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422" r:id="rId3"/>
    <p:sldId id="412" r:id="rId4"/>
    <p:sldId id="456" r:id="rId5"/>
    <p:sldId id="457" r:id="rId6"/>
    <p:sldId id="423" r:id="rId7"/>
    <p:sldId id="459" r:id="rId8"/>
    <p:sldId id="464" r:id="rId9"/>
    <p:sldId id="564" r:id="rId10"/>
    <p:sldId id="425" r:id="rId11"/>
    <p:sldId id="426" r:id="rId12"/>
    <p:sldId id="427" r:id="rId13"/>
    <p:sldId id="428" r:id="rId14"/>
    <p:sldId id="429" r:id="rId15"/>
    <p:sldId id="430" r:id="rId16"/>
    <p:sldId id="431" r:id="rId17"/>
    <p:sldId id="432" r:id="rId18"/>
    <p:sldId id="433" r:id="rId19"/>
    <p:sldId id="434" r:id="rId20"/>
    <p:sldId id="435" r:id="rId21"/>
    <p:sldId id="436" r:id="rId22"/>
    <p:sldId id="460" r:id="rId23"/>
    <p:sldId id="437" r:id="rId24"/>
    <p:sldId id="438" r:id="rId25"/>
    <p:sldId id="439" r:id="rId26"/>
    <p:sldId id="440" r:id="rId27"/>
    <p:sldId id="285" r:id="rId28"/>
    <p:sldId id="306" r:id="rId29"/>
    <p:sldId id="307" r:id="rId30"/>
    <p:sldId id="441" r:id="rId31"/>
    <p:sldId id="443" r:id="rId32"/>
    <p:sldId id="444" r:id="rId33"/>
    <p:sldId id="445" r:id="rId34"/>
    <p:sldId id="446" r:id="rId35"/>
    <p:sldId id="447" r:id="rId36"/>
    <p:sldId id="448" r:id="rId37"/>
    <p:sldId id="449" r:id="rId38"/>
    <p:sldId id="450" r:id="rId39"/>
    <p:sldId id="451" r:id="rId40"/>
    <p:sldId id="563" r:id="rId41"/>
  </p:sldIdLst>
  <p:sldSz cx="12192000" cy="6858000"/>
  <p:notesSz cx="7010400" cy="9296400"/>
  <p:embeddedFontLst>
    <p:embeddedFont>
      <p:font typeface="Cambria Math" panose="02040503050406030204" pitchFamily="18"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CB46A9-AC64-2107-0D04-23C3E6A0A637}" name="Sarah Brunelle" initials="SB" userId="S::sarah.bland@TNC.ORG::0841f992-6401-4fcf-8797-7495e84da30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40000"/>
    <a:srgbClr val="9D0000"/>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01" autoAdjust="0"/>
  </p:normalViewPr>
  <p:slideViewPr>
    <p:cSldViewPr snapToGrid="0">
      <p:cViewPr varScale="1">
        <p:scale>
          <a:sx n="59" d="100"/>
          <a:sy n="59" d="100"/>
        </p:scale>
        <p:origin x="312"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70D1F59-0C63-44D8-BE72-2266A9516CA1}" type="datetimeFigureOut">
              <a:rPr lang="en-US" smtClean="0"/>
              <a:t>10/11/2026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29C3430-04EA-4E2B-840E-2DAFF95C6F71}" type="slidenum">
              <a:rPr lang="en-US" smtClean="0"/>
              <a:t>‹#›</a:t>
            </a:fld>
            <a:endParaRPr lang="en-US"/>
          </a:p>
        </p:txBody>
      </p:sp>
    </p:spTree>
    <p:extLst>
      <p:ext uri="{BB962C8B-B14F-4D97-AF65-F5344CB8AC3E}">
        <p14:creationId xmlns:p14="http://schemas.microsoft.com/office/powerpoint/2010/main" val="2212231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p:txBody>
          <a:bodyPr/>
          <a:lstStyle/>
          <a:p>
            <a:pPr eaLnBrk="1" hangingPunct="1"/>
            <a:endParaRPr lang="en-US" dirty="0">
              <a:latin typeface="Arial" charset="0"/>
            </a:endParaRPr>
          </a:p>
        </p:txBody>
      </p:sp>
      <p:sp>
        <p:nvSpPr>
          <p:cNvPr id="32771" name="Slide Number Placeholder 3"/>
          <p:cNvSpPr>
            <a:spLocks noGrp="1"/>
          </p:cNvSpPr>
          <p:nvPr>
            <p:ph type="sldNum" sz="quarter" idx="5"/>
          </p:nvPr>
        </p:nvSpPr>
        <p:spPr>
          <a:noFill/>
        </p:spPr>
        <p:txBody>
          <a:bodyPr/>
          <a:lstStyle/>
          <a:p>
            <a:fld id="{EFF99141-E7C2-407E-9332-749A64A776E3}" type="slidenum">
              <a:rPr lang="en-US"/>
              <a:pPr/>
              <a:t>27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HIDE</a:t>
            </a:r>
          </a:p>
          <a:p>
            <a:pPr eaLnBrk="1" hangingPunct="1"/>
            <a:endParaRPr lang="en-US" dirty="0">
              <a:latin typeface="Arial" charset="0"/>
            </a:endParaRPr>
          </a:p>
        </p:txBody>
      </p:sp>
      <p:sp>
        <p:nvSpPr>
          <p:cNvPr id="34819" name="Slide Number Placeholder 3"/>
          <p:cNvSpPr>
            <a:spLocks noGrp="1"/>
          </p:cNvSpPr>
          <p:nvPr>
            <p:ph type="sldNum" sz="quarter" idx="5"/>
          </p:nvPr>
        </p:nvSpPr>
        <p:spPr>
          <a:noFill/>
        </p:spPr>
        <p:txBody>
          <a:bodyPr/>
          <a:lstStyle/>
          <a:p>
            <a:fld id="{C3637739-4552-4485-8845-F248F6932A00}" type="slidenum">
              <a:rPr lang="en-US"/>
              <a:pPr/>
              <a:t>28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charset="0"/>
              </a:rPr>
              <a:t>HIDE</a:t>
            </a:r>
          </a:p>
          <a:p>
            <a:pPr eaLnBrk="1" hangingPunct="1"/>
            <a:endParaRPr lang="en-US" dirty="0">
              <a:latin typeface="Arial" charset="0"/>
            </a:endParaRPr>
          </a:p>
        </p:txBody>
      </p:sp>
      <p:sp>
        <p:nvSpPr>
          <p:cNvPr id="36867" name="Slide Number Placeholder 3"/>
          <p:cNvSpPr>
            <a:spLocks noGrp="1"/>
          </p:cNvSpPr>
          <p:nvPr>
            <p:ph type="sldNum" sz="quarter" idx="5"/>
          </p:nvPr>
        </p:nvSpPr>
        <p:spPr>
          <a:noFill/>
        </p:spPr>
        <p:txBody>
          <a:bodyPr/>
          <a:lstStyle/>
          <a:p>
            <a:fld id="{06F50DAE-D314-4B7F-9463-00B2FB1F6E52}" type="slidenum">
              <a:rPr lang="en-US"/>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1DCF-5FA9-3BBE-A6DC-4C4767E77E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8AAD4-9F4E-2546-4A20-345BE6926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B68BC9-B242-D863-6297-36224D351B7D}"/>
              </a:ext>
            </a:extLst>
          </p:cNvPr>
          <p:cNvSpPr>
            <a:spLocks noGrp="1"/>
          </p:cNvSpPr>
          <p:nvPr>
            <p:ph type="dt" sz="half" idx="10"/>
          </p:nvPr>
        </p:nvSpPr>
        <p:spPr/>
        <p:txBody>
          <a:bodyPr/>
          <a:lstStyle/>
          <a:p>
            <a:fld id="{78D7246F-C8D3-4C5B-BA7E-5723FF3437AB}" type="datetime1">
              <a:rPr lang="en-US" smtClean="0"/>
              <a:t>10/11/2026</a:t>
            </a:fld>
            <a:endParaRPr lang="en-US"/>
          </a:p>
        </p:txBody>
      </p:sp>
      <p:sp>
        <p:nvSpPr>
          <p:cNvPr id="5" name="Footer Placeholder 4">
            <a:extLst>
              <a:ext uri="{FF2B5EF4-FFF2-40B4-BE49-F238E27FC236}">
                <a16:creationId xmlns:a16="http://schemas.microsoft.com/office/drawing/2014/main" id="{7B6D43E7-A090-881E-D908-BB9CC53DD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DFBC9-B9F9-85A6-26A1-9D7E515D0331}"/>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543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B011-50E5-247E-0EB3-D47C59C4F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A71371-A022-A3A5-E49C-D2CCEC4E25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8F92F8-B436-FF4B-567C-6CF9F3F68596}"/>
              </a:ext>
            </a:extLst>
          </p:cNvPr>
          <p:cNvSpPr>
            <a:spLocks noGrp="1"/>
          </p:cNvSpPr>
          <p:nvPr>
            <p:ph type="dt" sz="half" idx="10"/>
          </p:nvPr>
        </p:nvSpPr>
        <p:spPr/>
        <p:txBody>
          <a:bodyPr/>
          <a:lstStyle/>
          <a:p>
            <a:fld id="{BB62352E-D61B-4271-A0FB-C581728E6A7B}" type="datetime1">
              <a:rPr lang="en-US" smtClean="0"/>
              <a:t>10/11/2026</a:t>
            </a:fld>
            <a:endParaRPr lang="en-US"/>
          </a:p>
        </p:txBody>
      </p:sp>
      <p:sp>
        <p:nvSpPr>
          <p:cNvPr id="5" name="Footer Placeholder 4">
            <a:extLst>
              <a:ext uri="{FF2B5EF4-FFF2-40B4-BE49-F238E27FC236}">
                <a16:creationId xmlns:a16="http://schemas.microsoft.com/office/drawing/2014/main" id="{09C755B9-83BE-E117-954F-A47925F5B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45716-8D01-8E2F-8276-3A903E607C10}"/>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31678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64CF-1BBA-680C-4F96-017144A15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89E9BE-1B28-C587-A2C5-253ECF74E1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3E3E68-CE19-CACB-1EDD-351F4F9C9466}"/>
              </a:ext>
            </a:extLst>
          </p:cNvPr>
          <p:cNvSpPr>
            <a:spLocks noGrp="1"/>
          </p:cNvSpPr>
          <p:nvPr>
            <p:ph type="dt" sz="half" idx="10"/>
          </p:nvPr>
        </p:nvSpPr>
        <p:spPr/>
        <p:txBody>
          <a:bodyPr/>
          <a:lstStyle/>
          <a:p>
            <a:fld id="{ED4107D9-124D-4EBF-9C35-CDBB41D56882}" type="datetime1">
              <a:rPr lang="en-US" smtClean="0"/>
              <a:t>10/11/2026</a:t>
            </a:fld>
            <a:endParaRPr lang="en-US"/>
          </a:p>
        </p:txBody>
      </p:sp>
      <p:sp>
        <p:nvSpPr>
          <p:cNvPr id="5" name="Footer Placeholder 4">
            <a:extLst>
              <a:ext uri="{FF2B5EF4-FFF2-40B4-BE49-F238E27FC236}">
                <a16:creationId xmlns:a16="http://schemas.microsoft.com/office/drawing/2014/main" id="{5DE49855-AB14-5CF9-EE88-AB42D1DF4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DE2C96-8A85-4C99-39A1-9B9DB31D7A5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177264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9EEC-003E-DFFB-2D04-A2E70FE13D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FE0F4-58A0-D6D9-6AAC-CD97965C20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7E4C68-9C36-2696-B323-CF0642D6DB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9713B3-5A96-0F1A-CFE7-8563FD24B87E}"/>
              </a:ext>
            </a:extLst>
          </p:cNvPr>
          <p:cNvSpPr>
            <a:spLocks noGrp="1"/>
          </p:cNvSpPr>
          <p:nvPr>
            <p:ph type="dt" sz="half" idx="10"/>
          </p:nvPr>
        </p:nvSpPr>
        <p:spPr/>
        <p:txBody>
          <a:bodyPr/>
          <a:lstStyle/>
          <a:p>
            <a:fld id="{23E648AD-EF16-4CFE-A8DC-34FAB968AA30}" type="datetime1">
              <a:rPr lang="en-US" smtClean="0"/>
              <a:t>10/11/2026</a:t>
            </a:fld>
            <a:endParaRPr lang="en-US"/>
          </a:p>
        </p:txBody>
      </p:sp>
      <p:sp>
        <p:nvSpPr>
          <p:cNvPr id="6" name="Footer Placeholder 5">
            <a:extLst>
              <a:ext uri="{FF2B5EF4-FFF2-40B4-BE49-F238E27FC236}">
                <a16:creationId xmlns:a16="http://schemas.microsoft.com/office/drawing/2014/main" id="{818D724B-C264-2548-CAFF-305FE7D37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93A13-EBDF-17F2-DF34-5BA3D79328AA}"/>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6591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9F2D-6C68-B3F6-3BC7-2A9EE6B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2A2B36-9CB6-0E61-D14F-48AD642FC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551B63-A4A2-BD66-BF76-72528E69B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EF4911-72D8-7120-897F-434F05D8D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354135-3D54-9447-778A-86081F047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52A4A-AE91-8A3A-8DE2-74205F39FDCF}"/>
              </a:ext>
            </a:extLst>
          </p:cNvPr>
          <p:cNvSpPr>
            <a:spLocks noGrp="1"/>
          </p:cNvSpPr>
          <p:nvPr>
            <p:ph type="dt" sz="half" idx="10"/>
          </p:nvPr>
        </p:nvSpPr>
        <p:spPr/>
        <p:txBody>
          <a:bodyPr/>
          <a:lstStyle/>
          <a:p>
            <a:fld id="{AFA017D4-A689-4186-A576-FBA8ABC0360F}" type="datetime1">
              <a:rPr lang="en-US" smtClean="0"/>
              <a:t>10/11/2026</a:t>
            </a:fld>
            <a:endParaRPr lang="en-US"/>
          </a:p>
        </p:txBody>
      </p:sp>
      <p:sp>
        <p:nvSpPr>
          <p:cNvPr id="8" name="Footer Placeholder 7">
            <a:extLst>
              <a:ext uri="{FF2B5EF4-FFF2-40B4-BE49-F238E27FC236}">
                <a16:creationId xmlns:a16="http://schemas.microsoft.com/office/drawing/2014/main" id="{38FC667D-AA9E-21BF-66F2-755D86E708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8E628E-2723-30DA-D22D-BFF79CE056C7}"/>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41973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1984-7865-CBC1-7E39-27325050C7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341811-B828-6912-5458-2BC9266D21E5}"/>
              </a:ext>
            </a:extLst>
          </p:cNvPr>
          <p:cNvSpPr>
            <a:spLocks noGrp="1"/>
          </p:cNvSpPr>
          <p:nvPr>
            <p:ph type="dt" sz="half" idx="10"/>
          </p:nvPr>
        </p:nvSpPr>
        <p:spPr/>
        <p:txBody>
          <a:bodyPr/>
          <a:lstStyle/>
          <a:p>
            <a:fld id="{1EB7528A-29E9-44F8-86D5-0975CF8EF05C}" type="datetime1">
              <a:rPr lang="en-US" smtClean="0"/>
              <a:t>10/11/2026</a:t>
            </a:fld>
            <a:endParaRPr lang="en-US"/>
          </a:p>
        </p:txBody>
      </p:sp>
      <p:sp>
        <p:nvSpPr>
          <p:cNvPr id="4" name="Footer Placeholder 3">
            <a:extLst>
              <a:ext uri="{FF2B5EF4-FFF2-40B4-BE49-F238E27FC236}">
                <a16:creationId xmlns:a16="http://schemas.microsoft.com/office/drawing/2014/main" id="{DA1DF831-0A64-24F5-806E-B3EBA55914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EFD212-56D6-B7F8-FC27-BC4BF7386DD8}"/>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149963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03B13-E121-53F2-65F9-41E383C574E5}"/>
              </a:ext>
            </a:extLst>
          </p:cNvPr>
          <p:cNvSpPr>
            <a:spLocks noGrp="1"/>
          </p:cNvSpPr>
          <p:nvPr>
            <p:ph type="dt" sz="half" idx="10"/>
          </p:nvPr>
        </p:nvSpPr>
        <p:spPr/>
        <p:txBody>
          <a:bodyPr/>
          <a:lstStyle/>
          <a:p>
            <a:fld id="{38F20EB0-5B6F-4945-A3BE-EDF14D69F780}" type="datetime1">
              <a:rPr lang="en-US" smtClean="0"/>
              <a:t>10/11/2026</a:t>
            </a:fld>
            <a:endParaRPr lang="en-US"/>
          </a:p>
        </p:txBody>
      </p:sp>
      <p:sp>
        <p:nvSpPr>
          <p:cNvPr id="3" name="Footer Placeholder 2">
            <a:extLst>
              <a:ext uri="{FF2B5EF4-FFF2-40B4-BE49-F238E27FC236}">
                <a16:creationId xmlns:a16="http://schemas.microsoft.com/office/drawing/2014/main" id="{D2814793-9D7D-32F8-795A-31644DBAB3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6B231-FE15-2561-B700-2506AC71310D}"/>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856356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5398-EEBA-42F4-3948-4DF36A153E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E000E0-12D7-545A-0B4A-64A8B51A9F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585510-3798-210C-EC55-29C449719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E698E8-2EE7-873D-A608-9A260F5DDDE7}"/>
              </a:ext>
            </a:extLst>
          </p:cNvPr>
          <p:cNvSpPr>
            <a:spLocks noGrp="1"/>
          </p:cNvSpPr>
          <p:nvPr>
            <p:ph type="dt" sz="half" idx="10"/>
          </p:nvPr>
        </p:nvSpPr>
        <p:spPr/>
        <p:txBody>
          <a:bodyPr/>
          <a:lstStyle/>
          <a:p>
            <a:fld id="{FE97966C-859A-4C57-A0A8-F9C7A7019364}" type="datetime1">
              <a:rPr lang="en-US" smtClean="0"/>
              <a:t>10/11/2026</a:t>
            </a:fld>
            <a:endParaRPr lang="en-US"/>
          </a:p>
        </p:txBody>
      </p:sp>
      <p:sp>
        <p:nvSpPr>
          <p:cNvPr id="6" name="Footer Placeholder 5">
            <a:extLst>
              <a:ext uri="{FF2B5EF4-FFF2-40B4-BE49-F238E27FC236}">
                <a16:creationId xmlns:a16="http://schemas.microsoft.com/office/drawing/2014/main" id="{F8D5F347-CF7A-10E6-8DC6-FA1E5DB6D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5E452D-F82A-718F-94C2-C889F622E54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162156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1DDD-DB8D-6429-4235-465780A7B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42B9E5-6756-3695-C94E-93A464783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170C60-CA85-5E67-14F6-3176093E5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25D70-D5F0-5123-66A9-63D9B82E929A}"/>
              </a:ext>
            </a:extLst>
          </p:cNvPr>
          <p:cNvSpPr>
            <a:spLocks noGrp="1"/>
          </p:cNvSpPr>
          <p:nvPr>
            <p:ph type="dt" sz="half" idx="10"/>
          </p:nvPr>
        </p:nvSpPr>
        <p:spPr/>
        <p:txBody>
          <a:bodyPr/>
          <a:lstStyle/>
          <a:p>
            <a:fld id="{B5954E37-668C-4692-A832-B50AFE9906D3}" type="datetime1">
              <a:rPr lang="en-US" smtClean="0"/>
              <a:t>10/11/2026</a:t>
            </a:fld>
            <a:endParaRPr lang="en-US"/>
          </a:p>
        </p:txBody>
      </p:sp>
      <p:sp>
        <p:nvSpPr>
          <p:cNvPr id="6" name="Footer Placeholder 5">
            <a:extLst>
              <a:ext uri="{FF2B5EF4-FFF2-40B4-BE49-F238E27FC236}">
                <a16:creationId xmlns:a16="http://schemas.microsoft.com/office/drawing/2014/main" id="{E977B62A-8600-7CE9-095E-82CDE4E17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8F328-EF42-0E10-9C29-12A53381D4AB}"/>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405340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4705-3181-4743-BF72-E5B55E627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9669D-6765-7CD2-C040-D4C5E44BA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5E7B0-5065-8FAA-2D02-01DC4905B366}"/>
              </a:ext>
            </a:extLst>
          </p:cNvPr>
          <p:cNvSpPr>
            <a:spLocks noGrp="1"/>
          </p:cNvSpPr>
          <p:nvPr>
            <p:ph type="dt" sz="half" idx="10"/>
          </p:nvPr>
        </p:nvSpPr>
        <p:spPr/>
        <p:txBody>
          <a:bodyPr/>
          <a:lstStyle/>
          <a:p>
            <a:fld id="{FCFD2737-2DEB-4DE7-B8F6-A4C50E96CC28}" type="datetime1">
              <a:rPr lang="en-US" smtClean="0"/>
              <a:t>10/11/2026</a:t>
            </a:fld>
            <a:endParaRPr lang="en-US"/>
          </a:p>
        </p:txBody>
      </p:sp>
      <p:sp>
        <p:nvSpPr>
          <p:cNvPr id="5" name="Footer Placeholder 4">
            <a:extLst>
              <a:ext uri="{FF2B5EF4-FFF2-40B4-BE49-F238E27FC236}">
                <a16:creationId xmlns:a16="http://schemas.microsoft.com/office/drawing/2014/main" id="{CA487F4E-481E-5CA4-5AC0-EF15EB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5C81A-1EC7-F85E-A5DB-0F7CA62EC0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65317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8F565-D4D2-A972-147D-1A41777B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813695-1D6C-4A4F-7F94-134666381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AEB8A-EA17-E1E1-8CD3-B7AF8E3F2803}"/>
              </a:ext>
            </a:extLst>
          </p:cNvPr>
          <p:cNvSpPr>
            <a:spLocks noGrp="1"/>
          </p:cNvSpPr>
          <p:nvPr>
            <p:ph type="dt" sz="half" idx="10"/>
          </p:nvPr>
        </p:nvSpPr>
        <p:spPr/>
        <p:txBody>
          <a:bodyPr/>
          <a:lstStyle/>
          <a:p>
            <a:fld id="{B4FFCA89-D1D0-4E71-B584-B657B87C1CF7}" type="datetime1">
              <a:rPr lang="en-US" smtClean="0"/>
              <a:t>10/11/2026</a:t>
            </a:fld>
            <a:endParaRPr lang="en-US"/>
          </a:p>
        </p:txBody>
      </p:sp>
      <p:sp>
        <p:nvSpPr>
          <p:cNvPr id="5" name="Footer Placeholder 4">
            <a:extLst>
              <a:ext uri="{FF2B5EF4-FFF2-40B4-BE49-F238E27FC236}">
                <a16:creationId xmlns:a16="http://schemas.microsoft.com/office/drawing/2014/main" id="{AB6AF905-A88D-ED4C-DD07-098840D4A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A03B8-DD10-B6B6-6B59-3EB669F377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787887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BC2B57-F2EC-C92D-BAFA-C36FE7F31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0AE8E8-3549-4143-3C3F-38529FA55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2DEB0-3161-B686-27DF-345950BFF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A6A25E-4612-40B3-86EE-D6A6558719BB}" type="datetime1">
              <a:rPr lang="en-US" smtClean="0"/>
              <a:t>10/11/2026</a:t>
            </a:fld>
            <a:endParaRPr lang="en-US"/>
          </a:p>
        </p:txBody>
      </p:sp>
      <p:sp>
        <p:nvSpPr>
          <p:cNvPr id="5" name="Footer Placeholder 4">
            <a:extLst>
              <a:ext uri="{FF2B5EF4-FFF2-40B4-BE49-F238E27FC236}">
                <a16:creationId xmlns:a16="http://schemas.microsoft.com/office/drawing/2014/main" id="{B7B5E12D-E358-B346-0620-4D8545C52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B1C4BA-D22A-5462-8F71-6F616DC8F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5A7D-FFFE-410B-BEE5-702232F4B148}" type="slidenum">
              <a:rPr lang="en-US" smtClean="0"/>
              <a:t>‹#›</a:t>
            </a:fld>
            <a:endParaRPr lang="en-US"/>
          </a:p>
        </p:txBody>
      </p:sp>
    </p:spTree>
    <p:extLst>
      <p:ext uri="{BB962C8B-B14F-4D97-AF65-F5344CB8AC3E}">
        <p14:creationId xmlns:p14="http://schemas.microsoft.com/office/powerpoint/2010/main" val="3096507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s.uw.edu/332"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28.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slideLayout" Target="../slideLayouts/slideLayout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 Type="http://schemas.openxmlformats.org/officeDocument/2006/relationships/tags" Target="../tags/tag6.xml"/><Relationship Id="rId16" Type="http://schemas.openxmlformats.org/officeDocument/2006/relationships/tags" Target="../tags/tag20.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tags" Target="../tags/tag19.xml"/><Relationship Id="rId10" Type="http://schemas.openxmlformats.org/officeDocument/2006/relationships/tags" Target="../tags/tag14.xml"/><Relationship Id="rId19" Type="http://schemas.openxmlformats.org/officeDocument/2006/relationships/notesSlide" Target="../notesSlides/notesSlide2.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s>
</file>

<file path=ppt/slides/_rels/slide29.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tags" Target="../tags/tag34.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tags" Target="../tags/tag33.xml"/><Relationship Id="rId17" Type="http://schemas.openxmlformats.org/officeDocument/2006/relationships/notesSlide" Target="../notesSlides/notesSlide3.xml"/><Relationship Id="rId2" Type="http://schemas.openxmlformats.org/officeDocument/2006/relationships/tags" Target="../tags/tag23.xml"/><Relationship Id="rId16"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5" Type="http://schemas.openxmlformats.org/officeDocument/2006/relationships/tags" Target="../tags/tag3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 Id="rId14" Type="http://schemas.openxmlformats.org/officeDocument/2006/relationships/tags" Target="../tags/tag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029F-F4C6-FDAD-6A00-4E30C8EE848F}"/>
              </a:ext>
            </a:extLst>
          </p:cNvPr>
          <p:cNvSpPr>
            <a:spLocks noGrp="1"/>
          </p:cNvSpPr>
          <p:nvPr>
            <p:ph type="ctrTitle"/>
          </p:nvPr>
        </p:nvSpPr>
        <p:spPr/>
        <p:txBody>
          <a:bodyPr>
            <a:normAutofit fontScale="90000"/>
          </a:bodyPr>
          <a:lstStyle/>
          <a:p>
            <a:r>
              <a:rPr lang="en-US" dirty="0"/>
              <a:t>CSE 332 Autumn 2026</a:t>
            </a:r>
            <a:br>
              <a:rPr lang="en-US" dirty="0"/>
            </a:br>
            <a:r>
              <a:rPr lang="en-US" dirty="0"/>
              <a:t>Lecture 5: Priority Queues, pt 2</a:t>
            </a:r>
          </a:p>
        </p:txBody>
      </p:sp>
      <p:sp>
        <p:nvSpPr>
          <p:cNvPr id="3" name="Subtitle 2">
            <a:extLst>
              <a:ext uri="{FF2B5EF4-FFF2-40B4-BE49-F238E27FC236}">
                <a16:creationId xmlns:a16="http://schemas.microsoft.com/office/drawing/2014/main" id="{AB96019E-F067-13A3-DC5B-9F49CCFEF437}"/>
              </a:ext>
            </a:extLst>
          </p:cNvPr>
          <p:cNvSpPr>
            <a:spLocks noGrp="1"/>
          </p:cNvSpPr>
          <p:nvPr>
            <p:ph type="subTitle" idx="1"/>
          </p:nvPr>
        </p:nvSpPr>
        <p:spPr/>
        <p:txBody>
          <a:bodyPr/>
          <a:lstStyle/>
          <a:p>
            <a:r>
              <a:rPr lang="en-US" dirty="0"/>
              <a:t>Ruth Anderson</a:t>
            </a:r>
          </a:p>
          <a:p>
            <a:r>
              <a:rPr lang="en-US" dirty="0">
                <a:hlinkClick r:id="rId2"/>
              </a:rPr>
              <a:t>http://www.cs.uw.edu/332</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CE1972E-D334-E3D3-C3D3-0E2E07041B04}"/>
              </a:ext>
            </a:extLst>
          </p:cNvPr>
          <p:cNvSpPr>
            <a:spLocks noGrp="1"/>
          </p:cNvSpPr>
          <p:nvPr>
            <p:ph type="sldNum" sz="quarter" idx="12"/>
          </p:nvPr>
        </p:nvSpPr>
        <p:spPr/>
        <p:txBody>
          <a:bodyPr/>
          <a:lstStyle/>
          <a:p>
            <a:fld id="{A94D5A7D-FFFE-410B-BEE5-702232F4B148}" type="slidenum">
              <a:rPr lang="en-US" smtClean="0"/>
              <a:t>1</a:t>
            </a:fld>
            <a:endParaRPr lang="en-US"/>
          </a:p>
        </p:txBody>
      </p:sp>
    </p:spTree>
    <p:extLst>
      <p:ext uri="{BB962C8B-B14F-4D97-AF65-F5344CB8AC3E}">
        <p14:creationId xmlns:p14="http://schemas.microsoft.com/office/powerpoint/2010/main" val="39733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8DD4-06E1-4997-10CD-58E9D69CC843}"/>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2B4BBE2C-C693-B1FE-74D0-68C0E05A99A1}"/>
              </a:ext>
            </a:extLst>
          </p:cNvPr>
          <p:cNvSpPr>
            <a:spLocks noGrp="1"/>
          </p:cNvSpPr>
          <p:nvPr>
            <p:ph idx="1"/>
          </p:nvPr>
        </p:nvSpPr>
        <p:spPr/>
        <p:txBody>
          <a:bodyPr>
            <a:normAutofit lnSpcReduction="10000"/>
          </a:bodyPr>
          <a:lstStyle/>
          <a:p>
            <a:r>
              <a:rPr lang="en-US" dirty="0"/>
              <a:t>Exercise 0</a:t>
            </a:r>
          </a:p>
          <a:p>
            <a:pPr lvl="1"/>
            <a:r>
              <a:rPr lang="en-US" dirty="0"/>
              <a:t>Due Friday  </a:t>
            </a:r>
            <a:r>
              <a:rPr lang="en-US" u="sng" dirty="0"/>
              <a:t>TONIGHT!</a:t>
            </a:r>
            <a:r>
              <a:rPr lang="en-US" dirty="0"/>
              <a:t> 10/09/2026</a:t>
            </a:r>
          </a:p>
          <a:p>
            <a:pPr lvl="1"/>
            <a:r>
              <a:rPr lang="en-US" dirty="0"/>
              <a:t>There are 2 separate </a:t>
            </a:r>
            <a:r>
              <a:rPr lang="en-US" dirty="0" err="1"/>
              <a:t>Gradescope</a:t>
            </a:r>
            <a:r>
              <a:rPr lang="en-US" dirty="0"/>
              <a:t> submissions</a:t>
            </a:r>
          </a:p>
          <a:p>
            <a:r>
              <a:rPr lang="en-US" dirty="0"/>
              <a:t>“Meet the staff” activity - Sometime during the first 4 weeks of class.</a:t>
            </a:r>
          </a:p>
          <a:p>
            <a:r>
              <a:rPr lang="en-US" dirty="0"/>
              <a:t>Participate in Section, earn a late day (see Ed Board post)</a:t>
            </a:r>
          </a:p>
          <a:p>
            <a:r>
              <a:rPr lang="en-US" dirty="0"/>
              <a:t>Exercise 1 Running Time: </a:t>
            </a:r>
          </a:p>
          <a:p>
            <a:pPr lvl="1"/>
            <a:r>
              <a:rPr lang="en-US" dirty="0"/>
              <a:t>Due Mon Oct 12</a:t>
            </a:r>
          </a:p>
          <a:p>
            <a:pPr lvl="1"/>
            <a:r>
              <a:rPr lang="en-US" dirty="0"/>
              <a:t>Entirely in </a:t>
            </a:r>
            <a:r>
              <a:rPr lang="en-US" dirty="0" err="1"/>
              <a:t>Gradescope</a:t>
            </a:r>
            <a:r>
              <a:rPr lang="en-US" dirty="0"/>
              <a:t>. Save your answers outside of </a:t>
            </a:r>
            <a:r>
              <a:rPr lang="en-US" dirty="0" err="1"/>
              <a:t>Gradescope</a:t>
            </a:r>
            <a:r>
              <a:rPr lang="en-US" dirty="0"/>
              <a:t> and confirm that you have answered/uploaded everything that is needed!</a:t>
            </a:r>
          </a:p>
          <a:p>
            <a:r>
              <a:rPr lang="en-US" dirty="0"/>
              <a:t>Exercise 2 Heaps: coming later today, due Fri Oct 16</a:t>
            </a:r>
          </a:p>
        </p:txBody>
      </p:sp>
      <p:sp>
        <p:nvSpPr>
          <p:cNvPr id="4" name="Slide Number Placeholder 3">
            <a:extLst>
              <a:ext uri="{FF2B5EF4-FFF2-40B4-BE49-F238E27FC236}">
                <a16:creationId xmlns:a16="http://schemas.microsoft.com/office/drawing/2014/main" id="{C3AF72DB-9668-D724-333E-E85C7DBFE121}"/>
              </a:ext>
            </a:extLst>
          </p:cNvPr>
          <p:cNvSpPr>
            <a:spLocks noGrp="1"/>
          </p:cNvSpPr>
          <p:nvPr>
            <p:ph type="sldNum" sz="quarter" idx="12"/>
          </p:nvPr>
        </p:nvSpPr>
        <p:spPr/>
        <p:txBody>
          <a:bodyPr/>
          <a:lstStyle/>
          <a:p>
            <a:fld id="{A94D5A7D-FFFE-410B-BEE5-702232F4B148}" type="slidenum">
              <a:rPr lang="en-US" smtClean="0"/>
              <a:t>2</a:t>
            </a:fld>
            <a:endParaRPr lang="en-US"/>
          </a:p>
        </p:txBody>
      </p:sp>
    </p:spTree>
    <p:extLst>
      <p:ext uri="{BB962C8B-B14F-4D97-AF65-F5344CB8AC3E}">
        <p14:creationId xmlns:p14="http://schemas.microsoft.com/office/powerpoint/2010/main" val="32108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41E5-465C-EBB5-E9CD-029376B833DF}"/>
              </a:ext>
            </a:extLst>
          </p:cNvPr>
          <p:cNvSpPr>
            <a:spLocks noGrp="1"/>
          </p:cNvSpPr>
          <p:nvPr>
            <p:ph type="title"/>
          </p:nvPr>
        </p:nvSpPr>
        <p:spPr/>
        <p:txBody>
          <a:bodyPr/>
          <a:lstStyle/>
          <a:p>
            <a:r>
              <a:rPr lang="en-US" dirty="0"/>
              <a:t>ADT: Priority Queue</a:t>
            </a:r>
          </a:p>
        </p:txBody>
      </p:sp>
      <p:sp>
        <p:nvSpPr>
          <p:cNvPr id="3" name="Content Placeholder 2">
            <a:extLst>
              <a:ext uri="{FF2B5EF4-FFF2-40B4-BE49-F238E27FC236}">
                <a16:creationId xmlns:a16="http://schemas.microsoft.com/office/drawing/2014/main" id="{B5EF048E-DA88-5227-7793-0EE138E7390F}"/>
              </a:ext>
            </a:extLst>
          </p:cNvPr>
          <p:cNvSpPr>
            <a:spLocks noGrp="1"/>
          </p:cNvSpPr>
          <p:nvPr>
            <p:ph idx="1"/>
          </p:nvPr>
        </p:nvSpPr>
        <p:spPr/>
        <p:txBody>
          <a:bodyPr>
            <a:normAutofit fontScale="92500" lnSpcReduction="20000"/>
          </a:bodyPr>
          <a:lstStyle/>
          <a:p>
            <a:r>
              <a:rPr lang="en-US" dirty="0"/>
              <a:t>What is it?</a:t>
            </a:r>
          </a:p>
          <a:p>
            <a:pPr lvl="1"/>
            <a:r>
              <a:rPr lang="en-US" dirty="0"/>
              <a:t>A collection of items and their “priorities”</a:t>
            </a:r>
          </a:p>
          <a:p>
            <a:pPr lvl="1"/>
            <a:r>
              <a:rPr lang="en-US" dirty="0"/>
              <a:t>Allows quick access/removal to the “top priority” thing</a:t>
            </a:r>
          </a:p>
          <a:p>
            <a:pPr lvl="2"/>
            <a:r>
              <a:rPr lang="en-US" dirty="0"/>
              <a:t>Usually a smaller priority value means the item is “more important”</a:t>
            </a:r>
          </a:p>
          <a:p>
            <a:r>
              <a:rPr lang="en-US" dirty="0"/>
              <a:t>What Operations do we need?</a:t>
            </a:r>
          </a:p>
          <a:p>
            <a:pPr lvl="1"/>
            <a:r>
              <a:rPr lang="en-US" dirty="0"/>
              <a:t>insert(item, priority)</a:t>
            </a:r>
          </a:p>
          <a:p>
            <a:pPr lvl="2"/>
            <a:r>
              <a:rPr lang="en-US" dirty="0"/>
              <a:t>Add a new item to the PQ with indicated priority</a:t>
            </a:r>
          </a:p>
          <a:p>
            <a:pPr lvl="1"/>
            <a:r>
              <a:rPr lang="en-US" dirty="0"/>
              <a:t>extract</a:t>
            </a:r>
          </a:p>
          <a:p>
            <a:pPr lvl="2"/>
            <a:r>
              <a:rPr lang="en-US" dirty="0"/>
              <a:t>Remove and return the “top priority” item from the queue</a:t>
            </a:r>
          </a:p>
          <a:p>
            <a:pPr lvl="3"/>
            <a:r>
              <a:rPr lang="en-US" dirty="0"/>
              <a:t>Usually the item with the smallest priority value</a:t>
            </a:r>
          </a:p>
          <a:p>
            <a:pPr lvl="1"/>
            <a:r>
              <a:rPr lang="en-US" dirty="0" err="1"/>
              <a:t>IsEmpty</a:t>
            </a:r>
            <a:endParaRPr lang="en-US" dirty="0"/>
          </a:p>
          <a:p>
            <a:pPr lvl="2"/>
            <a:r>
              <a:rPr lang="en-US" dirty="0"/>
              <a:t>Indicate whether or not there are items still on the queue</a:t>
            </a:r>
          </a:p>
          <a:p>
            <a:r>
              <a:rPr lang="en-US" dirty="0"/>
              <a:t>Note: the “priority” value can be any type/class so long as it’s comparable (i.e. you can use “&lt;“ or “</a:t>
            </a:r>
            <a:r>
              <a:rPr lang="en-US" b="1" dirty="0" err="1">
                <a:latin typeface="Courier New" panose="02070309020205020404" pitchFamily="49" charset="0"/>
                <a:cs typeface="Courier New" panose="02070309020205020404" pitchFamily="49" charset="0"/>
              </a:rPr>
              <a:t>compareTo</a:t>
            </a:r>
            <a:r>
              <a:rPr lang="en-US" dirty="0"/>
              <a:t>” with it)</a:t>
            </a:r>
          </a:p>
        </p:txBody>
      </p:sp>
      <p:sp>
        <p:nvSpPr>
          <p:cNvPr id="4" name="Slide Number Placeholder 3">
            <a:extLst>
              <a:ext uri="{FF2B5EF4-FFF2-40B4-BE49-F238E27FC236}">
                <a16:creationId xmlns:a16="http://schemas.microsoft.com/office/drawing/2014/main" id="{2DED97F0-F2CA-24C0-0CB9-5409F1AB4688}"/>
              </a:ext>
            </a:extLst>
          </p:cNvPr>
          <p:cNvSpPr>
            <a:spLocks noGrp="1"/>
          </p:cNvSpPr>
          <p:nvPr>
            <p:ph type="sldNum" sz="quarter" idx="12"/>
          </p:nvPr>
        </p:nvSpPr>
        <p:spPr/>
        <p:txBody>
          <a:bodyPr/>
          <a:lstStyle/>
          <a:p>
            <a:fld id="{A94D5A7D-FFFE-410B-BEE5-702232F4B148}" type="slidenum">
              <a:rPr lang="en-US" smtClean="0"/>
              <a:t>3</a:t>
            </a:fld>
            <a:endParaRPr lang="en-US"/>
          </a:p>
        </p:txBody>
      </p:sp>
    </p:spTree>
    <p:extLst>
      <p:ext uri="{BB962C8B-B14F-4D97-AF65-F5344CB8AC3E}">
        <p14:creationId xmlns:p14="http://schemas.microsoft.com/office/powerpoint/2010/main" val="284699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7FF0-73B3-18E1-1353-1FC326B05A0A}"/>
              </a:ext>
            </a:extLst>
          </p:cNvPr>
          <p:cNvSpPr>
            <a:spLocks noGrp="1"/>
          </p:cNvSpPr>
          <p:nvPr>
            <p:ph type="title"/>
          </p:nvPr>
        </p:nvSpPr>
        <p:spPr/>
        <p:txBody>
          <a:bodyPr/>
          <a:lstStyle/>
          <a:p>
            <a:r>
              <a:rPr lang="en-US" dirty="0"/>
              <a:t>Trees for Heaps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0FACA28-A63F-17B5-D7E2-8052BDD1DCC7}"/>
                  </a:ext>
                </a:extLst>
              </p:cNvPr>
              <p:cNvSpPr>
                <a:spLocks noGrp="1"/>
              </p:cNvSpPr>
              <p:nvPr>
                <p:ph idx="1"/>
              </p:nvPr>
            </p:nvSpPr>
            <p:spPr/>
            <p:txBody>
              <a:bodyPr>
                <a:normAutofit/>
              </a:bodyPr>
              <a:lstStyle/>
              <a:p>
                <a:r>
                  <a:rPr lang="en-US" dirty="0"/>
                  <a:t>Binary Trees:</a:t>
                </a:r>
              </a:p>
              <a:p>
                <a:pPr lvl="1"/>
                <a:r>
                  <a:rPr lang="en-US" dirty="0"/>
                  <a:t>The branching factor is 2</a:t>
                </a:r>
              </a:p>
              <a:p>
                <a:pPr lvl="1"/>
                <a:r>
                  <a:rPr lang="en-US" dirty="0"/>
                  <a:t>Every node has </a:t>
                </a:r>
                <a14:m>
                  <m:oMath xmlns:m="http://schemas.openxmlformats.org/officeDocument/2006/math">
                    <m:r>
                      <a:rPr lang="en-US" b="0" i="1" smtClean="0">
                        <a:latin typeface="Cambria Math" panose="02040503050406030204" pitchFamily="18" charset="0"/>
                      </a:rPr>
                      <m:t>≤</m:t>
                    </m:r>
                  </m:oMath>
                </a14:m>
                <a:r>
                  <a:rPr lang="en-US" dirty="0"/>
                  <a:t> 2 children</a:t>
                </a:r>
              </a:p>
              <a:p>
                <a:r>
                  <a:rPr lang="en-US" dirty="0"/>
                  <a:t>Complete Tree:</a:t>
                </a:r>
              </a:p>
              <a:p>
                <a:pPr lvl="1"/>
                <a:r>
                  <a:rPr lang="en-US" dirty="0"/>
                  <a:t>All “layers” are full, except the bottom</a:t>
                </a:r>
              </a:p>
              <a:p>
                <a:pPr lvl="1"/>
                <a:r>
                  <a:rPr lang="en-US" dirty="0"/>
                  <a:t>Bottom layer filled left-to-right</a:t>
                </a:r>
              </a:p>
            </p:txBody>
          </p:sp>
        </mc:Choice>
        <mc:Fallback xmlns="">
          <p:sp>
            <p:nvSpPr>
              <p:cNvPr id="3" name="Content Placeholder 2">
                <a:extLst>
                  <a:ext uri="{FF2B5EF4-FFF2-40B4-BE49-F238E27FC236}">
                    <a16:creationId xmlns:a16="http://schemas.microsoft.com/office/drawing/2014/main" id="{50FACA28-A63F-17B5-D7E2-8052BDD1DCC7}"/>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4" name="Group 3" descr="Depiction of a Heap as a tree. For this slide, we're paying attention to the shape. Every level is completely full, except for the last. The last level must then be filled from left-to-right, meaning we cannot add a node if the there are any &quot;gaps&quot; to its left.">
            <a:extLst>
              <a:ext uri="{FF2B5EF4-FFF2-40B4-BE49-F238E27FC236}">
                <a16:creationId xmlns:a16="http://schemas.microsoft.com/office/drawing/2014/main" id="{745763F0-6769-2287-CC78-BCD511A25F3D}"/>
              </a:ext>
            </a:extLst>
          </p:cNvPr>
          <p:cNvGrpSpPr/>
          <p:nvPr/>
        </p:nvGrpSpPr>
        <p:grpSpPr>
          <a:xfrm>
            <a:off x="5161281" y="2808212"/>
            <a:ext cx="6934200" cy="3368751"/>
            <a:chOff x="2590801" y="2672070"/>
            <a:chExt cx="6934200" cy="3368751"/>
          </a:xfrm>
        </p:grpSpPr>
        <p:sp>
          <p:nvSpPr>
            <p:cNvPr id="5" name="Oval 4">
              <a:extLst>
                <a:ext uri="{FF2B5EF4-FFF2-40B4-BE49-F238E27FC236}">
                  <a16:creationId xmlns:a16="http://schemas.microsoft.com/office/drawing/2014/main" id="{1F7E31A0-3D28-578F-5A14-F09AA762C56B}"/>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18E57D9C-90AC-1E4D-B4B2-6035E42D446F}"/>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8B69181F-C6C8-0F25-3774-618748080A5E}"/>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C4E7A57F-281D-14D1-8FD1-B7676D989C3C}"/>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B69DA9B6-1EB5-447B-ED91-6211BEDDA0F2}"/>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865DDE04-CC29-E791-DD6A-810566C87691}"/>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0C1B6C2F-9FFB-4EEB-3096-46005109CDE9}"/>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8F5AC253-EE0F-A59C-CD48-00D35FA98918}"/>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B694BE88-313B-BF69-CC7B-CDB41993619D}"/>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5BEC51-2B81-F5B1-3172-D2C934522EE8}"/>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76CC7CC-AE23-0FD3-CE5F-8504F07C64B7}"/>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5647F1-AB09-5E14-4D54-F9A40B1E0C28}"/>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7D23AFF-4086-7B95-E87D-F527D08A1AD3}"/>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D427BB4-6F03-67AA-C1CC-7E6FCA3D63F4}"/>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B0041F5-7180-BE30-B46A-30863B150E6E}"/>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952D87F-314D-CE71-4735-6CB05C141444}"/>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B2EEED4-A26A-7898-FCF1-C0AA68E4D5B5}"/>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Slide Number Placeholder 21">
            <a:extLst>
              <a:ext uri="{FF2B5EF4-FFF2-40B4-BE49-F238E27FC236}">
                <a16:creationId xmlns:a16="http://schemas.microsoft.com/office/drawing/2014/main" id="{4FFC054E-E88C-D20C-F911-E794390360A2}"/>
              </a:ext>
            </a:extLst>
          </p:cNvPr>
          <p:cNvSpPr>
            <a:spLocks noGrp="1"/>
          </p:cNvSpPr>
          <p:nvPr>
            <p:ph type="sldNum" sz="quarter" idx="12"/>
          </p:nvPr>
        </p:nvSpPr>
        <p:spPr/>
        <p:txBody>
          <a:bodyPr/>
          <a:lstStyle/>
          <a:p>
            <a:fld id="{A94D5A7D-FFFE-410B-BEE5-702232F4B148}" type="slidenum">
              <a:rPr lang="en-US" smtClean="0"/>
              <a:t>4</a:t>
            </a:fld>
            <a:endParaRPr lang="en-US"/>
          </a:p>
        </p:txBody>
      </p:sp>
    </p:spTree>
    <p:extLst>
      <p:ext uri="{BB962C8B-B14F-4D97-AF65-F5344CB8AC3E}">
        <p14:creationId xmlns:p14="http://schemas.microsoft.com/office/powerpoint/2010/main" val="132153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A069-E0AF-EBEE-3120-4318DF25C837}"/>
              </a:ext>
            </a:extLst>
          </p:cNvPr>
          <p:cNvSpPr>
            <a:spLocks noGrp="1"/>
          </p:cNvSpPr>
          <p:nvPr>
            <p:ph type="title"/>
          </p:nvPr>
        </p:nvSpPr>
        <p:spPr/>
        <p:txBody>
          <a:bodyPr/>
          <a:lstStyle/>
          <a:p>
            <a:r>
              <a:rPr lang="en-US" dirty="0"/>
              <a:t>Heap – Priority Queue Data Structure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9CD4E4A-D376-CCD8-BF06-19D9E2D50515}"/>
                  </a:ext>
                </a:extLst>
              </p:cNvPr>
              <p:cNvSpPr>
                <a:spLocks noGrp="1"/>
              </p:cNvSpPr>
              <p:nvPr>
                <p:ph idx="1"/>
              </p:nvPr>
            </p:nvSpPr>
            <p:spPr/>
            <p:txBody>
              <a:bodyPr/>
              <a:lstStyle/>
              <a:p>
                <a:r>
                  <a:rPr lang="en-US" dirty="0"/>
                  <a:t>Idea: We need to keep some ordering, but it doesn’t need to be entirely sorted</a:t>
                </a:r>
              </a:p>
              <a:p>
                <a14:m>
                  <m:oMath xmlns:m="http://schemas.openxmlformats.org/officeDocument/2006/math">
                    <m:r>
                      <m:rPr>
                        <m:sty m:val="p"/>
                      </m:rPr>
                      <a:rPr lang="en-US" b="0" i="0" smtClean="0">
                        <a:latin typeface="Cambria Math" panose="02040503050406030204" pitchFamily="18" charset="0"/>
                      </a:rPr>
                      <m:t>Θ</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r>
                      <a:rPr lang="en-US" b="0" i="1" smtClean="0">
                        <a:latin typeface="Cambria Math" panose="02040503050406030204" pitchFamily="18" charset="0"/>
                      </a:rPr>
                      <m:t>)</m:t>
                    </m:r>
                  </m:oMath>
                </a14:m>
                <a:r>
                  <a:rPr lang="en-US" dirty="0"/>
                  <a:t> worst case for extract and insert</a:t>
                </a:r>
              </a:p>
              <a:p>
                <a:endParaRPr lang="en-US" dirty="0"/>
              </a:p>
            </p:txBody>
          </p:sp>
        </mc:Choice>
        <mc:Fallback xmlns="">
          <p:sp>
            <p:nvSpPr>
              <p:cNvPr id="3" name="Content Placeholder 2">
                <a:extLst>
                  <a:ext uri="{FF2B5EF4-FFF2-40B4-BE49-F238E27FC236}">
                    <a16:creationId xmlns:a16="http://schemas.microsoft.com/office/drawing/2014/main" id="{99CD4E4A-D376-CCD8-BF06-19D9E2D50515}"/>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30" name="Group 29" descr="There are two advantages to the heap structure required. This image demonstrates the first. It guarantees that the number of levels in the tree is logarithmic in its size since every node has the maximum number of children (until the last 2 levels)">
            <a:extLst>
              <a:ext uri="{FF2B5EF4-FFF2-40B4-BE49-F238E27FC236}">
                <a16:creationId xmlns:a16="http://schemas.microsoft.com/office/drawing/2014/main" id="{860A17D2-D1DC-EB90-0F1F-B576ACAA6D5B}"/>
              </a:ext>
            </a:extLst>
          </p:cNvPr>
          <p:cNvGrpSpPr/>
          <p:nvPr/>
        </p:nvGrpSpPr>
        <p:grpSpPr>
          <a:xfrm>
            <a:off x="5161281" y="2808212"/>
            <a:ext cx="6934200" cy="3368751"/>
            <a:chOff x="2590801" y="2672070"/>
            <a:chExt cx="6934200" cy="3368751"/>
          </a:xfrm>
        </p:grpSpPr>
        <p:sp>
          <p:nvSpPr>
            <p:cNvPr id="4" name="Oval 3">
              <a:extLst>
                <a:ext uri="{FF2B5EF4-FFF2-40B4-BE49-F238E27FC236}">
                  <a16:creationId xmlns:a16="http://schemas.microsoft.com/office/drawing/2014/main" id="{C0E16EF1-E0DE-F370-E581-946E72846104}"/>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5" name="Oval 4">
              <a:extLst>
                <a:ext uri="{FF2B5EF4-FFF2-40B4-BE49-F238E27FC236}">
                  <a16:creationId xmlns:a16="http://schemas.microsoft.com/office/drawing/2014/main" id="{245C3EBE-556C-5377-E6B8-DD961CEA7DFD}"/>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6" name="Oval 5">
              <a:extLst>
                <a:ext uri="{FF2B5EF4-FFF2-40B4-BE49-F238E27FC236}">
                  <a16:creationId xmlns:a16="http://schemas.microsoft.com/office/drawing/2014/main" id="{60B45233-474B-D142-219F-3E2B3AC692B9}"/>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7" name="Oval 6">
              <a:extLst>
                <a:ext uri="{FF2B5EF4-FFF2-40B4-BE49-F238E27FC236}">
                  <a16:creationId xmlns:a16="http://schemas.microsoft.com/office/drawing/2014/main" id="{AE202AD5-FD55-ED1F-2E5A-AA6DE5FB534F}"/>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8" name="Oval 7">
              <a:extLst>
                <a:ext uri="{FF2B5EF4-FFF2-40B4-BE49-F238E27FC236}">
                  <a16:creationId xmlns:a16="http://schemas.microsoft.com/office/drawing/2014/main" id="{B55CF38E-7DC0-6240-8663-B411669B6536}"/>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9" name="Oval 8">
              <a:extLst>
                <a:ext uri="{FF2B5EF4-FFF2-40B4-BE49-F238E27FC236}">
                  <a16:creationId xmlns:a16="http://schemas.microsoft.com/office/drawing/2014/main" id="{7F4CC478-74A8-998F-9A93-3856DF9C77C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 name="Oval 9">
              <a:extLst>
                <a:ext uri="{FF2B5EF4-FFF2-40B4-BE49-F238E27FC236}">
                  <a16:creationId xmlns:a16="http://schemas.microsoft.com/office/drawing/2014/main" id="{E0E3CC96-BBE6-289E-ED25-7D583BF06E09}"/>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1" name="Oval 10">
              <a:extLst>
                <a:ext uri="{FF2B5EF4-FFF2-40B4-BE49-F238E27FC236}">
                  <a16:creationId xmlns:a16="http://schemas.microsoft.com/office/drawing/2014/main" id="{1E4DD672-6BA5-032B-AF77-D37A27D159F3}"/>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2" name="Oval 11">
              <a:extLst>
                <a:ext uri="{FF2B5EF4-FFF2-40B4-BE49-F238E27FC236}">
                  <a16:creationId xmlns:a16="http://schemas.microsoft.com/office/drawing/2014/main" id="{201B6D2E-E2AA-4C8C-1EAD-8C12D7FF3633}"/>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3" name="Straight Connector 12">
              <a:extLst>
                <a:ext uri="{FF2B5EF4-FFF2-40B4-BE49-F238E27FC236}">
                  <a16:creationId xmlns:a16="http://schemas.microsoft.com/office/drawing/2014/main" id="{3248F384-51C8-527F-7FB4-5BBB372B6677}"/>
                </a:ext>
              </a:extLst>
            </p:cNvPr>
            <p:cNvCxnSpPr>
              <a:cxnSpLocks/>
              <a:stCxn id="4" idx="3"/>
              <a:endCxn id="5"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02DF07-0E13-B858-3BA7-5900F9516216}"/>
                </a:ext>
              </a:extLst>
            </p:cNvPr>
            <p:cNvCxnSpPr>
              <a:cxnSpLocks/>
              <a:stCxn id="4" idx="5"/>
              <a:endCxn id="6"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84EDD4-811C-EDDD-E685-8BB995834CA3}"/>
                </a:ext>
              </a:extLst>
            </p:cNvPr>
            <p:cNvCxnSpPr>
              <a:stCxn id="8" idx="1"/>
              <a:endCxn id="5"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D010E68-C147-D53D-76FA-0AC012CD9A6F}"/>
                </a:ext>
              </a:extLst>
            </p:cNvPr>
            <p:cNvCxnSpPr>
              <a:stCxn id="7" idx="7"/>
              <a:endCxn id="5"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C35A445-FC36-61C2-4F6B-88DF180C943C}"/>
                </a:ext>
              </a:extLst>
            </p:cNvPr>
            <p:cNvCxnSpPr>
              <a:stCxn id="12" idx="0"/>
              <a:endCxn id="7"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6173BE8-0C63-61AC-C82D-DA0736EC7C33}"/>
                </a:ext>
              </a:extLst>
            </p:cNvPr>
            <p:cNvCxnSpPr>
              <a:stCxn id="11" idx="0"/>
              <a:endCxn id="7"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859FA23-DDB5-C437-52D4-C8687D34BF71}"/>
                </a:ext>
              </a:extLst>
            </p:cNvPr>
            <p:cNvCxnSpPr>
              <a:stCxn id="9" idx="7"/>
              <a:endCxn id="6"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F0309B5-D192-7F29-3E8C-A9BE86027085}"/>
                </a:ext>
              </a:extLst>
            </p:cNvPr>
            <p:cNvCxnSpPr>
              <a:stCxn id="10" idx="1"/>
              <a:endCxn id="6"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descr="This demonstrates the second advantage. We can easily represent the tree in an array by labelling the nodes with indices following a level-order traversal (so the root has value 1, its left child is value 2, its right child is 3, etc.)">
            <a:extLst>
              <a:ext uri="{FF2B5EF4-FFF2-40B4-BE49-F238E27FC236}">
                <a16:creationId xmlns:a16="http://schemas.microsoft.com/office/drawing/2014/main" id="{49F8F235-A831-9627-1314-311769E6820F}"/>
              </a:ext>
            </a:extLst>
          </p:cNvPr>
          <p:cNvGrpSpPr/>
          <p:nvPr/>
        </p:nvGrpSpPr>
        <p:grpSpPr>
          <a:xfrm>
            <a:off x="5354476" y="3530219"/>
            <a:ext cx="6547808" cy="2962656"/>
            <a:chOff x="5354476" y="3530219"/>
            <a:chExt cx="6547808" cy="2962656"/>
          </a:xfrm>
        </p:grpSpPr>
        <p:sp>
          <p:nvSpPr>
            <p:cNvPr id="21" name="TextBox 20">
              <a:extLst>
                <a:ext uri="{FF2B5EF4-FFF2-40B4-BE49-F238E27FC236}">
                  <a16:creationId xmlns:a16="http://schemas.microsoft.com/office/drawing/2014/main" id="{AE60BECB-F493-D718-723F-93EFBCB2CADD}"/>
                </a:ext>
              </a:extLst>
            </p:cNvPr>
            <p:cNvSpPr txBox="1"/>
            <p:nvPr/>
          </p:nvSpPr>
          <p:spPr>
            <a:xfrm>
              <a:off x="8760529" y="3530219"/>
              <a:ext cx="301686" cy="369332"/>
            </a:xfrm>
            <a:prstGeom prst="rect">
              <a:avLst/>
            </a:prstGeom>
            <a:noFill/>
          </p:spPr>
          <p:txBody>
            <a:bodyPr wrap="none" rtlCol="0">
              <a:spAutoFit/>
            </a:bodyPr>
            <a:lstStyle/>
            <a:p>
              <a:r>
                <a:rPr lang="en-US" dirty="0">
                  <a:solidFill>
                    <a:srgbClr val="FF33CC"/>
                  </a:solidFill>
                </a:rPr>
                <a:t>1</a:t>
              </a:r>
            </a:p>
          </p:txBody>
        </p:sp>
        <p:sp>
          <p:nvSpPr>
            <p:cNvPr id="22" name="TextBox 21">
              <a:extLst>
                <a:ext uri="{FF2B5EF4-FFF2-40B4-BE49-F238E27FC236}">
                  <a16:creationId xmlns:a16="http://schemas.microsoft.com/office/drawing/2014/main" id="{F55FA8D7-584A-3D92-2374-D4D9B039A1F0}"/>
                </a:ext>
              </a:extLst>
            </p:cNvPr>
            <p:cNvSpPr txBox="1"/>
            <p:nvPr/>
          </p:nvSpPr>
          <p:spPr>
            <a:xfrm>
              <a:off x="6954675" y="4536014"/>
              <a:ext cx="301686" cy="369332"/>
            </a:xfrm>
            <a:prstGeom prst="rect">
              <a:avLst/>
            </a:prstGeom>
            <a:noFill/>
          </p:spPr>
          <p:txBody>
            <a:bodyPr wrap="none" rtlCol="0">
              <a:spAutoFit/>
            </a:bodyPr>
            <a:lstStyle/>
            <a:p>
              <a:r>
                <a:rPr lang="en-US" dirty="0">
                  <a:solidFill>
                    <a:srgbClr val="FF33CC"/>
                  </a:solidFill>
                </a:rPr>
                <a:t>2</a:t>
              </a:r>
            </a:p>
          </p:txBody>
        </p:sp>
        <p:sp>
          <p:nvSpPr>
            <p:cNvPr id="23" name="TextBox 22">
              <a:extLst>
                <a:ext uri="{FF2B5EF4-FFF2-40B4-BE49-F238E27FC236}">
                  <a16:creationId xmlns:a16="http://schemas.microsoft.com/office/drawing/2014/main" id="{A074B26C-2E4B-B7B4-53B8-684267F34C93}"/>
                </a:ext>
              </a:extLst>
            </p:cNvPr>
            <p:cNvSpPr txBox="1"/>
            <p:nvPr/>
          </p:nvSpPr>
          <p:spPr>
            <a:xfrm>
              <a:off x="10622173" y="4475618"/>
              <a:ext cx="301686" cy="369332"/>
            </a:xfrm>
            <a:prstGeom prst="rect">
              <a:avLst/>
            </a:prstGeom>
            <a:noFill/>
          </p:spPr>
          <p:txBody>
            <a:bodyPr wrap="none" rtlCol="0">
              <a:spAutoFit/>
            </a:bodyPr>
            <a:lstStyle/>
            <a:p>
              <a:r>
                <a:rPr lang="en-US" dirty="0">
                  <a:solidFill>
                    <a:srgbClr val="FF33CC"/>
                  </a:solidFill>
                </a:rPr>
                <a:t>3</a:t>
              </a:r>
            </a:p>
          </p:txBody>
        </p:sp>
        <p:sp>
          <p:nvSpPr>
            <p:cNvPr id="24" name="TextBox 23">
              <a:extLst>
                <a:ext uri="{FF2B5EF4-FFF2-40B4-BE49-F238E27FC236}">
                  <a16:creationId xmlns:a16="http://schemas.microsoft.com/office/drawing/2014/main" id="{7736FF71-9127-2B32-CF43-58B262D44B28}"/>
                </a:ext>
              </a:extLst>
            </p:cNvPr>
            <p:cNvSpPr txBox="1"/>
            <p:nvPr/>
          </p:nvSpPr>
          <p:spPr>
            <a:xfrm>
              <a:off x="5922561" y="5230503"/>
              <a:ext cx="301686" cy="369332"/>
            </a:xfrm>
            <a:prstGeom prst="rect">
              <a:avLst/>
            </a:prstGeom>
            <a:noFill/>
          </p:spPr>
          <p:txBody>
            <a:bodyPr wrap="none" rtlCol="0">
              <a:spAutoFit/>
            </a:bodyPr>
            <a:lstStyle/>
            <a:p>
              <a:r>
                <a:rPr lang="en-US" dirty="0">
                  <a:solidFill>
                    <a:srgbClr val="FF33CC"/>
                  </a:solidFill>
                </a:rPr>
                <a:t>4</a:t>
              </a:r>
            </a:p>
          </p:txBody>
        </p:sp>
        <p:sp>
          <p:nvSpPr>
            <p:cNvPr id="25" name="TextBox 24">
              <a:extLst>
                <a:ext uri="{FF2B5EF4-FFF2-40B4-BE49-F238E27FC236}">
                  <a16:creationId xmlns:a16="http://schemas.microsoft.com/office/drawing/2014/main" id="{7EE074B9-88F8-F18E-08DC-F75747103A96}"/>
                </a:ext>
              </a:extLst>
            </p:cNvPr>
            <p:cNvSpPr txBox="1"/>
            <p:nvPr/>
          </p:nvSpPr>
          <p:spPr>
            <a:xfrm>
              <a:off x="9692485" y="5171600"/>
              <a:ext cx="301686" cy="369332"/>
            </a:xfrm>
            <a:prstGeom prst="rect">
              <a:avLst/>
            </a:prstGeom>
            <a:noFill/>
          </p:spPr>
          <p:txBody>
            <a:bodyPr wrap="none" rtlCol="0">
              <a:spAutoFit/>
            </a:bodyPr>
            <a:lstStyle/>
            <a:p>
              <a:r>
                <a:rPr lang="en-US" dirty="0">
                  <a:solidFill>
                    <a:srgbClr val="FF33CC"/>
                  </a:solidFill>
                </a:rPr>
                <a:t>6</a:t>
              </a:r>
            </a:p>
          </p:txBody>
        </p:sp>
        <p:sp>
          <p:nvSpPr>
            <p:cNvPr id="26" name="TextBox 25">
              <a:extLst>
                <a:ext uri="{FF2B5EF4-FFF2-40B4-BE49-F238E27FC236}">
                  <a16:creationId xmlns:a16="http://schemas.microsoft.com/office/drawing/2014/main" id="{BFC00382-10D4-B39D-2D3C-D7507FF529ED}"/>
                </a:ext>
              </a:extLst>
            </p:cNvPr>
            <p:cNvSpPr txBox="1"/>
            <p:nvPr/>
          </p:nvSpPr>
          <p:spPr>
            <a:xfrm>
              <a:off x="7974880" y="5267825"/>
              <a:ext cx="301686" cy="369332"/>
            </a:xfrm>
            <a:prstGeom prst="rect">
              <a:avLst/>
            </a:prstGeom>
            <a:noFill/>
          </p:spPr>
          <p:txBody>
            <a:bodyPr wrap="none" rtlCol="0">
              <a:spAutoFit/>
            </a:bodyPr>
            <a:lstStyle/>
            <a:p>
              <a:r>
                <a:rPr lang="en-US" dirty="0">
                  <a:solidFill>
                    <a:srgbClr val="FF33CC"/>
                  </a:solidFill>
                </a:rPr>
                <a:t>5</a:t>
              </a:r>
            </a:p>
          </p:txBody>
        </p:sp>
        <p:sp>
          <p:nvSpPr>
            <p:cNvPr id="27" name="TextBox 26">
              <a:extLst>
                <a:ext uri="{FF2B5EF4-FFF2-40B4-BE49-F238E27FC236}">
                  <a16:creationId xmlns:a16="http://schemas.microsoft.com/office/drawing/2014/main" id="{C405E667-1185-441D-DD92-CD75408C8AE1}"/>
                </a:ext>
              </a:extLst>
            </p:cNvPr>
            <p:cNvSpPr txBox="1"/>
            <p:nvPr/>
          </p:nvSpPr>
          <p:spPr>
            <a:xfrm>
              <a:off x="11600598" y="5188989"/>
              <a:ext cx="301686" cy="369332"/>
            </a:xfrm>
            <a:prstGeom prst="rect">
              <a:avLst/>
            </a:prstGeom>
            <a:noFill/>
          </p:spPr>
          <p:txBody>
            <a:bodyPr wrap="none" rtlCol="0">
              <a:spAutoFit/>
            </a:bodyPr>
            <a:lstStyle/>
            <a:p>
              <a:r>
                <a:rPr lang="en-US" dirty="0">
                  <a:solidFill>
                    <a:srgbClr val="FF33CC"/>
                  </a:solidFill>
                </a:rPr>
                <a:t>7</a:t>
              </a:r>
            </a:p>
          </p:txBody>
        </p:sp>
        <p:sp>
          <p:nvSpPr>
            <p:cNvPr id="28" name="TextBox 27">
              <a:extLst>
                <a:ext uri="{FF2B5EF4-FFF2-40B4-BE49-F238E27FC236}">
                  <a16:creationId xmlns:a16="http://schemas.microsoft.com/office/drawing/2014/main" id="{5C176F8B-5318-0EBC-E447-A87986A92571}"/>
                </a:ext>
              </a:extLst>
            </p:cNvPr>
            <p:cNvSpPr txBox="1"/>
            <p:nvPr/>
          </p:nvSpPr>
          <p:spPr>
            <a:xfrm>
              <a:off x="5354476" y="6123543"/>
              <a:ext cx="301686" cy="369332"/>
            </a:xfrm>
            <a:prstGeom prst="rect">
              <a:avLst/>
            </a:prstGeom>
            <a:noFill/>
          </p:spPr>
          <p:txBody>
            <a:bodyPr wrap="none" rtlCol="0">
              <a:spAutoFit/>
            </a:bodyPr>
            <a:lstStyle/>
            <a:p>
              <a:r>
                <a:rPr lang="en-US" dirty="0">
                  <a:solidFill>
                    <a:srgbClr val="FF33CC"/>
                  </a:solidFill>
                </a:rPr>
                <a:t>8</a:t>
              </a:r>
            </a:p>
          </p:txBody>
        </p:sp>
        <p:sp>
          <p:nvSpPr>
            <p:cNvPr id="29" name="TextBox 28">
              <a:extLst>
                <a:ext uri="{FF2B5EF4-FFF2-40B4-BE49-F238E27FC236}">
                  <a16:creationId xmlns:a16="http://schemas.microsoft.com/office/drawing/2014/main" id="{483F1FB1-D52E-6857-07D9-7BB2E4A44120}"/>
                </a:ext>
              </a:extLst>
            </p:cNvPr>
            <p:cNvSpPr txBox="1"/>
            <p:nvPr/>
          </p:nvSpPr>
          <p:spPr>
            <a:xfrm>
              <a:off x="6490947" y="6123543"/>
              <a:ext cx="301686" cy="369332"/>
            </a:xfrm>
            <a:prstGeom prst="rect">
              <a:avLst/>
            </a:prstGeom>
            <a:noFill/>
          </p:spPr>
          <p:txBody>
            <a:bodyPr wrap="none" rtlCol="0">
              <a:spAutoFit/>
            </a:bodyPr>
            <a:lstStyle/>
            <a:p>
              <a:r>
                <a:rPr lang="en-US" dirty="0">
                  <a:solidFill>
                    <a:srgbClr val="FF33CC"/>
                  </a:solidFill>
                </a:rPr>
                <a:t>9</a:t>
              </a:r>
            </a:p>
          </p:txBody>
        </p:sp>
      </p:grpSp>
      <p:sp>
        <p:nvSpPr>
          <p:cNvPr id="32" name="Slide Number Placeholder 31">
            <a:extLst>
              <a:ext uri="{FF2B5EF4-FFF2-40B4-BE49-F238E27FC236}">
                <a16:creationId xmlns:a16="http://schemas.microsoft.com/office/drawing/2014/main" id="{74C61F84-05CB-7DE4-D62F-52D1CFAD72DE}"/>
              </a:ext>
            </a:extLst>
          </p:cNvPr>
          <p:cNvSpPr>
            <a:spLocks noGrp="1"/>
          </p:cNvSpPr>
          <p:nvPr>
            <p:ph type="sldNum" sz="quarter" idx="12"/>
          </p:nvPr>
        </p:nvSpPr>
        <p:spPr/>
        <p:txBody>
          <a:bodyPr/>
          <a:lstStyle/>
          <a:p>
            <a:fld id="{A94D5A7D-FFFE-410B-BEE5-702232F4B148}" type="slidenum">
              <a:rPr lang="en-US" smtClean="0"/>
              <a:t>5</a:t>
            </a:fld>
            <a:endParaRPr lang="en-US"/>
          </a:p>
        </p:txBody>
      </p:sp>
    </p:spTree>
    <p:extLst>
      <p:ext uri="{BB962C8B-B14F-4D97-AF65-F5344CB8AC3E}">
        <p14:creationId xmlns:p14="http://schemas.microsoft.com/office/powerpoint/2010/main" val="21436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CEA206E-E4F0-F25D-7FB9-EC12CCD00DB7}"/>
                  </a:ext>
                </a:extLst>
              </p:cNvPr>
              <p:cNvSpPr>
                <a:spLocks noGrp="1"/>
              </p:cNvSpPr>
              <p:nvPr>
                <p:ph type="title"/>
              </p:nvPr>
            </p:nvSpPr>
            <p:spPr/>
            <p:txBody>
              <a:bodyPr/>
              <a:lstStyle/>
              <a:p>
                <a:r>
                  <a:rPr lang="en-US" dirty="0"/>
                  <a:t>Achieving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oMath>
                </a14:m>
                <a:r>
                  <a:rPr lang="en-US" dirty="0"/>
                  <a:t> Running Time</a:t>
                </a:r>
              </a:p>
            </p:txBody>
          </p:sp>
        </mc:Choice>
        <mc:Fallback xmlns="">
          <p:sp>
            <p:nvSpPr>
              <p:cNvPr id="2" name="Title 1">
                <a:extLst>
                  <a:ext uri="{FF2B5EF4-FFF2-40B4-BE49-F238E27FC236}">
                    <a16:creationId xmlns:a16="http://schemas.microsoft.com/office/drawing/2014/main" id="{7CEA206E-E4F0-F25D-7FB9-EC12CCD00DB7}"/>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18C1EDC-77CF-F245-8CDE-E3968F223C83}"/>
                  </a:ext>
                </a:extLst>
              </p:cNvPr>
              <p:cNvSpPr>
                <a:spLocks noGrp="1"/>
              </p:cNvSpPr>
              <p:nvPr>
                <p:ph idx="1"/>
              </p:nvPr>
            </p:nvSpPr>
            <p:spPr/>
            <p:txBody>
              <a:bodyPr>
                <a:normAutofit fontScale="92500" lnSpcReduction="10000"/>
              </a:bodyPr>
              <a:lstStyle/>
              <a:p>
                <a:r>
                  <a:rPr lang="en-US" dirty="0"/>
                  <a:t>What is the maximum number of total nodes in a binary tree of height </a:t>
                </a:r>
                <a14:m>
                  <m:oMath xmlns:m="http://schemas.openxmlformats.org/officeDocument/2006/math">
                    <m:r>
                      <a:rPr lang="en-US" b="0" i="1" smtClean="0">
                        <a:latin typeface="Cambria Math" panose="02040503050406030204" pitchFamily="18" charset="0"/>
                      </a:rPr>
                      <m:t>h</m:t>
                    </m:r>
                  </m:oMath>
                </a14:m>
                <a:r>
                  <a:rPr lang="en-US" dirty="0"/>
                  <a:t>?</a:t>
                </a:r>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r>
                          <a:rPr lang="en-US" b="0" i="1" smtClean="0">
                            <a:latin typeface="Cambria Math" panose="02040503050406030204" pitchFamily="18" charset="0"/>
                          </a:rPr>
                          <m:t>+1</m:t>
                        </m:r>
                      </m:sup>
                    </m:sSup>
                    <m:r>
                      <a:rPr lang="en-US" b="0" i="1" smtClean="0">
                        <a:latin typeface="Cambria Math" panose="02040503050406030204" pitchFamily="18" charset="0"/>
                      </a:rPr>
                      <m:t>−1</m:t>
                    </m:r>
                  </m:oMath>
                </a14:m>
                <a:endParaRPr lang="en-US" dirty="0"/>
              </a:p>
              <a:p>
                <a:pPr lvl="1"/>
                <a14:m>
                  <m:oMath xmlns:m="http://schemas.openxmlformats.org/officeDocument/2006/math">
                    <m:r>
                      <m:rPr>
                        <m:sty m:val="p"/>
                      </m:rPr>
                      <a:rPr lang="en-US" b="0" i="0" smtClean="0">
                        <a:latin typeface="Cambria Math" panose="02040503050406030204" pitchFamily="18" charset="0"/>
                      </a:rPr>
                      <m:t>Θ</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sup>
                        </m:sSup>
                      </m:e>
                    </m:d>
                  </m:oMath>
                </a14:m>
                <a:endParaRPr lang="en-US" dirty="0"/>
              </a:p>
              <a:p>
                <a:r>
                  <a:rPr lang="en-US" dirty="0"/>
                  <a:t>If I have </a:t>
                </a:r>
                <a14:m>
                  <m:oMath xmlns:m="http://schemas.openxmlformats.org/officeDocument/2006/math">
                    <m:r>
                      <a:rPr lang="en-US" b="0" i="1" smtClean="0">
                        <a:latin typeface="Cambria Math" panose="02040503050406030204" pitchFamily="18" charset="0"/>
                      </a:rPr>
                      <m:t>𝑛</m:t>
                    </m:r>
                  </m:oMath>
                </a14:m>
                <a:r>
                  <a:rPr lang="en-US" dirty="0"/>
                  <a:t> nodes in a binary tree, what is its minimum height?</a:t>
                </a:r>
                <a:endParaRPr lang="en-US" b="0" dirty="0"/>
              </a:p>
              <a:p>
                <a:pPr lvl="1"/>
                <a:r>
                  <a:rPr lang="en-US" b="0" dirty="0"/>
                  <a:t>Find the smallest </a:t>
                </a:r>
                <a14:m>
                  <m:oMath xmlns:m="http://schemas.openxmlformats.org/officeDocument/2006/math">
                    <m:r>
                      <a:rPr lang="en-US" b="0" i="1" dirty="0" smtClean="0">
                        <a:latin typeface="Cambria Math" panose="02040503050406030204" pitchFamily="18" charset="0"/>
                      </a:rPr>
                      <m:t>h</m:t>
                    </m:r>
                  </m:oMath>
                </a14:m>
                <a:r>
                  <a:rPr lang="en-US" b="0" dirty="0"/>
                  <a:t> such that: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r>
                          <a:rPr lang="en-US" b="0" i="1" smtClean="0">
                            <a:latin typeface="Cambria Math" panose="02040503050406030204" pitchFamily="18" charset="0"/>
                          </a:rPr>
                          <m:t>+1</m:t>
                        </m:r>
                      </m:sup>
                    </m:sSup>
                    <m:r>
                      <a:rPr lang="en-US" b="0" i="1" smtClean="0">
                        <a:latin typeface="Cambria Math" panose="02040503050406030204" pitchFamily="18" charset="0"/>
                      </a:rPr>
                      <m:t>−1</m:t>
                    </m:r>
                  </m:oMath>
                </a14:m>
                <a:endParaRPr lang="en-US" b="0" i="0" dirty="0">
                  <a:latin typeface="Cambria Math" panose="02040503050406030204" pitchFamily="18" charset="0"/>
                </a:endParaRPr>
              </a:p>
              <a:p>
                <a:pPr lvl="1"/>
                <a:r>
                  <a:rPr lang="en-US" b="0" dirty="0"/>
                  <a:t>Solve for </a:t>
                </a:r>
                <a14:m>
                  <m:oMath xmlns:m="http://schemas.openxmlformats.org/officeDocument/2006/math">
                    <m:r>
                      <a:rPr lang="en-US" b="0" i="1" dirty="0" smtClean="0">
                        <a:latin typeface="Cambria Math" panose="02040503050406030204" pitchFamily="18" charset="0"/>
                      </a:rPr>
                      <m:t>h</m:t>
                    </m:r>
                  </m:oMath>
                </a14:m>
                <a:r>
                  <a:rPr lang="en-US" b="0" dirty="0"/>
                  <a:t>: </a:t>
                </a:r>
                <a14:m>
                  <m:oMath xmlns:m="http://schemas.openxmlformats.org/officeDocument/2006/math">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e>
                    </m:func>
                    <m:r>
                      <a:rPr lang="en-US" b="0" i="1" smtClean="0">
                        <a:latin typeface="Cambria Math" panose="02040503050406030204" pitchFamily="18" charset="0"/>
                      </a:rPr>
                      <m:t>−1⌉=</m:t>
                    </m:r>
                    <m:r>
                      <a:rPr lang="en-US" b="0" i="1" smtClean="0">
                        <a:latin typeface="Cambria Math" panose="02040503050406030204" pitchFamily="18" charset="0"/>
                      </a:rPr>
                      <m:t>h</m:t>
                    </m:r>
                  </m:oMath>
                </a14:m>
                <a:endParaRPr lang="en-US" b="0" i="0" dirty="0">
                  <a:latin typeface="Cambria Math" panose="02040503050406030204" pitchFamily="18" charset="0"/>
                </a:endParaRPr>
              </a:p>
              <a:p>
                <a:pPr lvl="1"/>
                <a:r>
                  <a:rPr lang="en-US" dirty="0"/>
                  <a:t>H</a:t>
                </a:r>
                <a:r>
                  <a:rPr lang="en-US" b="0" dirty="0"/>
                  <a:t>eight is </a:t>
                </a:r>
                <a14:m>
                  <m:oMath xmlns:m="http://schemas.openxmlformats.org/officeDocument/2006/math">
                    <m:r>
                      <m:rPr>
                        <m:sty m:val="p"/>
                      </m:rPr>
                      <a:rPr lang="en-US" b="0" i="0" smtClean="0">
                        <a:latin typeface="Cambria Math" panose="02040503050406030204" pitchFamily="18" charset="0"/>
                      </a:rPr>
                      <m:t>Θ</m:t>
                    </m:r>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e>
                    </m:d>
                  </m:oMath>
                </a14:m>
                <a:endParaRPr lang="en-US" dirty="0"/>
              </a:p>
              <a:p>
                <a:pPr lvl="1"/>
                <a:endParaRPr lang="en-US" dirty="0"/>
              </a:p>
              <a:p>
                <a:r>
                  <a:rPr lang="en-US" dirty="0">
                    <a:solidFill>
                      <a:srgbClr val="FF0000"/>
                    </a:solidFill>
                  </a:rPr>
                  <a:t>Heap Idea:</a:t>
                </a:r>
              </a:p>
              <a:p>
                <a:pPr lvl="1"/>
                <a:r>
                  <a:rPr lang="en-US" dirty="0">
                    <a:solidFill>
                      <a:srgbClr val="FF0000"/>
                    </a:solidFill>
                  </a:rPr>
                  <a:t>If </a:t>
                </a:r>
                <a14:m>
                  <m:oMath xmlns:m="http://schemas.openxmlformats.org/officeDocument/2006/math">
                    <m:r>
                      <a:rPr lang="en-US" b="0" i="1" smtClean="0">
                        <a:solidFill>
                          <a:srgbClr val="FF0000"/>
                        </a:solidFill>
                        <a:latin typeface="Cambria Math" panose="02040503050406030204" pitchFamily="18" charset="0"/>
                      </a:rPr>
                      <m:t>𝑛</m:t>
                    </m:r>
                  </m:oMath>
                </a14:m>
                <a:r>
                  <a:rPr lang="en-US" dirty="0">
                    <a:solidFill>
                      <a:srgbClr val="FF0000"/>
                    </a:solidFill>
                  </a:rPr>
                  <a:t> values are inserted into a complete tree, the height will be roughly </a:t>
                </a:r>
                <a14:m>
                  <m:oMath xmlns:m="http://schemas.openxmlformats.org/officeDocument/2006/math">
                    <m:func>
                      <m:funcPr>
                        <m:ctrlPr>
                          <a:rPr lang="en-US" b="0" i="1" smtClean="0">
                            <a:solidFill>
                              <a:srgbClr val="FF0000"/>
                            </a:solidFill>
                            <a:latin typeface="Cambria Math" panose="02040503050406030204" pitchFamily="18" charset="0"/>
                          </a:rPr>
                        </m:ctrlPr>
                      </m:funcPr>
                      <m:fName>
                        <m:r>
                          <m:rPr>
                            <m:sty m:val="p"/>
                          </m:rPr>
                          <a:rPr lang="en-US" b="0" i="0" smtClean="0">
                            <a:solidFill>
                              <a:srgbClr val="FF0000"/>
                            </a:solidFill>
                            <a:latin typeface="Cambria Math" panose="02040503050406030204" pitchFamily="18" charset="0"/>
                          </a:rPr>
                          <m:t>log</m:t>
                        </m:r>
                      </m:fName>
                      <m:e>
                        <m:r>
                          <a:rPr lang="en-US" b="0" i="1" smtClean="0">
                            <a:solidFill>
                              <a:srgbClr val="FF0000"/>
                            </a:solidFill>
                            <a:latin typeface="Cambria Math" panose="02040503050406030204" pitchFamily="18" charset="0"/>
                          </a:rPr>
                          <m:t>𝑛</m:t>
                        </m:r>
                      </m:e>
                    </m:func>
                  </m:oMath>
                </a14:m>
                <a:endParaRPr lang="en-US" b="0" dirty="0">
                  <a:solidFill>
                    <a:srgbClr val="FF0000"/>
                  </a:solidFill>
                </a:endParaRPr>
              </a:p>
              <a:p>
                <a:pPr lvl="1"/>
                <a:r>
                  <a:rPr lang="en-US" dirty="0">
                    <a:solidFill>
                      <a:srgbClr val="FF0000"/>
                    </a:solidFill>
                  </a:rPr>
                  <a:t>Ensure each insert and extract requires just one “trip” from root to leaf</a:t>
                </a:r>
              </a:p>
            </p:txBody>
          </p:sp>
        </mc:Choice>
        <mc:Fallback xmlns="">
          <p:sp>
            <p:nvSpPr>
              <p:cNvPr id="3" name="Content Placeholder 2">
                <a:extLst>
                  <a:ext uri="{FF2B5EF4-FFF2-40B4-BE49-F238E27FC236}">
                    <a16:creationId xmlns:a16="http://schemas.microsoft.com/office/drawing/2014/main" id="{B18C1EDC-77CF-F245-8CDE-E3968F223C83}"/>
                  </a:ext>
                </a:extLst>
              </p:cNvPr>
              <p:cNvSpPr>
                <a:spLocks noGrp="1" noRot="1" noChangeAspect="1" noMove="1" noResize="1" noEditPoints="1" noAdjustHandles="1" noChangeArrowheads="1" noChangeShapeType="1" noTextEdit="1"/>
              </p:cNvSpPr>
              <p:nvPr>
                <p:ph idx="1"/>
              </p:nvPr>
            </p:nvSpPr>
            <p:spPr>
              <a:blipFill>
                <a:blip r:embed="rId3"/>
                <a:stretch>
                  <a:fillRect l="-928" t="-280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452C2BB-6262-E101-895B-72741ED197C6}"/>
              </a:ext>
            </a:extLst>
          </p:cNvPr>
          <p:cNvSpPr>
            <a:spLocks noGrp="1"/>
          </p:cNvSpPr>
          <p:nvPr>
            <p:ph type="sldNum" sz="quarter" idx="12"/>
          </p:nvPr>
        </p:nvSpPr>
        <p:spPr/>
        <p:txBody>
          <a:bodyPr/>
          <a:lstStyle/>
          <a:p>
            <a:fld id="{A94D5A7D-FFFE-410B-BEE5-702232F4B148}" type="slidenum">
              <a:rPr lang="en-US" smtClean="0"/>
              <a:t>6</a:t>
            </a:fld>
            <a:endParaRPr lang="en-US"/>
          </a:p>
        </p:txBody>
      </p:sp>
    </p:spTree>
    <p:extLst>
      <p:ext uri="{BB962C8B-B14F-4D97-AF65-F5344CB8AC3E}">
        <p14:creationId xmlns:p14="http://schemas.microsoft.com/office/powerpoint/2010/main" val="15389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0BF59-083A-CA08-93EA-90DDC967B0F2}"/>
              </a:ext>
            </a:extLst>
          </p:cNvPr>
          <p:cNvSpPr>
            <a:spLocks noGrp="1"/>
          </p:cNvSpPr>
          <p:nvPr>
            <p:ph type="title"/>
          </p:nvPr>
        </p:nvSpPr>
        <p:spPr/>
        <p:txBody>
          <a:bodyPr/>
          <a:lstStyle/>
          <a:p>
            <a:r>
              <a:rPr lang="en-US" dirty="0"/>
              <a:t>(Min) Heap Data Structure</a:t>
            </a:r>
          </a:p>
        </p:txBody>
      </p:sp>
      <p:grpSp>
        <p:nvGrpSpPr>
          <p:cNvPr id="50" name="Group 49" descr="In addition to requiring a specific shape, we also require specific positions of values in the heap. Specifically, for a min heap, each value must be less than or equal to both of its children.&#10;&#10;For a max heap, each value must be greater than or equal to both of its children.">
            <a:extLst>
              <a:ext uri="{FF2B5EF4-FFF2-40B4-BE49-F238E27FC236}">
                <a16:creationId xmlns:a16="http://schemas.microsoft.com/office/drawing/2014/main" id="{D1E79A52-4366-7D86-3CE5-487CC7504B28}"/>
              </a:ext>
            </a:extLst>
          </p:cNvPr>
          <p:cNvGrpSpPr/>
          <p:nvPr/>
        </p:nvGrpSpPr>
        <p:grpSpPr>
          <a:xfrm>
            <a:off x="5161281" y="2808212"/>
            <a:ext cx="6934200" cy="3684663"/>
            <a:chOff x="5161281" y="2808212"/>
            <a:chExt cx="6934200" cy="3684663"/>
          </a:xfrm>
        </p:grpSpPr>
        <p:grpSp>
          <p:nvGrpSpPr>
            <p:cNvPr id="22" name="Group 21">
              <a:extLst>
                <a:ext uri="{FF2B5EF4-FFF2-40B4-BE49-F238E27FC236}">
                  <a16:creationId xmlns:a16="http://schemas.microsoft.com/office/drawing/2014/main" id="{77DE7DEC-D96B-EA41-522E-BACB5E00AF5A}"/>
                </a:ext>
              </a:extLst>
            </p:cNvPr>
            <p:cNvGrpSpPr/>
            <p:nvPr/>
          </p:nvGrpSpPr>
          <p:grpSpPr>
            <a:xfrm>
              <a:off x="5161281" y="2808212"/>
              <a:ext cx="6934200" cy="3368751"/>
              <a:chOff x="2590801" y="2672070"/>
              <a:chExt cx="6934200" cy="3368751"/>
            </a:xfrm>
          </p:grpSpPr>
          <p:sp>
            <p:nvSpPr>
              <p:cNvPr id="23" name="Oval 22">
                <a:extLst>
                  <a:ext uri="{FF2B5EF4-FFF2-40B4-BE49-F238E27FC236}">
                    <a16:creationId xmlns:a16="http://schemas.microsoft.com/office/drawing/2014/main" id="{2475AFEA-0931-6A2D-AF3A-1048A17212E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4" name="Oval 23">
                <a:extLst>
                  <a:ext uri="{FF2B5EF4-FFF2-40B4-BE49-F238E27FC236}">
                    <a16:creationId xmlns:a16="http://schemas.microsoft.com/office/drawing/2014/main" id="{A11B07D2-2321-6A39-64B5-7E4060F5628F}"/>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5" name="Oval 24">
                <a:extLst>
                  <a:ext uri="{FF2B5EF4-FFF2-40B4-BE49-F238E27FC236}">
                    <a16:creationId xmlns:a16="http://schemas.microsoft.com/office/drawing/2014/main" id="{AC64FF64-4C5D-0195-15DC-5CC3F33E01F8}"/>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6" name="Oval 25">
                <a:extLst>
                  <a:ext uri="{FF2B5EF4-FFF2-40B4-BE49-F238E27FC236}">
                    <a16:creationId xmlns:a16="http://schemas.microsoft.com/office/drawing/2014/main" id="{A8680C63-48A1-9F3A-E873-3CFB11C41C10}"/>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27" name="Oval 26">
                <a:extLst>
                  <a:ext uri="{FF2B5EF4-FFF2-40B4-BE49-F238E27FC236}">
                    <a16:creationId xmlns:a16="http://schemas.microsoft.com/office/drawing/2014/main" id="{0B08D0B6-30D1-F36D-0D42-060172D3E554}"/>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28" name="Oval 27">
                <a:extLst>
                  <a:ext uri="{FF2B5EF4-FFF2-40B4-BE49-F238E27FC236}">
                    <a16:creationId xmlns:a16="http://schemas.microsoft.com/office/drawing/2014/main" id="{CDB46187-C49D-84CB-3705-F2FECBC945C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9" name="Oval 28">
                <a:extLst>
                  <a:ext uri="{FF2B5EF4-FFF2-40B4-BE49-F238E27FC236}">
                    <a16:creationId xmlns:a16="http://schemas.microsoft.com/office/drawing/2014/main" id="{63D4311F-94D9-551A-B1F6-662661120A5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30" name="Oval 29">
                <a:extLst>
                  <a:ext uri="{FF2B5EF4-FFF2-40B4-BE49-F238E27FC236}">
                    <a16:creationId xmlns:a16="http://schemas.microsoft.com/office/drawing/2014/main" id="{3A8F24A6-E2DB-4341-0DB5-BA34B56A8895}"/>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31" name="Oval 30">
                <a:extLst>
                  <a:ext uri="{FF2B5EF4-FFF2-40B4-BE49-F238E27FC236}">
                    <a16:creationId xmlns:a16="http://schemas.microsoft.com/office/drawing/2014/main" id="{EC61B993-9CD0-8625-DF18-74174DEC3ABA}"/>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32" name="Straight Connector 31">
                <a:extLst>
                  <a:ext uri="{FF2B5EF4-FFF2-40B4-BE49-F238E27FC236}">
                    <a16:creationId xmlns:a16="http://schemas.microsoft.com/office/drawing/2014/main" id="{9E7D69A5-5A86-7A51-A55B-5A89054C7F51}"/>
                  </a:ext>
                </a:extLst>
              </p:cNvPr>
              <p:cNvCxnSpPr>
                <a:cxnSpLocks/>
                <a:stCxn id="23" idx="3"/>
                <a:endCxn id="24"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AD8578C-B772-0CF0-2221-FA48116C5E3F}"/>
                  </a:ext>
                </a:extLst>
              </p:cNvPr>
              <p:cNvCxnSpPr>
                <a:cxnSpLocks/>
                <a:stCxn id="23" idx="5"/>
                <a:endCxn id="25"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EBC3F6B-5E8C-1A95-9457-18748CB390A2}"/>
                  </a:ext>
                </a:extLst>
              </p:cNvPr>
              <p:cNvCxnSpPr>
                <a:stCxn id="27" idx="1"/>
                <a:endCxn id="24"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CE2C5E6-9899-1E12-31DA-A5C96CF085C5}"/>
                  </a:ext>
                </a:extLst>
              </p:cNvPr>
              <p:cNvCxnSpPr>
                <a:stCxn id="26" idx="7"/>
                <a:endCxn id="24"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51A26A1-A320-0572-06B2-66651FCD7E43}"/>
                  </a:ext>
                </a:extLst>
              </p:cNvPr>
              <p:cNvCxnSpPr>
                <a:stCxn id="31" idx="0"/>
                <a:endCxn id="26"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230AC82-8D99-6D22-802C-82C87F06B4A2}"/>
                  </a:ext>
                </a:extLst>
              </p:cNvPr>
              <p:cNvCxnSpPr>
                <a:stCxn id="30" idx="0"/>
                <a:endCxn id="26"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693A2C1-03E3-32FF-44D2-FAA12A5CFFAB}"/>
                  </a:ext>
                </a:extLst>
              </p:cNvPr>
              <p:cNvCxnSpPr>
                <a:stCxn id="28" idx="7"/>
                <a:endCxn id="25"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EF33365-DA32-2345-F43C-A08C1DFFC492}"/>
                  </a:ext>
                </a:extLst>
              </p:cNvPr>
              <p:cNvCxnSpPr>
                <a:stCxn id="29" idx="1"/>
                <a:endCxn id="25"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EA20ECDB-BDE0-3336-879C-79A076150515}"/>
                </a:ext>
              </a:extLst>
            </p:cNvPr>
            <p:cNvGrpSpPr/>
            <p:nvPr/>
          </p:nvGrpSpPr>
          <p:grpSpPr>
            <a:xfrm>
              <a:off x="5354476" y="3530219"/>
              <a:ext cx="6547808" cy="2962656"/>
              <a:chOff x="5354476" y="3530219"/>
              <a:chExt cx="6547808" cy="2962656"/>
            </a:xfrm>
          </p:grpSpPr>
          <p:sp>
            <p:nvSpPr>
              <p:cNvPr id="41" name="TextBox 40">
                <a:extLst>
                  <a:ext uri="{FF2B5EF4-FFF2-40B4-BE49-F238E27FC236}">
                    <a16:creationId xmlns:a16="http://schemas.microsoft.com/office/drawing/2014/main" id="{01BEA433-7BF0-F973-0EDD-8FB8710A55DF}"/>
                  </a:ext>
                </a:extLst>
              </p:cNvPr>
              <p:cNvSpPr txBox="1"/>
              <p:nvPr/>
            </p:nvSpPr>
            <p:spPr>
              <a:xfrm>
                <a:off x="8760529" y="3530219"/>
                <a:ext cx="301686" cy="369332"/>
              </a:xfrm>
              <a:prstGeom prst="rect">
                <a:avLst/>
              </a:prstGeom>
              <a:noFill/>
            </p:spPr>
            <p:txBody>
              <a:bodyPr wrap="none" rtlCol="0">
                <a:spAutoFit/>
              </a:bodyPr>
              <a:lstStyle/>
              <a:p>
                <a:r>
                  <a:rPr lang="en-US" dirty="0">
                    <a:solidFill>
                      <a:srgbClr val="FF33CC"/>
                    </a:solidFill>
                  </a:rPr>
                  <a:t>1</a:t>
                </a:r>
              </a:p>
            </p:txBody>
          </p:sp>
          <p:sp>
            <p:nvSpPr>
              <p:cNvPr id="42" name="TextBox 41">
                <a:extLst>
                  <a:ext uri="{FF2B5EF4-FFF2-40B4-BE49-F238E27FC236}">
                    <a16:creationId xmlns:a16="http://schemas.microsoft.com/office/drawing/2014/main" id="{40EB1A8B-6BAA-704C-95A9-877342ED11FD}"/>
                  </a:ext>
                </a:extLst>
              </p:cNvPr>
              <p:cNvSpPr txBox="1"/>
              <p:nvPr/>
            </p:nvSpPr>
            <p:spPr>
              <a:xfrm>
                <a:off x="6954675" y="4536014"/>
                <a:ext cx="301686" cy="369332"/>
              </a:xfrm>
              <a:prstGeom prst="rect">
                <a:avLst/>
              </a:prstGeom>
              <a:noFill/>
            </p:spPr>
            <p:txBody>
              <a:bodyPr wrap="none" rtlCol="0">
                <a:spAutoFit/>
              </a:bodyPr>
              <a:lstStyle/>
              <a:p>
                <a:r>
                  <a:rPr lang="en-US" dirty="0">
                    <a:solidFill>
                      <a:srgbClr val="FF33CC"/>
                    </a:solidFill>
                  </a:rPr>
                  <a:t>2</a:t>
                </a:r>
              </a:p>
            </p:txBody>
          </p:sp>
          <p:sp>
            <p:nvSpPr>
              <p:cNvPr id="43" name="TextBox 42">
                <a:extLst>
                  <a:ext uri="{FF2B5EF4-FFF2-40B4-BE49-F238E27FC236}">
                    <a16:creationId xmlns:a16="http://schemas.microsoft.com/office/drawing/2014/main" id="{AAC2C075-19EE-2E4F-9776-70B96778F046}"/>
                  </a:ext>
                </a:extLst>
              </p:cNvPr>
              <p:cNvSpPr txBox="1"/>
              <p:nvPr/>
            </p:nvSpPr>
            <p:spPr>
              <a:xfrm>
                <a:off x="10622173" y="4475618"/>
                <a:ext cx="301686" cy="369332"/>
              </a:xfrm>
              <a:prstGeom prst="rect">
                <a:avLst/>
              </a:prstGeom>
              <a:noFill/>
            </p:spPr>
            <p:txBody>
              <a:bodyPr wrap="none" rtlCol="0">
                <a:spAutoFit/>
              </a:bodyPr>
              <a:lstStyle/>
              <a:p>
                <a:r>
                  <a:rPr lang="en-US" dirty="0">
                    <a:solidFill>
                      <a:srgbClr val="FF33CC"/>
                    </a:solidFill>
                  </a:rPr>
                  <a:t>3</a:t>
                </a:r>
              </a:p>
            </p:txBody>
          </p:sp>
          <p:sp>
            <p:nvSpPr>
              <p:cNvPr id="44" name="TextBox 43">
                <a:extLst>
                  <a:ext uri="{FF2B5EF4-FFF2-40B4-BE49-F238E27FC236}">
                    <a16:creationId xmlns:a16="http://schemas.microsoft.com/office/drawing/2014/main" id="{399CD9B6-0AEF-13B9-E116-1137DE1D9BC6}"/>
                  </a:ext>
                </a:extLst>
              </p:cNvPr>
              <p:cNvSpPr txBox="1"/>
              <p:nvPr/>
            </p:nvSpPr>
            <p:spPr>
              <a:xfrm>
                <a:off x="5922561" y="5230503"/>
                <a:ext cx="301686" cy="369332"/>
              </a:xfrm>
              <a:prstGeom prst="rect">
                <a:avLst/>
              </a:prstGeom>
              <a:noFill/>
            </p:spPr>
            <p:txBody>
              <a:bodyPr wrap="none" rtlCol="0">
                <a:spAutoFit/>
              </a:bodyPr>
              <a:lstStyle/>
              <a:p>
                <a:r>
                  <a:rPr lang="en-US" dirty="0">
                    <a:solidFill>
                      <a:srgbClr val="FF33CC"/>
                    </a:solidFill>
                  </a:rPr>
                  <a:t>4</a:t>
                </a:r>
              </a:p>
            </p:txBody>
          </p:sp>
          <p:sp>
            <p:nvSpPr>
              <p:cNvPr id="45" name="TextBox 44">
                <a:extLst>
                  <a:ext uri="{FF2B5EF4-FFF2-40B4-BE49-F238E27FC236}">
                    <a16:creationId xmlns:a16="http://schemas.microsoft.com/office/drawing/2014/main" id="{733A190F-37F3-1B69-A083-FC70FD325130}"/>
                  </a:ext>
                </a:extLst>
              </p:cNvPr>
              <p:cNvSpPr txBox="1"/>
              <p:nvPr/>
            </p:nvSpPr>
            <p:spPr>
              <a:xfrm>
                <a:off x="9692485" y="5171600"/>
                <a:ext cx="301686" cy="369332"/>
              </a:xfrm>
              <a:prstGeom prst="rect">
                <a:avLst/>
              </a:prstGeom>
              <a:noFill/>
            </p:spPr>
            <p:txBody>
              <a:bodyPr wrap="none" rtlCol="0">
                <a:spAutoFit/>
              </a:bodyPr>
              <a:lstStyle/>
              <a:p>
                <a:r>
                  <a:rPr lang="en-US" dirty="0">
                    <a:solidFill>
                      <a:srgbClr val="FF33CC"/>
                    </a:solidFill>
                  </a:rPr>
                  <a:t>6</a:t>
                </a:r>
              </a:p>
            </p:txBody>
          </p:sp>
          <p:sp>
            <p:nvSpPr>
              <p:cNvPr id="46" name="TextBox 45">
                <a:extLst>
                  <a:ext uri="{FF2B5EF4-FFF2-40B4-BE49-F238E27FC236}">
                    <a16:creationId xmlns:a16="http://schemas.microsoft.com/office/drawing/2014/main" id="{C51A7115-0D3D-16F1-8AE1-00E7BBC584CA}"/>
                  </a:ext>
                </a:extLst>
              </p:cNvPr>
              <p:cNvSpPr txBox="1"/>
              <p:nvPr/>
            </p:nvSpPr>
            <p:spPr>
              <a:xfrm>
                <a:off x="7974880" y="5267825"/>
                <a:ext cx="301686" cy="369332"/>
              </a:xfrm>
              <a:prstGeom prst="rect">
                <a:avLst/>
              </a:prstGeom>
              <a:noFill/>
            </p:spPr>
            <p:txBody>
              <a:bodyPr wrap="none" rtlCol="0">
                <a:spAutoFit/>
              </a:bodyPr>
              <a:lstStyle/>
              <a:p>
                <a:r>
                  <a:rPr lang="en-US" dirty="0">
                    <a:solidFill>
                      <a:srgbClr val="FF33CC"/>
                    </a:solidFill>
                  </a:rPr>
                  <a:t>5</a:t>
                </a:r>
              </a:p>
            </p:txBody>
          </p:sp>
          <p:sp>
            <p:nvSpPr>
              <p:cNvPr id="47" name="TextBox 46">
                <a:extLst>
                  <a:ext uri="{FF2B5EF4-FFF2-40B4-BE49-F238E27FC236}">
                    <a16:creationId xmlns:a16="http://schemas.microsoft.com/office/drawing/2014/main" id="{24451D89-D646-660D-7FEE-A019C1769785}"/>
                  </a:ext>
                </a:extLst>
              </p:cNvPr>
              <p:cNvSpPr txBox="1"/>
              <p:nvPr/>
            </p:nvSpPr>
            <p:spPr>
              <a:xfrm>
                <a:off x="11600598" y="5188989"/>
                <a:ext cx="301686" cy="369332"/>
              </a:xfrm>
              <a:prstGeom prst="rect">
                <a:avLst/>
              </a:prstGeom>
              <a:noFill/>
            </p:spPr>
            <p:txBody>
              <a:bodyPr wrap="none" rtlCol="0">
                <a:spAutoFit/>
              </a:bodyPr>
              <a:lstStyle/>
              <a:p>
                <a:r>
                  <a:rPr lang="en-US" dirty="0">
                    <a:solidFill>
                      <a:srgbClr val="FF33CC"/>
                    </a:solidFill>
                  </a:rPr>
                  <a:t>7</a:t>
                </a:r>
              </a:p>
            </p:txBody>
          </p:sp>
          <p:sp>
            <p:nvSpPr>
              <p:cNvPr id="48" name="TextBox 47">
                <a:extLst>
                  <a:ext uri="{FF2B5EF4-FFF2-40B4-BE49-F238E27FC236}">
                    <a16:creationId xmlns:a16="http://schemas.microsoft.com/office/drawing/2014/main" id="{72FFA396-78AA-8813-DEC6-7638EC91BB55}"/>
                  </a:ext>
                </a:extLst>
              </p:cNvPr>
              <p:cNvSpPr txBox="1"/>
              <p:nvPr/>
            </p:nvSpPr>
            <p:spPr>
              <a:xfrm>
                <a:off x="5354476" y="6123543"/>
                <a:ext cx="301686" cy="369332"/>
              </a:xfrm>
              <a:prstGeom prst="rect">
                <a:avLst/>
              </a:prstGeom>
              <a:noFill/>
            </p:spPr>
            <p:txBody>
              <a:bodyPr wrap="none" rtlCol="0">
                <a:spAutoFit/>
              </a:bodyPr>
              <a:lstStyle/>
              <a:p>
                <a:r>
                  <a:rPr lang="en-US" dirty="0">
                    <a:solidFill>
                      <a:srgbClr val="FF33CC"/>
                    </a:solidFill>
                  </a:rPr>
                  <a:t>8</a:t>
                </a:r>
              </a:p>
            </p:txBody>
          </p:sp>
          <p:sp>
            <p:nvSpPr>
              <p:cNvPr id="49" name="TextBox 48">
                <a:extLst>
                  <a:ext uri="{FF2B5EF4-FFF2-40B4-BE49-F238E27FC236}">
                    <a16:creationId xmlns:a16="http://schemas.microsoft.com/office/drawing/2014/main" id="{1E8F17B1-2132-5641-026F-5AE327A5125F}"/>
                  </a:ext>
                </a:extLst>
              </p:cNvPr>
              <p:cNvSpPr txBox="1"/>
              <p:nvPr/>
            </p:nvSpPr>
            <p:spPr>
              <a:xfrm>
                <a:off x="6490947" y="6123543"/>
                <a:ext cx="301686" cy="369332"/>
              </a:xfrm>
              <a:prstGeom prst="rect">
                <a:avLst/>
              </a:prstGeom>
              <a:noFill/>
            </p:spPr>
            <p:txBody>
              <a:bodyPr wrap="none" rtlCol="0">
                <a:spAutoFit/>
              </a:bodyPr>
              <a:lstStyle/>
              <a:p>
                <a:r>
                  <a:rPr lang="en-US" dirty="0">
                    <a:solidFill>
                      <a:srgbClr val="FF33CC"/>
                    </a:solidFill>
                  </a:rPr>
                  <a:t>9</a:t>
                </a:r>
              </a:p>
            </p:txBody>
          </p:sp>
        </p:gr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97669B-CBB0-4757-983B-3F44485761DF}"/>
                  </a:ext>
                </a:extLst>
              </p:cNvPr>
              <p:cNvSpPr>
                <a:spLocks noGrp="1"/>
              </p:cNvSpPr>
              <p:nvPr>
                <p:ph idx="1"/>
              </p:nvPr>
            </p:nvSpPr>
            <p:spPr/>
            <p:txBody>
              <a:bodyPr/>
              <a:lstStyle/>
              <a:p>
                <a:r>
                  <a:rPr lang="en-US" dirty="0"/>
                  <a:t>Keep items in a complete binary tree</a:t>
                </a:r>
              </a:p>
              <a:p>
                <a:r>
                  <a:rPr lang="en-US" dirty="0"/>
                  <a:t>Maintain the “(Min) Heap Property” of the tree</a:t>
                </a:r>
              </a:p>
              <a:p>
                <a:pPr lvl="1"/>
                <a:r>
                  <a:rPr lang="en-US" dirty="0"/>
                  <a:t>Every node’s priority is </a:t>
                </a:r>
                <a14:m>
                  <m:oMath xmlns:m="http://schemas.openxmlformats.org/officeDocument/2006/math">
                    <m:r>
                      <a:rPr lang="en-US" b="0" i="1" smtClean="0">
                        <a:latin typeface="Cambria Math" panose="02040503050406030204" pitchFamily="18" charset="0"/>
                      </a:rPr>
                      <m:t>≤</m:t>
                    </m:r>
                  </m:oMath>
                </a14:m>
                <a:r>
                  <a:rPr lang="en-US" dirty="0"/>
                  <a:t> its children’s priority</a:t>
                </a:r>
              </a:p>
              <a:p>
                <a:pPr lvl="1"/>
                <a:r>
                  <a:rPr lang="en-US" sz="2000" dirty="0"/>
                  <a:t>Max Heap Property: every node’s priority is </a:t>
                </a:r>
                <a14:m>
                  <m:oMath xmlns:m="http://schemas.openxmlformats.org/officeDocument/2006/math">
                    <m:r>
                      <a:rPr lang="en-US" sz="2000" b="0" i="1" smtClean="0">
                        <a:latin typeface="Cambria Math" panose="02040503050406030204" pitchFamily="18" charset="0"/>
                      </a:rPr>
                      <m:t>≥</m:t>
                    </m:r>
                  </m:oMath>
                </a14:m>
                <a:r>
                  <a:rPr lang="en-US" sz="2000" dirty="0"/>
                  <a:t> its children</a:t>
                </a:r>
                <a:endParaRPr lang="en-US" dirty="0"/>
              </a:p>
              <a:p>
                <a:r>
                  <a:rPr lang="en-US" dirty="0"/>
                  <a:t>Where is the min?</a:t>
                </a:r>
              </a:p>
              <a:p>
                <a:r>
                  <a:rPr lang="en-US" dirty="0"/>
                  <a:t>How do I insert?</a:t>
                </a:r>
              </a:p>
              <a:p>
                <a:r>
                  <a:rPr lang="en-US" dirty="0"/>
                  <a:t>How do I extract?</a:t>
                </a:r>
              </a:p>
              <a:p>
                <a:r>
                  <a:rPr lang="en-US" dirty="0"/>
                  <a:t>How to do it in Java?</a:t>
                </a:r>
              </a:p>
            </p:txBody>
          </p:sp>
        </mc:Choice>
        <mc:Fallback xmlns="">
          <p:sp>
            <p:nvSpPr>
              <p:cNvPr id="3" name="Content Placeholder 2">
                <a:extLst>
                  <a:ext uri="{FF2B5EF4-FFF2-40B4-BE49-F238E27FC236}">
                    <a16:creationId xmlns:a16="http://schemas.microsoft.com/office/drawing/2014/main" id="{0A97669B-CBB0-4757-983B-3F44485761DF}"/>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DAEE4EB-54EC-7E74-6C29-0F1D4FEF6DE4}"/>
              </a:ext>
            </a:extLst>
          </p:cNvPr>
          <p:cNvSpPr>
            <a:spLocks noGrp="1"/>
          </p:cNvSpPr>
          <p:nvPr>
            <p:ph type="sldNum" sz="quarter" idx="12"/>
          </p:nvPr>
        </p:nvSpPr>
        <p:spPr/>
        <p:txBody>
          <a:bodyPr/>
          <a:lstStyle/>
          <a:p>
            <a:fld id="{A94D5A7D-FFFE-410B-BEE5-702232F4B148}" type="slidenum">
              <a:rPr lang="en-US" smtClean="0"/>
              <a:t>7</a:t>
            </a:fld>
            <a:endParaRPr lang="en-US"/>
          </a:p>
        </p:txBody>
      </p:sp>
    </p:spTree>
    <p:extLst>
      <p:ext uri="{BB962C8B-B14F-4D97-AF65-F5344CB8AC3E}">
        <p14:creationId xmlns:p14="http://schemas.microsoft.com/office/powerpoint/2010/main" val="2716969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4F9D8-1EBE-13E2-C8A3-43AC4B942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BE63F-94B5-1B1D-D3C2-F1362086F442}"/>
              </a:ext>
            </a:extLst>
          </p:cNvPr>
          <p:cNvSpPr>
            <a:spLocks noGrp="1"/>
          </p:cNvSpPr>
          <p:nvPr>
            <p:ph type="title"/>
          </p:nvPr>
        </p:nvSpPr>
        <p:spPr/>
        <p:txBody>
          <a:bodyPr/>
          <a:lstStyle/>
          <a:p>
            <a:r>
              <a:rPr lang="en-US" dirty="0"/>
              <a:t>Are These Binary Min-Heaps?</a:t>
            </a:r>
          </a:p>
        </p:txBody>
      </p:sp>
      <p:grpSp>
        <p:nvGrpSpPr>
          <p:cNvPr id="50" name="Group 49" descr="Binary tree with 3 items in it. &#10;- The root node is 3&#10;- the left child of 3 is 4, the right child is 5">
            <a:extLst>
              <a:ext uri="{FF2B5EF4-FFF2-40B4-BE49-F238E27FC236}">
                <a16:creationId xmlns:a16="http://schemas.microsoft.com/office/drawing/2014/main" id="{94A368A7-0686-974D-877B-6C5532634858}"/>
              </a:ext>
            </a:extLst>
          </p:cNvPr>
          <p:cNvGrpSpPr/>
          <p:nvPr/>
        </p:nvGrpSpPr>
        <p:grpSpPr>
          <a:xfrm>
            <a:off x="1193013" y="1568586"/>
            <a:ext cx="1831077" cy="1657317"/>
            <a:chOff x="5161281" y="4519646"/>
            <a:chExt cx="1831077" cy="1657317"/>
          </a:xfrm>
        </p:grpSpPr>
        <p:sp>
          <p:nvSpPr>
            <p:cNvPr id="3" name="Oval 2">
              <a:extLst>
                <a:ext uri="{FF2B5EF4-FFF2-40B4-BE49-F238E27FC236}">
                  <a16:creationId xmlns:a16="http://schemas.microsoft.com/office/drawing/2014/main" id="{4B329AC5-D266-1E61-1301-D5984C524D67}"/>
                </a:ext>
              </a:extLst>
            </p:cNvPr>
            <p:cNvSpPr/>
            <p:nvPr/>
          </p:nvSpPr>
          <p:spPr>
            <a:xfrm>
              <a:off x="5770881"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2" name="Oval 21">
              <a:extLst>
                <a:ext uri="{FF2B5EF4-FFF2-40B4-BE49-F238E27FC236}">
                  <a16:creationId xmlns:a16="http://schemas.microsoft.com/office/drawing/2014/main" id="{1B6B49BB-322F-333F-F7FB-27BBD8C5C650}"/>
                </a:ext>
              </a:extLst>
            </p:cNvPr>
            <p:cNvSpPr/>
            <p:nvPr/>
          </p:nvSpPr>
          <p:spPr>
            <a:xfrm>
              <a:off x="5161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7" name="Oval 36">
              <a:extLst>
                <a:ext uri="{FF2B5EF4-FFF2-40B4-BE49-F238E27FC236}">
                  <a16:creationId xmlns:a16="http://schemas.microsoft.com/office/drawing/2014/main" id="{492D643A-3ED5-2B3B-2B8F-028055E553F1}"/>
                </a:ext>
              </a:extLst>
            </p:cNvPr>
            <p:cNvSpPr/>
            <p:nvPr/>
          </p:nvSpPr>
          <p:spPr>
            <a:xfrm>
              <a:off x="6304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48" name="Straight Connector 47">
              <a:extLst>
                <a:ext uri="{FF2B5EF4-FFF2-40B4-BE49-F238E27FC236}">
                  <a16:creationId xmlns:a16="http://schemas.microsoft.com/office/drawing/2014/main" id="{1AC3AA87-BB99-823D-CF6C-A92E19C1460C}"/>
                </a:ext>
              </a:extLst>
            </p:cNvPr>
            <p:cNvCxnSpPr>
              <a:stCxn id="37" idx="0"/>
              <a:endCxn id="3" idx="5"/>
            </p:cNvCxnSpPr>
            <p:nvPr/>
          </p:nvCxnSpPr>
          <p:spPr>
            <a:xfrm flipH="1" flipV="1">
              <a:off x="6358191" y="5106955"/>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DC3632B-A3BA-656B-CED4-0C7BB287D688}"/>
                </a:ext>
              </a:extLst>
            </p:cNvPr>
            <p:cNvCxnSpPr>
              <a:stCxn id="22" idx="0"/>
              <a:endCxn id="3" idx="3"/>
            </p:cNvCxnSpPr>
            <p:nvPr/>
          </p:nvCxnSpPr>
          <p:spPr>
            <a:xfrm flipV="1">
              <a:off x="5505319"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descr="Binary tree with 3 items in it. &#10;- The root node is 5&#10;- the left child of 5 is 4, the right child is 6">
            <a:extLst>
              <a:ext uri="{FF2B5EF4-FFF2-40B4-BE49-F238E27FC236}">
                <a16:creationId xmlns:a16="http://schemas.microsoft.com/office/drawing/2014/main" id="{19B1D8CD-E822-9A79-E020-0A115C8DC009}"/>
              </a:ext>
            </a:extLst>
          </p:cNvPr>
          <p:cNvGrpSpPr/>
          <p:nvPr/>
        </p:nvGrpSpPr>
        <p:grpSpPr>
          <a:xfrm>
            <a:off x="6758038" y="1573513"/>
            <a:ext cx="1831077" cy="1657317"/>
            <a:chOff x="5161281" y="4519646"/>
            <a:chExt cx="1831077" cy="1657317"/>
          </a:xfrm>
        </p:grpSpPr>
        <p:sp>
          <p:nvSpPr>
            <p:cNvPr id="52" name="Oval 51">
              <a:extLst>
                <a:ext uri="{FF2B5EF4-FFF2-40B4-BE49-F238E27FC236}">
                  <a16:creationId xmlns:a16="http://schemas.microsoft.com/office/drawing/2014/main" id="{35E1AE29-5ECC-602F-1263-348BB85E5143}"/>
                </a:ext>
              </a:extLst>
            </p:cNvPr>
            <p:cNvSpPr/>
            <p:nvPr/>
          </p:nvSpPr>
          <p:spPr>
            <a:xfrm>
              <a:off x="5770881"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53" name="Oval 52">
              <a:extLst>
                <a:ext uri="{FF2B5EF4-FFF2-40B4-BE49-F238E27FC236}">
                  <a16:creationId xmlns:a16="http://schemas.microsoft.com/office/drawing/2014/main" id="{584DE200-C34A-161A-6316-182DEAD6549C}"/>
                </a:ext>
              </a:extLst>
            </p:cNvPr>
            <p:cNvSpPr/>
            <p:nvPr/>
          </p:nvSpPr>
          <p:spPr>
            <a:xfrm>
              <a:off x="5161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54" name="Oval 53">
              <a:extLst>
                <a:ext uri="{FF2B5EF4-FFF2-40B4-BE49-F238E27FC236}">
                  <a16:creationId xmlns:a16="http://schemas.microsoft.com/office/drawing/2014/main" id="{CA639398-962C-C86B-921B-4A95C743CC23}"/>
                </a:ext>
              </a:extLst>
            </p:cNvPr>
            <p:cNvSpPr/>
            <p:nvPr/>
          </p:nvSpPr>
          <p:spPr>
            <a:xfrm>
              <a:off x="6304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55" name="Straight Connector 54">
              <a:extLst>
                <a:ext uri="{FF2B5EF4-FFF2-40B4-BE49-F238E27FC236}">
                  <a16:creationId xmlns:a16="http://schemas.microsoft.com/office/drawing/2014/main" id="{620F5F38-D9ED-DD16-A4AF-17A2BB73018C}"/>
                </a:ext>
              </a:extLst>
            </p:cNvPr>
            <p:cNvCxnSpPr>
              <a:stCxn id="54" idx="0"/>
              <a:endCxn id="52" idx="5"/>
            </p:cNvCxnSpPr>
            <p:nvPr/>
          </p:nvCxnSpPr>
          <p:spPr>
            <a:xfrm flipH="1" flipV="1">
              <a:off x="6358191" y="5106955"/>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823385E-8333-D2B5-AA1B-52EF5047177C}"/>
                </a:ext>
              </a:extLst>
            </p:cNvPr>
            <p:cNvCxnSpPr>
              <a:stCxn id="53" idx="0"/>
              <a:endCxn id="52" idx="3"/>
            </p:cNvCxnSpPr>
            <p:nvPr/>
          </p:nvCxnSpPr>
          <p:spPr>
            <a:xfrm flipV="1">
              <a:off x="5505319"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6" name="Group 65" descr="Binary tree with 5 items in it. &#10;- The root node is 3&#10;- the left child of 3 is 4, the right child is 10&#10;- the left child of 4 is 5, the right child is 6">
            <a:extLst>
              <a:ext uri="{FF2B5EF4-FFF2-40B4-BE49-F238E27FC236}">
                <a16:creationId xmlns:a16="http://schemas.microsoft.com/office/drawing/2014/main" id="{87D4D5F0-90E6-E785-8CA6-8AEE52ED9340}"/>
              </a:ext>
            </a:extLst>
          </p:cNvPr>
          <p:cNvGrpSpPr/>
          <p:nvPr/>
        </p:nvGrpSpPr>
        <p:grpSpPr>
          <a:xfrm>
            <a:off x="836449" y="3611185"/>
            <a:ext cx="3308482" cy="2358532"/>
            <a:chOff x="5161281" y="3818431"/>
            <a:chExt cx="3308482" cy="2358532"/>
          </a:xfrm>
        </p:grpSpPr>
        <p:sp>
          <p:nvSpPr>
            <p:cNvPr id="57" name="Oval 56">
              <a:extLst>
                <a:ext uri="{FF2B5EF4-FFF2-40B4-BE49-F238E27FC236}">
                  <a16:creationId xmlns:a16="http://schemas.microsoft.com/office/drawing/2014/main" id="{06E919CE-196D-1A95-9780-7795F7607B91}"/>
                </a:ext>
              </a:extLst>
            </p:cNvPr>
            <p:cNvSpPr/>
            <p:nvPr/>
          </p:nvSpPr>
          <p:spPr>
            <a:xfrm>
              <a:off x="6761481" y="3818431"/>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8" name="Oval 57">
              <a:extLst>
                <a:ext uri="{FF2B5EF4-FFF2-40B4-BE49-F238E27FC236}">
                  <a16:creationId xmlns:a16="http://schemas.microsoft.com/office/drawing/2014/main" id="{C50976AB-8104-BDC8-E37E-D2E9035D5F48}"/>
                </a:ext>
              </a:extLst>
            </p:cNvPr>
            <p:cNvSpPr/>
            <p:nvPr/>
          </p:nvSpPr>
          <p:spPr>
            <a:xfrm>
              <a:off x="5770881"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59" name="Oval 58">
              <a:extLst>
                <a:ext uri="{FF2B5EF4-FFF2-40B4-BE49-F238E27FC236}">
                  <a16:creationId xmlns:a16="http://schemas.microsoft.com/office/drawing/2014/main" id="{81B59D4A-E4E4-03F5-0543-681CA772E10B}"/>
                </a:ext>
              </a:extLst>
            </p:cNvPr>
            <p:cNvSpPr/>
            <p:nvPr/>
          </p:nvSpPr>
          <p:spPr>
            <a:xfrm>
              <a:off x="7781686" y="456151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60" name="Oval 59">
              <a:extLst>
                <a:ext uri="{FF2B5EF4-FFF2-40B4-BE49-F238E27FC236}">
                  <a16:creationId xmlns:a16="http://schemas.microsoft.com/office/drawing/2014/main" id="{345C6D7A-45EC-3309-58E7-89D2648585C2}"/>
                </a:ext>
              </a:extLst>
            </p:cNvPr>
            <p:cNvSpPr/>
            <p:nvPr/>
          </p:nvSpPr>
          <p:spPr>
            <a:xfrm>
              <a:off x="5161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1" name="Oval 60">
              <a:extLst>
                <a:ext uri="{FF2B5EF4-FFF2-40B4-BE49-F238E27FC236}">
                  <a16:creationId xmlns:a16="http://schemas.microsoft.com/office/drawing/2014/main" id="{64AED53E-B4F2-BB24-C40C-4C10001352A8}"/>
                </a:ext>
              </a:extLst>
            </p:cNvPr>
            <p:cNvSpPr/>
            <p:nvPr/>
          </p:nvSpPr>
          <p:spPr>
            <a:xfrm>
              <a:off x="6304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62" name="Straight Connector 61">
              <a:extLst>
                <a:ext uri="{FF2B5EF4-FFF2-40B4-BE49-F238E27FC236}">
                  <a16:creationId xmlns:a16="http://schemas.microsoft.com/office/drawing/2014/main" id="{06111441-EE6A-32B8-57C2-8B910F423EA9}"/>
                </a:ext>
              </a:extLst>
            </p:cNvPr>
            <p:cNvCxnSpPr>
              <a:stCxn id="59" idx="1"/>
              <a:endCxn id="57" idx="5"/>
            </p:cNvCxnSpPr>
            <p:nvPr/>
          </p:nvCxnSpPr>
          <p:spPr>
            <a:xfrm flipH="1" flipV="1">
              <a:off x="7348790" y="4405740"/>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39F8A83-2AFB-2F7E-A2E6-19ABC33035EA}"/>
                </a:ext>
              </a:extLst>
            </p:cNvPr>
            <p:cNvCxnSpPr>
              <a:stCxn id="58" idx="7"/>
              <a:endCxn id="57" idx="3"/>
            </p:cNvCxnSpPr>
            <p:nvPr/>
          </p:nvCxnSpPr>
          <p:spPr>
            <a:xfrm flipV="1">
              <a:off x="6358191" y="4405740"/>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2ECA3A6-370C-8E73-8D3F-2B373A93ED25}"/>
                </a:ext>
              </a:extLst>
            </p:cNvPr>
            <p:cNvCxnSpPr>
              <a:stCxn id="61" idx="0"/>
              <a:endCxn id="58" idx="5"/>
            </p:cNvCxnSpPr>
            <p:nvPr/>
          </p:nvCxnSpPr>
          <p:spPr>
            <a:xfrm flipH="1" flipV="1">
              <a:off x="6358191" y="5106955"/>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A086EFE-3888-9FED-CC68-42C5D4E04BEA}"/>
                </a:ext>
              </a:extLst>
            </p:cNvPr>
            <p:cNvCxnSpPr>
              <a:stCxn id="60" idx="0"/>
              <a:endCxn id="58" idx="3"/>
            </p:cNvCxnSpPr>
            <p:nvPr/>
          </p:nvCxnSpPr>
          <p:spPr>
            <a:xfrm flipV="1">
              <a:off x="5505319"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6" descr="Binary tree with 5 items in it. &#10;- The root node is 5&#10;- the left child of 5 is 7, the right child is 6&#10;- the left child of 7 is 8, it has no right child&#10;- the left child of 6 is 9, it has no right child">
            <a:extLst>
              <a:ext uri="{FF2B5EF4-FFF2-40B4-BE49-F238E27FC236}">
                <a16:creationId xmlns:a16="http://schemas.microsoft.com/office/drawing/2014/main" id="{A9266C1B-0F87-53CC-4428-EF208128AD98}"/>
              </a:ext>
            </a:extLst>
          </p:cNvPr>
          <p:cNvGrpSpPr/>
          <p:nvPr/>
        </p:nvGrpSpPr>
        <p:grpSpPr>
          <a:xfrm>
            <a:off x="5946742" y="3818431"/>
            <a:ext cx="3308482" cy="2470174"/>
            <a:chOff x="5946742" y="3818431"/>
            <a:chExt cx="3308482" cy="2470174"/>
          </a:xfrm>
        </p:grpSpPr>
        <p:sp>
          <p:nvSpPr>
            <p:cNvPr id="68" name="Oval 67">
              <a:extLst>
                <a:ext uri="{FF2B5EF4-FFF2-40B4-BE49-F238E27FC236}">
                  <a16:creationId xmlns:a16="http://schemas.microsoft.com/office/drawing/2014/main" id="{121E85C9-EF3F-729D-6F9A-C276F9251D3C}"/>
                </a:ext>
              </a:extLst>
            </p:cNvPr>
            <p:cNvSpPr/>
            <p:nvPr/>
          </p:nvSpPr>
          <p:spPr>
            <a:xfrm>
              <a:off x="7546942" y="3818431"/>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9" name="Oval 68">
              <a:extLst>
                <a:ext uri="{FF2B5EF4-FFF2-40B4-BE49-F238E27FC236}">
                  <a16:creationId xmlns:a16="http://schemas.microsoft.com/office/drawing/2014/main" id="{031320A5-7B17-4784-FAA6-24721DFD8F0F}"/>
                </a:ext>
              </a:extLst>
            </p:cNvPr>
            <p:cNvSpPr/>
            <p:nvPr/>
          </p:nvSpPr>
          <p:spPr>
            <a:xfrm>
              <a:off x="6556342"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70" name="Oval 69">
              <a:extLst>
                <a:ext uri="{FF2B5EF4-FFF2-40B4-BE49-F238E27FC236}">
                  <a16:creationId xmlns:a16="http://schemas.microsoft.com/office/drawing/2014/main" id="{5FA9E187-578C-B03F-D637-6AF34851D915}"/>
                </a:ext>
              </a:extLst>
            </p:cNvPr>
            <p:cNvSpPr/>
            <p:nvPr/>
          </p:nvSpPr>
          <p:spPr>
            <a:xfrm>
              <a:off x="8567147" y="456151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71" name="Oval 70">
              <a:extLst>
                <a:ext uri="{FF2B5EF4-FFF2-40B4-BE49-F238E27FC236}">
                  <a16:creationId xmlns:a16="http://schemas.microsoft.com/office/drawing/2014/main" id="{66B83012-1DA0-E99B-2932-FFA889F3BA02}"/>
                </a:ext>
              </a:extLst>
            </p:cNvPr>
            <p:cNvSpPr/>
            <p:nvPr/>
          </p:nvSpPr>
          <p:spPr>
            <a:xfrm>
              <a:off x="5946742"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cxnSp>
          <p:nvCxnSpPr>
            <p:cNvPr id="73" name="Straight Connector 72">
              <a:extLst>
                <a:ext uri="{FF2B5EF4-FFF2-40B4-BE49-F238E27FC236}">
                  <a16:creationId xmlns:a16="http://schemas.microsoft.com/office/drawing/2014/main" id="{5D185E22-002E-B234-7C06-526755242C5A}"/>
                </a:ext>
              </a:extLst>
            </p:cNvPr>
            <p:cNvCxnSpPr>
              <a:stCxn id="70" idx="1"/>
              <a:endCxn id="68" idx="5"/>
            </p:cNvCxnSpPr>
            <p:nvPr/>
          </p:nvCxnSpPr>
          <p:spPr>
            <a:xfrm flipH="1" flipV="1">
              <a:off x="8134251" y="4405740"/>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AB92F59-C3F0-C90F-6B65-84E2D1AE137F}"/>
                </a:ext>
              </a:extLst>
            </p:cNvPr>
            <p:cNvCxnSpPr>
              <a:stCxn id="69" idx="7"/>
              <a:endCxn id="68" idx="3"/>
            </p:cNvCxnSpPr>
            <p:nvPr/>
          </p:nvCxnSpPr>
          <p:spPr>
            <a:xfrm flipV="1">
              <a:off x="7143652" y="4405740"/>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A64CCC0-903A-B484-B0BD-7DD235A3C2AA}"/>
                </a:ext>
              </a:extLst>
            </p:cNvPr>
            <p:cNvCxnSpPr>
              <a:stCxn id="71" idx="0"/>
              <a:endCxn id="69" idx="3"/>
            </p:cNvCxnSpPr>
            <p:nvPr/>
          </p:nvCxnSpPr>
          <p:spPr>
            <a:xfrm flipV="1">
              <a:off x="6290780"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1BA7D8A0-BEDE-5ACF-5180-28DB98AB6613}"/>
                </a:ext>
              </a:extLst>
            </p:cNvPr>
            <p:cNvSpPr/>
            <p:nvPr/>
          </p:nvSpPr>
          <p:spPr>
            <a:xfrm>
              <a:off x="7980057" y="560052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78" name="Straight Connector 77">
              <a:extLst>
                <a:ext uri="{FF2B5EF4-FFF2-40B4-BE49-F238E27FC236}">
                  <a16:creationId xmlns:a16="http://schemas.microsoft.com/office/drawing/2014/main" id="{A322D724-594B-FDC8-CA65-D452C88EA397}"/>
                </a:ext>
              </a:extLst>
            </p:cNvPr>
            <p:cNvCxnSpPr>
              <a:cxnSpLocks/>
            </p:cNvCxnSpPr>
            <p:nvPr/>
          </p:nvCxnSpPr>
          <p:spPr>
            <a:xfrm flipV="1">
              <a:off x="8436629" y="5218598"/>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6A5AB0F4-2385-C41E-D3FB-8CE6FD7FB6BC}"/>
              </a:ext>
            </a:extLst>
          </p:cNvPr>
          <p:cNvSpPr>
            <a:spLocks noGrp="1"/>
          </p:cNvSpPr>
          <p:nvPr>
            <p:ph type="sldNum" sz="quarter" idx="12"/>
          </p:nvPr>
        </p:nvSpPr>
        <p:spPr/>
        <p:txBody>
          <a:bodyPr/>
          <a:lstStyle/>
          <a:p>
            <a:fld id="{17FB8715-06AE-4EBD-9812-2FC97F270897}" type="slidenum">
              <a:rPr lang="en-US" smtClean="0"/>
              <a:t>8</a:t>
            </a:fld>
            <a:endParaRPr lang="en-US"/>
          </a:p>
        </p:txBody>
      </p:sp>
    </p:spTree>
    <p:extLst>
      <p:ext uri="{BB962C8B-B14F-4D97-AF65-F5344CB8AC3E}">
        <p14:creationId xmlns:p14="http://schemas.microsoft.com/office/powerpoint/2010/main" val="818412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4F9D8-1EBE-13E2-C8A3-43AC4B9420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BE63F-94B5-1B1D-D3C2-F1362086F442}"/>
              </a:ext>
            </a:extLst>
          </p:cNvPr>
          <p:cNvSpPr>
            <a:spLocks noGrp="1"/>
          </p:cNvSpPr>
          <p:nvPr>
            <p:ph type="title"/>
          </p:nvPr>
        </p:nvSpPr>
        <p:spPr/>
        <p:txBody>
          <a:bodyPr/>
          <a:lstStyle/>
          <a:p>
            <a:r>
              <a:rPr lang="en-US" dirty="0"/>
              <a:t>Are These Binary Min-Heaps? (Answers)</a:t>
            </a:r>
          </a:p>
        </p:txBody>
      </p:sp>
      <p:grpSp>
        <p:nvGrpSpPr>
          <p:cNvPr id="50" name="Group 49" descr="Binary tree with 3 items in it. &#10;- The root node is 3&#10;- the left child of 3 is 4, the right child is 5&#10;This is a valid heap.">
            <a:extLst>
              <a:ext uri="{FF2B5EF4-FFF2-40B4-BE49-F238E27FC236}">
                <a16:creationId xmlns:a16="http://schemas.microsoft.com/office/drawing/2014/main" id="{94A368A7-0686-974D-877B-6C5532634858}"/>
              </a:ext>
            </a:extLst>
          </p:cNvPr>
          <p:cNvGrpSpPr/>
          <p:nvPr/>
        </p:nvGrpSpPr>
        <p:grpSpPr>
          <a:xfrm>
            <a:off x="1193013" y="1568586"/>
            <a:ext cx="1831077" cy="1657317"/>
            <a:chOff x="5161281" y="4519646"/>
            <a:chExt cx="1831077" cy="1657317"/>
          </a:xfrm>
        </p:grpSpPr>
        <p:sp>
          <p:nvSpPr>
            <p:cNvPr id="3" name="Oval 2">
              <a:extLst>
                <a:ext uri="{FF2B5EF4-FFF2-40B4-BE49-F238E27FC236}">
                  <a16:creationId xmlns:a16="http://schemas.microsoft.com/office/drawing/2014/main" id="{4B329AC5-D266-1E61-1301-D5984C524D67}"/>
                </a:ext>
              </a:extLst>
            </p:cNvPr>
            <p:cNvSpPr/>
            <p:nvPr/>
          </p:nvSpPr>
          <p:spPr>
            <a:xfrm>
              <a:off x="5770881"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2" name="Oval 21">
              <a:extLst>
                <a:ext uri="{FF2B5EF4-FFF2-40B4-BE49-F238E27FC236}">
                  <a16:creationId xmlns:a16="http://schemas.microsoft.com/office/drawing/2014/main" id="{1B6B49BB-322F-333F-F7FB-27BBD8C5C650}"/>
                </a:ext>
              </a:extLst>
            </p:cNvPr>
            <p:cNvSpPr/>
            <p:nvPr/>
          </p:nvSpPr>
          <p:spPr>
            <a:xfrm>
              <a:off x="5161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7" name="Oval 36">
              <a:extLst>
                <a:ext uri="{FF2B5EF4-FFF2-40B4-BE49-F238E27FC236}">
                  <a16:creationId xmlns:a16="http://schemas.microsoft.com/office/drawing/2014/main" id="{492D643A-3ED5-2B3B-2B8F-028055E553F1}"/>
                </a:ext>
              </a:extLst>
            </p:cNvPr>
            <p:cNvSpPr/>
            <p:nvPr/>
          </p:nvSpPr>
          <p:spPr>
            <a:xfrm>
              <a:off x="6304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48" name="Straight Connector 47">
              <a:extLst>
                <a:ext uri="{FF2B5EF4-FFF2-40B4-BE49-F238E27FC236}">
                  <a16:creationId xmlns:a16="http://schemas.microsoft.com/office/drawing/2014/main" id="{1AC3AA87-BB99-823D-CF6C-A92E19C1460C}"/>
                </a:ext>
              </a:extLst>
            </p:cNvPr>
            <p:cNvCxnSpPr>
              <a:stCxn id="37" idx="0"/>
              <a:endCxn id="3" idx="5"/>
            </p:cNvCxnSpPr>
            <p:nvPr/>
          </p:nvCxnSpPr>
          <p:spPr>
            <a:xfrm flipH="1" flipV="1">
              <a:off x="6358191" y="5106955"/>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DC3632B-A3BA-656B-CED4-0C7BB287D688}"/>
                </a:ext>
              </a:extLst>
            </p:cNvPr>
            <p:cNvCxnSpPr>
              <a:stCxn id="22" idx="0"/>
              <a:endCxn id="3" idx="3"/>
            </p:cNvCxnSpPr>
            <p:nvPr/>
          </p:nvCxnSpPr>
          <p:spPr>
            <a:xfrm flipV="1">
              <a:off x="5505319"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descr="Valid heap!&#10;">
            <a:extLst>
              <a:ext uri="{FF2B5EF4-FFF2-40B4-BE49-F238E27FC236}">
                <a16:creationId xmlns:a16="http://schemas.microsoft.com/office/drawing/2014/main" id="{25CDEBA0-D91A-B845-3A66-9D73667EED0E}"/>
              </a:ext>
            </a:extLst>
          </p:cNvPr>
          <p:cNvSpPr txBox="1"/>
          <p:nvPr/>
        </p:nvSpPr>
        <p:spPr>
          <a:xfrm>
            <a:off x="3438312" y="1969729"/>
            <a:ext cx="2841480" cy="523220"/>
          </a:xfrm>
          <a:prstGeom prst="rect">
            <a:avLst/>
          </a:prstGeom>
          <a:noFill/>
        </p:spPr>
        <p:txBody>
          <a:bodyPr wrap="square" rtlCol="0">
            <a:spAutoFit/>
          </a:bodyPr>
          <a:lstStyle/>
          <a:p>
            <a:r>
              <a:rPr lang="en-US" sz="2800" dirty="0"/>
              <a:t>Valid heap!</a:t>
            </a:r>
          </a:p>
        </p:txBody>
      </p:sp>
      <p:grpSp>
        <p:nvGrpSpPr>
          <p:cNvPr id="51" name="Group 50" descr="Binary tree with 3 items in it. &#10;- The root node is 5&#10;- the left child of 5 is 4, the right child is 6&#10;Not a valid heap! 5 has a child that is smaller.&#10;">
            <a:extLst>
              <a:ext uri="{FF2B5EF4-FFF2-40B4-BE49-F238E27FC236}">
                <a16:creationId xmlns:a16="http://schemas.microsoft.com/office/drawing/2014/main" id="{19B1D8CD-E822-9A79-E020-0A115C8DC009}"/>
              </a:ext>
            </a:extLst>
          </p:cNvPr>
          <p:cNvGrpSpPr/>
          <p:nvPr/>
        </p:nvGrpSpPr>
        <p:grpSpPr>
          <a:xfrm>
            <a:off x="6758038" y="1573513"/>
            <a:ext cx="1831077" cy="1657317"/>
            <a:chOff x="5161281" y="4519646"/>
            <a:chExt cx="1831077" cy="1657317"/>
          </a:xfrm>
        </p:grpSpPr>
        <p:sp>
          <p:nvSpPr>
            <p:cNvPr id="52" name="Oval 51">
              <a:extLst>
                <a:ext uri="{FF2B5EF4-FFF2-40B4-BE49-F238E27FC236}">
                  <a16:creationId xmlns:a16="http://schemas.microsoft.com/office/drawing/2014/main" id="{35E1AE29-5ECC-602F-1263-348BB85E5143}"/>
                </a:ext>
              </a:extLst>
            </p:cNvPr>
            <p:cNvSpPr/>
            <p:nvPr/>
          </p:nvSpPr>
          <p:spPr>
            <a:xfrm>
              <a:off x="5770881"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53" name="Oval 52">
              <a:extLst>
                <a:ext uri="{FF2B5EF4-FFF2-40B4-BE49-F238E27FC236}">
                  <a16:creationId xmlns:a16="http://schemas.microsoft.com/office/drawing/2014/main" id="{584DE200-C34A-161A-6316-182DEAD6549C}"/>
                </a:ext>
              </a:extLst>
            </p:cNvPr>
            <p:cNvSpPr/>
            <p:nvPr/>
          </p:nvSpPr>
          <p:spPr>
            <a:xfrm>
              <a:off x="5161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54" name="Oval 53">
              <a:extLst>
                <a:ext uri="{FF2B5EF4-FFF2-40B4-BE49-F238E27FC236}">
                  <a16:creationId xmlns:a16="http://schemas.microsoft.com/office/drawing/2014/main" id="{CA639398-962C-C86B-921B-4A95C743CC23}"/>
                </a:ext>
              </a:extLst>
            </p:cNvPr>
            <p:cNvSpPr/>
            <p:nvPr/>
          </p:nvSpPr>
          <p:spPr>
            <a:xfrm>
              <a:off x="6304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55" name="Straight Connector 54">
              <a:extLst>
                <a:ext uri="{FF2B5EF4-FFF2-40B4-BE49-F238E27FC236}">
                  <a16:creationId xmlns:a16="http://schemas.microsoft.com/office/drawing/2014/main" id="{620F5F38-D9ED-DD16-A4AF-17A2BB73018C}"/>
                </a:ext>
              </a:extLst>
            </p:cNvPr>
            <p:cNvCxnSpPr>
              <a:stCxn id="54" idx="0"/>
              <a:endCxn id="52" idx="5"/>
            </p:cNvCxnSpPr>
            <p:nvPr/>
          </p:nvCxnSpPr>
          <p:spPr>
            <a:xfrm flipH="1" flipV="1">
              <a:off x="6358191" y="5106955"/>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823385E-8333-D2B5-AA1B-52EF5047177C}"/>
                </a:ext>
              </a:extLst>
            </p:cNvPr>
            <p:cNvCxnSpPr>
              <a:stCxn id="53" idx="0"/>
              <a:endCxn id="52" idx="3"/>
            </p:cNvCxnSpPr>
            <p:nvPr/>
          </p:nvCxnSpPr>
          <p:spPr>
            <a:xfrm flipV="1">
              <a:off x="5505319"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TextBox 5" descr="No! 5 has a child &#10;that is smaller.&#10;">
            <a:extLst>
              <a:ext uri="{FF2B5EF4-FFF2-40B4-BE49-F238E27FC236}">
                <a16:creationId xmlns:a16="http://schemas.microsoft.com/office/drawing/2014/main" id="{8C29B478-6DB4-7138-55B3-4FEE38253075}"/>
              </a:ext>
            </a:extLst>
          </p:cNvPr>
          <p:cNvSpPr txBox="1"/>
          <p:nvPr/>
        </p:nvSpPr>
        <p:spPr>
          <a:xfrm>
            <a:off x="8955533" y="1634512"/>
            <a:ext cx="2590857" cy="830997"/>
          </a:xfrm>
          <a:prstGeom prst="rect">
            <a:avLst/>
          </a:prstGeom>
          <a:noFill/>
        </p:spPr>
        <p:txBody>
          <a:bodyPr wrap="square" rtlCol="0">
            <a:spAutoFit/>
          </a:bodyPr>
          <a:lstStyle/>
          <a:p>
            <a:r>
              <a:rPr lang="en-US" sz="2400" dirty="0"/>
              <a:t>No! 5 has a child </a:t>
            </a:r>
            <a:br>
              <a:rPr lang="en-US" sz="2400" dirty="0"/>
            </a:br>
            <a:r>
              <a:rPr lang="en-US" sz="2400" dirty="0"/>
              <a:t>that is smaller.</a:t>
            </a:r>
          </a:p>
        </p:txBody>
      </p:sp>
      <p:grpSp>
        <p:nvGrpSpPr>
          <p:cNvPr id="66" name="Group 65" descr="Binary tree with 5 items in it. &#10;- The root node is 3&#10;- the left child of 3 is 4, the right child is 10&#10;- the left child of 4 is 5, the right child is 6&#10;This is a valid heap. 5 is smaller than 10, but 10 isn't an ancestor, so not a violation.">
            <a:extLst>
              <a:ext uri="{FF2B5EF4-FFF2-40B4-BE49-F238E27FC236}">
                <a16:creationId xmlns:a16="http://schemas.microsoft.com/office/drawing/2014/main" id="{87D4D5F0-90E6-E785-8CA6-8AEE52ED9340}"/>
              </a:ext>
            </a:extLst>
          </p:cNvPr>
          <p:cNvGrpSpPr/>
          <p:nvPr/>
        </p:nvGrpSpPr>
        <p:grpSpPr>
          <a:xfrm>
            <a:off x="836449" y="3611185"/>
            <a:ext cx="3308482" cy="2358532"/>
            <a:chOff x="5161281" y="3818431"/>
            <a:chExt cx="3308482" cy="2358532"/>
          </a:xfrm>
        </p:grpSpPr>
        <p:sp>
          <p:nvSpPr>
            <p:cNvPr id="57" name="Oval 56">
              <a:extLst>
                <a:ext uri="{FF2B5EF4-FFF2-40B4-BE49-F238E27FC236}">
                  <a16:creationId xmlns:a16="http://schemas.microsoft.com/office/drawing/2014/main" id="{06E919CE-196D-1A95-9780-7795F7607B91}"/>
                </a:ext>
              </a:extLst>
            </p:cNvPr>
            <p:cNvSpPr/>
            <p:nvPr/>
          </p:nvSpPr>
          <p:spPr>
            <a:xfrm>
              <a:off x="6761481" y="3818431"/>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8" name="Oval 57">
              <a:extLst>
                <a:ext uri="{FF2B5EF4-FFF2-40B4-BE49-F238E27FC236}">
                  <a16:creationId xmlns:a16="http://schemas.microsoft.com/office/drawing/2014/main" id="{C50976AB-8104-BDC8-E37E-D2E9035D5F48}"/>
                </a:ext>
              </a:extLst>
            </p:cNvPr>
            <p:cNvSpPr/>
            <p:nvPr/>
          </p:nvSpPr>
          <p:spPr>
            <a:xfrm>
              <a:off x="5770881"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59" name="Oval 58">
              <a:extLst>
                <a:ext uri="{FF2B5EF4-FFF2-40B4-BE49-F238E27FC236}">
                  <a16:creationId xmlns:a16="http://schemas.microsoft.com/office/drawing/2014/main" id="{81B59D4A-E4E4-03F5-0543-681CA772E10B}"/>
                </a:ext>
              </a:extLst>
            </p:cNvPr>
            <p:cNvSpPr/>
            <p:nvPr/>
          </p:nvSpPr>
          <p:spPr>
            <a:xfrm>
              <a:off x="7781686" y="456151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60" name="Oval 59">
              <a:extLst>
                <a:ext uri="{FF2B5EF4-FFF2-40B4-BE49-F238E27FC236}">
                  <a16:creationId xmlns:a16="http://schemas.microsoft.com/office/drawing/2014/main" id="{345C6D7A-45EC-3309-58E7-89D2648585C2}"/>
                </a:ext>
              </a:extLst>
            </p:cNvPr>
            <p:cNvSpPr/>
            <p:nvPr/>
          </p:nvSpPr>
          <p:spPr>
            <a:xfrm>
              <a:off x="5161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1" name="Oval 60">
              <a:extLst>
                <a:ext uri="{FF2B5EF4-FFF2-40B4-BE49-F238E27FC236}">
                  <a16:creationId xmlns:a16="http://schemas.microsoft.com/office/drawing/2014/main" id="{64AED53E-B4F2-BB24-C40C-4C10001352A8}"/>
                </a:ext>
              </a:extLst>
            </p:cNvPr>
            <p:cNvSpPr/>
            <p:nvPr/>
          </p:nvSpPr>
          <p:spPr>
            <a:xfrm>
              <a:off x="6304281"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62" name="Straight Connector 61">
              <a:extLst>
                <a:ext uri="{FF2B5EF4-FFF2-40B4-BE49-F238E27FC236}">
                  <a16:creationId xmlns:a16="http://schemas.microsoft.com/office/drawing/2014/main" id="{06111441-EE6A-32B8-57C2-8B910F423EA9}"/>
                </a:ext>
              </a:extLst>
            </p:cNvPr>
            <p:cNvCxnSpPr>
              <a:stCxn id="59" idx="1"/>
              <a:endCxn id="57" idx="5"/>
            </p:cNvCxnSpPr>
            <p:nvPr/>
          </p:nvCxnSpPr>
          <p:spPr>
            <a:xfrm flipH="1" flipV="1">
              <a:off x="7348790" y="4405740"/>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39F8A83-2AFB-2F7E-A2E6-19ABC33035EA}"/>
                </a:ext>
              </a:extLst>
            </p:cNvPr>
            <p:cNvCxnSpPr>
              <a:stCxn id="58" idx="7"/>
              <a:endCxn id="57" idx="3"/>
            </p:cNvCxnSpPr>
            <p:nvPr/>
          </p:nvCxnSpPr>
          <p:spPr>
            <a:xfrm flipV="1">
              <a:off x="6358191" y="4405740"/>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2ECA3A6-370C-8E73-8D3F-2B373A93ED25}"/>
                </a:ext>
              </a:extLst>
            </p:cNvPr>
            <p:cNvCxnSpPr>
              <a:stCxn id="61" idx="0"/>
              <a:endCxn id="58" idx="5"/>
            </p:cNvCxnSpPr>
            <p:nvPr/>
          </p:nvCxnSpPr>
          <p:spPr>
            <a:xfrm flipH="1" flipV="1">
              <a:off x="6358191" y="5106955"/>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A086EFE-3888-9FED-CC68-42C5D4E04BEA}"/>
                </a:ext>
              </a:extLst>
            </p:cNvPr>
            <p:cNvCxnSpPr>
              <a:stCxn id="60" idx="0"/>
              <a:endCxn id="58" idx="3"/>
            </p:cNvCxnSpPr>
            <p:nvPr/>
          </p:nvCxnSpPr>
          <p:spPr>
            <a:xfrm flipV="1">
              <a:off x="5505319"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27E44D1D-9D60-F882-843B-4C801FD28C38}"/>
              </a:ext>
            </a:extLst>
          </p:cNvPr>
          <p:cNvSpPr txBox="1"/>
          <p:nvPr/>
        </p:nvSpPr>
        <p:spPr>
          <a:xfrm>
            <a:off x="159512" y="6069816"/>
            <a:ext cx="5016027" cy="646331"/>
          </a:xfrm>
          <a:prstGeom prst="rect">
            <a:avLst/>
          </a:prstGeom>
          <a:noFill/>
        </p:spPr>
        <p:txBody>
          <a:bodyPr wrap="square" rtlCol="0">
            <a:spAutoFit/>
          </a:bodyPr>
          <a:lstStyle/>
          <a:p>
            <a:r>
              <a:rPr lang="en-US" dirty="0"/>
              <a:t>Valid heap! 5 is smaller than 10, but 10 isn’t an ancestor so not a violation.</a:t>
            </a:r>
          </a:p>
        </p:txBody>
      </p:sp>
      <p:grpSp>
        <p:nvGrpSpPr>
          <p:cNvPr id="7" name="Group 6" descr="Binary tree with 5 items in it. &#10;- The root node is 5&#10;- the left child of 5 is 7, the right child is 6&#10;- the left child of 7 is 8, it has no right child&#10;- the left child of 6 is 9, it has no right child&#10;This is not a valid heap, it is not a complete tree, since 7 does not have a right child, but 6 has a left child - there is a gap on the last level.">
            <a:extLst>
              <a:ext uri="{FF2B5EF4-FFF2-40B4-BE49-F238E27FC236}">
                <a16:creationId xmlns:a16="http://schemas.microsoft.com/office/drawing/2014/main" id="{A9266C1B-0F87-53CC-4428-EF208128AD98}"/>
              </a:ext>
            </a:extLst>
          </p:cNvPr>
          <p:cNvGrpSpPr/>
          <p:nvPr/>
        </p:nvGrpSpPr>
        <p:grpSpPr>
          <a:xfrm>
            <a:off x="5946742" y="3818431"/>
            <a:ext cx="3308482" cy="2470174"/>
            <a:chOff x="5946742" y="3818431"/>
            <a:chExt cx="3308482" cy="2470174"/>
          </a:xfrm>
        </p:grpSpPr>
        <p:sp>
          <p:nvSpPr>
            <p:cNvPr id="68" name="Oval 67">
              <a:extLst>
                <a:ext uri="{FF2B5EF4-FFF2-40B4-BE49-F238E27FC236}">
                  <a16:creationId xmlns:a16="http://schemas.microsoft.com/office/drawing/2014/main" id="{121E85C9-EF3F-729D-6F9A-C276F9251D3C}"/>
                </a:ext>
              </a:extLst>
            </p:cNvPr>
            <p:cNvSpPr/>
            <p:nvPr/>
          </p:nvSpPr>
          <p:spPr>
            <a:xfrm>
              <a:off x="7546942" y="3818431"/>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9" name="Oval 68">
              <a:extLst>
                <a:ext uri="{FF2B5EF4-FFF2-40B4-BE49-F238E27FC236}">
                  <a16:creationId xmlns:a16="http://schemas.microsoft.com/office/drawing/2014/main" id="{031320A5-7B17-4784-FAA6-24721DFD8F0F}"/>
                </a:ext>
              </a:extLst>
            </p:cNvPr>
            <p:cNvSpPr/>
            <p:nvPr/>
          </p:nvSpPr>
          <p:spPr>
            <a:xfrm>
              <a:off x="6556342" y="451964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70" name="Oval 69">
              <a:extLst>
                <a:ext uri="{FF2B5EF4-FFF2-40B4-BE49-F238E27FC236}">
                  <a16:creationId xmlns:a16="http://schemas.microsoft.com/office/drawing/2014/main" id="{5FA9E187-578C-B03F-D637-6AF34851D915}"/>
                </a:ext>
              </a:extLst>
            </p:cNvPr>
            <p:cNvSpPr/>
            <p:nvPr/>
          </p:nvSpPr>
          <p:spPr>
            <a:xfrm>
              <a:off x="8567147" y="456151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71" name="Oval 70">
              <a:extLst>
                <a:ext uri="{FF2B5EF4-FFF2-40B4-BE49-F238E27FC236}">
                  <a16:creationId xmlns:a16="http://schemas.microsoft.com/office/drawing/2014/main" id="{66B83012-1DA0-E99B-2932-FFA889F3BA02}"/>
                </a:ext>
              </a:extLst>
            </p:cNvPr>
            <p:cNvSpPr/>
            <p:nvPr/>
          </p:nvSpPr>
          <p:spPr>
            <a:xfrm>
              <a:off x="5946742" y="548888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cxnSp>
          <p:nvCxnSpPr>
            <p:cNvPr id="73" name="Straight Connector 72">
              <a:extLst>
                <a:ext uri="{FF2B5EF4-FFF2-40B4-BE49-F238E27FC236}">
                  <a16:creationId xmlns:a16="http://schemas.microsoft.com/office/drawing/2014/main" id="{5D185E22-002E-B234-7C06-526755242C5A}"/>
                </a:ext>
              </a:extLst>
            </p:cNvPr>
            <p:cNvCxnSpPr>
              <a:stCxn id="70" idx="1"/>
              <a:endCxn id="68" idx="5"/>
            </p:cNvCxnSpPr>
            <p:nvPr/>
          </p:nvCxnSpPr>
          <p:spPr>
            <a:xfrm flipH="1" flipV="1">
              <a:off x="8134251" y="4405740"/>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AB92F59-C3F0-C90F-6B65-84E2D1AE137F}"/>
                </a:ext>
              </a:extLst>
            </p:cNvPr>
            <p:cNvCxnSpPr>
              <a:stCxn id="69" idx="7"/>
              <a:endCxn id="68" idx="3"/>
            </p:cNvCxnSpPr>
            <p:nvPr/>
          </p:nvCxnSpPr>
          <p:spPr>
            <a:xfrm flipV="1">
              <a:off x="7143652" y="4405740"/>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A64CCC0-903A-B484-B0BD-7DD235A3C2AA}"/>
                </a:ext>
              </a:extLst>
            </p:cNvPr>
            <p:cNvCxnSpPr>
              <a:stCxn id="71" idx="0"/>
              <a:endCxn id="69" idx="3"/>
            </p:cNvCxnSpPr>
            <p:nvPr/>
          </p:nvCxnSpPr>
          <p:spPr>
            <a:xfrm flipV="1">
              <a:off x="6290780" y="5106955"/>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1BA7D8A0-BEDE-5ACF-5180-28DB98AB6613}"/>
                </a:ext>
              </a:extLst>
            </p:cNvPr>
            <p:cNvSpPr/>
            <p:nvPr/>
          </p:nvSpPr>
          <p:spPr>
            <a:xfrm>
              <a:off x="7980057" y="560052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78" name="Straight Connector 77">
              <a:extLst>
                <a:ext uri="{FF2B5EF4-FFF2-40B4-BE49-F238E27FC236}">
                  <a16:creationId xmlns:a16="http://schemas.microsoft.com/office/drawing/2014/main" id="{A322D724-594B-FDC8-CA65-D452C88EA397}"/>
                </a:ext>
              </a:extLst>
            </p:cNvPr>
            <p:cNvCxnSpPr>
              <a:cxnSpLocks/>
            </p:cNvCxnSpPr>
            <p:nvPr/>
          </p:nvCxnSpPr>
          <p:spPr>
            <a:xfrm flipV="1">
              <a:off x="8436629" y="5218598"/>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TextBox 8" descr="No! Wrong shape!&#10;">
            <a:extLst>
              <a:ext uri="{FF2B5EF4-FFF2-40B4-BE49-F238E27FC236}">
                <a16:creationId xmlns:a16="http://schemas.microsoft.com/office/drawing/2014/main" id="{3BC3B5C8-1E24-C36B-5ADA-BF780E767ADC}"/>
              </a:ext>
            </a:extLst>
          </p:cNvPr>
          <p:cNvSpPr txBox="1"/>
          <p:nvPr/>
        </p:nvSpPr>
        <p:spPr>
          <a:xfrm>
            <a:off x="9328971" y="5096626"/>
            <a:ext cx="2590857" cy="461665"/>
          </a:xfrm>
          <a:prstGeom prst="rect">
            <a:avLst/>
          </a:prstGeom>
          <a:noFill/>
        </p:spPr>
        <p:txBody>
          <a:bodyPr wrap="square" rtlCol="0">
            <a:spAutoFit/>
          </a:bodyPr>
          <a:lstStyle/>
          <a:p>
            <a:r>
              <a:rPr lang="en-US" sz="2400" dirty="0"/>
              <a:t>No! Wrong shape!</a:t>
            </a:r>
          </a:p>
        </p:txBody>
      </p:sp>
      <p:sp>
        <p:nvSpPr>
          <p:cNvPr id="4" name="Slide Number Placeholder 3">
            <a:extLst>
              <a:ext uri="{FF2B5EF4-FFF2-40B4-BE49-F238E27FC236}">
                <a16:creationId xmlns:a16="http://schemas.microsoft.com/office/drawing/2014/main" id="{6A5AB0F4-2385-C41E-D3FB-8CE6FD7FB6BC}"/>
              </a:ext>
            </a:extLst>
          </p:cNvPr>
          <p:cNvSpPr>
            <a:spLocks noGrp="1"/>
          </p:cNvSpPr>
          <p:nvPr>
            <p:ph type="sldNum" sz="quarter" idx="12"/>
          </p:nvPr>
        </p:nvSpPr>
        <p:spPr/>
        <p:txBody>
          <a:bodyPr/>
          <a:lstStyle/>
          <a:p>
            <a:fld id="{17FB8715-06AE-4EBD-9812-2FC97F270897}" type="slidenum">
              <a:rPr lang="en-US" smtClean="0"/>
              <a:t>9</a:t>
            </a:fld>
            <a:endParaRPr lang="en-US" dirty="0"/>
          </a:p>
        </p:txBody>
      </p:sp>
    </p:spTree>
    <p:extLst>
      <p:ext uri="{BB962C8B-B14F-4D97-AF65-F5344CB8AC3E}">
        <p14:creationId xmlns:p14="http://schemas.microsoft.com/office/powerpoint/2010/main" val="809945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a:xfrm>
            <a:off x="637784" y="9665"/>
            <a:ext cx="10515600" cy="1325563"/>
          </a:xfrm>
        </p:spPr>
        <p:txBody>
          <a:bodyPr/>
          <a:lstStyle/>
          <a:p>
            <a:r>
              <a:rPr lang="en-US" dirty="0"/>
              <a:t>Heap Insert Example</a:t>
            </a:r>
          </a:p>
        </p:txBody>
      </p:sp>
      <p:sp>
        <p:nvSpPr>
          <p:cNvPr id="24" name="Oval 23" descr="We will insert the value 1.5 into the heap, so we begin by creating a new node containing 1.5">
            <a:extLst>
              <a:ext uri="{FF2B5EF4-FFF2-40B4-BE49-F238E27FC236}">
                <a16:creationId xmlns:a16="http://schemas.microsoft.com/office/drawing/2014/main" id="{BDE845EB-2C74-AFA6-612A-2B277A969486}"/>
              </a:ext>
            </a:extLst>
          </p:cNvPr>
          <p:cNvSpPr/>
          <p:nvPr/>
        </p:nvSpPr>
        <p:spPr>
          <a:xfrm>
            <a:off x="3037533" y="1739835"/>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grpSp>
        <p:nvGrpSpPr>
          <p:cNvPr id="4" name="Group 3" descr="We will be adding a new node to this heap. It has 9 items in it,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F5FEEAE4-5947-43BB-33F3-0E2F7A27D58C}"/>
              </a:ext>
              <a:ext uri="{C183D7F6-B498-43B3-948B-1728B52AA6E4}">
                <adec:decorative xmlns:adec="http://schemas.microsoft.com/office/drawing/2017/decorative" val="0"/>
              </a:ext>
            </a:extLst>
          </p:cNvPr>
          <p:cNvGrpSpPr/>
          <p:nvPr/>
        </p:nvGrpSpPr>
        <p:grpSpPr>
          <a:xfrm>
            <a:off x="5104831" y="830384"/>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847124"/>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while (priority &lt; parent’s priority){</a:t>
            </a:r>
          </a:p>
          <a:p>
            <a:pPr marL="0" indent="0">
              <a:buNone/>
            </a:pPr>
            <a:r>
              <a:rPr lang="en-US" dirty="0"/>
              <a:t>        swap item with parent</a:t>
            </a:r>
          </a:p>
          <a:p>
            <a:pPr marL="0" indent="0">
              <a:buNone/>
            </a:pPr>
            <a:r>
              <a:rPr lang="en-US" dirty="0"/>
              <a:t>    }</a:t>
            </a:r>
          </a:p>
          <a:p>
            <a:pPr marL="0" indent="0">
              <a:buNone/>
            </a:pPr>
            <a:r>
              <a:rPr lang="en-US" dirty="0"/>
              <a:t>}</a:t>
            </a:r>
          </a:p>
        </p:txBody>
      </p:sp>
      <p:sp>
        <p:nvSpPr>
          <p:cNvPr id="22" name="Slide Number Placeholder 21">
            <a:extLst>
              <a:ext uri="{FF2B5EF4-FFF2-40B4-BE49-F238E27FC236}">
                <a16:creationId xmlns:a16="http://schemas.microsoft.com/office/drawing/2014/main" id="{1ECF4FCB-D3E3-991F-54B2-1E836E4A80E5}"/>
              </a:ext>
            </a:extLst>
          </p:cNvPr>
          <p:cNvSpPr>
            <a:spLocks noGrp="1"/>
          </p:cNvSpPr>
          <p:nvPr>
            <p:ph type="sldNum" sz="quarter" idx="12"/>
          </p:nvPr>
        </p:nvSpPr>
        <p:spPr/>
        <p:txBody>
          <a:bodyPr/>
          <a:lstStyle/>
          <a:p>
            <a:fld id="{A94D5A7D-FFFE-410B-BEE5-702232F4B148}" type="slidenum">
              <a:rPr lang="en-US" smtClean="0"/>
              <a:t>10</a:t>
            </a:fld>
            <a:endParaRPr lang="en-US"/>
          </a:p>
        </p:txBody>
      </p:sp>
    </p:spTree>
    <p:extLst>
      <p:ext uri="{BB962C8B-B14F-4D97-AF65-F5344CB8AC3E}">
        <p14:creationId xmlns:p14="http://schemas.microsoft.com/office/powerpoint/2010/main" val="595223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(New Node)</a:t>
            </a:r>
          </a:p>
        </p:txBody>
      </p:sp>
      <p:grpSp>
        <p:nvGrpSpPr>
          <p:cNvPr id="4" name="Group 3" descr="This is the same tree depicted on the previous slide">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descr="The new node 1.5 needs to go into the bottom-right spot in the tree. Since the last level of the tree has 2 nodes, the new node 1.5 should be the third node in that level. This makes it the left child of the node 7.">
            <a:extLst>
              <a:ext uri="{FF2B5EF4-FFF2-40B4-BE49-F238E27FC236}">
                <a16:creationId xmlns:a16="http://schemas.microsoft.com/office/drawing/2014/main" id="{25E26435-52E5-5E43-6E95-B27D054D3E66}"/>
              </a:ext>
            </a:extLst>
          </p:cNvPr>
          <p:cNvGrpSpPr/>
          <p:nvPr/>
        </p:nvGrpSpPr>
        <p:grpSpPr>
          <a:xfrm>
            <a:off x="7332895" y="2414389"/>
            <a:ext cx="688077" cy="1027705"/>
            <a:chOff x="7332895" y="2414389"/>
            <a:chExt cx="688077" cy="1027705"/>
          </a:xfrm>
        </p:grpSpPr>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a:t>
            </a:r>
            <a:r>
              <a:rPr lang="en-US" dirty="0">
                <a:solidFill>
                  <a:srgbClr val="FF0000"/>
                </a:solidFill>
              </a:rPr>
              <a:t>put item in the “next open” spot (keep tree complete)</a:t>
            </a:r>
          </a:p>
          <a:p>
            <a:pPr marL="0" indent="0">
              <a:buNone/>
            </a:pPr>
            <a:r>
              <a:rPr lang="en-US" dirty="0"/>
              <a:t>    while (priority &lt; parent’s priority){</a:t>
            </a:r>
          </a:p>
          <a:p>
            <a:pPr marL="0" indent="0">
              <a:buNone/>
            </a:pPr>
            <a:r>
              <a:rPr lang="en-US" dirty="0"/>
              <a:t>        swap item with parent</a:t>
            </a:r>
          </a:p>
          <a:p>
            <a:pPr marL="0" indent="0">
              <a:buNone/>
            </a:pPr>
            <a:r>
              <a:rPr lang="en-US" dirty="0"/>
              <a:t>    }</a:t>
            </a:r>
          </a:p>
          <a:p>
            <a:pPr marL="0" indent="0">
              <a:buNone/>
            </a:pPr>
            <a:r>
              <a:rPr lang="en-US" dirty="0"/>
              <a:t>}</a:t>
            </a:r>
          </a:p>
        </p:txBody>
      </p:sp>
      <p:sp>
        <p:nvSpPr>
          <p:cNvPr id="25" name="Slide Number Placeholder 24">
            <a:extLst>
              <a:ext uri="{FF2B5EF4-FFF2-40B4-BE49-F238E27FC236}">
                <a16:creationId xmlns:a16="http://schemas.microsoft.com/office/drawing/2014/main" id="{E8324030-ECAA-88AB-9949-D74FF9A81947}"/>
              </a:ext>
            </a:extLst>
          </p:cNvPr>
          <p:cNvSpPr>
            <a:spLocks noGrp="1"/>
          </p:cNvSpPr>
          <p:nvPr>
            <p:ph type="sldNum" sz="quarter" idx="12"/>
          </p:nvPr>
        </p:nvSpPr>
        <p:spPr/>
        <p:txBody>
          <a:bodyPr/>
          <a:lstStyle/>
          <a:p>
            <a:fld id="{A94D5A7D-FFFE-410B-BEE5-702232F4B148}" type="slidenum">
              <a:rPr lang="en-US" smtClean="0"/>
              <a:t>11</a:t>
            </a:fld>
            <a:endParaRPr lang="en-US"/>
          </a:p>
        </p:txBody>
      </p:sp>
    </p:spTree>
    <p:extLst>
      <p:ext uri="{BB962C8B-B14F-4D97-AF65-F5344CB8AC3E}">
        <p14:creationId xmlns:p14="http://schemas.microsoft.com/office/powerpoint/2010/main" val="217823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(Percolate 1)</a:t>
            </a:r>
          </a:p>
        </p:txBody>
      </p:sp>
      <p:grpSp>
        <p:nvGrpSpPr>
          <p:cNvPr id="26" name="Group 25" descr="After adding the node 1.5 to the location that the new node must go for the shape requirements of a heap, we must move nodes around to satisfy the heap property (that every node is less than or equal to its children).&#10;&#10;Because 1.5 is smaller than its parent (7) we will swap 1.5 with its parent, so now 7 is the left child of 1.5, and 1.5 is the right child of 3.">
            <a:extLst>
              <a:ext uri="{FF2B5EF4-FFF2-40B4-BE49-F238E27FC236}">
                <a16:creationId xmlns:a16="http://schemas.microsoft.com/office/drawing/2014/main" id="{94C97EA0-3418-11A4-2725-4E4E3A7DAAC3}"/>
              </a:ext>
            </a:extLst>
          </p:cNvPr>
          <p:cNvGrpSpPr/>
          <p:nvPr/>
        </p:nvGrpSpPr>
        <p:grpSpPr>
          <a:xfrm>
            <a:off x="5161281" y="73781"/>
            <a:ext cx="6934200" cy="3368751"/>
            <a:chOff x="5161281" y="73781"/>
            <a:chExt cx="6934200" cy="3368751"/>
          </a:xfrm>
        </p:grpSpPr>
        <p:grpSp>
          <p:nvGrpSpPr>
            <p:cNvPr id="4" name="Group 3" descr="After adding the node 1.5 to the location that the new node must go for the shape requirements of a heap, we must move nodes around to satisfy the heap property (that every node is less than or equal to its children).&#10;&#10;Because 1.5 is smaller than its parent (7) we will swap 1.5 with its parent, so now 7 is the left child of 1.5, and 1.5 is the right child of 3.">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a:t>
            </a:r>
            <a:r>
              <a:rPr lang="en-US" dirty="0">
                <a:solidFill>
                  <a:srgbClr val="FF0000"/>
                </a:solidFill>
              </a:rPr>
              <a:t>while (priority &lt; parent’s priority){</a:t>
            </a:r>
          </a:p>
          <a:p>
            <a:pPr marL="0" indent="0">
              <a:buNone/>
            </a:pPr>
            <a:r>
              <a:rPr lang="en-US" dirty="0">
                <a:solidFill>
                  <a:srgbClr val="FF0000"/>
                </a:solidFill>
              </a:rPr>
              <a:t>        swap item with parent</a:t>
            </a:r>
          </a:p>
          <a:p>
            <a:pPr marL="0" indent="0">
              <a:buNone/>
            </a:pPr>
            <a:r>
              <a:rPr lang="en-US" dirty="0">
                <a:solidFill>
                  <a:srgbClr val="FF0000"/>
                </a:solidFill>
              </a:rPr>
              <a:t>    }</a:t>
            </a:r>
          </a:p>
          <a:p>
            <a:pPr marL="0" indent="0">
              <a:buNone/>
            </a:pPr>
            <a:r>
              <a:rPr lang="en-US" dirty="0"/>
              <a:t>}</a:t>
            </a:r>
          </a:p>
        </p:txBody>
      </p:sp>
      <p:grpSp>
        <p:nvGrpSpPr>
          <p:cNvPr id="27" name="Group 26" descr="The lines which state:&#10;while (priority &lt; parent’s priority){&#10;    swap item with parent&#10;}&#10;represent a subroutine that we refer to as &quot;percolate up&quot;">
            <a:extLst>
              <a:ext uri="{FF2B5EF4-FFF2-40B4-BE49-F238E27FC236}">
                <a16:creationId xmlns:a16="http://schemas.microsoft.com/office/drawing/2014/main" id="{007FC3D2-F20F-6C27-A13F-EFE9927EEBC2}"/>
              </a:ext>
            </a:extLst>
          </p:cNvPr>
          <p:cNvGrpSpPr/>
          <p:nvPr/>
        </p:nvGrpSpPr>
        <p:grpSpPr>
          <a:xfrm>
            <a:off x="7676934" y="4754880"/>
            <a:ext cx="2367441" cy="1442029"/>
            <a:chOff x="7676934" y="4754880"/>
            <a:chExt cx="2367441" cy="1442029"/>
          </a:xfrm>
        </p:grpSpPr>
        <p:sp>
          <p:nvSpPr>
            <p:cNvPr id="23" name="Right Brace 22">
              <a:extLst>
                <a:ext uri="{FF2B5EF4-FFF2-40B4-BE49-F238E27FC236}">
                  <a16:creationId xmlns:a16="http://schemas.microsoft.com/office/drawing/2014/main" id="{10EC7529-FAB5-F76E-AB09-333DBBED8344}"/>
                </a:ext>
              </a:extLst>
            </p:cNvPr>
            <p:cNvSpPr/>
            <p:nvPr/>
          </p:nvSpPr>
          <p:spPr>
            <a:xfrm>
              <a:off x="7676934" y="4754880"/>
              <a:ext cx="603466" cy="1442029"/>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CCA71E33-531C-6794-787C-EEC71906132F}"/>
                </a:ext>
              </a:extLst>
            </p:cNvPr>
            <p:cNvSpPr txBox="1"/>
            <p:nvPr/>
          </p:nvSpPr>
          <p:spPr>
            <a:xfrm>
              <a:off x="8264914" y="5245061"/>
              <a:ext cx="1779461" cy="461665"/>
            </a:xfrm>
            <a:prstGeom prst="rect">
              <a:avLst/>
            </a:prstGeom>
            <a:noFill/>
          </p:spPr>
          <p:txBody>
            <a:bodyPr wrap="none" rtlCol="0">
              <a:spAutoFit/>
            </a:bodyPr>
            <a:lstStyle/>
            <a:p>
              <a:r>
                <a:rPr lang="en-US" sz="2400" dirty="0">
                  <a:solidFill>
                    <a:srgbClr val="FF0000"/>
                  </a:solidFill>
                </a:rPr>
                <a:t>Percolate Up</a:t>
              </a:r>
            </a:p>
          </p:txBody>
        </p:sp>
      </p:grpSp>
      <p:sp>
        <p:nvSpPr>
          <p:cNvPr id="28" name="Slide Number Placeholder 27">
            <a:extLst>
              <a:ext uri="{FF2B5EF4-FFF2-40B4-BE49-F238E27FC236}">
                <a16:creationId xmlns:a16="http://schemas.microsoft.com/office/drawing/2014/main" id="{FABCDA02-C1B8-54F7-54D6-71EA1DAB69F9}"/>
              </a:ext>
            </a:extLst>
          </p:cNvPr>
          <p:cNvSpPr>
            <a:spLocks noGrp="1"/>
          </p:cNvSpPr>
          <p:nvPr>
            <p:ph type="sldNum" sz="quarter" idx="12"/>
          </p:nvPr>
        </p:nvSpPr>
        <p:spPr/>
        <p:txBody>
          <a:bodyPr/>
          <a:lstStyle/>
          <a:p>
            <a:fld id="{A94D5A7D-FFFE-410B-BEE5-702232F4B148}" type="slidenum">
              <a:rPr lang="en-US" smtClean="0"/>
              <a:t>12</a:t>
            </a:fld>
            <a:endParaRPr lang="en-US"/>
          </a:p>
        </p:txBody>
      </p:sp>
    </p:spTree>
    <p:extLst>
      <p:ext uri="{BB962C8B-B14F-4D97-AF65-F5344CB8AC3E}">
        <p14:creationId xmlns:p14="http://schemas.microsoft.com/office/powerpoint/2010/main" val="863457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(Percolate 2)</a:t>
            </a:r>
          </a:p>
        </p:txBody>
      </p:sp>
      <p:grpSp>
        <p:nvGrpSpPr>
          <p:cNvPr id="26" name="Group 25" descr="Because 1.5 is smaller than its new parent (3) we will swap 1.5 with its parent, so now 3 is the right child of 1.5, and 1.5 is the left child of 1.">
            <a:extLst>
              <a:ext uri="{FF2B5EF4-FFF2-40B4-BE49-F238E27FC236}">
                <a16:creationId xmlns:a16="http://schemas.microsoft.com/office/drawing/2014/main" id="{C3A54F0D-9A43-CEAD-2F1E-A1A05C36E84C}"/>
              </a:ext>
            </a:extLst>
          </p:cNvPr>
          <p:cNvGrpSpPr/>
          <p:nvPr/>
        </p:nvGrpSpPr>
        <p:grpSpPr>
          <a:xfrm>
            <a:off x="5161281" y="73781"/>
            <a:ext cx="6934200" cy="3368751"/>
            <a:chOff x="5161281" y="73781"/>
            <a:chExt cx="6934200" cy="3368751"/>
          </a:xfrm>
        </p:grpSpPr>
        <p:grpSp>
          <p:nvGrpSpPr>
            <p:cNvPr id="4" name="Group 3" descr="Because 1.5 is smaller than its new parent (3) we will swap 1.5 with its parent, so now 3 is the right child of 1.5, and 1.5 is the left child of 1.">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9D0000"/>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a:t>
            </a:r>
            <a:r>
              <a:rPr lang="en-US" dirty="0">
                <a:solidFill>
                  <a:srgbClr val="FF0000"/>
                </a:solidFill>
              </a:rPr>
              <a:t>while (priority &lt; parent’s priority){</a:t>
            </a:r>
          </a:p>
          <a:p>
            <a:pPr marL="0" indent="0">
              <a:buNone/>
            </a:pPr>
            <a:r>
              <a:rPr lang="en-US" dirty="0">
                <a:solidFill>
                  <a:srgbClr val="FF0000"/>
                </a:solidFill>
              </a:rPr>
              <a:t>        swap item with parent</a:t>
            </a:r>
          </a:p>
          <a:p>
            <a:pPr marL="0" indent="0">
              <a:buNone/>
            </a:pPr>
            <a:r>
              <a:rPr lang="en-US" dirty="0">
                <a:solidFill>
                  <a:srgbClr val="FF0000"/>
                </a:solidFill>
              </a:rPr>
              <a:t>    }</a:t>
            </a:r>
          </a:p>
          <a:p>
            <a:pPr marL="0" indent="0">
              <a:buNone/>
            </a:pPr>
            <a:r>
              <a:rPr lang="en-US" dirty="0"/>
              <a:t>}</a:t>
            </a:r>
          </a:p>
        </p:txBody>
      </p:sp>
      <p:grpSp>
        <p:nvGrpSpPr>
          <p:cNvPr id="27" name="Group 26" descr="The lines which state:&#10;while (priority &lt; parent’s priority){&#10;    swap item with parent&#10;}&#10;represent a subroutine that we refer to as &quot;percolate up&quot;">
            <a:extLst>
              <a:ext uri="{FF2B5EF4-FFF2-40B4-BE49-F238E27FC236}">
                <a16:creationId xmlns:a16="http://schemas.microsoft.com/office/drawing/2014/main" id="{2E24301B-EA30-FFEC-EB8C-200A2DB99581}"/>
              </a:ext>
            </a:extLst>
          </p:cNvPr>
          <p:cNvGrpSpPr/>
          <p:nvPr/>
        </p:nvGrpSpPr>
        <p:grpSpPr>
          <a:xfrm>
            <a:off x="7676934" y="4754880"/>
            <a:ext cx="2367441" cy="1442029"/>
            <a:chOff x="7676934" y="4754880"/>
            <a:chExt cx="2367441" cy="1442029"/>
          </a:xfrm>
        </p:grpSpPr>
        <p:sp>
          <p:nvSpPr>
            <p:cNvPr id="28" name="Right Brace 27">
              <a:extLst>
                <a:ext uri="{FF2B5EF4-FFF2-40B4-BE49-F238E27FC236}">
                  <a16:creationId xmlns:a16="http://schemas.microsoft.com/office/drawing/2014/main" id="{278B25D4-CADC-B719-E782-5E864AF9446B}"/>
                </a:ext>
              </a:extLst>
            </p:cNvPr>
            <p:cNvSpPr/>
            <p:nvPr/>
          </p:nvSpPr>
          <p:spPr>
            <a:xfrm>
              <a:off x="7676934" y="4754880"/>
              <a:ext cx="603466" cy="1442029"/>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FF953D80-FE96-29D4-5355-B342D269D707}"/>
                </a:ext>
              </a:extLst>
            </p:cNvPr>
            <p:cNvSpPr txBox="1"/>
            <p:nvPr/>
          </p:nvSpPr>
          <p:spPr>
            <a:xfrm>
              <a:off x="8264914" y="5245061"/>
              <a:ext cx="1779461" cy="461665"/>
            </a:xfrm>
            <a:prstGeom prst="rect">
              <a:avLst/>
            </a:prstGeom>
            <a:noFill/>
          </p:spPr>
          <p:txBody>
            <a:bodyPr wrap="none" rtlCol="0">
              <a:spAutoFit/>
            </a:bodyPr>
            <a:lstStyle/>
            <a:p>
              <a:r>
                <a:rPr lang="en-US" sz="2400" dirty="0">
                  <a:solidFill>
                    <a:srgbClr val="FF0000"/>
                  </a:solidFill>
                </a:rPr>
                <a:t>Percolate Up</a:t>
              </a:r>
            </a:p>
          </p:txBody>
        </p:sp>
      </p:grpSp>
      <p:sp>
        <p:nvSpPr>
          <p:cNvPr id="23" name="Slide Number Placeholder 22">
            <a:extLst>
              <a:ext uri="{FF2B5EF4-FFF2-40B4-BE49-F238E27FC236}">
                <a16:creationId xmlns:a16="http://schemas.microsoft.com/office/drawing/2014/main" id="{DDF494E8-0367-69E9-E2CF-09A50C75C89D}"/>
              </a:ext>
            </a:extLst>
          </p:cNvPr>
          <p:cNvSpPr>
            <a:spLocks noGrp="1"/>
          </p:cNvSpPr>
          <p:nvPr>
            <p:ph type="sldNum" sz="quarter" idx="12"/>
          </p:nvPr>
        </p:nvSpPr>
        <p:spPr/>
        <p:txBody>
          <a:bodyPr/>
          <a:lstStyle/>
          <a:p>
            <a:fld id="{A94D5A7D-FFFE-410B-BEE5-702232F4B148}" type="slidenum">
              <a:rPr lang="en-US" smtClean="0"/>
              <a:t>13</a:t>
            </a:fld>
            <a:endParaRPr lang="en-US"/>
          </a:p>
        </p:txBody>
      </p:sp>
    </p:spTree>
    <p:extLst>
      <p:ext uri="{BB962C8B-B14F-4D97-AF65-F5344CB8AC3E}">
        <p14:creationId xmlns:p14="http://schemas.microsoft.com/office/powerpoint/2010/main" val="9382182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Insert (Done)</a:t>
            </a:r>
          </a:p>
        </p:txBody>
      </p:sp>
      <p:grpSp>
        <p:nvGrpSpPr>
          <p:cNvPr id="23" name="Group 22" descr="Because 1.5 is now greater than or equal to its parent (1), we satisfy the heap property, so our insert is complete.">
            <a:extLst>
              <a:ext uri="{FF2B5EF4-FFF2-40B4-BE49-F238E27FC236}">
                <a16:creationId xmlns:a16="http://schemas.microsoft.com/office/drawing/2014/main" id="{0FA6017A-C016-4FAB-64DF-E1836A4BD801}"/>
              </a:ext>
            </a:extLst>
          </p:cNvPr>
          <p:cNvGrpSpPr/>
          <p:nvPr/>
        </p:nvGrpSpPr>
        <p:grpSpPr>
          <a:xfrm>
            <a:off x="5161281" y="73781"/>
            <a:ext cx="6934200" cy="3368751"/>
            <a:chOff x="5161281" y="73781"/>
            <a:chExt cx="6934200" cy="3368751"/>
          </a:xfrm>
        </p:grpSpPr>
        <p:grpSp>
          <p:nvGrpSpPr>
            <p:cNvPr id="4" name="Group 3" descr="Because 1.5 is now greater than or equal to its parent (1), we satisfy the heap property, so our insert is complete.">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3722818"/>
            <a:ext cx="10515600" cy="4351338"/>
          </a:xfrm>
        </p:spPr>
        <p:txBody>
          <a:bodyPr/>
          <a:lstStyle/>
          <a:p>
            <a:pPr marL="0" indent="0">
              <a:buNone/>
            </a:pPr>
            <a:r>
              <a:rPr lang="en-US" dirty="0"/>
              <a:t>insert(item, priority){</a:t>
            </a:r>
          </a:p>
          <a:p>
            <a:pPr marL="0" indent="0">
              <a:buNone/>
            </a:pPr>
            <a:r>
              <a:rPr lang="en-US" dirty="0"/>
              <a:t>    put item in the “next open” spot (keep tree complete)</a:t>
            </a:r>
          </a:p>
          <a:p>
            <a:pPr marL="0" indent="0">
              <a:buNone/>
            </a:pPr>
            <a:r>
              <a:rPr lang="en-US" dirty="0"/>
              <a:t>    while (priority &lt; parent’s priority){</a:t>
            </a:r>
          </a:p>
          <a:p>
            <a:pPr marL="0" indent="0">
              <a:buNone/>
            </a:pPr>
            <a:r>
              <a:rPr lang="en-US" dirty="0"/>
              <a:t>        swap item with parent</a:t>
            </a:r>
          </a:p>
          <a:p>
            <a:pPr marL="0" indent="0">
              <a:buNone/>
            </a:pPr>
            <a:r>
              <a:rPr lang="en-US" dirty="0"/>
              <a:t>    }</a:t>
            </a:r>
          </a:p>
          <a:p>
            <a:pPr marL="0" indent="0">
              <a:buNone/>
            </a:pPr>
            <a:r>
              <a:rPr lang="en-US" dirty="0"/>
              <a:t>}</a:t>
            </a:r>
          </a:p>
        </p:txBody>
      </p:sp>
      <p:sp>
        <p:nvSpPr>
          <p:cNvPr id="25" name="Slide Number Placeholder 24">
            <a:extLst>
              <a:ext uri="{FF2B5EF4-FFF2-40B4-BE49-F238E27FC236}">
                <a16:creationId xmlns:a16="http://schemas.microsoft.com/office/drawing/2014/main" id="{0A8AC359-6070-5930-E0EF-7675563BA971}"/>
              </a:ext>
            </a:extLst>
          </p:cNvPr>
          <p:cNvSpPr>
            <a:spLocks noGrp="1"/>
          </p:cNvSpPr>
          <p:nvPr>
            <p:ph type="sldNum" sz="quarter" idx="12"/>
          </p:nvPr>
        </p:nvSpPr>
        <p:spPr/>
        <p:txBody>
          <a:bodyPr/>
          <a:lstStyle/>
          <a:p>
            <a:fld id="{A94D5A7D-FFFE-410B-BEE5-702232F4B148}" type="slidenum">
              <a:rPr lang="en-US" smtClean="0"/>
              <a:t>14</a:t>
            </a:fld>
            <a:endParaRPr lang="en-US"/>
          </a:p>
        </p:txBody>
      </p:sp>
    </p:spTree>
    <p:extLst>
      <p:ext uri="{BB962C8B-B14F-4D97-AF65-F5344CB8AC3E}">
        <p14:creationId xmlns:p14="http://schemas.microsoft.com/office/powerpoint/2010/main" val="1948173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Example</a:t>
            </a:r>
          </a:p>
        </p:txBody>
      </p:sp>
      <p:grpSp>
        <p:nvGrpSpPr>
          <p:cNvPr id="23" name="Group 22" descr="Next we're going to show an example of an extract operation, which should remove the smallest value from the heap. The smallest value of this heap is 1, so that will be the value removed and returned by the operation.&#10;&#10;We begin with the heap that resulted from our insert operation, so this tree has 10 nodes and therefore 4 levels. The last level has 3 nodes in it. The nodes are as follows:&#10;&#10;- The root node is 1&#10;- the left child of 1 is 1.5, the right child is 2&#10;- the left child of 1.5 is 4, the right child is 3&#10;- the left child of 2 is 5, the right child is 6&#10;- the left child of 4 is 5, the right child is 9&#10;- the left child of 3 is 7, it has no right child&#10;- nodes 5, 6, 5, 9 and 7 are all leaves">
            <a:extLst>
              <a:ext uri="{FF2B5EF4-FFF2-40B4-BE49-F238E27FC236}">
                <a16:creationId xmlns:a16="http://schemas.microsoft.com/office/drawing/2014/main" id="{1256EEAD-E84F-5EBC-8FC4-90AC513EEF9D}"/>
              </a:ext>
            </a:extLst>
          </p:cNvPr>
          <p:cNvGrpSpPr/>
          <p:nvPr/>
        </p:nvGrpSpPr>
        <p:grpSpPr>
          <a:xfrm>
            <a:off x="5161281" y="73781"/>
            <a:ext cx="6934200" cy="3368751"/>
            <a:chOff x="5161281" y="73781"/>
            <a:chExt cx="6934200" cy="3368751"/>
          </a:xfrm>
        </p:grpSpPr>
        <p:grpSp>
          <p:nvGrpSpPr>
            <p:cNvPr id="4" name="Group 3" descr="Next we're going to show an example of an extract operation, which should remove the smallest value from the heap. The smallest value of this heap is 1, so that will be the value removed and returned by the operation.&#10;&#10;We begin with the heap that resulted from our insert operation, so this tree has 10 nodes and therefore 4 levels. The last level has 3 nodes in it. The nodes are as follows:&#10;&#10;- The root node is 1&#10;- the left child of 1 is 1.5, the right child is 2&#10;- the left child of 1.5 is 4, the right child is 3&#10;- the left child of 2 is 5, the right child is 6&#10;- the left child of 4 is 5, the right child is 9&#10;- the left child of 3 is 7, it has no right child&#10;- nodes 5, 6, 5, 9 and 7 are all leaves">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while(</a:t>
                </a:r>
                <a:r>
                  <a:rPr lang="en-US" dirty="0" err="1"/>
                  <a:t>curr</a:t>
                </a:r>
                <a:r>
                  <a:rPr lang="en-US" dirty="0"/>
                  <a:t> </a:t>
                </a:r>
                <a14:m>
                  <m:oMath xmlns:m="http://schemas.openxmlformats.org/officeDocument/2006/math">
                    <m:r>
                      <a:rPr lang="en-US" b="0" i="1" smtClean="0">
                        <a:latin typeface="Cambria Math" panose="02040503050406030204" pitchFamily="18" charset="0"/>
                      </a:rPr>
                      <m:t>&gt;</m:t>
                    </m:r>
                  </m:oMath>
                </a14:m>
                <a:r>
                  <a:rPr lang="en-US" dirty="0"/>
                  <a:t> </a:t>
                </a:r>
                <a:r>
                  <a:rPr lang="en-US" dirty="0" err="1"/>
                  <a:t>curr.left</a:t>
                </a:r>
                <a:r>
                  <a:rPr lang="en-US" dirty="0"/>
                  <a:t> || </a:t>
                </a:r>
                <a:r>
                  <a:rPr lang="en-US" dirty="0" err="1"/>
                  <a:t>curr</a:t>
                </a:r>
                <a:r>
                  <a:rPr lang="en-US" dirty="0"/>
                  <a:t> &gt; </a:t>
                </a:r>
                <a:r>
                  <a:rPr lang="en-US" dirty="0" err="1"/>
                  <a:t>curr.right</a:t>
                </a:r>
                <a:r>
                  <a:rPr lang="en-US" dirty="0"/>
                  <a:t>){</a:t>
                </a:r>
              </a:p>
              <a:p>
                <a:pPr marL="0" indent="0">
                  <a:buNone/>
                </a:pPr>
                <a:r>
                  <a:rPr lang="en-US" dirty="0"/>
                  <a:t>        swap </a:t>
                </a:r>
                <a:r>
                  <a:rPr lang="en-US" dirty="0" err="1"/>
                  <a:t>curr</a:t>
                </a:r>
                <a:r>
                  <a:rPr lang="en-US" dirty="0"/>
                  <a:t> with its smallest child</a:t>
                </a:r>
              </a:p>
              <a:p>
                <a:pPr marL="0" indent="0">
                  <a:buNone/>
                </a:pPr>
                <a:r>
                  <a:rPr lang="en-US" dirty="0"/>
                  <a:t>    }</a:t>
                </a:r>
              </a:p>
              <a:p>
                <a:pPr marL="0" indent="0">
                  <a:buNone/>
                </a:pPr>
                <a:r>
                  <a:rPr lang="en-US" dirty="0"/>
                  <a:t>    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sp>
        <p:nvSpPr>
          <p:cNvPr id="25" name="Slide Number Placeholder 24">
            <a:extLst>
              <a:ext uri="{FF2B5EF4-FFF2-40B4-BE49-F238E27FC236}">
                <a16:creationId xmlns:a16="http://schemas.microsoft.com/office/drawing/2014/main" id="{D7852265-1CE0-8391-215F-D092EA7CD0EF}"/>
              </a:ext>
            </a:extLst>
          </p:cNvPr>
          <p:cNvSpPr>
            <a:spLocks noGrp="1"/>
          </p:cNvSpPr>
          <p:nvPr>
            <p:ph type="sldNum" sz="quarter" idx="12"/>
          </p:nvPr>
        </p:nvSpPr>
        <p:spPr/>
        <p:txBody>
          <a:bodyPr/>
          <a:lstStyle/>
          <a:p>
            <a:fld id="{A94D5A7D-FFFE-410B-BEE5-702232F4B148}" type="slidenum">
              <a:rPr lang="en-US" smtClean="0"/>
              <a:t>15</a:t>
            </a:fld>
            <a:endParaRPr lang="en-US"/>
          </a:p>
        </p:txBody>
      </p:sp>
    </p:spTree>
    <p:extLst>
      <p:ext uri="{BB962C8B-B14F-4D97-AF65-F5344CB8AC3E}">
        <p14:creationId xmlns:p14="http://schemas.microsoft.com/office/powerpoint/2010/main" val="1795628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(Move Node)</a:t>
            </a:r>
          </a:p>
        </p:txBody>
      </p:sp>
      <p:grpSp>
        <p:nvGrpSpPr>
          <p:cNvPr id="23" name="Group 22" descr="While the value 1 should be removed, the position of the tree that should be removed is the bottom-right.&#10;&#10;To get the right combination of position and value removed, we replace the root of the tree (which had value 1) with the last value in the heap (the third value on the last level), making 7 the new root. ">
            <a:extLst>
              <a:ext uri="{FF2B5EF4-FFF2-40B4-BE49-F238E27FC236}">
                <a16:creationId xmlns:a16="http://schemas.microsoft.com/office/drawing/2014/main" id="{1EA56D9E-28E0-DBDF-951C-F8D6B348A687}"/>
              </a:ext>
            </a:extLst>
          </p:cNvPr>
          <p:cNvGrpSpPr/>
          <p:nvPr/>
        </p:nvGrpSpPr>
        <p:grpSpPr>
          <a:xfrm>
            <a:off x="5161281" y="73781"/>
            <a:ext cx="6934200" cy="3368751"/>
            <a:chOff x="5161281" y="73781"/>
            <a:chExt cx="6934200" cy="3368751"/>
          </a:xfrm>
        </p:grpSpPr>
        <p:grpSp>
          <p:nvGrpSpPr>
            <p:cNvPr id="4" name="Group 3" descr="While the value 1 should be removed, the position of the tree that should be removed is the bottom-right.&#10;&#10;To get the right combination of position and value removed, we replace the root of the tree (which had value 1) with the last value in the heap (the third value on the last level), making 7 the new root. ">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BDE845EB-2C74-AFA6-612A-2B277A969486}"/>
                </a:ext>
              </a:extLst>
            </p:cNvPr>
            <p:cNvSpPr/>
            <p:nvPr/>
          </p:nvSpPr>
          <p:spPr>
            <a:xfrm>
              <a:off x="7332895" y="2754017"/>
              <a:ext cx="688077" cy="688077"/>
            </a:xfrm>
            <a:prstGeom prst="ellipse">
              <a:avLst/>
            </a:prstGeom>
            <a:solidFill>
              <a:schemeClr val="bg1"/>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3">
                      <a:lumMod val="50000"/>
                    </a:schemeClr>
                  </a:solidFill>
                </a:rPr>
                <a:t>7</a:t>
              </a:r>
            </a:p>
          </p:txBody>
        </p:sp>
        <p:cxnSp>
          <p:nvCxnSpPr>
            <p:cNvPr id="22" name="Straight Connector 21">
              <a:extLst>
                <a:ext uri="{FF2B5EF4-FFF2-40B4-BE49-F238E27FC236}">
                  <a16:creationId xmlns:a16="http://schemas.microsoft.com/office/drawing/2014/main" id="{808EB998-8774-511E-D2B0-C8A8B01CF9C0}"/>
                </a:ext>
              </a:extLst>
            </p:cNvPr>
            <p:cNvCxnSpPr>
              <a:cxnSpLocks/>
              <a:stCxn id="24" idx="0"/>
              <a:endCxn id="9" idx="3"/>
            </p:cNvCxnSpPr>
            <p:nvPr/>
          </p:nvCxnSpPr>
          <p:spPr>
            <a:xfrm flipV="1">
              <a:off x="7676934" y="2414389"/>
              <a:ext cx="205519" cy="339628"/>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a:t>
                </a:r>
                <a:r>
                  <a:rPr lang="en-US" dirty="0">
                    <a:solidFill>
                      <a:srgbClr val="FF0000"/>
                    </a:solidFill>
                  </a:rPr>
                  <a:t>move </a:t>
                </a:r>
                <a:r>
                  <a:rPr lang="en-US" dirty="0" err="1">
                    <a:solidFill>
                      <a:srgbClr val="FF0000"/>
                    </a:solidFill>
                  </a:rPr>
                  <a:t>curr</a:t>
                </a:r>
                <a:r>
                  <a:rPr lang="en-US" dirty="0">
                    <a:solidFill>
                      <a:srgbClr val="FF0000"/>
                    </a:solidFill>
                  </a:rPr>
                  <a:t> to the root</a:t>
                </a:r>
              </a:p>
              <a:p>
                <a:pPr marL="0" indent="0">
                  <a:buNone/>
                </a:pPr>
                <a:r>
                  <a:rPr lang="en-US" dirty="0"/>
                  <a:t>    while(</a:t>
                </a:r>
                <a:r>
                  <a:rPr lang="en-US" dirty="0" err="1"/>
                  <a:t>curr</a:t>
                </a:r>
                <a:r>
                  <a:rPr lang="en-US" dirty="0"/>
                  <a:t> </a:t>
                </a:r>
                <a14:m>
                  <m:oMath xmlns:m="http://schemas.openxmlformats.org/officeDocument/2006/math">
                    <m:r>
                      <a:rPr lang="en-US" b="0" i="1" smtClean="0">
                        <a:latin typeface="Cambria Math" panose="02040503050406030204" pitchFamily="18" charset="0"/>
                      </a:rPr>
                      <m:t>&gt;</m:t>
                    </m:r>
                  </m:oMath>
                </a14:m>
                <a:r>
                  <a:rPr lang="en-US" dirty="0"/>
                  <a:t> </a:t>
                </a:r>
                <a:r>
                  <a:rPr lang="en-US" dirty="0" err="1"/>
                  <a:t>curr.left</a:t>
                </a:r>
                <a:r>
                  <a:rPr lang="en-US" dirty="0"/>
                  <a:t> || </a:t>
                </a:r>
                <a:r>
                  <a:rPr lang="en-US" dirty="0" err="1"/>
                  <a:t>curr</a:t>
                </a:r>
                <a:r>
                  <a:rPr lang="en-US" dirty="0"/>
                  <a:t> &gt; </a:t>
                </a:r>
                <a:r>
                  <a:rPr lang="en-US" dirty="0" err="1"/>
                  <a:t>curr.right</a:t>
                </a:r>
                <a:r>
                  <a:rPr lang="en-US" dirty="0"/>
                  <a:t>){</a:t>
                </a:r>
              </a:p>
              <a:p>
                <a:pPr marL="0" indent="0">
                  <a:buNone/>
                </a:pPr>
                <a:r>
                  <a:rPr lang="en-US" dirty="0"/>
                  <a:t>        swap </a:t>
                </a:r>
                <a:r>
                  <a:rPr lang="en-US" dirty="0" err="1"/>
                  <a:t>curr</a:t>
                </a:r>
                <a:r>
                  <a:rPr lang="en-US" dirty="0"/>
                  <a:t> with its smallest child</a:t>
                </a:r>
              </a:p>
              <a:p>
                <a:pPr marL="0" indent="0">
                  <a:buNone/>
                </a:pPr>
                <a:r>
                  <a:rPr lang="en-US" dirty="0"/>
                  <a:t>    }</a:t>
                </a:r>
              </a:p>
              <a:p>
                <a:pPr marL="0" indent="0">
                  <a:buNone/>
                </a:pPr>
                <a:r>
                  <a:rPr lang="en-US" dirty="0"/>
                  <a:t>    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sp>
        <p:nvSpPr>
          <p:cNvPr id="25" name="Slide Number Placeholder 24">
            <a:extLst>
              <a:ext uri="{FF2B5EF4-FFF2-40B4-BE49-F238E27FC236}">
                <a16:creationId xmlns:a16="http://schemas.microsoft.com/office/drawing/2014/main" id="{1817D759-E58C-F59A-A041-B41BF9478690}"/>
              </a:ext>
            </a:extLst>
          </p:cNvPr>
          <p:cNvSpPr>
            <a:spLocks noGrp="1"/>
          </p:cNvSpPr>
          <p:nvPr>
            <p:ph type="sldNum" sz="quarter" idx="12"/>
          </p:nvPr>
        </p:nvSpPr>
        <p:spPr/>
        <p:txBody>
          <a:bodyPr/>
          <a:lstStyle/>
          <a:p>
            <a:fld id="{A94D5A7D-FFFE-410B-BEE5-702232F4B148}" type="slidenum">
              <a:rPr lang="en-US" smtClean="0"/>
              <a:t>16</a:t>
            </a:fld>
            <a:endParaRPr lang="en-US"/>
          </a:p>
        </p:txBody>
      </p:sp>
    </p:spTree>
    <p:extLst>
      <p:ext uri="{BB962C8B-B14F-4D97-AF65-F5344CB8AC3E}">
        <p14:creationId xmlns:p14="http://schemas.microsoft.com/office/powerpoint/2010/main" val="2622601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(Percolate 1)</a:t>
            </a:r>
          </a:p>
        </p:txBody>
      </p:sp>
      <p:grpSp>
        <p:nvGrpSpPr>
          <p:cNvPr id="4" name="Group 3" descr="We now have a tree with the correct shape, but we need to move values around to repair the heap property. To do this we will swap 7 with its smallest child so long as it is larger than at least one child.&#10;&#10;To begin, 7 is larger than both of its children (1.5 and 2) and so we swap 7 with its smallest child (1.5).">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a:t>
                </a:r>
                <a:r>
                  <a:rPr lang="en-US" dirty="0">
                    <a:solidFill>
                      <a:srgbClr val="FF0000"/>
                    </a:solidFill>
                  </a:rPr>
                  <a:t>while(</a:t>
                </a:r>
                <a:r>
                  <a:rPr lang="en-US" dirty="0" err="1">
                    <a:solidFill>
                      <a:srgbClr val="FF0000"/>
                    </a:solidFill>
                  </a:rPr>
                  <a:t>curr</a:t>
                </a:r>
                <a:r>
                  <a:rPr lang="en-US" dirty="0">
                    <a:solidFill>
                      <a:srgbClr val="FF0000"/>
                    </a:solidFill>
                  </a:rPr>
                  <a:t> </a:t>
                </a:r>
                <a14:m>
                  <m:oMath xmlns:m="http://schemas.openxmlformats.org/officeDocument/2006/math">
                    <m:r>
                      <a:rPr lang="en-US" b="0" i="1" smtClean="0">
                        <a:solidFill>
                          <a:srgbClr val="FF0000"/>
                        </a:solidFill>
                        <a:latin typeface="Cambria Math" panose="02040503050406030204" pitchFamily="18" charset="0"/>
                      </a:rPr>
                      <m:t>&gt;</m:t>
                    </m:r>
                  </m:oMath>
                </a14:m>
                <a:r>
                  <a:rPr lang="en-US" dirty="0">
                    <a:solidFill>
                      <a:srgbClr val="FF0000"/>
                    </a:solidFill>
                  </a:rPr>
                  <a:t> </a:t>
                </a:r>
                <a:r>
                  <a:rPr lang="en-US" dirty="0" err="1">
                    <a:solidFill>
                      <a:srgbClr val="FF0000"/>
                    </a:solidFill>
                  </a:rPr>
                  <a:t>curr.left</a:t>
                </a:r>
                <a:r>
                  <a:rPr lang="en-US" dirty="0">
                    <a:solidFill>
                      <a:srgbClr val="FF0000"/>
                    </a:solidFill>
                  </a:rPr>
                  <a:t> || </a:t>
                </a:r>
                <a:r>
                  <a:rPr lang="en-US" dirty="0" err="1">
                    <a:solidFill>
                      <a:srgbClr val="FF0000"/>
                    </a:solidFill>
                  </a:rPr>
                  <a:t>curr</a:t>
                </a:r>
                <a:r>
                  <a:rPr lang="en-US" dirty="0">
                    <a:solidFill>
                      <a:srgbClr val="FF0000"/>
                    </a:solidFill>
                  </a:rPr>
                  <a:t> &gt; </a:t>
                </a:r>
                <a:r>
                  <a:rPr lang="en-US" dirty="0" err="1">
                    <a:solidFill>
                      <a:srgbClr val="FF0000"/>
                    </a:solidFill>
                  </a:rPr>
                  <a:t>curr.right</a:t>
                </a:r>
                <a:r>
                  <a:rPr lang="en-US" dirty="0">
                    <a:solidFill>
                      <a:srgbClr val="FF0000"/>
                    </a:solidFill>
                  </a:rPr>
                  <a:t>){</a:t>
                </a:r>
              </a:p>
              <a:p>
                <a:pPr marL="0" indent="0">
                  <a:buNone/>
                </a:pPr>
                <a:r>
                  <a:rPr lang="en-US" dirty="0">
                    <a:solidFill>
                      <a:srgbClr val="FF0000"/>
                    </a:solidFill>
                  </a:rPr>
                  <a:t>        swap </a:t>
                </a:r>
                <a:r>
                  <a:rPr lang="en-US" dirty="0" err="1">
                    <a:solidFill>
                      <a:srgbClr val="FF0000"/>
                    </a:solidFill>
                  </a:rPr>
                  <a:t>curr</a:t>
                </a:r>
                <a:r>
                  <a:rPr lang="en-US" dirty="0">
                    <a:solidFill>
                      <a:srgbClr val="FF0000"/>
                    </a:solidFill>
                  </a:rPr>
                  <a:t> with its smallest child</a:t>
                </a:r>
              </a:p>
              <a:p>
                <a:pPr marL="0" indent="0">
                  <a:buNone/>
                </a:pPr>
                <a:r>
                  <a:rPr lang="en-US" dirty="0">
                    <a:solidFill>
                      <a:srgbClr val="FF0000"/>
                    </a:solidFill>
                  </a:rPr>
                  <a:t>    }</a:t>
                </a:r>
                <a:endParaRPr lang="en-US" dirty="0"/>
              </a:p>
              <a:p>
                <a:pPr marL="0" indent="0">
                  <a:buNone/>
                </a:pPr>
                <a:r>
                  <a:rPr lang="en-US" dirty="0"/>
                  <a:t>    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grpSp>
        <p:nvGrpSpPr>
          <p:cNvPr id="22" name="Group 21" descr="The lines which state:&#10;while(curr &gt; curr.left || curr &gt; curr.right){&#10;    swap curr with its smallest child&#10;}&#10;represent a subroutine that we refer to as &quot;percolate down&quot;">
            <a:extLst>
              <a:ext uri="{FF2B5EF4-FFF2-40B4-BE49-F238E27FC236}">
                <a16:creationId xmlns:a16="http://schemas.microsoft.com/office/drawing/2014/main" id="{741987BA-A253-D60C-2124-C16FB24E4BDB}"/>
              </a:ext>
            </a:extLst>
          </p:cNvPr>
          <p:cNvGrpSpPr/>
          <p:nvPr/>
        </p:nvGrpSpPr>
        <p:grpSpPr>
          <a:xfrm>
            <a:off x="6473436" y="4342845"/>
            <a:ext cx="2739723" cy="1336595"/>
            <a:chOff x="6473436" y="4342845"/>
            <a:chExt cx="2739723" cy="1336595"/>
          </a:xfrm>
        </p:grpSpPr>
        <p:sp>
          <p:nvSpPr>
            <p:cNvPr id="23" name="Right Brace 22">
              <a:extLst>
                <a:ext uri="{FF2B5EF4-FFF2-40B4-BE49-F238E27FC236}">
                  <a16:creationId xmlns:a16="http://schemas.microsoft.com/office/drawing/2014/main" id="{C1092552-4B03-D299-B7EC-307EEA28C766}"/>
                </a:ext>
              </a:extLst>
            </p:cNvPr>
            <p:cNvSpPr/>
            <p:nvPr/>
          </p:nvSpPr>
          <p:spPr>
            <a:xfrm>
              <a:off x="6473436" y="4342845"/>
              <a:ext cx="603466" cy="133659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a:extLst>
                <a:ext uri="{FF2B5EF4-FFF2-40B4-BE49-F238E27FC236}">
                  <a16:creationId xmlns:a16="http://schemas.microsoft.com/office/drawing/2014/main" id="{B2F50038-C91B-579B-E5E2-7D3A87CAD21E}"/>
                </a:ext>
              </a:extLst>
            </p:cNvPr>
            <p:cNvSpPr txBox="1"/>
            <p:nvPr/>
          </p:nvSpPr>
          <p:spPr>
            <a:xfrm>
              <a:off x="7061416" y="4833026"/>
              <a:ext cx="2151743" cy="461665"/>
            </a:xfrm>
            <a:prstGeom prst="rect">
              <a:avLst/>
            </a:prstGeom>
            <a:noFill/>
          </p:spPr>
          <p:txBody>
            <a:bodyPr wrap="none" rtlCol="0">
              <a:spAutoFit/>
            </a:bodyPr>
            <a:lstStyle/>
            <a:p>
              <a:r>
                <a:rPr lang="en-US" sz="2400" dirty="0">
                  <a:solidFill>
                    <a:srgbClr val="FF0000"/>
                  </a:solidFill>
                </a:rPr>
                <a:t>Percolate Down</a:t>
              </a:r>
            </a:p>
          </p:txBody>
        </p:sp>
      </p:grpSp>
      <p:sp>
        <p:nvSpPr>
          <p:cNvPr id="24" name="Slide Number Placeholder 23">
            <a:extLst>
              <a:ext uri="{FF2B5EF4-FFF2-40B4-BE49-F238E27FC236}">
                <a16:creationId xmlns:a16="http://schemas.microsoft.com/office/drawing/2014/main" id="{49059F55-BCA2-66DE-D358-A44FF620D79F}"/>
              </a:ext>
            </a:extLst>
          </p:cNvPr>
          <p:cNvSpPr>
            <a:spLocks noGrp="1"/>
          </p:cNvSpPr>
          <p:nvPr>
            <p:ph type="sldNum" sz="quarter" idx="12"/>
          </p:nvPr>
        </p:nvSpPr>
        <p:spPr/>
        <p:txBody>
          <a:bodyPr/>
          <a:lstStyle/>
          <a:p>
            <a:fld id="{A94D5A7D-FFFE-410B-BEE5-702232F4B148}" type="slidenum">
              <a:rPr lang="en-US" smtClean="0"/>
              <a:t>17</a:t>
            </a:fld>
            <a:endParaRPr lang="en-US"/>
          </a:p>
        </p:txBody>
      </p:sp>
    </p:spTree>
    <p:extLst>
      <p:ext uri="{BB962C8B-B14F-4D97-AF65-F5344CB8AC3E}">
        <p14:creationId xmlns:p14="http://schemas.microsoft.com/office/powerpoint/2010/main" val="2514118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(Percolate 2)</a:t>
            </a:r>
          </a:p>
        </p:txBody>
      </p:sp>
      <p:grpSp>
        <p:nvGrpSpPr>
          <p:cNvPr id="4" name="Group 3" descr="7 is again larger than both of its children (4 and 3) and so we swap 7 with its smallest child (3).">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6" name="Content Placeholder 2">
                <a:extLst>
                  <a:ext uri="{FF2B5EF4-FFF2-40B4-BE49-F238E27FC236}">
                    <a16:creationId xmlns:a16="http://schemas.microsoft.com/office/drawing/2014/main" id="{E2D8F465-972E-702A-2E2F-AEE91909A57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a:t>
                </a:r>
                <a:r>
                  <a:rPr lang="en-US" dirty="0">
                    <a:solidFill>
                      <a:srgbClr val="FF0000"/>
                    </a:solidFill>
                  </a:rPr>
                  <a:t>while(</a:t>
                </a:r>
                <a:r>
                  <a:rPr lang="en-US" dirty="0" err="1">
                    <a:solidFill>
                      <a:srgbClr val="FF0000"/>
                    </a:solidFill>
                  </a:rPr>
                  <a:t>curr</a:t>
                </a:r>
                <a:r>
                  <a:rPr lang="en-US" dirty="0">
                    <a:solidFill>
                      <a:srgbClr val="FF0000"/>
                    </a:solidFill>
                  </a:rPr>
                  <a:t> </a:t>
                </a:r>
                <a14:m>
                  <m:oMath xmlns:m="http://schemas.openxmlformats.org/officeDocument/2006/math">
                    <m:r>
                      <a:rPr lang="en-US" b="0" i="1" smtClean="0">
                        <a:solidFill>
                          <a:srgbClr val="FF0000"/>
                        </a:solidFill>
                        <a:latin typeface="Cambria Math" panose="02040503050406030204" pitchFamily="18" charset="0"/>
                      </a:rPr>
                      <m:t>&gt;</m:t>
                    </m:r>
                  </m:oMath>
                </a14:m>
                <a:r>
                  <a:rPr lang="en-US" dirty="0">
                    <a:solidFill>
                      <a:srgbClr val="FF0000"/>
                    </a:solidFill>
                  </a:rPr>
                  <a:t> </a:t>
                </a:r>
                <a:r>
                  <a:rPr lang="en-US" dirty="0" err="1">
                    <a:solidFill>
                      <a:srgbClr val="FF0000"/>
                    </a:solidFill>
                  </a:rPr>
                  <a:t>curr.left</a:t>
                </a:r>
                <a:r>
                  <a:rPr lang="en-US" dirty="0">
                    <a:solidFill>
                      <a:srgbClr val="FF0000"/>
                    </a:solidFill>
                  </a:rPr>
                  <a:t> || </a:t>
                </a:r>
                <a:r>
                  <a:rPr lang="en-US" dirty="0" err="1">
                    <a:solidFill>
                      <a:srgbClr val="FF0000"/>
                    </a:solidFill>
                  </a:rPr>
                  <a:t>curr</a:t>
                </a:r>
                <a:r>
                  <a:rPr lang="en-US" dirty="0">
                    <a:solidFill>
                      <a:srgbClr val="FF0000"/>
                    </a:solidFill>
                  </a:rPr>
                  <a:t> &gt; </a:t>
                </a:r>
                <a:r>
                  <a:rPr lang="en-US" dirty="0" err="1">
                    <a:solidFill>
                      <a:srgbClr val="FF0000"/>
                    </a:solidFill>
                  </a:rPr>
                  <a:t>curr.right</a:t>
                </a:r>
                <a:r>
                  <a:rPr lang="en-US" dirty="0">
                    <a:solidFill>
                      <a:srgbClr val="FF0000"/>
                    </a:solidFill>
                  </a:rPr>
                  <a:t>){</a:t>
                </a:r>
              </a:p>
              <a:p>
                <a:pPr marL="0" indent="0">
                  <a:buNone/>
                </a:pPr>
                <a:r>
                  <a:rPr lang="en-US" dirty="0">
                    <a:solidFill>
                      <a:srgbClr val="FF0000"/>
                    </a:solidFill>
                  </a:rPr>
                  <a:t>        swap </a:t>
                </a:r>
                <a:r>
                  <a:rPr lang="en-US" dirty="0" err="1">
                    <a:solidFill>
                      <a:srgbClr val="FF0000"/>
                    </a:solidFill>
                  </a:rPr>
                  <a:t>curr</a:t>
                </a:r>
                <a:r>
                  <a:rPr lang="en-US" dirty="0">
                    <a:solidFill>
                      <a:srgbClr val="FF0000"/>
                    </a:solidFill>
                  </a:rPr>
                  <a:t> with its smallest child</a:t>
                </a:r>
              </a:p>
              <a:p>
                <a:pPr marL="0" indent="0">
                  <a:buNone/>
                </a:pPr>
                <a:r>
                  <a:rPr lang="en-US" dirty="0">
                    <a:solidFill>
                      <a:srgbClr val="FF0000"/>
                    </a:solidFill>
                  </a:rPr>
                  <a:t>    }</a:t>
                </a:r>
                <a:endParaRPr lang="en-US" dirty="0"/>
              </a:p>
              <a:p>
                <a:pPr marL="0" indent="0">
                  <a:buNone/>
                </a:pPr>
                <a:r>
                  <a:rPr lang="en-US" dirty="0"/>
                  <a:t>    return min</a:t>
                </a:r>
              </a:p>
              <a:p>
                <a:pPr marL="0" indent="0">
                  <a:buNone/>
                </a:pPr>
                <a:r>
                  <a:rPr lang="en-US" dirty="0"/>
                  <a:t>}</a:t>
                </a:r>
              </a:p>
            </p:txBody>
          </p:sp>
        </mc:Choice>
        <mc:Fallback xmlns="">
          <p:sp>
            <p:nvSpPr>
              <p:cNvPr id="26" name="Content Placeholder 2">
                <a:extLst>
                  <a:ext uri="{FF2B5EF4-FFF2-40B4-BE49-F238E27FC236}">
                    <a16:creationId xmlns:a16="http://schemas.microsoft.com/office/drawing/2014/main" id="{E2D8F465-972E-702A-2E2F-AEE91909A57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grpSp>
        <p:nvGrpSpPr>
          <p:cNvPr id="3" name="Group 2" descr="The lines which state:&#10;while(curr &gt; curr.left || curr &gt; curr.right){&#10;    swap curr with its smallest child&#10;}&#10;represent a subroutine that we refer to as &quot;percolate down&quot;">
            <a:extLst>
              <a:ext uri="{FF2B5EF4-FFF2-40B4-BE49-F238E27FC236}">
                <a16:creationId xmlns:a16="http://schemas.microsoft.com/office/drawing/2014/main" id="{2BE24C3B-C061-3FD7-FCCA-7B1D789B47A4}"/>
              </a:ext>
            </a:extLst>
          </p:cNvPr>
          <p:cNvGrpSpPr/>
          <p:nvPr/>
        </p:nvGrpSpPr>
        <p:grpSpPr>
          <a:xfrm>
            <a:off x="6473436" y="4342845"/>
            <a:ext cx="2739723" cy="1336595"/>
            <a:chOff x="6473436" y="4342845"/>
            <a:chExt cx="2739723" cy="1336595"/>
          </a:xfrm>
        </p:grpSpPr>
        <p:sp>
          <p:nvSpPr>
            <p:cNvPr id="22" name="Right Brace 21">
              <a:extLst>
                <a:ext uri="{FF2B5EF4-FFF2-40B4-BE49-F238E27FC236}">
                  <a16:creationId xmlns:a16="http://schemas.microsoft.com/office/drawing/2014/main" id="{5147F7B6-709F-C49E-D1B7-013896CB6EF8}"/>
                </a:ext>
              </a:extLst>
            </p:cNvPr>
            <p:cNvSpPr/>
            <p:nvPr/>
          </p:nvSpPr>
          <p:spPr>
            <a:xfrm>
              <a:off x="6473436" y="4342845"/>
              <a:ext cx="603466" cy="1336595"/>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03318690-8D9F-53A0-49C1-DC4B6BBF3DEB}"/>
                </a:ext>
              </a:extLst>
            </p:cNvPr>
            <p:cNvSpPr txBox="1"/>
            <p:nvPr/>
          </p:nvSpPr>
          <p:spPr>
            <a:xfrm>
              <a:off x="7061416" y="4833026"/>
              <a:ext cx="2151743" cy="461665"/>
            </a:xfrm>
            <a:prstGeom prst="rect">
              <a:avLst/>
            </a:prstGeom>
            <a:noFill/>
          </p:spPr>
          <p:txBody>
            <a:bodyPr wrap="none" rtlCol="0">
              <a:spAutoFit/>
            </a:bodyPr>
            <a:lstStyle/>
            <a:p>
              <a:r>
                <a:rPr lang="en-US" sz="2400" dirty="0">
                  <a:solidFill>
                    <a:srgbClr val="FF0000"/>
                  </a:solidFill>
                </a:rPr>
                <a:t>Percolate Down</a:t>
              </a:r>
            </a:p>
          </p:txBody>
        </p:sp>
      </p:grpSp>
      <p:sp>
        <p:nvSpPr>
          <p:cNvPr id="24" name="Slide Number Placeholder 23">
            <a:extLst>
              <a:ext uri="{FF2B5EF4-FFF2-40B4-BE49-F238E27FC236}">
                <a16:creationId xmlns:a16="http://schemas.microsoft.com/office/drawing/2014/main" id="{E9A580FC-7425-E31F-0652-D7B4E453AB40}"/>
              </a:ext>
            </a:extLst>
          </p:cNvPr>
          <p:cNvSpPr>
            <a:spLocks noGrp="1"/>
          </p:cNvSpPr>
          <p:nvPr>
            <p:ph type="sldNum" sz="quarter" idx="12"/>
          </p:nvPr>
        </p:nvSpPr>
        <p:spPr/>
        <p:txBody>
          <a:bodyPr/>
          <a:lstStyle/>
          <a:p>
            <a:fld id="{A94D5A7D-FFFE-410B-BEE5-702232F4B148}" type="slidenum">
              <a:rPr lang="en-US" smtClean="0"/>
              <a:t>18</a:t>
            </a:fld>
            <a:endParaRPr lang="en-US"/>
          </a:p>
        </p:txBody>
      </p:sp>
    </p:spTree>
    <p:extLst>
      <p:ext uri="{BB962C8B-B14F-4D97-AF65-F5344CB8AC3E}">
        <p14:creationId xmlns:p14="http://schemas.microsoft.com/office/powerpoint/2010/main" val="3497934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B7BEE-83FC-6A92-8C72-922983C3E767}"/>
              </a:ext>
            </a:extLst>
          </p:cNvPr>
          <p:cNvSpPr>
            <a:spLocks noGrp="1"/>
          </p:cNvSpPr>
          <p:nvPr>
            <p:ph type="title"/>
          </p:nvPr>
        </p:nvSpPr>
        <p:spPr/>
        <p:txBody>
          <a:bodyPr/>
          <a:lstStyle/>
          <a:p>
            <a:r>
              <a:rPr lang="en-US" dirty="0"/>
              <a:t>Heap extract (Done)</a:t>
            </a:r>
          </a:p>
        </p:txBody>
      </p:sp>
      <p:grpSp>
        <p:nvGrpSpPr>
          <p:cNvPr id="4" name="Group 3" descr="At this point 7 is now a leaf, and so we have repaired the heap property, and the extract is complete. We finally return the value that was originally in the root node (1).">
            <a:extLst>
              <a:ext uri="{FF2B5EF4-FFF2-40B4-BE49-F238E27FC236}">
                <a16:creationId xmlns:a16="http://schemas.microsoft.com/office/drawing/2014/main" id="{F5FEEAE4-5947-43BB-33F3-0E2F7A27D58C}"/>
              </a:ext>
            </a:extLst>
          </p:cNvPr>
          <p:cNvGrpSpPr/>
          <p:nvPr/>
        </p:nvGrpSpPr>
        <p:grpSpPr>
          <a:xfrm>
            <a:off x="5161281" y="73781"/>
            <a:ext cx="6934200" cy="3368751"/>
            <a:chOff x="2590801" y="2672070"/>
            <a:chExt cx="6934200" cy="3368751"/>
          </a:xfrm>
          <a:solidFill>
            <a:schemeClr val="bg1"/>
          </a:solidFill>
        </p:grpSpPr>
        <p:sp>
          <p:nvSpPr>
            <p:cNvPr id="5" name="Oval 4">
              <a:extLst>
                <a:ext uri="{FF2B5EF4-FFF2-40B4-BE49-F238E27FC236}">
                  <a16:creationId xmlns:a16="http://schemas.microsoft.com/office/drawing/2014/main" id="{F33A0E13-4996-116D-FFBB-C9C47C84D55C}"/>
                </a:ext>
              </a:extLst>
            </p:cNvPr>
            <p:cNvSpPr/>
            <p:nvPr/>
          </p:nvSpPr>
          <p:spPr>
            <a:xfrm>
              <a:off x="5996855" y="267207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6" name="Oval 5">
              <a:extLst>
                <a:ext uri="{FF2B5EF4-FFF2-40B4-BE49-F238E27FC236}">
                  <a16:creationId xmlns:a16="http://schemas.microsoft.com/office/drawing/2014/main" id="{3C2A72B8-1FD3-516D-A021-E2075712D6CB}"/>
                </a:ext>
              </a:extLst>
            </p:cNvPr>
            <p:cNvSpPr/>
            <p:nvPr/>
          </p:nvSpPr>
          <p:spPr>
            <a:xfrm>
              <a:off x="4191001" y="3682289"/>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392D9E01-B220-E093-6B95-A68C0266A5BC}"/>
                </a:ext>
              </a:extLst>
            </p:cNvPr>
            <p:cNvSpPr/>
            <p:nvPr/>
          </p:nvSpPr>
          <p:spPr>
            <a:xfrm>
              <a:off x="7858499" y="3653913"/>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31620859-F5B3-EB2D-7626-028B1D551DC8}"/>
                </a:ext>
              </a:extLst>
            </p:cNvPr>
            <p:cNvSpPr/>
            <p:nvPr/>
          </p:nvSpPr>
          <p:spPr>
            <a:xfrm>
              <a:off x="3200401" y="438350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EDDB63C5-2978-A1A0-5B7C-21B3C85ED8F3}"/>
                </a:ext>
              </a:extLst>
            </p:cNvPr>
            <p:cNvSpPr/>
            <p:nvPr/>
          </p:nvSpPr>
          <p:spPr>
            <a:xfrm>
              <a:off x="5211206" y="4425368"/>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9246EA45-DB59-3189-5133-E09D0AC67BEF}"/>
                </a:ext>
              </a:extLst>
            </p:cNvPr>
            <p:cNvSpPr/>
            <p:nvPr/>
          </p:nvSpPr>
          <p:spPr>
            <a:xfrm>
              <a:off x="6934201"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9ACF96E3-806B-71A4-4206-D4D7C31A2F2D}"/>
                </a:ext>
              </a:extLst>
            </p:cNvPr>
            <p:cNvSpPr/>
            <p:nvPr/>
          </p:nvSpPr>
          <p:spPr>
            <a:xfrm>
              <a:off x="8836924" y="4341990"/>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014F5CF9-E0BE-AD30-CAF0-6FB68446C0CD}"/>
                </a:ext>
              </a:extLst>
            </p:cNvPr>
            <p:cNvSpPr/>
            <p:nvPr/>
          </p:nvSpPr>
          <p:spPr>
            <a:xfrm>
              <a:off x="2590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497C9AA5-DB9B-1AFC-012D-B3D8743427A8}"/>
                </a:ext>
              </a:extLst>
            </p:cNvPr>
            <p:cNvSpPr/>
            <p:nvPr/>
          </p:nvSpPr>
          <p:spPr>
            <a:xfrm>
              <a:off x="3733801" y="5352744"/>
              <a:ext cx="688077" cy="68807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F9925F6-573D-F6E3-2D20-9939C39C8CC4}"/>
                </a:ext>
              </a:extLst>
            </p:cNvPr>
            <p:cNvCxnSpPr>
              <a:cxnSpLocks/>
              <a:stCxn id="5" idx="3"/>
              <a:endCxn id="6" idx="7"/>
            </p:cNvCxnSpPr>
            <p:nvPr/>
          </p:nvCxnSpPr>
          <p:spPr>
            <a:xfrm flipH="1">
              <a:off x="4778311" y="3259380"/>
              <a:ext cx="1319311" cy="52367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90E6CF-81A5-AEED-23C1-2A785442C5F3}"/>
                </a:ext>
              </a:extLst>
            </p:cNvPr>
            <p:cNvCxnSpPr>
              <a:cxnSpLocks/>
              <a:stCxn id="5" idx="5"/>
              <a:endCxn id="7" idx="1"/>
            </p:cNvCxnSpPr>
            <p:nvPr/>
          </p:nvCxnSpPr>
          <p:spPr>
            <a:xfrm>
              <a:off x="6584165" y="3259380"/>
              <a:ext cx="1375101" cy="4953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18949D-E91F-514C-8942-A55A0B1C1B96}"/>
                </a:ext>
              </a:extLst>
            </p:cNvPr>
            <p:cNvCxnSpPr>
              <a:stCxn id="9" idx="1"/>
              <a:endCxn id="6" idx="5"/>
            </p:cNvCxnSpPr>
            <p:nvPr/>
          </p:nvCxnSpPr>
          <p:spPr>
            <a:xfrm flipH="1" flipV="1">
              <a:off x="4778310" y="4269598"/>
              <a:ext cx="533662" cy="2565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AEC8F07-B67E-32B1-8194-36206CBAE1C1}"/>
                </a:ext>
              </a:extLst>
            </p:cNvPr>
            <p:cNvCxnSpPr>
              <a:stCxn id="8" idx="7"/>
              <a:endCxn id="6" idx="3"/>
            </p:cNvCxnSpPr>
            <p:nvPr/>
          </p:nvCxnSpPr>
          <p:spPr>
            <a:xfrm flipV="1">
              <a:off x="3787711" y="4269598"/>
              <a:ext cx="504057" cy="214672"/>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CB303E5-4C0F-E3C1-6C40-D63CB81862DA}"/>
                </a:ext>
              </a:extLst>
            </p:cNvPr>
            <p:cNvCxnSpPr>
              <a:stCxn id="13" idx="0"/>
              <a:endCxn id="8" idx="5"/>
            </p:cNvCxnSpPr>
            <p:nvPr/>
          </p:nvCxnSpPr>
          <p:spPr>
            <a:xfrm flipH="1" flipV="1">
              <a:off x="3787711" y="4970813"/>
              <a:ext cx="290129"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F69F648-6942-5A93-5A23-499C2EB8C9E2}"/>
                </a:ext>
              </a:extLst>
            </p:cNvPr>
            <p:cNvCxnSpPr>
              <a:stCxn id="12" idx="0"/>
              <a:endCxn id="8" idx="3"/>
            </p:cNvCxnSpPr>
            <p:nvPr/>
          </p:nvCxnSpPr>
          <p:spPr>
            <a:xfrm flipV="1">
              <a:off x="2934839" y="4970813"/>
              <a:ext cx="366328" cy="38193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43FFFFF-CF30-2E14-4603-BCEC3E407EB6}"/>
                </a:ext>
              </a:extLst>
            </p:cNvPr>
            <p:cNvCxnSpPr>
              <a:stCxn id="10" idx="7"/>
              <a:endCxn id="7" idx="3"/>
            </p:cNvCxnSpPr>
            <p:nvPr/>
          </p:nvCxnSpPr>
          <p:spPr>
            <a:xfrm flipV="1">
              <a:off x="7521511" y="4241222"/>
              <a:ext cx="437755"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DD9F7F4-FC58-103B-8500-D893D1F68143}"/>
                </a:ext>
              </a:extLst>
            </p:cNvPr>
            <p:cNvCxnSpPr>
              <a:stCxn id="11" idx="1"/>
              <a:endCxn id="7" idx="5"/>
            </p:cNvCxnSpPr>
            <p:nvPr/>
          </p:nvCxnSpPr>
          <p:spPr>
            <a:xfrm flipH="1" flipV="1">
              <a:off x="8445808" y="4241222"/>
              <a:ext cx="491882" cy="201534"/>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8CF168B-C22F-1B48-82E7-F81CD4DCA565}"/>
                  </a:ext>
                </a:extLst>
              </p:cNvPr>
              <p:cNvSpPr>
                <a:spLocks noGrp="1"/>
              </p:cNvSpPr>
              <p:nvPr>
                <p:ph idx="1"/>
              </p:nvPr>
            </p:nvSpPr>
            <p:spPr>
              <a:xfrm>
                <a:off x="156079" y="2452818"/>
                <a:ext cx="10515600" cy="4351338"/>
              </a:xfrm>
            </p:spPr>
            <p:txBody>
              <a:bodyPr>
                <a:normAutofit lnSpcReduction="10000"/>
              </a:bodyPr>
              <a:lstStyle/>
              <a:p>
                <a:pPr marL="0" indent="0">
                  <a:buNone/>
                </a:pPr>
                <a:r>
                  <a:rPr lang="en-US" dirty="0"/>
                  <a:t>extract(){</a:t>
                </a:r>
              </a:p>
              <a:p>
                <a:pPr marL="0" indent="0">
                  <a:buNone/>
                </a:pPr>
                <a:r>
                  <a:rPr lang="en-US" dirty="0"/>
                  <a:t>    min = root</a:t>
                </a:r>
              </a:p>
              <a:p>
                <a:pPr marL="0" indent="0">
                  <a:buNone/>
                </a:pPr>
                <a:r>
                  <a:rPr lang="en-US" dirty="0"/>
                  <a:t>    </a:t>
                </a:r>
                <a:r>
                  <a:rPr lang="en-US" dirty="0" err="1"/>
                  <a:t>curr</a:t>
                </a:r>
                <a:r>
                  <a:rPr lang="en-US" dirty="0"/>
                  <a:t> = bottom-right item</a:t>
                </a:r>
              </a:p>
              <a:p>
                <a:pPr marL="0" indent="0">
                  <a:buNone/>
                </a:pPr>
                <a:r>
                  <a:rPr lang="en-US" dirty="0"/>
                  <a:t>    move </a:t>
                </a:r>
                <a:r>
                  <a:rPr lang="en-US" dirty="0" err="1"/>
                  <a:t>curr</a:t>
                </a:r>
                <a:r>
                  <a:rPr lang="en-US" dirty="0"/>
                  <a:t> to the root</a:t>
                </a:r>
              </a:p>
              <a:p>
                <a:pPr marL="0" indent="0">
                  <a:buNone/>
                </a:pPr>
                <a:r>
                  <a:rPr lang="en-US" dirty="0"/>
                  <a:t>    while(</a:t>
                </a:r>
                <a:r>
                  <a:rPr lang="en-US" dirty="0" err="1"/>
                  <a:t>curr</a:t>
                </a:r>
                <a:r>
                  <a:rPr lang="en-US" dirty="0"/>
                  <a:t> </a:t>
                </a:r>
                <a14:m>
                  <m:oMath xmlns:m="http://schemas.openxmlformats.org/officeDocument/2006/math">
                    <m:r>
                      <a:rPr lang="en-US" b="0" i="1" smtClean="0">
                        <a:latin typeface="Cambria Math" panose="02040503050406030204" pitchFamily="18" charset="0"/>
                      </a:rPr>
                      <m:t>&gt;</m:t>
                    </m:r>
                  </m:oMath>
                </a14:m>
                <a:r>
                  <a:rPr lang="en-US" dirty="0"/>
                  <a:t> </a:t>
                </a:r>
                <a:r>
                  <a:rPr lang="en-US" dirty="0" err="1"/>
                  <a:t>curr.left</a:t>
                </a:r>
                <a:r>
                  <a:rPr lang="en-US" dirty="0"/>
                  <a:t> || </a:t>
                </a:r>
                <a:r>
                  <a:rPr lang="en-US" dirty="0" err="1"/>
                  <a:t>curr</a:t>
                </a:r>
                <a:r>
                  <a:rPr lang="en-US" dirty="0"/>
                  <a:t> &gt; </a:t>
                </a:r>
                <a:r>
                  <a:rPr lang="en-US" dirty="0" err="1"/>
                  <a:t>curr.right</a:t>
                </a:r>
                <a:r>
                  <a:rPr lang="en-US" dirty="0"/>
                  <a:t>){</a:t>
                </a:r>
              </a:p>
              <a:p>
                <a:pPr marL="0" indent="0">
                  <a:buNone/>
                </a:pPr>
                <a:r>
                  <a:rPr lang="en-US" dirty="0"/>
                  <a:t>        swap </a:t>
                </a:r>
                <a:r>
                  <a:rPr lang="en-US" dirty="0" err="1"/>
                  <a:t>curr</a:t>
                </a:r>
                <a:r>
                  <a:rPr lang="en-US" dirty="0"/>
                  <a:t> with its smallest child</a:t>
                </a:r>
              </a:p>
              <a:p>
                <a:pPr marL="0" indent="0">
                  <a:buNone/>
                </a:pPr>
                <a:r>
                  <a:rPr lang="en-US" dirty="0"/>
                  <a:t>    }</a:t>
                </a:r>
              </a:p>
              <a:p>
                <a:pPr marL="0" indent="0">
                  <a:buNone/>
                </a:pPr>
                <a:r>
                  <a:rPr lang="en-US" dirty="0"/>
                  <a:t>    </a:t>
                </a:r>
                <a:r>
                  <a:rPr lang="en-US" dirty="0">
                    <a:solidFill>
                      <a:srgbClr val="FF0000"/>
                    </a:solidFill>
                  </a:rPr>
                  <a:t>return min</a:t>
                </a:r>
              </a:p>
              <a:p>
                <a:pPr marL="0" indent="0">
                  <a:buNone/>
                </a:pPr>
                <a:r>
                  <a:rPr lang="en-US" dirty="0"/>
                  <a:t>}</a:t>
                </a:r>
              </a:p>
            </p:txBody>
          </p:sp>
        </mc:Choice>
        <mc:Fallback xmlns="">
          <p:sp>
            <p:nvSpPr>
              <p:cNvPr id="3" name="Content Placeholder 2">
                <a:extLst>
                  <a:ext uri="{FF2B5EF4-FFF2-40B4-BE49-F238E27FC236}">
                    <a16:creationId xmlns:a16="http://schemas.microsoft.com/office/drawing/2014/main" id="{28CF168B-C22F-1B48-82E7-F81CD4DCA565}"/>
                  </a:ext>
                </a:extLst>
              </p:cNvPr>
              <p:cNvSpPr>
                <a:spLocks noGrp="1" noRot="1" noChangeAspect="1" noMove="1" noResize="1" noEditPoints="1" noAdjustHandles="1" noChangeArrowheads="1" noChangeShapeType="1" noTextEdit="1"/>
              </p:cNvSpPr>
              <p:nvPr>
                <p:ph idx="1"/>
              </p:nvPr>
            </p:nvSpPr>
            <p:spPr>
              <a:xfrm>
                <a:off x="156079" y="2452818"/>
                <a:ext cx="10515600" cy="4351338"/>
              </a:xfrm>
              <a:blipFill>
                <a:blip r:embed="rId2"/>
                <a:stretch>
                  <a:fillRect l="-1217" t="-3081" b="-280"/>
                </a:stretch>
              </a:blipFill>
            </p:spPr>
            <p:txBody>
              <a:bodyPr/>
              <a:lstStyle/>
              <a:p>
                <a:r>
                  <a:rPr lang="en-US">
                    <a:noFill/>
                  </a:rPr>
                  <a:t> </a:t>
                </a:r>
              </a:p>
            </p:txBody>
          </p:sp>
        </mc:Fallback>
      </mc:AlternateContent>
      <p:sp>
        <p:nvSpPr>
          <p:cNvPr id="22" name="Slide Number Placeholder 21">
            <a:extLst>
              <a:ext uri="{FF2B5EF4-FFF2-40B4-BE49-F238E27FC236}">
                <a16:creationId xmlns:a16="http://schemas.microsoft.com/office/drawing/2014/main" id="{E7451D31-6C65-2421-07B4-A65A8F951EF2}"/>
              </a:ext>
            </a:extLst>
          </p:cNvPr>
          <p:cNvSpPr>
            <a:spLocks noGrp="1"/>
          </p:cNvSpPr>
          <p:nvPr>
            <p:ph type="sldNum" sz="quarter" idx="12"/>
          </p:nvPr>
        </p:nvSpPr>
        <p:spPr/>
        <p:txBody>
          <a:bodyPr/>
          <a:lstStyle/>
          <a:p>
            <a:fld id="{A94D5A7D-FFFE-410B-BEE5-702232F4B148}" type="slidenum">
              <a:rPr lang="en-US" smtClean="0"/>
              <a:t>19</a:t>
            </a:fld>
            <a:endParaRPr lang="en-US"/>
          </a:p>
        </p:txBody>
      </p:sp>
    </p:spTree>
    <p:extLst>
      <p:ext uri="{BB962C8B-B14F-4D97-AF65-F5344CB8AC3E}">
        <p14:creationId xmlns:p14="http://schemas.microsoft.com/office/powerpoint/2010/main" val="1579428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65775-ECF5-263D-D86C-2666D0E601CC}"/>
              </a:ext>
            </a:extLst>
          </p:cNvPr>
          <p:cNvSpPr>
            <a:spLocks noGrp="1"/>
          </p:cNvSpPr>
          <p:nvPr>
            <p:ph type="title"/>
          </p:nvPr>
        </p:nvSpPr>
        <p:spPr/>
        <p:txBody>
          <a:bodyPr/>
          <a:lstStyle/>
          <a:p>
            <a:r>
              <a:rPr lang="en-US" dirty="0"/>
              <a:t>Percolate Up and Down (for a Min Heap)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00E82E-8B91-3DBC-BE69-2D72AD7E8558}"/>
                  </a:ext>
                </a:extLst>
              </p:cNvPr>
              <p:cNvSpPr>
                <a:spLocks noGrp="1"/>
              </p:cNvSpPr>
              <p:nvPr>
                <p:ph idx="1"/>
              </p:nvPr>
            </p:nvSpPr>
            <p:spPr/>
            <p:txBody>
              <a:bodyPr/>
              <a:lstStyle/>
              <a:p>
                <a:r>
                  <a:rPr lang="en-US" dirty="0"/>
                  <a:t>Goal: restore the “Heap Property”</a:t>
                </a:r>
              </a:p>
              <a:p>
                <a:r>
                  <a:rPr lang="en-US" dirty="0"/>
                  <a:t>Percolate Up:</a:t>
                </a:r>
              </a:p>
              <a:p>
                <a:pPr lvl="1"/>
                <a:r>
                  <a:rPr lang="en-US" dirty="0"/>
                  <a:t>Take a node that may be smaller than a parent, repeatedly swap with a parent until it is larger than its parent</a:t>
                </a:r>
              </a:p>
              <a:p>
                <a:r>
                  <a:rPr lang="en-US" dirty="0"/>
                  <a:t>Percolate Down:</a:t>
                </a:r>
              </a:p>
              <a:p>
                <a:pPr lvl="1"/>
                <a:r>
                  <a:rPr lang="en-US" dirty="0"/>
                  <a:t>Take a node that may be larger than one of its children, repeatedly swap with smallest child until both children are larger</a:t>
                </a:r>
              </a:p>
              <a:p>
                <a:r>
                  <a:rPr lang="en-US" dirty="0"/>
                  <a:t>Worst case running time of each:</a:t>
                </a:r>
              </a:p>
              <a:p>
                <a:pPr lvl="1"/>
                <a14:m>
                  <m:oMath xmlns:m="http://schemas.openxmlformats.org/officeDocument/2006/math">
                    <m:r>
                      <m:rPr>
                        <m:sty m:val="p"/>
                      </m:rPr>
                      <a:rPr lang="en-US" b="0" i="0" smtClean="0">
                        <a:latin typeface="Cambria Math" panose="02040503050406030204" pitchFamily="18" charset="0"/>
                      </a:rPr>
                      <m:t>Θ</m:t>
                    </m:r>
                    <m:d>
                      <m:dPr>
                        <m:ctrlPr>
                          <a:rPr lang="en-US" b="0" i="1" smtClean="0">
                            <a:latin typeface="Cambria Math" panose="02040503050406030204" pitchFamily="18" charset="0"/>
                          </a:rPr>
                        </m:ctrlPr>
                      </m:dPr>
                      <m:e>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e>
                    </m:d>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4400E82E-8B91-3DBC-BE69-2D72AD7E8558}"/>
                  </a:ext>
                </a:extLst>
              </p:cNvPr>
              <p:cNvSpPr>
                <a:spLocks noGrp="1" noRot="1" noChangeAspect="1" noMove="1" noResize="1" noEditPoints="1" noAdjustHandles="1" noChangeArrowheads="1" noChangeShapeType="1" noTextEdit="1"/>
              </p:cNvSpPr>
              <p:nvPr>
                <p:ph idx="1"/>
              </p:nvPr>
            </p:nvSpPr>
            <p:spPr>
              <a:blipFill>
                <a:blip r:embed="rId2"/>
                <a:stretch>
                  <a:fillRect l="-1043" t="-2241" r="-139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EE2EA32-083A-95B7-CC06-580B1738EBD5}"/>
              </a:ext>
            </a:extLst>
          </p:cNvPr>
          <p:cNvSpPr>
            <a:spLocks noGrp="1"/>
          </p:cNvSpPr>
          <p:nvPr>
            <p:ph type="sldNum" sz="quarter" idx="12"/>
          </p:nvPr>
        </p:nvSpPr>
        <p:spPr/>
        <p:txBody>
          <a:bodyPr/>
          <a:lstStyle/>
          <a:p>
            <a:fld id="{A94D5A7D-FFFE-410B-BEE5-702232F4B148}" type="slidenum">
              <a:rPr lang="en-US" smtClean="0"/>
              <a:t>20</a:t>
            </a:fld>
            <a:endParaRPr lang="en-US"/>
          </a:p>
        </p:txBody>
      </p:sp>
    </p:spTree>
    <p:extLst>
      <p:ext uri="{BB962C8B-B14F-4D97-AF65-F5344CB8AC3E}">
        <p14:creationId xmlns:p14="http://schemas.microsoft.com/office/powerpoint/2010/main" val="901582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0A239-AB83-588B-7F8C-A378F624E838}"/>
              </a:ext>
            </a:extLst>
          </p:cNvPr>
          <p:cNvSpPr>
            <a:spLocks noGrp="1"/>
          </p:cNvSpPr>
          <p:nvPr>
            <p:ph type="title"/>
          </p:nvPr>
        </p:nvSpPr>
        <p:spPr/>
        <p:txBody>
          <a:bodyPr/>
          <a:lstStyle/>
          <a:p>
            <a:r>
              <a:rPr lang="en-US" dirty="0"/>
              <a:t>Representing a Heap (Questions)</a:t>
            </a:r>
          </a:p>
        </p:txBody>
      </p:sp>
      <p:sp>
        <p:nvSpPr>
          <p:cNvPr id="33" name="TextBox 32">
            <a:extLst>
              <a:ext uri="{FF2B5EF4-FFF2-40B4-BE49-F238E27FC236}">
                <a16:creationId xmlns:a16="http://schemas.microsoft.com/office/drawing/2014/main" id="{129AAD45-45CE-F261-7CC2-A2955A84CDA7}"/>
              </a:ext>
            </a:extLst>
          </p:cNvPr>
          <p:cNvSpPr txBox="1"/>
          <p:nvPr/>
        </p:nvSpPr>
        <p:spPr>
          <a:xfrm>
            <a:off x="1676401" y="54960"/>
            <a:ext cx="4307013" cy="338554"/>
          </a:xfrm>
          <a:prstGeom prst="rect">
            <a:avLst/>
          </a:prstGeom>
          <a:noFill/>
        </p:spPr>
        <p:txBody>
          <a:bodyPr wrap="none" rtlCol="0">
            <a:spAutoFit/>
          </a:bodyPr>
          <a:lstStyle/>
          <a:p>
            <a:r>
              <a:rPr lang="en-US" sz="1600" dirty="0"/>
              <a:t>Important: On our Exercises start counting from 0</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979323D-7A04-F49B-C2B4-877B56453F7D}"/>
                  </a:ext>
                </a:extLst>
              </p:cNvPr>
              <p:cNvSpPr>
                <a:spLocks noGrp="1"/>
              </p:cNvSpPr>
              <p:nvPr>
                <p:ph idx="1"/>
              </p:nvPr>
            </p:nvSpPr>
            <p:spPr>
              <a:xfrm>
                <a:off x="80918" y="1545386"/>
                <a:ext cx="6938093" cy="4351338"/>
              </a:xfrm>
            </p:spPr>
            <p:txBody>
              <a:bodyPr/>
              <a:lstStyle/>
              <a:p>
                <a:r>
                  <a:rPr lang="en-US" dirty="0"/>
                  <a:t>Every complete binary tree with the same number of nodes uses the same positions and edges</a:t>
                </a:r>
              </a:p>
              <a:p>
                <a:r>
                  <a:rPr lang="en-US" dirty="0"/>
                  <a:t>Use an array to represent the heap</a:t>
                </a:r>
              </a:p>
              <a:p>
                <a:r>
                  <a:rPr lang="en-US" dirty="0"/>
                  <a:t>Index of root: </a:t>
                </a:r>
              </a:p>
              <a:p>
                <a:r>
                  <a:rPr lang="en-US" dirty="0"/>
                  <a:t>Parent of node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Left child of node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Right child of node </a:t>
                </a:r>
                <a14:m>
                  <m:oMath xmlns:m="http://schemas.openxmlformats.org/officeDocument/2006/math">
                    <m:r>
                      <a:rPr lang="en-US" b="0" i="1" smtClean="0">
                        <a:latin typeface="Cambria Math" panose="02040503050406030204" pitchFamily="18" charset="0"/>
                      </a:rPr>
                      <m:t>𝑖</m:t>
                    </m:r>
                  </m:oMath>
                </a14:m>
                <a:r>
                  <a:rPr lang="en-US" dirty="0"/>
                  <a:t>:</a:t>
                </a:r>
              </a:p>
              <a:p>
                <a:r>
                  <a:rPr lang="en-US" dirty="0"/>
                  <a:t>Location of the leaves: </a:t>
                </a:r>
              </a:p>
            </p:txBody>
          </p:sp>
        </mc:Choice>
        <mc:Fallback xmlns="">
          <p:sp>
            <p:nvSpPr>
              <p:cNvPr id="3" name="Content Placeholder 2">
                <a:extLst>
                  <a:ext uri="{FF2B5EF4-FFF2-40B4-BE49-F238E27FC236}">
                    <a16:creationId xmlns:a16="http://schemas.microsoft.com/office/drawing/2014/main" id="{A979323D-7A04-F49B-C2B4-877B56453F7D}"/>
                  </a:ext>
                </a:extLst>
              </p:cNvPr>
              <p:cNvSpPr>
                <a:spLocks noGrp="1" noRot="1" noChangeAspect="1" noMove="1" noResize="1" noEditPoints="1" noAdjustHandles="1" noChangeArrowheads="1" noChangeShapeType="1" noTextEdit="1"/>
              </p:cNvSpPr>
              <p:nvPr>
                <p:ph idx="1"/>
              </p:nvPr>
            </p:nvSpPr>
            <p:spPr>
              <a:xfrm>
                <a:off x="80918" y="1545386"/>
                <a:ext cx="6938093" cy="4351338"/>
              </a:xfrm>
              <a:blipFill>
                <a:blip r:embed="rId2"/>
                <a:stretch>
                  <a:fillRect l="-1582" t="-2384" b="-3226"/>
                </a:stretch>
              </a:blipFill>
            </p:spPr>
            <p:txBody>
              <a:bodyPr/>
              <a:lstStyle/>
              <a:p>
                <a:r>
                  <a:rPr lang="en-US">
                    <a:noFill/>
                  </a:rPr>
                  <a:t> </a:t>
                </a:r>
              </a:p>
            </p:txBody>
          </p:sp>
        </mc:Fallback>
      </mc:AlternateContent>
      <p:grpSp>
        <p:nvGrpSpPr>
          <p:cNvPr id="4" name="Group 3" descr="A heap containing 9 items,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2F432A6F-3B38-F5E7-01DD-DAEA463B2720}"/>
              </a:ext>
            </a:extLst>
          </p:cNvPr>
          <p:cNvGrpSpPr/>
          <p:nvPr/>
        </p:nvGrpSpPr>
        <p:grpSpPr>
          <a:xfrm>
            <a:off x="5196247" y="936224"/>
            <a:ext cx="6934200" cy="3661882"/>
            <a:chOff x="2590801" y="2672070"/>
            <a:chExt cx="6934200" cy="3661882"/>
          </a:xfrm>
        </p:grpSpPr>
        <p:sp>
          <p:nvSpPr>
            <p:cNvPr id="5" name="Oval 4">
              <a:extLst>
                <a:ext uri="{FF2B5EF4-FFF2-40B4-BE49-F238E27FC236}">
                  <a16:creationId xmlns:a16="http://schemas.microsoft.com/office/drawing/2014/main" id="{8CCDFAF7-D087-A729-16FC-1A4A848DC165}"/>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266556C7-28BB-27CE-2453-438EB9B5729C}"/>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F1F22AA6-3A2C-0E0F-6770-5E4814A3A9BA}"/>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1D3EFC98-7E2D-1466-6EEA-85788B9C4879}"/>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F754F5A3-A2CA-ABC5-C1BD-653DE632FCB2}"/>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3395B23C-4819-8F19-E006-45A28A32E0F3}"/>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21FD7AE4-5789-4301-9D43-66F98E658620}"/>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1577DA87-3AA4-A9F6-0603-B50AB8AA521F}"/>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115D83AD-A4F9-DDA6-7C9B-D5E2FB999159}"/>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14C678B9-8376-E641-03A3-B9B5AC01DD5A}"/>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73A3D15-A765-6F5D-FF62-8AFF371E1C9F}"/>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5A8FFAB-D84B-85B8-58B8-1B00F7CCA551}"/>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5B82966-89E3-2B46-3D38-374AFBCC160F}"/>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158B6C-4AAC-11E8-A5FA-CBD2F7589363}"/>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B16B0B2-C57D-A089-16C8-D9A40F63D872}"/>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CD70709-CC17-AFBD-F517-918800E04B01}"/>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EC3F72F-4633-2DB2-15C6-8744989B9052}"/>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2D58420-FDF0-2F8C-6D16-5DCE4CECFFFE}"/>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23" name="TextBox 22">
              <a:extLst>
                <a:ext uri="{FF2B5EF4-FFF2-40B4-BE49-F238E27FC236}">
                  <a16:creationId xmlns:a16="http://schemas.microsoft.com/office/drawing/2014/main" id="{5D3FC88C-CCA1-260D-94E2-E82E0014B50F}"/>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24" name="TextBox 23">
              <a:extLst>
                <a:ext uri="{FF2B5EF4-FFF2-40B4-BE49-F238E27FC236}">
                  <a16:creationId xmlns:a16="http://schemas.microsoft.com/office/drawing/2014/main" id="{5823466E-9014-5708-3F67-1E2739A939F2}"/>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25" name="TextBox 24">
              <a:extLst>
                <a:ext uri="{FF2B5EF4-FFF2-40B4-BE49-F238E27FC236}">
                  <a16:creationId xmlns:a16="http://schemas.microsoft.com/office/drawing/2014/main" id="{C9F29237-8A0E-5878-6C02-03A9050EA055}"/>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26" name="TextBox 25">
              <a:extLst>
                <a:ext uri="{FF2B5EF4-FFF2-40B4-BE49-F238E27FC236}">
                  <a16:creationId xmlns:a16="http://schemas.microsoft.com/office/drawing/2014/main" id="{09F9AA81-2F4E-7699-571D-B616367A4776}"/>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27" name="TextBox 26">
              <a:extLst>
                <a:ext uri="{FF2B5EF4-FFF2-40B4-BE49-F238E27FC236}">
                  <a16:creationId xmlns:a16="http://schemas.microsoft.com/office/drawing/2014/main" id="{57FA733E-267C-B6B7-35AE-6CB4C124A4C6}"/>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28" name="TextBox 27">
              <a:extLst>
                <a:ext uri="{FF2B5EF4-FFF2-40B4-BE49-F238E27FC236}">
                  <a16:creationId xmlns:a16="http://schemas.microsoft.com/office/drawing/2014/main" id="{F2074F7B-90C0-2766-0C59-F8D7C3963C3B}"/>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29" name="TextBox 28">
              <a:extLst>
                <a:ext uri="{FF2B5EF4-FFF2-40B4-BE49-F238E27FC236}">
                  <a16:creationId xmlns:a16="http://schemas.microsoft.com/office/drawing/2014/main" id="{081AE260-19E9-58C5-CE3F-E1C5B23C297D}"/>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30" name="TextBox 29">
              <a:extLst>
                <a:ext uri="{FF2B5EF4-FFF2-40B4-BE49-F238E27FC236}">
                  <a16:creationId xmlns:a16="http://schemas.microsoft.com/office/drawing/2014/main" id="{22DD3AF9-8C64-BB8A-8916-179191C830E1}"/>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grpSp>
        <p:nvGrpSpPr>
          <p:cNvPr id="55" name="Group 54" descr="An the given heap represented as an array. The items in the heap appear in the array beginning with index 1, and so the array has length 10 and contains 9 items. The order of the items follows a level-order traversal of the heap (which matches the order that the nodes' positions would have been created while adding).&#10;&#10;The array is populated as follows:&#10;index 0: empty&#10;index 1: 1&#10;index 2: 3&#10;index 3: 2&#10;index 4: 4&#10;index 5: 7&#10;index 6: 5&#10;index 7: 6&#10;index 8: 5&#10;index 9: 9">
            <a:extLst>
              <a:ext uri="{FF2B5EF4-FFF2-40B4-BE49-F238E27FC236}">
                <a16:creationId xmlns:a16="http://schemas.microsoft.com/office/drawing/2014/main" id="{C034A460-2586-8D84-2404-1DC6F3C7CF2C}"/>
              </a:ext>
            </a:extLst>
          </p:cNvPr>
          <p:cNvGrpSpPr/>
          <p:nvPr/>
        </p:nvGrpSpPr>
        <p:grpSpPr>
          <a:xfrm>
            <a:off x="5836875" y="4960724"/>
            <a:ext cx="5335707" cy="942725"/>
            <a:chOff x="2969525" y="2137541"/>
            <a:chExt cx="5335707" cy="942725"/>
          </a:xfrm>
        </p:grpSpPr>
        <p:grpSp>
          <p:nvGrpSpPr>
            <p:cNvPr id="32" name="Group 31">
              <a:extLst>
                <a:ext uri="{FF2B5EF4-FFF2-40B4-BE49-F238E27FC236}">
                  <a16:creationId xmlns:a16="http://schemas.microsoft.com/office/drawing/2014/main" id="{A12067B8-0F65-635F-EB27-A65C8C91F307}"/>
                </a:ext>
              </a:extLst>
            </p:cNvPr>
            <p:cNvGrpSpPr/>
            <p:nvPr/>
          </p:nvGrpSpPr>
          <p:grpSpPr>
            <a:xfrm>
              <a:off x="2969525" y="2137541"/>
              <a:ext cx="5335707" cy="533400"/>
              <a:chOff x="1445524" y="2971800"/>
              <a:chExt cx="5335707" cy="533400"/>
            </a:xfrm>
          </p:grpSpPr>
          <p:sp>
            <p:nvSpPr>
              <p:cNvPr id="34" name="Rectangle 33">
                <a:extLst>
                  <a:ext uri="{FF2B5EF4-FFF2-40B4-BE49-F238E27FC236}">
                    <a16:creationId xmlns:a16="http://schemas.microsoft.com/office/drawing/2014/main" id="{A6CF93A6-5138-3AA8-571B-124F87F53452}"/>
                  </a:ext>
                </a:extLst>
              </p:cNvPr>
              <p:cNvSpPr/>
              <p:nvPr/>
            </p:nvSpPr>
            <p:spPr>
              <a:xfrm>
                <a:off x="14455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ectangle 34">
                <a:extLst>
                  <a:ext uri="{FF2B5EF4-FFF2-40B4-BE49-F238E27FC236}">
                    <a16:creationId xmlns:a16="http://schemas.microsoft.com/office/drawing/2014/main" id="{01D61B2B-B935-40A6-9785-DC28D35F85B1}"/>
                  </a:ext>
                </a:extLst>
              </p:cNvPr>
              <p:cNvSpPr/>
              <p:nvPr/>
            </p:nvSpPr>
            <p:spPr>
              <a:xfrm>
                <a:off x="19789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6" name="Rectangle 35">
                <a:extLst>
                  <a:ext uri="{FF2B5EF4-FFF2-40B4-BE49-F238E27FC236}">
                    <a16:creationId xmlns:a16="http://schemas.microsoft.com/office/drawing/2014/main" id="{C5E4A36F-69C2-8FEF-04C8-448BCBC24C3A}"/>
                  </a:ext>
                </a:extLst>
              </p:cNvPr>
              <p:cNvSpPr/>
              <p:nvPr/>
            </p:nvSpPr>
            <p:spPr>
              <a:xfrm>
                <a:off x="25128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7" name="Rectangle 36">
                <a:extLst>
                  <a:ext uri="{FF2B5EF4-FFF2-40B4-BE49-F238E27FC236}">
                    <a16:creationId xmlns:a16="http://schemas.microsoft.com/office/drawing/2014/main" id="{78311943-7B02-92AD-C0E0-1A1570965454}"/>
                  </a:ext>
                </a:extLst>
              </p:cNvPr>
              <p:cNvSpPr/>
              <p:nvPr/>
            </p:nvSpPr>
            <p:spPr>
              <a:xfrm>
                <a:off x="30462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8" name="Rectangle 37">
                <a:extLst>
                  <a:ext uri="{FF2B5EF4-FFF2-40B4-BE49-F238E27FC236}">
                    <a16:creationId xmlns:a16="http://schemas.microsoft.com/office/drawing/2014/main" id="{C446B978-1048-2DFC-8915-A3E1343D6252}"/>
                  </a:ext>
                </a:extLst>
              </p:cNvPr>
              <p:cNvSpPr/>
              <p:nvPr/>
            </p:nvSpPr>
            <p:spPr>
              <a:xfrm>
                <a:off x="35796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9" name="Rectangle 38">
                <a:extLst>
                  <a:ext uri="{FF2B5EF4-FFF2-40B4-BE49-F238E27FC236}">
                    <a16:creationId xmlns:a16="http://schemas.microsoft.com/office/drawing/2014/main" id="{508363A7-7B23-DEEC-7E4C-07E98FC32C12}"/>
                  </a:ext>
                </a:extLst>
              </p:cNvPr>
              <p:cNvSpPr/>
              <p:nvPr/>
            </p:nvSpPr>
            <p:spPr>
              <a:xfrm>
                <a:off x="41136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40" name="Rectangle 39">
                <a:extLst>
                  <a:ext uri="{FF2B5EF4-FFF2-40B4-BE49-F238E27FC236}">
                    <a16:creationId xmlns:a16="http://schemas.microsoft.com/office/drawing/2014/main" id="{36D8F0EE-99AB-9979-A652-B1E990B6B685}"/>
                  </a:ext>
                </a:extLst>
              </p:cNvPr>
              <p:cNvSpPr/>
              <p:nvPr/>
            </p:nvSpPr>
            <p:spPr>
              <a:xfrm>
                <a:off x="46470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1" name="Rectangle 40">
                <a:extLst>
                  <a:ext uri="{FF2B5EF4-FFF2-40B4-BE49-F238E27FC236}">
                    <a16:creationId xmlns:a16="http://schemas.microsoft.com/office/drawing/2014/main" id="{8E298803-4CF9-44C4-65A9-22FA36AE083F}"/>
                  </a:ext>
                </a:extLst>
              </p:cNvPr>
              <p:cNvSpPr/>
              <p:nvPr/>
            </p:nvSpPr>
            <p:spPr>
              <a:xfrm>
                <a:off x="51804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42" name="Rectangle 41">
                <a:extLst>
                  <a:ext uri="{FF2B5EF4-FFF2-40B4-BE49-F238E27FC236}">
                    <a16:creationId xmlns:a16="http://schemas.microsoft.com/office/drawing/2014/main" id="{54E192E8-3C35-79F3-9BEF-6DBE322A6E6B}"/>
                  </a:ext>
                </a:extLst>
              </p:cNvPr>
              <p:cNvSpPr/>
              <p:nvPr/>
            </p:nvSpPr>
            <p:spPr>
              <a:xfrm>
                <a:off x="57144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3" name="Rectangle 42">
                <a:extLst>
                  <a:ext uri="{FF2B5EF4-FFF2-40B4-BE49-F238E27FC236}">
                    <a16:creationId xmlns:a16="http://schemas.microsoft.com/office/drawing/2014/main" id="{176A0CF5-494E-36C1-2E0E-37D540346774}"/>
                  </a:ext>
                </a:extLst>
              </p:cNvPr>
              <p:cNvSpPr/>
              <p:nvPr/>
            </p:nvSpPr>
            <p:spPr>
              <a:xfrm>
                <a:off x="62478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sp>
          <p:nvSpPr>
            <p:cNvPr id="44" name="TextBox 43">
              <a:extLst>
                <a:ext uri="{FF2B5EF4-FFF2-40B4-BE49-F238E27FC236}">
                  <a16:creationId xmlns:a16="http://schemas.microsoft.com/office/drawing/2014/main" id="{BF94BD7F-DFB9-3F7B-F409-F969572D5CFC}"/>
                </a:ext>
              </a:extLst>
            </p:cNvPr>
            <p:cNvSpPr txBox="1"/>
            <p:nvPr/>
          </p:nvSpPr>
          <p:spPr>
            <a:xfrm>
              <a:off x="3085381" y="2710934"/>
              <a:ext cx="301686" cy="369332"/>
            </a:xfrm>
            <a:prstGeom prst="rect">
              <a:avLst/>
            </a:prstGeom>
            <a:noFill/>
          </p:spPr>
          <p:txBody>
            <a:bodyPr wrap="none" rtlCol="0">
              <a:spAutoFit/>
            </a:bodyPr>
            <a:lstStyle/>
            <a:p>
              <a:r>
                <a:rPr lang="en-US" dirty="0">
                  <a:solidFill>
                    <a:srgbClr val="FF33CC"/>
                  </a:solidFill>
                </a:rPr>
                <a:t>0</a:t>
              </a:r>
            </a:p>
          </p:txBody>
        </p:sp>
        <p:sp>
          <p:nvSpPr>
            <p:cNvPr id="45" name="TextBox 44">
              <a:extLst>
                <a:ext uri="{FF2B5EF4-FFF2-40B4-BE49-F238E27FC236}">
                  <a16:creationId xmlns:a16="http://schemas.microsoft.com/office/drawing/2014/main" id="{5B9141C7-12C6-27DA-EA35-667DF41CF456}"/>
                </a:ext>
              </a:extLst>
            </p:cNvPr>
            <p:cNvSpPr txBox="1"/>
            <p:nvPr/>
          </p:nvSpPr>
          <p:spPr>
            <a:xfrm>
              <a:off x="3618781" y="2710934"/>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99345D1E-2ECC-D61F-6990-8586D482B42B}"/>
                </a:ext>
              </a:extLst>
            </p:cNvPr>
            <p:cNvSpPr txBox="1"/>
            <p:nvPr/>
          </p:nvSpPr>
          <p:spPr>
            <a:xfrm>
              <a:off x="4152750" y="2710934"/>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EBA1BA49-7BD4-1661-2F4D-774C17D9A52D}"/>
                </a:ext>
              </a:extLst>
            </p:cNvPr>
            <p:cNvSpPr txBox="1"/>
            <p:nvPr/>
          </p:nvSpPr>
          <p:spPr>
            <a:xfrm>
              <a:off x="4686150" y="2710934"/>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82E61923-18C0-5991-9ED1-C98F41FC6780}"/>
                </a:ext>
              </a:extLst>
            </p:cNvPr>
            <p:cNvSpPr txBox="1"/>
            <p:nvPr/>
          </p:nvSpPr>
          <p:spPr>
            <a:xfrm>
              <a:off x="5217138" y="2710934"/>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FB578BBA-E437-9237-E1A7-A7A9590EF9B9}"/>
                </a:ext>
              </a:extLst>
            </p:cNvPr>
            <p:cNvSpPr txBox="1"/>
            <p:nvPr/>
          </p:nvSpPr>
          <p:spPr>
            <a:xfrm>
              <a:off x="5695168" y="2710934"/>
              <a:ext cx="301686" cy="369332"/>
            </a:xfrm>
            <a:prstGeom prst="rect">
              <a:avLst/>
            </a:prstGeom>
            <a:noFill/>
          </p:spPr>
          <p:txBody>
            <a:bodyPr wrap="none" rtlCol="0">
              <a:spAutoFit/>
            </a:bodyPr>
            <a:lstStyle/>
            <a:p>
              <a:r>
                <a:rPr lang="en-US" dirty="0">
                  <a:solidFill>
                    <a:srgbClr val="FF33CC"/>
                  </a:solidFill>
                </a:rPr>
                <a:t>5</a:t>
              </a:r>
            </a:p>
          </p:txBody>
        </p:sp>
        <p:sp>
          <p:nvSpPr>
            <p:cNvPr id="50" name="TextBox 49">
              <a:extLst>
                <a:ext uri="{FF2B5EF4-FFF2-40B4-BE49-F238E27FC236}">
                  <a16:creationId xmlns:a16="http://schemas.microsoft.com/office/drawing/2014/main" id="{7113EA20-51DB-7222-044F-DA2A93E26892}"/>
                </a:ext>
              </a:extLst>
            </p:cNvPr>
            <p:cNvSpPr txBox="1"/>
            <p:nvPr/>
          </p:nvSpPr>
          <p:spPr>
            <a:xfrm>
              <a:off x="6286919" y="2710934"/>
              <a:ext cx="301686" cy="369332"/>
            </a:xfrm>
            <a:prstGeom prst="rect">
              <a:avLst/>
            </a:prstGeom>
            <a:noFill/>
          </p:spPr>
          <p:txBody>
            <a:bodyPr wrap="none" rtlCol="0">
              <a:spAutoFit/>
            </a:bodyPr>
            <a:lstStyle/>
            <a:p>
              <a:r>
                <a:rPr lang="en-US" dirty="0">
                  <a:solidFill>
                    <a:srgbClr val="FF33CC"/>
                  </a:solidFill>
                </a:rPr>
                <a:t>6</a:t>
              </a:r>
            </a:p>
          </p:txBody>
        </p:sp>
        <p:sp>
          <p:nvSpPr>
            <p:cNvPr id="51" name="TextBox 50">
              <a:extLst>
                <a:ext uri="{FF2B5EF4-FFF2-40B4-BE49-F238E27FC236}">
                  <a16:creationId xmlns:a16="http://schemas.microsoft.com/office/drawing/2014/main" id="{3116FF36-472F-232B-3424-BF9419CED2B9}"/>
                </a:ext>
              </a:extLst>
            </p:cNvPr>
            <p:cNvSpPr txBox="1"/>
            <p:nvPr/>
          </p:nvSpPr>
          <p:spPr>
            <a:xfrm>
              <a:off x="6820319" y="2710934"/>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ED02C096-1D8C-C0F5-9993-B189511233E0}"/>
                </a:ext>
              </a:extLst>
            </p:cNvPr>
            <p:cNvSpPr txBox="1"/>
            <p:nvPr/>
          </p:nvSpPr>
          <p:spPr>
            <a:xfrm>
              <a:off x="7354288" y="2710934"/>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858A9836-1411-4CA9-818E-52538A1A8A8A}"/>
                </a:ext>
              </a:extLst>
            </p:cNvPr>
            <p:cNvSpPr txBox="1"/>
            <p:nvPr/>
          </p:nvSpPr>
          <p:spPr>
            <a:xfrm>
              <a:off x="7887688" y="2710934"/>
              <a:ext cx="301686" cy="369332"/>
            </a:xfrm>
            <a:prstGeom prst="rect">
              <a:avLst/>
            </a:prstGeom>
            <a:noFill/>
          </p:spPr>
          <p:txBody>
            <a:bodyPr wrap="none" rtlCol="0">
              <a:spAutoFit/>
            </a:bodyPr>
            <a:lstStyle/>
            <a:p>
              <a:r>
                <a:rPr lang="en-US" dirty="0">
                  <a:solidFill>
                    <a:srgbClr val="FF33CC"/>
                  </a:solidFill>
                </a:rPr>
                <a:t>9</a:t>
              </a:r>
            </a:p>
          </p:txBody>
        </p:sp>
      </p:grpSp>
      <p:sp>
        <p:nvSpPr>
          <p:cNvPr id="31" name="Slide Number Placeholder 30">
            <a:extLst>
              <a:ext uri="{FF2B5EF4-FFF2-40B4-BE49-F238E27FC236}">
                <a16:creationId xmlns:a16="http://schemas.microsoft.com/office/drawing/2014/main" id="{DB22190F-075F-7463-E611-54CA4BDD5071}"/>
              </a:ext>
            </a:extLst>
          </p:cNvPr>
          <p:cNvSpPr>
            <a:spLocks noGrp="1"/>
          </p:cNvSpPr>
          <p:nvPr>
            <p:ph type="sldNum" sz="quarter" idx="12"/>
          </p:nvPr>
        </p:nvSpPr>
        <p:spPr/>
        <p:txBody>
          <a:bodyPr/>
          <a:lstStyle/>
          <a:p>
            <a:fld id="{A94D5A7D-FFFE-410B-BEE5-702232F4B148}" type="slidenum">
              <a:rPr lang="en-US" smtClean="0"/>
              <a:t>21</a:t>
            </a:fld>
            <a:endParaRPr lang="en-US"/>
          </a:p>
        </p:txBody>
      </p:sp>
    </p:spTree>
    <p:extLst>
      <p:ext uri="{BB962C8B-B14F-4D97-AF65-F5344CB8AC3E}">
        <p14:creationId xmlns:p14="http://schemas.microsoft.com/office/powerpoint/2010/main" val="2865004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760C-8230-0963-6C69-92C870CE7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BA420-E3FD-6EFD-10BE-48F2E32B59C9}"/>
              </a:ext>
            </a:extLst>
          </p:cNvPr>
          <p:cNvSpPr>
            <a:spLocks noGrp="1"/>
          </p:cNvSpPr>
          <p:nvPr>
            <p:ph type="title"/>
          </p:nvPr>
        </p:nvSpPr>
        <p:spPr/>
        <p:txBody>
          <a:bodyPr/>
          <a:lstStyle/>
          <a:p>
            <a:r>
              <a:rPr lang="en-US" dirty="0"/>
              <a:t>Representing a Heap (Answers)</a:t>
            </a:r>
          </a:p>
        </p:txBody>
      </p:sp>
      <p:sp>
        <p:nvSpPr>
          <p:cNvPr id="33" name="TextBox 32">
            <a:extLst>
              <a:ext uri="{FF2B5EF4-FFF2-40B4-BE49-F238E27FC236}">
                <a16:creationId xmlns:a16="http://schemas.microsoft.com/office/drawing/2014/main" id="{83CA0644-5D68-5417-85B3-28DDF117631F}"/>
              </a:ext>
            </a:extLst>
          </p:cNvPr>
          <p:cNvSpPr txBox="1"/>
          <p:nvPr/>
        </p:nvSpPr>
        <p:spPr>
          <a:xfrm>
            <a:off x="1676401" y="54960"/>
            <a:ext cx="4307013" cy="338554"/>
          </a:xfrm>
          <a:prstGeom prst="rect">
            <a:avLst/>
          </a:prstGeom>
          <a:noFill/>
        </p:spPr>
        <p:txBody>
          <a:bodyPr wrap="none" rtlCol="0">
            <a:spAutoFit/>
          </a:bodyPr>
          <a:lstStyle/>
          <a:p>
            <a:r>
              <a:rPr lang="en-US" sz="1600" dirty="0"/>
              <a:t>Important: On our Exercises start counting from 0</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7252E7B-93B6-AAE5-2BB0-37D70582703A}"/>
                  </a:ext>
                </a:extLst>
              </p:cNvPr>
              <p:cNvSpPr>
                <a:spLocks noGrp="1"/>
              </p:cNvSpPr>
              <p:nvPr>
                <p:ph idx="1"/>
              </p:nvPr>
            </p:nvSpPr>
            <p:spPr>
              <a:xfrm>
                <a:off x="256282" y="1570438"/>
                <a:ext cx="6938093" cy="4351338"/>
              </a:xfrm>
            </p:spPr>
            <p:txBody>
              <a:bodyPr>
                <a:normAutofit lnSpcReduction="10000"/>
              </a:bodyPr>
              <a:lstStyle/>
              <a:p>
                <a:r>
                  <a:rPr lang="en-US" dirty="0"/>
                  <a:t>Every complete binary tree with the same number of nodes uses the same positions and edges</a:t>
                </a:r>
              </a:p>
              <a:p>
                <a:r>
                  <a:rPr lang="en-US" dirty="0"/>
                  <a:t>Use an array to represent the heap</a:t>
                </a:r>
              </a:p>
              <a:p>
                <a:r>
                  <a:rPr lang="en-US" dirty="0"/>
                  <a:t>Index of root: 1</a:t>
                </a:r>
              </a:p>
              <a:p>
                <a:r>
                  <a:rPr lang="en-US" dirty="0"/>
                  <a:t>Parent of node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𝑖</m:t>
                            </m:r>
                          </m:num>
                          <m:den>
                            <m:r>
                              <a:rPr lang="en-US" b="0" i="1" smtClean="0">
                                <a:latin typeface="Cambria Math" panose="02040503050406030204" pitchFamily="18" charset="0"/>
                              </a:rPr>
                              <m:t>2</m:t>
                            </m:r>
                          </m:den>
                        </m:f>
                      </m:e>
                    </m:d>
                  </m:oMath>
                </a14:m>
                <a:endParaRPr lang="en-US" dirty="0"/>
              </a:p>
              <a:p>
                <a:r>
                  <a:rPr lang="en-US" dirty="0"/>
                  <a:t>Left child of node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𝑖</m:t>
                    </m:r>
                  </m:oMath>
                </a14:m>
                <a:endParaRPr lang="en-US" dirty="0"/>
              </a:p>
              <a:p>
                <a:r>
                  <a:rPr lang="en-US" dirty="0"/>
                  <a:t>Right child of node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𝑖</m:t>
                    </m:r>
                    <m:r>
                      <a:rPr lang="en-US" b="0" i="1" smtClean="0">
                        <a:latin typeface="Cambria Math" panose="02040503050406030204" pitchFamily="18" charset="0"/>
                      </a:rPr>
                      <m:t>+1</m:t>
                    </m:r>
                  </m:oMath>
                </a14:m>
                <a:endParaRPr lang="en-US" dirty="0"/>
              </a:p>
              <a:p>
                <a:r>
                  <a:rPr lang="en-US" dirty="0"/>
                  <a:t>Location of the leaves: </a:t>
                </a:r>
                <a14:m>
                  <m:oMath xmlns:m="http://schemas.openxmlformats.org/officeDocument/2006/math">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2</m:t>
                            </m:r>
                          </m:den>
                        </m:f>
                      </m:e>
                    </m:d>
                    <m:r>
                      <a:rPr lang="en-US" b="0" i="1" smtClean="0">
                        <a:latin typeface="Cambria Math" panose="02040503050406030204" pitchFamily="18" charset="0"/>
                      </a:rPr>
                      <m:t>+1</m:t>
                    </m:r>
                  </m:oMath>
                </a14:m>
                <a:r>
                  <a:rPr lang="en-US" dirty="0"/>
                  <a:t> to </a:t>
                </a:r>
                <a14:m>
                  <m:oMath xmlns:m="http://schemas.openxmlformats.org/officeDocument/2006/math">
                    <m:r>
                      <a:rPr lang="en-US" b="0" i="1" smtClean="0">
                        <a:latin typeface="Cambria Math" panose="02040503050406030204" pitchFamily="18" charset="0"/>
                      </a:rPr>
                      <m:t>𝑛</m:t>
                    </m:r>
                  </m:oMath>
                </a14:m>
                <a:endParaRPr lang="en-US" dirty="0"/>
              </a:p>
            </p:txBody>
          </p:sp>
        </mc:Choice>
        <mc:Fallback xmlns="">
          <p:sp>
            <p:nvSpPr>
              <p:cNvPr id="3" name="Content Placeholder 2">
                <a:extLst>
                  <a:ext uri="{FF2B5EF4-FFF2-40B4-BE49-F238E27FC236}">
                    <a16:creationId xmlns:a16="http://schemas.microsoft.com/office/drawing/2014/main" id="{27252E7B-93B6-AAE5-2BB0-37D70582703A}"/>
                  </a:ext>
                </a:extLst>
              </p:cNvPr>
              <p:cNvSpPr>
                <a:spLocks noGrp="1" noRot="1" noChangeAspect="1" noMove="1" noResize="1" noEditPoints="1" noAdjustHandles="1" noChangeArrowheads="1" noChangeShapeType="1" noTextEdit="1"/>
              </p:cNvSpPr>
              <p:nvPr>
                <p:ph idx="1"/>
              </p:nvPr>
            </p:nvSpPr>
            <p:spPr>
              <a:xfrm>
                <a:off x="256282" y="1570438"/>
                <a:ext cx="6938093" cy="4351338"/>
              </a:xfrm>
              <a:blipFill>
                <a:blip r:embed="rId2"/>
                <a:stretch>
                  <a:fillRect l="-1582" t="-3226" b="-561"/>
                </a:stretch>
              </a:blipFill>
            </p:spPr>
            <p:txBody>
              <a:bodyPr/>
              <a:lstStyle/>
              <a:p>
                <a:r>
                  <a:rPr lang="en-US">
                    <a:noFill/>
                  </a:rPr>
                  <a:t> </a:t>
                </a:r>
              </a:p>
            </p:txBody>
          </p:sp>
        </mc:Fallback>
      </mc:AlternateContent>
      <p:grpSp>
        <p:nvGrpSpPr>
          <p:cNvPr id="4" name="Group 3" descr="A heap containing 9 items,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5E777D30-E738-E072-97FA-FFB11BCA03FF}"/>
              </a:ext>
            </a:extLst>
          </p:cNvPr>
          <p:cNvGrpSpPr/>
          <p:nvPr/>
        </p:nvGrpSpPr>
        <p:grpSpPr>
          <a:xfrm>
            <a:off x="5196247" y="936224"/>
            <a:ext cx="6934200" cy="3661882"/>
            <a:chOff x="2590801" y="2672070"/>
            <a:chExt cx="6934200" cy="3661882"/>
          </a:xfrm>
        </p:grpSpPr>
        <p:sp>
          <p:nvSpPr>
            <p:cNvPr id="5" name="Oval 4">
              <a:extLst>
                <a:ext uri="{FF2B5EF4-FFF2-40B4-BE49-F238E27FC236}">
                  <a16:creationId xmlns:a16="http://schemas.microsoft.com/office/drawing/2014/main" id="{FCDD22C6-DA74-B13C-ADB3-63D3B5AF79A2}"/>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 name="Oval 5">
              <a:extLst>
                <a:ext uri="{FF2B5EF4-FFF2-40B4-BE49-F238E27FC236}">
                  <a16:creationId xmlns:a16="http://schemas.microsoft.com/office/drawing/2014/main" id="{E3B929FF-F6C6-EC24-92AF-0B0E4B04E553}"/>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 name="Oval 6">
              <a:extLst>
                <a:ext uri="{FF2B5EF4-FFF2-40B4-BE49-F238E27FC236}">
                  <a16:creationId xmlns:a16="http://schemas.microsoft.com/office/drawing/2014/main" id="{F8228E14-FA8B-4A13-0249-A52A7A1A4DD2}"/>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8" name="Oval 7">
              <a:extLst>
                <a:ext uri="{FF2B5EF4-FFF2-40B4-BE49-F238E27FC236}">
                  <a16:creationId xmlns:a16="http://schemas.microsoft.com/office/drawing/2014/main" id="{FD3C7D9F-9F7E-F62C-004B-42ED10795993}"/>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 name="Oval 8">
              <a:extLst>
                <a:ext uri="{FF2B5EF4-FFF2-40B4-BE49-F238E27FC236}">
                  <a16:creationId xmlns:a16="http://schemas.microsoft.com/office/drawing/2014/main" id="{01765ABC-57FF-81AB-167B-A7DB264EF4E0}"/>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 name="Oval 9">
              <a:extLst>
                <a:ext uri="{FF2B5EF4-FFF2-40B4-BE49-F238E27FC236}">
                  <a16:creationId xmlns:a16="http://schemas.microsoft.com/office/drawing/2014/main" id="{E38FBD18-2DD2-2D5B-F890-3A4D027D55CE}"/>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1" name="Oval 10">
              <a:extLst>
                <a:ext uri="{FF2B5EF4-FFF2-40B4-BE49-F238E27FC236}">
                  <a16:creationId xmlns:a16="http://schemas.microsoft.com/office/drawing/2014/main" id="{E86BC3CF-4410-45E3-E25F-3C588F513ED5}"/>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2" name="Oval 11">
              <a:extLst>
                <a:ext uri="{FF2B5EF4-FFF2-40B4-BE49-F238E27FC236}">
                  <a16:creationId xmlns:a16="http://schemas.microsoft.com/office/drawing/2014/main" id="{75CEAE67-1F89-1384-33FC-D923C88F67B9}"/>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3" name="Oval 12">
              <a:extLst>
                <a:ext uri="{FF2B5EF4-FFF2-40B4-BE49-F238E27FC236}">
                  <a16:creationId xmlns:a16="http://schemas.microsoft.com/office/drawing/2014/main" id="{2FA7D486-940E-B6F5-8FCF-132D506FDC0E}"/>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39CCABB7-0649-E2F3-6200-7360DCAEF4E7}"/>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F1AAAA6-687D-9D33-8399-AF729EA60920}"/>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9A7DEFE-E5D8-DCF2-680A-69580F25CE3A}"/>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2797F3D-55AB-34EF-9DE0-CC620E2A27AA}"/>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6DE887-5D1C-778A-2000-1E0AC8F7B405}"/>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5CE1F60-73F4-EA1D-D13A-831A15038C3D}"/>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4B53268-93BE-AAF0-A651-190CADDE87F0}"/>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E8A1C20-9AB4-AA89-52C0-1F6BDBE58660}"/>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2345B14-0F45-1DFB-CBD7-5608305E6B09}"/>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23" name="TextBox 22">
              <a:extLst>
                <a:ext uri="{FF2B5EF4-FFF2-40B4-BE49-F238E27FC236}">
                  <a16:creationId xmlns:a16="http://schemas.microsoft.com/office/drawing/2014/main" id="{395C2C05-8B47-F33F-6BDD-97EE76D61F01}"/>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24" name="TextBox 23">
              <a:extLst>
                <a:ext uri="{FF2B5EF4-FFF2-40B4-BE49-F238E27FC236}">
                  <a16:creationId xmlns:a16="http://schemas.microsoft.com/office/drawing/2014/main" id="{AF559B2E-23CE-FF17-0BE9-EED9128098F1}"/>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25" name="TextBox 24">
              <a:extLst>
                <a:ext uri="{FF2B5EF4-FFF2-40B4-BE49-F238E27FC236}">
                  <a16:creationId xmlns:a16="http://schemas.microsoft.com/office/drawing/2014/main" id="{44103156-11CC-E2AB-11EC-2805FE66AACD}"/>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26" name="TextBox 25">
              <a:extLst>
                <a:ext uri="{FF2B5EF4-FFF2-40B4-BE49-F238E27FC236}">
                  <a16:creationId xmlns:a16="http://schemas.microsoft.com/office/drawing/2014/main" id="{74947369-72E8-2101-1EAF-D46374223E33}"/>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27" name="TextBox 26">
              <a:extLst>
                <a:ext uri="{FF2B5EF4-FFF2-40B4-BE49-F238E27FC236}">
                  <a16:creationId xmlns:a16="http://schemas.microsoft.com/office/drawing/2014/main" id="{A696132C-5CD7-637E-E423-86B3CC054866}"/>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28" name="TextBox 27">
              <a:extLst>
                <a:ext uri="{FF2B5EF4-FFF2-40B4-BE49-F238E27FC236}">
                  <a16:creationId xmlns:a16="http://schemas.microsoft.com/office/drawing/2014/main" id="{3E4AE738-D6E6-43F1-8E46-CF3B42F2EA8F}"/>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29" name="TextBox 28">
              <a:extLst>
                <a:ext uri="{FF2B5EF4-FFF2-40B4-BE49-F238E27FC236}">
                  <a16:creationId xmlns:a16="http://schemas.microsoft.com/office/drawing/2014/main" id="{F9FB8F73-6F92-16CA-9ECE-0CD3A5D03442}"/>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30" name="TextBox 29">
              <a:extLst>
                <a:ext uri="{FF2B5EF4-FFF2-40B4-BE49-F238E27FC236}">
                  <a16:creationId xmlns:a16="http://schemas.microsoft.com/office/drawing/2014/main" id="{7FC15267-F2F9-BFFA-A02C-7338BCCBF093}"/>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grpSp>
        <p:nvGrpSpPr>
          <p:cNvPr id="55" name="Group 54" descr="An the given heap represented as an array. The items in the heap appear in the array beginning with index 1, and so the array has length 10 and contains 9 items. The order of the items follows a level-order traversal of the heap (which matches the order that the nodes' positions would have been created while adding).&#10;&#10;The array is populated as follows:&#10;index 0: empty&#10;index 1: 1&#10;index 2: 3&#10;index 3: 2&#10;index 4: 4&#10;index 5: 7&#10;index 6: 5&#10;index 7: 6&#10;index 8: 5&#10;index 9: 9">
            <a:extLst>
              <a:ext uri="{FF2B5EF4-FFF2-40B4-BE49-F238E27FC236}">
                <a16:creationId xmlns:a16="http://schemas.microsoft.com/office/drawing/2014/main" id="{0355E5A4-3187-779C-00C2-237238A01D7D}"/>
              </a:ext>
            </a:extLst>
          </p:cNvPr>
          <p:cNvGrpSpPr/>
          <p:nvPr/>
        </p:nvGrpSpPr>
        <p:grpSpPr>
          <a:xfrm>
            <a:off x="5805847" y="5234806"/>
            <a:ext cx="5335707" cy="942725"/>
            <a:chOff x="2969525" y="2137541"/>
            <a:chExt cx="5335707" cy="942725"/>
          </a:xfrm>
        </p:grpSpPr>
        <p:grpSp>
          <p:nvGrpSpPr>
            <p:cNvPr id="32" name="Group 31">
              <a:extLst>
                <a:ext uri="{FF2B5EF4-FFF2-40B4-BE49-F238E27FC236}">
                  <a16:creationId xmlns:a16="http://schemas.microsoft.com/office/drawing/2014/main" id="{6EAEB57A-DD90-9DC3-15B4-623CF76E46EB}"/>
                </a:ext>
              </a:extLst>
            </p:cNvPr>
            <p:cNvGrpSpPr/>
            <p:nvPr/>
          </p:nvGrpSpPr>
          <p:grpSpPr>
            <a:xfrm>
              <a:off x="2969525" y="2137541"/>
              <a:ext cx="5335707" cy="533400"/>
              <a:chOff x="1445524" y="2971800"/>
              <a:chExt cx="5335707" cy="533400"/>
            </a:xfrm>
          </p:grpSpPr>
          <p:sp>
            <p:nvSpPr>
              <p:cNvPr id="34" name="Rectangle 33">
                <a:extLst>
                  <a:ext uri="{FF2B5EF4-FFF2-40B4-BE49-F238E27FC236}">
                    <a16:creationId xmlns:a16="http://schemas.microsoft.com/office/drawing/2014/main" id="{0726282A-9F3A-B873-9958-F3CBC4754B5C}"/>
                  </a:ext>
                </a:extLst>
              </p:cNvPr>
              <p:cNvSpPr/>
              <p:nvPr/>
            </p:nvSpPr>
            <p:spPr>
              <a:xfrm>
                <a:off x="14455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Rectangle 34">
                <a:extLst>
                  <a:ext uri="{FF2B5EF4-FFF2-40B4-BE49-F238E27FC236}">
                    <a16:creationId xmlns:a16="http://schemas.microsoft.com/office/drawing/2014/main" id="{42FCD815-7268-0D69-83D6-554BAC785D4E}"/>
                  </a:ext>
                </a:extLst>
              </p:cNvPr>
              <p:cNvSpPr/>
              <p:nvPr/>
            </p:nvSpPr>
            <p:spPr>
              <a:xfrm>
                <a:off x="19789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6" name="Rectangle 35">
                <a:extLst>
                  <a:ext uri="{FF2B5EF4-FFF2-40B4-BE49-F238E27FC236}">
                    <a16:creationId xmlns:a16="http://schemas.microsoft.com/office/drawing/2014/main" id="{60802369-A834-74A8-4679-3F4096F52744}"/>
                  </a:ext>
                </a:extLst>
              </p:cNvPr>
              <p:cNvSpPr/>
              <p:nvPr/>
            </p:nvSpPr>
            <p:spPr>
              <a:xfrm>
                <a:off x="25128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7" name="Rectangle 36">
                <a:extLst>
                  <a:ext uri="{FF2B5EF4-FFF2-40B4-BE49-F238E27FC236}">
                    <a16:creationId xmlns:a16="http://schemas.microsoft.com/office/drawing/2014/main" id="{4F940BBA-87BC-A0BF-0127-20420EECF92C}"/>
                  </a:ext>
                </a:extLst>
              </p:cNvPr>
              <p:cNvSpPr/>
              <p:nvPr/>
            </p:nvSpPr>
            <p:spPr>
              <a:xfrm>
                <a:off x="30462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8" name="Rectangle 37">
                <a:extLst>
                  <a:ext uri="{FF2B5EF4-FFF2-40B4-BE49-F238E27FC236}">
                    <a16:creationId xmlns:a16="http://schemas.microsoft.com/office/drawing/2014/main" id="{D546CDBC-8ADC-1458-CD20-8DEEC2AF7EDF}"/>
                  </a:ext>
                </a:extLst>
              </p:cNvPr>
              <p:cNvSpPr/>
              <p:nvPr/>
            </p:nvSpPr>
            <p:spPr>
              <a:xfrm>
                <a:off x="35796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9" name="Rectangle 38">
                <a:extLst>
                  <a:ext uri="{FF2B5EF4-FFF2-40B4-BE49-F238E27FC236}">
                    <a16:creationId xmlns:a16="http://schemas.microsoft.com/office/drawing/2014/main" id="{F4E15C6D-CEC2-5FE9-834F-043C30A9614A}"/>
                  </a:ext>
                </a:extLst>
              </p:cNvPr>
              <p:cNvSpPr/>
              <p:nvPr/>
            </p:nvSpPr>
            <p:spPr>
              <a:xfrm>
                <a:off x="41136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40" name="Rectangle 39">
                <a:extLst>
                  <a:ext uri="{FF2B5EF4-FFF2-40B4-BE49-F238E27FC236}">
                    <a16:creationId xmlns:a16="http://schemas.microsoft.com/office/drawing/2014/main" id="{FFC0C587-904B-0D72-44A7-3387D7003781}"/>
                  </a:ext>
                </a:extLst>
              </p:cNvPr>
              <p:cNvSpPr/>
              <p:nvPr/>
            </p:nvSpPr>
            <p:spPr>
              <a:xfrm>
                <a:off x="46470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1" name="Rectangle 40">
                <a:extLst>
                  <a:ext uri="{FF2B5EF4-FFF2-40B4-BE49-F238E27FC236}">
                    <a16:creationId xmlns:a16="http://schemas.microsoft.com/office/drawing/2014/main" id="{C8701E03-2902-4A33-1EBD-4BC24B5A0D49}"/>
                  </a:ext>
                </a:extLst>
              </p:cNvPr>
              <p:cNvSpPr/>
              <p:nvPr/>
            </p:nvSpPr>
            <p:spPr>
              <a:xfrm>
                <a:off x="51804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42" name="Rectangle 41">
                <a:extLst>
                  <a:ext uri="{FF2B5EF4-FFF2-40B4-BE49-F238E27FC236}">
                    <a16:creationId xmlns:a16="http://schemas.microsoft.com/office/drawing/2014/main" id="{F68ABD59-C3CE-F0E9-84D7-EC04226371A7}"/>
                  </a:ext>
                </a:extLst>
              </p:cNvPr>
              <p:cNvSpPr/>
              <p:nvPr/>
            </p:nvSpPr>
            <p:spPr>
              <a:xfrm>
                <a:off x="57144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43" name="Rectangle 42">
                <a:extLst>
                  <a:ext uri="{FF2B5EF4-FFF2-40B4-BE49-F238E27FC236}">
                    <a16:creationId xmlns:a16="http://schemas.microsoft.com/office/drawing/2014/main" id="{AAF3D9F5-9D84-6980-E272-967F78AC4F59}"/>
                  </a:ext>
                </a:extLst>
              </p:cNvPr>
              <p:cNvSpPr/>
              <p:nvPr/>
            </p:nvSpPr>
            <p:spPr>
              <a:xfrm>
                <a:off x="62478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sp>
          <p:nvSpPr>
            <p:cNvPr id="44" name="TextBox 43">
              <a:extLst>
                <a:ext uri="{FF2B5EF4-FFF2-40B4-BE49-F238E27FC236}">
                  <a16:creationId xmlns:a16="http://schemas.microsoft.com/office/drawing/2014/main" id="{5C2A756F-92C8-A7A7-5A8F-3E91419E85D5}"/>
                </a:ext>
              </a:extLst>
            </p:cNvPr>
            <p:cNvSpPr txBox="1"/>
            <p:nvPr/>
          </p:nvSpPr>
          <p:spPr>
            <a:xfrm>
              <a:off x="3085381" y="2710934"/>
              <a:ext cx="301686" cy="369332"/>
            </a:xfrm>
            <a:prstGeom prst="rect">
              <a:avLst/>
            </a:prstGeom>
            <a:noFill/>
          </p:spPr>
          <p:txBody>
            <a:bodyPr wrap="none" rtlCol="0">
              <a:spAutoFit/>
            </a:bodyPr>
            <a:lstStyle/>
            <a:p>
              <a:r>
                <a:rPr lang="en-US" dirty="0">
                  <a:solidFill>
                    <a:srgbClr val="FF33CC"/>
                  </a:solidFill>
                </a:rPr>
                <a:t>0</a:t>
              </a:r>
            </a:p>
          </p:txBody>
        </p:sp>
        <p:sp>
          <p:nvSpPr>
            <p:cNvPr id="45" name="TextBox 44">
              <a:extLst>
                <a:ext uri="{FF2B5EF4-FFF2-40B4-BE49-F238E27FC236}">
                  <a16:creationId xmlns:a16="http://schemas.microsoft.com/office/drawing/2014/main" id="{DE6541BD-1387-DC36-9AB0-CB03D4731145}"/>
                </a:ext>
              </a:extLst>
            </p:cNvPr>
            <p:cNvSpPr txBox="1"/>
            <p:nvPr/>
          </p:nvSpPr>
          <p:spPr>
            <a:xfrm>
              <a:off x="3618781" y="2710934"/>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6DE3183A-718F-0B00-49D1-87B92182305B}"/>
                </a:ext>
              </a:extLst>
            </p:cNvPr>
            <p:cNvSpPr txBox="1"/>
            <p:nvPr/>
          </p:nvSpPr>
          <p:spPr>
            <a:xfrm>
              <a:off x="4152750" y="2710934"/>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5364A0C5-4570-64B0-E778-75E9444838F1}"/>
                </a:ext>
              </a:extLst>
            </p:cNvPr>
            <p:cNvSpPr txBox="1"/>
            <p:nvPr/>
          </p:nvSpPr>
          <p:spPr>
            <a:xfrm>
              <a:off x="4686150" y="2710934"/>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C7CB4DAA-4AA4-C0B3-0A9B-4806DDE6560A}"/>
                </a:ext>
              </a:extLst>
            </p:cNvPr>
            <p:cNvSpPr txBox="1"/>
            <p:nvPr/>
          </p:nvSpPr>
          <p:spPr>
            <a:xfrm>
              <a:off x="5217138" y="2710934"/>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606B10B7-BA0D-D040-7B3F-6CC353DABD24}"/>
                </a:ext>
              </a:extLst>
            </p:cNvPr>
            <p:cNvSpPr txBox="1"/>
            <p:nvPr/>
          </p:nvSpPr>
          <p:spPr>
            <a:xfrm>
              <a:off x="5695168" y="2710934"/>
              <a:ext cx="301686" cy="369332"/>
            </a:xfrm>
            <a:prstGeom prst="rect">
              <a:avLst/>
            </a:prstGeom>
            <a:noFill/>
          </p:spPr>
          <p:txBody>
            <a:bodyPr wrap="none" rtlCol="0">
              <a:spAutoFit/>
            </a:bodyPr>
            <a:lstStyle/>
            <a:p>
              <a:r>
                <a:rPr lang="en-US" dirty="0">
                  <a:solidFill>
                    <a:srgbClr val="FF33CC"/>
                  </a:solidFill>
                </a:rPr>
                <a:t>5</a:t>
              </a:r>
            </a:p>
          </p:txBody>
        </p:sp>
        <p:sp>
          <p:nvSpPr>
            <p:cNvPr id="50" name="TextBox 49">
              <a:extLst>
                <a:ext uri="{FF2B5EF4-FFF2-40B4-BE49-F238E27FC236}">
                  <a16:creationId xmlns:a16="http://schemas.microsoft.com/office/drawing/2014/main" id="{7267D70D-F20F-C59C-F7CB-E792E52FD7C4}"/>
                </a:ext>
              </a:extLst>
            </p:cNvPr>
            <p:cNvSpPr txBox="1"/>
            <p:nvPr/>
          </p:nvSpPr>
          <p:spPr>
            <a:xfrm>
              <a:off x="6286919" y="2710934"/>
              <a:ext cx="301686" cy="369332"/>
            </a:xfrm>
            <a:prstGeom prst="rect">
              <a:avLst/>
            </a:prstGeom>
            <a:noFill/>
          </p:spPr>
          <p:txBody>
            <a:bodyPr wrap="none" rtlCol="0">
              <a:spAutoFit/>
            </a:bodyPr>
            <a:lstStyle/>
            <a:p>
              <a:r>
                <a:rPr lang="en-US" dirty="0">
                  <a:solidFill>
                    <a:srgbClr val="FF33CC"/>
                  </a:solidFill>
                </a:rPr>
                <a:t>6</a:t>
              </a:r>
            </a:p>
          </p:txBody>
        </p:sp>
        <p:sp>
          <p:nvSpPr>
            <p:cNvPr id="51" name="TextBox 50">
              <a:extLst>
                <a:ext uri="{FF2B5EF4-FFF2-40B4-BE49-F238E27FC236}">
                  <a16:creationId xmlns:a16="http://schemas.microsoft.com/office/drawing/2014/main" id="{C000F29E-0F89-5912-7A86-6BFB5900C438}"/>
                </a:ext>
              </a:extLst>
            </p:cNvPr>
            <p:cNvSpPr txBox="1"/>
            <p:nvPr/>
          </p:nvSpPr>
          <p:spPr>
            <a:xfrm>
              <a:off x="6820319" y="2710934"/>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C702541C-6483-291A-FD61-120C06F372F2}"/>
                </a:ext>
              </a:extLst>
            </p:cNvPr>
            <p:cNvSpPr txBox="1"/>
            <p:nvPr/>
          </p:nvSpPr>
          <p:spPr>
            <a:xfrm>
              <a:off x="7354288" y="2710934"/>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3AA1CDC7-5C71-BDBE-7E23-44FBC0325929}"/>
                </a:ext>
              </a:extLst>
            </p:cNvPr>
            <p:cNvSpPr txBox="1"/>
            <p:nvPr/>
          </p:nvSpPr>
          <p:spPr>
            <a:xfrm>
              <a:off x="7887688" y="2710934"/>
              <a:ext cx="301686" cy="369332"/>
            </a:xfrm>
            <a:prstGeom prst="rect">
              <a:avLst/>
            </a:prstGeom>
            <a:noFill/>
          </p:spPr>
          <p:txBody>
            <a:bodyPr wrap="none" rtlCol="0">
              <a:spAutoFit/>
            </a:bodyPr>
            <a:lstStyle/>
            <a:p>
              <a:r>
                <a:rPr lang="en-US" dirty="0">
                  <a:solidFill>
                    <a:srgbClr val="FF33CC"/>
                  </a:solidFill>
                </a:rPr>
                <a:t>9</a:t>
              </a:r>
            </a:p>
          </p:txBody>
        </p:sp>
      </p:grpSp>
      <p:sp>
        <p:nvSpPr>
          <p:cNvPr id="31" name="Slide Number Placeholder 30">
            <a:extLst>
              <a:ext uri="{FF2B5EF4-FFF2-40B4-BE49-F238E27FC236}">
                <a16:creationId xmlns:a16="http://schemas.microsoft.com/office/drawing/2014/main" id="{9A857FB2-AF68-1197-4959-E05434570494}"/>
              </a:ext>
            </a:extLst>
          </p:cNvPr>
          <p:cNvSpPr>
            <a:spLocks noGrp="1"/>
          </p:cNvSpPr>
          <p:nvPr>
            <p:ph type="sldNum" sz="quarter" idx="12"/>
          </p:nvPr>
        </p:nvSpPr>
        <p:spPr/>
        <p:txBody>
          <a:bodyPr/>
          <a:lstStyle/>
          <a:p>
            <a:fld id="{A94D5A7D-FFFE-410B-BEE5-702232F4B148}" type="slidenum">
              <a:rPr lang="en-US" smtClean="0"/>
              <a:t>22</a:t>
            </a:fld>
            <a:endParaRPr lang="en-US"/>
          </a:p>
        </p:txBody>
      </p:sp>
    </p:spTree>
    <p:extLst>
      <p:ext uri="{BB962C8B-B14F-4D97-AF65-F5344CB8AC3E}">
        <p14:creationId xmlns:p14="http://schemas.microsoft.com/office/powerpoint/2010/main" val="2108736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0ABD-0BFF-6D08-9E5A-671AB107983A}"/>
              </a:ext>
            </a:extLst>
          </p:cNvPr>
          <p:cNvSpPr>
            <a:spLocks noGrp="1"/>
          </p:cNvSpPr>
          <p:nvPr>
            <p:ph type="title"/>
          </p:nvPr>
        </p:nvSpPr>
        <p:spPr/>
        <p:txBody>
          <a:bodyPr/>
          <a:lstStyle/>
          <a:p>
            <a:r>
              <a:rPr lang="en-US" dirty="0"/>
              <a:t>Insert Pseudocode</a:t>
            </a:r>
          </a:p>
        </p:txBody>
      </p:sp>
      <p:sp>
        <p:nvSpPr>
          <p:cNvPr id="4" name="TextBox 3">
            <a:extLst>
              <a:ext uri="{FF2B5EF4-FFF2-40B4-BE49-F238E27FC236}">
                <a16:creationId xmlns:a16="http://schemas.microsoft.com/office/drawing/2014/main" id="{E98E7CE2-4D86-D71A-4271-B238C78C2B3D}"/>
              </a:ext>
            </a:extLst>
          </p:cNvPr>
          <p:cNvSpPr txBox="1"/>
          <p:nvPr/>
        </p:nvSpPr>
        <p:spPr>
          <a:xfrm>
            <a:off x="82024" y="1332747"/>
            <a:ext cx="4901726" cy="369332"/>
          </a:xfrm>
          <a:prstGeom prst="rect">
            <a:avLst/>
          </a:prstGeom>
          <a:noFill/>
          <a:ln>
            <a:solidFill>
              <a:srgbClr val="FF0000"/>
            </a:solidFill>
          </a:ln>
        </p:spPr>
        <p:txBody>
          <a:bodyPr wrap="none" rtlCol="0">
            <a:spAutoFit/>
          </a:bodyPr>
          <a:lstStyle/>
          <a:p>
            <a:r>
              <a:rPr lang="en-US" dirty="0">
                <a:solidFill>
                  <a:srgbClr val="FF0000"/>
                </a:solidFill>
              </a:rPr>
              <a:t>For simplicity, assume value is the same as priority</a:t>
            </a:r>
          </a:p>
        </p:txBody>
      </p:sp>
      <p:grpSp>
        <p:nvGrpSpPr>
          <p:cNvPr id="32" name="Group 31" descr="A heap containing 9 items, making for a binary tree of 4 levels. The last level has 2 nodes in it. The nodes are as follows:&#10;&#10;- The root node is 1&#10;- the left child of 1 is 3, the right child is 2&#10;- the left child of 3 is 4, the right child is 7&#10;- the left child of 2 is 5, the right child is 6&#10;- the left child of 4 is 5, the right child is 9&#10;- nodes 7, 5, 6, 5, and 9 are all leaves">
            <a:extLst>
              <a:ext uri="{FF2B5EF4-FFF2-40B4-BE49-F238E27FC236}">
                <a16:creationId xmlns:a16="http://schemas.microsoft.com/office/drawing/2014/main" id="{E4330713-3A95-1D86-6170-13940DC22995}"/>
              </a:ext>
            </a:extLst>
          </p:cNvPr>
          <p:cNvGrpSpPr/>
          <p:nvPr/>
        </p:nvGrpSpPr>
        <p:grpSpPr>
          <a:xfrm>
            <a:off x="5196247" y="936224"/>
            <a:ext cx="6934200" cy="3661882"/>
            <a:chOff x="2590801" y="2672070"/>
            <a:chExt cx="6934200" cy="3661882"/>
          </a:xfrm>
        </p:grpSpPr>
        <p:sp>
          <p:nvSpPr>
            <p:cNvPr id="33" name="Oval 32">
              <a:extLst>
                <a:ext uri="{FF2B5EF4-FFF2-40B4-BE49-F238E27FC236}">
                  <a16:creationId xmlns:a16="http://schemas.microsoft.com/office/drawing/2014/main" id="{DC2EEFE6-F294-416D-0067-D00B32173F36}"/>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57" name="Oval 56">
              <a:extLst>
                <a:ext uri="{FF2B5EF4-FFF2-40B4-BE49-F238E27FC236}">
                  <a16:creationId xmlns:a16="http://schemas.microsoft.com/office/drawing/2014/main" id="{F38B1AFE-5073-C2FC-2646-80A268D01743}"/>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8" name="Oval 57">
              <a:extLst>
                <a:ext uri="{FF2B5EF4-FFF2-40B4-BE49-F238E27FC236}">
                  <a16:creationId xmlns:a16="http://schemas.microsoft.com/office/drawing/2014/main" id="{DFB0B73E-1CAC-25B2-9234-BF3393B9E1B1}"/>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59" name="Oval 58">
              <a:extLst>
                <a:ext uri="{FF2B5EF4-FFF2-40B4-BE49-F238E27FC236}">
                  <a16:creationId xmlns:a16="http://schemas.microsoft.com/office/drawing/2014/main" id="{ADAD4AF4-997D-5FD9-EFD6-00F5F89278B2}"/>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60" name="Oval 59">
              <a:extLst>
                <a:ext uri="{FF2B5EF4-FFF2-40B4-BE49-F238E27FC236}">
                  <a16:creationId xmlns:a16="http://schemas.microsoft.com/office/drawing/2014/main" id="{92677646-2085-1284-7271-963D25E03E69}"/>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61" name="Oval 60">
              <a:extLst>
                <a:ext uri="{FF2B5EF4-FFF2-40B4-BE49-F238E27FC236}">
                  <a16:creationId xmlns:a16="http://schemas.microsoft.com/office/drawing/2014/main" id="{1860F0DA-A140-3621-D659-7AEB50781E64}"/>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2" name="Oval 61">
              <a:extLst>
                <a:ext uri="{FF2B5EF4-FFF2-40B4-BE49-F238E27FC236}">
                  <a16:creationId xmlns:a16="http://schemas.microsoft.com/office/drawing/2014/main" id="{B0EFECE9-54B5-299D-0EDD-38B73E848A0B}"/>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63" name="Oval 62">
              <a:extLst>
                <a:ext uri="{FF2B5EF4-FFF2-40B4-BE49-F238E27FC236}">
                  <a16:creationId xmlns:a16="http://schemas.microsoft.com/office/drawing/2014/main" id="{E0C727D9-6B6F-2D95-D25A-875761218E8A}"/>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4" name="Oval 63">
              <a:extLst>
                <a:ext uri="{FF2B5EF4-FFF2-40B4-BE49-F238E27FC236}">
                  <a16:creationId xmlns:a16="http://schemas.microsoft.com/office/drawing/2014/main" id="{66BC4814-5ABE-8B3C-F5C2-B9E4301D513B}"/>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65" name="Straight Connector 64">
              <a:extLst>
                <a:ext uri="{FF2B5EF4-FFF2-40B4-BE49-F238E27FC236}">
                  <a16:creationId xmlns:a16="http://schemas.microsoft.com/office/drawing/2014/main" id="{7EBF08BD-EE06-F904-A3C8-6FA7AF068E99}"/>
                </a:ext>
              </a:extLst>
            </p:cNvPr>
            <p:cNvCxnSpPr>
              <a:cxnSpLocks/>
              <a:stCxn id="33" idx="3"/>
              <a:endCxn id="57"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5547543-919A-59E8-3F41-83DD50CBF03A}"/>
                </a:ext>
              </a:extLst>
            </p:cNvPr>
            <p:cNvCxnSpPr>
              <a:cxnSpLocks/>
              <a:stCxn id="33" idx="5"/>
              <a:endCxn id="58"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14B7C3E-A618-DD64-4759-983A729EF80C}"/>
                </a:ext>
              </a:extLst>
            </p:cNvPr>
            <p:cNvCxnSpPr>
              <a:stCxn id="60" idx="1"/>
              <a:endCxn id="57"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D86F18D-4053-6321-C1D5-4060B29BF939}"/>
                </a:ext>
              </a:extLst>
            </p:cNvPr>
            <p:cNvCxnSpPr>
              <a:stCxn id="59" idx="7"/>
              <a:endCxn id="57"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49597CE-29ED-ADA5-6E33-1CE9A42EBA12}"/>
                </a:ext>
              </a:extLst>
            </p:cNvPr>
            <p:cNvCxnSpPr>
              <a:stCxn id="64" idx="0"/>
              <a:endCxn id="59"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DD7A7E1-4335-A2B1-4792-F1A912FA94C1}"/>
                </a:ext>
              </a:extLst>
            </p:cNvPr>
            <p:cNvCxnSpPr>
              <a:stCxn id="63" idx="0"/>
              <a:endCxn id="59"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995FA3D-D4D2-E379-0F1D-47DB842168FB}"/>
                </a:ext>
              </a:extLst>
            </p:cNvPr>
            <p:cNvCxnSpPr>
              <a:stCxn id="61" idx="7"/>
              <a:endCxn id="58"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0738DC4-B02F-B7B5-A519-FB6BDEA3CF0F}"/>
                </a:ext>
              </a:extLst>
            </p:cNvPr>
            <p:cNvCxnSpPr>
              <a:stCxn id="62" idx="1"/>
              <a:endCxn id="58"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7DE02A64-F6E8-355D-170A-462053A2390E}"/>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74" name="TextBox 73">
              <a:extLst>
                <a:ext uri="{FF2B5EF4-FFF2-40B4-BE49-F238E27FC236}">
                  <a16:creationId xmlns:a16="http://schemas.microsoft.com/office/drawing/2014/main" id="{86B7B628-FE10-A087-6C34-93272F3EBA8E}"/>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75" name="TextBox 74">
              <a:extLst>
                <a:ext uri="{FF2B5EF4-FFF2-40B4-BE49-F238E27FC236}">
                  <a16:creationId xmlns:a16="http://schemas.microsoft.com/office/drawing/2014/main" id="{E7BCC75B-26BA-5A20-3C3D-E068B27A8A2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76" name="TextBox 75">
              <a:extLst>
                <a:ext uri="{FF2B5EF4-FFF2-40B4-BE49-F238E27FC236}">
                  <a16:creationId xmlns:a16="http://schemas.microsoft.com/office/drawing/2014/main" id="{81C7F060-7406-284B-16BD-5BD17B4093AF}"/>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77" name="TextBox 76">
              <a:extLst>
                <a:ext uri="{FF2B5EF4-FFF2-40B4-BE49-F238E27FC236}">
                  <a16:creationId xmlns:a16="http://schemas.microsoft.com/office/drawing/2014/main" id="{9BB497D9-2B27-7717-C54E-CE29B2986EA6}"/>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78" name="TextBox 77">
              <a:extLst>
                <a:ext uri="{FF2B5EF4-FFF2-40B4-BE49-F238E27FC236}">
                  <a16:creationId xmlns:a16="http://schemas.microsoft.com/office/drawing/2014/main" id="{294BB09F-149B-80AD-F501-31CED69585D8}"/>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79" name="TextBox 78">
              <a:extLst>
                <a:ext uri="{FF2B5EF4-FFF2-40B4-BE49-F238E27FC236}">
                  <a16:creationId xmlns:a16="http://schemas.microsoft.com/office/drawing/2014/main" id="{9EC2D6FC-2BB5-D72C-FB84-C583F5A4966A}"/>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80" name="TextBox 79">
              <a:extLst>
                <a:ext uri="{FF2B5EF4-FFF2-40B4-BE49-F238E27FC236}">
                  <a16:creationId xmlns:a16="http://schemas.microsoft.com/office/drawing/2014/main" id="{C1C49D93-261C-D13E-CE8B-FC45D81FA465}"/>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81" name="TextBox 80">
              <a:extLst>
                <a:ext uri="{FF2B5EF4-FFF2-40B4-BE49-F238E27FC236}">
                  <a16:creationId xmlns:a16="http://schemas.microsoft.com/office/drawing/2014/main" id="{E009879C-7FFC-D915-7AB8-B6A2E3003431}"/>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grpSp>
        <p:nvGrpSpPr>
          <p:cNvPr id="82" name="Group 81" descr="An the given heap represented as an array. The items in the heap appear in the array beginning with index 1, and so the array has length 10 and contains 9 items. The order of the items follows a level-order traversal of the heap (which matches the order that the nodes' positions would have been created while adding).&#10;&#10;The array is populated as follows:&#10;index 0: empty&#10;index 1: 1&#10;index 2: 3&#10;index 3: 2&#10;index 4: 4&#10;index 5: 7&#10;index 6: 5&#10;index 7: 6&#10;index 8: 5&#10;index 9: 9">
            <a:extLst>
              <a:ext uri="{FF2B5EF4-FFF2-40B4-BE49-F238E27FC236}">
                <a16:creationId xmlns:a16="http://schemas.microsoft.com/office/drawing/2014/main" id="{C9F53F1E-2476-0556-0230-BDB8B87683B9}"/>
              </a:ext>
            </a:extLst>
          </p:cNvPr>
          <p:cNvGrpSpPr/>
          <p:nvPr/>
        </p:nvGrpSpPr>
        <p:grpSpPr>
          <a:xfrm>
            <a:off x="5805847" y="5234806"/>
            <a:ext cx="5335707" cy="942725"/>
            <a:chOff x="2969525" y="2137541"/>
            <a:chExt cx="5335707" cy="942725"/>
          </a:xfrm>
        </p:grpSpPr>
        <p:grpSp>
          <p:nvGrpSpPr>
            <p:cNvPr id="83" name="Group 82">
              <a:extLst>
                <a:ext uri="{FF2B5EF4-FFF2-40B4-BE49-F238E27FC236}">
                  <a16:creationId xmlns:a16="http://schemas.microsoft.com/office/drawing/2014/main" id="{E0D625BA-D56A-6048-DE7F-F9198B2BB70E}"/>
                </a:ext>
              </a:extLst>
            </p:cNvPr>
            <p:cNvGrpSpPr/>
            <p:nvPr/>
          </p:nvGrpSpPr>
          <p:grpSpPr>
            <a:xfrm>
              <a:off x="2969525" y="2137541"/>
              <a:ext cx="5335707" cy="533400"/>
              <a:chOff x="1445524" y="2971800"/>
              <a:chExt cx="5335707" cy="533400"/>
            </a:xfrm>
          </p:grpSpPr>
          <p:sp>
            <p:nvSpPr>
              <p:cNvPr id="94" name="Rectangle 93">
                <a:extLst>
                  <a:ext uri="{FF2B5EF4-FFF2-40B4-BE49-F238E27FC236}">
                    <a16:creationId xmlns:a16="http://schemas.microsoft.com/office/drawing/2014/main" id="{787CC559-1505-C7B6-E822-2447A0E2D1FC}"/>
                  </a:ext>
                </a:extLst>
              </p:cNvPr>
              <p:cNvSpPr/>
              <p:nvPr/>
            </p:nvSpPr>
            <p:spPr>
              <a:xfrm>
                <a:off x="14455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5" name="Rectangle 94">
                <a:extLst>
                  <a:ext uri="{FF2B5EF4-FFF2-40B4-BE49-F238E27FC236}">
                    <a16:creationId xmlns:a16="http://schemas.microsoft.com/office/drawing/2014/main" id="{02C3D2DD-D9D0-BE71-EC17-8CA71AEB89A4}"/>
                  </a:ext>
                </a:extLst>
              </p:cNvPr>
              <p:cNvSpPr/>
              <p:nvPr/>
            </p:nvSpPr>
            <p:spPr>
              <a:xfrm>
                <a:off x="1978924" y="2971800"/>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96" name="Rectangle 95">
                <a:extLst>
                  <a:ext uri="{FF2B5EF4-FFF2-40B4-BE49-F238E27FC236}">
                    <a16:creationId xmlns:a16="http://schemas.microsoft.com/office/drawing/2014/main" id="{47889846-AA5C-E69B-6F4D-639D01856CC5}"/>
                  </a:ext>
                </a:extLst>
              </p:cNvPr>
              <p:cNvSpPr/>
              <p:nvPr/>
            </p:nvSpPr>
            <p:spPr>
              <a:xfrm>
                <a:off x="25128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7" name="Rectangle 96">
                <a:extLst>
                  <a:ext uri="{FF2B5EF4-FFF2-40B4-BE49-F238E27FC236}">
                    <a16:creationId xmlns:a16="http://schemas.microsoft.com/office/drawing/2014/main" id="{0E5A5B2C-D158-ABE1-303F-FB262F935087}"/>
                  </a:ext>
                </a:extLst>
              </p:cNvPr>
              <p:cNvSpPr/>
              <p:nvPr/>
            </p:nvSpPr>
            <p:spPr>
              <a:xfrm>
                <a:off x="30462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98" name="Rectangle 97">
                <a:extLst>
                  <a:ext uri="{FF2B5EF4-FFF2-40B4-BE49-F238E27FC236}">
                    <a16:creationId xmlns:a16="http://schemas.microsoft.com/office/drawing/2014/main" id="{05EDF0F2-D631-6EAE-5265-BB717670BE2D}"/>
                  </a:ext>
                </a:extLst>
              </p:cNvPr>
              <p:cNvSpPr/>
              <p:nvPr/>
            </p:nvSpPr>
            <p:spPr>
              <a:xfrm>
                <a:off x="3579693"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99" name="Rectangle 98">
                <a:extLst>
                  <a:ext uri="{FF2B5EF4-FFF2-40B4-BE49-F238E27FC236}">
                    <a16:creationId xmlns:a16="http://schemas.microsoft.com/office/drawing/2014/main" id="{3C3C1695-5831-7CE5-2F73-F58FDA6C806E}"/>
                  </a:ext>
                </a:extLst>
              </p:cNvPr>
              <p:cNvSpPr/>
              <p:nvPr/>
            </p:nvSpPr>
            <p:spPr>
              <a:xfrm>
                <a:off x="41136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00" name="Rectangle 99">
                <a:extLst>
                  <a:ext uri="{FF2B5EF4-FFF2-40B4-BE49-F238E27FC236}">
                    <a16:creationId xmlns:a16="http://schemas.microsoft.com/office/drawing/2014/main" id="{D42CFC4F-C2D3-8C44-AC95-D855C645A9E1}"/>
                  </a:ext>
                </a:extLst>
              </p:cNvPr>
              <p:cNvSpPr/>
              <p:nvPr/>
            </p:nvSpPr>
            <p:spPr>
              <a:xfrm>
                <a:off x="46470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1" name="Rectangle 100">
                <a:extLst>
                  <a:ext uri="{FF2B5EF4-FFF2-40B4-BE49-F238E27FC236}">
                    <a16:creationId xmlns:a16="http://schemas.microsoft.com/office/drawing/2014/main" id="{600D4F9E-7A83-4EE1-C7FE-470D9ED0D187}"/>
                  </a:ext>
                </a:extLst>
              </p:cNvPr>
              <p:cNvSpPr/>
              <p:nvPr/>
            </p:nvSpPr>
            <p:spPr>
              <a:xfrm>
                <a:off x="5180462"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102" name="Rectangle 101">
                <a:extLst>
                  <a:ext uri="{FF2B5EF4-FFF2-40B4-BE49-F238E27FC236}">
                    <a16:creationId xmlns:a16="http://schemas.microsoft.com/office/drawing/2014/main" id="{0180F7A1-B865-8BF4-AF4B-6443FD508E81}"/>
                  </a:ext>
                </a:extLst>
              </p:cNvPr>
              <p:cNvSpPr/>
              <p:nvPr/>
            </p:nvSpPr>
            <p:spPr>
              <a:xfrm>
                <a:off x="57144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3" name="Rectangle 102">
                <a:extLst>
                  <a:ext uri="{FF2B5EF4-FFF2-40B4-BE49-F238E27FC236}">
                    <a16:creationId xmlns:a16="http://schemas.microsoft.com/office/drawing/2014/main" id="{1EED77B9-117F-08A0-2B80-2E63BECA68DA}"/>
                  </a:ext>
                </a:extLst>
              </p:cNvPr>
              <p:cNvSpPr/>
              <p:nvPr/>
            </p:nvSpPr>
            <p:spPr>
              <a:xfrm>
                <a:off x="6247831" y="2971800"/>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grpSp>
        <p:sp>
          <p:nvSpPr>
            <p:cNvPr id="84" name="TextBox 83">
              <a:extLst>
                <a:ext uri="{FF2B5EF4-FFF2-40B4-BE49-F238E27FC236}">
                  <a16:creationId xmlns:a16="http://schemas.microsoft.com/office/drawing/2014/main" id="{F53075DD-B113-81B2-EE5F-19C81A52D183}"/>
                </a:ext>
              </a:extLst>
            </p:cNvPr>
            <p:cNvSpPr txBox="1"/>
            <p:nvPr/>
          </p:nvSpPr>
          <p:spPr>
            <a:xfrm>
              <a:off x="3085381" y="2710934"/>
              <a:ext cx="301686" cy="369332"/>
            </a:xfrm>
            <a:prstGeom prst="rect">
              <a:avLst/>
            </a:prstGeom>
            <a:noFill/>
          </p:spPr>
          <p:txBody>
            <a:bodyPr wrap="none" rtlCol="0">
              <a:spAutoFit/>
            </a:bodyPr>
            <a:lstStyle/>
            <a:p>
              <a:r>
                <a:rPr lang="en-US" dirty="0">
                  <a:solidFill>
                    <a:srgbClr val="FF33CC"/>
                  </a:solidFill>
                </a:rPr>
                <a:t>0</a:t>
              </a:r>
            </a:p>
          </p:txBody>
        </p:sp>
        <p:sp>
          <p:nvSpPr>
            <p:cNvPr id="85" name="TextBox 84">
              <a:extLst>
                <a:ext uri="{FF2B5EF4-FFF2-40B4-BE49-F238E27FC236}">
                  <a16:creationId xmlns:a16="http://schemas.microsoft.com/office/drawing/2014/main" id="{38E942C2-4D46-5EC9-6128-526722A86ECC}"/>
                </a:ext>
              </a:extLst>
            </p:cNvPr>
            <p:cNvSpPr txBox="1"/>
            <p:nvPr/>
          </p:nvSpPr>
          <p:spPr>
            <a:xfrm>
              <a:off x="3618781" y="2710934"/>
              <a:ext cx="301686" cy="369332"/>
            </a:xfrm>
            <a:prstGeom prst="rect">
              <a:avLst/>
            </a:prstGeom>
            <a:noFill/>
          </p:spPr>
          <p:txBody>
            <a:bodyPr wrap="none" rtlCol="0">
              <a:spAutoFit/>
            </a:bodyPr>
            <a:lstStyle/>
            <a:p>
              <a:r>
                <a:rPr lang="en-US" dirty="0">
                  <a:solidFill>
                    <a:srgbClr val="FF33CC"/>
                  </a:solidFill>
                </a:rPr>
                <a:t>1</a:t>
              </a:r>
            </a:p>
          </p:txBody>
        </p:sp>
        <p:sp>
          <p:nvSpPr>
            <p:cNvPr id="86" name="TextBox 85">
              <a:extLst>
                <a:ext uri="{FF2B5EF4-FFF2-40B4-BE49-F238E27FC236}">
                  <a16:creationId xmlns:a16="http://schemas.microsoft.com/office/drawing/2014/main" id="{CA8ADE9F-3DA7-880A-729E-BB96A52BAF1E}"/>
                </a:ext>
              </a:extLst>
            </p:cNvPr>
            <p:cNvSpPr txBox="1"/>
            <p:nvPr/>
          </p:nvSpPr>
          <p:spPr>
            <a:xfrm>
              <a:off x="4152750" y="2710934"/>
              <a:ext cx="301686" cy="369332"/>
            </a:xfrm>
            <a:prstGeom prst="rect">
              <a:avLst/>
            </a:prstGeom>
            <a:noFill/>
          </p:spPr>
          <p:txBody>
            <a:bodyPr wrap="none" rtlCol="0">
              <a:spAutoFit/>
            </a:bodyPr>
            <a:lstStyle/>
            <a:p>
              <a:r>
                <a:rPr lang="en-US" dirty="0">
                  <a:solidFill>
                    <a:srgbClr val="FF33CC"/>
                  </a:solidFill>
                </a:rPr>
                <a:t>2</a:t>
              </a:r>
            </a:p>
          </p:txBody>
        </p:sp>
        <p:sp>
          <p:nvSpPr>
            <p:cNvPr id="87" name="TextBox 86">
              <a:extLst>
                <a:ext uri="{FF2B5EF4-FFF2-40B4-BE49-F238E27FC236}">
                  <a16:creationId xmlns:a16="http://schemas.microsoft.com/office/drawing/2014/main" id="{FF2AEC04-BDE6-F9F1-582F-4D23A0BAD9BD}"/>
                </a:ext>
              </a:extLst>
            </p:cNvPr>
            <p:cNvSpPr txBox="1"/>
            <p:nvPr/>
          </p:nvSpPr>
          <p:spPr>
            <a:xfrm>
              <a:off x="4686150" y="2710934"/>
              <a:ext cx="301686" cy="369332"/>
            </a:xfrm>
            <a:prstGeom prst="rect">
              <a:avLst/>
            </a:prstGeom>
            <a:noFill/>
          </p:spPr>
          <p:txBody>
            <a:bodyPr wrap="none" rtlCol="0">
              <a:spAutoFit/>
            </a:bodyPr>
            <a:lstStyle/>
            <a:p>
              <a:r>
                <a:rPr lang="en-US" dirty="0">
                  <a:solidFill>
                    <a:srgbClr val="FF33CC"/>
                  </a:solidFill>
                </a:rPr>
                <a:t>3</a:t>
              </a:r>
            </a:p>
          </p:txBody>
        </p:sp>
        <p:sp>
          <p:nvSpPr>
            <p:cNvPr id="88" name="TextBox 87">
              <a:extLst>
                <a:ext uri="{FF2B5EF4-FFF2-40B4-BE49-F238E27FC236}">
                  <a16:creationId xmlns:a16="http://schemas.microsoft.com/office/drawing/2014/main" id="{B3AB8C65-3780-75F3-DE8D-FC236CDF0AB8}"/>
                </a:ext>
              </a:extLst>
            </p:cNvPr>
            <p:cNvSpPr txBox="1"/>
            <p:nvPr/>
          </p:nvSpPr>
          <p:spPr>
            <a:xfrm>
              <a:off x="5217138" y="2710934"/>
              <a:ext cx="301686" cy="369332"/>
            </a:xfrm>
            <a:prstGeom prst="rect">
              <a:avLst/>
            </a:prstGeom>
            <a:noFill/>
          </p:spPr>
          <p:txBody>
            <a:bodyPr wrap="none" rtlCol="0">
              <a:spAutoFit/>
            </a:bodyPr>
            <a:lstStyle/>
            <a:p>
              <a:r>
                <a:rPr lang="en-US" dirty="0">
                  <a:solidFill>
                    <a:srgbClr val="FF33CC"/>
                  </a:solidFill>
                </a:rPr>
                <a:t>4</a:t>
              </a:r>
            </a:p>
          </p:txBody>
        </p:sp>
        <p:sp>
          <p:nvSpPr>
            <p:cNvPr id="89" name="TextBox 88">
              <a:extLst>
                <a:ext uri="{FF2B5EF4-FFF2-40B4-BE49-F238E27FC236}">
                  <a16:creationId xmlns:a16="http://schemas.microsoft.com/office/drawing/2014/main" id="{EB29DE64-F367-CF74-042C-10420D79F148}"/>
                </a:ext>
              </a:extLst>
            </p:cNvPr>
            <p:cNvSpPr txBox="1"/>
            <p:nvPr/>
          </p:nvSpPr>
          <p:spPr>
            <a:xfrm>
              <a:off x="5695168" y="2710934"/>
              <a:ext cx="301686" cy="369332"/>
            </a:xfrm>
            <a:prstGeom prst="rect">
              <a:avLst/>
            </a:prstGeom>
            <a:noFill/>
          </p:spPr>
          <p:txBody>
            <a:bodyPr wrap="none" rtlCol="0">
              <a:spAutoFit/>
            </a:bodyPr>
            <a:lstStyle/>
            <a:p>
              <a:r>
                <a:rPr lang="en-US" dirty="0">
                  <a:solidFill>
                    <a:srgbClr val="FF33CC"/>
                  </a:solidFill>
                </a:rPr>
                <a:t>5</a:t>
              </a:r>
            </a:p>
          </p:txBody>
        </p:sp>
        <p:sp>
          <p:nvSpPr>
            <p:cNvPr id="90" name="TextBox 89">
              <a:extLst>
                <a:ext uri="{FF2B5EF4-FFF2-40B4-BE49-F238E27FC236}">
                  <a16:creationId xmlns:a16="http://schemas.microsoft.com/office/drawing/2014/main" id="{44DB7B8A-7CEA-1DE4-A8B9-68B2EF3CAE2A}"/>
                </a:ext>
              </a:extLst>
            </p:cNvPr>
            <p:cNvSpPr txBox="1"/>
            <p:nvPr/>
          </p:nvSpPr>
          <p:spPr>
            <a:xfrm>
              <a:off x="6286919" y="2710934"/>
              <a:ext cx="301686" cy="369332"/>
            </a:xfrm>
            <a:prstGeom prst="rect">
              <a:avLst/>
            </a:prstGeom>
            <a:noFill/>
          </p:spPr>
          <p:txBody>
            <a:bodyPr wrap="none" rtlCol="0">
              <a:spAutoFit/>
            </a:bodyPr>
            <a:lstStyle/>
            <a:p>
              <a:r>
                <a:rPr lang="en-US" dirty="0">
                  <a:solidFill>
                    <a:srgbClr val="FF33CC"/>
                  </a:solidFill>
                </a:rPr>
                <a:t>6</a:t>
              </a:r>
            </a:p>
          </p:txBody>
        </p:sp>
        <p:sp>
          <p:nvSpPr>
            <p:cNvPr id="91" name="TextBox 90">
              <a:extLst>
                <a:ext uri="{FF2B5EF4-FFF2-40B4-BE49-F238E27FC236}">
                  <a16:creationId xmlns:a16="http://schemas.microsoft.com/office/drawing/2014/main" id="{7AB5C4EC-FBC5-B6A4-32A6-0F3A67313E99}"/>
                </a:ext>
              </a:extLst>
            </p:cNvPr>
            <p:cNvSpPr txBox="1"/>
            <p:nvPr/>
          </p:nvSpPr>
          <p:spPr>
            <a:xfrm>
              <a:off x="6820319" y="2710934"/>
              <a:ext cx="301686" cy="369332"/>
            </a:xfrm>
            <a:prstGeom prst="rect">
              <a:avLst/>
            </a:prstGeom>
            <a:noFill/>
          </p:spPr>
          <p:txBody>
            <a:bodyPr wrap="none" rtlCol="0">
              <a:spAutoFit/>
            </a:bodyPr>
            <a:lstStyle/>
            <a:p>
              <a:r>
                <a:rPr lang="en-US" dirty="0">
                  <a:solidFill>
                    <a:srgbClr val="FF33CC"/>
                  </a:solidFill>
                </a:rPr>
                <a:t>7</a:t>
              </a:r>
            </a:p>
          </p:txBody>
        </p:sp>
        <p:sp>
          <p:nvSpPr>
            <p:cNvPr id="92" name="TextBox 91">
              <a:extLst>
                <a:ext uri="{FF2B5EF4-FFF2-40B4-BE49-F238E27FC236}">
                  <a16:creationId xmlns:a16="http://schemas.microsoft.com/office/drawing/2014/main" id="{38A48468-902E-83B9-029D-4A18623BC507}"/>
                </a:ext>
              </a:extLst>
            </p:cNvPr>
            <p:cNvSpPr txBox="1"/>
            <p:nvPr/>
          </p:nvSpPr>
          <p:spPr>
            <a:xfrm>
              <a:off x="7354288" y="2710934"/>
              <a:ext cx="301686" cy="369332"/>
            </a:xfrm>
            <a:prstGeom prst="rect">
              <a:avLst/>
            </a:prstGeom>
            <a:noFill/>
          </p:spPr>
          <p:txBody>
            <a:bodyPr wrap="none" rtlCol="0">
              <a:spAutoFit/>
            </a:bodyPr>
            <a:lstStyle/>
            <a:p>
              <a:r>
                <a:rPr lang="en-US" dirty="0">
                  <a:solidFill>
                    <a:srgbClr val="FF33CC"/>
                  </a:solidFill>
                </a:rPr>
                <a:t>8</a:t>
              </a:r>
            </a:p>
          </p:txBody>
        </p:sp>
        <p:sp>
          <p:nvSpPr>
            <p:cNvPr id="93" name="TextBox 92">
              <a:extLst>
                <a:ext uri="{FF2B5EF4-FFF2-40B4-BE49-F238E27FC236}">
                  <a16:creationId xmlns:a16="http://schemas.microsoft.com/office/drawing/2014/main" id="{26943C51-AEFD-0564-330A-F869E75C02E3}"/>
                </a:ext>
              </a:extLst>
            </p:cNvPr>
            <p:cNvSpPr txBox="1"/>
            <p:nvPr/>
          </p:nvSpPr>
          <p:spPr>
            <a:xfrm>
              <a:off x="7887688" y="2710934"/>
              <a:ext cx="301686" cy="369332"/>
            </a:xfrm>
            <a:prstGeom prst="rect">
              <a:avLst/>
            </a:prstGeom>
            <a:noFill/>
          </p:spPr>
          <p:txBody>
            <a:bodyPr wrap="none" rtlCol="0">
              <a:spAutoFit/>
            </a:bodyPr>
            <a:lstStyle/>
            <a:p>
              <a:r>
                <a:rPr lang="en-US" dirty="0">
                  <a:solidFill>
                    <a:srgbClr val="FF33CC"/>
                  </a:solidFill>
                </a:rPr>
                <a:t>9</a:t>
              </a:r>
            </a:p>
          </p:txBody>
        </p:sp>
      </p:grpSp>
      <p:sp>
        <p:nvSpPr>
          <p:cNvPr id="3" name="Content Placeholder 2">
            <a:extLst>
              <a:ext uri="{FF2B5EF4-FFF2-40B4-BE49-F238E27FC236}">
                <a16:creationId xmlns:a16="http://schemas.microsoft.com/office/drawing/2014/main" id="{7F9F30F0-7D06-DAC8-8BF6-ECA17E7C262A}"/>
              </a:ext>
            </a:extLst>
          </p:cNvPr>
          <p:cNvSpPr>
            <a:spLocks noGrp="1"/>
          </p:cNvSpPr>
          <p:nvPr>
            <p:ph idx="1"/>
          </p:nvPr>
        </p:nvSpPr>
        <p:spPr/>
        <p:txBody>
          <a:bodyPr>
            <a:normAutofit/>
          </a:bodyPr>
          <a:lstStyle/>
          <a:p>
            <a:pPr marL="0" indent="0">
              <a:buNone/>
            </a:pPr>
            <a:r>
              <a:rPr lang="en-US" dirty="0"/>
              <a:t>insert(item){</a:t>
            </a:r>
          </a:p>
          <a:p>
            <a:pPr marL="0" indent="0">
              <a:buNone/>
            </a:pPr>
            <a:r>
              <a:rPr lang="en-US" dirty="0"/>
              <a:t>    if(size == </a:t>
            </a:r>
            <a:r>
              <a:rPr lang="en-US" dirty="0" err="1"/>
              <a:t>arr.length</a:t>
            </a:r>
            <a:r>
              <a:rPr lang="en-US" dirty="0"/>
              <a:t> – 1){resize();}</a:t>
            </a:r>
          </a:p>
          <a:p>
            <a:pPr marL="0" indent="0">
              <a:buNone/>
            </a:pPr>
            <a:r>
              <a:rPr lang="en-US" dirty="0"/>
              <a:t>    size++;</a:t>
            </a:r>
          </a:p>
          <a:p>
            <a:pPr marL="0" indent="0">
              <a:buNone/>
            </a:pPr>
            <a:r>
              <a:rPr lang="en-US" dirty="0"/>
              <a:t>    </a:t>
            </a:r>
            <a:r>
              <a:rPr lang="en-US" dirty="0" err="1"/>
              <a:t>arr</a:t>
            </a:r>
            <a:r>
              <a:rPr lang="en-US" dirty="0"/>
              <a:t>[size] = item;</a:t>
            </a:r>
          </a:p>
          <a:p>
            <a:pPr marL="0" indent="0">
              <a:buNone/>
            </a:pPr>
            <a:r>
              <a:rPr lang="en-US" dirty="0"/>
              <a:t>    </a:t>
            </a:r>
            <a:r>
              <a:rPr lang="en-US" dirty="0" err="1"/>
              <a:t>percolateUp</a:t>
            </a:r>
            <a:r>
              <a:rPr lang="en-US" dirty="0"/>
              <a:t>(size)</a:t>
            </a:r>
          </a:p>
          <a:p>
            <a:pPr marL="0" indent="0">
              <a:buNone/>
            </a:pPr>
            <a:r>
              <a:rPr lang="en-US" dirty="0"/>
              <a:t>} </a:t>
            </a:r>
          </a:p>
          <a:p>
            <a:pPr marL="0" indent="0">
              <a:buNone/>
            </a:pPr>
            <a:endParaRPr lang="en-US" dirty="0"/>
          </a:p>
        </p:txBody>
      </p:sp>
      <p:sp>
        <p:nvSpPr>
          <p:cNvPr id="5" name="Slide Number Placeholder 4">
            <a:extLst>
              <a:ext uri="{FF2B5EF4-FFF2-40B4-BE49-F238E27FC236}">
                <a16:creationId xmlns:a16="http://schemas.microsoft.com/office/drawing/2014/main" id="{405F680C-ADC3-E43A-3C07-154E76C0D9E8}"/>
              </a:ext>
            </a:extLst>
          </p:cNvPr>
          <p:cNvSpPr>
            <a:spLocks noGrp="1"/>
          </p:cNvSpPr>
          <p:nvPr>
            <p:ph type="sldNum" sz="quarter" idx="12"/>
          </p:nvPr>
        </p:nvSpPr>
        <p:spPr/>
        <p:txBody>
          <a:bodyPr/>
          <a:lstStyle/>
          <a:p>
            <a:fld id="{A94D5A7D-FFFE-410B-BEE5-702232F4B148}" type="slidenum">
              <a:rPr lang="en-US" smtClean="0"/>
              <a:t>23</a:t>
            </a:fld>
            <a:endParaRPr lang="en-US"/>
          </a:p>
        </p:txBody>
      </p:sp>
    </p:spTree>
    <p:extLst>
      <p:ext uri="{BB962C8B-B14F-4D97-AF65-F5344CB8AC3E}">
        <p14:creationId xmlns:p14="http://schemas.microsoft.com/office/powerpoint/2010/main" val="1977882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483F-F26E-8B20-8083-CCF4901F7150}"/>
              </a:ext>
            </a:extLst>
          </p:cNvPr>
          <p:cNvSpPr>
            <a:spLocks noGrp="1"/>
          </p:cNvSpPr>
          <p:nvPr>
            <p:ph type="title"/>
          </p:nvPr>
        </p:nvSpPr>
        <p:spPr/>
        <p:txBody>
          <a:bodyPr/>
          <a:lstStyle/>
          <a:p>
            <a:r>
              <a:rPr lang="en-US" dirty="0"/>
              <a:t>Percolate Up</a:t>
            </a:r>
          </a:p>
        </p:txBody>
      </p:sp>
      <p:sp>
        <p:nvSpPr>
          <p:cNvPr id="3" name="Content Placeholder 2">
            <a:extLst>
              <a:ext uri="{FF2B5EF4-FFF2-40B4-BE49-F238E27FC236}">
                <a16:creationId xmlns:a16="http://schemas.microsoft.com/office/drawing/2014/main" id="{DB35A154-B79D-608E-BDA4-B50687714B59}"/>
              </a:ext>
            </a:extLst>
          </p:cNvPr>
          <p:cNvSpPr>
            <a:spLocks noGrp="1"/>
          </p:cNvSpPr>
          <p:nvPr>
            <p:ph idx="1"/>
          </p:nvPr>
        </p:nvSpPr>
        <p:spPr>
          <a:xfrm>
            <a:off x="304800" y="1825625"/>
            <a:ext cx="11887200" cy="4351338"/>
          </a:xfrm>
        </p:spPr>
        <p:txBody>
          <a:bodyPr>
            <a:normAutofit lnSpcReduction="10000"/>
          </a:bodyPr>
          <a:lstStyle/>
          <a:p>
            <a:pPr marL="0" indent="0">
              <a:buNone/>
            </a:pPr>
            <a:r>
              <a:rPr lang="en-US" sz="2400" dirty="0" err="1"/>
              <a:t>percolateUp</a:t>
            </a:r>
            <a:r>
              <a:rPr lang="en-US" sz="2400" dirty="0"/>
              <a:t>(int </a:t>
            </a:r>
            <a:r>
              <a:rPr lang="en-US" sz="2400" dirty="0" err="1"/>
              <a:t>i</a:t>
            </a:r>
            <a:r>
              <a:rPr lang="en-US" sz="2400" dirty="0"/>
              <a:t>){</a:t>
            </a:r>
          </a:p>
          <a:p>
            <a:pPr marL="0" indent="0">
              <a:buNone/>
            </a:pPr>
            <a:r>
              <a:rPr lang="en-US" sz="2400" dirty="0"/>
              <a:t>    int parent = </a:t>
            </a:r>
            <a:r>
              <a:rPr lang="en-US" sz="2400" dirty="0" err="1"/>
              <a:t>i</a:t>
            </a:r>
            <a:r>
              <a:rPr lang="en-US" sz="2400" dirty="0"/>
              <a:t>/2;  </a:t>
            </a:r>
            <a:r>
              <a:rPr lang="en-US" sz="2400" dirty="0">
                <a:solidFill>
                  <a:srgbClr val="00B0F0"/>
                </a:solidFill>
              </a:rPr>
              <a:t>\\ index of parent</a:t>
            </a:r>
          </a:p>
          <a:p>
            <a:pPr marL="0" indent="0">
              <a:buNone/>
            </a:pPr>
            <a:r>
              <a:rPr lang="en-US" sz="2400" dirty="0"/>
              <a:t>    Item </a:t>
            </a:r>
            <a:r>
              <a:rPr lang="en-US" sz="2400" dirty="0" err="1"/>
              <a:t>val</a:t>
            </a:r>
            <a:r>
              <a:rPr lang="en-US" sz="2400" dirty="0"/>
              <a:t> = </a:t>
            </a:r>
            <a:r>
              <a:rPr lang="en-US" sz="2400" dirty="0" err="1"/>
              <a:t>arr</a:t>
            </a:r>
            <a:r>
              <a:rPr lang="en-US" sz="2400" dirty="0"/>
              <a:t>[</a:t>
            </a:r>
            <a:r>
              <a:rPr lang="en-US" sz="2400" dirty="0" err="1"/>
              <a:t>i</a:t>
            </a:r>
            <a:r>
              <a:rPr lang="en-US" sz="2400" dirty="0"/>
              <a:t>];  </a:t>
            </a:r>
            <a:r>
              <a:rPr lang="en-US" sz="2400" dirty="0">
                <a:solidFill>
                  <a:srgbClr val="00B0F0"/>
                </a:solidFill>
              </a:rPr>
              <a:t>\\ value at current location</a:t>
            </a:r>
          </a:p>
          <a:p>
            <a:pPr marL="0" indent="0">
              <a:buNone/>
            </a:pPr>
            <a:r>
              <a:rPr lang="en-US" sz="2400" dirty="0"/>
              <a:t>    while(</a:t>
            </a:r>
            <a:r>
              <a:rPr lang="en-US" sz="2400" dirty="0" err="1"/>
              <a:t>i</a:t>
            </a:r>
            <a:r>
              <a:rPr lang="en-US" sz="2400" dirty="0"/>
              <a:t> &gt; 1 &amp;&amp; </a:t>
            </a:r>
            <a:r>
              <a:rPr lang="en-US" sz="2400" dirty="0" err="1"/>
              <a:t>arr</a:t>
            </a:r>
            <a:r>
              <a:rPr lang="en-US" sz="2400" dirty="0"/>
              <a:t>[</a:t>
            </a:r>
            <a:r>
              <a:rPr lang="en-US" sz="2400" dirty="0" err="1"/>
              <a:t>i</a:t>
            </a:r>
            <a:r>
              <a:rPr lang="en-US" sz="2400" dirty="0"/>
              <a:t>] &lt; </a:t>
            </a:r>
            <a:r>
              <a:rPr lang="en-US" sz="2400" dirty="0" err="1"/>
              <a:t>arr</a:t>
            </a:r>
            <a:r>
              <a:rPr lang="en-US" sz="2400" dirty="0"/>
              <a:t>[parent]){  </a:t>
            </a:r>
            <a:r>
              <a:rPr lang="en-US" sz="2400" dirty="0">
                <a:solidFill>
                  <a:srgbClr val="00B0F0"/>
                </a:solidFill>
              </a:rPr>
              <a:t>\\ until location is root or heap property holds</a:t>
            </a:r>
          </a:p>
          <a:p>
            <a:pPr marL="0" indent="0">
              <a:buNone/>
            </a:pPr>
            <a:r>
              <a:rPr lang="en-US" sz="2400" dirty="0"/>
              <a:t>        </a:t>
            </a:r>
            <a:r>
              <a:rPr lang="en-US" sz="2400" dirty="0" err="1"/>
              <a:t>arr</a:t>
            </a:r>
            <a:r>
              <a:rPr lang="en-US" sz="2400" dirty="0"/>
              <a:t>[</a:t>
            </a:r>
            <a:r>
              <a:rPr lang="en-US" sz="2400" dirty="0" err="1"/>
              <a:t>i</a:t>
            </a:r>
            <a:r>
              <a:rPr lang="en-US" sz="2400" dirty="0"/>
              <a:t>] = </a:t>
            </a:r>
            <a:r>
              <a:rPr lang="en-US" sz="2400" dirty="0" err="1"/>
              <a:t>arr</a:t>
            </a:r>
            <a:r>
              <a:rPr lang="en-US" sz="2400" dirty="0"/>
              <a:t>[parent];  </a:t>
            </a:r>
            <a:r>
              <a:rPr lang="en-US" sz="2400" dirty="0">
                <a:solidFill>
                  <a:srgbClr val="00B0F0"/>
                </a:solidFill>
              </a:rPr>
              <a:t>\\ move parent value to this location</a:t>
            </a:r>
          </a:p>
          <a:p>
            <a:pPr marL="0" indent="0">
              <a:buNone/>
            </a:pPr>
            <a:r>
              <a:rPr lang="en-US" sz="2400" dirty="0"/>
              <a:t>        </a:t>
            </a:r>
            <a:r>
              <a:rPr lang="en-US" sz="2400" dirty="0" err="1"/>
              <a:t>arr</a:t>
            </a:r>
            <a:r>
              <a:rPr lang="en-US" sz="2400" dirty="0"/>
              <a:t>[parent] = </a:t>
            </a:r>
            <a:r>
              <a:rPr lang="en-US" sz="2400" dirty="0" err="1"/>
              <a:t>val</a:t>
            </a:r>
            <a:r>
              <a:rPr lang="en-US" sz="2400" dirty="0"/>
              <a:t>; </a:t>
            </a:r>
            <a:r>
              <a:rPr lang="en-US" sz="2400" dirty="0">
                <a:solidFill>
                  <a:srgbClr val="00B0F0"/>
                </a:solidFill>
              </a:rPr>
              <a:t>\\ put current value into parent’s location </a:t>
            </a:r>
          </a:p>
          <a:p>
            <a:pPr marL="0" indent="0">
              <a:buNone/>
            </a:pPr>
            <a:r>
              <a:rPr lang="en-US" sz="2400" dirty="0"/>
              <a:t>        </a:t>
            </a:r>
            <a:r>
              <a:rPr lang="en-US" sz="2400" dirty="0" err="1"/>
              <a:t>i</a:t>
            </a:r>
            <a:r>
              <a:rPr lang="en-US" sz="2400" dirty="0"/>
              <a:t> = parent;  </a:t>
            </a:r>
            <a:r>
              <a:rPr lang="en-US" sz="2400" dirty="0">
                <a:solidFill>
                  <a:srgbClr val="00B0F0"/>
                </a:solidFill>
              </a:rPr>
              <a:t>\\ make current location the parent</a:t>
            </a:r>
          </a:p>
          <a:p>
            <a:pPr marL="0" indent="0">
              <a:buNone/>
            </a:pPr>
            <a:r>
              <a:rPr lang="en-US" sz="2400" dirty="0"/>
              <a:t>        parent = </a:t>
            </a:r>
            <a:r>
              <a:rPr lang="en-US" sz="2400" dirty="0" err="1"/>
              <a:t>i</a:t>
            </a:r>
            <a:r>
              <a:rPr lang="en-US" sz="2400" dirty="0"/>
              <a:t>/2;  </a:t>
            </a:r>
            <a:r>
              <a:rPr lang="en-US" sz="2400" dirty="0">
                <a:solidFill>
                  <a:srgbClr val="00B0F0"/>
                </a:solidFill>
              </a:rPr>
              <a:t>\\ update new parent</a:t>
            </a:r>
          </a:p>
          <a:p>
            <a:pPr marL="0" indent="0">
              <a:buNone/>
            </a:pPr>
            <a:r>
              <a:rPr lang="en-US" sz="2400" dirty="0"/>
              <a:t>    }</a:t>
            </a:r>
          </a:p>
          <a:p>
            <a:pPr marL="0" indent="0">
              <a:buNone/>
            </a:pPr>
            <a:r>
              <a:rPr lang="en-US" sz="2400" dirty="0"/>
              <a:t>}</a:t>
            </a:r>
          </a:p>
        </p:txBody>
      </p:sp>
      <p:sp>
        <p:nvSpPr>
          <p:cNvPr id="4" name="Slide Number Placeholder 3">
            <a:extLst>
              <a:ext uri="{FF2B5EF4-FFF2-40B4-BE49-F238E27FC236}">
                <a16:creationId xmlns:a16="http://schemas.microsoft.com/office/drawing/2014/main" id="{4E96D3F9-38A9-1D48-C68A-0DBB94B894D1}"/>
              </a:ext>
            </a:extLst>
          </p:cNvPr>
          <p:cNvSpPr>
            <a:spLocks noGrp="1"/>
          </p:cNvSpPr>
          <p:nvPr>
            <p:ph type="sldNum" sz="quarter" idx="12"/>
          </p:nvPr>
        </p:nvSpPr>
        <p:spPr/>
        <p:txBody>
          <a:bodyPr/>
          <a:lstStyle/>
          <a:p>
            <a:fld id="{A94D5A7D-FFFE-410B-BEE5-702232F4B148}" type="slidenum">
              <a:rPr lang="en-US" smtClean="0"/>
              <a:t>24</a:t>
            </a:fld>
            <a:endParaRPr lang="en-US"/>
          </a:p>
        </p:txBody>
      </p:sp>
    </p:spTree>
    <p:extLst>
      <p:ext uri="{BB962C8B-B14F-4D97-AF65-F5344CB8AC3E}">
        <p14:creationId xmlns:p14="http://schemas.microsoft.com/office/powerpoint/2010/main" val="776401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B0ABD-0BFF-6D08-9E5A-671AB107983A}"/>
              </a:ext>
            </a:extLst>
          </p:cNvPr>
          <p:cNvSpPr>
            <a:spLocks noGrp="1"/>
          </p:cNvSpPr>
          <p:nvPr>
            <p:ph type="title"/>
          </p:nvPr>
        </p:nvSpPr>
        <p:spPr/>
        <p:txBody>
          <a:bodyPr/>
          <a:lstStyle/>
          <a:p>
            <a:r>
              <a:rPr lang="en-US" dirty="0"/>
              <a:t>extract Pseudocode</a:t>
            </a:r>
          </a:p>
        </p:txBody>
      </p:sp>
      <p:sp>
        <p:nvSpPr>
          <p:cNvPr id="3" name="Content Placeholder 2">
            <a:extLst>
              <a:ext uri="{FF2B5EF4-FFF2-40B4-BE49-F238E27FC236}">
                <a16:creationId xmlns:a16="http://schemas.microsoft.com/office/drawing/2014/main" id="{7F9F30F0-7D06-DAC8-8BF6-ECA17E7C262A}"/>
              </a:ext>
            </a:extLst>
          </p:cNvPr>
          <p:cNvSpPr>
            <a:spLocks noGrp="1"/>
          </p:cNvSpPr>
          <p:nvPr>
            <p:ph idx="1"/>
          </p:nvPr>
        </p:nvSpPr>
        <p:spPr/>
        <p:txBody>
          <a:bodyPr>
            <a:normAutofit/>
          </a:bodyPr>
          <a:lstStyle/>
          <a:p>
            <a:pPr marL="0" indent="0">
              <a:buNone/>
            </a:pPr>
            <a:r>
              <a:rPr lang="en-US" dirty="0"/>
              <a:t>extract(){</a:t>
            </a:r>
          </a:p>
          <a:p>
            <a:pPr marL="0" indent="0">
              <a:buNone/>
            </a:pPr>
            <a:r>
              <a:rPr lang="en-US" dirty="0"/>
              <a:t>    </a:t>
            </a:r>
            <a:r>
              <a:rPr lang="en-US" dirty="0" err="1"/>
              <a:t>theMin</a:t>
            </a:r>
            <a:r>
              <a:rPr lang="en-US" dirty="0"/>
              <a:t> = </a:t>
            </a:r>
            <a:r>
              <a:rPr lang="en-US" dirty="0" err="1"/>
              <a:t>arr</a:t>
            </a:r>
            <a:r>
              <a:rPr lang="en-US" dirty="0"/>
              <a:t>[1];</a:t>
            </a:r>
          </a:p>
          <a:p>
            <a:pPr marL="0" indent="0">
              <a:buNone/>
            </a:pPr>
            <a:r>
              <a:rPr lang="en-US" dirty="0"/>
              <a:t>    </a:t>
            </a:r>
            <a:r>
              <a:rPr lang="en-US" dirty="0" err="1"/>
              <a:t>arr</a:t>
            </a:r>
            <a:r>
              <a:rPr lang="en-US" dirty="0"/>
              <a:t>[1] = </a:t>
            </a:r>
            <a:r>
              <a:rPr lang="en-US" dirty="0" err="1"/>
              <a:t>arr</a:t>
            </a:r>
            <a:r>
              <a:rPr lang="en-US" dirty="0"/>
              <a:t>[size];</a:t>
            </a:r>
          </a:p>
          <a:p>
            <a:pPr marL="0" indent="0">
              <a:buNone/>
            </a:pPr>
            <a:r>
              <a:rPr lang="en-US" dirty="0"/>
              <a:t>    size--;</a:t>
            </a:r>
          </a:p>
          <a:p>
            <a:pPr marL="0" indent="0">
              <a:buNone/>
            </a:pPr>
            <a:r>
              <a:rPr lang="en-US" dirty="0"/>
              <a:t>    </a:t>
            </a:r>
            <a:r>
              <a:rPr lang="en-US" dirty="0" err="1"/>
              <a:t>percolateDown</a:t>
            </a:r>
            <a:r>
              <a:rPr lang="en-US" dirty="0"/>
              <a:t>(1);</a:t>
            </a:r>
          </a:p>
          <a:p>
            <a:pPr marL="0" indent="0">
              <a:buNone/>
            </a:pPr>
            <a:r>
              <a:rPr lang="en-US" dirty="0"/>
              <a:t>    return </a:t>
            </a:r>
            <a:r>
              <a:rPr lang="en-US" dirty="0" err="1"/>
              <a:t>theMin</a:t>
            </a:r>
            <a:r>
              <a:rPr lang="en-US" dirty="0"/>
              <a:t>;</a:t>
            </a:r>
          </a:p>
          <a:p>
            <a:pPr marL="0" indent="0">
              <a:buNone/>
            </a:pPr>
            <a:r>
              <a:rPr lang="en-US" dirty="0"/>
              <a:t>} </a:t>
            </a:r>
          </a:p>
          <a:p>
            <a:pPr marL="0" indent="0">
              <a:buNone/>
            </a:pPr>
            <a:endParaRPr lang="en-US" dirty="0"/>
          </a:p>
        </p:txBody>
      </p:sp>
      <p:sp>
        <p:nvSpPr>
          <p:cNvPr id="4" name="Slide Number Placeholder 3">
            <a:extLst>
              <a:ext uri="{FF2B5EF4-FFF2-40B4-BE49-F238E27FC236}">
                <a16:creationId xmlns:a16="http://schemas.microsoft.com/office/drawing/2014/main" id="{91C46B1E-C675-8AE7-14C4-B671532802D4}"/>
              </a:ext>
            </a:extLst>
          </p:cNvPr>
          <p:cNvSpPr>
            <a:spLocks noGrp="1"/>
          </p:cNvSpPr>
          <p:nvPr>
            <p:ph type="sldNum" sz="quarter" idx="12"/>
          </p:nvPr>
        </p:nvSpPr>
        <p:spPr/>
        <p:txBody>
          <a:bodyPr/>
          <a:lstStyle/>
          <a:p>
            <a:fld id="{A94D5A7D-FFFE-410B-BEE5-702232F4B148}" type="slidenum">
              <a:rPr lang="en-US" smtClean="0"/>
              <a:t>25</a:t>
            </a:fld>
            <a:endParaRPr lang="en-US"/>
          </a:p>
        </p:txBody>
      </p:sp>
    </p:spTree>
    <p:extLst>
      <p:ext uri="{BB962C8B-B14F-4D97-AF65-F5344CB8AC3E}">
        <p14:creationId xmlns:p14="http://schemas.microsoft.com/office/powerpoint/2010/main" val="3201562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483F-F26E-8B20-8083-CCF4901F7150}"/>
              </a:ext>
            </a:extLst>
          </p:cNvPr>
          <p:cNvSpPr>
            <a:spLocks noGrp="1"/>
          </p:cNvSpPr>
          <p:nvPr>
            <p:ph type="title"/>
          </p:nvPr>
        </p:nvSpPr>
        <p:spPr>
          <a:xfrm>
            <a:off x="838200" y="-285115"/>
            <a:ext cx="10515600" cy="1325563"/>
          </a:xfrm>
        </p:spPr>
        <p:txBody>
          <a:bodyPr/>
          <a:lstStyle/>
          <a:p>
            <a:r>
              <a:rPr lang="en-US" dirty="0"/>
              <a:t>Percolate Down</a:t>
            </a:r>
          </a:p>
        </p:txBody>
      </p:sp>
      <p:sp>
        <p:nvSpPr>
          <p:cNvPr id="3" name="Content Placeholder 2">
            <a:extLst>
              <a:ext uri="{FF2B5EF4-FFF2-40B4-BE49-F238E27FC236}">
                <a16:creationId xmlns:a16="http://schemas.microsoft.com/office/drawing/2014/main" id="{DB35A154-B79D-608E-BDA4-B50687714B59}"/>
              </a:ext>
            </a:extLst>
          </p:cNvPr>
          <p:cNvSpPr>
            <a:spLocks noGrp="1"/>
          </p:cNvSpPr>
          <p:nvPr>
            <p:ph idx="1"/>
          </p:nvPr>
        </p:nvSpPr>
        <p:spPr>
          <a:xfrm>
            <a:off x="304800" y="609600"/>
            <a:ext cx="11887200" cy="6248400"/>
          </a:xfrm>
        </p:spPr>
        <p:txBody>
          <a:bodyPr>
            <a:normAutofit fontScale="62500" lnSpcReduction="20000"/>
          </a:bodyPr>
          <a:lstStyle/>
          <a:p>
            <a:pPr marL="0" indent="0">
              <a:buNone/>
            </a:pPr>
            <a:r>
              <a:rPr lang="en-US" dirty="0" err="1"/>
              <a:t>percolateDown</a:t>
            </a:r>
            <a:r>
              <a:rPr lang="en-US" dirty="0"/>
              <a:t>(int </a:t>
            </a:r>
            <a:r>
              <a:rPr lang="en-US" dirty="0" err="1"/>
              <a:t>i</a:t>
            </a:r>
            <a:r>
              <a:rPr lang="en-US" dirty="0"/>
              <a:t>){</a:t>
            </a:r>
          </a:p>
          <a:p>
            <a:pPr marL="0" indent="0">
              <a:buNone/>
            </a:pPr>
            <a:r>
              <a:rPr lang="en-US" dirty="0"/>
              <a:t>    int left = </a:t>
            </a:r>
            <a:r>
              <a:rPr lang="en-US" dirty="0" err="1"/>
              <a:t>i</a:t>
            </a:r>
            <a:r>
              <a:rPr lang="en-US" dirty="0"/>
              <a:t>*2;  </a:t>
            </a:r>
            <a:r>
              <a:rPr lang="en-US" dirty="0">
                <a:solidFill>
                  <a:srgbClr val="00B0F0"/>
                </a:solidFill>
              </a:rPr>
              <a:t>\\ index of left child</a:t>
            </a:r>
          </a:p>
          <a:p>
            <a:pPr marL="0" indent="0">
              <a:buNone/>
            </a:pPr>
            <a:r>
              <a:rPr lang="en-US" dirty="0">
                <a:solidFill>
                  <a:srgbClr val="00B0F0"/>
                </a:solidFill>
              </a:rPr>
              <a:t>    </a:t>
            </a:r>
            <a:r>
              <a:rPr lang="en-US" dirty="0"/>
              <a:t>int right = </a:t>
            </a:r>
            <a:r>
              <a:rPr lang="en-US" dirty="0" err="1"/>
              <a:t>i</a:t>
            </a:r>
            <a:r>
              <a:rPr lang="en-US" dirty="0"/>
              <a:t>*2+1;  </a:t>
            </a:r>
            <a:r>
              <a:rPr lang="en-US" dirty="0">
                <a:solidFill>
                  <a:srgbClr val="00B0F0"/>
                </a:solidFill>
              </a:rPr>
              <a:t>\\ index of right child</a:t>
            </a:r>
          </a:p>
          <a:p>
            <a:pPr marL="0" indent="0">
              <a:buNone/>
            </a:pPr>
            <a:r>
              <a:rPr lang="en-US" dirty="0"/>
              <a:t>    Item </a:t>
            </a:r>
            <a:r>
              <a:rPr lang="en-US" dirty="0" err="1"/>
              <a:t>val</a:t>
            </a:r>
            <a:r>
              <a:rPr lang="en-US" dirty="0"/>
              <a:t> = </a:t>
            </a:r>
            <a:r>
              <a:rPr lang="en-US" dirty="0" err="1"/>
              <a:t>arr</a:t>
            </a:r>
            <a:r>
              <a:rPr lang="en-US" dirty="0"/>
              <a:t>[</a:t>
            </a:r>
            <a:r>
              <a:rPr lang="en-US" dirty="0" err="1"/>
              <a:t>i</a:t>
            </a:r>
            <a:r>
              <a:rPr lang="en-US" dirty="0"/>
              <a:t>];  </a:t>
            </a:r>
            <a:r>
              <a:rPr lang="en-US" dirty="0">
                <a:solidFill>
                  <a:srgbClr val="00B0F0"/>
                </a:solidFill>
              </a:rPr>
              <a:t>\\ value at location</a:t>
            </a:r>
          </a:p>
          <a:p>
            <a:pPr marL="0" indent="0">
              <a:buNone/>
            </a:pPr>
            <a:r>
              <a:rPr lang="en-US" dirty="0"/>
              <a:t>    while(left &lt;= size){  </a:t>
            </a:r>
            <a:r>
              <a:rPr lang="en-US" dirty="0">
                <a:solidFill>
                  <a:srgbClr val="00B0F0"/>
                </a:solidFill>
              </a:rPr>
              <a:t>\\ until location is leaf</a:t>
            </a:r>
          </a:p>
          <a:p>
            <a:pPr marL="0" indent="0">
              <a:buNone/>
            </a:pPr>
            <a:r>
              <a:rPr lang="en-US" dirty="0">
                <a:solidFill>
                  <a:srgbClr val="00B0F0"/>
                </a:solidFill>
              </a:rPr>
              <a:t>        </a:t>
            </a:r>
            <a:r>
              <a:rPr lang="en-US" dirty="0"/>
              <a:t>int </a:t>
            </a:r>
            <a:r>
              <a:rPr lang="en-US" dirty="0" err="1"/>
              <a:t>toSwap</a:t>
            </a:r>
            <a:r>
              <a:rPr lang="en-US" dirty="0"/>
              <a:t> = right;</a:t>
            </a:r>
          </a:p>
          <a:p>
            <a:pPr marL="0" indent="0">
              <a:buNone/>
            </a:pPr>
            <a:r>
              <a:rPr lang="en-US" dirty="0">
                <a:solidFill>
                  <a:srgbClr val="00B0F0"/>
                </a:solidFill>
              </a:rPr>
              <a:t>        </a:t>
            </a:r>
            <a:r>
              <a:rPr lang="en-US" dirty="0"/>
              <a:t>if(right &gt; size || </a:t>
            </a:r>
            <a:r>
              <a:rPr lang="en-US" dirty="0" err="1"/>
              <a:t>arr</a:t>
            </a:r>
            <a:r>
              <a:rPr lang="en-US" dirty="0"/>
              <a:t>[left] &lt; </a:t>
            </a:r>
            <a:r>
              <a:rPr lang="en-US" dirty="0" err="1"/>
              <a:t>arr</a:t>
            </a:r>
            <a:r>
              <a:rPr lang="en-US" dirty="0"/>
              <a:t>[right]){  </a:t>
            </a:r>
            <a:r>
              <a:rPr lang="en-US" dirty="0">
                <a:solidFill>
                  <a:srgbClr val="00B0F0"/>
                </a:solidFill>
              </a:rPr>
              <a:t>\\ if there is no right child or if left child is smaller</a:t>
            </a:r>
          </a:p>
          <a:p>
            <a:pPr marL="0" indent="0">
              <a:buNone/>
            </a:pPr>
            <a:r>
              <a:rPr lang="en-US" dirty="0">
                <a:solidFill>
                  <a:srgbClr val="00B0F0"/>
                </a:solidFill>
              </a:rPr>
              <a:t>            </a:t>
            </a:r>
            <a:r>
              <a:rPr lang="en-US" dirty="0" err="1"/>
              <a:t>toSwap</a:t>
            </a:r>
            <a:r>
              <a:rPr lang="en-US" dirty="0"/>
              <a:t> = left;  </a:t>
            </a:r>
            <a:r>
              <a:rPr lang="en-US" dirty="0">
                <a:solidFill>
                  <a:srgbClr val="00B0F0"/>
                </a:solidFill>
              </a:rPr>
              <a:t>\\ swap with left</a:t>
            </a:r>
          </a:p>
          <a:p>
            <a:pPr marL="0" indent="0">
              <a:buNone/>
            </a:pPr>
            <a:r>
              <a:rPr lang="en-US" dirty="0"/>
              <a:t>        } </a:t>
            </a:r>
            <a:r>
              <a:rPr lang="en-US" dirty="0">
                <a:solidFill>
                  <a:srgbClr val="00B0F0"/>
                </a:solidFill>
              </a:rPr>
              <a:t>\\ now </a:t>
            </a:r>
            <a:r>
              <a:rPr lang="en-US" dirty="0" err="1">
                <a:solidFill>
                  <a:srgbClr val="00B0F0"/>
                </a:solidFill>
              </a:rPr>
              <a:t>toSwap</a:t>
            </a:r>
            <a:r>
              <a:rPr lang="en-US" dirty="0">
                <a:solidFill>
                  <a:srgbClr val="00B0F0"/>
                </a:solidFill>
              </a:rPr>
              <a:t> has the smaller of left/right, or left if right does not exist</a:t>
            </a:r>
          </a:p>
          <a:p>
            <a:pPr marL="0" indent="0">
              <a:buNone/>
            </a:pPr>
            <a:r>
              <a:rPr lang="en-US" dirty="0"/>
              <a:t>        if (</a:t>
            </a:r>
            <a:r>
              <a:rPr lang="en-US" dirty="0" err="1"/>
              <a:t>arr</a:t>
            </a:r>
            <a:r>
              <a:rPr lang="en-US" dirty="0"/>
              <a:t>[</a:t>
            </a:r>
            <a:r>
              <a:rPr lang="en-US" dirty="0" err="1"/>
              <a:t>toSwap</a:t>
            </a:r>
            <a:r>
              <a:rPr lang="en-US" dirty="0"/>
              <a:t>] &lt; </a:t>
            </a:r>
            <a:r>
              <a:rPr lang="en-US" dirty="0" err="1"/>
              <a:t>val</a:t>
            </a:r>
            <a:r>
              <a:rPr lang="en-US" dirty="0"/>
              <a:t>){  </a:t>
            </a:r>
            <a:r>
              <a:rPr lang="en-US" dirty="0">
                <a:solidFill>
                  <a:srgbClr val="00B0F0"/>
                </a:solidFill>
              </a:rPr>
              <a:t>\\ if the smaller child is less than the current value</a:t>
            </a:r>
          </a:p>
          <a:p>
            <a:pPr marL="0" indent="0">
              <a:buNone/>
            </a:pPr>
            <a:r>
              <a:rPr lang="en-US" dirty="0"/>
              <a:t>            </a:t>
            </a:r>
            <a:r>
              <a:rPr lang="en-US" dirty="0" err="1"/>
              <a:t>arr</a:t>
            </a:r>
            <a:r>
              <a:rPr lang="en-US" dirty="0"/>
              <a:t>[</a:t>
            </a:r>
            <a:r>
              <a:rPr lang="en-US" dirty="0" err="1"/>
              <a:t>i</a:t>
            </a:r>
            <a:r>
              <a:rPr lang="en-US" dirty="0"/>
              <a:t>] = </a:t>
            </a:r>
            <a:r>
              <a:rPr lang="en-US" dirty="0" err="1"/>
              <a:t>arr</a:t>
            </a:r>
            <a:r>
              <a:rPr lang="en-US" dirty="0"/>
              <a:t>[</a:t>
            </a:r>
            <a:r>
              <a:rPr lang="en-US" dirty="0" err="1"/>
              <a:t>toSwap</a:t>
            </a:r>
            <a:r>
              <a:rPr lang="en-US" dirty="0"/>
              <a:t>];</a:t>
            </a:r>
          </a:p>
          <a:p>
            <a:pPr marL="0" indent="0">
              <a:buNone/>
            </a:pPr>
            <a:r>
              <a:rPr lang="en-US" dirty="0"/>
              <a:t>            </a:t>
            </a:r>
            <a:r>
              <a:rPr lang="en-US" dirty="0" err="1"/>
              <a:t>arr</a:t>
            </a:r>
            <a:r>
              <a:rPr lang="en-US" dirty="0"/>
              <a:t>[</a:t>
            </a:r>
            <a:r>
              <a:rPr lang="en-US" dirty="0" err="1"/>
              <a:t>toSwap</a:t>
            </a:r>
            <a:r>
              <a:rPr lang="en-US" dirty="0"/>
              <a:t>] = </a:t>
            </a:r>
            <a:r>
              <a:rPr lang="en-US" dirty="0" err="1"/>
              <a:t>val</a:t>
            </a:r>
            <a:r>
              <a:rPr lang="en-US" dirty="0"/>
              <a:t>; </a:t>
            </a:r>
            <a:r>
              <a:rPr lang="en-US" dirty="0">
                <a:solidFill>
                  <a:srgbClr val="00B0F0"/>
                </a:solidFill>
              </a:rPr>
              <a:t>\\ swap parent with smaller child</a:t>
            </a:r>
            <a:endParaRPr lang="en-US" dirty="0"/>
          </a:p>
          <a:p>
            <a:pPr marL="0" indent="0">
              <a:buNone/>
            </a:pPr>
            <a:r>
              <a:rPr lang="en-US" dirty="0"/>
              <a:t>            </a:t>
            </a:r>
            <a:r>
              <a:rPr lang="en-US" dirty="0" err="1"/>
              <a:t>i</a:t>
            </a:r>
            <a:r>
              <a:rPr lang="en-US" dirty="0"/>
              <a:t> = </a:t>
            </a:r>
            <a:r>
              <a:rPr lang="en-US" dirty="0" err="1"/>
              <a:t>toSwap</a:t>
            </a:r>
            <a:r>
              <a:rPr lang="en-US" dirty="0"/>
              <a:t>; </a:t>
            </a:r>
            <a:r>
              <a:rPr lang="en-US" dirty="0">
                <a:solidFill>
                  <a:srgbClr val="00B0F0"/>
                </a:solidFill>
              </a:rPr>
              <a:t>\\ update current node to be smaller child</a:t>
            </a:r>
            <a:endParaRPr lang="en-US" dirty="0"/>
          </a:p>
          <a:p>
            <a:pPr marL="0" indent="0">
              <a:buNone/>
            </a:pPr>
            <a:r>
              <a:rPr lang="en-US" dirty="0"/>
              <a:t>            left = </a:t>
            </a:r>
            <a:r>
              <a:rPr lang="en-US" dirty="0" err="1"/>
              <a:t>i</a:t>
            </a:r>
            <a:r>
              <a:rPr lang="en-US" dirty="0"/>
              <a:t>*2;</a:t>
            </a:r>
          </a:p>
          <a:p>
            <a:pPr marL="0" indent="0">
              <a:buNone/>
            </a:pPr>
            <a:r>
              <a:rPr lang="en-US" dirty="0"/>
              <a:t>            right = </a:t>
            </a:r>
            <a:r>
              <a:rPr lang="en-US" dirty="0" err="1"/>
              <a:t>i</a:t>
            </a:r>
            <a:r>
              <a:rPr lang="en-US" dirty="0"/>
              <a:t>*2+1;</a:t>
            </a:r>
          </a:p>
          <a:p>
            <a:pPr marL="0" indent="0">
              <a:buNone/>
            </a:pPr>
            <a:r>
              <a:rPr lang="en-US" dirty="0"/>
              <a:t>        }</a:t>
            </a:r>
          </a:p>
          <a:p>
            <a:pPr marL="0" indent="0">
              <a:buNone/>
            </a:pPr>
            <a:r>
              <a:rPr lang="en-US" dirty="0"/>
              <a:t>        else{ return;} </a:t>
            </a:r>
            <a:r>
              <a:rPr lang="en-US" dirty="0">
                <a:solidFill>
                  <a:srgbClr val="00B0F0"/>
                </a:solidFill>
              </a:rPr>
              <a:t>\\ if we don’t swap, then heap property holds</a:t>
            </a:r>
            <a:endParaRPr lang="en-US" dirty="0"/>
          </a:p>
          <a:p>
            <a:pPr marL="0" indent="0">
              <a:buNone/>
            </a:pPr>
            <a:r>
              <a:rPr lang="en-US" dirty="0"/>
              <a:t>    }</a:t>
            </a:r>
          </a:p>
          <a:p>
            <a:pPr marL="0" indent="0">
              <a:buNone/>
            </a:pPr>
            <a:r>
              <a:rPr lang="en-US" dirty="0"/>
              <a:t>}</a:t>
            </a:r>
          </a:p>
        </p:txBody>
      </p:sp>
      <p:sp>
        <p:nvSpPr>
          <p:cNvPr id="4" name="Slide Number Placeholder 3">
            <a:extLst>
              <a:ext uri="{FF2B5EF4-FFF2-40B4-BE49-F238E27FC236}">
                <a16:creationId xmlns:a16="http://schemas.microsoft.com/office/drawing/2014/main" id="{77C55BEE-7704-B9B8-A933-B85361E8AD2A}"/>
              </a:ext>
            </a:extLst>
          </p:cNvPr>
          <p:cNvSpPr>
            <a:spLocks noGrp="1"/>
          </p:cNvSpPr>
          <p:nvPr>
            <p:ph type="sldNum" sz="quarter" idx="12"/>
          </p:nvPr>
        </p:nvSpPr>
        <p:spPr/>
        <p:txBody>
          <a:bodyPr/>
          <a:lstStyle/>
          <a:p>
            <a:fld id="{A94D5A7D-FFFE-410B-BEE5-702232F4B148}" type="slidenum">
              <a:rPr lang="en-US" smtClean="0"/>
              <a:t>26</a:t>
            </a:fld>
            <a:endParaRPr lang="en-US"/>
          </a:p>
        </p:txBody>
      </p:sp>
    </p:spTree>
    <p:extLst>
      <p:ext uri="{BB962C8B-B14F-4D97-AF65-F5344CB8AC3E}">
        <p14:creationId xmlns:p14="http://schemas.microsoft.com/office/powerpoint/2010/main" val="1501833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custDataLst>
              <p:tags r:id="rId1"/>
            </p:custDataLst>
          </p:nvPr>
        </p:nvSpPr>
        <p:spPr/>
        <p:txBody>
          <a:bodyPr/>
          <a:lstStyle/>
          <a:p>
            <a:pPr eaLnBrk="1" hangingPunct="1"/>
            <a:r>
              <a:rPr lang="en-US" dirty="0"/>
              <a:t>Example</a:t>
            </a:r>
          </a:p>
        </p:txBody>
      </p:sp>
      <p:sp>
        <p:nvSpPr>
          <p:cNvPr id="8" name="TextBox 7"/>
          <p:cNvSpPr txBox="1"/>
          <p:nvPr/>
        </p:nvSpPr>
        <p:spPr>
          <a:xfrm>
            <a:off x="1676401" y="54960"/>
            <a:ext cx="4307013" cy="338554"/>
          </a:xfrm>
          <a:prstGeom prst="rect">
            <a:avLst/>
          </a:prstGeom>
          <a:noFill/>
        </p:spPr>
        <p:txBody>
          <a:bodyPr wrap="none" rtlCol="0">
            <a:spAutoFit/>
          </a:bodyPr>
          <a:lstStyle/>
          <a:p>
            <a:r>
              <a:rPr lang="en-US" sz="1600" dirty="0"/>
              <a:t>Important: On our Exercises start counting from 0</a:t>
            </a:r>
          </a:p>
        </p:txBody>
      </p:sp>
      <p:graphicFrame>
        <p:nvGraphicFramePr>
          <p:cNvPr id="7" name="Group 193" descr="An empty array representation of the heap."/>
          <p:cNvGraphicFramePr>
            <a:graphicFrameLocks noGrp="1"/>
          </p:cNvGraphicFramePr>
          <p:nvPr>
            <p:custDataLst>
              <p:tags r:id="rId2"/>
            </p:custDataLst>
            <p:extLst>
              <p:ext uri="{D42A27DB-BD31-4B8C-83A1-F6EECF244321}">
                <p14:modId xmlns:p14="http://schemas.microsoft.com/office/powerpoint/2010/main" val="2061411395"/>
              </p:ext>
            </p:extLst>
          </p:nvPr>
        </p:nvGraphicFramePr>
        <p:xfrm>
          <a:off x="6595145" y="652638"/>
          <a:ext cx="4876800" cy="792480"/>
        </p:xfrm>
        <a:graphic>
          <a:graphicData uri="http://schemas.openxmlformats.org/drawingml/2006/table">
            <a:tbl>
              <a:tblPr firstRow="1"/>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14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339933"/>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4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0</a:t>
                      </a:r>
                    </a:p>
                  </a:txBody>
                  <a:tcPr anchor="ctr" anchorCtr="1"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1</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2</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3</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4</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5</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6</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7</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1746" name="Content Placeholder 2"/>
          <p:cNvSpPr>
            <a:spLocks noGrp="1"/>
          </p:cNvSpPr>
          <p:nvPr>
            <p:ph idx="1"/>
            <p:custDataLst>
              <p:tags r:id="rId3"/>
            </p:custDataLst>
          </p:nvPr>
        </p:nvSpPr>
        <p:spPr>
          <a:xfrm>
            <a:off x="838200" y="1600200"/>
            <a:ext cx="9144001" cy="762000"/>
          </a:xfrm>
        </p:spPr>
        <p:txBody>
          <a:bodyPr>
            <a:normAutofit fontScale="85000" lnSpcReduction="20000"/>
          </a:bodyPr>
          <a:lstStyle/>
          <a:p>
            <a:pPr marL="457200" indent="-457200">
              <a:buFontTx/>
              <a:buAutoNum type="arabicPeriod"/>
            </a:pPr>
            <a:r>
              <a:rPr lang="en-US" dirty="0"/>
              <a:t>insert: 16, 32, 4, 57, 80, 43, 2</a:t>
            </a:r>
          </a:p>
          <a:p>
            <a:pPr marL="457200" indent="-457200">
              <a:buFontTx/>
              <a:buAutoNum type="arabicPeriod"/>
            </a:pPr>
            <a:r>
              <a:rPr lang="en-US" dirty="0"/>
              <a:t>extract</a:t>
            </a:r>
          </a:p>
        </p:txBody>
      </p:sp>
      <p:sp>
        <p:nvSpPr>
          <p:cNvPr id="2" name="Slide Number Placeholder 1"/>
          <p:cNvSpPr>
            <a:spLocks noGrp="1"/>
          </p:cNvSpPr>
          <p:nvPr>
            <p:ph type="sldNum" sz="quarter" idx="12"/>
            <p:custDataLst>
              <p:tags r:id="rId4"/>
            </p:custDataLst>
          </p:nvPr>
        </p:nvSpPr>
        <p:spPr/>
        <p:txBody>
          <a:bodyPr/>
          <a:lstStyle/>
          <a:p>
            <a:pPr>
              <a:defRPr/>
            </a:pPr>
            <a:fld id="{589C22F4-A4A0-4F4F-BB9E-DE8329CE5CF3}" type="slidenum">
              <a:rPr lang="en-US" smtClean="0"/>
              <a:pPr>
                <a:defRPr/>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custDataLst>
              <p:tags r:id="rId1"/>
            </p:custDataLst>
          </p:nvPr>
        </p:nvSpPr>
        <p:spPr/>
        <p:txBody>
          <a:bodyPr/>
          <a:lstStyle/>
          <a:p>
            <a:pPr eaLnBrk="1" hangingPunct="1"/>
            <a:r>
              <a:rPr lang="en-US" dirty="0"/>
              <a:t>Example: After insertions (Answers)</a:t>
            </a:r>
          </a:p>
        </p:txBody>
      </p:sp>
      <p:sp>
        <p:nvSpPr>
          <p:cNvPr id="20" name="TextBox 19"/>
          <p:cNvSpPr txBox="1"/>
          <p:nvPr/>
        </p:nvSpPr>
        <p:spPr>
          <a:xfrm>
            <a:off x="1676401" y="54960"/>
            <a:ext cx="4307013" cy="338554"/>
          </a:xfrm>
          <a:prstGeom prst="rect">
            <a:avLst/>
          </a:prstGeom>
          <a:noFill/>
        </p:spPr>
        <p:txBody>
          <a:bodyPr wrap="none" rtlCol="0">
            <a:spAutoFit/>
          </a:bodyPr>
          <a:lstStyle/>
          <a:p>
            <a:r>
              <a:rPr lang="en-US" sz="1600" dirty="0"/>
              <a:t>Important: On our Exercises start counting from 0</a:t>
            </a:r>
          </a:p>
        </p:txBody>
      </p:sp>
      <p:sp>
        <p:nvSpPr>
          <p:cNvPr id="33794" name="Content Placeholder 2"/>
          <p:cNvSpPr>
            <a:spLocks noGrp="1"/>
          </p:cNvSpPr>
          <p:nvPr>
            <p:ph sz="quarter" idx="1"/>
            <p:custDataLst>
              <p:tags r:id="rId2"/>
            </p:custDataLst>
          </p:nvPr>
        </p:nvSpPr>
        <p:spPr>
          <a:xfrm>
            <a:off x="838200" y="1600200"/>
            <a:ext cx="9144000" cy="762000"/>
          </a:xfrm>
        </p:spPr>
        <p:txBody>
          <a:bodyPr>
            <a:normAutofit fontScale="85000" lnSpcReduction="20000"/>
          </a:bodyPr>
          <a:lstStyle/>
          <a:p>
            <a:pPr marL="457200" indent="-457200">
              <a:buFontTx/>
              <a:buAutoNum type="arabicPeriod"/>
            </a:pPr>
            <a:r>
              <a:rPr lang="en-US" dirty="0"/>
              <a:t>insert: 16, 32, 4, 57, 80, 43, 2</a:t>
            </a:r>
          </a:p>
          <a:p>
            <a:pPr marL="457200" indent="-457200">
              <a:buFontTx/>
              <a:buAutoNum type="arabicPeriod"/>
            </a:pPr>
            <a:r>
              <a:rPr lang="en-US" dirty="0"/>
              <a:t>extract</a:t>
            </a:r>
          </a:p>
        </p:txBody>
      </p:sp>
      <p:graphicFrame>
        <p:nvGraphicFramePr>
          <p:cNvPr id="7" name="Group 193" descr="The array representation of the heap. The items in the heap appear in the array beginning with index 1, and so the array has length 8 and contains 7 items. The order of the items follows a level-order traversal of the heap (which matches the order that the nodes' positions would have been created while adding).&#10;&#10;The array is populated as follows:&#10;index 0: empty&#10;index 1: 2&#10;index 2: 32&#10;index 3: 4&#10;index 4: 57&#10;index 5: 80&#10;index 6: 43&#10;index 7: 16"/>
          <p:cNvGraphicFramePr>
            <a:graphicFrameLocks noGrp="1"/>
          </p:cNvGraphicFramePr>
          <p:nvPr>
            <p:custDataLst>
              <p:tags r:id="rId3"/>
            </p:custDataLst>
            <p:extLst>
              <p:ext uri="{D42A27DB-BD31-4B8C-83A1-F6EECF244321}">
                <p14:modId xmlns:p14="http://schemas.microsoft.com/office/powerpoint/2010/main" val="1628785218"/>
              </p:ext>
            </p:extLst>
          </p:nvPr>
        </p:nvGraphicFramePr>
        <p:xfrm>
          <a:off x="3810000" y="2667000"/>
          <a:ext cx="4876800" cy="792480"/>
        </p:xfrm>
        <a:graphic>
          <a:graphicData uri="http://schemas.openxmlformats.org/drawingml/2006/table">
            <a:tbl>
              <a:tblPr firstRow="1"/>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14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339933"/>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32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57</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80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43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16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4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0</a:t>
                      </a:r>
                    </a:p>
                  </a:txBody>
                  <a:tcPr anchor="ctr" anchorCtr="1"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1</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2</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3</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4</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5</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6</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7</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3" name="Group 2" descr="A binary min heap containing 7 values.&#10;- The root node is 2&#10;- the left child of 2 is 32, the right child is 4&#10;- the left child of 32 is 57, the right child is 80&#10;- the left child of 4 is 43, the right child is 16">
            <a:extLst>
              <a:ext uri="{FF2B5EF4-FFF2-40B4-BE49-F238E27FC236}">
                <a16:creationId xmlns:a16="http://schemas.microsoft.com/office/drawing/2014/main" id="{3B749E1E-A7BF-FEC6-2F8B-3904796DD2C7}"/>
              </a:ext>
            </a:extLst>
          </p:cNvPr>
          <p:cNvGrpSpPr/>
          <p:nvPr/>
        </p:nvGrpSpPr>
        <p:grpSpPr>
          <a:xfrm>
            <a:off x="3556000" y="3810000"/>
            <a:ext cx="4521200" cy="1454150"/>
            <a:chOff x="3556000" y="3810000"/>
            <a:chExt cx="4521200" cy="1454150"/>
          </a:xfrm>
        </p:grpSpPr>
        <p:sp>
          <p:nvSpPr>
            <p:cNvPr id="33823" name="Oval 4"/>
            <p:cNvSpPr>
              <a:spLocks noChangeAspect="1" noChangeArrowheads="1"/>
            </p:cNvSpPr>
            <p:nvPr>
              <p:custDataLst>
                <p:tags r:id="rId5"/>
              </p:custDataLst>
            </p:nvPr>
          </p:nvSpPr>
          <p:spPr bwMode="auto">
            <a:xfrm>
              <a:off x="7569200" y="4953000"/>
              <a:ext cx="508000" cy="285750"/>
            </a:xfrm>
            <a:prstGeom prst="ellipse">
              <a:avLst/>
            </a:prstGeom>
            <a:noFill/>
            <a:ln w="38100">
              <a:solidFill>
                <a:srgbClr val="008000"/>
              </a:solidFill>
              <a:round/>
              <a:headEnd/>
              <a:tailEnd/>
            </a:ln>
          </p:spPr>
          <p:txBody>
            <a:bodyPr wrap="none" anchor="ctr"/>
            <a:lstStyle/>
            <a:p>
              <a:pPr algn="ctr" eaLnBrk="0" hangingPunct="0"/>
              <a:r>
                <a:rPr lang="en-US" sz="2000"/>
                <a:t>16</a:t>
              </a:r>
            </a:p>
          </p:txBody>
        </p:sp>
        <p:sp>
          <p:nvSpPr>
            <p:cNvPr id="33824" name="Oval 5"/>
            <p:cNvSpPr>
              <a:spLocks noChangeAspect="1" noChangeArrowheads="1"/>
            </p:cNvSpPr>
            <p:nvPr>
              <p:custDataLst>
                <p:tags r:id="rId6"/>
              </p:custDataLst>
            </p:nvPr>
          </p:nvSpPr>
          <p:spPr bwMode="auto">
            <a:xfrm>
              <a:off x="4978400" y="4978400"/>
              <a:ext cx="508000" cy="285750"/>
            </a:xfrm>
            <a:prstGeom prst="ellipse">
              <a:avLst/>
            </a:prstGeom>
            <a:noFill/>
            <a:ln w="38100">
              <a:solidFill>
                <a:srgbClr val="008000"/>
              </a:solidFill>
              <a:round/>
              <a:headEnd/>
              <a:tailEnd/>
            </a:ln>
          </p:spPr>
          <p:txBody>
            <a:bodyPr wrap="none" anchor="ctr"/>
            <a:lstStyle/>
            <a:p>
              <a:pPr algn="ctr" eaLnBrk="0" hangingPunct="0"/>
              <a:r>
                <a:rPr lang="en-US" sz="2000" dirty="0"/>
                <a:t>80</a:t>
              </a:r>
            </a:p>
          </p:txBody>
        </p:sp>
        <p:sp>
          <p:nvSpPr>
            <p:cNvPr id="33825" name="Oval 6"/>
            <p:cNvSpPr>
              <a:spLocks noChangeAspect="1" noChangeArrowheads="1"/>
            </p:cNvSpPr>
            <p:nvPr>
              <p:custDataLst>
                <p:tags r:id="rId7"/>
              </p:custDataLst>
            </p:nvPr>
          </p:nvSpPr>
          <p:spPr bwMode="auto">
            <a:xfrm>
              <a:off x="3556000" y="4978400"/>
              <a:ext cx="508000" cy="285750"/>
            </a:xfrm>
            <a:prstGeom prst="ellipse">
              <a:avLst/>
            </a:prstGeom>
            <a:noFill/>
            <a:ln w="38100">
              <a:solidFill>
                <a:srgbClr val="008000"/>
              </a:solidFill>
              <a:round/>
              <a:headEnd/>
              <a:tailEnd/>
            </a:ln>
          </p:spPr>
          <p:txBody>
            <a:bodyPr wrap="none" anchor="ctr"/>
            <a:lstStyle/>
            <a:p>
              <a:pPr algn="ctr" eaLnBrk="0" hangingPunct="0"/>
              <a:r>
                <a:rPr lang="en-US" sz="2000" dirty="0"/>
                <a:t>57</a:t>
              </a:r>
            </a:p>
          </p:txBody>
        </p:sp>
        <p:sp>
          <p:nvSpPr>
            <p:cNvPr id="33826" name="Oval 7"/>
            <p:cNvSpPr>
              <a:spLocks noChangeAspect="1" noChangeArrowheads="1"/>
            </p:cNvSpPr>
            <p:nvPr>
              <p:custDataLst>
                <p:tags r:id="rId8"/>
              </p:custDataLst>
            </p:nvPr>
          </p:nvSpPr>
          <p:spPr bwMode="auto">
            <a:xfrm>
              <a:off x="6959600" y="4495800"/>
              <a:ext cx="508000" cy="285750"/>
            </a:xfrm>
            <a:prstGeom prst="ellipse">
              <a:avLst/>
            </a:prstGeom>
            <a:noFill/>
            <a:ln w="38100">
              <a:solidFill>
                <a:srgbClr val="008000"/>
              </a:solidFill>
              <a:round/>
              <a:headEnd/>
              <a:tailEnd/>
            </a:ln>
          </p:spPr>
          <p:txBody>
            <a:bodyPr wrap="none" anchor="ctr"/>
            <a:lstStyle/>
            <a:p>
              <a:pPr algn="ctr" eaLnBrk="0" hangingPunct="0"/>
              <a:r>
                <a:rPr lang="en-US" sz="2000"/>
                <a:t>4</a:t>
              </a:r>
            </a:p>
          </p:txBody>
        </p:sp>
        <p:sp>
          <p:nvSpPr>
            <p:cNvPr id="33827" name="Oval 8"/>
            <p:cNvSpPr>
              <a:spLocks noChangeAspect="1" noChangeArrowheads="1"/>
            </p:cNvSpPr>
            <p:nvPr>
              <p:custDataLst>
                <p:tags r:id="rId9"/>
              </p:custDataLst>
            </p:nvPr>
          </p:nvSpPr>
          <p:spPr bwMode="auto">
            <a:xfrm>
              <a:off x="4318000" y="4495800"/>
              <a:ext cx="508000" cy="285750"/>
            </a:xfrm>
            <a:prstGeom prst="ellipse">
              <a:avLst/>
            </a:prstGeom>
            <a:noFill/>
            <a:ln w="38100">
              <a:solidFill>
                <a:srgbClr val="008000"/>
              </a:solidFill>
              <a:round/>
              <a:headEnd/>
              <a:tailEnd/>
            </a:ln>
          </p:spPr>
          <p:txBody>
            <a:bodyPr wrap="none" anchor="ctr"/>
            <a:lstStyle/>
            <a:p>
              <a:pPr algn="ctr" eaLnBrk="0" hangingPunct="0"/>
              <a:r>
                <a:rPr lang="en-US" sz="2000"/>
                <a:t>32</a:t>
              </a:r>
            </a:p>
          </p:txBody>
        </p:sp>
        <p:sp>
          <p:nvSpPr>
            <p:cNvPr id="33828" name="Oval 9"/>
            <p:cNvSpPr>
              <a:spLocks noChangeAspect="1" noChangeArrowheads="1"/>
            </p:cNvSpPr>
            <p:nvPr>
              <p:custDataLst>
                <p:tags r:id="rId10"/>
              </p:custDataLst>
            </p:nvPr>
          </p:nvSpPr>
          <p:spPr bwMode="auto">
            <a:xfrm>
              <a:off x="5638800" y="3810000"/>
              <a:ext cx="508000" cy="285750"/>
            </a:xfrm>
            <a:prstGeom prst="ellipse">
              <a:avLst/>
            </a:prstGeom>
            <a:noFill/>
            <a:ln w="38100">
              <a:solidFill>
                <a:srgbClr val="008000"/>
              </a:solidFill>
              <a:round/>
              <a:headEnd/>
              <a:tailEnd/>
            </a:ln>
          </p:spPr>
          <p:txBody>
            <a:bodyPr wrap="none" anchor="ctr"/>
            <a:lstStyle/>
            <a:p>
              <a:pPr algn="ctr" eaLnBrk="0" hangingPunct="0"/>
              <a:r>
                <a:rPr lang="en-US" sz="2000"/>
                <a:t>2</a:t>
              </a:r>
            </a:p>
          </p:txBody>
        </p:sp>
        <p:cxnSp>
          <p:nvCxnSpPr>
            <p:cNvPr id="33829" name="AutoShape 10"/>
            <p:cNvCxnSpPr>
              <a:cxnSpLocks noChangeShapeType="1"/>
              <a:stCxn id="33828" idx="3"/>
              <a:endCxn id="33827" idx="0"/>
            </p:cNvCxnSpPr>
            <p:nvPr>
              <p:custDataLst>
                <p:tags r:id="rId11"/>
              </p:custDataLst>
            </p:nvPr>
          </p:nvCxnSpPr>
          <p:spPr bwMode="auto">
            <a:xfrm flipH="1">
              <a:off x="4572001" y="4073526"/>
              <a:ext cx="1141413" cy="403225"/>
            </a:xfrm>
            <a:prstGeom prst="straightConnector1">
              <a:avLst/>
            </a:prstGeom>
            <a:noFill/>
            <a:ln w="9525">
              <a:solidFill>
                <a:srgbClr val="008000"/>
              </a:solidFill>
              <a:round/>
              <a:headEnd/>
              <a:tailEnd type="triangle" w="med" len="med"/>
            </a:ln>
          </p:spPr>
        </p:cxnSp>
        <p:cxnSp>
          <p:nvCxnSpPr>
            <p:cNvPr id="33830" name="AutoShape 11"/>
            <p:cNvCxnSpPr>
              <a:cxnSpLocks noChangeShapeType="1"/>
              <a:stCxn id="33828" idx="5"/>
              <a:endCxn id="33826" idx="0"/>
            </p:cNvCxnSpPr>
            <p:nvPr>
              <p:custDataLst>
                <p:tags r:id="rId12"/>
              </p:custDataLst>
            </p:nvPr>
          </p:nvCxnSpPr>
          <p:spPr bwMode="auto">
            <a:xfrm>
              <a:off x="6072188" y="4073526"/>
              <a:ext cx="1141412" cy="403225"/>
            </a:xfrm>
            <a:prstGeom prst="straightConnector1">
              <a:avLst/>
            </a:prstGeom>
            <a:noFill/>
            <a:ln w="9525">
              <a:solidFill>
                <a:srgbClr val="008000"/>
              </a:solidFill>
              <a:round/>
              <a:headEnd/>
              <a:tailEnd type="triangle" w="med" len="med"/>
            </a:ln>
          </p:spPr>
        </p:cxnSp>
        <p:cxnSp>
          <p:nvCxnSpPr>
            <p:cNvPr id="33831" name="AutoShape 12"/>
            <p:cNvCxnSpPr>
              <a:cxnSpLocks noChangeShapeType="1"/>
              <a:stCxn id="33826" idx="5"/>
              <a:endCxn id="33823" idx="0"/>
            </p:cNvCxnSpPr>
            <p:nvPr>
              <p:custDataLst>
                <p:tags r:id="rId13"/>
              </p:custDataLst>
            </p:nvPr>
          </p:nvCxnSpPr>
          <p:spPr bwMode="auto">
            <a:xfrm>
              <a:off x="7392988" y="4759326"/>
              <a:ext cx="430212" cy="174625"/>
            </a:xfrm>
            <a:prstGeom prst="straightConnector1">
              <a:avLst/>
            </a:prstGeom>
            <a:noFill/>
            <a:ln w="9525">
              <a:solidFill>
                <a:srgbClr val="008000"/>
              </a:solidFill>
              <a:round/>
              <a:headEnd/>
              <a:tailEnd type="triangle" w="med" len="med"/>
            </a:ln>
          </p:spPr>
        </p:cxnSp>
        <p:cxnSp>
          <p:nvCxnSpPr>
            <p:cNvPr id="33832" name="AutoShape 13"/>
            <p:cNvCxnSpPr>
              <a:cxnSpLocks noChangeShapeType="1"/>
              <a:stCxn id="33827" idx="3"/>
              <a:endCxn id="33825" idx="0"/>
            </p:cNvCxnSpPr>
            <p:nvPr>
              <p:custDataLst>
                <p:tags r:id="rId14"/>
              </p:custDataLst>
            </p:nvPr>
          </p:nvCxnSpPr>
          <p:spPr bwMode="auto">
            <a:xfrm flipH="1">
              <a:off x="3810001" y="4759326"/>
              <a:ext cx="582613" cy="200025"/>
            </a:xfrm>
            <a:prstGeom prst="straightConnector1">
              <a:avLst/>
            </a:prstGeom>
            <a:noFill/>
            <a:ln w="9525">
              <a:solidFill>
                <a:srgbClr val="008000"/>
              </a:solidFill>
              <a:round/>
              <a:headEnd/>
              <a:tailEnd type="triangle" w="med" len="med"/>
            </a:ln>
          </p:spPr>
        </p:cxnSp>
        <p:cxnSp>
          <p:nvCxnSpPr>
            <p:cNvPr id="33833" name="AutoShape 14"/>
            <p:cNvCxnSpPr>
              <a:cxnSpLocks noChangeShapeType="1"/>
              <a:stCxn id="33827" idx="5"/>
              <a:endCxn id="33824" idx="0"/>
            </p:cNvCxnSpPr>
            <p:nvPr>
              <p:custDataLst>
                <p:tags r:id="rId15"/>
              </p:custDataLst>
            </p:nvPr>
          </p:nvCxnSpPr>
          <p:spPr bwMode="auto">
            <a:xfrm>
              <a:off x="4751388" y="4759326"/>
              <a:ext cx="481012" cy="200025"/>
            </a:xfrm>
            <a:prstGeom prst="straightConnector1">
              <a:avLst/>
            </a:prstGeom>
            <a:noFill/>
            <a:ln w="9525">
              <a:solidFill>
                <a:srgbClr val="008000"/>
              </a:solidFill>
              <a:round/>
              <a:headEnd/>
              <a:tailEnd type="triangle" w="med" len="med"/>
            </a:ln>
          </p:spPr>
        </p:cxnSp>
        <p:sp>
          <p:nvSpPr>
            <p:cNvPr id="33834" name="Oval 25"/>
            <p:cNvSpPr>
              <a:spLocks noChangeAspect="1" noChangeArrowheads="1"/>
            </p:cNvSpPr>
            <p:nvPr>
              <p:custDataLst>
                <p:tags r:id="rId16"/>
              </p:custDataLst>
            </p:nvPr>
          </p:nvSpPr>
          <p:spPr bwMode="auto">
            <a:xfrm>
              <a:off x="6451600" y="4953000"/>
              <a:ext cx="508000" cy="285750"/>
            </a:xfrm>
            <a:prstGeom prst="ellipse">
              <a:avLst/>
            </a:prstGeom>
            <a:noFill/>
            <a:ln w="38100">
              <a:solidFill>
                <a:srgbClr val="008000"/>
              </a:solidFill>
              <a:round/>
              <a:headEnd/>
              <a:tailEnd/>
            </a:ln>
          </p:spPr>
          <p:txBody>
            <a:bodyPr wrap="none" anchor="ctr"/>
            <a:lstStyle/>
            <a:p>
              <a:pPr algn="ctr" eaLnBrk="0" hangingPunct="0"/>
              <a:r>
                <a:rPr lang="en-US" sz="2000"/>
                <a:t>43</a:t>
              </a:r>
            </a:p>
          </p:txBody>
        </p:sp>
        <p:cxnSp>
          <p:nvCxnSpPr>
            <p:cNvPr id="33835" name="AutoShape 26"/>
            <p:cNvCxnSpPr>
              <a:cxnSpLocks noChangeShapeType="1"/>
              <a:stCxn id="33826" idx="3"/>
              <a:endCxn id="33834" idx="0"/>
            </p:cNvCxnSpPr>
            <p:nvPr>
              <p:custDataLst>
                <p:tags r:id="rId17"/>
              </p:custDataLst>
            </p:nvPr>
          </p:nvCxnSpPr>
          <p:spPr bwMode="auto">
            <a:xfrm flipH="1">
              <a:off x="6705601" y="4759326"/>
              <a:ext cx="328613" cy="174625"/>
            </a:xfrm>
            <a:prstGeom prst="straightConnector1">
              <a:avLst/>
            </a:prstGeom>
            <a:noFill/>
            <a:ln w="9525">
              <a:solidFill>
                <a:srgbClr val="008000"/>
              </a:solidFill>
              <a:round/>
              <a:headEnd/>
              <a:tailEnd type="triangle" w="med" len="med"/>
            </a:ln>
          </p:spPr>
        </p:cxnSp>
      </p:grpSp>
      <p:sp>
        <p:nvSpPr>
          <p:cNvPr id="2" name="Slide Number Placeholder 1"/>
          <p:cNvSpPr>
            <a:spLocks noGrp="1"/>
          </p:cNvSpPr>
          <p:nvPr>
            <p:ph type="sldNum" sz="quarter" idx="12"/>
            <p:custDataLst>
              <p:tags r:id="rId4"/>
            </p:custDataLst>
          </p:nvPr>
        </p:nvSpPr>
        <p:spPr/>
        <p:txBody>
          <a:bodyPr/>
          <a:lstStyle/>
          <a:p>
            <a:pPr>
              <a:defRPr/>
            </a:pPr>
            <a:fld id="{589C22F4-A4A0-4F4F-BB9E-DE8329CE5CF3}" type="slidenum">
              <a:rPr lang="en-US" smtClean="0"/>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custDataLst>
              <p:tags r:id="rId1"/>
            </p:custDataLst>
          </p:nvPr>
        </p:nvSpPr>
        <p:spPr/>
        <p:txBody>
          <a:bodyPr/>
          <a:lstStyle/>
          <a:p>
            <a:pPr eaLnBrk="1" hangingPunct="1"/>
            <a:r>
              <a:rPr lang="en-US" dirty="0"/>
              <a:t>Example:  After extract (Answers)</a:t>
            </a:r>
          </a:p>
        </p:txBody>
      </p:sp>
      <p:sp>
        <p:nvSpPr>
          <p:cNvPr id="18" name="TextBox 17"/>
          <p:cNvSpPr txBox="1"/>
          <p:nvPr/>
        </p:nvSpPr>
        <p:spPr>
          <a:xfrm>
            <a:off x="1676401" y="54960"/>
            <a:ext cx="4307013" cy="338554"/>
          </a:xfrm>
          <a:prstGeom prst="rect">
            <a:avLst/>
          </a:prstGeom>
          <a:noFill/>
        </p:spPr>
        <p:txBody>
          <a:bodyPr wrap="none" rtlCol="0">
            <a:spAutoFit/>
          </a:bodyPr>
          <a:lstStyle/>
          <a:p>
            <a:r>
              <a:rPr lang="en-US" sz="1600" dirty="0"/>
              <a:t>Important: On our Exercises start counting from 0</a:t>
            </a:r>
          </a:p>
        </p:txBody>
      </p:sp>
      <p:sp>
        <p:nvSpPr>
          <p:cNvPr id="35842" name="Content Placeholder 2"/>
          <p:cNvSpPr>
            <a:spLocks noGrp="1"/>
          </p:cNvSpPr>
          <p:nvPr>
            <p:ph sz="quarter" idx="1"/>
            <p:custDataLst>
              <p:tags r:id="rId2"/>
            </p:custDataLst>
          </p:nvPr>
        </p:nvSpPr>
        <p:spPr>
          <a:xfrm>
            <a:off x="838200" y="1600200"/>
            <a:ext cx="9144000" cy="762000"/>
          </a:xfrm>
        </p:spPr>
        <p:txBody>
          <a:bodyPr>
            <a:normAutofit fontScale="85000" lnSpcReduction="20000"/>
          </a:bodyPr>
          <a:lstStyle/>
          <a:p>
            <a:pPr marL="457200" indent="-457200">
              <a:buFontTx/>
              <a:buAutoNum type="arabicPeriod"/>
            </a:pPr>
            <a:r>
              <a:rPr lang="en-US" dirty="0"/>
              <a:t>insert: 16, 32, 4, 57, 80, 43, 2</a:t>
            </a:r>
          </a:p>
          <a:p>
            <a:pPr marL="457200" indent="-457200">
              <a:buFontTx/>
              <a:buAutoNum type="arabicPeriod"/>
            </a:pPr>
            <a:r>
              <a:rPr lang="en-US" dirty="0"/>
              <a:t>extract</a:t>
            </a:r>
          </a:p>
        </p:txBody>
      </p:sp>
      <p:graphicFrame>
        <p:nvGraphicFramePr>
          <p:cNvPr id="7" name="Group 193" descr="The array representation of the heap. The items in the heap appear in the array beginning with index 1, and so the array has length 8 and contains 6 items. The order of the items follows a level-order traversal of the heap.&#10;&#10;The array is populated as follows:&#10;index 0: empty&#10;index 1: 4&#10;index 2: 32&#10;index 3: 16&#10;index 4: 57&#10;index 5: 80&#10;index 6: 43&#10;index 7: empty"/>
          <p:cNvGraphicFramePr>
            <a:graphicFrameLocks noGrp="1"/>
          </p:cNvGraphicFramePr>
          <p:nvPr>
            <p:custDataLst>
              <p:tags r:id="rId3"/>
            </p:custDataLst>
            <p:extLst>
              <p:ext uri="{D42A27DB-BD31-4B8C-83A1-F6EECF244321}">
                <p14:modId xmlns:p14="http://schemas.microsoft.com/office/powerpoint/2010/main" val="3862239145"/>
              </p:ext>
            </p:extLst>
          </p:nvPr>
        </p:nvGraphicFramePr>
        <p:xfrm>
          <a:off x="3810000" y="2667000"/>
          <a:ext cx="4876800" cy="792480"/>
        </p:xfrm>
        <a:graphic>
          <a:graphicData uri="http://schemas.openxmlformats.org/drawingml/2006/table">
            <a:tbl>
              <a:tblPr firstRow="1"/>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tblGrid>
              <a:tr h="314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339933"/>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32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16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57</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80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43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4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0</a:t>
                      </a:r>
                    </a:p>
                  </a:txBody>
                  <a:tcPr anchor="ctr" anchorCtr="1"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1</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2</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3</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4</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5</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6</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7</a:t>
                      </a:r>
                    </a:p>
                  </a:txBody>
                  <a:tcPr anchor="ctr" anchorCtr="1"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3" name="Group 2" descr="A binary min heap containing 6 values. Tis results from calling extract on the heap on the previous slide to remove 2.&#10;- The root node is 4&#10;- the left child of 4 is 32, the right child is 16&#10;- the left child of 32 is 57, the right child is 80&#10;- the left child of 16 is 43&#10;">
            <a:extLst>
              <a:ext uri="{FF2B5EF4-FFF2-40B4-BE49-F238E27FC236}">
                <a16:creationId xmlns:a16="http://schemas.microsoft.com/office/drawing/2014/main" id="{8255B543-D7FD-BD17-EE41-2C394C74AFA4}"/>
              </a:ext>
            </a:extLst>
          </p:cNvPr>
          <p:cNvGrpSpPr/>
          <p:nvPr/>
        </p:nvGrpSpPr>
        <p:grpSpPr>
          <a:xfrm>
            <a:off x="3556000" y="3810000"/>
            <a:ext cx="3911600" cy="1454150"/>
            <a:chOff x="3556000" y="3810000"/>
            <a:chExt cx="3911600" cy="1454150"/>
          </a:xfrm>
        </p:grpSpPr>
        <p:sp>
          <p:nvSpPr>
            <p:cNvPr id="35871" name="Oval 5"/>
            <p:cNvSpPr>
              <a:spLocks noChangeAspect="1" noChangeArrowheads="1"/>
            </p:cNvSpPr>
            <p:nvPr>
              <p:custDataLst>
                <p:tags r:id="rId5"/>
              </p:custDataLst>
            </p:nvPr>
          </p:nvSpPr>
          <p:spPr bwMode="auto">
            <a:xfrm>
              <a:off x="4978400" y="4978400"/>
              <a:ext cx="508000" cy="285750"/>
            </a:xfrm>
            <a:prstGeom prst="ellipse">
              <a:avLst/>
            </a:prstGeom>
            <a:noFill/>
            <a:ln w="38100">
              <a:solidFill>
                <a:srgbClr val="008000"/>
              </a:solidFill>
              <a:round/>
              <a:headEnd/>
              <a:tailEnd/>
            </a:ln>
          </p:spPr>
          <p:txBody>
            <a:bodyPr wrap="none" anchor="ctr"/>
            <a:lstStyle/>
            <a:p>
              <a:pPr algn="ctr" eaLnBrk="0" hangingPunct="0"/>
              <a:r>
                <a:rPr lang="en-US" sz="2000" dirty="0"/>
                <a:t>80</a:t>
              </a:r>
            </a:p>
          </p:txBody>
        </p:sp>
        <p:sp>
          <p:nvSpPr>
            <p:cNvPr id="35872" name="Oval 6"/>
            <p:cNvSpPr>
              <a:spLocks noChangeAspect="1" noChangeArrowheads="1"/>
            </p:cNvSpPr>
            <p:nvPr>
              <p:custDataLst>
                <p:tags r:id="rId6"/>
              </p:custDataLst>
            </p:nvPr>
          </p:nvSpPr>
          <p:spPr bwMode="auto">
            <a:xfrm>
              <a:off x="3556000" y="4978400"/>
              <a:ext cx="508000" cy="285750"/>
            </a:xfrm>
            <a:prstGeom prst="ellipse">
              <a:avLst/>
            </a:prstGeom>
            <a:noFill/>
            <a:ln w="38100">
              <a:solidFill>
                <a:srgbClr val="008000"/>
              </a:solidFill>
              <a:round/>
              <a:headEnd/>
              <a:tailEnd/>
            </a:ln>
          </p:spPr>
          <p:txBody>
            <a:bodyPr wrap="none" anchor="ctr"/>
            <a:lstStyle/>
            <a:p>
              <a:pPr algn="ctr" eaLnBrk="0" hangingPunct="0"/>
              <a:r>
                <a:rPr lang="en-US" sz="2000" dirty="0"/>
                <a:t>57</a:t>
              </a:r>
            </a:p>
          </p:txBody>
        </p:sp>
        <p:sp>
          <p:nvSpPr>
            <p:cNvPr id="35873" name="Oval 7"/>
            <p:cNvSpPr>
              <a:spLocks noChangeAspect="1" noChangeArrowheads="1"/>
            </p:cNvSpPr>
            <p:nvPr>
              <p:custDataLst>
                <p:tags r:id="rId7"/>
              </p:custDataLst>
            </p:nvPr>
          </p:nvSpPr>
          <p:spPr bwMode="auto">
            <a:xfrm>
              <a:off x="6959600" y="4495800"/>
              <a:ext cx="508000" cy="285750"/>
            </a:xfrm>
            <a:prstGeom prst="ellipse">
              <a:avLst/>
            </a:prstGeom>
            <a:noFill/>
            <a:ln w="38100">
              <a:solidFill>
                <a:srgbClr val="008000"/>
              </a:solidFill>
              <a:round/>
              <a:headEnd/>
              <a:tailEnd/>
            </a:ln>
          </p:spPr>
          <p:txBody>
            <a:bodyPr wrap="none" anchor="ctr"/>
            <a:lstStyle/>
            <a:p>
              <a:pPr algn="ctr" eaLnBrk="0" hangingPunct="0"/>
              <a:r>
                <a:rPr lang="en-US" sz="2000"/>
                <a:t>16</a:t>
              </a:r>
            </a:p>
          </p:txBody>
        </p:sp>
        <p:sp>
          <p:nvSpPr>
            <p:cNvPr id="35874" name="Oval 8"/>
            <p:cNvSpPr>
              <a:spLocks noChangeAspect="1" noChangeArrowheads="1"/>
            </p:cNvSpPr>
            <p:nvPr>
              <p:custDataLst>
                <p:tags r:id="rId8"/>
              </p:custDataLst>
            </p:nvPr>
          </p:nvSpPr>
          <p:spPr bwMode="auto">
            <a:xfrm>
              <a:off x="4318000" y="4495800"/>
              <a:ext cx="508000" cy="285750"/>
            </a:xfrm>
            <a:prstGeom prst="ellipse">
              <a:avLst/>
            </a:prstGeom>
            <a:noFill/>
            <a:ln w="38100">
              <a:solidFill>
                <a:srgbClr val="008000"/>
              </a:solidFill>
              <a:round/>
              <a:headEnd/>
              <a:tailEnd/>
            </a:ln>
          </p:spPr>
          <p:txBody>
            <a:bodyPr wrap="none" anchor="ctr"/>
            <a:lstStyle/>
            <a:p>
              <a:pPr algn="ctr" eaLnBrk="0" hangingPunct="0"/>
              <a:r>
                <a:rPr lang="en-US" sz="2000"/>
                <a:t>32</a:t>
              </a:r>
            </a:p>
          </p:txBody>
        </p:sp>
        <p:sp>
          <p:nvSpPr>
            <p:cNvPr id="35875" name="Oval 9"/>
            <p:cNvSpPr>
              <a:spLocks noChangeAspect="1" noChangeArrowheads="1"/>
            </p:cNvSpPr>
            <p:nvPr>
              <p:custDataLst>
                <p:tags r:id="rId9"/>
              </p:custDataLst>
            </p:nvPr>
          </p:nvSpPr>
          <p:spPr bwMode="auto">
            <a:xfrm>
              <a:off x="5638800" y="3810000"/>
              <a:ext cx="508000" cy="285750"/>
            </a:xfrm>
            <a:prstGeom prst="ellipse">
              <a:avLst/>
            </a:prstGeom>
            <a:noFill/>
            <a:ln w="38100">
              <a:solidFill>
                <a:srgbClr val="008000"/>
              </a:solidFill>
              <a:round/>
              <a:headEnd/>
              <a:tailEnd/>
            </a:ln>
          </p:spPr>
          <p:txBody>
            <a:bodyPr wrap="none" anchor="ctr"/>
            <a:lstStyle/>
            <a:p>
              <a:pPr algn="ctr" eaLnBrk="0" hangingPunct="0"/>
              <a:r>
                <a:rPr lang="en-US" sz="2000" dirty="0"/>
                <a:t>4</a:t>
              </a:r>
            </a:p>
          </p:txBody>
        </p:sp>
        <p:cxnSp>
          <p:nvCxnSpPr>
            <p:cNvPr id="35876" name="AutoShape 10"/>
            <p:cNvCxnSpPr>
              <a:cxnSpLocks noChangeShapeType="1"/>
              <a:stCxn id="35875" idx="3"/>
              <a:endCxn id="35874" idx="0"/>
            </p:cNvCxnSpPr>
            <p:nvPr>
              <p:custDataLst>
                <p:tags r:id="rId10"/>
              </p:custDataLst>
            </p:nvPr>
          </p:nvCxnSpPr>
          <p:spPr bwMode="auto">
            <a:xfrm flipH="1">
              <a:off x="4572001" y="4073526"/>
              <a:ext cx="1141413" cy="403225"/>
            </a:xfrm>
            <a:prstGeom prst="straightConnector1">
              <a:avLst/>
            </a:prstGeom>
            <a:noFill/>
            <a:ln w="9525">
              <a:solidFill>
                <a:srgbClr val="008000"/>
              </a:solidFill>
              <a:round/>
              <a:headEnd/>
              <a:tailEnd type="triangle" w="med" len="med"/>
            </a:ln>
          </p:spPr>
        </p:cxnSp>
        <p:cxnSp>
          <p:nvCxnSpPr>
            <p:cNvPr id="35877" name="AutoShape 11"/>
            <p:cNvCxnSpPr>
              <a:cxnSpLocks noChangeShapeType="1"/>
              <a:stCxn id="35875" idx="5"/>
              <a:endCxn id="35873" idx="0"/>
            </p:cNvCxnSpPr>
            <p:nvPr>
              <p:custDataLst>
                <p:tags r:id="rId11"/>
              </p:custDataLst>
            </p:nvPr>
          </p:nvCxnSpPr>
          <p:spPr bwMode="auto">
            <a:xfrm>
              <a:off x="6072188" y="4073526"/>
              <a:ext cx="1141412" cy="403225"/>
            </a:xfrm>
            <a:prstGeom prst="straightConnector1">
              <a:avLst/>
            </a:prstGeom>
            <a:noFill/>
            <a:ln w="9525">
              <a:solidFill>
                <a:srgbClr val="008000"/>
              </a:solidFill>
              <a:round/>
              <a:headEnd/>
              <a:tailEnd type="triangle" w="med" len="med"/>
            </a:ln>
          </p:spPr>
        </p:cxnSp>
        <p:cxnSp>
          <p:nvCxnSpPr>
            <p:cNvPr id="35878" name="AutoShape 13"/>
            <p:cNvCxnSpPr>
              <a:cxnSpLocks noChangeShapeType="1"/>
              <a:stCxn id="35874" idx="3"/>
              <a:endCxn id="35872" idx="0"/>
            </p:cNvCxnSpPr>
            <p:nvPr>
              <p:custDataLst>
                <p:tags r:id="rId12"/>
              </p:custDataLst>
            </p:nvPr>
          </p:nvCxnSpPr>
          <p:spPr bwMode="auto">
            <a:xfrm flipH="1">
              <a:off x="3810001" y="4759326"/>
              <a:ext cx="582613" cy="200025"/>
            </a:xfrm>
            <a:prstGeom prst="straightConnector1">
              <a:avLst/>
            </a:prstGeom>
            <a:noFill/>
            <a:ln w="9525">
              <a:solidFill>
                <a:srgbClr val="008000"/>
              </a:solidFill>
              <a:round/>
              <a:headEnd/>
              <a:tailEnd type="triangle" w="med" len="med"/>
            </a:ln>
          </p:spPr>
        </p:cxnSp>
        <p:cxnSp>
          <p:nvCxnSpPr>
            <p:cNvPr id="35879" name="AutoShape 14"/>
            <p:cNvCxnSpPr>
              <a:cxnSpLocks noChangeShapeType="1"/>
              <a:stCxn id="35874" idx="5"/>
              <a:endCxn id="35871" idx="0"/>
            </p:cNvCxnSpPr>
            <p:nvPr>
              <p:custDataLst>
                <p:tags r:id="rId13"/>
              </p:custDataLst>
            </p:nvPr>
          </p:nvCxnSpPr>
          <p:spPr bwMode="auto">
            <a:xfrm>
              <a:off x="4751388" y="4759326"/>
              <a:ext cx="481012" cy="200025"/>
            </a:xfrm>
            <a:prstGeom prst="straightConnector1">
              <a:avLst/>
            </a:prstGeom>
            <a:noFill/>
            <a:ln w="9525">
              <a:solidFill>
                <a:srgbClr val="008000"/>
              </a:solidFill>
              <a:round/>
              <a:headEnd/>
              <a:tailEnd type="triangle" w="med" len="med"/>
            </a:ln>
          </p:spPr>
        </p:cxnSp>
        <p:sp>
          <p:nvSpPr>
            <p:cNvPr id="35880" name="Oval 25"/>
            <p:cNvSpPr>
              <a:spLocks noChangeAspect="1" noChangeArrowheads="1"/>
            </p:cNvSpPr>
            <p:nvPr>
              <p:custDataLst>
                <p:tags r:id="rId14"/>
              </p:custDataLst>
            </p:nvPr>
          </p:nvSpPr>
          <p:spPr bwMode="auto">
            <a:xfrm>
              <a:off x="6451600" y="4953000"/>
              <a:ext cx="508000" cy="285750"/>
            </a:xfrm>
            <a:prstGeom prst="ellipse">
              <a:avLst/>
            </a:prstGeom>
            <a:noFill/>
            <a:ln w="38100">
              <a:solidFill>
                <a:srgbClr val="008000"/>
              </a:solidFill>
              <a:round/>
              <a:headEnd/>
              <a:tailEnd/>
            </a:ln>
          </p:spPr>
          <p:txBody>
            <a:bodyPr wrap="none" anchor="ctr"/>
            <a:lstStyle/>
            <a:p>
              <a:pPr algn="ctr" eaLnBrk="0" hangingPunct="0"/>
              <a:r>
                <a:rPr lang="en-US" sz="2000"/>
                <a:t>43</a:t>
              </a:r>
            </a:p>
          </p:txBody>
        </p:sp>
        <p:cxnSp>
          <p:nvCxnSpPr>
            <p:cNvPr id="35881" name="AutoShape 26"/>
            <p:cNvCxnSpPr>
              <a:cxnSpLocks noChangeShapeType="1"/>
              <a:stCxn id="35873" idx="3"/>
              <a:endCxn id="35880" idx="0"/>
            </p:cNvCxnSpPr>
            <p:nvPr>
              <p:custDataLst>
                <p:tags r:id="rId15"/>
              </p:custDataLst>
            </p:nvPr>
          </p:nvCxnSpPr>
          <p:spPr bwMode="auto">
            <a:xfrm flipH="1">
              <a:off x="6705601" y="4759326"/>
              <a:ext cx="328613" cy="174625"/>
            </a:xfrm>
            <a:prstGeom prst="straightConnector1">
              <a:avLst/>
            </a:prstGeom>
            <a:noFill/>
            <a:ln w="9525">
              <a:solidFill>
                <a:srgbClr val="008000"/>
              </a:solidFill>
              <a:round/>
              <a:headEnd/>
              <a:tailEnd type="triangle" w="med" len="med"/>
            </a:ln>
          </p:spPr>
        </p:cxnSp>
      </p:grpSp>
      <p:sp>
        <p:nvSpPr>
          <p:cNvPr id="2" name="Slide Number Placeholder 1"/>
          <p:cNvSpPr>
            <a:spLocks noGrp="1"/>
          </p:cNvSpPr>
          <p:nvPr>
            <p:ph type="sldNum" sz="quarter" idx="12"/>
            <p:custDataLst>
              <p:tags r:id="rId4"/>
            </p:custDataLst>
          </p:nvPr>
        </p:nvSpPr>
        <p:spPr/>
        <p:txBody>
          <a:bodyPr/>
          <a:lstStyle/>
          <a:p>
            <a:pPr>
              <a:defRPr/>
            </a:pPr>
            <a:fld id="{589C22F4-A4A0-4F4F-BB9E-DE8329CE5CF3}" type="slidenum">
              <a:rPr lang="en-US" smtClean="0"/>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6229-ED81-992D-D556-83FFFB64464A}"/>
              </a:ext>
            </a:extLst>
          </p:cNvPr>
          <p:cNvSpPr>
            <a:spLocks noGrp="1"/>
          </p:cNvSpPr>
          <p:nvPr>
            <p:ph type="title"/>
          </p:nvPr>
        </p:nvSpPr>
        <p:spPr/>
        <p:txBody>
          <a:bodyPr/>
          <a:lstStyle/>
          <a:p>
            <a:r>
              <a:rPr lang="en-US" dirty="0"/>
              <a:t>Other Operations</a:t>
            </a:r>
          </a:p>
        </p:txBody>
      </p:sp>
      <p:sp>
        <p:nvSpPr>
          <p:cNvPr id="3" name="Content Placeholder 2">
            <a:extLst>
              <a:ext uri="{FF2B5EF4-FFF2-40B4-BE49-F238E27FC236}">
                <a16:creationId xmlns:a16="http://schemas.microsoft.com/office/drawing/2014/main" id="{A96A08C9-D1CE-6668-4633-5375FE66C3A8}"/>
              </a:ext>
            </a:extLst>
          </p:cNvPr>
          <p:cNvSpPr>
            <a:spLocks noGrp="1"/>
          </p:cNvSpPr>
          <p:nvPr>
            <p:ph idx="1"/>
          </p:nvPr>
        </p:nvSpPr>
        <p:spPr/>
        <p:txBody>
          <a:bodyPr>
            <a:normAutofit/>
          </a:bodyPr>
          <a:lstStyle/>
          <a:p>
            <a:r>
              <a:rPr lang="en-US" dirty="0"/>
              <a:t>Update Key</a:t>
            </a:r>
          </a:p>
          <a:p>
            <a:pPr lvl="1"/>
            <a:r>
              <a:rPr lang="en-US" dirty="0"/>
              <a:t>Increase Key</a:t>
            </a:r>
          </a:p>
          <a:p>
            <a:pPr lvl="2"/>
            <a:r>
              <a:rPr lang="en-US" dirty="0"/>
              <a:t>Given the index of an item in the PQ, make its priority value larger</a:t>
            </a:r>
          </a:p>
          <a:p>
            <a:pPr lvl="3"/>
            <a:r>
              <a:rPr lang="en-US" dirty="0"/>
              <a:t>Min Heap: Then percolate down</a:t>
            </a:r>
          </a:p>
          <a:p>
            <a:pPr lvl="3"/>
            <a:r>
              <a:rPr lang="en-US" dirty="0"/>
              <a:t>Max Heap: Then percolate up</a:t>
            </a:r>
          </a:p>
          <a:p>
            <a:pPr lvl="1"/>
            <a:r>
              <a:rPr lang="en-US" dirty="0"/>
              <a:t>Decrease Key</a:t>
            </a:r>
          </a:p>
          <a:p>
            <a:pPr lvl="2"/>
            <a:r>
              <a:rPr lang="en-US" dirty="0"/>
              <a:t>Given the index of an item in the PQ, make its priority value smaller</a:t>
            </a:r>
          </a:p>
          <a:p>
            <a:pPr lvl="3"/>
            <a:r>
              <a:rPr lang="en-US" dirty="0"/>
              <a:t>Min Heap: Then percolate up</a:t>
            </a:r>
          </a:p>
          <a:p>
            <a:pPr lvl="3"/>
            <a:r>
              <a:rPr lang="en-US" dirty="0"/>
              <a:t>Max Heap: Then percolate down</a:t>
            </a:r>
          </a:p>
          <a:p>
            <a:r>
              <a:rPr lang="en-US" dirty="0"/>
              <a:t>Remove</a:t>
            </a:r>
          </a:p>
          <a:p>
            <a:pPr lvl="1"/>
            <a:r>
              <a:rPr lang="en-US" dirty="0"/>
              <a:t>Given the item at the given index from the PQ</a:t>
            </a:r>
          </a:p>
        </p:txBody>
      </p:sp>
      <p:sp>
        <p:nvSpPr>
          <p:cNvPr id="4" name="Slide Number Placeholder 3">
            <a:extLst>
              <a:ext uri="{FF2B5EF4-FFF2-40B4-BE49-F238E27FC236}">
                <a16:creationId xmlns:a16="http://schemas.microsoft.com/office/drawing/2014/main" id="{54AF8976-DB64-EAC5-5EDF-D6BA950F1467}"/>
              </a:ext>
            </a:extLst>
          </p:cNvPr>
          <p:cNvSpPr>
            <a:spLocks noGrp="1"/>
          </p:cNvSpPr>
          <p:nvPr>
            <p:ph type="sldNum" sz="quarter" idx="12"/>
          </p:nvPr>
        </p:nvSpPr>
        <p:spPr/>
        <p:txBody>
          <a:bodyPr/>
          <a:lstStyle/>
          <a:p>
            <a:fld id="{A94D5A7D-FFFE-410B-BEE5-702232F4B148}" type="slidenum">
              <a:rPr lang="en-US" smtClean="0"/>
              <a:t>30</a:t>
            </a:fld>
            <a:endParaRPr lang="en-US"/>
          </a:p>
        </p:txBody>
      </p:sp>
    </p:spTree>
    <p:extLst>
      <p:ext uri="{BB962C8B-B14F-4D97-AF65-F5344CB8AC3E}">
        <p14:creationId xmlns:p14="http://schemas.microsoft.com/office/powerpoint/2010/main" val="3021073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Building a Heap From “Scratch”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4" name="Group 3" descr="An unordered array. It contains 10 items and has 11 indices. The index 0 is empty so that the array's contents match the shape of a heap.&#10;&#10;The items are, in order: 5, 6, 10, 3, 15, 8, 7, 14, 2, 1">
            <a:extLst>
              <a:ext uri="{FF2B5EF4-FFF2-40B4-BE49-F238E27FC236}">
                <a16:creationId xmlns:a16="http://schemas.microsoft.com/office/drawing/2014/main" id="{D2C070FD-E606-FE96-DBE1-D6B50F960BB6}"/>
              </a:ext>
            </a:extLst>
          </p:cNvPr>
          <p:cNvGrpSpPr/>
          <p:nvPr/>
        </p:nvGrpSpPr>
        <p:grpSpPr>
          <a:xfrm>
            <a:off x="5813477" y="2423531"/>
            <a:ext cx="5875588" cy="945155"/>
            <a:chOff x="5470854" y="754688"/>
            <a:chExt cx="5875588" cy="945155"/>
          </a:xfrm>
        </p:grpSpPr>
        <p:sp>
          <p:nvSpPr>
            <p:cNvPr id="5" name="Rectangle 4">
              <a:extLst>
                <a:ext uri="{FF2B5EF4-FFF2-40B4-BE49-F238E27FC236}">
                  <a16:creationId xmlns:a16="http://schemas.microsoft.com/office/drawing/2014/main" id="{B82E85FD-4B9F-2A0B-306D-32BA73343EB3}"/>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633CD6EB-1593-D211-04E7-2CDD96133A79}"/>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Rectangle 6">
              <a:extLst>
                <a:ext uri="{FF2B5EF4-FFF2-40B4-BE49-F238E27FC236}">
                  <a16:creationId xmlns:a16="http://schemas.microsoft.com/office/drawing/2014/main" id="{D6A20C82-14BA-14B7-33D2-B02F05244D80}"/>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8" name="Rectangle 7">
              <a:extLst>
                <a:ext uri="{FF2B5EF4-FFF2-40B4-BE49-F238E27FC236}">
                  <a16:creationId xmlns:a16="http://schemas.microsoft.com/office/drawing/2014/main" id="{56678D84-16F3-310C-AADC-7A181CCDF23C}"/>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9" name="Rectangle 8">
              <a:extLst>
                <a:ext uri="{FF2B5EF4-FFF2-40B4-BE49-F238E27FC236}">
                  <a16:creationId xmlns:a16="http://schemas.microsoft.com/office/drawing/2014/main" id="{5BBF6A4D-F237-D175-3581-18514FECFB50}"/>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5EA7CA55-613D-E569-F87A-36A82B8A4197}"/>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11" name="Rectangle 10">
              <a:extLst>
                <a:ext uri="{FF2B5EF4-FFF2-40B4-BE49-F238E27FC236}">
                  <a16:creationId xmlns:a16="http://schemas.microsoft.com/office/drawing/2014/main" id="{C4DBAC75-85FF-A5C5-3308-0652E69855B9}"/>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2" name="Rectangle 11">
              <a:extLst>
                <a:ext uri="{FF2B5EF4-FFF2-40B4-BE49-F238E27FC236}">
                  <a16:creationId xmlns:a16="http://schemas.microsoft.com/office/drawing/2014/main" id="{1AC49C1D-E65A-E283-D242-407C87FCEAD3}"/>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3" name="Rectangle 12">
              <a:extLst>
                <a:ext uri="{FF2B5EF4-FFF2-40B4-BE49-F238E27FC236}">
                  <a16:creationId xmlns:a16="http://schemas.microsoft.com/office/drawing/2014/main" id="{2F643AEB-4040-07BB-03F1-A04A08EE1D6F}"/>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14" name="Rectangle 13">
              <a:extLst>
                <a:ext uri="{FF2B5EF4-FFF2-40B4-BE49-F238E27FC236}">
                  <a16:creationId xmlns:a16="http://schemas.microsoft.com/office/drawing/2014/main" id="{A8FEEA45-B71F-DF2F-C447-4203F387203B}"/>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5" name="TextBox 14">
              <a:extLst>
                <a:ext uri="{FF2B5EF4-FFF2-40B4-BE49-F238E27FC236}">
                  <a16:creationId xmlns:a16="http://schemas.microsoft.com/office/drawing/2014/main" id="{EA6253EB-D23C-949B-D5E8-FECD830DEDBA}"/>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16" name="TextBox 15">
              <a:extLst>
                <a:ext uri="{FF2B5EF4-FFF2-40B4-BE49-F238E27FC236}">
                  <a16:creationId xmlns:a16="http://schemas.microsoft.com/office/drawing/2014/main" id="{C8F8A93E-79B2-8F25-0DCC-1F3278F661BB}"/>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17" name="TextBox 16">
              <a:extLst>
                <a:ext uri="{FF2B5EF4-FFF2-40B4-BE49-F238E27FC236}">
                  <a16:creationId xmlns:a16="http://schemas.microsoft.com/office/drawing/2014/main" id="{82E633D5-64EB-6BAD-3A62-C08FF0C32E94}"/>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18" name="TextBox 17">
              <a:extLst>
                <a:ext uri="{FF2B5EF4-FFF2-40B4-BE49-F238E27FC236}">
                  <a16:creationId xmlns:a16="http://schemas.microsoft.com/office/drawing/2014/main" id="{94AC8395-5F6E-19CD-15DE-29D1887AD4A5}"/>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19" name="TextBox 18">
              <a:extLst>
                <a:ext uri="{FF2B5EF4-FFF2-40B4-BE49-F238E27FC236}">
                  <a16:creationId xmlns:a16="http://schemas.microsoft.com/office/drawing/2014/main" id="{419110CD-D76E-CFDF-A6D5-AB20E69C641D}"/>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20" name="TextBox 19">
              <a:extLst>
                <a:ext uri="{FF2B5EF4-FFF2-40B4-BE49-F238E27FC236}">
                  <a16:creationId xmlns:a16="http://schemas.microsoft.com/office/drawing/2014/main" id="{DC3B8112-0CF7-5516-F41D-84C801CEBEE1}"/>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21" name="TextBox 20">
              <a:extLst>
                <a:ext uri="{FF2B5EF4-FFF2-40B4-BE49-F238E27FC236}">
                  <a16:creationId xmlns:a16="http://schemas.microsoft.com/office/drawing/2014/main" id="{88D6E652-F5FC-4920-F20E-32A2AA0FEAE2}"/>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22" name="TextBox 21">
              <a:extLst>
                <a:ext uri="{FF2B5EF4-FFF2-40B4-BE49-F238E27FC236}">
                  <a16:creationId xmlns:a16="http://schemas.microsoft.com/office/drawing/2014/main" id="{819347C4-D38D-06D5-33DF-2A348A5382FE}"/>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23" name="TextBox 22">
              <a:extLst>
                <a:ext uri="{FF2B5EF4-FFF2-40B4-BE49-F238E27FC236}">
                  <a16:creationId xmlns:a16="http://schemas.microsoft.com/office/drawing/2014/main" id="{360923D4-A058-7D06-904A-8CC0ECE807D7}"/>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24" name="TextBox 23">
              <a:extLst>
                <a:ext uri="{FF2B5EF4-FFF2-40B4-BE49-F238E27FC236}">
                  <a16:creationId xmlns:a16="http://schemas.microsoft.com/office/drawing/2014/main" id="{90CFED6D-86F5-D958-E923-2CC18DA518C3}"/>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25" name="Rectangle 24">
              <a:extLst>
                <a:ext uri="{FF2B5EF4-FFF2-40B4-BE49-F238E27FC236}">
                  <a16:creationId xmlns:a16="http://schemas.microsoft.com/office/drawing/2014/main" id="{2FC2E6EC-062F-A161-9D0A-D10BDBA2450A}"/>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6" name="TextBox 25">
              <a:extLst>
                <a:ext uri="{FF2B5EF4-FFF2-40B4-BE49-F238E27FC236}">
                  <a16:creationId xmlns:a16="http://schemas.microsoft.com/office/drawing/2014/main" id="{85E124AE-511C-1167-F084-AF9166C40BF1}"/>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p:grpSp>
        <p:nvGrpSpPr>
          <p:cNvPr id="61" name="Group 60" descr="The heap that the array implicitly represents. This tree itself follows the shape property of the heap because the proper indices are occupied in the array. The tree does satisfy the heap property, because the items are in an arbitrary order in the array. Our goal is to move values around so that the heap property holds.&#10;&#10;The binary tree has 10 nodes and therefore 4 levels. The last level has 3 nodes in it. The nodes are as follows:&#10;&#10;- The root node is 5&#10;- the left child of 5 is 6, the right child is 10&#10;- the left child of 6 is 3, the right child is 15&#10;- the left child of 10 is 8, the right child is 7&#10;- the left child of 3 is 14, the right child is 2&#10;- the left child of 15 is 1, it has no right child&#10;- nodes 8, 7, 14, 2, and 1 are all leaves&#10;&#10;We highlight all nodes that violate the heap property (meaning they are larger than at least one child). Those nodes are: 6, 10, 3, and 15">
            <a:extLst>
              <a:ext uri="{FF2B5EF4-FFF2-40B4-BE49-F238E27FC236}">
                <a16:creationId xmlns:a16="http://schemas.microsoft.com/office/drawing/2014/main" id="{863756C4-FFEE-45CE-C290-81DC657DB3F1}"/>
              </a:ext>
            </a:extLst>
          </p:cNvPr>
          <p:cNvGrpSpPr/>
          <p:nvPr/>
        </p:nvGrpSpPr>
        <p:grpSpPr>
          <a:xfrm>
            <a:off x="201742"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6</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10</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3</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15</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sp>
        <p:nvSpPr>
          <p:cNvPr id="62" name="TextBox 61">
            <a:extLst>
              <a:ext uri="{FF2B5EF4-FFF2-40B4-BE49-F238E27FC236}">
                <a16:creationId xmlns:a16="http://schemas.microsoft.com/office/drawing/2014/main" id="{B43941B0-86D8-D533-366D-B46802C30744}"/>
              </a:ext>
              <a:ext uri="{C183D7F6-B498-43B3-948B-1728B52AA6E4}">
                <adec:decorative xmlns:adec="http://schemas.microsoft.com/office/drawing/2017/decorative" val="1"/>
              </a:ext>
            </a:extLst>
          </p:cNvPr>
          <p:cNvSpPr txBox="1"/>
          <p:nvPr/>
        </p:nvSpPr>
        <p:spPr>
          <a:xfrm>
            <a:off x="737595" y="3266383"/>
            <a:ext cx="2376228" cy="369332"/>
          </a:xfrm>
          <a:prstGeom prst="rect">
            <a:avLst/>
          </a:prstGeom>
          <a:noFill/>
        </p:spPr>
        <p:txBody>
          <a:bodyPr wrap="none" rtlCol="0">
            <a:spAutoFit/>
          </a:bodyPr>
          <a:lstStyle/>
          <a:p>
            <a:r>
              <a:rPr lang="en-US" b="1" u="sng" dirty="0">
                <a:solidFill>
                  <a:srgbClr val="FF0000"/>
                </a:solidFill>
              </a:rPr>
              <a:t>Violate Heap Property!</a:t>
            </a:r>
          </a:p>
        </p:txBody>
      </p:sp>
      <p:sp>
        <p:nvSpPr>
          <p:cNvPr id="64" name="TextBox 63">
            <a:extLst>
              <a:ext uri="{FF2B5EF4-FFF2-40B4-BE49-F238E27FC236}">
                <a16:creationId xmlns:a16="http://schemas.microsoft.com/office/drawing/2014/main" id="{69DE40CB-E466-39F7-D8B8-04BB5635AAE6}"/>
              </a:ext>
            </a:extLst>
          </p:cNvPr>
          <p:cNvSpPr txBox="1"/>
          <p:nvPr/>
        </p:nvSpPr>
        <p:spPr>
          <a:xfrm>
            <a:off x="7936205" y="5053758"/>
            <a:ext cx="3121688" cy="1015663"/>
          </a:xfrm>
          <a:prstGeom prst="rect">
            <a:avLst/>
          </a:prstGeom>
          <a:noFill/>
        </p:spPr>
        <p:txBody>
          <a:bodyPr wrap="none" rtlCol="0">
            <a:spAutoFit/>
          </a:bodyPr>
          <a:lstStyle/>
          <a:p>
            <a:r>
              <a:rPr lang="en-US" sz="2000" dirty="0"/>
              <a:t>Two ways for “fix” the heap:</a:t>
            </a:r>
          </a:p>
          <a:p>
            <a:pPr marL="342900" indent="-342900">
              <a:buAutoNum type="arabicParenR"/>
            </a:pPr>
            <a:r>
              <a:rPr lang="en-US" sz="2000" dirty="0"/>
              <a:t>Percolate Up</a:t>
            </a:r>
          </a:p>
          <a:p>
            <a:pPr marL="342900" indent="-342900">
              <a:buAutoNum type="arabicParenR"/>
            </a:pPr>
            <a:r>
              <a:rPr lang="en-US" sz="2000" dirty="0"/>
              <a:t>Percolate Down</a:t>
            </a:r>
          </a:p>
        </p:txBody>
      </p:sp>
      <p:sp>
        <p:nvSpPr>
          <p:cNvPr id="56" name="Slide Number Placeholder 55">
            <a:extLst>
              <a:ext uri="{FF2B5EF4-FFF2-40B4-BE49-F238E27FC236}">
                <a16:creationId xmlns:a16="http://schemas.microsoft.com/office/drawing/2014/main" id="{5E2717B2-B55B-6C46-1675-450453A72B20}"/>
              </a:ext>
            </a:extLst>
          </p:cNvPr>
          <p:cNvSpPr>
            <a:spLocks noGrp="1"/>
          </p:cNvSpPr>
          <p:nvPr>
            <p:ph type="sldNum" sz="quarter" idx="12"/>
          </p:nvPr>
        </p:nvSpPr>
        <p:spPr/>
        <p:txBody>
          <a:bodyPr/>
          <a:lstStyle/>
          <a:p>
            <a:fld id="{A94D5A7D-FFFE-410B-BEE5-702232F4B148}" type="slidenum">
              <a:rPr lang="en-US" smtClean="0"/>
              <a:t>31</a:t>
            </a:fld>
            <a:endParaRPr lang="en-US"/>
          </a:p>
        </p:txBody>
      </p:sp>
    </p:spTree>
    <p:extLst>
      <p:ext uri="{BB962C8B-B14F-4D97-AF65-F5344CB8AC3E}">
        <p14:creationId xmlns:p14="http://schemas.microsoft.com/office/powerpoint/2010/main" val="301808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41EFF-DC2E-DD10-0292-33AAADA21D1C}"/>
              </a:ext>
            </a:extLst>
          </p:cNvPr>
          <p:cNvSpPr>
            <a:spLocks noGrp="1"/>
          </p:cNvSpPr>
          <p:nvPr>
            <p:ph type="title"/>
          </p:nvPr>
        </p:nvSpPr>
        <p:spPr/>
        <p:txBody>
          <a:bodyPr/>
          <a:lstStyle/>
          <a:p>
            <a:r>
              <a:rPr lang="en-US" dirty="0"/>
              <a:t>Floyd’s </a:t>
            </a:r>
            <a:r>
              <a:rPr lang="en-US" dirty="0" err="1"/>
              <a:t>buildHeap</a:t>
            </a:r>
            <a:r>
              <a:rPr lang="en-US" dirty="0"/>
              <a:t> method</a:t>
            </a:r>
          </a:p>
        </p:txBody>
      </p:sp>
      <p:sp>
        <p:nvSpPr>
          <p:cNvPr id="3" name="Content Placeholder 2">
            <a:extLst>
              <a:ext uri="{FF2B5EF4-FFF2-40B4-BE49-F238E27FC236}">
                <a16:creationId xmlns:a16="http://schemas.microsoft.com/office/drawing/2014/main" id="{98CD70E1-83BF-D071-92AA-72F7671FE765}"/>
              </a:ext>
            </a:extLst>
          </p:cNvPr>
          <p:cNvSpPr>
            <a:spLocks noGrp="1"/>
          </p:cNvSpPr>
          <p:nvPr>
            <p:ph idx="1"/>
          </p:nvPr>
        </p:nvSpPr>
        <p:spPr/>
        <p:txBody>
          <a:bodyPr/>
          <a:lstStyle/>
          <a:p>
            <a:r>
              <a:rPr lang="en-US" dirty="0"/>
              <a:t>Working towards the root, one row at a time, percolate down</a:t>
            </a:r>
          </a:p>
          <a:p>
            <a:endParaRPr lang="en-US" dirty="0"/>
          </a:p>
        </p:txBody>
      </p:sp>
      <p:sp>
        <p:nvSpPr>
          <p:cNvPr id="4" name="TextBox 3">
            <a:extLst>
              <a:ext uri="{FF2B5EF4-FFF2-40B4-BE49-F238E27FC236}">
                <a16:creationId xmlns:a16="http://schemas.microsoft.com/office/drawing/2014/main" id="{0AD2E5B4-7285-3ACB-0CCF-7D5C84D8A06C}"/>
              </a:ext>
            </a:extLst>
          </p:cNvPr>
          <p:cNvSpPr txBox="1"/>
          <p:nvPr/>
        </p:nvSpPr>
        <p:spPr>
          <a:xfrm>
            <a:off x="1188720" y="3262630"/>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5" name="Slide Number Placeholder 4">
            <a:extLst>
              <a:ext uri="{FF2B5EF4-FFF2-40B4-BE49-F238E27FC236}">
                <a16:creationId xmlns:a16="http://schemas.microsoft.com/office/drawing/2014/main" id="{1595CEDD-C38D-FC69-467B-88C776244321}"/>
              </a:ext>
            </a:extLst>
          </p:cNvPr>
          <p:cNvSpPr>
            <a:spLocks noGrp="1"/>
          </p:cNvSpPr>
          <p:nvPr>
            <p:ph type="sldNum" sz="quarter" idx="12"/>
          </p:nvPr>
        </p:nvSpPr>
        <p:spPr/>
        <p:txBody>
          <a:bodyPr/>
          <a:lstStyle/>
          <a:p>
            <a:fld id="{A94D5A7D-FFFE-410B-BEE5-702232F4B148}" type="slidenum">
              <a:rPr lang="en-US" smtClean="0"/>
              <a:t>32</a:t>
            </a:fld>
            <a:endParaRPr lang="en-US"/>
          </a:p>
        </p:txBody>
      </p:sp>
    </p:spTree>
    <p:extLst>
      <p:ext uri="{BB962C8B-B14F-4D97-AF65-F5344CB8AC3E}">
        <p14:creationId xmlns:p14="http://schemas.microsoft.com/office/powerpoint/2010/main" val="21759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Floyd’s </a:t>
            </a:r>
            <a:r>
              <a:rPr lang="en-US" dirty="0" err="1"/>
              <a:t>buildHeap</a:t>
            </a:r>
            <a:r>
              <a:rPr lang="en-US" dirty="0"/>
              <a:t> method (Percolate 15) </a:t>
            </a:r>
          </a:p>
        </p:txBody>
      </p:sp>
      <p:grpSp>
        <p:nvGrpSpPr>
          <p:cNvPr id="4" name="Group 3" descr="The array representation of the heap.&#10;&#10;The items are, in order: 5, 6, 10, 3, 15, 8, 7, 14, 2, 1">
            <a:extLst>
              <a:ext uri="{FF2B5EF4-FFF2-40B4-BE49-F238E27FC236}">
                <a16:creationId xmlns:a16="http://schemas.microsoft.com/office/drawing/2014/main" id="{D2C070FD-E606-FE96-DBE1-D6B50F960BB6}"/>
              </a:ext>
            </a:extLst>
          </p:cNvPr>
          <p:cNvGrpSpPr/>
          <p:nvPr/>
        </p:nvGrpSpPr>
        <p:grpSpPr>
          <a:xfrm>
            <a:off x="5822251" y="2504716"/>
            <a:ext cx="5875588" cy="945155"/>
            <a:chOff x="5470854" y="754688"/>
            <a:chExt cx="5875588" cy="945155"/>
          </a:xfrm>
        </p:grpSpPr>
        <p:sp>
          <p:nvSpPr>
            <p:cNvPr id="5" name="Rectangle 4">
              <a:extLst>
                <a:ext uri="{FF2B5EF4-FFF2-40B4-BE49-F238E27FC236}">
                  <a16:creationId xmlns:a16="http://schemas.microsoft.com/office/drawing/2014/main" id="{B82E85FD-4B9F-2A0B-306D-32BA73343EB3}"/>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633CD6EB-1593-D211-04E7-2CDD96133A79}"/>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Rectangle 6">
              <a:extLst>
                <a:ext uri="{FF2B5EF4-FFF2-40B4-BE49-F238E27FC236}">
                  <a16:creationId xmlns:a16="http://schemas.microsoft.com/office/drawing/2014/main" id="{D6A20C82-14BA-14B7-33D2-B02F05244D80}"/>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8" name="Rectangle 7">
              <a:extLst>
                <a:ext uri="{FF2B5EF4-FFF2-40B4-BE49-F238E27FC236}">
                  <a16:creationId xmlns:a16="http://schemas.microsoft.com/office/drawing/2014/main" id="{56678D84-16F3-310C-AADC-7A181CCDF23C}"/>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9" name="Rectangle 8">
              <a:extLst>
                <a:ext uri="{FF2B5EF4-FFF2-40B4-BE49-F238E27FC236}">
                  <a16:creationId xmlns:a16="http://schemas.microsoft.com/office/drawing/2014/main" id="{5BBF6A4D-F237-D175-3581-18514FECFB50}"/>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5EA7CA55-613D-E569-F87A-36A82B8A4197}"/>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11" name="Rectangle 10">
              <a:extLst>
                <a:ext uri="{FF2B5EF4-FFF2-40B4-BE49-F238E27FC236}">
                  <a16:creationId xmlns:a16="http://schemas.microsoft.com/office/drawing/2014/main" id="{C4DBAC75-85FF-A5C5-3308-0652E69855B9}"/>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2" name="Rectangle 11">
              <a:extLst>
                <a:ext uri="{FF2B5EF4-FFF2-40B4-BE49-F238E27FC236}">
                  <a16:creationId xmlns:a16="http://schemas.microsoft.com/office/drawing/2014/main" id="{1AC49C1D-E65A-E283-D242-407C87FCEAD3}"/>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3" name="Rectangle 12">
              <a:extLst>
                <a:ext uri="{FF2B5EF4-FFF2-40B4-BE49-F238E27FC236}">
                  <a16:creationId xmlns:a16="http://schemas.microsoft.com/office/drawing/2014/main" id="{2F643AEB-4040-07BB-03F1-A04A08EE1D6F}"/>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14" name="Rectangle 13">
              <a:extLst>
                <a:ext uri="{FF2B5EF4-FFF2-40B4-BE49-F238E27FC236}">
                  <a16:creationId xmlns:a16="http://schemas.microsoft.com/office/drawing/2014/main" id="{A8FEEA45-B71F-DF2F-C447-4203F387203B}"/>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5" name="TextBox 14">
              <a:extLst>
                <a:ext uri="{FF2B5EF4-FFF2-40B4-BE49-F238E27FC236}">
                  <a16:creationId xmlns:a16="http://schemas.microsoft.com/office/drawing/2014/main" id="{EA6253EB-D23C-949B-D5E8-FECD830DEDBA}"/>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16" name="TextBox 15">
              <a:extLst>
                <a:ext uri="{FF2B5EF4-FFF2-40B4-BE49-F238E27FC236}">
                  <a16:creationId xmlns:a16="http://schemas.microsoft.com/office/drawing/2014/main" id="{C8F8A93E-79B2-8F25-0DCC-1F3278F661BB}"/>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17" name="TextBox 16">
              <a:extLst>
                <a:ext uri="{FF2B5EF4-FFF2-40B4-BE49-F238E27FC236}">
                  <a16:creationId xmlns:a16="http://schemas.microsoft.com/office/drawing/2014/main" id="{82E633D5-64EB-6BAD-3A62-C08FF0C32E94}"/>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18" name="TextBox 17">
              <a:extLst>
                <a:ext uri="{FF2B5EF4-FFF2-40B4-BE49-F238E27FC236}">
                  <a16:creationId xmlns:a16="http://schemas.microsoft.com/office/drawing/2014/main" id="{94AC8395-5F6E-19CD-15DE-29D1887AD4A5}"/>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19" name="TextBox 18">
              <a:extLst>
                <a:ext uri="{FF2B5EF4-FFF2-40B4-BE49-F238E27FC236}">
                  <a16:creationId xmlns:a16="http://schemas.microsoft.com/office/drawing/2014/main" id="{419110CD-D76E-CFDF-A6D5-AB20E69C641D}"/>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20" name="TextBox 19">
              <a:extLst>
                <a:ext uri="{FF2B5EF4-FFF2-40B4-BE49-F238E27FC236}">
                  <a16:creationId xmlns:a16="http://schemas.microsoft.com/office/drawing/2014/main" id="{DC3B8112-0CF7-5516-F41D-84C801CEBEE1}"/>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21" name="TextBox 20">
              <a:extLst>
                <a:ext uri="{FF2B5EF4-FFF2-40B4-BE49-F238E27FC236}">
                  <a16:creationId xmlns:a16="http://schemas.microsoft.com/office/drawing/2014/main" id="{88D6E652-F5FC-4920-F20E-32A2AA0FEAE2}"/>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22" name="TextBox 21">
              <a:extLst>
                <a:ext uri="{FF2B5EF4-FFF2-40B4-BE49-F238E27FC236}">
                  <a16:creationId xmlns:a16="http://schemas.microsoft.com/office/drawing/2014/main" id="{819347C4-D38D-06D5-33DF-2A348A5382FE}"/>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23" name="TextBox 22">
              <a:extLst>
                <a:ext uri="{FF2B5EF4-FFF2-40B4-BE49-F238E27FC236}">
                  <a16:creationId xmlns:a16="http://schemas.microsoft.com/office/drawing/2014/main" id="{360923D4-A058-7D06-904A-8CC0ECE807D7}"/>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24" name="TextBox 23">
              <a:extLst>
                <a:ext uri="{FF2B5EF4-FFF2-40B4-BE49-F238E27FC236}">
                  <a16:creationId xmlns:a16="http://schemas.microsoft.com/office/drawing/2014/main" id="{90CFED6D-86F5-D958-E923-2CC18DA518C3}"/>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25" name="Rectangle 24">
              <a:extLst>
                <a:ext uri="{FF2B5EF4-FFF2-40B4-BE49-F238E27FC236}">
                  <a16:creationId xmlns:a16="http://schemas.microsoft.com/office/drawing/2014/main" id="{2FC2E6EC-062F-A161-9D0A-D10BDBA2450A}"/>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6" name="TextBox 25">
              <a:extLst>
                <a:ext uri="{FF2B5EF4-FFF2-40B4-BE49-F238E27FC236}">
                  <a16:creationId xmlns:a16="http://schemas.microsoft.com/office/drawing/2014/main" id="{85E124AE-511C-1167-F084-AF9166C40BF1}"/>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61" name="Group 60" descr="Beginning from the end of the array, we will percolate all of our nodes down. Leaves cannot violate the heap property, so we skip those, and instead begin with the first non-leaf, in this case 15.">
            <a:extLst>
              <a:ext uri="{FF2B5EF4-FFF2-40B4-BE49-F238E27FC236}">
                <a16:creationId xmlns:a16="http://schemas.microsoft.com/office/drawing/2014/main" id="{863756C4-FFEE-45CE-C290-81DC657DB3F1}"/>
              </a:ext>
            </a:extLst>
          </p:cNvPr>
          <p:cNvGrpSpPr/>
          <p:nvPr/>
        </p:nvGrpSpPr>
        <p:grpSpPr>
          <a:xfrm>
            <a:off x="214268"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6</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10</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3</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15</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sp>
        <p:nvSpPr>
          <p:cNvPr id="56" name="TextBox 55">
            <a:extLst>
              <a:ext uri="{FF2B5EF4-FFF2-40B4-BE49-F238E27FC236}">
                <a16:creationId xmlns:a16="http://schemas.microsoft.com/office/drawing/2014/main" id="{ED4902B8-F5AB-50D9-18C4-FF07B8E03412}"/>
              </a:ext>
            </a:extLst>
          </p:cNvPr>
          <p:cNvSpPr txBox="1"/>
          <p:nvPr/>
        </p:nvSpPr>
        <p:spPr>
          <a:xfrm>
            <a:off x="8156993" y="4237971"/>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62" name="TextBox 61">
            <a:extLst>
              <a:ext uri="{FF2B5EF4-FFF2-40B4-BE49-F238E27FC236}">
                <a16:creationId xmlns:a16="http://schemas.microsoft.com/office/drawing/2014/main" id="{B43941B0-86D8-D533-366D-B46802C30744}"/>
              </a:ext>
              <a:ext uri="{C183D7F6-B498-43B3-948B-1728B52AA6E4}">
                <adec:decorative xmlns:adec="http://schemas.microsoft.com/office/drawing/2017/decorative" val="1"/>
              </a:ext>
            </a:extLst>
          </p:cNvPr>
          <p:cNvSpPr txBox="1"/>
          <p:nvPr/>
        </p:nvSpPr>
        <p:spPr>
          <a:xfrm>
            <a:off x="301792" y="2977294"/>
            <a:ext cx="2571730" cy="646331"/>
          </a:xfrm>
          <a:prstGeom prst="rect">
            <a:avLst/>
          </a:prstGeom>
          <a:noFill/>
        </p:spPr>
        <p:txBody>
          <a:bodyPr wrap="none" rtlCol="0">
            <a:spAutoFit/>
          </a:bodyPr>
          <a:lstStyle/>
          <a:p>
            <a:r>
              <a:rPr lang="en-US" b="1" u="sng" dirty="0">
                <a:solidFill>
                  <a:srgbClr val="FF0000"/>
                </a:solidFill>
              </a:rPr>
              <a:t>Violates Heap Property!</a:t>
            </a:r>
          </a:p>
          <a:p>
            <a:r>
              <a:rPr lang="en-US" dirty="0">
                <a:solidFill>
                  <a:srgbClr val="FF0000"/>
                </a:solidFill>
              </a:rPr>
              <a:t>Nodes bigger than a child</a:t>
            </a:r>
          </a:p>
        </p:txBody>
      </p:sp>
      <p:sp>
        <p:nvSpPr>
          <p:cNvPr id="57" name="Slide Number Placeholder 56">
            <a:extLst>
              <a:ext uri="{FF2B5EF4-FFF2-40B4-BE49-F238E27FC236}">
                <a16:creationId xmlns:a16="http://schemas.microsoft.com/office/drawing/2014/main" id="{C4DA8E4A-633D-05A0-48B7-8ECFB6C5CB7E}"/>
              </a:ext>
            </a:extLst>
          </p:cNvPr>
          <p:cNvSpPr>
            <a:spLocks noGrp="1"/>
          </p:cNvSpPr>
          <p:nvPr>
            <p:ph type="sldNum" sz="quarter" idx="12"/>
          </p:nvPr>
        </p:nvSpPr>
        <p:spPr/>
        <p:txBody>
          <a:bodyPr/>
          <a:lstStyle/>
          <a:p>
            <a:fld id="{A94D5A7D-FFFE-410B-BEE5-702232F4B148}" type="slidenum">
              <a:rPr lang="en-US" smtClean="0"/>
              <a:t>33</a:t>
            </a:fld>
            <a:endParaRPr lang="en-US"/>
          </a:p>
        </p:txBody>
      </p:sp>
    </p:spTree>
    <p:extLst>
      <p:ext uri="{BB962C8B-B14F-4D97-AF65-F5344CB8AC3E}">
        <p14:creationId xmlns:p14="http://schemas.microsoft.com/office/powerpoint/2010/main" val="3616099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Floyd’s </a:t>
            </a:r>
            <a:r>
              <a:rPr lang="en-US" dirty="0" err="1"/>
              <a:t>buildHeap</a:t>
            </a:r>
            <a:r>
              <a:rPr lang="en-US" dirty="0"/>
              <a:t> method (Percolate 3)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61" name="Group 60" descr="The node 15 was larger than its left child (1), and so we swap 15 with the left child. Now 15 is a leaf and so it no longer violates the heap property. 1 is smaller than its child (now 15), and so it does not violate the heap property either.&#10;&#10;We will next percolate the node 3 down.">
            <a:extLst>
              <a:ext uri="{FF2B5EF4-FFF2-40B4-BE49-F238E27FC236}">
                <a16:creationId xmlns:a16="http://schemas.microsoft.com/office/drawing/2014/main" id="{863756C4-FFEE-45CE-C290-81DC657DB3F1}"/>
              </a:ext>
            </a:extLst>
          </p:cNvPr>
          <p:cNvGrpSpPr/>
          <p:nvPr/>
        </p:nvGrpSpPr>
        <p:grpSpPr>
          <a:xfrm>
            <a:off x="201742"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6</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10</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3</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grpSp>
        <p:nvGrpSpPr>
          <p:cNvPr id="4" name="Group 3" descr="The array representation of the heap.&#10;&#10;The items are, in order: 5, 6, 10, 3, 1, 8, 7, 14, 2, 15">
            <a:extLst>
              <a:ext uri="{FF2B5EF4-FFF2-40B4-BE49-F238E27FC236}">
                <a16:creationId xmlns:a16="http://schemas.microsoft.com/office/drawing/2014/main" id="{D2C070FD-E606-FE96-DBE1-D6B50F960BB6}"/>
              </a:ext>
            </a:extLst>
          </p:cNvPr>
          <p:cNvGrpSpPr/>
          <p:nvPr/>
        </p:nvGrpSpPr>
        <p:grpSpPr>
          <a:xfrm>
            <a:off x="5917894" y="2956422"/>
            <a:ext cx="5875588" cy="945155"/>
            <a:chOff x="5470854" y="754688"/>
            <a:chExt cx="5875588" cy="945155"/>
          </a:xfrm>
        </p:grpSpPr>
        <p:sp>
          <p:nvSpPr>
            <p:cNvPr id="5" name="Rectangle 4">
              <a:extLst>
                <a:ext uri="{FF2B5EF4-FFF2-40B4-BE49-F238E27FC236}">
                  <a16:creationId xmlns:a16="http://schemas.microsoft.com/office/drawing/2014/main" id="{B82E85FD-4B9F-2A0B-306D-32BA73343EB3}"/>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633CD6EB-1593-D211-04E7-2CDD96133A79}"/>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Rectangle 6">
              <a:extLst>
                <a:ext uri="{FF2B5EF4-FFF2-40B4-BE49-F238E27FC236}">
                  <a16:creationId xmlns:a16="http://schemas.microsoft.com/office/drawing/2014/main" id="{D6A20C82-14BA-14B7-33D2-B02F05244D80}"/>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8" name="Rectangle 7">
              <a:extLst>
                <a:ext uri="{FF2B5EF4-FFF2-40B4-BE49-F238E27FC236}">
                  <a16:creationId xmlns:a16="http://schemas.microsoft.com/office/drawing/2014/main" id="{56678D84-16F3-310C-AADC-7A181CCDF23C}"/>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9" name="Rectangle 8">
              <a:extLst>
                <a:ext uri="{FF2B5EF4-FFF2-40B4-BE49-F238E27FC236}">
                  <a16:creationId xmlns:a16="http://schemas.microsoft.com/office/drawing/2014/main" id="{5BBF6A4D-F237-D175-3581-18514FECFB50}"/>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Rectangle 9">
              <a:extLst>
                <a:ext uri="{FF2B5EF4-FFF2-40B4-BE49-F238E27FC236}">
                  <a16:creationId xmlns:a16="http://schemas.microsoft.com/office/drawing/2014/main" id="{5EA7CA55-613D-E569-F87A-36A82B8A4197}"/>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1" name="Rectangle 10">
              <a:extLst>
                <a:ext uri="{FF2B5EF4-FFF2-40B4-BE49-F238E27FC236}">
                  <a16:creationId xmlns:a16="http://schemas.microsoft.com/office/drawing/2014/main" id="{C4DBAC75-85FF-A5C5-3308-0652E69855B9}"/>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2" name="Rectangle 11">
              <a:extLst>
                <a:ext uri="{FF2B5EF4-FFF2-40B4-BE49-F238E27FC236}">
                  <a16:creationId xmlns:a16="http://schemas.microsoft.com/office/drawing/2014/main" id="{1AC49C1D-E65A-E283-D242-407C87FCEAD3}"/>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3" name="Rectangle 12">
              <a:extLst>
                <a:ext uri="{FF2B5EF4-FFF2-40B4-BE49-F238E27FC236}">
                  <a16:creationId xmlns:a16="http://schemas.microsoft.com/office/drawing/2014/main" id="{2F643AEB-4040-07BB-03F1-A04A08EE1D6F}"/>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14" name="Rectangle 13">
              <a:extLst>
                <a:ext uri="{FF2B5EF4-FFF2-40B4-BE49-F238E27FC236}">
                  <a16:creationId xmlns:a16="http://schemas.microsoft.com/office/drawing/2014/main" id="{A8FEEA45-B71F-DF2F-C447-4203F387203B}"/>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5" name="TextBox 14">
              <a:extLst>
                <a:ext uri="{FF2B5EF4-FFF2-40B4-BE49-F238E27FC236}">
                  <a16:creationId xmlns:a16="http://schemas.microsoft.com/office/drawing/2014/main" id="{EA6253EB-D23C-949B-D5E8-FECD830DEDBA}"/>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16" name="TextBox 15">
              <a:extLst>
                <a:ext uri="{FF2B5EF4-FFF2-40B4-BE49-F238E27FC236}">
                  <a16:creationId xmlns:a16="http://schemas.microsoft.com/office/drawing/2014/main" id="{C8F8A93E-79B2-8F25-0DCC-1F3278F661BB}"/>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17" name="TextBox 16">
              <a:extLst>
                <a:ext uri="{FF2B5EF4-FFF2-40B4-BE49-F238E27FC236}">
                  <a16:creationId xmlns:a16="http://schemas.microsoft.com/office/drawing/2014/main" id="{82E633D5-64EB-6BAD-3A62-C08FF0C32E94}"/>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18" name="TextBox 17">
              <a:extLst>
                <a:ext uri="{FF2B5EF4-FFF2-40B4-BE49-F238E27FC236}">
                  <a16:creationId xmlns:a16="http://schemas.microsoft.com/office/drawing/2014/main" id="{94AC8395-5F6E-19CD-15DE-29D1887AD4A5}"/>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19" name="TextBox 18">
              <a:extLst>
                <a:ext uri="{FF2B5EF4-FFF2-40B4-BE49-F238E27FC236}">
                  <a16:creationId xmlns:a16="http://schemas.microsoft.com/office/drawing/2014/main" id="{419110CD-D76E-CFDF-A6D5-AB20E69C641D}"/>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20" name="TextBox 19">
              <a:extLst>
                <a:ext uri="{FF2B5EF4-FFF2-40B4-BE49-F238E27FC236}">
                  <a16:creationId xmlns:a16="http://schemas.microsoft.com/office/drawing/2014/main" id="{DC3B8112-0CF7-5516-F41D-84C801CEBEE1}"/>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21" name="TextBox 20">
              <a:extLst>
                <a:ext uri="{FF2B5EF4-FFF2-40B4-BE49-F238E27FC236}">
                  <a16:creationId xmlns:a16="http://schemas.microsoft.com/office/drawing/2014/main" id="{88D6E652-F5FC-4920-F20E-32A2AA0FEAE2}"/>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22" name="TextBox 21">
              <a:extLst>
                <a:ext uri="{FF2B5EF4-FFF2-40B4-BE49-F238E27FC236}">
                  <a16:creationId xmlns:a16="http://schemas.microsoft.com/office/drawing/2014/main" id="{819347C4-D38D-06D5-33DF-2A348A5382FE}"/>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23" name="TextBox 22">
              <a:extLst>
                <a:ext uri="{FF2B5EF4-FFF2-40B4-BE49-F238E27FC236}">
                  <a16:creationId xmlns:a16="http://schemas.microsoft.com/office/drawing/2014/main" id="{360923D4-A058-7D06-904A-8CC0ECE807D7}"/>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24" name="TextBox 23">
              <a:extLst>
                <a:ext uri="{FF2B5EF4-FFF2-40B4-BE49-F238E27FC236}">
                  <a16:creationId xmlns:a16="http://schemas.microsoft.com/office/drawing/2014/main" id="{90CFED6D-86F5-D958-E923-2CC18DA518C3}"/>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25" name="Rectangle 24">
              <a:extLst>
                <a:ext uri="{FF2B5EF4-FFF2-40B4-BE49-F238E27FC236}">
                  <a16:creationId xmlns:a16="http://schemas.microsoft.com/office/drawing/2014/main" id="{2FC2E6EC-062F-A161-9D0A-D10BDBA2450A}"/>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26" name="TextBox 25">
              <a:extLst>
                <a:ext uri="{FF2B5EF4-FFF2-40B4-BE49-F238E27FC236}">
                  <a16:creationId xmlns:a16="http://schemas.microsoft.com/office/drawing/2014/main" id="{85E124AE-511C-1167-F084-AF9166C40BF1}"/>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p:sp>
        <p:nvSpPr>
          <p:cNvPr id="56" name="TextBox 55">
            <a:extLst>
              <a:ext uri="{FF2B5EF4-FFF2-40B4-BE49-F238E27FC236}">
                <a16:creationId xmlns:a16="http://schemas.microsoft.com/office/drawing/2014/main" id="{ED4902B8-F5AB-50D9-18C4-FF07B8E03412}"/>
              </a:ext>
            </a:extLst>
          </p:cNvPr>
          <p:cNvSpPr txBox="1"/>
          <p:nvPr/>
        </p:nvSpPr>
        <p:spPr>
          <a:xfrm>
            <a:off x="8434060" y="4571102"/>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57" name="TextBox 56">
            <a:extLst>
              <a:ext uri="{FF2B5EF4-FFF2-40B4-BE49-F238E27FC236}">
                <a16:creationId xmlns:a16="http://schemas.microsoft.com/office/drawing/2014/main" id="{9E8440DB-C25F-EEF0-74F8-E305D893D7FF}"/>
              </a:ext>
              <a:ext uri="{C183D7F6-B498-43B3-948B-1728B52AA6E4}">
                <adec:decorative xmlns:adec="http://schemas.microsoft.com/office/drawing/2017/decorative" val="1"/>
              </a:ext>
            </a:extLst>
          </p:cNvPr>
          <p:cNvSpPr txBox="1"/>
          <p:nvPr/>
        </p:nvSpPr>
        <p:spPr>
          <a:xfrm>
            <a:off x="301792" y="2977294"/>
            <a:ext cx="2571730" cy="646331"/>
          </a:xfrm>
          <a:prstGeom prst="rect">
            <a:avLst/>
          </a:prstGeom>
          <a:noFill/>
        </p:spPr>
        <p:txBody>
          <a:bodyPr wrap="none" rtlCol="0">
            <a:spAutoFit/>
          </a:bodyPr>
          <a:lstStyle/>
          <a:p>
            <a:r>
              <a:rPr lang="en-US" b="1" u="sng" dirty="0">
                <a:solidFill>
                  <a:srgbClr val="FF0000"/>
                </a:solidFill>
              </a:rPr>
              <a:t>Violates Heap Property!</a:t>
            </a:r>
          </a:p>
          <a:p>
            <a:r>
              <a:rPr lang="en-US" dirty="0">
                <a:solidFill>
                  <a:srgbClr val="FF0000"/>
                </a:solidFill>
              </a:rPr>
              <a:t>Nodes bigger than a child</a:t>
            </a:r>
          </a:p>
        </p:txBody>
      </p:sp>
      <p:sp>
        <p:nvSpPr>
          <p:cNvPr id="58" name="Slide Number Placeholder 57">
            <a:extLst>
              <a:ext uri="{FF2B5EF4-FFF2-40B4-BE49-F238E27FC236}">
                <a16:creationId xmlns:a16="http://schemas.microsoft.com/office/drawing/2014/main" id="{7D3CF366-692F-B2EC-FC28-B73C386AAF8A}"/>
              </a:ext>
            </a:extLst>
          </p:cNvPr>
          <p:cNvSpPr>
            <a:spLocks noGrp="1"/>
          </p:cNvSpPr>
          <p:nvPr>
            <p:ph type="sldNum" sz="quarter" idx="12"/>
          </p:nvPr>
        </p:nvSpPr>
        <p:spPr/>
        <p:txBody>
          <a:bodyPr/>
          <a:lstStyle/>
          <a:p>
            <a:fld id="{A94D5A7D-FFFE-410B-BEE5-702232F4B148}" type="slidenum">
              <a:rPr lang="en-US" smtClean="0"/>
              <a:t>34</a:t>
            </a:fld>
            <a:endParaRPr lang="en-US"/>
          </a:p>
        </p:txBody>
      </p:sp>
    </p:spTree>
    <p:extLst>
      <p:ext uri="{BB962C8B-B14F-4D97-AF65-F5344CB8AC3E}">
        <p14:creationId xmlns:p14="http://schemas.microsoft.com/office/powerpoint/2010/main" val="2008296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Floyd’s </a:t>
            </a:r>
            <a:r>
              <a:rPr lang="en-US" dirty="0" err="1"/>
              <a:t>buildHeap</a:t>
            </a:r>
            <a:r>
              <a:rPr lang="en-US" dirty="0"/>
              <a:t> method (Percolate 10)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61" name="Group 60" descr="3 is larger than its right child (2) and so we swap 3 with 2. Now 3 is a leaf and so it does not violate the heap property. 2 is smaller than both of its children, so it does not violate the heap property either.&#10;&#10;We will next percolate down on the node 10.">
            <a:extLst>
              <a:ext uri="{FF2B5EF4-FFF2-40B4-BE49-F238E27FC236}">
                <a16:creationId xmlns:a16="http://schemas.microsoft.com/office/drawing/2014/main" id="{863756C4-FFEE-45CE-C290-81DC657DB3F1}"/>
              </a:ext>
            </a:extLst>
          </p:cNvPr>
          <p:cNvGrpSpPr/>
          <p:nvPr/>
        </p:nvGrpSpPr>
        <p:grpSpPr>
          <a:xfrm>
            <a:off x="201742"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6</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10</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grpSp>
        <p:nvGrpSpPr>
          <p:cNvPr id="4" name="Group 3" descr="The array representation of the heap.&#10;&#10;The items are, in order: 5, 6, 10, 2, 1, 8, 7, 14, 3, 15">
            <a:extLst>
              <a:ext uri="{FF2B5EF4-FFF2-40B4-BE49-F238E27FC236}">
                <a16:creationId xmlns:a16="http://schemas.microsoft.com/office/drawing/2014/main" id="{D2C070FD-E606-FE96-DBE1-D6B50F960BB6}"/>
              </a:ext>
            </a:extLst>
          </p:cNvPr>
          <p:cNvGrpSpPr/>
          <p:nvPr/>
        </p:nvGrpSpPr>
        <p:grpSpPr>
          <a:xfrm>
            <a:off x="5917894" y="2956422"/>
            <a:ext cx="5875588" cy="945155"/>
            <a:chOff x="5470854" y="754688"/>
            <a:chExt cx="5875588" cy="945155"/>
          </a:xfrm>
        </p:grpSpPr>
        <p:sp>
          <p:nvSpPr>
            <p:cNvPr id="5" name="Rectangle 4">
              <a:extLst>
                <a:ext uri="{FF2B5EF4-FFF2-40B4-BE49-F238E27FC236}">
                  <a16:creationId xmlns:a16="http://schemas.microsoft.com/office/drawing/2014/main" id="{B82E85FD-4B9F-2A0B-306D-32BA73343EB3}"/>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ectangle 5">
              <a:extLst>
                <a:ext uri="{FF2B5EF4-FFF2-40B4-BE49-F238E27FC236}">
                  <a16:creationId xmlns:a16="http://schemas.microsoft.com/office/drawing/2014/main" id="{633CD6EB-1593-D211-04E7-2CDD96133A79}"/>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Rectangle 6">
              <a:extLst>
                <a:ext uri="{FF2B5EF4-FFF2-40B4-BE49-F238E27FC236}">
                  <a16:creationId xmlns:a16="http://schemas.microsoft.com/office/drawing/2014/main" id="{D6A20C82-14BA-14B7-33D2-B02F05244D80}"/>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8" name="Rectangle 7">
              <a:extLst>
                <a:ext uri="{FF2B5EF4-FFF2-40B4-BE49-F238E27FC236}">
                  <a16:creationId xmlns:a16="http://schemas.microsoft.com/office/drawing/2014/main" id="{56678D84-16F3-310C-AADC-7A181CCDF23C}"/>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9" name="Rectangle 8">
              <a:extLst>
                <a:ext uri="{FF2B5EF4-FFF2-40B4-BE49-F238E27FC236}">
                  <a16:creationId xmlns:a16="http://schemas.microsoft.com/office/drawing/2014/main" id="{5BBF6A4D-F237-D175-3581-18514FECFB50}"/>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0" name="Rectangle 9">
              <a:extLst>
                <a:ext uri="{FF2B5EF4-FFF2-40B4-BE49-F238E27FC236}">
                  <a16:creationId xmlns:a16="http://schemas.microsoft.com/office/drawing/2014/main" id="{5EA7CA55-613D-E569-F87A-36A82B8A4197}"/>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1" name="Rectangle 10">
              <a:extLst>
                <a:ext uri="{FF2B5EF4-FFF2-40B4-BE49-F238E27FC236}">
                  <a16:creationId xmlns:a16="http://schemas.microsoft.com/office/drawing/2014/main" id="{C4DBAC75-85FF-A5C5-3308-0652E69855B9}"/>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12" name="Rectangle 11">
              <a:extLst>
                <a:ext uri="{FF2B5EF4-FFF2-40B4-BE49-F238E27FC236}">
                  <a16:creationId xmlns:a16="http://schemas.microsoft.com/office/drawing/2014/main" id="{1AC49C1D-E65A-E283-D242-407C87FCEAD3}"/>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13" name="Rectangle 12">
              <a:extLst>
                <a:ext uri="{FF2B5EF4-FFF2-40B4-BE49-F238E27FC236}">
                  <a16:creationId xmlns:a16="http://schemas.microsoft.com/office/drawing/2014/main" id="{2F643AEB-4040-07BB-03F1-A04A08EE1D6F}"/>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14" name="Rectangle 13">
              <a:extLst>
                <a:ext uri="{FF2B5EF4-FFF2-40B4-BE49-F238E27FC236}">
                  <a16:creationId xmlns:a16="http://schemas.microsoft.com/office/drawing/2014/main" id="{A8FEEA45-B71F-DF2F-C447-4203F387203B}"/>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TextBox 14">
              <a:extLst>
                <a:ext uri="{FF2B5EF4-FFF2-40B4-BE49-F238E27FC236}">
                  <a16:creationId xmlns:a16="http://schemas.microsoft.com/office/drawing/2014/main" id="{EA6253EB-D23C-949B-D5E8-FECD830DEDBA}"/>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16" name="TextBox 15">
              <a:extLst>
                <a:ext uri="{FF2B5EF4-FFF2-40B4-BE49-F238E27FC236}">
                  <a16:creationId xmlns:a16="http://schemas.microsoft.com/office/drawing/2014/main" id="{C8F8A93E-79B2-8F25-0DCC-1F3278F661BB}"/>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17" name="TextBox 16">
              <a:extLst>
                <a:ext uri="{FF2B5EF4-FFF2-40B4-BE49-F238E27FC236}">
                  <a16:creationId xmlns:a16="http://schemas.microsoft.com/office/drawing/2014/main" id="{82E633D5-64EB-6BAD-3A62-C08FF0C32E94}"/>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18" name="TextBox 17">
              <a:extLst>
                <a:ext uri="{FF2B5EF4-FFF2-40B4-BE49-F238E27FC236}">
                  <a16:creationId xmlns:a16="http://schemas.microsoft.com/office/drawing/2014/main" id="{94AC8395-5F6E-19CD-15DE-29D1887AD4A5}"/>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19" name="TextBox 18">
              <a:extLst>
                <a:ext uri="{FF2B5EF4-FFF2-40B4-BE49-F238E27FC236}">
                  <a16:creationId xmlns:a16="http://schemas.microsoft.com/office/drawing/2014/main" id="{419110CD-D76E-CFDF-A6D5-AB20E69C641D}"/>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20" name="TextBox 19">
              <a:extLst>
                <a:ext uri="{FF2B5EF4-FFF2-40B4-BE49-F238E27FC236}">
                  <a16:creationId xmlns:a16="http://schemas.microsoft.com/office/drawing/2014/main" id="{DC3B8112-0CF7-5516-F41D-84C801CEBEE1}"/>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21" name="TextBox 20">
              <a:extLst>
                <a:ext uri="{FF2B5EF4-FFF2-40B4-BE49-F238E27FC236}">
                  <a16:creationId xmlns:a16="http://schemas.microsoft.com/office/drawing/2014/main" id="{88D6E652-F5FC-4920-F20E-32A2AA0FEAE2}"/>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22" name="TextBox 21">
              <a:extLst>
                <a:ext uri="{FF2B5EF4-FFF2-40B4-BE49-F238E27FC236}">
                  <a16:creationId xmlns:a16="http://schemas.microsoft.com/office/drawing/2014/main" id="{819347C4-D38D-06D5-33DF-2A348A5382FE}"/>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23" name="TextBox 22">
              <a:extLst>
                <a:ext uri="{FF2B5EF4-FFF2-40B4-BE49-F238E27FC236}">
                  <a16:creationId xmlns:a16="http://schemas.microsoft.com/office/drawing/2014/main" id="{360923D4-A058-7D06-904A-8CC0ECE807D7}"/>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24" name="TextBox 23">
              <a:extLst>
                <a:ext uri="{FF2B5EF4-FFF2-40B4-BE49-F238E27FC236}">
                  <a16:creationId xmlns:a16="http://schemas.microsoft.com/office/drawing/2014/main" id="{90CFED6D-86F5-D958-E923-2CC18DA518C3}"/>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25" name="Rectangle 24">
              <a:extLst>
                <a:ext uri="{FF2B5EF4-FFF2-40B4-BE49-F238E27FC236}">
                  <a16:creationId xmlns:a16="http://schemas.microsoft.com/office/drawing/2014/main" id="{2FC2E6EC-062F-A161-9D0A-D10BDBA2450A}"/>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26" name="TextBox 25">
              <a:extLst>
                <a:ext uri="{FF2B5EF4-FFF2-40B4-BE49-F238E27FC236}">
                  <a16:creationId xmlns:a16="http://schemas.microsoft.com/office/drawing/2014/main" id="{85E124AE-511C-1167-F084-AF9166C40BF1}"/>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p:sp>
        <p:nvSpPr>
          <p:cNvPr id="62" name="TextBox 61">
            <a:extLst>
              <a:ext uri="{FF2B5EF4-FFF2-40B4-BE49-F238E27FC236}">
                <a16:creationId xmlns:a16="http://schemas.microsoft.com/office/drawing/2014/main" id="{B43941B0-86D8-D533-366D-B46802C30744}"/>
              </a:ext>
              <a:ext uri="{C183D7F6-B498-43B3-948B-1728B52AA6E4}">
                <adec:decorative xmlns:adec="http://schemas.microsoft.com/office/drawing/2017/decorative" val="1"/>
              </a:ext>
            </a:extLst>
          </p:cNvPr>
          <p:cNvSpPr txBox="1"/>
          <p:nvPr/>
        </p:nvSpPr>
        <p:spPr>
          <a:xfrm>
            <a:off x="737595" y="3266383"/>
            <a:ext cx="2467599" cy="369332"/>
          </a:xfrm>
          <a:prstGeom prst="rect">
            <a:avLst/>
          </a:prstGeom>
          <a:noFill/>
        </p:spPr>
        <p:txBody>
          <a:bodyPr wrap="none" rtlCol="0">
            <a:spAutoFit/>
          </a:bodyPr>
          <a:lstStyle/>
          <a:p>
            <a:r>
              <a:rPr lang="en-US" b="1" u="sng" dirty="0">
                <a:solidFill>
                  <a:srgbClr val="FF0000"/>
                </a:solidFill>
              </a:rPr>
              <a:t>Violates Heap Property!</a:t>
            </a:r>
          </a:p>
        </p:txBody>
      </p:sp>
      <p:sp>
        <p:nvSpPr>
          <p:cNvPr id="56" name="TextBox 55">
            <a:extLst>
              <a:ext uri="{FF2B5EF4-FFF2-40B4-BE49-F238E27FC236}">
                <a16:creationId xmlns:a16="http://schemas.microsoft.com/office/drawing/2014/main" id="{ED4902B8-F5AB-50D9-18C4-FF07B8E03412}"/>
              </a:ext>
            </a:extLst>
          </p:cNvPr>
          <p:cNvSpPr txBox="1"/>
          <p:nvPr/>
        </p:nvSpPr>
        <p:spPr>
          <a:xfrm>
            <a:off x="8434060" y="4571102"/>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57" name="Slide Number Placeholder 56">
            <a:extLst>
              <a:ext uri="{FF2B5EF4-FFF2-40B4-BE49-F238E27FC236}">
                <a16:creationId xmlns:a16="http://schemas.microsoft.com/office/drawing/2014/main" id="{4910AA91-6861-4B7F-85C2-161111F2B861}"/>
              </a:ext>
            </a:extLst>
          </p:cNvPr>
          <p:cNvSpPr>
            <a:spLocks noGrp="1"/>
          </p:cNvSpPr>
          <p:nvPr>
            <p:ph type="sldNum" sz="quarter" idx="12"/>
          </p:nvPr>
        </p:nvSpPr>
        <p:spPr/>
        <p:txBody>
          <a:bodyPr/>
          <a:lstStyle/>
          <a:p>
            <a:fld id="{A94D5A7D-FFFE-410B-BEE5-702232F4B148}" type="slidenum">
              <a:rPr lang="en-US" smtClean="0"/>
              <a:t>35</a:t>
            </a:fld>
            <a:endParaRPr lang="en-US"/>
          </a:p>
        </p:txBody>
      </p:sp>
    </p:spTree>
    <p:extLst>
      <p:ext uri="{BB962C8B-B14F-4D97-AF65-F5344CB8AC3E}">
        <p14:creationId xmlns:p14="http://schemas.microsoft.com/office/powerpoint/2010/main" val="3784400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Floyd’s </a:t>
            </a:r>
            <a:r>
              <a:rPr lang="en-US" dirty="0" err="1"/>
              <a:t>buildHeap</a:t>
            </a:r>
            <a:r>
              <a:rPr lang="en-US" dirty="0"/>
              <a:t> method (Percolate 6)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61" name="Group 60" descr="10 is larger than both of its child (8 and 7) and so we swap with the smallest child (7). Now 10 is a leaf and so it does not violate the heap property. 7 is smaller than both of its children, so it does not violate the heap property either.&#10;&#10;We will next percolate down on the node 6.">
            <a:extLst>
              <a:ext uri="{FF2B5EF4-FFF2-40B4-BE49-F238E27FC236}">
                <a16:creationId xmlns:a16="http://schemas.microsoft.com/office/drawing/2014/main" id="{863756C4-FFEE-45CE-C290-81DC657DB3F1}"/>
              </a:ext>
            </a:extLst>
          </p:cNvPr>
          <p:cNvGrpSpPr/>
          <p:nvPr/>
        </p:nvGrpSpPr>
        <p:grpSpPr>
          <a:xfrm>
            <a:off x="201742"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6</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7</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sp>
        <p:nvSpPr>
          <p:cNvPr id="62" name="TextBox 61">
            <a:extLst>
              <a:ext uri="{FF2B5EF4-FFF2-40B4-BE49-F238E27FC236}">
                <a16:creationId xmlns:a16="http://schemas.microsoft.com/office/drawing/2014/main" id="{B43941B0-86D8-D533-366D-B46802C30744}"/>
              </a:ext>
              <a:ext uri="{C183D7F6-B498-43B3-948B-1728B52AA6E4}">
                <adec:decorative xmlns:adec="http://schemas.microsoft.com/office/drawing/2017/decorative" val="1"/>
              </a:ext>
            </a:extLst>
          </p:cNvPr>
          <p:cNvSpPr txBox="1"/>
          <p:nvPr/>
        </p:nvSpPr>
        <p:spPr>
          <a:xfrm>
            <a:off x="737595" y="3266383"/>
            <a:ext cx="2467599" cy="369332"/>
          </a:xfrm>
          <a:prstGeom prst="rect">
            <a:avLst/>
          </a:prstGeom>
          <a:noFill/>
        </p:spPr>
        <p:txBody>
          <a:bodyPr wrap="none" rtlCol="0">
            <a:spAutoFit/>
          </a:bodyPr>
          <a:lstStyle/>
          <a:p>
            <a:r>
              <a:rPr lang="en-US" b="1" u="sng" dirty="0">
                <a:solidFill>
                  <a:srgbClr val="FF0000"/>
                </a:solidFill>
              </a:rPr>
              <a:t>Violates Heap Property!</a:t>
            </a:r>
          </a:p>
        </p:txBody>
      </p:sp>
      <p:grpSp>
        <p:nvGrpSpPr>
          <p:cNvPr id="57" name="Group 56" descr="The array representation of the heap.&#10;&#10;The items are, in order: 5, 6, 7, 2, 1, 8, 10, 14, 3, 15">
            <a:extLst>
              <a:ext uri="{FF2B5EF4-FFF2-40B4-BE49-F238E27FC236}">
                <a16:creationId xmlns:a16="http://schemas.microsoft.com/office/drawing/2014/main" id="{A692BF09-9625-2CD5-D834-9D411C339FC6}"/>
              </a:ext>
            </a:extLst>
          </p:cNvPr>
          <p:cNvGrpSpPr/>
          <p:nvPr/>
        </p:nvGrpSpPr>
        <p:grpSpPr>
          <a:xfrm>
            <a:off x="5917894" y="2956422"/>
            <a:ext cx="5875588" cy="945155"/>
            <a:chOff x="5470854" y="754688"/>
            <a:chExt cx="5875588" cy="945155"/>
          </a:xfrm>
        </p:grpSpPr>
        <p:sp>
          <p:nvSpPr>
            <p:cNvPr id="58" name="Rectangle 57">
              <a:extLst>
                <a:ext uri="{FF2B5EF4-FFF2-40B4-BE49-F238E27FC236}">
                  <a16:creationId xmlns:a16="http://schemas.microsoft.com/office/drawing/2014/main" id="{54A00ED4-F536-0AB9-0E08-0E85A7AF5CA0}"/>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Rectangle 59">
              <a:extLst>
                <a:ext uri="{FF2B5EF4-FFF2-40B4-BE49-F238E27FC236}">
                  <a16:creationId xmlns:a16="http://schemas.microsoft.com/office/drawing/2014/main" id="{07054BCB-17D4-6145-EE81-94D54751CF60}"/>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3" name="Rectangle 62">
              <a:extLst>
                <a:ext uri="{FF2B5EF4-FFF2-40B4-BE49-F238E27FC236}">
                  <a16:creationId xmlns:a16="http://schemas.microsoft.com/office/drawing/2014/main" id="{8263B86A-D779-E005-441F-E68D5D169718}"/>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64" name="Rectangle 63">
              <a:extLst>
                <a:ext uri="{FF2B5EF4-FFF2-40B4-BE49-F238E27FC236}">
                  <a16:creationId xmlns:a16="http://schemas.microsoft.com/office/drawing/2014/main" id="{565D459C-DD46-DA9D-AE73-A0F8E35141F7}"/>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65" name="Rectangle 64">
              <a:extLst>
                <a:ext uri="{FF2B5EF4-FFF2-40B4-BE49-F238E27FC236}">
                  <a16:creationId xmlns:a16="http://schemas.microsoft.com/office/drawing/2014/main" id="{A45FA4E8-AB40-20D6-E6C4-BBBFC90E84CA}"/>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66" name="Rectangle 65">
              <a:extLst>
                <a:ext uri="{FF2B5EF4-FFF2-40B4-BE49-F238E27FC236}">
                  <a16:creationId xmlns:a16="http://schemas.microsoft.com/office/drawing/2014/main" id="{32705A64-E13C-C7DC-7ADD-C52FE171C058}"/>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7" name="Rectangle 66">
              <a:extLst>
                <a:ext uri="{FF2B5EF4-FFF2-40B4-BE49-F238E27FC236}">
                  <a16:creationId xmlns:a16="http://schemas.microsoft.com/office/drawing/2014/main" id="{6745DEED-26FF-1618-3199-A90AF1E0C7C0}"/>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68" name="Rectangle 67">
              <a:extLst>
                <a:ext uri="{FF2B5EF4-FFF2-40B4-BE49-F238E27FC236}">
                  <a16:creationId xmlns:a16="http://schemas.microsoft.com/office/drawing/2014/main" id="{6144B196-7789-325D-C2B9-BD9A19D30603}"/>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69" name="Rectangle 68">
              <a:extLst>
                <a:ext uri="{FF2B5EF4-FFF2-40B4-BE49-F238E27FC236}">
                  <a16:creationId xmlns:a16="http://schemas.microsoft.com/office/drawing/2014/main" id="{7543B239-41C1-D902-500E-FED3B49ADB8A}"/>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70" name="Rectangle 69">
              <a:extLst>
                <a:ext uri="{FF2B5EF4-FFF2-40B4-BE49-F238E27FC236}">
                  <a16:creationId xmlns:a16="http://schemas.microsoft.com/office/drawing/2014/main" id="{B1F76C89-6568-BD34-1E5A-0DEDAB50A571}"/>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1" name="TextBox 70">
              <a:extLst>
                <a:ext uri="{FF2B5EF4-FFF2-40B4-BE49-F238E27FC236}">
                  <a16:creationId xmlns:a16="http://schemas.microsoft.com/office/drawing/2014/main" id="{02604A12-E1BE-7831-AE05-E6FE4B4C25D0}"/>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72" name="TextBox 71">
              <a:extLst>
                <a:ext uri="{FF2B5EF4-FFF2-40B4-BE49-F238E27FC236}">
                  <a16:creationId xmlns:a16="http://schemas.microsoft.com/office/drawing/2014/main" id="{6C9BFA12-ACCF-83AF-7E1A-3A3E00F0B886}"/>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73" name="TextBox 72">
              <a:extLst>
                <a:ext uri="{FF2B5EF4-FFF2-40B4-BE49-F238E27FC236}">
                  <a16:creationId xmlns:a16="http://schemas.microsoft.com/office/drawing/2014/main" id="{D85337A7-BCB6-7AD7-78A7-C1021D2744B3}"/>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74" name="TextBox 73">
              <a:extLst>
                <a:ext uri="{FF2B5EF4-FFF2-40B4-BE49-F238E27FC236}">
                  <a16:creationId xmlns:a16="http://schemas.microsoft.com/office/drawing/2014/main" id="{F392E97B-2C88-19F6-9204-7B4229516B15}"/>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75" name="TextBox 74">
              <a:extLst>
                <a:ext uri="{FF2B5EF4-FFF2-40B4-BE49-F238E27FC236}">
                  <a16:creationId xmlns:a16="http://schemas.microsoft.com/office/drawing/2014/main" id="{FE187CF5-9349-3571-E6B1-FE7BEF78FF76}"/>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76" name="TextBox 75">
              <a:extLst>
                <a:ext uri="{FF2B5EF4-FFF2-40B4-BE49-F238E27FC236}">
                  <a16:creationId xmlns:a16="http://schemas.microsoft.com/office/drawing/2014/main" id="{2157D87E-2045-9A7E-6F88-F7D351EB35AC}"/>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77" name="TextBox 76">
              <a:extLst>
                <a:ext uri="{FF2B5EF4-FFF2-40B4-BE49-F238E27FC236}">
                  <a16:creationId xmlns:a16="http://schemas.microsoft.com/office/drawing/2014/main" id="{26D2F156-7B5A-83F2-D1B5-FDF2229AF94F}"/>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78" name="TextBox 77">
              <a:extLst>
                <a:ext uri="{FF2B5EF4-FFF2-40B4-BE49-F238E27FC236}">
                  <a16:creationId xmlns:a16="http://schemas.microsoft.com/office/drawing/2014/main" id="{2204989F-3585-1CBC-29E4-44BD3B0F92D1}"/>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79" name="TextBox 78">
              <a:extLst>
                <a:ext uri="{FF2B5EF4-FFF2-40B4-BE49-F238E27FC236}">
                  <a16:creationId xmlns:a16="http://schemas.microsoft.com/office/drawing/2014/main" id="{6B464C4E-7DA9-B615-1058-C4E700278BB9}"/>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80" name="TextBox 79">
              <a:extLst>
                <a:ext uri="{FF2B5EF4-FFF2-40B4-BE49-F238E27FC236}">
                  <a16:creationId xmlns:a16="http://schemas.microsoft.com/office/drawing/2014/main" id="{9E3BAF1E-0135-FE78-65E5-36F94453EB84}"/>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81" name="Rectangle 80">
              <a:extLst>
                <a:ext uri="{FF2B5EF4-FFF2-40B4-BE49-F238E27FC236}">
                  <a16:creationId xmlns:a16="http://schemas.microsoft.com/office/drawing/2014/main" id="{2DFD8513-19E2-27AE-A56D-B4E733BA5CE5}"/>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82" name="TextBox 81">
              <a:extLst>
                <a:ext uri="{FF2B5EF4-FFF2-40B4-BE49-F238E27FC236}">
                  <a16:creationId xmlns:a16="http://schemas.microsoft.com/office/drawing/2014/main" id="{DC24E26C-88F3-9783-2C3F-A1DAAA8A430E}"/>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p:sp>
        <p:nvSpPr>
          <p:cNvPr id="56" name="TextBox 55">
            <a:extLst>
              <a:ext uri="{FF2B5EF4-FFF2-40B4-BE49-F238E27FC236}">
                <a16:creationId xmlns:a16="http://schemas.microsoft.com/office/drawing/2014/main" id="{ED4902B8-F5AB-50D9-18C4-FF07B8E03412}"/>
              </a:ext>
            </a:extLst>
          </p:cNvPr>
          <p:cNvSpPr txBox="1"/>
          <p:nvPr/>
        </p:nvSpPr>
        <p:spPr>
          <a:xfrm>
            <a:off x="8434060" y="4571102"/>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4" name="Slide Number Placeholder 3">
            <a:extLst>
              <a:ext uri="{FF2B5EF4-FFF2-40B4-BE49-F238E27FC236}">
                <a16:creationId xmlns:a16="http://schemas.microsoft.com/office/drawing/2014/main" id="{E69D8095-99C2-F918-7904-CFF48FADF944}"/>
              </a:ext>
            </a:extLst>
          </p:cNvPr>
          <p:cNvSpPr>
            <a:spLocks noGrp="1"/>
          </p:cNvSpPr>
          <p:nvPr>
            <p:ph type="sldNum" sz="quarter" idx="12"/>
          </p:nvPr>
        </p:nvSpPr>
        <p:spPr/>
        <p:txBody>
          <a:bodyPr/>
          <a:lstStyle/>
          <a:p>
            <a:fld id="{A94D5A7D-FFFE-410B-BEE5-702232F4B148}" type="slidenum">
              <a:rPr lang="en-US" smtClean="0"/>
              <a:t>36</a:t>
            </a:fld>
            <a:endParaRPr lang="en-US"/>
          </a:p>
        </p:txBody>
      </p:sp>
    </p:spTree>
    <p:extLst>
      <p:ext uri="{BB962C8B-B14F-4D97-AF65-F5344CB8AC3E}">
        <p14:creationId xmlns:p14="http://schemas.microsoft.com/office/powerpoint/2010/main" val="3714993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Floyd’s </a:t>
            </a:r>
            <a:r>
              <a:rPr lang="en-US" dirty="0" err="1"/>
              <a:t>buildHeap</a:t>
            </a:r>
            <a:r>
              <a:rPr lang="en-US" dirty="0"/>
              <a:t> method (Percolate 5)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61" name="Group 60" descr="6 is larger than both of its children (2 and 1) and so we swap with the smallest child (1). Now 6 is a leaf and so it does not violate the heap property. 1 is smaller than both of its children, so it does not violate the heap property either. However, now the parent of 1 (5) is larger, and so it now violates the heap property.&#10;&#10;We will next percolate down on the node 5.">
            <a:extLst>
              <a:ext uri="{FF2B5EF4-FFF2-40B4-BE49-F238E27FC236}">
                <a16:creationId xmlns:a16="http://schemas.microsoft.com/office/drawing/2014/main" id="{863756C4-FFEE-45CE-C290-81DC657DB3F1}"/>
              </a:ext>
            </a:extLst>
          </p:cNvPr>
          <p:cNvGrpSpPr/>
          <p:nvPr/>
        </p:nvGrpSpPr>
        <p:grpSpPr>
          <a:xfrm>
            <a:off x="201742"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accent2">
                  <a:lumMod val="40000"/>
                  <a:lumOff val="6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940000"/>
                    </a:solidFill>
                  </a:rPr>
                  <a:t>5</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7</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6</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sp>
        <p:nvSpPr>
          <p:cNvPr id="62" name="TextBox 61">
            <a:extLst>
              <a:ext uri="{FF2B5EF4-FFF2-40B4-BE49-F238E27FC236}">
                <a16:creationId xmlns:a16="http://schemas.microsoft.com/office/drawing/2014/main" id="{B43941B0-86D8-D533-366D-B46802C30744}"/>
              </a:ext>
              <a:ext uri="{C183D7F6-B498-43B3-948B-1728B52AA6E4}">
                <adec:decorative xmlns:adec="http://schemas.microsoft.com/office/drawing/2017/decorative" val="1"/>
              </a:ext>
            </a:extLst>
          </p:cNvPr>
          <p:cNvSpPr txBox="1"/>
          <p:nvPr/>
        </p:nvSpPr>
        <p:spPr>
          <a:xfrm>
            <a:off x="737595" y="3266383"/>
            <a:ext cx="2467599" cy="369332"/>
          </a:xfrm>
          <a:prstGeom prst="rect">
            <a:avLst/>
          </a:prstGeom>
          <a:noFill/>
        </p:spPr>
        <p:txBody>
          <a:bodyPr wrap="none" rtlCol="0">
            <a:spAutoFit/>
          </a:bodyPr>
          <a:lstStyle/>
          <a:p>
            <a:r>
              <a:rPr lang="en-US" b="1" u="sng" dirty="0">
                <a:solidFill>
                  <a:srgbClr val="FF0000"/>
                </a:solidFill>
              </a:rPr>
              <a:t>Violates Heap Property!</a:t>
            </a:r>
          </a:p>
        </p:txBody>
      </p:sp>
      <p:grpSp>
        <p:nvGrpSpPr>
          <p:cNvPr id="57" name="Group 56" descr="The array representation of the heap.&#10;&#10;The items are, in order: 5, 1, 7, 2, 6, 8, 10, 14, 3, 15">
            <a:extLst>
              <a:ext uri="{FF2B5EF4-FFF2-40B4-BE49-F238E27FC236}">
                <a16:creationId xmlns:a16="http://schemas.microsoft.com/office/drawing/2014/main" id="{2C5774DF-B400-48EA-E75C-977B776A9E43}"/>
              </a:ext>
            </a:extLst>
          </p:cNvPr>
          <p:cNvGrpSpPr/>
          <p:nvPr/>
        </p:nvGrpSpPr>
        <p:grpSpPr>
          <a:xfrm>
            <a:off x="5917894" y="2956422"/>
            <a:ext cx="5875588" cy="945155"/>
            <a:chOff x="5470854" y="754688"/>
            <a:chExt cx="5875588" cy="945155"/>
          </a:xfrm>
        </p:grpSpPr>
        <p:sp>
          <p:nvSpPr>
            <p:cNvPr id="58" name="Rectangle 57">
              <a:extLst>
                <a:ext uri="{FF2B5EF4-FFF2-40B4-BE49-F238E27FC236}">
                  <a16:creationId xmlns:a16="http://schemas.microsoft.com/office/drawing/2014/main" id="{B3150A3B-9022-42A2-5B2E-1CE5227C0E90}"/>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Rectangle 59">
              <a:extLst>
                <a:ext uri="{FF2B5EF4-FFF2-40B4-BE49-F238E27FC236}">
                  <a16:creationId xmlns:a16="http://schemas.microsoft.com/office/drawing/2014/main" id="{A0D457F5-B8FC-9B1B-CF59-267AA7C6CAD1}"/>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63" name="Rectangle 62">
              <a:extLst>
                <a:ext uri="{FF2B5EF4-FFF2-40B4-BE49-F238E27FC236}">
                  <a16:creationId xmlns:a16="http://schemas.microsoft.com/office/drawing/2014/main" id="{F37F99C7-D197-80FC-CE2A-9749ACEA5F32}"/>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4" name="Rectangle 63">
              <a:extLst>
                <a:ext uri="{FF2B5EF4-FFF2-40B4-BE49-F238E27FC236}">
                  <a16:creationId xmlns:a16="http://schemas.microsoft.com/office/drawing/2014/main" id="{AC3A7B59-3F4B-780B-A5B7-379EEE352714}"/>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65" name="Rectangle 64">
              <a:extLst>
                <a:ext uri="{FF2B5EF4-FFF2-40B4-BE49-F238E27FC236}">
                  <a16:creationId xmlns:a16="http://schemas.microsoft.com/office/drawing/2014/main" id="{7A796C1D-1F8C-B898-946D-41A9E859458F}"/>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66" name="Rectangle 65">
              <a:extLst>
                <a:ext uri="{FF2B5EF4-FFF2-40B4-BE49-F238E27FC236}">
                  <a16:creationId xmlns:a16="http://schemas.microsoft.com/office/drawing/2014/main" id="{B07FAD7A-E9FD-3C85-76FF-28922CDBEFDF}"/>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67" name="Rectangle 66">
              <a:extLst>
                <a:ext uri="{FF2B5EF4-FFF2-40B4-BE49-F238E27FC236}">
                  <a16:creationId xmlns:a16="http://schemas.microsoft.com/office/drawing/2014/main" id="{1D71125A-94A9-4B26-2D5A-F26E11E1BB96}"/>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68" name="Rectangle 67">
              <a:extLst>
                <a:ext uri="{FF2B5EF4-FFF2-40B4-BE49-F238E27FC236}">
                  <a16:creationId xmlns:a16="http://schemas.microsoft.com/office/drawing/2014/main" id="{5DBF9675-314C-9C27-6D45-9FC984ECA75E}"/>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69" name="Rectangle 68">
              <a:extLst>
                <a:ext uri="{FF2B5EF4-FFF2-40B4-BE49-F238E27FC236}">
                  <a16:creationId xmlns:a16="http://schemas.microsoft.com/office/drawing/2014/main" id="{30828B16-7A28-F6FE-9E8E-EE9E59949BA2}"/>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70" name="Rectangle 69">
              <a:extLst>
                <a:ext uri="{FF2B5EF4-FFF2-40B4-BE49-F238E27FC236}">
                  <a16:creationId xmlns:a16="http://schemas.microsoft.com/office/drawing/2014/main" id="{21FFB6FE-84B1-863E-0CF8-7F493D5370BE}"/>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1" name="TextBox 70">
              <a:extLst>
                <a:ext uri="{FF2B5EF4-FFF2-40B4-BE49-F238E27FC236}">
                  <a16:creationId xmlns:a16="http://schemas.microsoft.com/office/drawing/2014/main" id="{8FD3811F-4ED0-ABC2-4194-6A5AA32130C6}"/>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72" name="TextBox 71">
              <a:extLst>
                <a:ext uri="{FF2B5EF4-FFF2-40B4-BE49-F238E27FC236}">
                  <a16:creationId xmlns:a16="http://schemas.microsoft.com/office/drawing/2014/main" id="{927C8162-90B3-6C28-B2BD-05383D4765B4}"/>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73" name="TextBox 72">
              <a:extLst>
                <a:ext uri="{FF2B5EF4-FFF2-40B4-BE49-F238E27FC236}">
                  <a16:creationId xmlns:a16="http://schemas.microsoft.com/office/drawing/2014/main" id="{5B4DA89A-7C4F-781A-AE68-A2BB348EACF1}"/>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74" name="TextBox 73">
              <a:extLst>
                <a:ext uri="{FF2B5EF4-FFF2-40B4-BE49-F238E27FC236}">
                  <a16:creationId xmlns:a16="http://schemas.microsoft.com/office/drawing/2014/main" id="{D0347F87-1FB4-4E6C-6F02-2BB9DCF28E8F}"/>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75" name="TextBox 74">
              <a:extLst>
                <a:ext uri="{FF2B5EF4-FFF2-40B4-BE49-F238E27FC236}">
                  <a16:creationId xmlns:a16="http://schemas.microsoft.com/office/drawing/2014/main" id="{4F8A5E1B-480C-911A-4330-65F59C820E6D}"/>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76" name="TextBox 75">
              <a:extLst>
                <a:ext uri="{FF2B5EF4-FFF2-40B4-BE49-F238E27FC236}">
                  <a16:creationId xmlns:a16="http://schemas.microsoft.com/office/drawing/2014/main" id="{EB447A05-9A11-01B3-34A0-EE5CDA0375BD}"/>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77" name="TextBox 76">
              <a:extLst>
                <a:ext uri="{FF2B5EF4-FFF2-40B4-BE49-F238E27FC236}">
                  <a16:creationId xmlns:a16="http://schemas.microsoft.com/office/drawing/2014/main" id="{026542B8-2871-AF35-B676-609089C5179C}"/>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78" name="TextBox 77">
              <a:extLst>
                <a:ext uri="{FF2B5EF4-FFF2-40B4-BE49-F238E27FC236}">
                  <a16:creationId xmlns:a16="http://schemas.microsoft.com/office/drawing/2014/main" id="{C0A290D2-48CB-E842-F9D8-A827F3B94AE9}"/>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79" name="TextBox 78">
              <a:extLst>
                <a:ext uri="{FF2B5EF4-FFF2-40B4-BE49-F238E27FC236}">
                  <a16:creationId xmlns:a16="http://schemas.microsoft.com/office/drawing/2014/main" id="{771DE41D-7C99-168E-4134-F479AEF76DB0}"/>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80" name="TextBox 79">
              <a:extLst>
                <a:ext uri="{FF2B5EF4-FFF2-40B4-BE49-F238E27FC236}">
                  <a16:creationId xmlns:a16="http://schemas.microsoft.com/office/drawing/2014/main" id="{082306F1-A92C-7C94-B354-96ABE646216D}"/>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81" name="Rectangle 80">
              <a:extLst>
                <a:ext uri="{FF2B5EF4-FFF2-40B4-BE49-F238E27FC236}">
                  <a16:creationId xmlns:a16="http://schemas.microsoft.com/office/drawing/2014/main" id="{28409E0E-C3DC-0906-7FD0-82479DCE3EC5}"/>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82" name="TextBox 81">
              <a:extLst>
                <a:ext uri="{FF2B5EF4-FFF2-40B4-BE49-F238E27FC236}">
                  <a16:creationId xmlns:a16="http://schemas.microsoft.com/office/drawing/2014/main" id="{71FE915F-7366-1A19-8F64-4F375491EE2B}"/>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p:sp>
        <p:nvSpPr>
          <p:cNvPr id="56" name="TextBox 55">
            <a:extLst>
              <a:ext uri="{FF2B5EF4-FFF2-40B4-BE49-F238E27FC236}">
                <a16:creationId xmlns:a16="http://schemas.microsoft.com/office/drawing/2014/main" id="{ED4902B8-F5AB-50D9-18C4-FF07B8E03412}"/>
              </a:ext>
            </a:extLst>
          </p:cNvPr>
          <p:cNvSpPr txBox="1"/>
          <p:nvPr/>
        </p:nvSpPr>
        <p:spPr>
          <a:xfrm>
            <a:off x="8434060" y="4571102"/>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4" name="Slide Number Placeholder 3">
            <a:extLst>
              <a:ext uri="{FF2B5EF4-FFF2-40B4-BE49-F238E27FC236}">
                <a16:creationId xmlns:a16="http://schemas.microsoft.com/office/drawing/2014/main" id="{6F1B501F-370F-03D1-2EA8-432ED15B596B}"/>
              </a:ext>
            </a:extLst>
          </p:cNvPr>
          <p:cNvSpPr>
            <a:spLocks noGrp="1"/>
          </p:cNvSpPr>
          <p:nvPr>
            <p:ph type="sldNum" sz="quarter" idx="12"/>
          </p:nvPr>
        </p:nvSpPr>
        <p:spPr/>
        <p:txBody>
          <a:bodyPr/>
          <a:lstStyle/>
          <a:p>
            <a:fld id="{A94D5A7D-FFFE-410B-BEE5-702232F4B148}" type="slidenum">
              <a:rPr lang="en-US" smtClean="0"/>
              <a:t>37</a:t>
            </a:fld>
            <a:endParaRPr lang="en-US"/>
          </a:p>
        </p:txBody>
      </p:sp>
    </p:spTree>
    <p:extLst>
      <p:ext uri="{BB962C8B-B14F-4D97-AF65-F5344CB8AC3E}">
        <p14:creationId xmlns:p14="http://schemas.microsoft.com/office/powerpoint/2010/main" val="1496153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2A4A-E8D3-7F93-AD14-D6B2FD99DD01}"/>
              </a:ext>
            </a:extLst>
          </p:cNvPr>
          <p:cNvSpPr>
            <a:spLocks noGrp="1"/>
          </p:cNvSpPr>
          <p:nvPr>
            <p:ph type="title"/>
          </p:nvPr>
        </p:nvSpPr>
        <p:spPr/>
        <p:txBody>
          <a:bodyPr/>
          <a:lstStyle/>
          <a:p>
            <a:r>
              <a:rPr lang="en-US" dirty="0"/>
              <a:t>Floyd’s </a:t>
            </a:r>
            <a:r>
              <a:rPr lang="en-US" dirty="0" err="1"/>
              <a:t>buildHeap</a:t>
            </a:r>
            <a:r>
              <a:rPr lang="en-US" dirty="0"/>
              <a:t> method (Done)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AF3C39-C718-C590-CB20-0AC3D97ADFB4}"/>
                  </a:ext>
                </a:extLst>
              </p:cNvPr>
              <p:cNvSpPr>
                <a:spLocks noGrp="1"/>
              </p:cNvSpPr>
              <p:nvPr>
                <p:ph idx="1"/>
              </p:nvPr>
            </p:nvSpPr>
            <p:spPr/>
            <p:txBody>
              <a:bodyPr/>
              <a:lstStyle/>
              <a:p>
                <a:r>
                  <a:rPr lang="en-US" dirty="0"/>
                  <a:t>Suppose we had </a:t>
                </a:r>
                <a14:m>
                  <m:oMath xmlns:m="http://schemas.openxmlformats.org/officeDocument/2006/math">
                    <m:r>
                      <a:rPr lang="en-US" b="0" i="1" smtClean="0">
                        <a:latin typeface="Cambria Math" panose="02040503050406030204" pitchFamily="18" charset="0"/>
                      </a:rPr>
                      <m:t>𝑛</m:t>
                    </m:r>
                  </m:oMath>
                </a14:m>
                <a:r>
                  <a:rPr lang="en-US" dirty="0"/>
                  <a:t> items and wanted to “</a:t>
                </a:r>
                <a:r>
                  <a:rPr lang="en-US" dirty="0" err="1"/>
                  <a:t>heapify</a:t>
                </a:r>
                <a:r>
                  <a:rPr lang="en-US" dirty="0"/>
                  <a:t>” them</a:t>
                </a:r>
              </a:p>
            </p:txBody>
          </p:sp>
        </mc:Choice>
        <mc:Fallback xmlns="">
          <p:sp>
            <p:nvSpPr>
              <p:cNvPr id="3" name="Content Placeholder 2">
                <a:extLst>
                  <a:ext uri="{FF2B5EF4-FFF2-40B4-BE49-F238E27FC236}">
                    <a16:creationId xmlns:a16="http://schemas.microsoft.com/office/drawing/2014/main" id="{81AF3C39-C718-C590-CB20-0AC3D97ADFB4}"/>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grpSp>
        <p:nvGrpSpPr>
          <p:cNvPr id="61" name="Group 60" descr="5 is larger than both of its child (1 and 7) and so we swap with the smallest child (1). Now 5 is larger than its left child (2) so it still violates the heap property, therefore we continue percolating. We swap 5 with 2, and so 2 does not violate the heap property. 5 still violates the heap property because it is larger than its right child (3), and so we swap again. Now 3 is smaller than both children and 5 is a leaf, so neither violate the heap property. 1 is now the root and is smaller than both of its children, so it does not violate the heap property either.  Because no nodes violate the heap property, we have a valid heap, so the procedure is done.">
            <a:extLst>
              <a:ext uri="{FF2B5EF4-FFF2-40B4-BE49-F238E27FC236}">
                <a16:creationId xmlns:a16="http://schemas.microsoft.com/office/drawing/2014/main" id="{863756C4-FFEE-45CE-C290-81DC657DB3F1}"/>
              </a:ext>
            </a:extLst>
          </p:cNvPr>
          <p:cNvGrpSpPr/>
          <p:nvPr/>
        </p:nvGrpSpPr>
        <p:grpSpPr>
          <a:xfrm>
            <a:off x="201742" y="2956422"/>
            <a:ext cx="6934200" cy="3661882"/>
            <a:chOff x="201742" y="2956422"/>
            <a:chExt cx="6934200" cy="3661882"/>
          </a:xfrm>
        </p:grpSpPr>
        <p:grpSp>
          <p:nvGrpSpPr>
            <p:cNvPr id="27" name="Group 26">
              <a:extLst>
                <a:ext uri="{FF2B5EF4-FFF2-40B4-BE49-F238E27FC236}">
                  <a16:creationId xmlns:a16="http://schemas.microsoft.com/office/drawing/2014/main" id="{B87E5112-EE0A-A568-FB0C-800B49EAA828}"/>
                </a:ext>
              </a:extLst>
            </p:cNvPr>
            <p:cNvGrpSpPr/>
            <p:nvPr/>
          </p:nvGrpSpPr>
          <p:grpSpPr>
            <a:xfrm>
              <a:off x="201742" y="2956422"/>
              <a:ext cx="6934200" cy="3661882"/>
              <a:chOff x="2590801" y="2672070"/>
              <a:chExt cx="6934200" cy="3661882"/>
            </a:xfrm>
          </p:grpSpPr>
          <p:sp>
            <p:nvSpPr>
              <p:cNvPr id="28" name="Oval 27">
                <a:extLst>
                  <a:ext uri="{FF2B5EF4-FFF2-40B4-BE49-F238E27FC236}">
                    <a16:creationId xmlns:a16="http://schemas.microsoft.com/office/drawing/2014/main" id="{3A30E535-E151-7B10-2482-D4C18A271CB8}"/>
                  </a:ext>
                </a:extLst>
              </p:cNvPr>
              <p:cNvSpPr/>
              <p:nvPr/>
            </p:nvSpPr>
            <p:spPr>
              <a:xfrm>
                <a:off x="5996855" y="2672070"/>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29" name="Oval 28">
                <a:extLst>
                  <a:ext uri="{FF2B5EF4-FFF2-40B4-BE49-F238E27FC236}">
                    <a16:creationId xmlns:a16="http://schemas.microsoft.com/office/drawing/2014/main" id="{316155D8-6880-CAC9-337D-0F3B5F0C2BBB}"/>
                  </a:ext>
                </a:extLst>
              </p:cNvPr>
              <p:cNvSpPr/>
              <p:nvPr/>
            </p:nvSpPr>
            <p:spPr>
              <a:xfrm>
                <a:off x="4191001" y="3682289"/>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30" name="Oval 29">
                <a:extLst>
                  <a:ext uri="{FF2B5EF4-FFF2-40B4-BE49-F238E27FC236}">
                    <a16:creationId xmlns:a16="http://schemas.microsoft.com/office/drawing/2014/main" id="{63701FD1-D85F-35B3-CE7C-6CFF8DCBAC09}"/>
                  </a:ext>
                </a:extLst>
              </p:cNvPr>
              <p:cNvSpPr/>
              <p:nvPr/>
            </p:nvSpPr>
            <p:spPr>
              <a:xfrm>
                <a:off x="7858499" y="3653913"/>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7</a:t>
                </a:r>
              </a:p>
            </p:txBody>
          </p:sp>
          <p:sp>
            <p:nvSpPr>
              <p:cNvPr id="31" name="Oval 30">
                <a:extLst>
                  <a:ext uri="{FF2B5EF4-FFF2-40B4-BE49-F238E27FC236}">
                    <a16:creationId xmlns:a16="http://schemas.microsoft.com/office/drawing/2014/main" id="{03A6BB66-2DDC-8C2E-6AB0-DA31FC02453E}"/>
                  </a:ext>
                </a:extLst>
              </p:cNvPr>
              <p:cNvSpPr/>
              <p:nvPr/>
            </p:nvSpPr>
            <p:spPr>
              <a:xfrm>
                <a:off x="3200401" y="4383504"/>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p>
            </p:txBody>
          </p:sp>
          <p:sp>
            <p:nvSpPr>
              <p:cNvPr id="32" name="Oval 31">
                <a:extLst>
                  <a:ext uri="{FF2B5EF4-FFF2-40B4-BE49-F238E27FC236}">
                    <a16:creationId xmlns:a16="http://schemas.microsoft.com/office/drawing/2014/main" id="{E219BA91-50E2-9B4F-817E-664706C652CC}"/>
                  </a:ext>
                </a:extLst>
              </p:cNvPr>
              <p:cNvSpPr/>
              <p:nvPr/>
            </p:nvSpPr>
            <p:spPr>
              <a:xfrm>
                <a:off x="5211206" y="442536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6</a:t>
                </a:r>
              </a:p>
            </p:txBody>
          </p:sp>
          <p:sp>
            <p:nvSpPr>
              <p:cNvPr id="33" name="Oval 32">
                <a:extLst>
                  <a:ext uri="{FF2B5EF4-FFF2-40B4-BE49-F238E27FC236}">
                    <a16:creationId xmlns:a16="http://schemas.microsoft.com/office/drawing/2014/main" id="{C3B38612-C965-1385-57E2-DB495D63D40C}"/>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34" name="Oval 33">
                <a:extLst>
                  <a:ext uri="{FF2B5EF4-FFF2-40B4-BE49-F238E27FC236}">
                    <a16:creationId xmlns:a16="http://schemas.microsoft.com/office/drawing/2014/main" id="{C32BE3EF-F957-D7BD-78A2-BE2188A515E4}"/>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35" name="Oval 34">
                <a:extLst>
                  <a:ext uri="{FF2B5EF4-FFF2-40B4-BE49-F238E27FC236}">
                    <a16:creationId xmlns:a16="http://schemas.microsoft.com/office/drawing/2014/main" id="{67A0923A-D958-A1BA-1015-3E54B06E39E1}"/>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36" name="Oval 35">
                <a:extLst>
                  <a:ext uri="{FF2B5EF4-FFF2-40B4-BE49-F238E27FC236}">
                    <a16:creationId xmlns:a16="http://schemas.microsoft.com/office/drawing/2014/main" id="{2B9709BB-64D4-3FBE-7884-D1B0484114A6}"/>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37" name="Straight Connector 36">
                <a:extLst>
                  <a:ext uri="{FF2B5EF4-FFF2-40B4-BE49-F238E27FC236}">
                    <a16:creationId xmlns:a16="http://schemas.microsoft.com/office/drawing/2014/main" id="{8A089308-EAB4-3DF6-2168-FA9078D82274}"/>
                  </a:ext>
                </a:extLst>
              </p:cNvPr>
              <p:cNvCxnSpPr>
                <a:cxnSpLocks/>
                <a:stCxn id="28" idx="3"/>
                <a:endCxn id="29"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83BDF66-84DB-ABCB-4020-11642646E088}"/>
                  </a:ext>
                </a:extLst>
              </p:cNvPr>
              <p:cNvCxnSpPr>
                <a:cxnSpLocks/>
                <a:stCxn id="28" idx="5"/>
                <a:endCxn id="30"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220F70A-FDDC-7762-B33A-06720ADD3AF7}"/>
                  </a:ext>
                </a:extLst>
              </p:cNvPr>
              <p:cNvCxnSpPr>
                <a:stCxn id="32" idx="1"/>
                <a:endCxn id="29"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56022E8-594C-5224-728B-F2FC6AA874BE}"/>
                  </a:ext>
                </a:extLst>
              </p:cNvPr>
              <p:cNvCxnSpPr>
                <a:stCxn id="31" idx="7"/>
                <a:endCxn id="29"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D94FFD-BC02-5F5A-FF9E-9C49B907172F}"/>
                  </a:ext>
                </a:extLst>
              </p:cNvPr>
              <p:cNvCxnSpPr>
                <a:stCxn id="36" idx="0"/>
                <a:endCxn id="31"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5735856-C128-C713-C639-DB1757598AE1}"/>
                  </a:ext>
                </a:extLst>
              </p:cNvPr>
              <p:cNvCxnSpPr>
                <a:stCxn id="35" idx="0"/>
                <a:endCxn id="31"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8E5DDDC-1F60-E1BD-ED97-8C6BDFE31483}"/>
                  </a:ext>
                </a:extLst>
              </p:cNvPr>
              <p:cNvCxnSpPr>
                <a:stCxn id="33" idx="7"/>
                <a:endCxn id="30"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02118E8-FE37-1B94-60E7-FF8DC87A02DF}"/>
                  </a:ext>
                </a:extLst>
              </p:cNvPr>
              <p:cNvCxnSpPr>
                <a:stCxn id="34" idx="1"/>
                <a:endCxn id="30"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3F51C00-7BE4-C71B-CEC9-78F3E393B278}"/>
                  </a:ext>
                </a:extLst>
              </p:cNvPr>
              <p:cNvSpPr txBox="1"/>
              <p:nvPr/>
            </p:nvSpPr>
            <p:spPr>
              <a:xfrm>
                <a:off x="6190049" y="3371296"/>
                <a:ext cx="301686" cy="369332"/>
              </a:xfrm>
              <a:prstGeom prst="rect">
                <a:avLst/>
              </a:prstGeom>
              <a:noFill/>
            </p:spPr>
            <p:txBody>
              <a:bodyPr wrap="none" rtlCol="0">
                <a:spAutoFit/>
              </a:bodyPr>
              <a:lstStyle/>
              <a:p>
                <a:r>
                  <a:rPr lang="en-US" dirty="0">
                    <a:solidFill>
                      <a:srgbClr val="FF33CC"/>
                    </a:solidFill>
                  </a:rPr>
                  <a:t>1</a:t>
                </a:r>
              </a:p>
            </p:txBody>
          </p:sp>
          <p:sp>
            <p:nvSpPr>
              <p:cNvPr id="46" name="TextBox 45">
                <a:extLst>
                  <a:ext uri="{FF2B5EF4-FFF2-40B4-BE49-F238E27FC236}">
                    <a16:creationId xmlns:a16="http://schemas.microsoft.com/office/drawing/2014/main" id="{CE00191F-101E-453F-E05F-F79326EF7FFB}"/>
                  </a:ext>
                </a:extLst>
              </p:cNvPr>
              <p:cNvSpPr txBox="1"/>
              <p:nvPr/>
            </p:nvSpPr>
            <p:spPr>
              <a:xfrm>
                <a:off x="4384195" y="4377091"/>
                <a:ext cx="301686" cy="369332"/>
              </a:xfrm>
              <a:prstGeom prst="rect">
                <a:avLst/>
              </a:prstGeom>
              <a:noFill/>
            </p:spPr>
            <p:txBody>
              <a:bodyPr wrap="none" rtlCol="0">
                <a:spAutoFit/>
              </a:bodyPr>
              <a:lstStyle/>
              <a:p>
                <a:r>
                  <a:rPr lang="en-US" dirty="0">
                    <a:solidFill>
                      <a:srgbClr val="FF33CC"/>
                    </a:solidFill>
                  </a:rPr>
                  <a:t>2</a:t>
                </a:r>
              </a:p>
            </p:txBody>
          </p:sp>
          <p:sp>
            <p:nvSpPr>
              <p:cNvPr id="47" name="TextBox 46">
                <a:extLst>
                  <a:ext uri="{FF2B5EF4-FFF2-40B4-BE49-F238E27FC236}">
                    <a16:creationId xmlns:a16="http://schemas.microsoft.com/office/drawing/2014/main" id="{9B19AC53-E3AB-F92F-CA0A-7EC078433879}"/>
                  </a:ext>
                </a:extLst>
              </p:cNvPr>
              <p:cNvSpPr txBox="1"/>
              <p:nvPr/>
            </p:nvSpPr>
            <p:spPr>
              <a:xfrm>
                <a:off x="8051693" y="4316695"/>
                <a:ext cx="301686" cy="369332"/>
              </a:xfrm>
              <a:prstGeom prst="rect">
                <a:avLst/>
              </a:prstGeom>
              <a:noFill/>
            </p:spPr>
            <p:txBody>
              <a:bodyPr wrap="none" rtlCol="0">
                <a:spAutoFit/>
              </a:bodyPr>
              <a:lstStyle/>
              <a:p>
                <a:r>
                  <a:rPr lang="en-US" dirty="0">
                    <a:solidFill>
                      <a:srgbClr val="FF33CC"/>
                    </a:solidFill>
                  </a:rPr>
                  <a:t>3</a:t>
                </a:r>
              </a:p>
            </p:txBody>
          </p:sp>
          <p:sp>
            <p:nvSpPr>
              <p:cNvPr id="48" name="TextBox 47">
                <a:extLst>
                  <a:ext uri="{FF2B5EF4-FFF2-40B4-BE49-F238E27FC236}">
                    <a16:creationId xmlns:a16="http://schemas.microsoft.com/office/drawing/2014/main" id="{BA690ADD-9D72-5CFC-ABA4-CFD3482C08B4}"/>
                  </a:ext>
                </a:extLst>
              </p:cNvPr>
              <p:cNvSpPr txBox="1"/>
              <p:nvPr/>
            </p:nvSpPr>
            <p:spPr>
              <a:xfrm>
                <a:off x="3352081" y="5071580"/>
                <a:ext cx="301686" cy="369332"/>
              </a:xfrm>
              <a:prstGeom prst="rect">
                <a:avLst/>
              </a:prstGeom>
              <a:noFill/>
            </p:spPr>
            <p:txBody>
              <a:bodyPr wrap="none" rtlCol="0">
                <a:spAutoFit/>
              </a:bodyPr>
              <a:lstStyle/>
              <a:p>
                <a:r>
                  <a:rPr lang="en-US" dirty="0">
                    <a:solidFill>
                      <a:srgbClr val="FF33CC"/>
                    </a:solidFill>
                  </a:rPr>
                  <a:t>4</a:t>
                </a:r>
              </a:p>
            </p:txBody>
          </p:sp>
          <p:sp>
            <p:nvSpPr>
              <p:cNvPr id="49" name="TextBox 48">
                <a:extLst>
                  <a:ext uri="{FF2B5EF4-FFF2-40B4-BE49-F238E27FC236}">
                    <a16:creationId xmlns:a16="http://schemas.microsoft.com/office/drawing/2014/main" id="{525CA634-CACD-54BE-4661-54DEF3A780C5}"/>
                  </a:ext>
                </a:extLst>
              </p:cNvPr>
              <p:cNvSpPr txBox="1"/>
              <p:nvPr/>
            </p:nvSpPr>
            <p:spPr>
              <a:xfrm>
                <a:off x="7122005" y="5012677"/>
                <a:ext cx="301686" cy="369332"/>
              </a:xfrm>
              <a:prstGeom prst="rect">
                <a:avLst/>
              </a:prstGeom>
              <a:noFill/>
            </p:spPr>
            <p:txBody>
              <a:bodyPr wrap="none" rtlCol="0">
                <a:spAutoFit/>
              </a:bodyPr>
              <a:lstStyle/>
              <a:p>
                <a:r>
                  <a:rPr lang="en-US" dirty="0">
                    <a:solidFill>
                      <a:srgbClr val="FF33CC"/>
                    </a:solidFill>
                  </a:rPr>
                  <a:t>6</a:t>
                </a:r>
              </a:p>
            </p:txBody>
          </p:sp>
          <p:sp>
            <p:nvSpPr>
              <p:cNvPr id="50" name="TextBox 49">
                <a:extLst>
                  <a:ext uri="{FF2B5EF4-FFF2-40B4-BE49-F238E27FC236}">
                    <a16:creationId xmlns:a16="http://schemas.microsoft.com/office/drawing/2014/main" id="{ABF6D568-E05C-26F2-EBD8-57839FC7687F}"/>
                  </a:ext>
                </a:extLst>
              </p:cNvPr>
              <p:cNvSpPr txBox="1"/>
              <p:nvPr/>
            </p:nvSpPr>
            <p:spPr>
              <a:xfrm>
                <a:off x="5404400" y="5108902"/>
                <a:ext cx="301686" cy="369332"/>
              </a:xfrm>
              <a:prstGeom prst="rect">
                <a:avLst/>
              </a:prstGeom>
              <a:noFill/>
            </p:spPr>
            <p:txBody>
              <a:bodyPr wrap="none" rtlCol="0">
                <a:spAutoFit/>
              </a:bodyPr>
              <a:lstStyle/>
              <a:p>
                <a:r>
                  <a:rPr lang="en-US" dirty="0">
                    <a:solidFill>
                      <a:srgbClr val="FF33CC"/>
                    </a:solidFill>
                  </a:rPr>
                  <a:t>5</a:t>
                </a:r>
              </a:p>
            </p:txBody>
          </p:sp>
          <p:sp>
            <p:nvSpPr>
              <p:cNvPr id="51" name="TextBox 50">
                <a:extLst>
                  <a:ext uri="{FF2B5EF4-FFF2-40B4-BE49-F238E27FC236}">
                    <a16:creationId xmlns:a16="http://schemas.microsoft.com/office/drawing/2014/main" id="{3E1DFACA-646B-2F3B-1F0D-554B10C6DCB7}"/>
                  </a:ext>
                </a:extLst>
              </p:cNvPr>
              <p:cNvSpPr txBox="1"/>
              <p:nvPr/>
            </p:nvSpPr>
            <p:spPr>
              <a:xfrm>
                <a:off x="9030118" y="5030066"/>
                <a:ext cx="301686" cy="369332"/>
              </a:xfrm>
              <a:prstGeom prst="rect">
                <a:avLst/>
              </a:prstGeom>
              <a:noFill/>
            </p:spPr>
            <p:txBody>
              <a:bodyPr wrap="none" rtlCol="0">
                <a:spAutoFit/>
              </a:bodyPr>
              <a:lstStyle/>
              <a:p>
                <a:r>
                  <a:rPr lang="en-US" dirty="0">
                    <a:solidFill>
                      <a:srgbClr val="FF33CC"/>
                    </a:solidFill>
                  </a:rPr>
                  <a:t>7</a:t>
                </a:r>
              </a:p>
            </p:txBody>
          </p:sp>
          <p:sp>
            <p:nvSpPr>
              <p:cNvPr id="52" name="TextBox 51">
                <a:extLst>
                  <a:ext uri="{FF2B5EF4-FFF2-40B4-BE49-F238E27FC236}">
                    <a16:creationId xmlns:a16="http://schemas.microsoft.com/office/drawing/2014/main" id="{B96EE955-07B4-4EE0-219A-7BF193FD11F3}"/>
                  </a:ext>
                </a:extLst>
              </p:cNvPr>
              <p:cNvSpPr txBox="1"/>
              <p:nvPr/>
            </p:nvSpPr>
            <p:spPr>
              <a:xfrm>
                <a:off x="2783996" y="5964620"/>
                <a:ext cx="301686" cy="369332"/>
              </a:xfrm>
              <a:prstGeom prst="rect">
                <a:avLst/>
              </a:prstGeom>
              <a:noFill/>
            </p:spPr>
            <p:txBody>
              <a:bodyPr wrap="none" rtlCol="0">
                <a:spAutoFit/>
              </a:bodyPr>
              <a:lstStyle/>
              <a:p>
                <a:r>
                  <a:rPr lang="en-US" dirty="0">
                    <a:solidFill>
                      <a:srgbClr val="FF33CC"/>
                    </a:solidFill>
                  </a:rPr>
                  <a:t>8</a:t>
                </a:r>
              </a:p>
            </p:txBody>
          </p:sp>
          <p:sp>
            <p:nvSpPr>
              <p:cNvPr id="53" name="TextBox 52">
                <a:extLst>
                  <a:ext uri="{FF2B5EF4-FFF2-40B4-BE49-F238E27FC236}">
                    <a16:creationId xmlns:a16="http://schemas.microsoft.com/office/drawing/2014/main" id="{6AE0ABF5-B591-93A9-75F6-25B4A6AB23BE}"/>
                  </a:ext>
                </a:extLst>
              </p:cNvPr>
              <p:cNvSpPr txBox="1"/>
              <p:nvPr/>
            </p:nvSpPr>
            <p:spPr>
              <a:xfrm>
                <a:off x="3920467" y="5964620"/>
                <a:ext cx="301686" cy="369332"/>
              </a:xfrm>
              <a:prstGeom prst="rect">
                <a:avLst/>
              </a:prstGeom>
              <a:noFill/>
            </p:spPr>
            <p:txBody>
              <a:bodyPr wrap="none" rtlCol="0">
                <a:spAutoFit/>
              </a:bodyPr>
              <a:lstStyle/>
              <a:p>
                <a:r>
                  <a:rPr lang="en-US" dirty="0">
                    <a:solidFill>
                      <a:srgbClr val="FF33CC"/>
                    </a:solidFill>
                  </a:rPr>
                  <a:t>9</a:t>
                </a:r>
              </a:p>
            </p:txBody>
          </p:sp>
        </p:grpSp>
        <p:sp>
          <p:nvSpPr>
            <p:cNvPr id="54" name="Oval 53">
              <a:extLst>
                <a:ext uri="{FF2B5EF4-FFF2-40B4-BE49-F238E27FC236}">
                  <a16:creationId xmlns:a16="http://schemas.microsoft.com/office/drawing/2014/main" id="{76035EC9-3610-8FDE-B3D0-38593B0EF572}"/>
                </a:ext>
              </a:extLst>
            </p:cNvPr>
            <p:cNvSpPr/>
            <p:nvPr/>
          </p:nvSpPr>
          <p:spPr>
            <a:xfrm>
              <a:off x="2330369" y="5636036"/>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cxnSp>
          <p:nvCxnSpPr>
            <p:cNvPr id="55" name="Straight Connector 54">
              <a:extLst>
                <a:ext uri="{FF2B5EF4-FFF2-40B4-BE49-F238E27FC236}">
                  <a16:creationId xmlns:a16="http://schemas.microsoft.com/office/drawing/2014/main" id="{0001DADF-BD70-7B05-56C0-31B3799F72C0}"/>
                </a:ext>
              </a:extLst>
            </p:cNvPr>
            <p:cNvCxnSpPr>
              <a:cxnSpLocks/>
              <a:stCxn id="54" idx="0"/>
              <a:endCxn id="32" idx="3"/>
            </p:cNvCxnSpPr>
            <p:nvPr/>
          </p:nvCxnSpPr>
          <p:spPr>
            <a:xfrm flipV="1">
              <a:off x="2674408" y="5297030"/>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04CC9DA3-E3B4-4532-1F70-7E2BF83F9167}"/>
                </a:ext>
              </a:extLst>
            </p:cNvPr>
            <p:cNvSpPr txBox="1"/>
            <p:nvPr/>
          </p:nvSpPr>
          <p:spPr>
            <a:xfrm>
              <a:off x="2446730" y="6243373"/>
              <a:ext cx="418704" cy="369332"/>
            </a:xfrm>
            <a:prstGeom prst="rect">
              <a:avLst/>
            </a:prstGeom>
            <a:noFill/>
          </p:spPr>
          <p:txBody>
            <a:bodyPr wrap="none" rtlCol="0">
              <a:spAutoFit/>
            </a:bodyPr>
            <a:lstStyle/>
            <a:p>
              <a:r>
                <a:rPr lang="en-US" dirty="0">
                  <a:solidFill>
                    <a:srgbClr val="FF33CC"/>
                  </a:solidFill>
                </a:rPr>
                <a:t>10</a:t>
              </a:r>
            </a:p>
          </p:txBody>
        </p:sp>
      </p:grpSp>
      <p:sp>
        <p:nvSpPr>
          <p:cNvPr id="62" name="TextBox 61">
            <a:extLst>
              <a:ext uri="{FF2B5EF4-FFF2-40B4-BE49-F238E27FC236}">
                <a16:creationId xmlns:a16="http://schemas.microsoft.com/office/drawing/2014/main" id="{B43941B0-86D8-D533-366D-B46802C30744}"/>
              </a:ext>
              <a:ext uri="{C183D7F6-B498-43B3-948B-1728B52AA6E4}">
                <adec:decorative xmlns:adec="http://schemas.microsoft.com/office/drawing/2017/decorative" val="1"/>
              </a:ext>
            </a:extLst>
          </p:cNvPr>
          <p:cNvSpPr txBox="1"/>
          <p:nvPr/>
        </p:nvSpPr>
        <p:spPr>
          <a:xfrm>
            <a:off x="737595" y="3266383"/>
            <a:ext cx="2482924" cy="369332"/>
          </a:xfrm>
          <a:prstGeom prst="rect">
            <a:avLst/>
          </a:prstGeom>
          <a:noFill/>
        </p:spPr>
        <p:txBody>
          <a:bodyPr wrap="none" rtlCol="0">
            <a:spAutoFit/>
          </a:bodyPr>
          <a:lstStyle/>
          <a:p>
            <a:r>
              <a:rPr lang="en-US" b="1" u="sng" dirty="0">
                <a:solidFill>
                  <a:schemeClr val="accent6">
                    <a:lumMod val="75000"/>
                  </a:schemeClr>
                </a:solidFill>
              </a:rPr>
              <a:t>Satisfies Heap Property!</a:t>
            </a:r>
          </a:p>
        </p:txBody>
      </p:sp>
      <p:grpSp>
        <p:nvGrpSpPr>
          <p:cNvPr id="57" name="Group 56" descr="The array representation of the heap.&#10;&#10;The items are, in order: 1, 2, 7, 3, 6, 8, 10, 14, 5, 15">
            <a:extLst>
              <a:ext uri="{FF2B5EF4-FFF2-40B4-BE49-F238E27FC236}">
                <a16:creationId xmlns:a16="http://schemas.microsoft.com/office/drawing/2014/main" id="{FE59EB5D-9E80-A8D8-2B9B-CA62E5A09D8C}"/>
              </a:ext>
            </a:extLst>
          </p:cNvPr>
          <p:cNvGrpSpPr/>
          <p:nvPr/>
        </p:nvGrpSpPr>
        <p:grpSpPr>
          <a:xfrm>
            <a:off x="5917894" y="2956422"/>
            <a:ext cx="5875588" cy="945155"/>
            <a:chOff x="5470854" y="754688"/>
            <a:chExt cx="5875588" cy="945155"/>
          </a:xfrm>
        </p:grpSpPr>
        <p:sp>
          <p:nvSpPr>
            <p:cNvPr id="58" name="Rectangle 57">
              <a:extLst>
                <a:ext uri="{FF2B5EF4-FFF2-40B4-BE49-F238E27FC236}">
                  <a16:creationId xmlns:a16="http://schemas.microsoft.com/office/drawing/2014/main" id="{CA4DDF67-AED8-513D-046C-4585812BD0B2}"/>
                </a:ext>
              </a:extLst>
            </p:cNvPr>
            <p:cNvSpPr/>
            <p:nvPr/>
          </p:nvSpPr>
          <p:spPr>
            <a:xfrm>
              <a:off x="54708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Rectangle 59">
              <a:extLst>
                <a:ext uri="{FF2B5EF4-FFF2-40B4-BE49-F238E27FC236}">
                  <a16:creationId xmlns:a16="http://schemas.microsoft.com/office/drawing/2014/main" id="{3B753B21-108E-09BD-1B45-F8D3D4105FE8}"/>
                </a:ext>
              </a:extLst>
            </p:cNvPr>
            <p:cNvSpPr/>
            <p:nvPr/>
          </p:nvSpPr>
          <p:spPr>
            <a:xfrm>
              <a:off x="6004254" y="754688"/>
              <a:ext cx="5334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63" name="Rectangle 62">
              <a:extLst>
                <a:ext uri="{FF2B5EF4-FFF2-40B4-BE49-F238E27FC236}">
                  <a16:creationId xmlns:a16="http://schemas.microsoft.com/office/drawing/2014/main" id="{4E531248-F7BE-20C3-200A-F127BCA3C42F}"/>
                </a:ext>
              </a:extLst>
            </p:cNvPr>
            <p:cNvSpPr/>
            <p:nvPr/>
          </p:nvSpPr>
          <p:spPr>
            <a:xfrm>
              <a:off x="65382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64" name="Rectangle 63">
              <a:extLst>
                <a:ext uri="{FF2B5EF4-FFF2-40B4-BE49-F238E27FC236}">
                  <a16:creationId xmlns:a16="http://schemas.microsoft.com/office/drawing/2014/main" id="{DEC847A7-FCAF-9D7D-E9C8-9E37BF63664A}"/>
                </a:ext>
              </a:extLst>
            </p:cNvPr>
            <p:cNvSpPr/>
            <p:nvPr/>
          </p:nvSpPr>
          <p:spPr>
            <a:xfrm>
              <a:off x="70716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sp>
          <p:nvSpPr>
            <p:cNvPr id="65" name="Rectangle 64">
              <a:extLst>
                <a:ext uri="{FF2B5EF4-FFF2-40B4-BE49-F238E27FC236}">
                  <a16:creationId xmlns:a16="http://schemas.microsoft.com/office/drawing/2014/main" id="{931E3229-1790-27C1-6AD7-024D4A248DB6}"/>
                </a:ext>
              </a:extLst>
            </p:cNvPr>
            <p:cNvSpPr/>
            <p:nvPr/>
          </p:nvSpPr>
          <p:spPr>
            <a:xfrm>
              <a:off x="7605023"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66" name="Rectangle 65">
              <a:extLst>
                <a:ext uri="{FF2B5EF4-FFF2-40B4-BE49-F238E27FC236}">
                  <a16:creationId xmlns:a16="http://schemas.microsoft.com/office/drawing/2014/main" id="{8F556F96-6DB4-B588-259C-DB09D6FAD427}"/>
                </a:ext>
              </a:extLst>
            </p:cNvPr>
            <p:cNvSpPr/>
            <p:nvPr/>
          </p:nvSpPr>
          <p:spPr>
            <a:xfrm>
              <a:off x="81389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sp>
          <p:nvSpPr>
            <p:cNvPr id="67" name="Rectangle 66">
              <a:extLst>
                <a:ext uri="{FF2B5EF4-FFF2-40B4-BE49-F238E27FC236}">
                  <a16:creationId xmlns:a16="http://schemas.microsoft.com/office/drawing/2014/main" id="{038F08CD-D7CF-BAAF-B8B7-71620769B2CD}"/>
                </a:ext>
              </a:extLst>
            </p:cNvPr>
            <p:cNvSpPr/>
            <p:nvPr/>
          </p:nvSpPr>
          <p:spPr>
            <a:xfrm>
              <a:off x="86723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8</a:t>
              </a:r>
            </a:p>
          </p:txBody>
        </p:sp>
        <p:sp>
          <p:nvSpPr>
            <p:cNvPr id="68" name="Rectangle 67">
              <a:extLst>
                <a:ext uri="{FF2B5EF4-FFF2-40B4-BE49-F238E27FC236}">
                  <a16:creationId xmlns:a16="http://schemas.microsoft.com/office/drawing/2014/main" id="{10472D42-ADFF-01A4-D930-59B138CBF86A}"/>
                </a:ext>
              </a:extLst>
            </p:cNvPr>
            <p:cNvSpPr/>
            <p:nvPr/>
          </p:nvSpPr>
          <p:spPr>
            <a:xfrm>
              <a:off x="920579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69" name="Rectangle 68">
              <a:extLst>
                <a:ext uri="{FF2B5EF4-FFF2-40B4-BE49-F238E27FC236}">
                  <a16:creationId xmlns:a16="http://schemas.microsoft.com/office/drawing/2014/main" id="{A9E88FF7-0C2E-BEF1-B1EA-D0DA2F2FCDAA}"/>
                </a:ext>
              </a:extLst>
            </p:cNvPr>
            <p:cNvSpPr/>
            <p:nvPr/>
          </p:nvSpPr>
          <p:spPr>
            <a:xfrm>
              <a:off x="97397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14</a:t>
              </a:r>
            </a:p>
          </p:txBody>
        </p:sp>
        <p:sp>
          <p:nvSpPr>
            <p:cNvPr id="70" name="Rectangle 69">
              <a:extLst>
                <a:ext uri="{FF2B5EF4-FFF2-40B4-BE49-F238E27FC236}">
                  <a16:creationId xmlns:a16="http://schemas.microsoft.com/office/drawing/2014/main" id="{E6D13558-906F-DECF-F466-9574D6C41049}"/>
                </a:ext>
              </a:extLst>
            </p:cNvPr>
            <p:cNvSpPr/>
            <p:nvPr/>
          </p:nvSpPr>
          <p:spPr>
            <a:xfrm>
              <a:off x="10273161"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1" name="TextBox 70">
              <a:extLst>
                <a:ext uri="{FF2B5EF4-FFF2-40B4-BE49-F238E27FC236}">
                  <a16:creationId xmlns:a16="http://schemas.microsoft.com/office/drawing/2014/main" id="{51B4D8C7-FBBB-4D70-8990-C4B4059F9C9E}"/>
                </a:ext>
              </a:extLst>
            </p:cNvPr>
            <p:cNvSpPr txBox="1"/>
            <p:nvPr/>
          </p:nvSpPr>
          <p:spPr>
            <a:xfrm>
              <a:off x="5586710" y="1328081"/>
              <a:ext cx="301686" cy="369332"/>
            </a:xfrm>
            <a:prstGeom prst="rect">
              <a:avLst/>
            </a:prstGeom>
            <a:noFill/>
          </p:spPr>
          <p:txBody>
            <a:bodyPr wrap="none" rtlCol="0">
              <a:spAutoFit/>
            </a:bodyPr>
            <a:lstStyle/>
            <a:p>
              <a:r>
                <a:rPr lang="en-US" dirty="0">
                  <a:solidFill>
                    <a:srgbClr val="FF33CC"/>
                  </a:solidFill>
                </a:rPr>
                <a:t>0</a:t>
              </a:r>
            </a:p>
          </p:txBody>
        </p:sp>
        <p:sp>
          <p:nvSpPr>
            <p:cNvPr id="72" name="TextBox 71">
              <a:extLst>
                <a:ext uri="{FF2B5EF4-FFF2-40B4-BE49-F238E27FC236}">
                  <a16:creationId xmlns:a16="http://schemas.microsoft.com/office/drawing/2014/main" id="{BAB1D9E0-6950-BAC5-8236-67A29BAF74C7}"/>
                </a:ext>
              </a:extLst>
            </p:cNvPr>
            <p:cNvSpPr txBox="1"/>
            <p:nvPr/>
          </p:nvSpPr>
          <p:spPr>
            <a:xfrm>
              <a:off x="6120110" y="1328081"/>
              <a:ext cx="301686" cy="369332"/>
            </a:xfrm>
            <a:prstGeom prst="rect">
              <a:avLst/>
            </a:prstGeom>
            <a:noFill/>
          </p:spPr>
          <p:txBody>
            <a:bodyPr wrap="none" rtlCol="0">
              <a:spAutoFit/>
            </a:bodyPr>
            <a:lstStyle/>
            <a:p>
              <a:r>
                <a:rPr lang="en-US" dirty="0">
                  <a:solidFill>
                    <a:srgbClr val="FF33CC"/>
                  </a:solidFill>
                </a:rPr>
                <a:t>1</a:t>
              </a:r>
            </a:p>
          </p:txBody>
        </p:sp>
        <p:sp>
          <p:nvSpPr>
            <p:cNvPr id="73" name="TextBox 72">
              <a:extLst>
                <a:ext uri="{FF2B5EF4-FFF2-40B4-BE49-F238E27FC236}">
                  <a16:creationId xmlns:a16="http://schemas.microsoft.com/office/drawing/2014/main" id="{66EBBF63-ED6E-B389-C926-BB09C4007840}"/>
                </a:ext>
              </a:extLst>
            </p:cNvPr>
            <p:cNvSpPr txBox="1"/>
            <p:nvPr/>
          </p:nvSpPr>
          <p:spPr>
            <a:xfrm>
              <a:off x="6654079" y="1328081"/>
              <a:ext cx="301686" cy="369332"/>
            </a:xfrm>
            <a:prstGeom prst="rect">
              <a:avLst/>
            </a:prstGeom>
            <a:noFill/>
          </p:spPr>
          <p:txBody>
            <a:bodyPr wrap="none" rtlCol="0">
              <a:spAutoFit/>
            </a:bodyPr>
            <a:lstStyle/>
            <a:p>
              <a:r>
                <a:rPr lang="en-US" dirty="0">
                  <a:solidFill>
                    <a:srgbClr val="FF33CC"/>
                  </a:solidFill>
                </a:rPr>
                <a:t>2</a:t>
              </a:r>
            </a:p>
          </p:txBody>
        </p:sp>
        <p:sp>
          <p:nvSpPr>
            <p:cNvPr id="74" name="TextBox 73">
              <a:extLst>
                <a:ext uri="{FF2B5EF4-FFF2-40B4-BE49-F238E27FC236}">
                  <a16:creationId xmlns:a16="http://schemas.microsoft.com/office/drawing/2014/main" id="{20074EAD-9235-1150-2541-BD2167D5D0FD}"/>
                </a:ext>
              </a:extLst>
            </p:cNvPr>
            <p:cNvSpPr txBox="1"/>
            <p:nvPr/>
          </p:nvSpPr>
          <p:spPr>
            <a:xfrm>
              <a:off x="7187479" y="1328081"/>
              <a:ext cx="301686" cy="369332"/>
            </a:xfrm>
            <a:prstGeom prst="rect">
              <a:avLst/>
            </a:prstGeom>
            <a:noFill/>
          </p:spPr>
          <p:txBody>
            <a:bodyPr wrap="none" rtlCol="0">
              <a:spAutoFit/>
            </a:bodyPr>
            <a:lstStyle/>
            <a:p>
              <a:r>
                <a:rPr lang="en-US" dirty="0">
                  <a:solidFill>
                    <a:srgbClr val="FF33CC"/>
                  </a:solidFill>
                </a:rPr>
                <a:t>3</a:t>
              </a:r>
            </a:p>
          </p:txBody>
        </p:sp>
        <p:sp>
          <p:nvSpPr>
            <p:cNvPr id="75" name="TextBox 74">
              <a:extLst>
                <a:ext uri="{FF2B5EF4-FFF2-40B4-BE49-F238E27FC236}">
                  <a16:creationId xmlns:a16="http://schemas.microsoft.com/office/drawing/2014/main" id="{7F4969F4-B33F-56D3-C047-5C32882A309B}"/>
                </a:ext>
              </a:extLst>
            </p:cNvPr>
            <p:cNvSpPr txBox="1"/>
            <p:nvPr/>
          </p:nvSpPr>
          <p:spPr>
            <a:xfrm>
              <a:off x="7718467" y="1328081"/>
              <a:ext cx="301686" cy="369332"/>
            </a:xfrm>
            <a:prstGeom prst="rect">
              <a:avLst/>
            </a:prstGeom>
            <a:noFill/>
          </p:spPr>
          <p:txBody>
            <a:bodyPr wrap="none" rtlCol="0">
              <a:spAutoFit/>
            </a:bodyPr>
            <a:lstStyle/>
            <a:p>
              <a:r>
                <a:rPr lang="en-US" dirty="0">
                  <a:solidFill>
                    <a:srgbClr val="FF33CC"/>
                  </a:solidFill>
                </a:rPr>
                <a:t>4</a:t>
              </a:r>
            </a:p>
          </p:txBody>
        </p:sp>
        <p:sp>
          <p:nvSpPr>
            <p:cNvPr id="76" name="TextBox 75">
              <a:extLst>
                <a:ext uri="{FF2B5EF4-FFF2-40B4-BE49-F238E27FC236}">
                  <a16:creationId xmlns:a16="http://schemas.microsoft.com/office/drawing/2014/main" id="{7DC6D51E-E5F7-C9E1-383D-F70C34B9885B}"/>
                </a:ext>
              </a:extLst>
            </p:cNvPr>
            <p:cNvSpPr txBox="1"/>
            <p:nvPr/>
          </p:nvSpPr>
          <p:spPr>
            <a:xfrm>
              <a:off x="8196497" y="1328081"/>
              <a:ext cx="301686" cy="369332"/>
            </a:xfrm>
            <a:prstGeom prst="rect">
              <a:avLst/>
            </a:prstGeom>
            <a:noFill/>
          </p:spPr>
          <p:txBody>
            <a:bodyPr wrap="none" rtlCol="0">
              <a:spAutoFit/>
            </a:bodyPr>
            <a:lstStyle/>
            <a:p>
              <a:r>
                <a:rPr lang="en-US" dirty="0">
                  <a:solidFill>
                    <a:srgbClr val="FF33CC"/>
                  </a:solidFill>
                </a:rPr>
                <a:t>5</a:t>
              </a:r>
            </a:p>
          </p:txBody>
        </p:sp>
        <p:sp>
          <p:nvSpPr>
            <p:cNvPr id="77" name="TextBox 76">
              <a:extLst>
                <a:ext uri="{FF2B5EF4-FFF2-40B4-BE49-F238E27FC236}">
                  <a16:creationId xmlns:a16="http://schemas.microsoft.com/office/drawing/2014/main" id="{4406418E-138D-0497-A5A3-44E14EA787CB}"/>
                </a:ext>
              </a:extLst>
            </p:cNvPr>
            <p:cNvSpPr txBox="1"/>
            <p:nvPr/>
          </p:nvSpPr>
          <p:spPr>
            <a:xfrm>
              <a:off x="8788248" y="1328081"/>
              <a:ext cx="301686" cy="369332"/>
            </a:xfrm>
            <a:prstGeom prst="rect">
              <a:avLst/>
            </a:prstGeom>
            <a:noFill/>
          </p:spPr>
          <p:txBody>
            <a:bodyPr wrap="none" rtlCol="0">
              <a:spAutoFit/>
            </a:bodyPr>
            <a:lstStyle/>
            <a:p>
              <a:r>
                <a:rPr lang="en-US" dirty="0">
                  <a:solidFill>
                    <a:srgbClr val="FF33CC"/>
                  </a:solidFill>
                </a:rPr>
                <a:t>6</a:t>
              </a:r>
            </a:p>
          </p:txBody>
        </p:sp>
        <p:sp>
          <p:nvSpPr>
            <p:cNvPr id="78" name="TextBox 77">
              <a:extLst>
                <a:ext uri="{FF2B5EF4-FFF2-40B4-BE49-F238E27FC236}">
                  <a16:creationId xmlns:a16="http://schemas.microsoft.com/office/drawing/2014/main" id="{FB4E8D37-EB35-9327-D7C1-C7AEAD8E45F4}"/>
                </a:ext>
              </a:extLst>
            </p:cNvPr>
            <p:cNvSpPr txBox="1"/>
            <p:nvPr/>
          </p:nvSpPr>
          <p:spPr>
            <a:xfrm>
              <a:off x="9321648" y="1328081"/>
              <a:ext cx="301686" cy="369332"/>
            </a:xfrm>
            <a:prstGeom prst="rect">
              <a:avLst/>
            </a:prstGeom>
            <a:noFill/>
          </p:spPr>
          <p:txBody>
            <a:bodyPr wrap="none" rtlCol="0">
              <a:spAutoFit/>
            </a:bodyPr>
            <a:lstStyle/>
            <a:p>
              <a:r>
                <a:rPr lang="en-US" dirty="0">
                  <a:solidFill>
                    <a:srgbClr val="FF33CC"/>
                  </a:solidFill>
                </a:rPr>
                <a:t>7</a:t>
              </a:r>
            </a:p>
          </p:txBody>
        </p:sp>
        <p:sp>
          <p:nvSpPr>
            <p:cNvPr id="79" name="TextBox 78">
              <a:extLst>
                <a:ext uri="{FF2B5EF4-FFF2-40B4-BE49-F238E27FC236}">
                  <a16:creationId xmlns:a16="http://schemas.microsoft.com/office/drawing/2014/main" id="{D5ECD707-5460-E6BD-86CC-D83A48AF15BA}"/>
                </a:ext>
              </a:extLst>
            </p:cNvPr>
            <p:cNvSpPr txBox="1"/>
            <p:nvPr/>
          </p:nvSpPr>
          <p:spPr>
            <a:xfrm>
              <a:off x="9855617" y="1328081"/>
              <a:ext cx="301686" cy="369332"/>
            </a:xfrm>
            <a:prstGeom prst="rect">
              <a:avLst/>
            </a:prstGeom>
            <a:noFill/>
          </p:spPr>
          <p:txBody>
            <a:bodyPr wrap="none" rtlCol="0">
              <a:spAutoFit/>
            </a:bodyPr>
            <a:lstStyle/>
            <a:p>
              <a:r>
                <a:rPr lang="en-US" dirty="0">
                  <a:solidFill>
                    <a:srgbClr val="FF33CC"/>
                  </a:solidFill>
                </a:rPr>
                <a:t>8</a:t>
              </a:r>
            </a:p>
          </p:txBody>
        </p:sp>
        <p:sp>
          <p:nvSpPr>
            <p:cNvPr id="80" name="TextBox 79">
              <a:extLst>
                <a:ext uri="{FF2B5EF4-FFF2-40B4-BE49-F238E27FC236}">
                  <a16:creationId xmlns:a16="http://schemas.microsoft.com/office/drawing/2014/main" id="{A15246D9-289A-2D23-676F-132998365B7A}"/>
                </a:ext>
              </a:extLst>
            </p:cNvPr>
            <p:cNvSpPr txBox="1"/>
            <p:nvPr/>
          </p:nvSpPr>
          <p:spPr>
            <a:xfrm>
              <a:off x="10389017" y="1328081"/>
              <a:ext cx="301686" cy="369332"/>
            </a:xfrm>
            <a:prstGeom prst="rect">
              <a:avLst/>
            </a:prstGeom>
            <a:noFill/>
          </p:spPr>
          <p:txBody>
            <a:bodyPr wrap="none" rtlCol="0">
              <a:spAutoFit/>
            </a:bodyPr>
            <a:lstStyle/>
            <a:p>
              <a:r>
                <a:rPr lang="en-US" dirty="0">
                  <a:solidFill>
                    <a:srgbClr val="FF33CC"/>
                  </a:solidFill>
                </a:rPr>
                <a:t>9</a:t>
              </a:r>
            </a:p>
          </p:txBody>
        </p:sp>
        <p:sp>
          <p:nvSpPr>
            <p:cNvPr id="81" name="Rectangle 80">
              <a:extLst>
                <a:ext uri="{FF2B5EF4-FFF2-40B4-BE49-F238E27FC236}">
                  <a16:creationId xmlns:a16="http://schemas.microsoft.com/office/drawing/2014/main" id="{2385051A-8B5B-CAD2-BC18-2BE866C54EC8}"/>
                </a:ext>
              </a:extLst>
            </p:cNvPr>
            <p:cNvSpPr/>
            <p:nvPr/>
          </p:nvSpPr>
          <p:spPr>
            <a:xfrm>
              <a:off x="10813042" y="754688"/>
              <a:ext cx="533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15</a:t>
              </a:r>
            </a:p>
          </p:txBody>
        </p:sp>
        <p:sp>
          <p:nvSpPr>
            <p:cNvPr id="82" name="TextBox 81">
              <a:extLst>
                <a:ext uri="{FF2B5EF4-FFF2-40B4-BE49-F238E27FC236}">
                  <a16:creationId xmlns:a16="http://schemas.microsoft.com/office/drawing/2014/main" id="{437CFE15-372B-20CD-FDA1-BFC4030CEA8D}"/>
                </a:ext>
              </a:extLst>
            </p:cNvPr>
            <p:cNvSpPr txBox="1"/>
            <p:nvPr/>
          </p:nvSpPr>
          <p:spPr>
            <a:xfrm>
              <a:off x="10870777" y="1330511"/>
              <a:ext cx="418704" cy="369332"/>
            </a:xfrm>
            <a:prstGeom prst="rect">
              <a:avLst/>
            </a:prstGeom>
            <a:noFill/>
          </p:spPr>
          <p:txBody>
            <a:bodyPr wrap="none" rtlCol="0">
              <a:spAutoFit/>
            </a:bodyPr>
            <a:lstStyle/>
            <a:p>
              <a:r>
                <a:rPr lang="en-US" dirty="0">
                  <a:solidFill>
                    <a:srgbClr val="FF33CC"/>
                  </a:solidFill>
                </a:rPr>
                <a:t>10</a:t>
              </a:r>
            </a:p>
          </p:txBody>
        </p:sp>
      </p:grpSp>
      <p:sp>
        <p:nvSpPr>
          <p:cNvPr id="56" name="TextBox 55">
            <a:extLst>
              <a:ext uri="{FF2B5EF4-FFF2-40B4-BE49-F238E27FC236}">
                <a16:creationId xmlns:a16="http://schemas.microsoft.com/office/drawing/2014/main" id="{ED4902B8-F5AB-50D9-18C4-FF07B8E03412}"/>
              </a:ext>
            </a:extLst>
          </p:cNvPr>
          <p:cNvSpPr txBox="1"/>
          <p:nvPr/>
        </p:nvSpPr>
        <p:spPr>
          <a:xfrm>
            <a:off x="8434060" y="4571102"/>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4" name="Slide Number Placeholder 3">
            <a:extLst>
              <a:ext uri="{FF2B5EF4-FFF2-40B4-BE49-F238E27FC236}">
                <a16:creationId xmlns:a16="http://schemas.microsoft.com/office/drawing/2014/main" id="{332A2640-4B0C-F8DF-8B1C-C2F7CF865E81}"/>
              </a:ext>
            </a:extLst>
          </p:cNvPr>
          <p:cNvSpPr>
            <a:spLocks noGrp="1"/>
          </p:cNvSpPr>
          <p:nvPr>
            <p:ph type="sldNum" sz="quarter" idx="12"/>
          </p:nvPr>
        </p:nvSpPr>
        <p:spPr/>
        <p:txBody>
          <a:bodyPr/>
          <a:lstStyle/>
          <a:p>
            <a:fld id="{A94D5A7D-FFFE-410B-BEE5-702232F4B148}" type="slidenum">
              <a:rPr lang="en-US" smtClean="0"/>
              <a:t>38</a:t>
            </a:fld>
            <a:endParaRPr lang="en-US"/>
          </a:p>
        </p:txBody>
      </p:sp>
    </p:spTree>
    <p:extLst>
      <p:ext uri="{BB962C8B-B14F-4D97-AF65-F5344CB8AC3E}">
        <p14:creationId xmlns:p14="http://schemas.microsoft.com/office/powerpoint/2010/main" val="2890394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05CF-DEFE-FCCE-A8B5-E5D05FB4125C}"/>
              </a:ext>
            </a:extLst>
          </p:cNvPr>
          <p:cNvSpPr>
            <a:spLocks noGrp="1"/>
          </p:cNvSpPr>
          <p:nvPr>
            <p:ph type="title"/>
          </p:nvPr>
        </p:nvSpPr>
        <p:spPr/>
        <p:txBody>
          <a:bodyPr/>
          <a:lstStyle/>
          <a:p>
            <a:r>
              <a:rPr lang="en-US" dirty="0"/>
              <a:t>How long did this take?</a:t>
            </a:r>
          </a:p>
        </p:txBody>
      </p:sp>
      <p:grpSp>
        <p:nvGrpSpPr>
          <p:cNvPr id="6" name="Group 5" descr="A perfect binary tree containing 15 nodes. It has 4 levels and each level contains the maximum number of nodes. 1, 2, 4, 8.&#10;There are no values in the nodes.">
            <a:extLst>
              <a:ext uri="{FF2B5EF4-FFF2-40B4-BE49-F238E27FC236}">
                <a16:creationId xmlns:a16="http://schemas.microsoft.com/office/drawing/2014/main" id="{55A79B4E-6475-B91D-F779-7C01B7740D2F}"/>
              </a:ext>
            </a:extLst>
          </p:cNvPr>
          <p:cNvGrpSpPr/>
          <p:nvPr/>
        </p:nvGrpSpPr>
        <p:grpSpPr>
          <a:xfrm>
            <a:off x="8350310" y="299048"/>
            <a:ext cx="3263779" cy="1860463"/>
            <a:chOff x="201742" y="2981589"/>
            <a:chExt cx="7447110" cy="3410616"/>
          </a:xfrm>
        </p:grpSpPr>
        <p:sp>
          <p:nvSpPr>
            <p:cNvPr id="7" name="Oval 6">
              <a:extLst>
                <a:ext uri="{FF2B5EF4-FFF2-40B4-BE49-F238E27FC236}">
                  <a16:creationId xmlns:a16="http://schemas.microsoft.com/office/drawing/2014/main" id="{D3B0DEFB-554B-C569-CF56-4E60186F17B7}"/>
                </a:ext>
              </a:extLst>
            </p:cNvPr>
            <p:cNvSpPr/>
            <p:nvPr/>
          </p:nvSpPr>
          <p:spPr>
            <a:xfrm>
              <a:off x="3607796" y="2981589"/>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8" name="Oval 7">
              <a:extLst>
                <a:ext uri="{FF2B5EF4-FFF2-40B4-BE49-F238E27FC236}">
                  <a16:creationId xmlns:a16="http://schemas.microsoft.com/office/drawing/2014/main" id="{82176B26-41D9-552F-A3D2-3F7681B04E8B}"/>
                </a:ext>
              </a:extLst>
            </p:cNvPr>
            <p:cNvSpPr/>
            <p:nvPr/>
          </p:nvSpPr>
          <p:spPr>
            <a:xfrm>
              <a:off x="1801942" y="399180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9" name="Oval 8">
              <a:extLst>
                <a:ext uri="{FF2B5EF4-FFF2-40B4-BE49-F238E27FC236}">
                  <a16:creationId xmlns:a16="http://schemas.microsoft.com/office/drawing/2014/main" id="{37D27766-6C0E-9582-F2CE-9763E6B1937F}"/>
                </a:ext>
              </a:extLst>
            </p:cNvPr>
            <p:cNvSpPr/>
            <p:nvPr/>
          </p:nvSpPr>
          <p:spPr>
            <a:xfrm>
              <a:off x="5469440" y="3963432"/>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 name="Oval 9">
              <a:extLst>
                <a:ext uri="{FF2B5EF4-FFF2-40B4-BE49-F238E27FC236}">
                  <a16:creationId xmlns:a16="http://schemas.microsoft.com/office/drawing/2014/main" id="{3E74671B-0A7D-B41E-6629-5DB0569D7D2E}"/>
                </a:ext>
              </a:extLst>
            </p:cNvPr>
            <p:cNvSpPr/>
            <p:nvPr/>
          </p:nvSpPr>
          <p:spPr>
            <a:xfrm>
              <a:off x="811342" y="4693023"/>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 name="Oval 10">
              <a:extLst>
                <a:ext uri="{FF2B5EF4-FFF2-40B4-BE49-F238E27FC236}">
                  <a16:creationId xmlns:a16="http://schemas.microsoft.com/office/drawing/2014/main" id="{EF5341C5-53C2-F7B8-98B3-A318CA93BCE2}"/>
                </a:ext>
              </a:extLst>
            </p:cNvPr>
            <p:cNvSpPr/>
            <p:nvPr/>
          </p:nvSpPr>
          <p:spPr>
            <a:xfrm>
              <a:off x="2822147" y="4734887"/>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2" name="Oval 11">
              <a:extLst>
                <a:ext uri="{FF2B5EF4-FFF2-40B4-BE49-F238E27FC236}">
                  <a16:creationId xmlns:a16="http://schemas.microsoft.com/office/drawing/2014/main" id="{FE3426D4-1320-2665-AA89-745319AD8705}"/>
                </a:ext>
              </a:extLst>
            </p:cNvPr>
            <p:cNvSpPr/>
            <p:nvPr/>
          </p:nvSpPr>
          <p:spPr>
            <a:xfrm>
              <a:off x="4545142" y="4651509"/>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Oval 12">
              <a:extLst>
                <a:ext uri="{FF2B5EF4-FFF2-40B4-BE49-F238E27FC236}">
                  <a16:creationId xmlns:a16="http://schemas.microsoft.com/office/drawing/2014/main" id="{878C4C80-348B-BEAB-2943-5C5C06F570DF}"/>
                </a:ext>
              </a:extLst>
            </p:cNvPr>
            <p:cNvSpPr/>
            <p:nvPr/>
          </p:nvSpPr>
          <p:spPr>
            <a:xfrm>
              <a:off x="6447865" y="4651509"/>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C936CF5-223A-9BE3-4EFB-5014FDA36C05}"/>
                </a:ext>
              </a:extLst>
            </p:cNvPr>
            <p:cNvSpPr/>
            <p:nvPr/>
          </p:nvSpPr>
          <p:spPr>
            <a:xfrm>
              <a:off x="201742" y="566226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Oval 14">
              <a:extLst>
                <a:ext uri="{FF2B5EF4-FFF2-40B4-BE49-F238E27FC236}">
                  <a16:creationId xmlns:a16="http://schemas.microsoft.com/office/drawing/2014/main" id="{CADD82A1-0CFE-20B5-256E-DEC372DF5A61}"/>
                </a:ext>
              </a:extLst>
            </p:cNvPr>
            <p:cNvSpPr/>
            <p:nvPr/>
          </p:nvSpPr>
          <p:spPr>
            <a:xfrm>
              <a:off x="1344742" y="566226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6" name="Straight Connector 15">
              <a:extLst>
                <a:ext uri="{FF2B5EF4-FFF2-40B4-BE49-F238E27FC236}">
                  <a16:creationId xmlns:a16="http://schemas.microsoft.com/office/drawing/2014/main" id="{809D1A91-02E8-4C0B-BC24-A5D144252118}"/>
                </a:ext>
              </a:extLst>
            </p:cNvPr>
            <p:cNvCxnSpPr>
              <a:cxnSpLocks/>
              <a:stCxn id="7" idx="3"/>
              <a:endCxn id="8" idx="7"/>
            </p:cNvCxnSpPr>
            <p:nvPr/>
          </p:nvCxnSpPr>
          <p:spPr>
            <a:xfrm flipH="1">
              <a:off x="2389252" y="3568899"/>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18FF077-F91E-31A0-D0A6-BBC424990F9B}"/>
                </a:ext>
              </a:extLst>
            </p:cNvPr>
            <p:cNvCxnSpPr>
              <a:cxnSpLocks/>
              <a:stCxn id="7" idx="5"/>
              <a:endCxn id="9" idx="1"/>
            </p:cNvCxnSpPr>
            <p:nvPr/>
          </p:nvCxnSpPr>
          <p:spPr>
            <a:xfrm>
              <a:off x="4195106" y="3568899"/>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4C4332-CBE9-D27E-6133-2C4F895D775A}"/>
                </a:ext>
              </a:extLst>
            </p:cNvPr>
            <p:cNvCxnSpPr>
              <a:stCxn id="11" idx="1"/>
              <a:endCxn id="8" idx="5"/>
            </p:cNvCxnSpPr>
            <p:nvPr/>
          </p:nvCxnSpPr>
          <p:spPr>
            <a:xfrm flipH="1" flipV="1">
              <a:off x="2389251" y="4579117"/>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56C3401-8071-4550-C15C-19CAF00F39CF}"/>
                </a:ext>
              </a:extLst>
            </p:cNvPr>
            <p:cNvCxnSpPr>
              <a:stCxn id="10" idx="7"/>
              <a:endCxn id="8" idx="3"/>
            </p:cNvCxnSpPr>
            <p:nvPr/>
          </p:nvCxnSpPr>
          <p:spPr>
            <a:xfrm flipV="1">
              <a:off x="1398652" y="4579117"/>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C600B8-E940-444A-D664-332B03A90D45}"/>
                </a:ext>
              </a:extLst>
            </p:cNvPr>
            <p:cNvCxnSpPr>
              <a:stCxn id="15" idx="0"/>
              <a:endCxn id="10" idx="5"/>
            </p:cNvCxnSpPr>
            <p:nvPr/>
          </p:nvCxnSpPr>
          <p:spPr>
            <a:xfrm flipH="1" flipV="1">
              <a:off x="1398652" y="5280332"/>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4A31080-97A4-573D-1962-321ABBCB0F55}"/>
                </a:ext>
              </a:extLst>
            </p:cNvPr>
            <p:cNvCxnSpPr>
              <a:stCxn id="14" idx="0"/>
              <a:endCxn id="10" idx="3"/>
            </p:cNvCxnSpPr>
            <p:nvPr/>
          </p:nvCxnSpPr>
          <p:spPr>
            <a:xfrm flipV="1">
              <a:off x="545780" y="5280332"/>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2828F94-62A1-3D19-1065-8C2DE93439DE}"/>
                </a:ext>
              </a:extLst>
            </p:cNvPr>
            <p:cNvCxnSpPr>
              <a:stCxn id="12" idx="7"/>
              <a:endCxn id="9" idx="3"/>
            </p:cNvCxnSpPr>
            <p:nvPr/>
          </p:nvCxnSpPr>
          <p:spPr>
            <a:xfrm flipV="1">
              <a:off x="5132452" y="4550741"/>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D513D50-FCD9-9069-AC9D-A911B7A52EC3}"/>
                </a:ext>
              </a:extLst>
            </p:cNvPr>
            <p:cNvCxnSpPr>
              <a:stCxn id="13" idx="1"/>
              <a:endCxn id="9" idx="5"/>
            </p:cNvCxnSpPr>
            <p:nvPr/>
          </p:nvCxnSpPr>
          <p:spPr>
            <a:xfrm flipH="1" flipV="1">
              <a:off x="6056749" y="4550741"/>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E840DA24-80EF-6009-AF46-41D1D5B5AEA2}"/>
                </a:ext>
              </a:extLst>
            </p:cNvPr>
            <p:cNvSpPr/>
            <p:nvPr/>
          </p:nvSpPr>
          <p:spPr>
            <a:xfrm>
              <a:off x="2330369" y="566120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5" name="Straight Connector 24">
              <a:extLst>
                <a:ext uri="{FF2B5EF4-FFF2-40B4-BE49-F238E27FC236}">
                  <a16:creationId xmlns:a16="http://schemas.microsoft.com/office/drawing/2014/main" id="{49B4C95F-4435-411B-8682-EB3A6EF42104}"/>
                </a:ext>
              </a:extLst>
            </p:cNvPr>
            <p:cNvCxnSpPr>
              <a:cxnSpLocks/>
              <a:stCxn id="24" idx="0"/>
              <a:endCxn id="11" idx="3"/>
            </p:cNvCxnSpPr>
            <p:nvPr/>
          </p:nvCxnSpPr>
          <p:spPr>
            <a:xfrm flipV="1">
              <a:off x="2674408" y="5322197"/>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9370F40-3866-30CF-9C5F-949EB55EC659}"/>
                </a:ext>
              </a:extLst>
            </p:cNvPr>
            <p:cNvSpPr/>
            <p:nvPr/>
          </p:nvSpPr>
          <p:spPr>
            <a:xfrm>
              <a:off x="3330496" y="570412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7" name="Straight Connector 26">
              <a:extLst>
                <a:ext uri="{FF2B5EF4-FFF2-40B4-BE49-F238E27FC236}">
                  <a16:creationId xmlns:a16="http://schemas.microsoft.com/office/drawing/2014/main" id="{781DD54B-D80B-0894-251A-6A5BC5671DB8}"/>
                </a:ext>
              </a:extLst>
            </p:cNvPr>
            <p:cNvCxnSpPr>
              <a:stCxn id="26" idx="0"/>
            </p:cNvCxnSpPr>
            <p:nvPr/>
          </p:nvCxnSpPr>
          <p:spPr>
            <a:xfrm flipH="1" flipV="1">
              <a:off x="3384406" y="5322197"/>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D219D963-E0F9-9B67-7380-C226B1C5A88B}"/>
                </a:ext>
              </a:extLst>
            </p:cNvPr>
            <p:cNvSpPr/>
            <p:nvPr/>
          </p:nvSpPr>
          <p:spPr>
            <a:xfrm>
              <a:off x="4078415" y="5658959"/>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9" name="Straight Connector 28">
              <a:extLst>
                <a:ext uri="{FF2B5EF4-FFF2-40B4-BE49-F238E27FC236}">
                  <a16:creationId xmlns:a16="http://schemas.microsoft.com/office/drawing/2014/main" id="{F39E1F59-147E-ED76-2BB8-2778E6C5242E}"/>
                </a:ext>
              </a:extLst>
            </p:cNvPr>
            <p:cNvCxnSpPr>
              <a:cxnSpLocks/>
              <a:stCxn id="28" idx="0"/>
              <a:endCxn id="12" idx="3"/>
            </p:cNvCxnSpPr>
            <p:nvPr/>
          </p:nvCxnSpPr>
          <p:spPr>
            <a:xfrm flipV="1">
              <a:off x="4422454" y="5238819"/>
              <a:ext cx="223455" cy="4201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B3C98844-C85A-C93F-A616-FE77B455C63F}"/>
                </a:ext>
              </a:extLst>
            </p:cNvPr>
            <p:cNvSpPr/>
            <p:nvPr/>
          </p:nvSpPr>
          <p:spPr>
            <a:xfrm>
              <a:off x="5078542" y="570188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1" name="Straight Connector 30">
              <a:extLst>
                <a:ext uri="{FF2B5EF4-FFF2-40B4-BE49-F238E27FC236}">
                  <a16:creationId xmlns:a16="http://schemas.microsoft.com/office/drawing/2014/main" id="{91A7152D-CB99-58D1-DCE7-16B8FCCD93BD}"/>
                </a:ext>
              </a:extLst>
            </p:cNvPr>
            <p:cNvCxnSpPr>
              <a:cxnSpLocks/>
              <a:stCxn id="30" idx="0"/>
              <a:endCxn id="12" idx="5"/>
            </p:cNvCxnSpPr>
            <p:nvPr/>
          </p:nvCxnSpPr>
          <p:spPr>
            <a:xfrm flipH="1" flipV="1">
              <a:off x="5132452" y="5238819"/>
              <a:ext cx="290129" cy="463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CA37CDD8-6984-576C-EFDD-253ABE20C4D2}"/>
                </a:ext>
              </a:extLst>
            </p:cNvPr>
            <p:cNvSpPr/>
            <p:nvPr/>
          </p:nvSpPr>
          <p:spPr>
            <a:xfrm>
              <a:off x="5960648" y="5650515"/>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3" name="Straight Connector 32">
              <a:extLst>
                <a:ext uri="{FF2B5EF4-FFF2-40B4-BE49-F238E27FC236}">
                  <a16:creationId xmlns:a16="http://schemas.microsoft.com/office/drawing/2014/main" id="{71689569-1925-78DE-7CF4-2932B2138BC4}"/>
                </a:ext>
              </a:extLst>
            </p:cNvPr>
            <p:cNvCxnSpPr>
              <a:cxnSpLocks/>
              <a:stCxn id="32" idx="0"/>
              <a:endCxn id="13" idx="3"/>
            </p:cNvCxnSpPr>
            <p:nvPr/>
          </p:nvCxnSpPr>
          <p:spPr>
            <a:xfrm flipV="1">
              <a:off x="6304687" y="5238819"/>
              <a:ext cx="243945" cy="411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7AF75657-605D-B665-8BCB-1A540F91742B}"/>
                </a:ext>
              </a:extLst>
            </p:cNvPr>
            <p:cNvSpPr/>
            <p:nvPr/>
          </p:nvSpPr>
          <p:spPr>
            <a:xfrm>
              <a:off x="6960775" y="569344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5" name="Straight Connector 34">
              <a:extLst>
                <a:ext uri="{FF2B5EF4-FFF2-40B4-BE49-F238E27FC236}">
                  <a16:creationId xmlns:a16="http://schemas.microsoft.com/office/drawing/2014/main" id="{26EF8E3A-F477-3451-9E87-BD6E10D9389D}"/>
                </a:ext>
              </a:extLst>
            </p:cNvPr>
            <p:cNvCxnSpPr>
              <a:cxnSpLocks/>
              <a:stCxn id="34" idx="0"/>
              <a:endCxn id="13" idx="5"/>
            </p:cNvCxnSpPr>
            <p:nvPr/>
          </p:nvCxnSpPr>
          <p:spPr>
            <a:xfrm flipH="1" flipV="1">
              <a:off x="7035175" y="5238819"/>
              <a:ext cx="269639" cy="454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B23365F4-D608-38F3-EE98-2E277D48B81B}"/>
              </a:ext>
            </a:extLst>
          </p:cNvPr>
          <p:cNvSpPr>
            <a:spLocks noGrp="1"/>
          </p:cNvSpPr>
          <p:nvPr>
            <p:ph idx="1"/>
          </p:nvPr>
        </p:nvSpPr>
        <p:spPr/>
        <p:txBody>
          <a:bodyPr/>
          <a:lstStyle/>
          <a:p>
            <a:r>
              <a:rPr lang="en-US" dirty="0"/>
              <a:t>Worst case running time of </a:t>
            </a:r>
            <a:r>
              <a:rPr lang="en-US" dirty="0" err="1"/>
              <a:t>buildHeap</a:t>
            </a:r>
            <a:r>
              <a:rPr lang="en-US" dirty="0"/>
              <a:t>:</a:t>
            </a:r>
          </a:p>
          <a:p>
            <a:r>
              <a:rPr lang="en-US" dirty="0"/>
              <a:t>No node can percolate down more than the height of its subtree</a:t>
            </a:r>
          </a:p>
          <a:p>
            <a:pPr lvl="1"/>
            <a:r>
              <a:rPr lang="en-US" dirty="0"/>
              <a:t>When </a:t>
            </a:r>
            <a:r>
              <a:rPr lang="en-US" dirty="0" err="1"/>
              <a:t>i</a:t>
            </a:r>
            <a:r>
              <a:rPr lang="en-US" dirty="0"/>
              <a:t> is a leaf:</a:t>
            </a:r>
          </a:p>
          <a:p>
            <a:pPr lvl="1"/>
            <a:r>
              <a:rPr lang="en-US" dirty="0"/>
              <a:t>When </a:t>
            </a:r>
            <a:r>
              <a:rPr lang="en-US" dirty="0" err="1"/>
              <a:t>i</a:t>
            </a:r>
            <a:r>
              <a:rPr lang="en-US" dirty="0"/>
              <a:t> is second-from-last level:</a:t>
            </a:r>
          </a:p>
          <a:p>
            <a:pPr lvl="1"/>
            <a:r>
              <a:rPr lang="en-US" dirty="0"/>
              <a:t>When i is third-from-last level:</a:t>
            </a:r>
          </a:p>
          <a:p>
            <a:r>
              <a:rPr lang="en-US" dirty="0"/>
              <a:t>Overall Running time:</a:t>
            </a:r>
          </a:p>
        </p:txBody>
      </p:sp>
      <p:sp>
        <p:nvSpPr>
          <p:cNvPr id="4" name="TextBox 3">
            <a:extLst>
              <a:ext uri="{FF2B5EF4-FFF2-40B4-BE49-F238E27FC236}">
                <a16:creationId xmlns:a16="http://schemas.microsoft.com/office/drawing/2014/main" id="{C79625AA-3486-326F-E75E-91F40D9AD6A6}"/>
              </a:ext>
            </a:extLst>
          </p:cNvPr>
          <p:cNvSpPr txBox="1"/>
          <p:nvPr/>
        </p:nvSpPr>
        <p:spPr>
          <a:xfrm>
            <a:off x="8361939" y="4553883"/>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5" name="Slide Number Placeholder 4">
            <a:extLst>
              <a:ext uri="{FF2B5EF4-FFF2-40B4-BE49-F238E27FC236}">
                <a16:creationId xmlns:a16="http://schemas.microsoft.com/office/drawing/2014/main" id="{A42618CF-14E9-83E4-74AD-F28FAB7AE4AB}"/>
              </a:ext>
            </a:extLst>
          </p:cNvPr>
          <p:cNvSpPr>
            <a:spLocks noGrp="1"/>
          </p:cNvSpPr>
          <p:nvPr>
            <p:ph type="sldNum" sz="quarter" idx="12"/>
          </p:nvPr>
        </p:nvSpPr>
        <p:spPr/>
        <p:txBody>
          <a:bodyPr/>
          <a:lstStyle/>
          <a:p>
            <a:fld id="{A94D5A7D-FFFE-410B-BEE5-702232F4B148}" type="slidenum">
              <a:rPr lang="en-US" smtClean="0"/>
              <a:t>39</a:t>
            </a:fld>
            <a:endParaRPr lang="en-US"/>
          </a:p>
        </p:txBody>
      </p:sp>
    </p:spTree>
    <p:extLst>
      <p:ext uri="{BB962C8B-B14F-4D97-AF65-F5344CB8AC3E}">
        <p14:creationId xmlns:p14="http://schemas.microsoft.com/office/powerpoint/2010/main" val="2046348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F7CF2-FF25-1EDC-5D5B-1F98340F7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2BEEF-3718-0EBE-4C38-EAD486AD862F}"/>
              </a:ext>
            </a:extLst>
          </p:cNvPr>
          <p:cNvSpPr>
            <a:spLocks noGrp="1"/>
          </p:cNvSpPr>
          <p:nvPr>
            <p:ph type="title"/>
          </p:nvPr>
        </p:nvSpPr>
        <p:spPr/>
        <p:txBody>
          <a:bodyPr/>
          <a:lstStyle/>
          <a:p>
            <a:r>
              <a:rPr lang="en-US" dirty="0"/>
              <a:t>How long did this take? (Answers)</a:t>
            </a:r>
          </a:p>
        </p:txBody>
      </p:sp>
      <p:grpSp>
        <p:nvGrpSpPr>
          <p:cNvPr id="6" name="Group 5" descr="A perfect binary tree containing 15 nodes. It has 4 levels and each level contains the maximum number of nodes. 1, 2, 4, 8.&#10;There are no values in the nodes.">
            <a:extLst>
              <a:ext uri="{FF2B5EF4-FFF2-40B4-BE49-F238E27FC236}">
                <a16:creationId xmlns:a16="http://schemas.microsoft.com/office/drawing/2014/main" id="{1AF2F7D1-4DAD-912E-3377-E97D0BF27E58}"/>
              </a:ext>
            </a:extLst>
          </p:cNvPr>
          <p:cNvGrpSpPr/>
          <p:nvPr/>
        </p:nvGrpSpPr>
        <p:grpSpPr>
          <a:xfrm>
            <a:off x="8350310" y="299048"/>
            <a:ext cx="3263779" cy="1860463"/>
            <a:chOff x="201742" y="2981589"/>
            <a:chExt cx="7447110" cy="3410616"/>
          </a:xfrm>
        </p:grpSpPr>
        <p:sp>
          <p:nvSpPr>
            <p:cNvPr id="7" name="Oval 6">
              <a:extLst>
                <a:ext uri="{FF2B5EF4-FFF2-40B4-BE49-F238E27FC236}">
                  <a16:creationId xmlns:a16="http://schemas.microsoft.com/office/drawing/2014/main" id="{39634EA9-9C68-920E-1227-7C8FB73B7083}"/>
                </a:ext>
              </a:extLst>
            </p:cNvPr>
            <p:cNvSpPr/>
            <p:nvPr/>
          </p:nvSpPr>
          <p:spPr>
            <a:xfrm>
              <a:off x="3607796" y="2981589"/>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8" name="Oval 7">
              <a:extLst>
                <a:ext uri="{FF2B5EF4-FFF2-40B4-BE49-F238E27FC236}">
                  <a16:creationId xmlns:a16="http://schemas.microsoft.com/office/drawing/2014/main" id="{AF76ED2E-64D4-B3E6-62B3-B38CC04747E5}"/>
                </a:ext>
              </a:extLst>
            </p:cNvPr>
            <p:cNvSpPr/>
            <p:nvPr/>
          </p:nvSpPr>
          <p:spPr>
            <a:xfrm>
              <a:off x="1801942" y="3991808"/>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9" name="Oval 8">
              <a:extLst>
                <a:ext uri="{FF2B5EF4-FFF2-40B4-BE49-F238E27FC236}">
                  <a16:creationId xmlns:a16="http://schemas.microsoft.com/office/drawing/2014/main" id="{920E2AC3-7B46-7624-2E77-E97D31AD9208}"/>
                </a:ext>
              </a:extLst>
            </p:cNvPr>
            <p:cNvSpPr/>
            <p:nvPr/>
          </p:nvSpPr>
          <p:spPr>
            <a:xfrm>
              <a:off x="5469440" y="3963432"/>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 name="Oval 9">
              <a:extLst>
                <a:ext uri="{FF2B5EF4-FFF2-40B4-BE49-F238E27FC236}">
                  <a16:creationId xmlns:a16="http://schemas.microsoft.com/office/drawing/2014/main" id="{9390D960-25C3-1B86-8CD0-638F8368B60D}"/>
                </a:ext>
              </a:extLst>
            </p:cNvPr>
            <p:cNvSpPr/>
            <p:nvPr/>
          </p:nvSpPr>
          <p:spPr>
            <a:xfrm>
              <a:off x="811342" y="4693023"/>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 name="Oval 10">
              <a:extLst>
                <a:ext uri="{FF2B5EF4-FFF2-40B4-BE49-F238E27FC236}">
                  <a16:creationId xmlns:a16="http://schemas.microsoft.com/office/drawing/2014/main" id="{341544B3-A1A7-7C15-9FD3-5E0A51F2D729}"/>
                </a:ext>
              </a:extLst>
            </p:cNvPr>
            <p:cNvSpPr/>
            <p:nvPr/>
          </p:nvSpPr>
          <p:spPr>
            <a:xfrm>
              <a:off x="2822147" y="4734887"/>
              <a:ext cx="688077" cy="68807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2" name="Oval 11">
              <a:extLst>
                <a:ext uri="{FF2B5EF4-FFF2-40B4-BE49-F238E27FC236}">
                  <a16:creationId xmlns:a16="http://schemas.microsoft.com/office/drawing/2014/main" id="{0EB45586-DF30-1F33-BC9B-CB5A436F411E}"/>
                </a:ext>
              </a:extLst>
            </p:cNvPr>
            <p:cNvSpPr/>
            <p:nvPr/>
          </p:nvSpPr>
          <p:spPr>
            <a:xfrm>
              <a:off x="4545142" y="4651509"/>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Oval 12">
              <a:extLst>
                <a:ext uri="{FF2B5EF4-FFF2-40B4-BE49-F238E27FC236}">
                  <a16:creationId xmlns:a16="http://schemas.microsoft.com/office/drawing/2014/main" id="{A29A93D4-1ADE-67F3-4472-DDCEBD6CAF56}"/>
                </a:ext>
              </a:extLst>
            </p:cNvPr>
            <p:cNvSpPr/>
            <p:nvPr/>
          </p:nvSpPr>
          <p:spPr>
            <a:xfrm>
              <a:off x="6447865" y="4651509"/>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717FB81A-AD7D-D0B4-84E0-C6F2E9561D2B}"/>
                </a:ext>
              </a:extLst>
            </p:cNvPr>
            <p:cNvSpPr/>
            <p:nvPr/>
          </p:nvSpPr>
          <p:spPr>
            <a:xfrm>
              <a:off x="201742" y="566226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Oval 14">
              <a:extLst>
                <a:ext uri="{FF2B5EF4-FFF2-40B4-BE49-F238E27FC236}">
                  <a16:creationId xmlns:a16="http://schemas.microsoft.com/office/drawing/2014/main" id="{FB99C64B-598F-CD12-DA98-BDC4E9B79641}"/>
                </a:ext>
              </a:extLst>
            </p:cNvPr>
            <p:cNvSpPr/>
            <p:nvPr/>
          </p:nvSpPr>
          <p:spPr>
            <a:xfrm>
              <a:off x="1344742" y="566226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6" name="Straight Connector 15">
              <a:extLst>
                <a:ext uri="{FF2B5EF4-FFF2-40B4-BE49-F238E27FC236}">
                  <a16:creationId xmlns:a16="http://schemas.microsoft.com/office/drawing/2014/main" id="{402EA5CB-6A23-C6E3-09B5-0F93A851FC76}"/>
                </a:ext>
              </a:extLst>
            </p:cNvPr>
            <p:cNvCxnSpPr>
              <a:cxnSpLocks/>
              <a:stCxn id="7" idx="3"/>
              <a:endCxn id="8" idx="7"/>
            </p:cNvCxnSpPr>
            <p:nvPr/>
          </p:nvCxnSpPr>
          <p:spPr>
            <a:xfrm flipH="1">
              <a:off x="2389252" y="3568899"/>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1BBEC84-9D86-FBC4-3EDD-13E2528E1FAE}"/>
                </a:ext>
              </a:extLst>
            </p:cNvPr>
            <p:cNvCxnSpPr>
              <a:cxnSpLocks/>
              <a:stCxn id="7" idx="5"/>
              <a:endCxn id="9" idx="1"/>
            </p:cNvCxnSpPr>
            <p:nvPr/>
          </p:nvCxnSpPr>
          <p:spPr>
            <a:xfrm>
              <a:off x="4195106" y="3568899"/>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B46C77-5953-8A10-1C36-3851165672F7}"/>
                </a:ext>
              </a:extLst>
            </p:cNvPr>
            <p:cNvCxnSpPr>
              <a:stCxn id="11" idx="1"/>
              <a:endCxn id="8" idx="5"/>
            </p:cNvCxnSpPr>
            <p:nvPr/>
          </p:nvCxnSpPr>
          <p:spPr>
            <a:xfrm flipH="1" flipV="1">
              <a:off x="2389251" y="4579117"/>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22905FF-E38E-C487-BEAF-3CFC247C9269}"/>
                </a:ext>
              </a:extLst>
            </p:cNvPr>
            <p:cNvCxnSpPr>
              <a:stCxn id="10" idx="7"/>
              <a:endCxn id="8" idx="3"/>
            </p:cNvCxnSpPr>
            <p:nvPr/>
          </p:nvCxnSpPr>
          <p:spPr>
            <a:xfrm flipV="1">
              <a:off x="1398652" y="4579117"/>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4A351FE-3665-D879-CFE1-85F211C283BB}"/>
                </a:ext>
              </a:extLst>
            </p:cNvPr>
            <p:cNvCxnSpPr>
              <a:stCxn id="15" idx="0"/>
              <a:endCxn id="10" idx="5"/>
            </p:cNvCxnSpPr>
            <p:nvPr/>
          </p:nvCxnSpPr>
          <p:spPr>
            <a:xfrm flipH="1" flipV="1">
              <a:off x="1398652" y="5280332"/>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C5D431B-2B1C-6DCB-AD67-D699EDAC0865}"/>
                </a:ext>
              </a:extLst>
            </p:cNvPr>
            <p:cNvCxnSpPr>
              <a:stCxn id="14" idx="0"/>
              <a:endCxn id="10" idx="3"/>
            </p:cNvCxnSpPr>
            <p:nvPr/>
          </p:nvCxnSpPr>
          <p:spPr>
            <a:xfrm flipV="1">
              <a:off x="545780" y="5280332"/>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CE826BD-A2FA-2571-85B0-2C89D6286A04}"/>
                </a:ext>
              </a:extLst>
            </p:cNvPr>
            <p:cNvCxnSpPr>
              <a:stCxn id="12" idx="7"/>
              <a:endCxn id="9" idx="3"/>
            </p:cNvCxnSpPr>
            <p:nvPr/>
          </p:nvCxnSpPr>
          <p:spPr>
            <a:xfrm flipV="1">
              <a:off x="5132452" y="4550741"/>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777548D-B5E1-015A-240C-187068699AF0}"/>
                </a:ext>
              </a:extLst>
            </p:cNvPr>
            <p:cNvCxnSpPr>
              <a:stCxn id="13" idx="1"/>
              <a:endCxn id="9" idx="5"/>
            </p:cNvCxnSpPr>
            <p:nvPr/>
          </p:nvCxnSpPr>
          <p:spPr>
            <a:xfrm flipH="1" flipV="1">
              <a:off x="6056749" y="4550741"/>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50154F51-6EA0-589D-C11C-189A25DF19EB}"/>
                </a:ext>
              </a:extLst>
            </p:cNvPr>
            <p:cNvSpPr/>
            <p:nvPr/>
          </p:nvSpPr>
          <p:spPr>
            <a:xfrm>
              <a:off x="2330369" y="566120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5" name="Straight Connector 24">
              <a:extLst>
                <a:ext uri="{FF2B5EF4-FFF2-40B4-BE49-F238E27FC236}">
                  <a16:creationId xmlns:a16="http://schemas.microsoft.com/office/drawing/2014/main" id="{681816A4-AF56-7720-5121-471AF7E29936}"/>
                </a:ext>
              </a:extLst>
            </p:cNvPr>
            <p:cNvCxnSpPr>
              <a:cxnSpLocks/>
              <a:stCxn id="24" idx="0"/>
              <a:endCxn id="11" idx="3"/>
            </p:cNvCxnSpPr>
            <p:nvPr/>
          </p:nvCxnSpPr>
          <p:spPr>
            <a:xfrm flipV="1">
              <a:off x="2674408" y="5322197"/>
              <a:ext cx="248506" cy="3390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E61A5766-AD11-9367-0B52-08715D509360}"/>
                </a:ext>
              </a:extLst>
            </p:cNvPr>
            <p:cNvSpPr/>
            <p:nvPr/>
          </p:nvSpPr>
          <p:spPr>
            <a:xfrm>
              <a:off x="3330496" y="570412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7" name="Straight Connector 26">
              <a:extLst>
                <a:ext uri="{FF2B5EF4-FFF2-40B4-BE49-F238E27FC236}">
                  <a16:creationId xmlns:a16="http://schemas.microsoft.com/office/drawing/2014/main" id="{4351375B-8930-D70B-2160-1E2F885BA3B6}"/>
                </a:ext>
              </a:extLst>
            </p:cNvPr>
            <p:cNvCxnSpPr>
              <a:stCxn id="26" idx="0"/>
            </p:cNvCxnSpPr>
            <p:nvPr/>
          </p:nvCxnSpPr>
          <p:spPr>
            <a:xfrm flipH="1" flipV="1">
              <a:off x="3384406" y="5322197"/>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8FF884BE-E6A1-BBB8-4C29-F2EDCF54908F}"/>
                </a:ext>
              </a:extLst>
            </p:cNvPr>
            <p:cNvSpPr/>
            <p:nvPr/>
          </p:nvSpPr>
          <p:spPr>
            <a:xfrm>
              <a:off x="4078415" y="5658959"/>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9" name="Straight Connector 28">
              <a:extLst>
                <a:ext uri="{FF2B5EF4-FFF2-40B4-BE49-F238E27FC236}">
                  <a16:creationId xmlns:a16="http://schemas.microsoft.com/office/drawing/2014/main" id="{9E1F2F9B-8FE2-5F99-4510-CFE55E0F496C}"/>
                </a:ext>
              </a:extLst>
            </p:cNvPr>
            <p:cNvCxnSpPr>
              <a:cxnSpLocks/>
              <a:stCxn id="28" idx="0"/>
              <a:endCxn id="12" idx="3"/>
            </p:cNvCxnSpPr>
            <p:nvPr/>
          </p:nvCxnSpPr>
          <p:spPr>
            <a:xfrm flipV="1">
              <a:off x="4422454" y="5238819"/>
              <a:ext cx="223455" cy="4201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3F1CFE77-B987-86BE-E1F4-C407EE6F269E}"/>
                </a:ext>
              </a:extLst>
            </p:cNvPr>
            <p:cNvSpPr/>
            <p:nvPr/>
          </p:nvSpPr>
          <p:spPr>
            <a:xfrm>
              <a:off x="5078542" y="570188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1" name="Straight Connector 30">
              <a:extLst>
                <a:ext uri="{FF2B5EF4-FFF2-40B4-BE49-F238E27FC236}">
                  <a16:creationId xmlns:a16="http://schemas.microsoft.com/office/drawing/2014/main" id="{4E613781-A3BF-3E19-AF65-392EC25FBEB4}"/>
                </a:ext>
              </a:extLst>
            </p:cNvPr>
            <p:cNvCxnSpPr>
              <a:cxnSpLocks/>
              <a:stCxn id="30" idx="0"/>
              <a:endCxn id="12" idx="5"/>
            </p:cNvCxnSpPr>
            <p:nvPr/>
          </p:nvCxnSpPr>
          <p:spPr>
            <a:xfrm flipH="1" flipV="1">
              <a:off x="5132452" y="5238819"/>
              <a:ext cx="290129" cy="4630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0B92A540-C547-427B-D9F5-A58A414410DF}"/>
                </a:ext>
              </a:extLst>
            </p:cNvPr>
            <p:cNvSpPr/>
            <p:nvPr/>
          </p:nvSpPr>
          <p:spPr>
            <a:xfrm>
              <a:off x="5960648" y="5650515"/>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3" name="Straight Connector 32">
              <a:extLst>
                <a:ext uri="{FF2B5EF4-FFF2-40B4-BE49-F238E27FC236}">
                  <a16:creationId xmlns:a16="http://schemas.microsoft.com/office/drawing/2014/main" id="{7B4CD34B-D624-5C4A-24A1-43FD3C9350E2}"/>
                </a:ext>
              </a:extLst>
            </p:cNvPr>
            <p:cNvCxnSpPr>
              <a:cxnSpLocks/>
              <a:stCxn id="32" idx="0"/>
              <a:endCxn id="13" idx="3"/>
            </p:cNvCxnSpPr>
            <p:nvPr/>
          </p:nvCxnSpPr>
          <p:spPr>
            <a:xfrm flipV="1">
              <a:off x="6304687" y="5238819"/>
              <a:ext cx="243945" cy="4116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E40AA3B2-9703-5F88-9636-AD8465AA5000}"/>
                </a:ext>
              </a:extLst>
            </p:cNvPr>
            <p:cNvSpPr/>
            <p:nvPr/>
          </p:nvSpPr>
          <p:spPr>
            <a:xfrm>
              <a:off x="6960775" y="569344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5" name="Straight Connector 34">
              <a:extLst>
                <a:ext uri="{FF2B5EF4-FFF2-40B4-BE49-F238E27FC236}">
                  <a16:creationId xmlns:a16="http://schemas.microsoft.com/office/drawing/2014/main" id="{1970AC6D-27C7-F90A-8D8F-196E96339894}"/>
                </a:ext>
              </a:extLst>
            </p:cNvPr>
            <p:cNvCxnSpPr>
              <a:cxnSpLocks/>
              <a:stCxn id="34" idx="0"/>
              <a:endCxn id="13" idx="5"/>
            </p:cNvCxnSpPr>
            <p:nvPr/>
          </p:nvCxnSpPr>
          <p:spPr>
            <a:xfrm flipH="1" flipV="1">
              <a:off x="7035175" y="5238819"/>
              <a:ext cx="269639" cy="4546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B2AD650-F8A0-B91B-693E-62C927BB085B}"/>
                  </a:ext>
                </a:extLst>
              </p:cNvPr>
              <p:cNvSpPr>
                <a:spLocks noGrp="1"/>
              </p:cNvSpPr>
              <p:nvPr>
                <p:ph idx="1"/>
              </p:nvPr>
            </p:nvSpPr>
            <p:spPr/>
            <p:txBody>
              <a:bodyPr>
                <a:normAutofit lnSpcReduction="10000"/>
              </a:bodyPr>
              <a:lstStyle/>
              <a:p>
                <a:r>
                  <a:rPr lang="en-US" dirty="0"/>
                  <a:t>Worst case running time of </a:t>
                </a:r>
                <a:r>
                  <a:rPr lang="en-US" dirty="0" err="1"/>
                  <a:t>buildHeap</a:t>
                </a:r>
                <a:r>
                  <a:rPr lang="en-US" dirty="0"/>
                  <a:t>:</a:t>
                </a:r>
              </a:p>
              <a:p>
                <a:r>
                  <a:rPr lang="en-US" dirty="0"/>
                  <a:t>No node can percolate down more than the height of its subtree</a:t>
                </a:r>
              </a:p>
              <a:p>
                <a:pPr lvl="1"/>
                <a:r>
                  <a:rPr lang="en-US" dirty="0"/>
                  <a:t>When </a:t>
                </a:r>
                <a14:m>
                  <m:oMath xmlns:m="http://schemas.openxmlformats.org/officeDocument/2006/math">
                    <m:r>
                      <a:rPr lang="en-US" i="1" dirty="0" smtClean="0">
                        <a:latin typeface="Cambria Math" panose="02040503050406030204" pitchFamily="18" charset="0"/>
                      </a:rPr>
                      <m:t>𝑖</m:t>
                    </m:r>
                  </m:oMath>
                </a14:m>
                <a:r>
                  <a:rPr lang="en-US" dirty="0"/>
                  <a:t> is a leaf: </a:t>
                </a:r>
                <a14:m>
                  <m:oMath xmlns:m="http://schemas.openxmlformats.org/officeDocument/2006/math">
                    <m:r>
                      <a:rPr lang="en-US" b="0" i="1" smtClean="0">
                        <a:latin typeface="Cambria Math" panose="02040503050406030204" pitchFamily="18" charset="0"/>
                      </a:rPr>
                      <m:t>0</m:t>
                    </m:r>
                  </m:oMath>
                </a14:m>
                <a:endParaRPr lang="en-US" dirty="0"/>
              </a:p>
              <a:p>
                <a:pPr lvl="1"/>
                <a:r>
                  <a:rPr lang="en-US" dirty="0"/>
                  <a:t>When </a:t>
                </a:r>
                <a14:m>
                  <m:oMath xmlns:m="http://schemas.openxmlformats.org/officeDocument/2006/math">
                    <m:r>
                      <a:rPr lang="en-US" i="1" dirty="0" smtClean="0">
                        <a:latin typeface="Cambria Math" panose="02040503050406030204" pitchFamily="18" charset="0"/>
                      </a:rPr>
                      <m:t>𝑖</m:t>
                    </m:r>
                  </m:oMath>
                </a14:m>
                <a:r>
                  <a:rPr lang="en-US" dirty="0"/>
                  <a:t> is second-from-last level: </a:t>
                </a:r>
                <a14:m>
                  <m:oMath xmlns:m="http://schemas.openxmlformats.org/officeDocument/2006/math">
                    <m:r>
                      <a:rPr lang="en-US" b="0" i="1" smtClean="0">
                        <a:latin typeface="Cambria Math" panose="02040503050406030204" pitchFamily="18" charset="0"/>
                      </a:rPr>
                      <m:t>1</m:t>
                    </m:r>
                  </m:oMath>
                </a14:m>
                <a:endParaRPr lang="en-US" dirty="0"/>
              </a:p>
              <a:p>
                <a:pPr lvl="1"/>
                <a:r>
                  <a:rPr lang="en-US" dirty="0"/>
                  <a:t>When </a:t>
                </a:r>
                <a14:m>
                  <m:oMath xmlns:m="http://schemas.openxmlformats.org/officeDocument/2006/math">
                    <m:r>
                      <a:rPr lang="en-US" i="1" dirty="0" smtClean="0">
                        <a:latin typeface="Cambria Math" panose="02040503050406030204" pitchFamily="18" charset="0"/>
                      </a:rPr>
                      <m:t>𝑖</m:t>
                    </m:r>
                  </m:oMath>
                </a14:m>
                <a:r>
                  <a:rPr lang="en-US" dirty="0"/>
                  <a:t> is third-from-last level: </a:t>
                </a:r>
                <a14:m>
                  <m:oMath xmlns:m="http://schemas.openxmlformats.org/officeDocument/2006/math">
                    <m:r>
                      <a:rPr lang="en-US" b="0" i="1" smtClean="0">
                        <a:latin typeface="Cambria Math" panose="02040503050406030204" pitchFamily="18" charset="0"/>
                      </a:rPr>
                      <m:t>2</m:t>
                    </m:r>
                  </m:oMath>
                </a14:m>
                <a:endParaRPr lang="en-US" dirty="0"/>
              </a:p>
              <a:p>
                <a:r>
                  <a:rPr lang="en-US" dirty="0"/>
                  <a:t>Overall Running time:</a:t>
                </a:r>
              </a:p>
              <a:p>
                <a:pPr lvl="1"/>
                <a:r>
                  <a:rPr lang="en-US" b="0" dirty="0"/>
                  <a:t>Sum of [Max levels moved down * Max Nodes at that level]</a:t>
                </a:r>
              </a:p>
              <a:p>
                <a:pPr lvl="1"/>
                <a14:m>
                  <m:oMath xmlns:m="http://schemas.openxmlformats.org/officeDocument/2006/math">
                    <m:r>
                      <a:rPr lang="en-US" b="0" i="1" smtClean="0">
                        <a:latin typeface="Cambria Math" panose="02040503050406030204" pitchFamily="18" charset="0"/>
                      </a:rPr>
                      <m:t>0⋅</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2</m:t>
                        </m:r>
                      </m:den>
                    </m:f>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4</m:t>
                        </m:r>
                      </m:den>
                    </m:f>
                    <m:r>
                      <a:rPr lang="en-US" b="0" i="1" smtClean="0">
                        <a:latin typeface="Cambria Math" panose="02040503050406030204" pitchFamily="18" charset="0"/>
                      </a:rPr>
                      <m:t>+2⋅</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r>
                          <a:rPr lang="en-US" b="0" i="1" smtClean="0">
                            <a:latin typeface="Cambria Math" panose="02040503050406030204" pitchFamily="18" charset="0"/>
                          </a:rPr>
                          <m:t>8</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2</m:t>
                        </m:r>
                      </m:sub>
                    </m:sSub>
                    <m:r>
                      <a:rPr lang="en-US" b="0" i="1" smtClean="0">
                        <a:latin typeface="Cambria Math" panose="02040503050406030204" pitchFamily="18" charset="0"/>
                      </a:rPr>
                      <m:t>𝑛</m:t>
                    </m:r>
                    <m:r>
                      <a:rPr lang="en-US" b="0" i="1" smtClean="0">
                        <a:latin typeface="Cambria Math" panose="02040503050406030204" pitchFamily="18" charset="0"/>
                      </a:rPr>
                      <m:t>⋅1</m:t>
                    </m:r>
                  </m:oMath>
                </a14:m>
                <a:endParaRPr lang="en-US" dirty="0"/>
              </a:p>
              <a:p>
                <a:pPr lvl="1"/>
                <a14:m>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=0</m:t>
                        </m:r>
                      </m:sub>
                      <m:sup>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0" smtClean="0">
                                    <a:latin typeface="Cambria Math" panose="02040503050406030204" pitchFamily="18" charset="0"/>
                                  </a:rPr>
                                  <m:t>2</m:t>
                                </m:r>
                              </m:sub>
                            </m:sSub>
                          </m:fName>
                          <m:e>
                            <m:r>
                              <a:rPr lang="en-US" b="0" i="1" smtClean="0">
                                <a:latin typeface="Cambria Math" panose="02040503050406030204" pitchFamily="18" charset="0"/>
                              </a:rPr>
                              <m:t>𝑛</m:t>
                            </m:r>
                          </m:e>
                        </m:func>
                      </m:sup>
                      <m:e>
                        <m:r>
                          <a:rPr lang="en-US" b="0" i="1" smtClean="0">
                            <a:latin typeface="Cambria Math" panose="02040503050406030204" pitchFamily="18" charset="0"/>
                          </a:rPr>
                          <m:t>𝑖</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𝑖</m:t>
                                </m:r>
                                <m:r>
                                  <a:rPr lang="en-US" b="0" i="1" smtClean="0">
                                    <a:latin typeface="Cambria Math" panose="02040503050406030204" pitchFamily="18" charset="0"/>
                                  </a:rPr>
                                  <m:t>+1</m:t>
                                </m:r>
                              </m:sup>
                            </m:sSup>
                          </m:den>
                        </m:f>
                        <m:r>
                          <a:rPr lang="en-US" b="0" i="1" smtClean="0">
                            <a:latin typeface="Cambria Math" panose="02040503050406030204" pitchFamily="18" charset="0"/>
                          </a:rPr>
                          <m:t>=</m:t>
                        </m:r>
                      </m:e>
                    </m:nary>
                    <m:r>
                      <a:rPr lang="en-US" b="0" i="1" smtClean="0">
                        <a:latin typeface="Cambria Math" panose="02040503050406030204" pitchFamily="18" charset="0"/>
                      </a:rPr>
                      <m:t>𝑛</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=0</m:t>
                        </m:r>
                      </m:sub>
                      <m:sup>
                        <m:func>
                          <m:funcPr>
                            <m:ctrlPr>
                              <a:rPr lang="en-US" i="1">
                                <a:latin typeface="Cambria Math" panose="02040503050406030204" pitchFamily="18" charset="0"/>
                              </a:rPr>
                            </m:ctrlPr>
                          </m:funcPr>
                          <m:fName>
                            <m:sSub>
                              <m:sSubPr>
                                <m:ctrlPr>
                                  <a:rPr lang="en-US" i="1">
                                    <a:latin typeface="Cambria Math" panose="02040503050406030204" pitchFamily="18" charset="0"/>
                                  </a:rPr>
                                </m:ctrlPr>
                              </m:sSubPr>
                              <m:e>
                                <m:r>
                                  <m:rPr>
                                    <m:sty m:val="p"/>
                                  </m:rPr>
                                  <a:rPr lang="en-US">
                                    <a:latin typeface="Cambria Math" panose="02040503050406030204" pitchFamily="18" charset="0"/>
                                  </a:rPr>
                                  <m:t>log</m:t>
                                </m:r>
                              </m:e>
                              <m:sub>
                                <m:r>
                                  <a:rPr lang="en-US">
                                    <a:latin typeface="Cambria Math" panose="02040503050406030204" pitchFamily="18" charset="0"/>
                                  </a:rPr>
                                  <m:t>2</m:t>
                                </m:r>
                              </m:sub>
                            </m:sSub>
                          </m:fName>
                          <m:e>
                            <m:r>
                              <a:rPr lang="en-US" i="1">
                                <a:latin typeface="Cambria Math" panose="02040503050406030204" pitchFamily="18" charset="0"/>
                              </a:rPr>
                              <m:t>𝑛</m:t>
                            </m:r>
                          </m:e>
                        </m:func>
                      </m:sup>
                      <m:e>
                        <m:f>
                          <m:fPr>
                            <m:ctrlPr>
                              <a:rPr lang="en-US" i="1">
                                <a:latin typeface="Cambria Math" panose="02040503050406030204" pitchFamily="18" charset="0"/>
                              </a:rPr>
                            </m:ctrlPr>
                          </m:fPr>
                          <m:num>
                            <m:r>
                              <a:rPr lang="en-US" b="0" i="1" smtClean="0">
                                <a:latin typeface="Cambria Math" panose="02040503050406030204" pitchFamily="18" charset="0"/>
                              </a:rPr>
                              <m:t>𝑖</m:t>
                            </m:r>
                          </m:num>
                          <m:den>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𝑖</m:t>
                                </m:r>
                                <m:r>
                                  <a:rPr lang="en-US" i="1">
                                    <a:latin typeface="Cambria Math" panose="02040503050406030204" pitchFamily="18" charset="0"/>
                                  </a:rPr>
                                  <m:t>+1</m:t>
                                </m:r>
                              </m:sup>
                            </m:sSup>
                          </m:den>
                        </m:f>
                      </m:e>
                    </m:nary>
                    <m:r>
                      <a:rPr lang="en-US" b="0" i="1" smtClean="0">
                        <a:latin typeface="Cambria Math" panose="02040503050406030204" pitchFamily="18" charset="0"/>
                      </a:rPr>
                      <m:t>≤</m:t>
                    </m:r>
                    <m:r>
                      <a:rPr lang="en-US" i="1">
                        <a:latin typeface="Cambria Math" panose="02040503050406030204" pitchFamily="18" charset="0"/>
                      </a:rPr>
                      <m:t>𝑛</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𝑖</m:t>
                        </m:r>
                        <m:r>
                          <a:rPr lang="en-US" i="1">
                            <a:latin typeface="Cambria Math" panose="02040503050406030204" pitchFamily="18" charset="0"/>
                          </a:rPr>
                          <m:t>=</m:t>
                        </m:r>
                        <m:r>
                          <a:rPr lang="en-US" i="1" smtClean="0">
                            <a:latin typeface="Cambria Math" panose="02040503050406030204" pitchFamily="18" charset="0"/>
                          </a:rPr>
                          <m:t>0</m:t>
                        </m:r>
                      </m:sub>
                      <m:sup>
                        <m:r>
                          <a:rPr lang="en-US" b="0" i="1" smtClean="0">
                            <a:latin typeface="Cambria Math" panose="02040503050406030204" pitchFamily="18" charset="0"/>
                          </a:rPr>
                          <m:t>∞</m:t>
                        </m:r>
                      </m:sup>
                      <m:e>
                        <m:f>
                          <m:fPr>
                            <m:ctrlPr>
                              <a:rPr lang="en-US" i="1">
                                <a:latin typeface="Cambria Math" panose="02040503050406030204" pitchFamily="18" charset="0"/>
                              </a:rPr>
                            </m:ctrlPr>
                          </m:fPr>
                          <m:num>
                            <m:r>
                              <a:rPr lang="en-US" i="1">
                                <a:latin typeface="Cambria Math" panose="02040503050406030204" pitchFamily="18" charset="0"/>
                              </a:rPr>
                              <m:t>𝑖</m:t>
                            </m:r>
                          </m:num>
                          <m:den>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𝑖</m:t>
                                </m:r>
                                <m:r>
                                  <a:rPr lang="en-US" i="1">
                                    <a:latin typeface="Cambria Math" panose="02040503050406030204" pitchFamily="18" charset="0"/>
                                  </a:rPr>
                                  <m:t>+1</m:t>
                                </m:r>
                              </m:sup>
                            </m:sSup>
                          </m:den>
                        </m:f>
                      </m:e>
                    </m:nary>
                    <m:r>
                      <a:rPr lang="en-US" b="0" i="1" smtClean="0">
                        <a:latin typeface="Cambria Math" panose="02040503050406030204" pitchFamily="18" charset="0"/>
                      </a:rPr>
                      <m:t>=2</m:t>
                    </m:r>
                    <m:r>
                      <a:rPr lang="en-US" b="0" i="1" smtClean="0">
                        <a:latin typeface="Cambria Math" panose="02040503050406030204" pitchFamily="18" charset="0"/>
                      </a:rPr>
                      <m:t>𝑛</m:t>
                    </m:r>
                  </m:oMath>
                </a14:m>
                <a:endParaRPr lang="en-US" dirty="0"/>
              </a:p>
              <a:p>
                <a:pPr lvl="1"/>
                <a14:m>
                  <m:oMath xmlns:m="http://schemas.openxmlformats.org/officeDocument/2006/math">
                    <m:r>
                      <m:rPr>
                        <m:sty m:val="p"/>
                      </m:rPr>
                      <a:rPr lang="en-US" b="0" i="0" smtClean="0">
                        <a:latin typeface="Cambria Math" panose="02040503050406030204" pitchFamily="18" charset="0"/>
                      </a:rPr>
                      <m:t>Θ</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FB2AD650-F8A0-B91B-693E-62C927BB085B}"/>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BCC700C-D33E-C7BE-D22A-52141D1C4A19}"/>
              </a:ext>
            </a:extLst>
          </p:cNvPr>
          <p:cNvSpPr txBox="1"/>
          <p:nvPr/>
        </p:nvSpPr>
        <p:spPr>
          <a:xfrm>
            <a:off x="8350310" y="4553883"/>
            <a:ext cx="3263779" cy="1938992"/>
          </a:xfrm>
          <a:prstGeom prst="rect">
            <a:avLst/>
          </a:prstGeom>
          <a:noFill/>
        </p:spPr>
        <p:txBody>
          <a:bodyPr wrap="none" rtlCol="0">
            <a:spAutoFit/>
          </a:bodyPr>
          <a:lstStyle/>
          <a:p>
            <a:r>
              <a:rPr lang="en-US" sz="2400" dirty="0" err="1"/>
              <a:t>buildHeap</a:t>
            </a:r>
            <a:r>
              <a:rPr lang="en-US" sz="2400" dirty="0"/>
              <a:t>(){</a:t>
            </a:r>
          </a:p>
          <a:p>
            <a:r>
              <a:rPr lang="en-US" sz="2400" dirty="0"/>
              <a:t>    for(int </a:t>
            </a:r>
            <a:r>
              <a:rPr lang="en-US" sz="2400" dirty="0" err="1"/>
              <a:t>i</a:t>
            </a:r>
            <a:r>
              <a:rPr lang="en-US" sz="2400" dirty="0"/>
              <a:t> = size; </a:t>
            </a:r>
            <a:r>
              <a:rPr lang="en-US" sz="2400" dirty="0" err="1"/>
              <a:t>i</a:t>
            </a:r>
            <a:r>
              <a:rPr lang="en-US" sz="2400" dirty="0"/>
              <a:t>&gt;0; </a:t>
            </a:r>
            <a:r>
              <a:rPr lang="en-US" sz="2400" dirty="0" err="1"/>
              <a:t>i</a:t>
            </a:r>
            <a:r>
              <a:rPr lang="en-US" sz="2400" dirty="0"/>
              <a:t>--){</a:t>
            </a:r>
          </a:p>
          <a:p>
            <a:r>
              <a:rPr lang="en-US" sz="2400" dirty="0"/>
              <a:t>        </a:t>
            </a:r>
            <a:r>
              <a:rPr lang="en-US" sz="2400" dirty="0" err="1"/>
              <a:t>percolateDown</a:t>
            </a:r>
            <a:r>
              <a:rPr lang="en-US" sz="2400" dirty="0"/>
              <a:t>(</a:t>
            </a:r>
            <a:r>
              <a:rPr lang="en-US" sz="2400" dirty="0" err="1"/>
              <a:t>i</a:t>
            </a:r>
            <a:r>
              <a:rPr lang="en-US" sz="2400" dirty="0"/>
              <a:t>);</a:t>
            </a:r>
          </a:p>
          <a:p>
            <a:r>
              <a:rPr lang="en-US" sz="2400" dirty="0"/>
              <a:t>    }</a:t>
            </a:r>
          </a:p>
          <a:p>
            <a:r>
              <a:rPr lang="en-US" sz="2400" dirty="0"/>
              <a:t>}</a:t>
            </a:r>
          </a:p>
        </p:txBody>
      </p:sp>
      <p:sp>
        <p:nvSpPr>
          <p:cNvPr id="5" name="Slide Number Placeholder 4">
            <a:extLst>
              <a:ext uri="{FF2B5EF4-FFF2-40B4-BE49-F238E27FC236}">
                <a16:creationId xmlns:a16="http://schemas.microsoft.com/office/drawing/2014/main" id="{D016C860-49E9-EA9B-5EC1-838DD28D26B4}"/>
              </a:ext>
            </a:extLst>
          </p:cNvPr>
          <p:cNvSpPr>
            <a:spLocks noGrp="1"/>
          </p:cNvSpPr>
          <p:nvPr>
            <p:ph type="sldNum" sz="quarter" idx="12"/>
          </p:nvPr>
        </p:nvSpPr>
        <p:spPr/>
        <p:txBody>
          <a:bodyPr/>
          <a:lstStyle/>
          <a:p>
            <a:fld id="{A94D5A7D-FFFE-410B-BEE5-702232F4B148}" type="slidenum">
              <a:rPr lang="en-US" smtClean="0"/>
              <a:t>40</a:t>
            </a:fld>
            <a:endParaRPr lang="en-US"/>
          </a:p>
        </p:txBody>
      </p:sp>
    </p:spTree>
    <p:extLst>
      <p:ext uri="{BB962C8B-B14F-4D97-AF65-F5344CB8AC3E}">
        <p14:creationId xmlns:p14="http://schemas.microsoft.com/office/powerpoint/2010/main" val="12919845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11266</TotalTime>
  <Words>3015</Words>
  <Application>Microsoft Office PowerPoint</Application>
  <PresentationFormat>Widescreen</PresentationFormat>
  <Paragraphs>1008</Paragraphs>
  <Slides>40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Cambria Math</vt:lpstr>
      <vt:lpstr>Courier New</vt:lpstr>
      <vt:lpstr>Times New Roman</vt:lpstr>
      <vt:lpstr>Calibri</vt:lpstr>
      <vt:lpstr>Arial</vt:lpstr>
      <vt:lpstr>Calibri Light</vt:lpstr>
      <vt:lpstr>Office Theme</vt:lpstr>
      <vt:lpstr>CSE 332 Autumn 2026 Lecture 5: Priority Queues, pt 2</vt:lpstr>
      <vt:lpstr>Announcements</vt:lpstr>
      <vt:lpstr>ADT: Priority Queue</vt:lpstr>
      <vt:lpstr>Trees for Heaps</vt:lpstr>
      <vt:lpstr>Heap – Priority Queue Data Structure</vt:lpstr>
      <vt:lpstr>Achieving log⁡n Running Time</vt:lpstr>
      <vt:lpstr>(Min) Heap Data Structure</vt:lpstr>
      <vt:lpstr>Are These Binary Min-Heaps?</vt:lpstr>
      <vt:lpstr>Are These Binary Min-Heaps? (Answers)</vt:lpstr>
      <vt:lpstr>Heap Insert Example</vt:lpstr>
      <vt:lpstr>Heap Insert (New Node)</vt:lpstr>
      <vt:lpstr>Heap Insert (Percolate 1)</vt:lpstr>
      <vt:lpstr>Heap Insert (Percolate 2)</vt:lpstr>
      <vt:lpstr>Heap Insert (Done)</vt:lpstr>
      <vt:lpstr>Heap extract Example</vt:lpstr>
      <vt:lpstr>Heap extract (Move Node)</vt:lpstr>
      <vt:lpstr>Heap extract (Percolate 1)</vt:lpstr>
      <vt:lpstr>Heap extract (Percolate 2)</vt:lpstr>
      <vt:lpstr>Heap extract (Done)</vt:lpstr>
      <vt:lpstr>Percolate Up and Down (for a Min Heap)</vt:lpstr>
      <vt:lpstr>Representing a Heap (Questions)</vt:lpstr>
      <vt:lpstr>Representing a Heap (Answers)</vt:lpstr>
      <vt:lpstr>Insert Pseudocode</vt:lpstr>
      <vt:lpstr>Percolate Up</vt:lpstr>
      <vt:lpstr>extract Pseudocode</vt:lpstr>
      <vt:lpstr>Percolate Down</vt:lpstr>
      <vt:lpstr>Example</vt:lpstr>
      <vt:lpstr>Example: After insertions (Answers)</vt:lpstr>
      <vt:lpstr>Example:  After extract (Answers)</vt:lpstr>
      <vt:lpstr>Other Operations</vt:lpstr>
      <vt:lpstr>Building a Heap From “Scratch”</vt:lpstr>
      <vt:lpstr>Floyd’s buildHeap method</vt:lpstr>
      <vt:lpstr>Floyd’s buildHeap method (Percolate 15) </vt:lpstr>
      <vt:lpstr>Floyd’s buildHeap method (Percolate 3) </vt:lpstr>
      <vt:lpstr>Floyd’s buildHeap method (Percolate 10) </vt:lpstr>
      <vt:lpstr>Floyd’s buildHeap method (Percolate 6) </vt:lpstr>
      <vt:lpstr>Floyd’s buildHeap method (Percolate 5) </vt:lpstr>
      <vt:lpstr>Floyd’s buildHeap method (Done)</vt:lpstr>
      <vt:lpstr>How long did this take?</vt:lpstr>
      <vt:lpstr>How long did this take?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332 Autumn 2026 Lecture 5</dc:title>
  <dc:creator>Nathan Brunelle</dc:creator>
  <cp:lastModifiedBy>Ruth Anderson</cp:lastModifiedBy>
  <cp:revision>149</cp:revision>
  <cp:lastPrinted>2026-10-09T19:02:10Z</cp:lastPrinted>
  <dcterms:created xsi:type="dcterms:W3CDTF">2023-09-26T20:08:20Z</dcterms:created>
  <dcterms:modified xsi:type="dcterms:W3CDTF">2026-10-12T02:05:49Z</dcterms:modified>
</cp:coreProperties>
</file>