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422" r:id="rId3"/>
    <p:sldId id="267" r:id="rId4"/>
    <p:sldId id="290" r:id="rId5"/>
    <p:sldId id="289" r:id="rId6"/>
    <p:sldId id="412" r:id="rId7"/>
    <p:sldId id="258" r:id="rId8"/>
    <p:sldId id="413" r:id="rId9"/>
    <p:sldId id="414" r:id="rId10"/>
    <p:sldId id="415" r:id="rId11"/>
    <p:sldId id="263" r:id="rId12"/>
    <p:sldId id="454" r:id="rId13"/>
    <p:sldId id="455" r:id="rId14"/>
    <p:sldId id="456" r:id="rId15"/>
    <p:sldId id="457" r:id="rId16"/>
    <p:sldId id="461" r:id="rId17"/>
    <p:sldId id="423" r:id="rId18"/>
    <p:sldId id="459"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60" r:id="rId32"/>
    <p:sldId id="437" r:id="rId33"/>
    <p:sldId id="438" r:id="rId34"/>
    <p:sldId id="439" r:id="rId35"/>
    <p:sldId id="440" r:id="rId36"/>
    <p:sldId id="441" r:id="rId37"/>
  </p:sldIdLst>
  <p:sldSz cx="12192000" cy="6858000"/>
  <p:notesSz cx="7010400" cy="9296400"/>
  <p:embeddedFontLst>
    <p:embeddedFont>
      <p:font typeface="Cambria Math" panose="02040503050406030204" pitchFamily="18"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CB46A9-AC64-2107-0D04-23C3E6A0A637}" name="Sarah Brunelle" initials="SB" userId="S::sarah.bland@TNC.ORG::0841f992-6401-4fcf-8797-7495e84da30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40000"/>
    <a:srgbClr val="9D00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01"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0D1F59-0C63-44D8-BE72-2266A9516CA1}" type="datetimeFigureOut">
              <a:rPr lang="en-US" smtClean="0"/>
              <a:t>10/7/2026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29C3430-04EA-4E2B-840E-2DAFF95C6F71}" type="slidenum">
              <a:rPr lang="en-US" smtClean="0"/>
              <a:t>‹#›</a:t>
            </a:fld>
            <a:endParaRPr lang="en-US"/>
          </a:p>
        </p:txBody>
      </p:sp>
    </p:spTree>
    <p:extLst>
      <p:ext uri="{BB962C8B-B14F-4D97-AF65-F5344CB8AC3E}">
        <p14:creationId xmlns:p14="http://schemas.microsoft.com/office/powerpoint/2010/main" val="2212231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HIDE</a:t>
            </a:r>
          </a:p>
        </p:txBody>
      </p:sp>
      <p:sp>
        <p:nvSpPr>
          <p:cNvPr id="4" name="Slide Number Placeholder 3"/>
          <p:cNvSpPr>
            <a:spLocks noGrp="1"/>
          </p:cNvSpPr>
          <p:nvPr>
            <p:ph type="sldNum" sz="quarter" idx="10"/>
          </p:nvPr>
        </p:nvSpPr>
        <p:spPr/>
        <p:txBody>
          <a:bodyPr/>
          <a:lstStyle/>
          <a:p>
            <a:fld id="{C142CCA2-2949-4325-A78A-A7C3B63D73CE}" type="slidenum">
              <a:rPr lang="en-US" smtClean="0"/>
              <a:pPr/>
              <a:t>5</a:t>
            </a:fld>
            <a:endParaRPr lang="en-US"/>
          </a:p>
        </p:txBody>
      </p:sp>
    </p:spTree>
    <p:extLst>
      <p:ext uri="{BB962C8B-B14F-4D97-AF65-F5344CB8AC3E}">
        <p14:creationId xmlns:p14="http://schemas.microsoft.com/office/powerpoint/2010/main" val="2804650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42CCA2-2949-4325-A78A-A7C3B63D73CE}"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42CCA2-2949-4325-A78A-A7C3B63D73CE}"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1DCF-5FA9-3BBE-A6DC-4C4767E77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8AAD4-9F4E-2546-4A20-345BE6926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B68BC9-B242-D863-6297-36224D351B7D}"/>
              </a:ext>
            </a:extLst>
          </p:cNvPr>
          <p:cNvSpPr>
            <a:spLocks noGrp="1"/>
          </p:cNvSpPr>
          <p:nvPr>
            <p:ph type="dt" sz="half" idx="10"/>
          </p:nvPr>
        </p:nvSpPr>
        <p:spPr/>
        <p:txBody>
          <a:bodyPr/>
          <a:lstStyle/>
          <a:p>
            <a:fld id="{1516B2FB-657E-4602-827A-60B169823482}" type="datetime1">
              <a:rPr lang="en-US" smtClean="0"/>
              <a:t>10/7/2026</a:t>
            </a:fld>
            <a:endParaRPr lang="en-US"/>
          </a:p>
        </p:txBody>
      </p:sp>
      <p:sp>
        <p:nvSpPr>
          <p:cNvPr id="5" name="Footer Placeholder 4">
            <a:extLst>
              <a:ext uri="{FF2B5EF4-FFF2-40B4-BE49-F238E27FC236}">
                <a16:creationId xmlns:a16="http://schemas.microsoft.com/office/drawing/2014/main" id="{7B6D43E7-A090-881E-D908-BB9CC53DD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DFBC9-B9F9-85A6-26A1-9D7E515D0331}"/>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543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B011-50E5-247E-0EB3-D47C59C4F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A71371-A022-A3A5-E49C-D2CCEC4E2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F92F8-B436-FF4B-567C-6CF9F3F68596}"/>
              </a:ext>
            </a:extLst>
          </p:cNvPr>
          <p:cNvSpPr>
            <a:spLocks noGrp="1"/>
          </p:cNvSpPr>
          <p:nvPr>
            <p:ph type="dt" sz="half" idx="10"/>
          </p:nvPr>
        </p:nvSpPr>
        <p:spPr/>
        <p:txBody>
          <a:bodyPr/>
          <a:lstStyle/>
          <a:p>
            <a:fld id="{674F1699-9452-41F6-A404-D1EDB3956683}" type="datetime1">
              <a:rPr lang="en-US" smtClean="0"/>
              <a:t>10/7/2026</a:t>
            </a:fld>
            <a:endParaRPr lang="en-US"/>
          </a:p>
        </p:txBody>
      </p:sp>
      <p:sp>
        <p:nvSpPr>
          <p:cNvPr id="5" name="Footer Placeholder 4">
            <a:extLst>
              <a:ext uri="{FF2B5EF4-FFF2-40B4-BE49-F238E27FC236}">
                <a16:creationId xmlns:a16="http://schemas.microsoft.com/office/drawing/2014/main" id="{09C755B9-83BE-E117-954F-A47925F5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45716-8D01-8E2F-8276-3A903E607C10}"/>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31678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64CF-1BBA-680C-4F96-017144A15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89E9BE-1B28-C587-A2C5-253ECF74E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E3E68-CE19-CACB-1EDD-351F4F9C9466}"/>
              </a:ext>
            </a:extLst>
          </p:cNvPr>
          <p:cNvSpPr>
            <a:spLocks noGrp="1"/>
          </p:cNvSpPr>
          <p:nvPr>
            <p:ph type="dt" sz="half" idx="10"/>
          </p:nvPr>
        </p:nvSpPr>
        <p:spPr/>
        <p:txBody>
          <a:bodyPr/>
          <a:lstStyle/>
          <a:p>
            <a:fld id="{1685A2FF-5944-4725-9F5B-0DBC45A98FAA}" type="datetime1">
              <a:rPr lang="en-US" smtClean="0"/>
              <a:t>10/7/2026</a:t>
            </a:fld>
            <a:endParaRPr lang="en-US"/>
          </a:p>
        </p:txBody>
      </p:sp>
      <p:sp>
        <p:nvSpPr>
          <p:cNvPr id="5" name="Footer Placeholder 4">
            <a:extLst>
              <a:ext uri="{FF2B5EF4-FFF2-40B4-BE49-F238E27FC236}">
                <a16:creationId xmlns:a16="http://schemas.microsoft.com/office/drawing/2014/main" id="{5DE49855-AB14-5CF9-EE88-AB42D1DF4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E2C96-8A85-4C99-39A1-9B9DB31D7A5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7726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9EEC-003E-DFFB-2D04-A2E70FE13D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FE0F4-58A0-D6D9-6AAC-CD97965C2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E4C68-9C36-2696-B323-CF0642D6D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713B3-5A96-0F1A-CFE7-8563FD24B87E}"/>
              </a:ext>
            </a:extLst>
          </p:cNvPr>
          <p:cNvSpPr>
            <a:spLocks noGrp="1"/>
          </p:cNvSpPr>
          <p:nvPr>
            <p:ph type="dt" sz="half" idx="10"/>
          </p:nvPr>
        </p:nvSpPr>
        <p:spPr/>
        <p:txBody>
          <a:bodyPr/>
          <a:lstStyle/>
          <a:p>
            <a:fld id="{07EAF9C1-23F8-4F46-A0D8-1D42351F8753}" type="datetime1">
              <a:rPr lang="en-US" smtClean="0"/>
              <a:t>10/7/2026</a:t>
            </a:fld>
            <a:endParaRPr lang="en-US"/>
          </a:p>
        </p:txBody>
      </p:sp>
      <p:sp>
        <p:nvSpPr>
          <p:cNvPr id="6" name="Footer Placeholder 5">
            <a:extLst>
              <a:ext uri="{FF2B5EF4-FFF2-40B4-BE49-F238E27FC236}">
                <a16:creationId xmlns:a16="http://schemas.microsoft.com/office/drawing/2014/main" id="{818D724B-C264-2548-CAFF-305FE7D3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93A13-EBDF-17F2-DF34-5BA3D79328AA}"/>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6591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9F2D-6C68-B3F6-3BC7-2A9EE6B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A2B36-9CB6-0E61-D14F-48AD642F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51B63-A4A2-BD66-BF76-72528E69B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EF4911-72D8-7120-897F-434F05D8D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354135-3D54-9447-778A-86081F047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52A4A-AE91-8A3A-8DE2-74205F39FDCF}"/>
              </a:ext>
            </a:extLst>
          </p:cNvPr>
          <p:cNvSpPr>
            <a:spLocks noGrp="1"/>
          </p:cNvSpPr>
          <p:nvPr>
            <p:ph type="dt" sz="half" idx="10"/>
          </p:nvPr>
        </p:nvSpPr>
        <p:spPr/>
        <p:txBody>
          <a:bodyPr/>
          <a:lstStyle/>
          <a:p>
            <a:fld id="{6783F6D8-452E-4DF1-B247-23014C9C16A4}" type="datetime1">
              <a:rPr lang="en-US" smtClean="0"/>
              <a:t>10/7/2026</a:t>
            </a:fld>
            <a:endParaRPr lang="en-US"/>
          </a:p>
        </p:txBody>
      </p:sp>
      <p:sp>
        <p:nvSpPr>
          <p:cNvPr id="8" name="Footer Placeholder 7">
            <a:extLst>
              <a:ext uri="{FF2B5EF4-FFF2-40B4-BE49-F238E27FC236}">
                <a16:creationId xmlns:a16="http://schemas.microsoft.com/office/drawing/2014/main" id="{38FC667D-AA9E-21BF-66F2-755D86E70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E628E-2723-30DA-D22D-BFF79CE056C7}"/>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41973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984-7865-CBC1-7E39-27325050C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41811-B828-6912-5458-2BC9266D21E5}"/>
              </a:ext>
            </a:extLst>
          </p:cNvPr>
          <p:cNvSpPr>
            <a:spLocks noGrp="1"/>
          </p:cNvSpPr>
          <p:nvPr>
            <p:ph type="dt" sz="half" idx="10"/>
          </p:nvPr>
        </p:nvSpPr>
        <p:spPr/>
        <p:txBody>
          <a:bodyPr/>
          <a:lstStyle/>
          <a:p>
            <a:fld id="{79158474-F95E-441A-A3D7-764136343C73}" type="datetime1">
              <a:rPr lang="en-US" smtClean="0"/>
              <a:t>10/7/2026</a:t>
            </a:fld>
            <a:endParaRPr lang="en-US"/>
          </a:p>
        </p:txBody>
      </p:sp>
      <p:sp>
        <p:nvSpPr>
          <p:cNvPr id="4" name="Footer Placeholder 3">
            <a:extLst>
              <a:ext uri="{FF2B5EF4-FFF2-40B4-BE49-F238E27FC236}">
                <a16:creationId xmlns:a16="http://schemas.microsoft.com/office/drawing/2014/main" id="{DA1DF831-0A64-24F5-806E-B3EBA55914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EFD212-56D6-B7F8-FC27-BC4BF7386DD8}"/>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49963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03B13-E121-53F2-65F9-41E383C574E5}"/>
              </a:ext>
            </a:extLst>
          </p:cNvPr>
          <p:cNvSpPr>
            <a:spLocks noGrp="1"/>
          </p:cNvSpPr>
          <p:nvPr>
            <p:ph type="dt" sz="half" idx="10"/>
          </p:nvPr>
        </p:nvSpPr>
        <p:spPr/>
        <p:txBody>
          <a:bodyPr/>
          <a:lstStyle/>
          <a:p>
            <a:fld id="{195821D3-2FDB-4A9F-8A2F-E038675DDEAD}" type="datetime1">
              <a:rPr lang="en-US" smtClean="0"/>
              <a:t>10/7/2026</a:t>
            </a:fld>
            <a:endParaRPr lang="en-US"/>
          </a:p>
        </p:txBody>
      </p:sp>
      <p:sp>
        <p:nvSpPr>
          <p:cNvPr id="3" name="Footer Placeholder 2">
            <a:extLst>
              <a:ext uri="{FF2B5EF4-FFF2-40B4-BE49-F238E27FC236}">
                <a16:creationId xmlns:a16="http://schemas.microsoft.com/office/drawing/2014/main" id="{D2814793-9D7D-32F8-795A-31644DBAB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6B231-FE15-2561-B700-2506AC71310D}"/>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856356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398-EEBA-42F4-3948-4DF36A153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000E0-12D7-545A-0B4A-64A8B51A9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85510-3798-210C-EC55-29C449719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E698E8-2EE7-873D-A608-9A260F5DDDE7}"/>
              </a:ext>
            </a:extLst>
          </p:cNvPr>
          <p:cNvSpPr>
            <a:spLocks noGrp="1"/>
          </p:cNvSpPr>
          <p:nvPr>
            <p:ph type="dt" sz="half" idx="10"/>
          </p:nvPr>
        </p:nvSpPr>
        <p:spPr/>
        <p:txBody>
          <a:bodyPr/>
          <a:lstStyle/>
          <a:p>
            <a:fld id="{E3A580AA-3704-48AE-87C6-8C0866EF59F0}" type="datetime1">
              <a:rPr lang="en-US" smtClean="0"/>
              <a:t>10/7/2026</a:t>
            </a:fld>
            <a:endParaRPr lang="en-US"/>
          </a:p>
        </p:txBody>
      </p:sp>
      <p:sp>
        <p:nvSpPr>
          <p:cNvPr id="6" name="Footer Placeholder 5">
            <a:extLst>
              <a:ext uri="{FF2B5EF4-FFF2-40B4-BE49-F238E27FC236}">
                <a16:creationId xmlns:a16="http://schemas.microsoft.com/office/drawing/2014/main" id="{F8D5F347-CF7A-10E6-8DC6-FA1E5DB6D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E452D-F82A-718F-94C2-C889F622E54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162156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DD-DB8D-6429-4235-465780A7B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2B9E5-6756-3695-C94E-93A464783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170C60-CA85-5E67-14F6-3176093E5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25D70-D5F0-5123-66A9-63D9B82E929A}"/>
              </a:ext>
            </a:extLst>
          </p:cNvPr>
          <p:cNvSpPr>
            <a:spLocks noGrp="1"/>
          </p:cNvSpPr>
          <p:nvPr>
            <p:ph type="dt" sz="half" idx="10"/>
          </p:nvPr>
        </p:nvSpPr>
        <p:spPr/>
        <p:txBody>
          <a:bodyPr/>
          <a:lstStyle/>
          <a:p>
            <a:fld id="{A2BF82FA-ABA3-4B7C-8782-0A44A3E371F4}" type="datetime1">
              <a:rPr lang="en-US" smtClean="0"/>
              <a:t>10/7/2026</a:t>
            </a:fld>
            <a:endParaRPr lang="en-US"/>
          </a:p>
        </p:txBody>
      </p:sp>
      <p:sp>
        <p:nvSpPr>
          <p:cNvPr id="6" name="Footer Placeholder 5">
            <a:extLst>
              <a:ext uri="{FF2B5EF4-FFF2-40B4-BE49-F238E27FC236}">
                <a16:creationId xmlns:a16="http://schemas.microsoft.com/office/drawing/2014/main" id="{E977B62A-8600-7CE9-095E-82CDE4E1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8F328-EF42-0E10-9C29-12A53381D4AB}"/>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40534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4705-3181-4743-BF72-E5B55E62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669D-6765-7CD2-C040-D4C5E44BA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5E7B0-5065-8FAA-2D02-01DC4905B366}"/>
              </a:ext>
            </a:extLst>
          </p:cNvPr>
          <p:cNvSpPr>
            <a:spLocks noGrp="1"/>
          </p:cNvSpPr>
          <p:nvPr>
            <p:ph type="dt" sz="half" idx="10"/>
          </p:nvPr>
        </p:nvSpPr>
        <p:spPr/>
        <p:txBody>
          <a:bodyPr/>
          <a:lstStyle/>
          <a:p>
            <a:fld id="{A22D4EB3-7CC1-4134-BFDA-D3CC54F07617}" type="datetime1">
              <a:rPr lang="en-US" smtClean="0"/>
              <a:t>10/7/2026</a:t>
            </a:fld>
            <a:endParaRPr lang="en-US"/>
          </a:p>
        </p:txBody>
      </p:sp>
      <p:sp>
        <p:nvSpPr>
          <p:cNvPr id="5" name="Footer Placeholder 4">
            <a:extLst>
              <a:ext uri="{FF2B5EF4-FFF2-40B4-BE49-F238E27FC236}">
                <a16:creationId xmlns:a16="http://schemas.microsoft.com/office/drawing/2014/main" id="{CA487F4E-481E-5CA4-5AC0-EF15EB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5C81A-1EC7-F85E-A5DB-0F7CA62EC0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65317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8F565-D4D2-A972-147D-1A41777B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813695-1D6C-4A4F-7F94-134666381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EB8A-EA17-E1E1-8CD3-B7AF8E3F2803}"/>
              </a:ext>
            </a:extLst>
          </p:cNvPr>
          <p:cNvSpPr>
            <a:spLocks noGrp="1"/>
          </p:cNvSpPr>
          <p:nvPr>
            <p:ph type="dt" sz="half" idx="10"/>
          </p:nvPr>
        </p:nvSpPr>
        <p:spPr/>
        <p:txBody>
          <a:bodyPr/>
          <a:lstStyle/>
          <a:p>
            <a:fld id="{37354A16-4D59-4D8D-A5F9-A16054360238}" type="datetime1">
              <a:rPr lang="en-US" smtClean="0"/>
              <a:t>10/7/2026</a:t>
            </a:fld>
            <a:endParaRPr lang="en-US"/>
          </a:p>
        </p:txBody>
      </p:sp>
      <p:sp>
        <p:nvSpPr>
          <p:cNvPr id="5" name="Footer Placeholder 4">
            <a:extLst>
              <a:ext uri="{FF2B5EF4-FFF2-40B4-BE49-F238E27FC236}">
                <a16:creationId xmlns:a16="http://schemas.microsoft.com/office/drawing/2014/main" id="{AB6AF905-A88D-ED4C-DD07-098840D4A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A03B8-DD10-B6B6-6B59-3EB669F377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78788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BC2B57-F2EC-C92D-BAFA-C36FE7F31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0AE8E8-3549-4143-3C3F-38529FA5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DEB0-3161-B686-27DF-345950BF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2DB06-0B67-486A-976F-4A9FBC25F7C6}" type="datetime1">
              <a:rPr lang="en-US" smtClean="0"/>
              <a:t>10/7/2026</a:t>
            </a:fld>
            <a:endParaRPr lang="en-US"/>
          </a:p>
        </p:txBody>
      </p:sp>
      <p:sp>
        <p:nvSpPr>
          <p:cNvPr id="5" name="Footer Placeholder 4">
            <a:extLst>
              <a:ext uri="{FF2B5EF4-FFF2-40B4-BE49-F238E27FC236}">
                <a16:creationId xmlns:a16="http://schemas.microsoft.com/office/drawing/2014/main" id="{B7B5E12D-E358-B346-0620-4D8545C52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1C4BA-D22A-5462-8F71-6F616DC8F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5A7D-FFFE-410B-BEE5-702232F4B148}" type="slidenum">
              <a:rPr lang="en-US" smtClean="0"/>
              <a:t>‹#›</a:t>
            </a:fld>
            <a:endParaRPr lang="en-US"/>
          </a:p>
        </p:txBody>
      </p:sp>
    </p:spTree>
    <p:extLst>
      <p:ext uri="{BB962C8B-B14F-4D97-AF65-F5344CB8AC3E}">
        <p14:creationId xmlns:p14="http://schemas.microsoft.com/office/powerpoint/2010/main" val="3096507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s.uw.edu/332"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29F-F4C6-FDAD-6A00-4E30C8EE848F}"/>
              </a:ext>
            </a:extLst>
          </p:cNvPr>
          <p:cNvSpPr>
            <a:spLocks noGrp="1"/>
          </p:cNvSpPr>
          <p:nvPr>
            <p:ph type="ctrTitle"/>
          </p:nvPr>
        </p:nvSpPr>
        <p:spPr/>
        <p:txBody>
          <a:bodyPr>
            <a:normAutofit fontScale="90000"/>
          </a:bodyPr>
          <a:lstStyle/>
          <a:p>
            <a:r>
              <a:rPr lang="en-US" dirty="0"/>
              <a:t>CSE 332 Autumn 2026</a:t>
            </a:r>
            <a:br>
              <a:rPr lang="en-US" dirty="0"/>
            </a:br>
            <a:r>
              <a:rPr lang="en-US" dirty="0"/>
              <a:t>Lecture 4: </a:t>
            </a:r>
            <a:r>
              <a:rPr lang="en-US"/>
              <a:t>Priority Queues, pt 1</a:t>
            </a:r>
            <a:endParaRPr lang="en-US" dirty="0"/>
          </a:p>
        </p:txBody>
      </p:sp>
      <p:sp>
        <p:nvSpPr>
          <p:cNvPr id="3" name="Subtitle 2">
            <a:extLst>
              <a:ext uri="{FF2B5EF4-FFF2-40B4-BE49-F238E27FC236}">
                <a16:creationId xmlns:a16="http://schemas.microsoft.com/office/drawing/2014/main" id="{AB96019E-F067-13A3-DC5B-9F49CCFEF437}"/>
              </a:ext>
            </a:extLst>
          </p:cNvPr>
          <p:cNvSpPr>
            <a:spLocks noGrp="1"/>
          </p:cNvSpPr>
          <p:nvPr>
            <p:ph type="subTitle" idx="1"/>
          </p:nvPr>
        </p:nvSpPr>
        <p:spPr/>
        <p:txBody>
          <a:bodyPr/>
          <a:lstStyle/>
          <a:p>
            <a:r>
              <a:rPr lang="en-US" dirty="0"/>
              <a:t>Ruth Anderson</a:t>
            </a:r>
          </a:p>
          <a:p>
            <a:r>
              <a:rPr lang="en-US" dirty="0">
                <a:hlinkClick r:id="rId2"/>
              </a:rPr>
              <a:t>http://www.cs.uw.edu/332</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CE1972E-D334-E3D3-C3D3-0E2E07041B04}"/>
              </a:ext>
            </a:extLst>
          </p:cNvPr>
          <p:cNvSpPr>
            <a:spLocks noGrp="1"/>
          </p:cNvSpPr>
          <p:nvPr>
            <p:ph type="sldNum" sz="quarter" idx="12"/>
          </p:nvPr>
        </p:nvSpPr>
        <p:spPr/>
        <p:txBody>
          <a:bodyPr/>
          <a:lstStyle/>
          <a:p>
            <a:fld id="{A94D5A7D-FFFE-410B-BEE5-702232F4B148}" type="slidenum">
              <a:rPr lang="en-US" smtClean="0"/>
              <a:t>1</a:t>
            </a:fld>
            <a:endParaRPr lang="en-US"/>
          </a:p>
        </p:txBody>
      </p:sp>
    </p:spTree>
    <p:extLst>
      <p:ext uri="{BB962C8B-B14F-4D97-AF65-F5344CB8AC3E}">
        <p14:creationId xmlns:p14="http://schemas.microsoft.com/office/powerpoint/2010/main" val="3973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8DD4-06E1-4997-10CD-58E9D69CC84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2B4BBE2C-C693-B1FE-74D0-68C0E05A99A1}"/>
              </a:ext>
            </a:extLst>
          </p:cNvPr>
          <p:cNvSpPr>
            <a:spLocks noGrp="1"/>
          </p:cNvSpPr>
          <p:nvPr>
            <p:ph idx="1"/>
          </p:nvPr>
        </p:nvSpPr>
        <p:spPr/>
        <p:txBody>
          <a:bodyPr>
            <a:normAutofit lnSpcReduction="10000"/>
          </a:bodyPr>
          <a:lstStyle/>
          <a:p>
            <a:r>
              <a:rPr lang="en-US" dirty="0"/>
              <a:t>Exercise 0</a:t>
            </a:r>
          </a:p>
          <a:p>
            <a:pPr lvl="1"/>
            <a:r>
              <a:rPr lang="en-US" dirty="0"/>
              <a:t>Due Friday 10/09/2026</a:t>
            </a:r>
          </a:p>
          <a:p>
            <a:pPr lvl="1"/>
            <a:r>
              <a:rPr lang="en-US" dirty="0"/>
              <a:t>There are 2 separate </a:t>
            </a:r>
            <a:r>
              <a:rPr lang="en-US" dirty="0" err="1"/>
              <a:t>Gradescope</a:t>
            </a:r>
            <a:r>
              <a:rPr lang="en-US" dirty="0"/>
              <a:t> submissions</a:t>
            </a:r>
          </a:p>
          <a:p>
            <a:r>
              <a:rPr lang="en-US" dirty="0"/>
              <a:t>“Meet the staff” activity - Sometime during the first 4 weeks of class.</a:t>
            </a:r>
          </a:p>
          <a:p>
            <a:r>
              <a:rPr lang="en-US" dirty="0"/>
              <a:t>Participate in Section, earn a late day (see Ed Board post)</a:t>
            </a:r>
          </a:p>
          <a:p>
            <a:r>
              <a:rPr lang="en-US" dirty="0"/>
              <a:t>Exercise 1 Running Time: </a:t>
            </a:r>
          </a:p>
          <a:p>
            <a:pPr lvl="1"/>
            <a:r>
              <a:rPr lang="en-US" dirty="0"/>
              <a:t>Due Mon Oct 12</a:t>
            </a:r>
          </a:p>
          <a:p>
            <a:pPr lvl="1"/>
            <a:r>
              <a:rPr lang="en-US" dirty="0"/>
              <a:t>Entirely in </a:t>
            </a:r>
            <a:r>
              <a:rPr lang="en-US" dirty="0" err="1"/>
              <a:t>Gradescope</a:t>
            </a:r>
            <a:r>
              <a:rPr lang="en-US" dirty="0"/>
              <a:t>. Save your answers outside of </a:t>
            </a:r>
            <a:r>
              <a:rPr lang="en-US" dirty="0" err="1"/>
              <a:t>Gradescope</a:t>
            </a:r>
            <a:r>
              <a:rPr lang="en-US" dirty="0"/>
              <a:t> and confirm that you have answered/uploaded everything that is needed!</a:t>
            </a:r>
          </a:p>
          <a:p>
            <a:r>
              <a:rPr lang="en-US" dirty="0"/>
              <a:t>Exercise 2 Heaps: coming end of week, due Fri Oct 16</a:t>
            </a:r>
          </a:p>
        </p:txBody>
      </p:sp>
      <p:sp>
        <p:nvSpPr>
          <p:cNvPr id="4" name="Slide Number Placeholder 3">
            <a:extLst>
              <a:ext uri="{FF2B5EF4-FFF2-40B4-BE49-F238E27FC236}">
                <a16:creationId xmlns:a16="http://schemas.microsoft.com/office/drawing/2014/main" id="{C3AF72DB-9668-D724-333E-E85C7DBFE121}"/>
              </a:ext>
            </a:extLst>
          </p:cNvPr>
          <p:cNvSpPr>
            <a:spLocks noGrp="1"/>
          </p:cNvSpPr>
          <p:nvPr>
            <p:ph type="sldNum" sz="quarter" idx="12"/>
          </p:nvPr>
        </p:nvSpPr>
        <p:spPr/>
        <p:txBody>
          <a:bodyPr/>
          <a:lstStyle/>
          <a:p>
            <a:fld id="{A94D5A7D-FFFE-410B-BEE5-702232F4B148}" type="slidenum">
              <a:rPr lang="en-US" smtClean="0"/>
              <a:t>2</a:t>
            </a:fld>
            <a:endParaRPr lang="en-US"/>
          </a:p>
        </p:txBody>
      </p:sp>
    </p:spTree>
    <p:extLst>
      <p:ext uri="{BB962C8B-B14F-4D97-AF65-F5344CB8AC3E}">
        <p14:creationId xmlns:p14="http://schemas.microsoft.com/office/powerpoint/2010/main" val="32108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Review: ADT: Queue</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lstStyle/>
          <a:p>
            <a:r>
              <a:rPr lang="en-US" dirty="0"/>
              <a:t>What is it?</a:t>
            </a:r>
          </a:p>
          <a:p>
            <a:pPr lvl="1"/>
            <a:r>
              <a:rPr lang="en-US" dirty="0"/>
              <a:t>A “First In First Out” (FIFO) collection of items</a:t>
            </a:r>
          </a:p>
          <a:p>
            <a:r>
              <a:rPr lang="en-US" dirty="0"/>
              <a:t>What Operations do we need?</a:t>
            </a:r>
          </a:p>
          <a:p>
            <a:pPr lvl="1"/>
            <a:r>
              <a:rPr lang="en-US" dirty="0"/>
              <a:t>Enqueue</a:t>
            </a:r>
          </a:p>
          <a:p>
            <a:pPr lvl="2"/>
            <a:r>
              <a:rPr lang="en-US" dirty="0"/>
              <a:t>Add a new item to the queue</a:t>
            </a:r>
          </a:p>
          <a:p>
            <a:pPr lvl="1"/>
            <a:r>
              <a:rPr lang="en-US" dirty="0"/>
              <a:t>Dequeue</a:t>
            </a:r>
          </a:p>
          <a:p>
            <a:pPr lvl="2"/>
            <a:r>
              <a:rPr lang="en-US" dirty="0"/>
              <a:t>Remove the “oldest” item from the queue</a:t>
            </a:r>
          </a:p>
          <a:p>
            <a:pPr lvl="1"/>
            <a:r>
              <a:rPr lang="en-US" dirty="0" err="1"/>
              <a:t>Is_empty</a:t>
            </a:r>
            <a:endParaRPr lang="en-US" dirty="0"/>
          </a:p>
          <a:p>
            <a:pPr lvl="2"/>
            <a:r>
              <a:rPr lang="en-US" dirty="0"/>
              <a:t>Indicate whether or not there are items still on the queue</a:t>
            </a:r>
          </a:p>
        </p:txBody>
      </p:sp>
      <p:sp>
        <p:nvSpPr>
          <p:cNvPr id="4" name="Slide Number Placeholder 3">
            <a:extLst>
              <a:ext uri="{FF2B5EF4-FFF2-40B4-BE49-F238E27FC236}">
                <a16:creationId xmlns:a16="http://schemas.microsoft.com/office/drawing/2014/main" id="{AA812736-4C3B-936A-BFA7-98416B66F9A3}"/>
              </a:ext>
            </a:extLst>
          </p:cNvPr>
          <p:cNvSpPr>
            <a:spLocks noGrp="1"/>
          </p:cNvSpPr>
          <p:nvPr>
            <p:ph type="sldNum" sz="quarter" idx="12"/>
          </p:nvPr>
        </p:nvSpPr>
        <p:spPr/>
        <p:txBody>
          <a:bodyPr/>
          <a:lstStyle/>
          <a:p>
            <a:fld id="{A94D5A7D-FFFE-410B-BEE5-702232F4B148}" type="slidenum">
              <a:rPr lang="en-US" smtClean="0"/>
              <a:t>3</a:t>
            </a:fld>
            <a:endParaRPr lang="en-US"/>
          </a:p>
        </p:txBody>
      </p:sp>
    </p:spTree>
    <p:extLst>
      <p:ext uri="{BB962C8B-B14F-4D97-AF65-F5344CB8AC3E}">
        <p14:creationId xmlns:p14="http://schemas.microsoft.com/office/powerpoint/2010/main" val="43887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a:t>Scenario</a:t>
            </a:r>
          </a:p>
        </p:txBody>
      </p:sp>
      <p:sp>
        <p:nvSpPr>
          <p:cNvPr id="8" name="Content Placeholder 7"/>
          <p:cNvSpPr>
            <a:spLocks noGrp="1"/>
          </p:cNvSpPr>
          <p:nvPr>
            <p:ph idx="1"/>
            <p:custDataLst>
              <p:tags r:id="rId2"/>
            </p:custDataLst>
          </p:nvPr>
        </p:nvSpPr>
        <p:spPr/>
        <p:txBody>
          <a:bodyPr/>
          <a:lstStyle/>
          <a:p>
            <a:pPr marL="0" indent="0">
              <a:buNone/>
            </a:pPr>
            <a:r>
              <a:rPr lang="en-US" dirty="0"/>
              <a:t>What is the difference between waiting for service at a pharmacy versus an ER?</a:t>
            </a:r>
          </a:p>
          <a:p>
            <a:pPr marL="0" indent="0">
              <a:buNone/>
            </a:pPr>
            <a:endParaRPr lang="en-US" dirty="0"/>
          </a:p>
          <a:p>
            <a:pPr marL="0" indent="0">
              <a:buNone/>
            </a:pPr>
            <a:r>
              <a:rPr lang="en-US" dirty="0"/>
              <a:t>Pharmacies usually follow the rule</a:t>
            </a:r>
            <a:br>
              <a:rPr lang="en-US" dirty="0"/>
            </a:br>
            <a:r>
              <a:rPr lang="en-US" dirty="0"/>
              <a:t>First Come, First Served</a:t>
            </a:r>
          </a:p>
          <a:p>
            <a:pPr marL="0" indent="0">
              <a:buNone/>
            </a:pPr>
            <a:endParaRPr lang="en-US" dirty="0"/>
          </a:p>
          <a:p>
            <a:pPr marL="0" indent="0">
              <a:buNone/>
            </a:pPr>
            <a:r>
              <a:rPr lang="en-US" dirty="0"/>
              <a:t>Emergency Rooms assign priorities </a:t>
            </a:r>
            <a:br>
              <a:rPr lang="en-US" dirty="0"/>
            </a:br>
            <a:r>
              <a:rPr lang="en-US" dirty="0"/>
              <a:t>based on each individual's need</a:t>
            </a:r>
          </a:p>
          <a:p>
            <a:endParaRPr lang="en-US" dirty="0"/>
          </a:p>
          <a:p>
            <a:endParaRPr lang="en-US" dirty="0"/>
          </a:p>
        </p:txBody>
      </p:sp>
      <p:sp>
        <p:nvSpPr>
          <p:cNvPr id="4" name="Slide Number Placeholder 3">
            <a:extLst>
              <a:ext uri="{FF2B5EF4-FFF2-40B4-BE49-F238E27FC236}">
                <a16:creationId xmlns:a16="http://schemas.microsoft.com/office/drawing/2014/main" id="{A48232DE-3935-4229-9DC0-7920D90588EC}"/>
              </a:ext>
            </a:extLst>
          </p:cNvPr>
          <p:cNvSpPr>
            <a:spLocks noGrp="1"/>
          </p:cNvSpPr>
          <p:nvPr>
            <p:ph type="sldNum" sz="quarter" idx="12"/>
          </p:nvPr>
        </p:nvSpPr>
        <p:spPr/>
        <p:txBody>
          <a:bodyPr/>
          <a:lstStyle/>
          <a:p>
            <a:fld id="{A94D5A7D-FFFE-410B-BEE5-702232F4B148}" type="slidenum">
              <a:rPr lang="en-US" smtClean="0"/>
              <a:t>4</a:t>
            </a:fld>
            <a:endParaRPr lang="en-US"/>
          </a:p>
        </p:txBody>
      </p:sp>
    </p:spTree>
    <p:extLst>
      <p:ext uri="{BB962C8B-B14F-4D97-AF65-F5344CB8AC3E}">
        <p14:creationId xmlns:p14="http://schemas.microsoft.com/office/powerpoint/2010/main" val="370730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p:txBody>
          <a:bodyPr/>
          <a:lstStyle/>
          <a:p>
            <a:r>
              <a:rPr lang="en-US" dirty="0"/>
              <a:t>Scenario (answer)</a:t>
            </a:r>
          </a:p>
        </p:txBody>
      </p:sp>
      <p:sp>
        <p:nvSpPr>
          <p:cNvPr id="8" name="Content Placeholder 7"/>
          <p:cNvSpPr>
            <a:spLocks noGrp="1"/>
          </p:cNvSpPr>
          <p:nvPr>
            <p:ph idx="1"/>
            <p:custDataLst>
              <p:tags r:id="rId2"/>
            </p:custDataLst>
          </p:nvPr>
        </p:nvSpPr>
        <p:spPr/>
        <p:txBody>
          <a:bodyPr/>
          <a:lstStyle/>
          <a:p>
            <a:pPr marL="0" indent="0">
              <a:buNone/>
            </a:pPr>
            <a:r>
              <a:rPr lang="en-US" dirty="0"/>
              <a:t>What is the difference between waiting for service at a pharmacy versus an ER?</a:t>
            </a:r>
          </a:p>
          <a:p>
            <a:pPr marL="0" indent="0">
              <a:buNone/>
            </a:pPr>
            <a:endParaRPr lang="en-US" dirty="0"/>
          </a:p>
          <a:p>
            <a:pPr marL="0" indent="0">
              <a:buNone/>
            </a:pPr>
            <a:r>
              <a:rPr lang="en-US" dirty="0"/>
              <a:t>Pharmacies usually follow the rule</a:t>
            </a:r>
            <a:br>
              <a:rPr lang="en-US" dirty="0"/>
            </a:br>
            <a:r>
              <a:rPr lang="en-US" dirty="0"/>
              <a:t>First Come, First Served</a:t>
            </a:r>
          </a:p>
          <a:p>
            <a:pPr marL="0" indent="0">
              <a:buNone/>
            </a:pPr>
            <a:endParaRPr lang="en-US" dirty="0"/>
          </a:p>
          <a:p>
            <a:pPr marL="0" indent="0">
              <a:buNone/>
            </a:pPr>
            <a:r>
              <a:rPr lang="en-US" dirty="0"/>
              <a:t>Emergency Rooms assign priorities </a:t>
            </a:r>
            <a:br>
              <a:rPr lang="en-US" dirty="0"/>
            </a:br>
            <a:r>
              <a:rPr lang="en-US" dirty="0"/>
              <a:t>based on each individual's need</a:t>
            </a:r>
          </a:p>
          <a:p>
            <a:endParaRPr lang="en-US" dirty="0"/>
          </a:p>
          <a:p>
            <a:endParaRPr lang="en-US" dirty="0"/>
          </a:p>
        </p:txBody>
      </p:sp>
      <p:sp>
        <p:nvSpPr>
          <p:cNvPr id="9" name="TextBox 8"/>
          <p:cNvSpPr txBox="1"/>
          <p:nvPr>
            <p:custDataLst>
              <p:tags r:id="rId3"/>
            </p:custDataLst>
          </p:nvPr>
        </p:nvSpPr>
        <p:spPr>
          <a:xfrm>
            <a:off x="8839200" y="2362201"/>
            <a:ext cx="1300356" cy="584775"/>
          </a:xfrm>
          <a:prstGeom prst="rect">
            <a:avLst/>
          </a:prstGeom>
          <a:noFill/>
        </p:spPr>
        <p:txBody>
          <a:bodyPr wrap="none" rtlCol="0">
            <a:spAutoFit/>
          </a:bodyPr>
          <a:lstStyle/>
          <a:p>
            <a:r>
              <a:rPr lang="en-US" sz="3200" dirty="0">
                <a:solidFill>
                  <a:schemeClr val="accent2"/>
                </a:solidFill>
              </a:rPr>
              <a:t>Queue</a:t>
            </a:r>
          </a:p>
        </p:txBody>
      </p:sp>
      <p:sp>
        <p:nvSpPr>
          <p:cNvPr id="10" name="TextBox 9"/>
          <p:cNvSpPr txBox="1"/>
          <p:nvPr>
            <p:custDataLst>
              <p:tags r:id="rId4"/>
            </p:custDataLst>
          </p:nvPr>
        </p:nvSpPr>
        <p:spPr>
          <a:xfrm>
            <a:off x="8839200" y="3810000"/>
            <a:ext cx="1410964" cy="1077218"/>
          </a:xfrm>
          <a:prstGeom prst="rect">
            <a:avLst/>
          </a:prstGeom>
          <a:noFill/>
        </p:spPr>
        <p:txBody>
          <a:bodyPr wrap="none" rtlCol="0">
            <a:spAutoFit/>
          </a:bodyPr>
          <a:lstStyle/>
          <a:p>
            <a:r>
              <a:rPr lang="en-US" sz="3200" dirty="0">
                <a:solidFill>
                  <a:schemeClr val="accent2"/>
                </a:solidFill>
              </a:rPr>
              <a:t>Priority</a:t>
            </a:r>
            <a:br>
              <a:rPr lang="en-US" sz="3200" dirty="0">
                <a:solidFill>
                  <a:schemeClr val="accent2"/>
                </a:solidFill>
              </a:rPr>
            </a:br>
            <a:r>
              <a:rPr lang="en-US" sz="3200" dirty="0">
                <a:solidFill>
                  <a:schemeClr val="accent2"/>
                </a:solidFill>
              </a:rPr>
              <a:t>Queue</a:t>
            </a:r>
          </a:p>
        </p:txBody>
      </p:sp>
      <p:sp>
        <p:nvSpPr>
          <p:cNvPr id="4" name="Slide Number Placeholder 3">
            <a:extLst>
              <a:ext uri="{FF2B5EF4-FFF2-40B4-BE49-F238E27FC236}">
                <a16:creationId xmlns:a16="http://schemas.microsoft.com/office/drawing/2014/main" id="{B3688632-0D9D-4C56-823C-06410C317837}"/>
              </a:ext>
            </a:extLst>
          </p:cNvPr>
          <p:cNvSpPr>
            <a:spLocks noGrp="1"/>
          </p:cNvSpPr>
          <p:nvPr>
            <p:ph type="sldNum" sz="quarter" idx="12"/>
          </p:nvPr>
        </p:nvSpPr>
        <p:spPr/>
        <p:txBody>
          <a:bodyPr/>
          <a:lstStyle/>
          <a:p>
            <a:fld id="{A94D5A7D-FFFE-410B-BEE5-702232F4B148}" type="slidenum">
              <a:rPr lang="en-US" smtClean="0"/>
              <a:t>5</a:t>
            </a:fld>
            <a:endParaRPr lang="en-US"/>
          </a:p>
        </p:txBody>
      </p:sp>
    </p:spTree>
    <p:extLst>
      <p:ext uri="{BB962C8B-B14F-4D97-AF65-F5344CB8AC3E}">
        <p14:creationId xmlns:p14="http://schemas.microsoft.com/office/powerpoint/2010/main" val="229071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ADT: Priority Queue</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normAutofit fontScale="92500" lnSpcReduction="20000"/>
          </a:bodyPr>
          <a:lstStyle/>
          <a:p>
            <a:r>
              <a:rPr lang="en-US" dirty="0"/>
              <a:t>What is it?</a:t>
            </a:r>
          </a:p>
          <a:p>
            <a:pPr lvl="1"/>
            <a:r>
              <a:rPr lang="en-US" dirty="0"/>
              <a:t>A collection of items and their “priorities”</a:t>
            </a:r>
          </a:p>
          <a:p>
            <a:pPr lvl="1"/>
            <a:r>
              <a:rPr lang="en-US" dirty="0"/>
              <a:t>Allows quick access/removal to the “top priority” thing</a:t>
            </a:r>
          </a:p>
          <a:p>
            <a:pPr lvl="2"/>
            <a:r>
              <a:rPr lang="en-US" dirty="0"/>
              <a:t>Usually a smaller priority value means the item is “more important”</a:t>
            </a:r>
          </a:p>
          <a:p>
            <a:r>
              <a:rPr lang="en-US" dirty="0"/>
              <a:t>What Operations do we need?</a:t>
            </a:r>
          </a:p>
          <a:p>
            <a:pPr lvl="1"/>
            <a:r>
              <a:rPr lang="en-US" dirty="0"/>
              <a:t>insert(item, priority)</a:t>
            </a:r>
          </a:p>
          <a:p>
            <a:pPr lvl="2"/>
            <a:r>
              <a:rPr lang="en-US" dirty="0"/>
              <a:t>Add a new item to the PQ with indicated priority</a:t>
            </a:r>
          </a:p>
          <a:p>
            <a:pPr lvl="1"/>
            <a:r>
              <a:rPr lang="en-US" dirty="0"/>
              <a:t>extract</a:t>
            </a:r>
          </a:p>
          <a:p>
            <a:pPr lvl="2"/>
            <a:r>
              <a:rPr lang="en-US" dirty="0"/>
              <a:t>Remove and return the “top priority” item from the queue</a:t>
            </a:r>
          </a:p>
          <a:p>
            <a:pPr lvl="3"/>
            <a:r>
              <a:rPr lang="en-US" dirty="0"/>
              <a:t>Usually the item with the smallest priority value</a:t>
            </a:r>
          </a:p>
          <a:p>
            <a:pPr lvl="1"/>
            <a:r>
              <a:rPr lang="en-US" dirty="0" err="1"/>
              <a:t>IsEmpty</a:t>
            </a:r>
            <a:endParaRPr lang="en-US" dirty="0"/>
          </a:p>
          <a:p>
            <a:pPr lvl="2"/>
            <a:r>
              <a:rPr lang="en-US" dirty="0"/>
              <a:t>Indicate whether or not there are items still on the queue</a:t>
            </a:r>
          </a:p>
          <a:p>
            <a:r>
              <a:rPr lang="en-US" dirty="0"/>
              <a:t>Note: the “priority” value can be any type/class so long as it’s comparable (i.e. you can use “&lt;“ or “</a:t>
            </a:r>
            <a:r>
              <a:rPr lang="en-US" b="1" dirty="0" err="1">
                <a:latin typeface="Courier New" panose="02070309020205020404" pitchFamily="49" charset="0"/>
                <a:cs typeface="Courier New" panose="02070309020205020404" pitchFamily="49" charset="0"/>
              </a:rPr>
              <a:t>compareTo</a:t>
            </a:r>
            <a:r>
              <a:rPr lang="en-US" dirty="0"/>
              <a:t>” with it)</a:t>
            </a:r>
          </a:p>
        </p:txBody>
      </p:sp>
      <p:sp>
        <p:nvSpPr>
          <p:cNvPr id="4" name="Slide Number Placeholder 3">
            <a:extLst>
              <a:ext uri="{FF2B5EF4-FFF2-40B4-BE49-F238E27FC236}">
                <a16:creationId xmlns:a16="http://schemas.microsoft.com/office/drawing/2014/main" id="{2DED97F0-F2CA-24C0-0CB9-5409F1AB4688}"/>
              </a:ext>
            </a:extLst>
          </p:cNvPr>
          <p:cNvSpPr>
            <a:spLocks noGrp="1"/>
          </p:cNvSpPr>
          <p:nvPr>
            <p:ph type="sldNum" sz="quarter" idx="12"/>
          </p:nvPr>
        </p:nvSpPr>
        <p:spPr/>
        <p:txBody>
          <a:bodyPr/>
          <a:lstStyle/>
          <a:p>
            <a:fld id="{A94D5A7D-FFFE-410B-BEE5-702232F4B148}" type="slidenum">
              <a:rPr lang="en-US" smtClean="0"/>
              <a:t>6</a:t>
            </a:fld>
            <a:endParaRPr lang="en-US"/>
          </a:p>
        </p:txBody>
      </p:sp>
    </p:spTree>
    <p:extLst>
      <p:ext uri="{BB962C8B-B14F-4D97-AF65-F5344CB8AC3E}">
        <p14:creationId xmlns:p14="http://schemas.microsoft.com/office/powerpoint/2010/main" val="28469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A priority queue holds compare-able data</a:t>
            </a:r>
          </a:p>
        </p:txBody>
      </p:sp>
      <p:sp>
        <p:nvSpPr>
          <p:cNvPr id="3" name="Content Placeholder 2"/>
          <p:cNvSpPr>
            <a:spLocks noGrp="1"/>
          </p:cNvSpPr>
          <p:nvPr>
            <p:ph idx="1"/>
            <p:custDataLst>
              <p:tags r:id="rId2"/>
            </p:custDataLst>
          </p:nvPr>
        </p:nvSpPr>
        <p:spPr/>
        <p:txBody>
          <a:bodyPr/>
          <a:lstStyle/>
          <a:p>
            <a:r>
              <a:rPr lang="en-US" dirty="0"/>
              <a:t>Unlike stacks and queues need to </a:t>
            </a:r>
            <a:r>
              <a:rPr lang="en-US" i="1" dirty="0"/>
              <a:t>compare items</a:t>
            </a:r>
          </a:p>
          <a:p>
            <a:pPr lvl="1"/>
            <a:r>
              <a:rPr lang="en-US" dirty="0"/>
              <a:t>Given </a:t>
            </a:r>
            <a:r>
              <a:rPr lang="en-US" i="1" dirty="0"/>
              <a:t>x</a:t>
            </a:r>
            <a:r>
              <a:rPr lang="en-US" dirty="0"/>
              <a:t> and </a:t>
            </a:r>
            <a:r>
              <a:rPr lang="en-US" i="1" dirty="0"/>
              <a:t>y</a:t>
            </a:r>
            <a:r>
              <a:rPr lang="en-US" dirty="0"/>
              <a:t>, is </a:t>
            </a:r>
            <a:r>
              <a:rPr lang="en-US" i="1" dirty="0"/>
              <a:t>x</a:t>
            </a:r>
            <a:r>
              <a:rPr lang="en-US" dirty="0"/>
              <a:t> less than, equal to, or greater than </a:t>
            </a:r>
            <a:r>
              <a:rPr lang="en-US" i="1" dirty="0"/>
              <a:t>y</a:t>
            </a:r>
          </a:p>
          <a:p>
            <a:pPr lvl="1"/>
            <a:r>
              <a:rPr lang="en-US" dirty="0"/>
              <a:t>What this means can depend on your data</a:t>
            </a:r>
          </a:p>
          <a:p>
            <a:pPr lvl="1"/>
            <a:r>
              <a:rPr lang="en-US" dirty="0"/>
              <a:t>Much of course will require comparable data: e.g. sorting</a:t>
            </a:r>
          </a:p>
          <a:p>
            <a:r>
              <a:rPr lang="en-US" dirty="0"/>
              <a:t>Integers are comparable, so will use them in examples</a:t>
            </a:r>
          </a:p>
          <a:p>
            <a:pPr lvl="1"/>
            <a:r>
              <a:rPr lang="en-US" dirty="0"/>
              <a:t>But the priority queue ADT is much more general</a:t>
            </a:r>
          </a:p>
          <a:p>
            <a:pPr lvl="1"/>
            <a:r>
              <a:rPr lang="en-US" dirty="0"/>
              <a:t>Typically two fields, the </a:t>
            </a:r>
            <a:r>
              <a:rPr lang="en-US" i="1" dirty="0">
                <a:solidFill>
                  <a:schemeClr val="accent2"/>
                </a:solidFill>
              </a:rPr>
              <a:t>priority</a:t>
            </a:r>
            <a:r>
              <a:rPr lang="en-US" dirty="0">
                <a:solidFill>
                  <a:schemeClr val="accent2"/>
                </a:solidFill>
              </a:rPr>
              <a:t> </a:t>
            </a:r>
            <a:r>
              <a:rPr lang="en-US" dirty="0"/>
              <a:t>and the </a:t>
            </a:r>
            <a:r>
              <a:rPr lang="en-US" i="1" dirty="0">
                <a:solidFill>
                  <a:schemeClr val="accent2"/>
                </a:solidFill>
              </a:rPr>
              <a:t>data</a:t>
            </a:r>
          </a:p>
          <a:p>
            <a:r>
              <a:rPr lang="en-US" dirty="0"/>
              <a:t>For simplicity in lecture, we’ll often suppose items are just </a:t>
            </a:r>
            <a:r>
              <a:rPr lang="en-US" b="1" dirty="0" err="1">
                <a:latin typeface="Courier New" pitchFamily="49" charset="0"/>
                <a:cs typeface="Courier New" pitchFamily="49" charset="0"/>
              </a:rPr>
              <a:t>int</a:t>
            </a:r>
            <a:r>
              <a:rPr lang="en-US" dirty="0" err="1"/>
              <a:t>s</a:t>
            </a:r>
            <a:r>
              <a:rPr lang="en-US" dirty="0"/>
              <a:t> and the </a:t>
            </a:r>
            <a:r>
              <a:rPr lang="en-US" b="1" dirty="0">
                <a:latin typeface="Courier New" pitchFamily="49" charset="0"/>
                <a:cs typeface="Courier New" pitchFamily="49" charset="0"/>
              </a:rPr>
              <a:t>int</a:t>
            </a:r>
            <a:r>
              <a:rPr lang="en-US" dirty="0"/>
              <a:t> is also the priority</a:t>
            </a:r>
            <a:endParaRPr lang="en-US" i="1" dirty="0"/>
          </a:p>
          <a:p>
            <a:pPr lvl="1"/>
            <a:endParaRPr lang="en-US" dirty="0"/>
          </a:p>
        </p:txBody>
      </p:sp>
      <p:sp>
        <p:nvSpPr>
          <p:cNvPr id="4" name="Slide Number Placeholder 3">
            <a:extLst>
              <a:ext uri="{FF2B5EF4-FFF2-40B4-BE49-F238E27FC236}">
                <a16:creationId xmlns:a16="http://schemas.microsoft.com/office/drawing/2014/main" id="{3C38EC46-6DCE-45BC-82F3-B1DEBBD0A393}"/>
              </a:ext>
            </a:extLst>
          </p:cNvPr>
          <p:cNvSpPr>
            <a:spLocks noGrp="1"/>
          </p:cNvSpPr>
          <p:nvPr>
            <p:ph type="sldNum" sz="quarter" idx="12"/>
          </p:nvPr>
        </p:nvSpPr>
        <p:spPr/>
        <p:txBody>
          <a:bodyPr/>
          <a:lstStyle/>
          <a:p>
            <a:fld id="{A94D5A7D-FFFE-410B-BEE5-702232F4B148}"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50DF-811B-A9CC-41FE-BB616356E3DC}"/>
              </a:ext>
            </a:extLst>
          </p:cNvPr>
          <p:cNvSpPr>
            <a:spLocks noGrp="1"/>
          </p:cNvSpPr>
          <p:nvPr>
            <p:ph type="title"/>
          </p:nvPr>
        </p:nvSpPr>
        <p:spPr/>
        <p:txBody>
          <a:bodyPr/>
          <a:lstStyle/>
          <a:p>
            <a:r>
              <a:rPr lang="en-US" dirty="0"/>
              <a:t>Priority Queue Example 1</a:t>
            </a:r>
          </a:p>
        </p:txBody>
      </p:sp>
      <p:sp>
        <p:nvSpPr>
          <p:cNvPr id="3" name="Content Placeholder 2">
            <a:extLst>
              <a:ext uri="{FF2B5EF4-FFF2-40B4-BE49-F238E27FC236}">
                <a16:creationId xmlns:a16="http://schemas.microsoft.com/office/drawing/2014/main" id="{324C0527-8F8A-97C7-EE9B-44727DD0B004}"/>
              </a:ext>
            </a:extLst>
          </p:cNvPr>
          <p:cNvSpPr>
            <a:spLocks noGrp="1"/>
          </p:cNvSpPr>
          <p:nvPr>
            <p:ph idx="1"/>
          </p:nvPr>
        </p:nvSpPr>
        <p:spPr>
          <a:xfrm>
            <a:off x="838200" y="1574800"/>
            <a:ext cx="10515600" cy="5161279"/>
          </a:xfrm>
        </p:spPr>
        <p:txBody>
          <a:bodyPr>
            <a:normAutofit fontScale="92500" lnSpcReduction="10000"/>
          </a:bodyPr>
          <a:lstStyle/>
          <a:p>
            <a:pPr marL="0" indent="0">
              <a:buNone/>
            </a:pPr>
            <a:r>
              <a:rPr lang="en-US" dirty="0" err="1"/>
              <a:t>PriorityQueue</a:t>
            </a:r>
            <a:r>
              <a:rPr lang="en-US" dirty="0"/>
              <a:t> PQ = new </a:t>
            </a:r>
            <a:r>
              <a:rPr lang="en-US" dirty="0" err="1"/>
              <a:t>PriorityQueue</a:t>
            </a:r>
            <a:r>
              <a:rPr lang="en-US" dirty="0"/>
              <a:t>();</a:t>
            </a:r>
          </a:p>
          <a:p>
            <a:pPr marL="0" indent="0">
              <a:buNone/>
            </a:pPr>
            <a:r>
              <a:rPr lang="en-US" dirty="0" err="1"/>
              <a:t>PQ.insert</a:t>
            </a:r>
            <a:r>
              <a:rPr lang="en-US" dirty="0"/>
              <a:t>(5,5)</a:t>
            </a:r>
          </a:p>
          <a:p>
            <a:pPr marL="0" indent="0">
              <a:buNone/>
            </a:pPr>
            <a:r>
              <a:rPr lang="en-US" dirty="0" err="1"/>
              <a:t>PQ.insert</a:t>
            </a:r>
            <a:r>
              <a:rPr lang="en-US" dirty="0"/>
              <a:t>(6,6)</a:t>
            </a:r>
          </a:p>
          <a:p>
            <a:pPr marL="0" indent="0">
              <a:buNone/>
            </a:pPr>
            <a:r>
              <a:rPr lang="en-US" dirty="0" err="1"/>
              <a:t>PQ.insert</a:t>
            </a:r>
            <a:r>
              <a:rPr lang="en-US" dirty="0"/>
              <a:t>(1,1)</a:t>
            </a:r>
          </a:p>
          <a:p>
            <a:pPr marL="0" indent="0">
              <a:buNone/>
            </a:pPr>
            <a:r>
              <a:rPr lang="en-US" dirty="0" err="1"/>
              <a:t>PQ.insert</a:t>
            </a:r>
            <a:r>
              <a:rPr lang="en-US" dirty="0"/>
              <a:t>(3,3)</a:t>
            </a:r>
          </a:p>
          <a:p>
            <a:pPr marL="0" indent="0">
              <a:buNone/>
            </a:pPr>
            <a:r>
              <a:rPr lang="en-US" dirty="0" err="1"/>
              <a:t>PQ.insert</a:t>
            </a:r>
            <a:r>
              <a:rPr lang="en-US" dirty="0"/>
              <a:t>(8,8)</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endParaRPr lang="en-US" dirty="0"/>
          </a:p>
        </p:txBody>
      </p:sp>
      <p:sp>
        <p:nvSpPr>
          <p:cNvPr id="4" name="TextBox 3">
            <a:extLst>
              <a:ext uri="{FF2B5EF4-FFF2-40B4-BE49-F238E27FC236}">
                <a16:creationId xmlns:a16="http://schemas.microsoft.com/office/drawing/2014/main" id="{65A767D7-3210-0FF8-6162-493406508765}"/>
              </a:ext>
            </a:extLst>
          </p:cNvPr>
          <p:cNvSpPr txBox="1"/>
          <p:nvPr/>
        </p:nvSpPr>
        <p:spPr>
          <a:xfrm>
            <a:off x="7481455" y="2900363"/>
            <a:ext cx="785280" cy="1754326"/>
          </a:xfrm>
          <a:prstGeom prst="rect">
            <a:avLst/>
          </a:prstGeom>
          <a:noFill/>
          <a:ln>
            <a:solidFill>
              <a:srgbClr val="FF0000"/>
            </a:solidFill>
          </a:ln>
        </p:spPr>
        <p:txBody>
          <a:bodyPr wrap="none" rtlCol="0">
            <a:spAutoFit/>
          </a:bodyPr>
          <a:lstStyle/>
          <a:p>
            <a:r>
              <a:rPr lang="en-US" dirty="0">
                <a:solidFill>
                  <a:srgbClr val="FF0000"/>
                </a:solidFill>
              </a:rPr>
              <a:t>Prints:</a:t>
            </a:r>
          </a:p>
          <a:p>
            <a:r>
              <a:rPr lang="en-US" dirty="0">
                <a:solidFill>
                  <a:srgbClr val="FF0000"/>
                </a:solidFill>
              </a:rPr>
              <a:t>1</a:t>
            </a:r>
          </a:p>
          <a:p>
            <a:r>
              <a:rPr lang="en-US" dirty="0">
                <a:solidFill>
                  <a:srgbClr val="FF0000"/>
                </a:solidFill>
              </a:rPr>
              <a:t>3</a:t>
            </a:r>
          </a:p>
          <a:p>
            <a:r>
              <a:rPr lang="en-US" dirty="0">
                <a:solidFill>
                  <a:srgbClr val="FF0000"/>
                </a:solidFill>
              </a:rPr>
              <a:t>5</a:t>
            </a:r>
          </a:p>
          <a:p>
            <a:r>
              <a:rPr lang="en-US" dirty="0">
                <a:solidFill>
                  <a:srgbClr val="FF0000"/>
                </a:solidFill>
              </a:rPr>
              <a:t>6</a:t>
            </a:r>
          </a:p>
          <a:p>
            <a:r>
              <a:rPr lang="en-US" dirty="0">
                <a:solidFill>
                  <a:srgbClr val="FF0000"/>
                </a:solidFill>
              </a:rPr>
              <a:t>8</a:t>
            </a:r>
          </a:p>
        </p:txBody>
      </p:sp>
      <p:sp>
        <p:nvSpPr>
          <p:cNvPr id="5" name="Slide Number Placeholder 4">
            <a:extLst>
              <a:ext uri="{FF2B5EF4-FFF2-40B4-BE49-F238E27FC236}">
                <a16:creationId xmlns:a16="http://schemas.microsoft.com/office/drawing/2014/main" id="{249A7662-99A6-C135-7FA2-124297655623}"/>
              </a:ext>
            </a:extLst>
          </p:cNvPr>
          <p:cNvSpPr>
            <a:spLocks noGrp="1"/>
          </p:cNvSpPr>
          <p:nvPr>
            <p:ph type="sldNum" sz="quarter" idx="12"/>
          </p:nvPr>
        </p:nvSpPr>
        <p:spPr/>
        <p:txBody>
          <a:bodyPr/>
          <a:lstStyle/>
          <a:p>
            <a:fld id="{A94D5A7D-FFFE-410B-BEE5-702232F4B148}" type="slidenum">
              <a:rPr lang="en-US" smtClean="0"/>
              <a:t>8</a:t>
            </a:fld>
            <a:endParaRPr lang="en-US"/>
          </a:p>
        </p:txBody>
      </p:sp>
    </p:spTree>
    <p:extLst>
      <p:ext uri="{BB962C8B-B14F-4D97-AF65-F5344CB8AC3E}">
        <p14:creationId xmlns:p14="http://schemas.microsoft.com/office/powerpoint/2010/main" val="319605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50DF-811B-A9CC-41FE-BB616356E3DC}"/>
              </a:ext>
            </a:extLst>
          </p:cNvPr>
          <p:cNvSpPr>
            <a:spLocks noGrp="1"/>
          </p:cNvSpPr>
          <p:nvPr>
            <p:ph type="title"/>
          </p:nvPr>
        </p:nvSpPr>
        <p:spPr/>
        <p:txBody>
          <a:bodyPr/>
          <a:lstStyle/>
          <a:p>
            <a:r>
              <a:rPr lang="en-US" dirty="0"/>
              <a:t>Priority Queue Example 2</a:t>
            </a:r>
          </a:p>
        </p:txBody>
      </p:sp>
      <p:sp>
        <p:nvSpPr>
          <p:cNvPr id="3" name="Content Placeholder 2">
            <a:extLst>
              <a:ext uri="{FF2B5EF4-FFF2-40B4-BE49-F238E27FC236}">
                <a16:creationId xmlns:a16="http://schemas.microsoft.com/office/drawing/2014/main" id="{324C0527-8F8A-97C7-EE9B-44727DD0B004}"/>
              </a:ext>
            </a:extLst>
          </p:cNvPr>
          <p:cNvSpPr>
            <a:spLocks noGrp="1"/>
          </p:cNvSpPr>
          <p:nvPr>
            <p:ph idx="1"/>
          </p:nvPr>
        </p:nvSpPr>
        <p:spPr>
          <a:xfrm>
            <a:off x="838200" y="1574800"/>
            <a:ext cx="10515600" cy="5161279"/>
          </a:xfrm>
        </p:spPr>
        <p:txBody>
          <a:bodyPr>
            <a:normAutofit fontScale="92500" lnSpcReduction="10000"/>
          </a:bodyPr>
          <a:lstStyle/>
          <a:p>
            <a:pPr marL="0" indent="0">
              <a:buNone/>
            </a:pPr>
            <a:r>
              <a:rPr lang="en-US" dirty="0" err="1"/>
              <a:t>PriorityQueue</a:t>
            </a:r>
            <a:r>
              <a:rPr lang="en-US" dirty="0"/>
              <a:t> PQ = new </a:t>
            </a:r>
            <a:r>
              <a:rPr lang="en-US" dirty="0" err="1"/>
              <a:t>PriorityQueue</a:t>
            </a:r>
            <a:r>
              <a:rPr lang="en-US" dirty="0"/>
              <a:t>();</a:t>
            </a:r>
          </a:p>
          <a:p>
            <a:pPr marL="0" indent="0">
              <a:buNone/>
            </a:pPr>
            <a:r>
              <a:rPr lang="en-US" dirty="0" err="1"/>
              <a:t>PQ.insert</a:t>
            </a:r>
            <a:r>
              <a:rPr lang="en-US" dirty="0"/>
              <a:t>(5,5)</a:t>
            </a:r>
          </a:p>
          <a:p>
            <a:pPr marL="0" indent="0">
              <a:buNone/>
            </a:pPr>
            <a:r>
              <a:rPr lang="en-US" dirty="0" err="1"/>
              <a:t>PQ.insert</a:t>
            </a:r>
            <a:r>
              <a:rPr lang="en-US" dirty="0"/>
              <a:t>(6,6)</a:t>
            </a:r>
          </a:p>
          <a:p>
            <a:pPr marL="0" indent="0">
              <a:buNone/>
            </a:pPr>
            <a:r>
              <a:rPr lang="en-US" dirty="0" err="1"/>
              <a:t>PQ.insert</a:t>
            </a:r>
            <a:r>
              <a:rPr lang="en-US" dirty="0"/>
              <a:t>(3,3)</a:t>
            </a:r>
          </a:p>
          <a:p>
            <a:pPr marL="0" indent="0">
              <a:buNone/>
            </a:pPr>
            <a:r>
              <a:rPr lang="en-US" dirty="0"/>
              <a:t>Print(</a:t>
            </a:r>
            <a:r>
              <a:rPr lang="en-US" dirty="0" err="1"/>
              <a:t>PQ.extract</a:t>
            </a:r>
            <a:r>
              <a:rPr lang="en-US" dirty="0"/>
              <a:t>)</a:t>
            </a:r>
          </a:p>
          <a:p>
            <a:pPr marL="0" indent="0">
              <a:buNone/>
            </a:pPr>
            <a:r>
              <a:rPr lang="en-US" dirty="0" err="1"/>
              <a:t>PQ.insert</a:t>
            </a:r>
            <a:r>
              <a:rPr lang="en-US" dirty="0"/>
              <a:t>(1,1)</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r>
              <a:rPr lang="en-US" dirty="0" err="1"/>
              <a:t>PQ.insert</a:t>
            </a:r>
            <a:r>
              <a:rPr lang="en-US" dirty="0"/>
              <a:t>(8,8)</a:t>
            </a:r>
          </a:p>
          <a:p>
            <a:pPr marL="0" indent="0">
              <a:buNone/>
            </a:pPr>
            <a:r>
              <a:rPr lang="en-US" dirty="0"/>
              <a:t>Print(</a:t>
            </a:r>
            <a:r>
              <a:rPr lang="en-US" dirty="0" err="1"/>
              <a:t>PQ.extract</a:t>
            </a:r>
            <a:r>
              <a:rPr lang="en-US" dirty="0"/>
              <a:t>)</a:t>
            </a:r>
          </a:p>
          <a:p>
            <a:pPr marL="0" indent="0">
              <a:buNone/>
            </a:pPr>
            <a:r>
              <a:rPr lang="en-US" dirty="0"/>
              <a:t>Print(</a:t>
            </a:r>
            <a:r>
              <a:rPr lang="en-US" dirty="0" err="1"/>
              <a:t>PQ.extract</a:t>
            </a:r>
            <a:r>
              <a:rPr lang="en-US" dirty="0"/>
              <a:t>)</a:t>
            </a:r>
          </a:p>
          <a:p>
            <a:pPr marL="0" indent="0">
              <a:buNone/>
            </a:pPr>
            <a:endParaRPr lang="en-US" dirty="0"/>
          </a:p>
        </p:txBody>
      </p:sp>
      <p:sp>
        <p:nvSpPr>
          <p:cNvPr id="4" name="TextBox 3">
            <a:extLst>
              <a:ext uri="{FF2B5EF4-FFF2-40B4-BE49-F238E27FC236}">
                <a16:creationId xmlns:a16="http://schemas.microsoft.com/office/drawing/2014/main" id="{EA8BC5EA-6620-E627-C7EB-08F64AD48DC4}"/>
              </a:ext>
            </a:extLst>
          </p:cNvPr>
          <p:cNvSpPr txBox="1"/>
          <p:nvPr/>
        </p:nvSpPr>
        <p:spPr>
          <a:xfrm>
            <a:off x="7481455" y="2900363"/>
            <a:ext cx="785280" cy="1754326"/>
          </a:xfrm>
          <a:prstGeom prst="rect">
            <a:avLst/>
          </a:prstGeom>
          <a:noFill/>
          <a:ln>
            <a:solidFill>
              <a:srgbClr val="FF0000"/>
            </a:solidFill>
          </a:ln>
        </p:spPr>
        <p:txBody>
          <a:bodyPr wrap="none" rtlCol="0">
            <a:spAutoFit/>
          </a:bodyPr>
          <a:lstStyle/>
          <a:p>
            <a:r>
              <a:rPr lang="en-US" dirty="0">
                <a:solidFill>
                  <a:srgbClr val="FF0000"/>
                </a:solidFill>
              </a:rPr>
              <a:t>Prints:</a:t>
            </a:r>
          </a:p>
          <a:p>
            <a:r>
              <a:rPr lang="en-US" dirty="0">
                <a:solidFill>
                  <a:srgbClr val="FF0000"/>
                </a:solidFill>
              </a:rPr>
              <a:t>3</a:t>
            </a:r>
          </a:p>
          <a:p>
            <a:r>
              <a:rPr lang="en-US" dirty="0">
                <a:solidFill>
                  <a:srgbClr val="FF0000"/>
                </a:solidFill>
              </a:rPr>
              <a:t>1</a:t>
            </a:r>
          </a:p>
          <a:p>
            <a:r>
              <a:rPr lang="en-US" dirty="0">
                <a:solidFill>
                  <a:srgbClr val="FF0000"/>
                </a:solidFill>
              </a:rPr>
              <a:t>5</a:t>
            </a:r>
          </a:p>
          <a:p>
            <a:r>
              <a:rPr lang="en-US" dirty="0">
                <a:solidFill>
                  <a:srgbClr val="FF0000"/>
                </a:solidFill>
              </a:rPr>
              <a:t>6</a:t>
            </a:r>
          </a:p>
          <a:p>
            <a:r>
              <a:rPr lang="en-US" dirty="0">
                <a:solidFill>
                  <a:srgbClr val="FF0000"/>
                </a:solidFill>
              </a:rPr>
              <a:t>8</a:t>
            </a:r>
          </a:p>
        </p:txBody>
      </p:sp>
      <p:sp>
        <p:nvSpPr>
          <p:cNvPr id="5" name="Slide Number Placeholder 4">
            <a:extLst>
              <a:ext uri="{FF2B5EF4-FFF2-40B4-BE49-F238E27FC236}">
                <a16:creationId xmlns:a16="http://schemas.microsoft.com/office/drawing/2014/main" id="{9496874C-CA8E-BD36-55CB-5CD02088585C}"/>
              </a:ext>
            </a:extLst>
          </p:cNvPr>
          <p:cNvSpPr>
            <a:spLocks noGrp="1"/>
          </p:cNvSpPr>
          <p:nvPr>
            <p:ph type="sldNum" sz="quarter" idx="12"/>
          </p:nvPr>
        </p:nvSpPr>
        <p:spPr/>
        <p:txBody>
          <a:bodyPr/>
          <a:lstStyle/>
          <a:p>
            <a:fld id="{A94D5A7D-FFFE-410B-BEE5-702232F4B148}" type="slidenum">
              <a:rPr lang="en-US" smtClean="0"/>
              <a:t>9</a:t>
            </a:fld>
            <a:endParaRPr lang="en-US"/>
          </a:p>
        </p:txBody>
      </p:sp>
    </p:spTree>
    <p:extLst>
      <p:ext uri="{BB962C8B-B14F-4D97-AF65-F5344CB8AC3E}">
        <p14:creationId xmlns:p14="http://schemas.microsoft.com/office/powerpoint/2010/main" val="361015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CA63-A283-2B9A-141D-40EDAC372513}"/>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AF75ED34-AF75-C4E8-5894-C0401FAABBE9}"/>
              </a:ext>
            </a:extLst>
          </p:cNvPr>
          <p:cNvSpPr>
            <a:spLocks noGrp="1"/>
          </p:cNvSpPr>
          <p:nvPr>
            <p:ph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B269B3A-6F67-A00C-2A5C-889E0AD4BB1F}"/>
              </a:ext>
            </a:extLst>
          </p:cNvPr>
          <p:cNvSpPr>
            <a:spLocks noGrp="1"/>
          </p:cNvSpPr>
          <p:nvPr>
            <p:ph type="sldNum" sz="quarter" idx="12"/>
          </p:nvPr>
        </p:nvSpPr>
        <p:spPr/>
        <p:txBody>
          <a:bodyPr/>
          <a:lstStyle/>
          <a:p>
            <a:fld id="{A94D5A7D-FFFE-410B-BEE5-702232F4B148}" type="slidenum">
              <a:rPr lang="en-US" smtClean="0"/>
              <a:t>10</a:t>
            </a:fld>
            <a:endParaRPr lang="en-US"/>
          </a:p>
        </p:txBody>
      </p:sp>
    </p:spTree>
    <p:extLst>
      <p:ext uri="{BB962C8B-B14F-4D97-AF65-F5344CB8AC3E}">
        <p14:creationId xmlns:p14="http://schemas.microsoft.com/office/powerpoint/2010/main" val="1590562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Some Example Applications</a:t>
            </a:r>
          </a:p>
        </p:txBody>
      </p:sp>
      <p:sp>
        <p:nvSpPr>
          <p:cNvPr id="3" name="Content Placeholder 2"/>
          <p:cNvSpPr>
            <a:spLocks noGrp="1"/>
          </p:cNvSpPr>
          <p:nvPr>
            <p:ph idx="1"/>
            <p:custDataLst>
              <p:tags r:id="rId2"/>
            </p:custDataLst>
          </p:nvPr>
        </p:nvSpPr>
        <p:spPr>
          <a:xfrm>
            <a:off x="914400" y="1447800"/>
            <a:ext cx="9448800" cy="4572000"/>
          </a:xfrm>
        </p:spPr>
        <p:txBody>
          <a:bodyPr>
            <a:normAutofit/>
          </a:bodyPr>
          <a:lstStyle/>
          <a:p>
            <a:pPr>
              <a:lnSpc>
                <a:spcPts val="2000"/>
              </a:lnSpc>
            </a:pPr>
            <a:r>
              <a:rPr lang="en-US" dirty="0"/>
              <a:t>Treat hospital patients in order of severity (or triage)</a:t>
            </a:r>
          </a:p>
          <a:p>
            <a:pPr>
              <a:lnSpc>
                <a:spcPts val="2000"/>
              </a:lnSpc>
            </a:pPr>
            <a:r>
              <a:rPr lang="en-US" dirty="0"/>
              <a:t>Run multiple programs in the operating system</a:t>
            </a:r>
          </a:p>
          <a:p>
            <a:pPr lvl="1">
              <a:lnSpc>
                <a:spcPts val="2000"/>
              </a:lnSpc>
            </a:pPr>
            <a:r>
              <a:rPr lang="en-US" dirty="0"/>
              <a:t>“critical” before “interactive” before “compute-intensive”</a:t>
            </a:r>
          </a:p>
          <a:p>
            <a:pPr lvl="1">
              <a:lnSpc>
                <a:spcPts val="2000"/>
              </a:lnSpc>
            </a:pPr>
            <a:r>
              <a:rPr lang="en-US" dirty="0"/>
              <a:t>Maybe let users set priority level</a:t>
            </a:r>
          </a:p>
          <a:p>
            <a:pPr>
              <a:lnSpc>
                <a:spcPts val="2800"/>
              </a:lnSpc>
            </a:pPr>
            <a:r>
              <a:rPr lang="en-US" dirty="0"/>
              <a:t>Forward network packets in order of urgency</a:t>
            </a:r>
          </a:p>
          <a:p>
            <a:pPr>
              <a:lnSpc>
                <a:spcPts val="2800"/>
              </a:lnSpc>
            </a:pPr>
            <a:r>
              <a:rPr lang="en-US" dirty="0"/>
              <a:t>Select most frequent symbols for data compression (see CSE123?)</a:t>
            </a:r>
          </a:p>
          <a:p>
            <a:pPr>
              <a:lnSpc>
                <a:spcPts val="2800"/>
              </a:lnSpc>
            </a:pPr>
            <a:r>
              <a:rPr lang="en-US" dirty="0"/>
              <a:t>Will see an example when we study graphs in a few weeks</a:t>
            </a:r>
            <a:endParaRPr lang="en-US" sz="1000" dirty="0"/>
          </a:p>
          <a:p>
            <a:pPr>
              <a:lnSpc>
                <a:spcPts val="2800"/>
              </a:lnSpc>
            </a:pPr>
            <a:r>
              <a:rPr lang="en-US" dirty="0"/>
              <a:t>Sort: </a:t>
            </a:r>
            <a:r>
              <a:rPr lang="en-US" b="1" dirty="0">
                <a:latin typeface="Courier New" pitchFamily="49" charset="0"/>
                <a:cs typeface="Courier New" pitchFamily="49" charset="0"/>
              </a:rPr>
              <a:t>insert</a:t>
            </a:r>
            <a:r>
              <a:rPr lang="en-US" dirty="0"/>
              <a:t> all, then repeatedly </a:t>
            </a:r>
            <a:r>
              <a:rPr lang="en-US" b="1" dirty="0">
                <a:latin typeface="Courier New" pitchFamily="49" charset="0"/>
                <a:cs typeface="Courier New" pitchFamily="49" charset="0"/>
              </a:rPr>
              <a:t>extract</a:t>
            </a:r>
            <a:endParaRPr lang="en-US" dirty="0"/>
          </a:p>
        </p:txBody>
      </p:sp>
      <p:sp>
        <p:nvSpPr>
          <p:cNvPr id="4" name="Slide Number Placeholder 3">
            <a:extLst>
              <a:ext uri="{FF2B5EF4-FFF2-40B4-BE49-F238E27FC236}">
                <a16:creationId xmlns:a16="http://schemas.microsoft.com/office/drawing/2014/main" id="{5D7A65D5-BC75-43FD-ABB2-F76B767FCCFC}"/>
              </a:ext>
            </a:extLst>
          </p:cNvPr>
          <p:cNvSpPr>
            <a:spLocks noGrp="1"/>
          </p:cNvSpPr>
          <p:nvPr>
            <p:ph type="sldNum" sz="quarter" idx="12"/>
          </p:nvPr>
        </p:nvSpPr>
        <p:spPr/>
        <p:txBody>
          <a:bodyPr/>
          <a:lstStyle/>
          <a:p>
            <a:fld id="{A94D5A7D-FFFE-410B-BEE5-702232F4B148}"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6CB2-21FD-58F8-0744-75D5A27E3903}"/>
              </a:ext>
            </a:extLst>
          </p:cNvPr>
          <p:cNvSpPr>
            <a:spLocks noGrp="1"/>
          </p:cNvSpPr>
          <p:nvPr>
            <p:ph type="title"/>
          </p:nvPr>
        </p:nvSpPr>
        <p:spPr/>
        <p:txBody>
          <a:bodyPr/>
          <a:lstStyle/>
          <a:p>
            <a:r>
              <a:rPr lang="en-US" dirty="0"/>
              <a:t>Thinking through implementations</a:t>
            </a:r>
          </a:p>
        </p:txBody>
      </p:sp>
      <p:graphicFrame>
        <p:nvGraphicFramePr>
          <p:cNvPr id="4" name="Content Placeholder 3">
            <a:extLst>
              <a:ext uri="{FF2B5EF4-FFF2-40B4-BE49-F238E27FC236}">
                <a16:creationId xmlns:a16="http://schemas.microsoft.com/office/drawing/2014/main" id="{A5DE81BF-64A3-93DD-75E1-1B8B7ADAA44B}"/>
              </a:ext>
            </a:extLst>
          </p:cNvPr>
          <p:cNvGraphicFramePr>
            <a:graphicFrameLocks noGrp="1"/>
          </p:cNvGraphicFramePr>
          <p:nvPr>
            <p:ph idx="1"/>
          </p:nvPr>
        </p:nvGraphicFramePr>
        <p:xfrm>
          <a:off x="838200" y="1825625"/>
          <a:ext cx="10515597" cy="2468880"/>
        </p:xfrm>
        <a:graphic>
          <a:graphicData uri="http://schemas.openxmlformats.org/drawingml/2006/table">
            <a:tbl>
              <a:tblPr firstRow="1" bandRow="1">
                <a:tableStyleId>{5C22544A-7EE6-4342-B048-85BDC9FD1C3A}</a:tableStyleId>
              </a:tblPr>
              <a:tblGrid>
                <a:gridCol w="2626360">
                  <a:extLst>
                    <a:ext uri="{9D8B030D-6E8A-4147-A177-3AD203B41FA5}">
                      <a16:colId xmlns:a16="http://schemas.microsoft.com/office/drawing/2014/main" val="3859037791"/>
                    </a:ext>
                  </a:extLst>
                </a:gridCol>
                <a:gridCol w="3789680">
                  <a:extLst>
                    <a:ext uri="{9D8B030D-6E8A-4147-A177-3AD203B41FA5}">
                      <a16:colId xmlns:a16="http://schemas.microsoft.com/office/drawing/2014/main" val="1986166423"/>
                    </a:ext>
                  </a:extLst>
                </a:gridCol>
                <a:gridCol w="4099557">
                  <a:extLst>
                    <a:ext uri="{9D8B030D-6E8A-4147-A177-3AD203B41FA5}">
                      <a16:colId xmlns:a16="http://schemas.microsoft.com/office/drawing/2014/main" val="3667104526"/>
                    </a:ext>
                  </a:extLst>
                </a:gridCol>
              </a:tblGrid>
              <a:tr h="370840">
                <a:tc>
                  <a:txBody>
                    <a:bodyPr/>
                    <a:lstStyle/>
                    <a:p>
                      <a:r>
                        <a:rPr lang="en-US" sz="2100" dirty="0"/>
                        <a:t>Data Structure</a:t>
                      </a:r>
                    </a:p>
                  </a:txBody>
                  <a:tcPr/>
                </a:tc>
                <a:tc>
                  <a:txBody>
                    <a:bodyPr/>
                    <a:lstStyle/>
                    <a:p>
                      <a:r>
                        <a:rPr lang="en-US" sz="2100" dirty="0"/>
                        <a:t>Worst case time to insert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Worst case time to extract</a:t>
                      </a:r>
                    </a:p>
                  </a:txBody>
                  <a:tcPr/>
                </a:tc>
                <a:extLst>
                  <a:ext uri="{0D108BD9-81ED-4DB2-BD59-A6C34878D82A}">
                    <a16:rowId xmlns:a16="http://schemas.microsoft.com/office/drawing/2014/main" val="1526940656"/>
                  </a:ext>
                </a:extLst>
              </a:tr>
              <a:tr h="370840">
                <a:tc>
                  <a:txBody>
                    <a:bodyPr/>
                    <a:lstStyle/>
                    <a:p>
                      <a:r>
                        <a:rPr lang="en-US" sz="2100" dirty="0"/>
                        <a:t>Unsorted Array</a:t>
                      </a:r>
                    </a:p>
                  </a:txBody>
                  <a:tcPr/>
                </a:tc>
                <a:tc>
                  <a:txBody>
                    <a:bodyPr/>
                    <a:lstStyle/>
                    <a:p>
                      <a:endParaRPr lang="en-US" sz="2100"/>
                    </a:p>
                  </a:txBody>
                  <a:tcPr/>
                </a:tc>
                <a:tc>
                  <a:txBody>
                    <a:bodyPr/>
                    <a:lstStyle/>
                    <a:p>
                      <a:endParaRPr lang="en-US" sz="2100"/>
                    </a:p>
                  </a:txBody>
                  <a:tcPr/>
                </a:tc>
                <a:extLst>
                  <a:ext uri="{0D108BD9-81ED-4DB2-BD59-A6C34878D82A}">
                    <a16:rowId xmlns:a16="http://schemas.microsoft.com/office/drawing/2014/main" val="999218032"/>
                  </a:ext>
                </a:extLst>
              </a:tr>
              <a:tr h="370840">
                <a:tc>
                  <a:txBody>
                    <a:bodyPr/>
                    <a:lstStyle/>
                    <a:p>
                      <a:r>
                        <a:rPr lang="en-US" sz="2100" dirty="0"/>
                        <a:t>Unsorted Linked List</a:t>
                      </a:r>
                    </a:p>
                  </a:txBody>
                  <a:tcPr/>
                </a:tc>
                <a:tc>
                  <a:txBody>
                    <a:bodyPr/>
                    <a:lstStyle/>
                    <a:p>
                      <a:endParaRPr lang="en-US" sz="2100"/>
                    </a:p>
                  </a:txBody>
                  <a:tcPr/>
                </a:tc>
                <a:tc>
                  <a:txBody>
                    <a:bodyPr/>
                    <a:lstStyle/>
                    <a:p>
                      <a:endParaRPr lang="en-US" sz="2100"/>
                    </a:p>
                  </a:txBody>
                  <a:tcPr/>
                </a:tc>
                <a:extLst>
                  <a:ext uri="{0D108BD9-81ED-4DB2-BD59-A6C34878D82A}">
                    <a16:rowId xmlns:a16="http://schemas.microsoft.com/office/drawing/2014/main" val="2237532272"/>
                  </a:ext>
                </a:extLst>
              </a:tr>
              <a:tr h="370840">
                <a:tc>
                  <a:txBody>
                    <a:bodyPr/>
                    <a:lstStyle/>
                    <a:p>
                      <a:r>
                        <a:rPr lang="en-US" sz="2100" dirty="0"/>
                        <a:t>Sorted Array</a:t>
                      </a:r>
                    </a:p>
                  </a:txBody>
                  <a:tcPr/>
                </a:tc>
                <a:tc>
                  <a:txBody>
                    <a:bodyPr/>
                    <a:lstStyle/>
                    <a:p>
                      <a:endParaRPr lang="en-US" sz="2100"/>
                    </a:p>
                  </a:txBody>
                  <a:tcPr/>
                </a:tc>
                <a:tc>
                  <a:txBody>
                    <a:bodyPr/>
                    <a:lstStyle/>
                    <a:p>
                      <a:endParaRPr lang="en-US" sz="2100"/>
                    </a:p>
                  </a:txBody>
                  <a:tcPr/>
                </a:tc>
                <a:extLst>
                  <a:ext uri="{0D108BD9-81ED-4DB2-BD59-A6C34878D82A}">
                    <a16:rowId xmlns:a16="http://schemas.microsoft.com/office/drawing/2014/main" val="1851548857"/>
                  </a:ext>
                </a:extLst>
              </a:tr>
              <a:tr h="370840">
                <a:tc>
                  <a:txBody>
                    <a:bodyPr/>
                    <a:lstStyle/>
                    <a:p>
                      <a:r>
                        <a:rPr lang="en-US" sz="2100" dirty="0"/>
                        <a:t>Sorted Linked List</a:t>
                      </a:r>
                    </a:p>
                  </a:txBody>
                  <a:tcPr/>
                </a:tc>
                <a:tc>
                  <a:txBody>
                    <a:bodyPr/>
                    <a:lstStyle/>
                    <a:p>
                      <a:endParaRPr lang="en-US" sz="2100"/>
                    </a:p>
                  </a:txBody>
                  <a:tcPr/>
                </a:tc>
                <a:tc>
                  <a:txBody>
                    <a:bodyPr/>
                    <a:lstStyle/>
                    <a:p>
                      <a:endParaRPr lang="en-US" sz="2100"/>
                    </a:p>
                  </a:txBody>
                  <a:tcPr/>
                </a:tc>
                <a:extLst>
                  <a:ext uri="{0D108BD9-81ED-4DB2-BD59-A6C34878D82A}">
                    <a16:rowId xmlns:a16="http://schemas.microsoft.com/office/drawing/2014/main" val="2877379023"/>
                  </a:ext>
                </a:extLst>
              </a:tr>
              <a:tr h="370840">
                <a:tc>
                  <a:txBody>
                    <a:bodyPr/>
                    <a:lstStyle/>
                    <a:p>
                      <a:r>
                        <a:rPr lang="en-US" sz="2100" dirty="0"/>
                        <a:t>Binary Search Tree</a:t>
                      </a:r>
                    </a:p>
                  </a:txBody>
                  <a:tcPr/>
                </a:tc>
                <a:tc>
                  <a:txBody>
                    <a:bodyPr/>
                    <a:lstStyle/>
                    <a:p>
                      <a:endParaRPr lang="en-US" sz="2100"/>
                    </a:p>
                  </a:txBody>
                  <a:tcPr/>
                </a:tc>
                <a:tc>
                  <a:txBody>
                    <a:bodyPr/>
                    <a:lstStyle/>
                    <a:p>
                      <a:endParaRPr lang="en-US" sz="2100" dirty="0"/>
                    </a:p>
                  </a:txBody>
                  <a:tcPr/>
                </a:tc>
                <a:extLst>
                  <a:ext uri="{0D108BD9-81ED-4DB2-BD59-A6C34878D82A}">
                    <a16:rowId xmlns:a16="http://schemas.microsoft.com/office/drawing/2014/main" val="911959055"/>
                  </a:ext>
                </a:extLst>
              </a:tr>
            </a:tbl>
          </a:graphicData>
        </a:graphic>
      </p:graphicFrame>
      <p:sp>
        <p:nvSpPr>
          <p:cNvPr id="5" name="TextBox 4">
            <a:extLst>
              <a:ext uri="{FF2B5EF4-FFF2-40B4-BE49-F238E27FC236}">
                <a16:creationId xmlns:a16="http://schemas.microsoft.com/office/drawing/2014/main" id="{95DC9A6B-441D-32AF-47B4-F4888F339B90}"/>
              </a:ext>
            </a:extLst>
          </p:cNvPr>
          <p:cNvSpPr txBox="1"/>
          <p:nvPr/>
        </p:nvSpPr>
        <p:spPr>
          <a:xfrm>
            <a:off x="838200" y="5852160"/>
            <a:ext cx="9707880" cy="830997"/>
          </a:xfrm>
          <a:prstGeom prst="rect">
            <a:avLst/>
          </a:prstGeom>
          <a:noFill/>
        </p:spPr>
        <p:txBody>
          <a:bodyPr wrap="square" rtlCol="0">
            <a:spAutoFit/>
          </a:bodyPr>
          <a:lstStyle/>
          <a:p>
            <a:r>
              <a:rPr lang="en-US" sz="2400" dirty="0"/>
              <a:t>For simplicity,  Assume we know the maximum size of the PQ in advance (otherwise we’d do an amortized analysis, but get the same answers…)</a:t>
            </a:r>
          </a:p>
        </p:txBody>
      </p:sp>
      <p:sp>
        <p:nvSpPr>
          <p:cNvPr id="3" name="Slide Number Placeholder 2">
            <a:extLst>
              <a:ext uri="{FF2B5EF4-FFF2-40B4-BE49-F238E27FC236}">
                <a16:creationId xmlns:a16="http://schemas.microsoft.com/office/drawing/2014/main" id="{CF34D5A7-50FE-7671-39C7-97CB6F1D6FF1}"/>
              </a:ext>
            </a:extLst>
          </p:cNvPr>
          <p:cNvSpPr>
            <a:spLocks noGrp="1"/>
          </p:cNvSpPr>
          <p:nvPr>
            <p:ph type="sldNum" sz="quarter" idx="12"/>
          </p:nvPr>
        </p:nvSpPr>
        <p:spPr/>
        <p:txBody>
          <a:bodyPr/>
          <a:lstStyle/>
          <a:p>
            <a:fld id="{A94D5A7D-FFFE-410B-BEE5-702232F4B148}" type="slidenum">
              <a:rPr lang="en-US" smtClean="0"/>
              <a:t>12</a:t>
            </a:fld>
            <a:endParaRPr lang="en-US"/>
          </a:p>
        </p:txBody>
      </p:sp>
    </p:spTree>
    <p:extLst>
      <p:ext uri="{BB962C8B-B14F-4D97-AF65-F5344CB8AC3E}">
        <p14:creationId xmlns:p14="http://schemas.microsoft.com/office/powerpoint/2010/main" val="1318996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6CB2-21FD-58F8-0744-75D5A27E3903}"/>
              </a:ext>
            </a:extLst>
          </p:cNvPr>
          <p:cNvSpPr>
            <a:spLocks noGrp="1"/>
          </p:cNvSpPr>
          <p:nvPr>
            <p:ph type="title"/>
          </p:nvPr>
        </p:nvSpPr>
        <p:spPr/>
        <p:txBody>
          <a:bodyPr/>
          <a:lstStyle/>
          <a:p>
            <a:r>
              <a:rPr lang="en-US" dirty="0"/>
              <a:t>Thinking through implementations (solutions)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A5DE81BF-64A3-93DD-75E1-1B8B7ADAA44B}"/>
                  </a:ext>
                </a:extLst>
              </p:cNvPr>
              <p:cNvGraphicFramePr>
                <a:graphicFrameLocks noGrp="1"/>
              </p:cNvGraphicFramePr>
              <p:nvPr>
                <p:ph idx="1"/>
              </p:nvPr>
            </p:nvGraphicFramePr>
            <p:xfrm>
              <a:off x="838200" y="1825625"/>
              <a:ext cx="10515597" cy="2880360"/>
            </p:xfrm>
            <a:graphic>
              <a:graphicData uri="http://schemas.openxmlformats.org/drawingml/2006/table">
                <a:tbl>
                  <a:tblPr firstRow="1" bandRow="1">
                    <a:tableStyleId>{5C22544A-7EE6-4342-B048-85BDC9FD1C3A}</a:tableStyleId>
                  </a:tblPr>
                  <a:tblGrid>
                    <a:gridCol w="2626360">
                      <a:extLst>
                        <a:ext uri="{9D8B030D-6E8A-4147-A177-3AD203B41FA5}">
                          <a16:colId xmlns:a16="http://schemas.microsoft.com/office/drawing/2014/main" val="3859037791"/>
                        </a:ext>
                      </a:extLst>
                    </a:gridCol>
                    <a:gridCol w="3789680">
                      <a:extLst>
                        <a:ext uri="{9D8B030D-6E8A-4147-A177-3AD203B41FA5}">
                          <a16:colId xmlns:a16="http://schemas.microsoft.com/office/drawing/2014/main" val="1986166423"/>
                        </a:ext>
                      </a:extLst>
                    </a:gridCol>
                    <a:gridCol w="4099557">
                      <a:extLst>
                        <a:ext uri="{9D8B030D-6E8A-4147-A177-3AD203B41FA5}">
                          <a16:colId xmlns:a16="http://schemas.microsoft.com/office/drawing/2014/main" val="3667104526"/>
                        </a:ext>
                      </a:extLst>
                    </a:gridCol>
                  </a:tblGrid>
                  <a:tr h="370840">
                    <a:tc>
                      <a:txBody>
                        <a:bodyPr/>
                        <a:lstStyle/>
                        <a:p>
                          <a:r>
                            <a:rPr lang="en-US" sz="2100" dirty="0"/>
                            <a:t>Data Structure</a:t>
                          </a:r>
                        </a:p>
                      </a:txBody>
                      <a:tcPr/>
                    </a:tc>
                    <a:tc>
                      <a:txBody>
                        <a:bodyPr/>
                        <a:lstStyle/>
                        <a:p>
                          <a:r>
                            <a:rPr lang="en-US" sz="2100" dirty="0"/>
                            <a:t>Worst case time to insert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Worst case time to extract</a:t>
                          </a:r>
                        </a:p>
                      </a:txBody>
                      <a:tcPr/>
                    </a:tc>
                    <a:extLst>
                      <a:ext uri="{0D108BD9-81ED-4DB2-BD59-A6C34878D82A}">
                        <a16:rowId xmlns:a16="http://schemas.microsoft.com/office/drawing/2014/main" val="1526940656"/>
                      </a:ext>
                    </a:extLst>
                  </a:tr>
                  <a:tr h="370840">
                    <a:tc>
                      <a:txBody>
                        <a:bodyPr/>
                        <a:lstStyle/>
                        <a:p>
                          <a:r>
                            <a:rPr lang="en-US" sz="2100" dirty="0"/>
                            <a:t>Unsorted Array</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(1)</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extLst>
                      <a:ext uri="{0D108BD9-81ED-4DB2-BD59-A6C34878D82A}">
                        <a16:rowId xmlns:a16="http://schemas.microsoft.com/office/drawing/2014/main" val="999218032"/>
                      </a:ext>
                    </a:extLst>
                  </a:tr>
                  <a:tr h="370840">
                    <a:tc>
                      <a:txBody>
                        <a:bodyPr/>
                        <a:lstStyle/>
                        <a:p>
                          <a:r>
                            <a:rPr lang="en-US" sz="2100" dirty="0"/>
                            <a:t>Unsorted Linked List</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(1)</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extLst>
                      <a:ext uri="{0D108BD9-81ED-4DB2-BD59-A6C34878D82A}">
                        <a16:rowId xmlns:a16="http://schemas.microsoft.com/office/drawing/2014/main" val="2237532272"/>
                      </a:ext>
                    </a:extLst>
                  </a:tr>
                  <a:tr h="370840">
                    <a:tc>
                      <a:txBody>
                        <a:bodyPr/>
                        <a:lstStyle/>
                        <a:p>
                          <a:r>
                            <a:rPr lang="en-US" sz="2100" dirty="0"/>
                            <a:t>Sorted Array</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(1)</m:t>
                                </m:r>
                              </m:oMath>
                            </m:oMathPara>
                          </a14:m>
                          <a:endParaRPr lang="en-US" sz="2100" dirty="0"/>
                        </a:p>
                      </a:txBody>
                      <a:tcPr/>
                    </a:tc>
                    <a:extLst>
                      <a:ext uri="{0D108BD9-81ED-4DB2-BD59-A6C34878D82A}">
                        <a16:rowId xmlns:a16="http://schemas.microsoft.com/office/drawing/2014/main" val="1851548857"/>
                      </a:ext>
                    </a:extLst>
                  </a:tr>
                  <a:tr h="370840">
                    <a:tc>
                      <a:txBody>
                        <a:bodyPr/>
                        <a:lstStyle/>
                        <a:p>
                          <a:r>
                            <a:rPr lang="en-US" sz="2100" dirty="0"/>
                            <a:t>Sorted Linked List</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1</m:t>
                                    </m:r>
                                  </m:e>
                                </m:d>
                              </m:oMath>
                            </m:oMathPara>
                          </a14:m>
                          <a:endParaRPr lang="en-US" sz="2100" dirty="0"/>
                        </a:p>
                      </a:txBody>
                      <a:tcPr/>
                    </a:tc>
                    <a:extLst>
                      <a:ext uri="{0D108BD9-81ED-4DB2-BD59-A6C34878D82A}">
                        <a16:rowId xmlns:a16="http://schemas.microsoft.com/office/drawing/2014/main" val="2877379023"/>
                      </a:ext>
                    </a:extLst>
                  </a:tr>
                  <a:tr h="370840">
                    <a:tc>
                      <a:txBody>
                        <a:bodyPr/>
                        <a:lstStyle/>
                        <a:p>
                          <a:r>
                            <a:rPr lang="en-US" sz="2100" dirty="0"/>
                            <a:t>Binary Search Tree</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extLst>
                      <a:ext uri="{0D108BD9-81ED-4DB2-BD59-A6C34878D82A}">
                        <a16:rowId xmlns:a16="http://schemas.microsoft.com/office/drawing/2014/main" val="911959055"/>
                      </a:ext>
                    </a:extLst>
                  </a:tr>
                  <a:tr h="370840">
                    <a:tc>
                      <a:txBody>
                        <a:bodyPr/>
                        <a:lstStyle/>
                        <a:p>
                          <a:r>
                            <a:rPr lang="en-US" sz="2100" dirty="0"/>
                            <a:t>Binary Heap</a:t>
                          </a:r>
                        </a:p>
                      </a:txBody>
                      <a:tcPr>
                        <a:solidFill>
                          <a:schemeClr val="accent2">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e>
                                </m:d>
                              </m:oMath>
                            </m:oMathPara>
                          </a14:m>
                          <a:endParaRPr lang="en-US" sz="2100" dirty="0"/>
                        </a:p>
                      </a:txBody>
                      <a:tcPr>
                        <a:solidFill>
                          <a:schemeClr val="accent2">
                            <a:lumMod val="60000"/>
                            <a:lumOff val="4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e>
                                </m:d>
                              </m:oMath>
                            </m:oMathPara>
                          </a14:m>
                          <a:endParaRPr lang="en-US" sz="2100" dirty="0"/>
                        </a:p>
                      </a:txBody>
                      <a:tcPr>
                        <a:solidFill>
                          <a:schemeClr val="accent2">
                            <a:lumMod val="60000"/>
                            <a:lumOff val="40000"/>
                          </a:schemeClr>
                        </a:solidFill>
                      </a:tcPr>
                    </a:tc>
                    <a:extLst>
                      <a:ext uri="{0D108BD9-81ED-4DB2-BD59-A6C34878D82A}">
                        <a16:rowId xmlns:a16="http://schemas.microsoft.com/office/drawing/2014/main" val="2607651751"/>
                      </a:ext>
                    </a:extLst>
                  </a:tr>
                </a:tbl>
              </a:graphicData>
            </a:graphic>
          </p:graphicFrame>
        </mc:Choice>
        <mc:Fallback xmlns="">
          <p:graphicFrame>
            <p:nvGraphicFramePr>
              <p:cNvPr id="4" name="Content Placeholder 3">
                <a:extLst>
                  <a:ext uri="{FF2B5EF4-FFF2-40B4-BE49-F238E27FC236}">
                    <a16:creationId xmlns:a16="http://schemas.microsoft.com/office/drawing/2014/main" id="{A5DE81BF-64A3-93DD-75E1-1B8B7ADAA44B}"/>
                  </a:ext>
                </a:extLst>
              </p:cNvPr>
              <p:cNvGraphicFramePr>
                <a:graphicFrameLocks noGrp="1"/>
              </p:cNvGraphicFramePr>
              <p:nvPr>
                <p:ph idx="1"/>
                <p:extLst>
                  <p:ext uri="{D42A27DB-BD31-4B8C-83A1-F6EECF244321}">
                    <p14:modId xmlns:p14="http://schemas.microsoft.com/office/powerpoint/2010/main" val="2513853333"/>
                  </p:ext>
                </p:extLst>
              </p:nvPr>
            </p:nvGraphicFramePr>
            <p:xfrm>
              <a:off x="838200" y="1825625"/>
              <a:ext cx="10515597" cy="2880360"/>
            </p:xfrm>
            <a:graphic>
              <a:graphicData uri="http://schemas.openxmlformats.org/drawingml/2006/table">
                <a:tbl>
                  <a:tblPr firstRow="1" bandRow="1">
                    <a:tableStyleId>{5C22544A-7EE6-4342-B048-85BDC9FD1C3A}</a:tableStyleId>
                  </a:tblPr>
                  <a:tblGrid>
                    <a:gridCol w="2626360">
                      <a:extLst>
                        <a:ext uri="{9D8B030D-6E8A-4147-A177-3AD203B41FA5}">
                          <a16:colId xmlns:a16="http://schemas.microsoft.com/office/drawing/2014/main" val="3859037791"/>
                        </a:ext>
                      </a:extLst>
                    </a:gridCol>
                    <a:gridCol w="3789680">
                      <a:extLst>
                        <a:ext uri="{9D8B030D-6E8A-4147-A177-3AD203B41FA5}">
                          <a16:colId xmlns:a16="http://schemas.microsoft.com/office/drawing/2014/main" val="1986166423"/>
                        </a:ext>
                      </a:extLst>
                    </a:gridCol>
                    <a:gridCol w="4099557">
                      <a:extLst>
                        <a:ext uri="{9D8B030D-6E8A-4147-A177-3AD203B41FA5}">
                          <a16:colId xmlns:a16="http://schemas.microsoft.com/office/drawing/2014/main" val="3667104526"/>
                        </a:ext>
                      </a:extLst>
                    </a:gridCol>
                  </a:tblGrid>
                  <a:tr h="411480">
                    <a:tc>
                      <a:txBody>
                        <a:bodyPr/>
                        <a:lstStyle/>
                        <a:p>
                          <a:r>
                            <a:rPr lang="en-US" sz="2100" dirty="0"/>
                            <a:t>Data Structure</a:t>
                          </a:r>
                        </a:p>
                      </a:txBody>
                      <a:tcPr/>
                    </a:tc>
                    <a:tc>
                      <a:txBody>
                        <a:bodyPr/>
                        <a:lstStyle/>
                        <a:p>
                          <a:r>
                            <a:rPr lang="en-US" sz="2100" dirty="0"/>
                            <a:t>Worst case time to insert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Worst case time to extract</a:t>
                          </a:r>
                        </a:p>
                      </a:txBody>
                      <a:tcPr/>
                    </a:tc>
                    <a:extLst>
                      <a:ext uri="{0D108BD9-81ED-4DB2-BD59-A6C34878D82A}">
                        <a16:rowId xmlns:a16="http://schemas.microsoft.com/office/drawing/2014/main" val="1526940656"/>
                      </a:ext>
                    </a:extLst>
                  </a:tr>
                  <a:tr h="411480">
                    <a:tc>
                      <a:txBody>
                        <a:bodyPr/>
                        <a:lstStyle/>
                        <a:p>
                          <a:r>
                            <a:rPr lang="en-US" sz="2100" dirty="0"/>
                            <a:t>Unsorted Array</a:t>
                          </a:r>
                        </a:p>
                      </a:txBody>
                      <a:tcPr/>
                    </a:tc>
                    <a:tc>
                      <a:txBody>
                        <a:bodyPr/>
                        <a:lstStyle/>
                        <a:p>
                          <a:endParaRPr lang="en-US"/>
                        </a:p>
                      </a:txBody>
                      <a:tcPr>
                        <a:blipFill>
                          <a:blip r:embed="rId2"/>
                          <a:stretch>
                            <a:fillRect l="-69453" t="-110448" r="-108842" b="-534328"/>
                          </a:stretch>
                        </a:blipFill>
                      </a:tcPr>
                    </a:tc>
                    <a:tc>
                      <a:txBody>
                        <a:bodyPr/>
                        <a:lstStyle/>
                        <a:p>
                          <a:endParaRPr lang="en-US"/>
                        </a:p>
                      </a:txBody>
                      <a:tcPr>
                        <a:blipFill>
                          <a:blip r:embed="rId2"/>
                          <a:stretch>
                            <a:fillRect l="-156612" t="-110448" r="-594" b="-534328"/>
                          </a:stretch>
                        </a:blipFill>
                      </a:tcPr>
                    </a:tc>
                    <a:extLst>
                      <a:ext uri="{0D108BD9-81ED-4DB2-BD59-A6C34878D82A}">
                        <a16:rowId xmlns:a16="http://schemas.microsoft.com/office/drawing/2014/main" val="999218032"/>
                      </a:ext>
                    </a:extLst>
                  </a:tr>
                  <a:tr h="411480">
                    <a:tc>
                      <a:txBody>
                        <a:bodyPr/>
                        <a:lstStyle/>
                        <a:p>
                          <a:r>
                            <a:rPr lang="en-US" sz="2100" dirty="0"/>
                            <a:t>Unsorted Linked List</a:t>
                          </a:r>
                        </a:p>
                      </a:txBody>
                      <a:tcPr/>
                    </a:tc>
                    <a:tc>
                      <a:txBody>
                        <a:bodyPr/>
                        <a:lstStyle/>
                        <a:p>
                          <a:endParaRPr lang="en-US"/>
                        </a:p>
                      </a:txBody>
                      <a:tcPr>
                        <a:blipFill>
                          <a:blip r:embed="rId2"/>
                          <a:stretch>
                            <a:fillRect l="-69453" t="-207353" r="-108842" b="-426471"/>
                          </a:stretch>
                        </a:blipFill>
                      </a:tcPr>
                    </a:tc>
                    <a:tc>
                      <a:txBody>
                        <a:bodyPr/>
                        <a:lstStyle/>
                        <a:p>
                          <a:endParaRPr lang="en-US"/>
                        </a:p>
                      </a:txBody>
                      <a:tcPr>
                        <a:blipFill>
                          <a:blip r:embed="rId2"/>
                          <a:stretch>
                            <a:fillRect l="-156612" t="-207353" r="-594" b="-426471"/>
                          </a:stretch>
                        </a:blipFill>
                      </a:tcPr>
                    </a:tc>
                    <a:extLst>
                      <a:ext uri="{0D108BD9-81ED-4DB2-BD59-A6C34878D82A}">
                        <a16:rowId xmlns:a16="http://schemas.microsoft.com/office/drawing/2014/main" val="2237532272"/>
                      </a:ext>
                    </a:extLst>
                  </a:tr>
                  <a:tr h="411480">
                    <a:tc>
                      <a:txBody>
                        <a:bodyPr/>
                        <a:lstStyle/>
                        <a:p>
                          <a:r>
                            <a:rPr lang="en-US" sz="2100" dirty="0"/>
                            <a:t>Sorted Array</a:t>
                          </a:r>
                        </a:p>
                      </a:txBody>
                      <a:tcPr/>
                    </a:tc>
                    <a:tc>
                      <a:txBody>
                        <a:bodyPr/>
                        <a:lstStyle/>
                        <a:p>
                          <a:endParaRPr lang="en-US"/>
                        </a:p>
                      </a:txBody>
                      <a:tcPr>
                        <a:blipFill>
                          <a:blip r:embed="rId2"/>
                          <a:stretch>
                            <a:fillRect l="-69453" t="-311940" r="-108842" b="-332836"/>
                          </a:stretch>
                        </a:blipFill>
                      </a:tcPr>
                    </a:tc>
                    <a:tc>
                      <a:txBody>
                        <a:bodyPr/>
                        <a:lstStyle/>
                        <a:p>
                          <a:endParaRPr lang="en-US"/>
                        </a:p>
                      </a:txBody>
                      <a:tcPr>
                        <a:blipFill>
                          <a:blip r:embed="rId2"/>
                          <a:stretch>
                            <a:fillRect l="-156612" t="-311940" r="-594" b="-332836"/>
                          </a:stretch>
                        </a:blipFill>
                      </a:tcPr>
                    </a:tc>
                    <a:extLst>
                      <a:ext uri="{0D108BD9-81ED-4DB2-BD59-A6C34878D82A}">
                        <a16:rowId xmlns:a16="http://schemas.microsoft.com/office/drawing/2014/main" val="1851548857"/>
                      </a:ext>
                    </a:extLst>
                  </a:tr>
                  <a:tr h="411480">
                    <a:tc>
                      <a:txBody>
                        <a:bodyPr/>
                        <a:lstStyle/>
                        <a:p>
                          <a:r>
                            <a:rPr lang="en-US" sz="2100" dirty="0"/>
                            <a:t>Sorted Linked List</a:t>
                          </a:r>
                        </a:p>
                      </a:txBody>
                      <a:tcPr/>
                    </a:tc>
                    <a:tc>
                      <a:txBody>
                        <a:bodyPr/>
                        <a:lstStyle/>
                        <a:p>
                          <a:endParaRPr lang="en-US"/>
                        </a:p>
                      </a:txBody>
                      <a:tcPr>
                        <a:blipFill>
                          <a:blip r:embed="rId2"/>
                          <a:stretch>
                            <a:fillRect l="-69453" t="-405882" r="-108842" b="-227941"/>
                          </a:stretch>
                        </a:blipFill>
                      </a:tcPr>
                    </a:tc>
                    <a:tc>
                      <a:txBody>
                        <a:bodyPr/>
                        <a:lstStyle/>
                        <a:p>
                          <a:endParaRPr lang="en-US"/>
                        </a:p>
                      </a:txBody>
                      <a:tcPr>
                        <a:blipFill>
                          <a:blip r:embed="rId2"/>
                          <a:stretch>
                            <a:fillRect l="-156612" t="-405882" r="-594" b="-227941"/>
                          </a:stretch>
                        </a:blipFill>
                      </a:tcPr>
                    </a:tc>
                    <a:extLst>
                      <a:ext uri="{0D108BD9-81ED-4DB2-BD59-A6C34878D82A}">
                        <a16:rowId xmlns:a16="http://schemas.microsoft.com/office/drawing/2014/main" val="2877379023"/>
                      </a:ext>
                    </a:extLst>
                  </a:tr>
                  <a:tr h="411480">
                    <a:tc>
                      <a:txBody>
                        <a:bodyPr/>
                        <a:lstStyle/>
                        <a:p>
                          <a:r>
                            <a:rPr lang="en-US" sz="2100" dirty="0"/>
                            <a:t>Binary Search Tree</a:t>
                          </a:r>
                        </a:p>
                      </a:txBody>
                      <a:tcPr/>
                    </a:tc>
                    <a:tc>
                      <a:txBody>
                        <a:bodyPr/>
                        <a:lstStyle/>
                        <a:p>
                          <a:endParaRPr lang="en-US"/>
                        </a:p>
                      </a:txBody>
                      <a:tcPr>
                        <a:blipFill>
                          <a:blip r:embed="rId2"/>
                          <a:stretch>
                            <a:fillRect l="-69453" t="-513433" r="-108842" b="-131343"/>
                          </a:stretch>
                        </a:blipFill>
                      </a:tcPr>
                    </a:tc>
                    <a:tc>
                      <a:txBody>
                        <a:bodyPr/>
                        <a:lstStyle/>
                        <a:p>
                          <a:endParaRPr lang="en-US"/>
                        </a:p>
                      </a:txBody>
                      <a:tcPr>
                        <a:blipFill>
                          <a:blip r:embed="rId2"/>
                          <a:stretch>
                            <a:fillRect l="-156612" t="-513433" r="-594" b="-131343"/>
                          </a:stretch>
                        </a:blipFill>
                      </a:tcPr>
                    </a:tc>
                    <a:extLst>
                      <a:ext uri="{0D108BD9-81ED-4DB2-BD59-A6C34878D82A}">
                        <a16:rowId xmlns:a16="http://schemas.microsoft.com/office/drawing/2014/main" val="911959055"/>
                      </a:ext>
                    </a:extLst>
                  </a:tr>
                  <a:tr h="411480">
                    <a:tc>
                      <a:txBody>
                        <a:bodyPr/>
                        <a:lstStyle/>
                        <a:p>
                          <a:r>
                            <a:rPr lang="en-US" sz="2100" dirty="0"/>
                            <a:t>Binary Heap</a:t>
                          </a:r>
                        </a:p>
                      </a:txBody>
                      <a:tcPr>
                        <a:solidFill>
                          <a:schemeClr val="accent2">
                            <a:lumMod val="60000"/>
                            <a:lumOff val="40000"/>
                          </a:schemeClr>
                        </a:solidFill>
                      </a:tcPr>
                    </a:tc>
                    <a:tc>
                      <a:txBody>
                        <a:bodyPr/>
                        <a:lstStyle/>
                        <a:p>
                          <a:endParaRPr lang="en-US"/>
                        </a:p>
                      </a:txBody>
                      <a:tcPr>
                        <a:blipFill>
                          <a:blip r:embed="rId2"/>
                          <a:stretch>
                            <a:fillRect l="-69453" t="-604412" r="-108842" b="-29412"/>
                          </a:stretch>
                        </a:blipFill>
                      </a:tcPr>
                    </a:tc>
                    <a:tc>
                      <a:txBody>
                        <a:bodyPr/>
                        <a:lstStyle/>
                        <a:p>
                          <a:endParaRPr lang="en-US"/>
                        </a:p>
                      </a:txBody>
                      <a:tcPr>
                        <a:blipFill>
                          <a:blip r:embed="rId2"/>
                          <a:stretch>
                            <a:fillRect l="-156612" t="-604412" r="-594" b="-29412"/>
                          </a:stretch>
                        </a:blipFill>
                      </a:tcPr>
                    </a:tc>
                    <a:extLst>
                      <a:ext uri="{0D108BD9-81ED-4DB2-BD59-A6C34878D82A}">
                        <a16:rowId xmlns:a16="http://schemas.microsoft.com/office/drawing/2014/main" val="2607651751"/>
                      </a:ext>
                    </a:extLst>
                  </a:tr>
                </a:tbl>
              </a:graphicData>
            </a:graphic>
          </p:graphicFrame>
        </mc:Fallback>
      </mc:AlternateContent>
      <p:sp>
        <p:nvSpPr>
          <p:cNvPr id="3" name="TextBox 2">
            <a:extLst>
              <a:ext uri="{FF2B5EF4-FFF2-40B4-BE49-F238E27FC236}">
                <a16:creationId xmlns:a16="http://schemas.microsoft.com/office/drawing/2014/main" id="{B5A04C30-28A0-45BD-0DCC-6FE722E39D48}"/>
              </a:ext>
            </a:extLst>
          </p:cNvPr>
          <p:cNvSpPr txBox="1"/>
          <p:nvPr/>
        </p:nvSpPr>
        <p:spPr>
          <a:xfrm>
            <a:off x="838200" y="5852160"/>
            <a:ext cx="9707880" cy="830997"/>
          </a:xfrm>
          <a:prstGeom prst="rect">
            <a:avLst/>
          </a:prstGeom>
          <a:noFill/>
        </p:spPr>
        <p:txBody>
          <a:bodyPr wrap="square" rtlCol="0">
            <a:spAutoFit/>
          </a:bodyPr>
          <a:lstStyle/>
          <a:p>
            <a:r>
              <a:rPr lang="en-US" sz="2400" dirty="0"/>
              <a:t>For simplicity,  Assume we know the maximum size of the PQ in advance (otherwise we’d do an amortized analysis, but get the same answers…)</a:t>
            </a:r>
          </a:p>
        </p:txBody>
      </p:sp>
      <p:sp>
        <p:nvSpPr>
          <p:cNvPr id="5" name="Slide Number Placeholder 4">
            <a:extLst>
              <a:ext uri="{FF2B5EF4-FFF2-40B4-BE49-F238E27FC236}">
                <a16:creationId xmlns:a16="http://schemas.microsoft.com/office/drawing/2014/main" id="{1F8880DF-DFD4-BB87-2B91-1F1CF71B21EC}"/>
              </a:ext>
            </a:extLst>
          </p:cNvPr>
          <p:cNvSpPr>
            <a:spLocks noGrp="1"/>
          </p:cNvSpPr>
          <p:nvPr>
            <p:ph type="sldNum" sz="quarter" idx="12"/>
          </p:nvPr>
        </p:nvSpPr>
        <p:spPr/>
        <p:txBody>
          <a:bodyPr/>
          <a:lstStyle/>
          <a:p>
            <a:fld id="{A94D5A7D-FFFE-410B-BEE5-702232F4B148}" type="slidenum">
              <a:rPr lang="en-US" smtClean="0"/>
              <a:t>13</a:t>
            </a:fld>
            <a:endParaRPr lang="en-US"/>
          </a:p>
        </p:txBody>
      </p:sp>
    </p:spTree>
    <p:extLst>
      <p:ext uri="{BB962C8B-B14F-4D97-AF65-F5344CB8AC3E}">
        <p14:creationId xmlns:p14="http://schemas.microsoft.com/office/powerpoint/2010/main" val="2688806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7FF0-73B3-18E1-1353-1FC326B05A0A}"/>
              </a:ext>
            </a:extLst>
          </p:cNvPr>
          <p:cNvSpPr>
            <a:spLocks noGrp="1"/>
          </p:cNvSpPr>
          <p:nvPr>
            <p:ph type="title"/>
          </p:nvPr>
        </p:nvSpPr>
        <p:spPr/>
        <p:txBody>
          <a:bodyPr/>
          <a:lstStyle/>
          <a:p>
            <a:r>
              <a:rPr lang="en-US" dirty="0"/>
              <a:t>Trees for Heaps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FACA28-A63F-17B5-D7E2-8052BDD1DCC7}"/>
                  </a:ext>
                </a:extLst>
              </p:cNvPr>
              <p:cNvSpPr>
                <a:spLocks noGrp="1"/>
              </p:cNvSpPr>
              <p:nvPr>
                <p:ph idx="1"/>
              </p:nvPr>
            </p:nvSpPr>
            <p:spPr/>
            <p:txBody>
              <a:bodyPr>
                <a:normAutofit/>
              </a:bodyPr>
              <a:lstStyle/>
              <a:p>
                <a:r>
                  <a:rPr lang="en-US" dirty="0"/>
                  <a:t>Binary Trees:</a:t>
                </a:r>
              </a:p>
              <a:p>
                <a:pPr lvl="1"/>
                <a:r>
                  <a:rPr lang="en-US" dirty="0"/>
                  <a:t>The branching factor is 2</a:t>
                </a:r>
              </a:p>
              <a:p>
                <a:pPr lvl="1"/>
                <a:r>
                  <a:rPr lang="en-US" dirty="0"/>
                  <a:t>Every node has </a:t>
                </a:r>
                <a14:m>
                  <m:oMath xmlns:m="http://schemas.openxmlformats.org/officeDocument/2006/math">
                    <m:r>
                      <a:rPr lang="en-US" b="0" i="1" smtClean="0">
                        <a:latin typeface="Cambria Math" panose="02040503050406030204" pitchFamily="18" charset="0"/>
                      </a:rPr>
                      <m:t>≤</m:t>
                    </m:r>
                  </m:oMath>
                </a14:m>
                <a:r>
                  <a:rPr lang="en-US" dirty="0"/>
                  <a:t> 2 children</a:t>
                </a:r>
              </a:p>
              <a:p>
                <a:r>
                  <a:rPr lang="en-US" dirty="0"/>
                  <a:t>Complete Tree:</a:t>
                </a:r>
              </a:p>
              <a:p>
                <a:pPr lvl="1"/>
                <a:r>
                  <a:rPr lang="en-US" dirty="0"/>
                  <a:t>All “layers” are full, except the bottom</a:t>
                </a:r>
              </a:p>
              <a:p>
                <a:pPr lvl="1"/>
                <a:r>
                  <a:rPr lang="en-US" dirty="0"/>
                  <a:t>Bottom layer filled left-to-right</a:t>
                </a:r>
              </a:p>
            </p:txBody>
          </p:sp>
        </mc:Choice>
        <mc:Fallback xmlns="">
          <p:sp>
            <p:nvSpPr>
              <p:cNvPr id="3" name="Content Placeholder 2">
                <a:extLst>
                  <a:ext uri="{FF2B5EF4-FFF2-40B4-BE49-F238E27FC236}">
                    <a16:creationId xmlns:a16="http://schemas.microsoft.com/office/drawing/2014/main" id="{50FACA28-A63F-17B5-D7E2-8052BDD1DCC7}"/>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4" name="Group 3" descr="Depiction of a Heap as a tree. For this slide, we're paying attention to the shape. Every level is completely full, except for the last. The last level must then be filled from left-to-right, meaning we cannot add a node if the there are any &quot;gaps&quot; to its left.">
            <a:extLst>
              <a:ext uri="{FF2B5EF4-FFF2-40B4-BE49-F238E27FC236}">
                <a16:creationId xmlns:a16="http://schemas.microsoft.com/office/drawing/2014/main" id="{745763F0-6769-2287-CC78-BCD511A25F3D}"/>
              </a:ext>
            </a:extLst>
          </p:cNvPr>
          <p:cNvGrpSpPr/>
          <p:nvPr/>
        </p:nvGrpSpPr>
        <p:grpSpPr>
          <a:xfrm>
            <a:off x="5161281" y="2808212"/>
            <a:ext cx="6934200" cy="3368751"/>
            <a:chOff x="2590801" y="2672070"/>
            <a:chExt cx="6934200" cy="3368751"/>
          </a:xfrm>
        </p:grpSpPr>
        <p:sp>
          <p:nvSpPr>
            <p:cNvPr id="5" name="Oval 4">
              <a:extLst>
                <a:ext uri="{FF2B5EF4-FFF2-40B4-BE49-F238E27FC236}">
                  <a16:creationId xmlns:a16="http://schemas.microsoft.com/office/drawing/2014/main" id="{1F7E31A0-3D28-578F-5A14-F09AA762C56B}"/>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18E57D9C-90AC-1E4D-B4B2-6035E42D446F}"/>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8B69181F-C6C8-0F25-3774-618748080A5E}"/>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C4E7A57F-281D-14D1-8FD1-B7676D989C3C}"/>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B69DA9B6-1EB5-447B-ED91-6211BEDDA0F2}"/>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865DDE04-CC29-E791-DD6A-810566C87691}"/>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0C1B6C2F-9FFB-4EEB-3096-46005109CDE9}"/>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8F5AC253-EE0F-A59C-CD48-00D35FA98918}"/>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B694BE88-313B-BF69-CC7B-CDB41993619D}"/>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5BEC51-2B81-F5B1-3172-D2C934522EE8}"/>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76CC7CC-AE23-0FD3-CE5F-8504F07C64B7}"/>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5647F1-AB09-5E14-4D54-F9A40B1E0C28}"/>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D23AFF-4086-7B95-E87D-F527D08A1AD3}"/>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D427BB4-6F03-67AA-C1CC-7E6FCA3D63F4}"/>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B0041F5-7180-BE30-B46A-30863B150E6E}"/>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52D87F-314D-CE71-4735-6CB05C141444}"/>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B2EEED4-A26A-7898-FCF1-C0AA68E4D5B5}"/>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Slide Number Placeholder 21">
            <a:extLst>
              <a:ext uri="{FF2B5EF4-FFF2-40B4-BE49-F238E27FC236}">
                <a16:creationId xmlns:a16="http://schemas.microsoft.com/office/drawing/2014/main" id="{4FFC054E-E88C-D20C-F911-E794390360A2}"/>
              </a:ext>
            </a:extLst>
          </p:cNvPr>
          <p:cNvSpPr>
            <a:spLocks noGrp="1"/>
          </p:cNvSpPr>
          <p:nvPr>
            <p:ph type="sldNum" sz="quarter" idx="12"/>
          </p:nvPr>
        </p:nvSpPr>
        <p:spPr/>
        <p:txBody>
          <a:bodyPr/>
          <a:lstStyle/>
          <a:p>
            <a:fld id="{A94D5A7D-FFFE-410B-BEE5-702232F4B148}" type="slidenum">
              <a:rPr lang="en-US" smtClean="0"/>
              <a:t>14</a:t>
            </a:fld>
            <a:endParaRPr lang="en-US"/>
          </a:p>
        </p:txBody>
      </p:sp>
    </p:spTree>
    <p:extLst>
      <p:ext uri="{BB962C8B-B14F-4D97-AF65-F5344CB8AC3E}">
        <p14:creationId xmlns:p14="http://schemas.microsoft.com/office/powerpoint/2010/main" val="132153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A069-E0AF-EBEE-3120-4318DF25C837}"/>
              </a:ext>
            </a:extLst>
          </p:cNvPr>
          <p:cNvSpPr>
            <a:spLocks noGrp="1"/>
          </p:cNvSpPr>
          <p:nvPr>
            <p:ph type="title"/>
          </p:nvPr>
        </p:nvSpPr>
        <p:spPr/>
        <p:txBody>
          <a:bodyPr/>
          <a:lstStyle/>
          <a:p>
            <a:r>
              <a:rPr lang="en-US" dirty="0"/>
              <a:t>Heap – Priority Queue Data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9CD4E4A-D376-CCD8-BF06-19D9E2D50515}"/>
                  </a:ext>
                </a:extLst>
              </p:cNvPr>
              <p:cNvSpPr>
                <a:spLocks noGrp="1"/>
              </p:cNvSpPr>
              <p:nvPr>
                <p:ph idx="1"/>
              </p:nvPr>
            </p:nvSpPr>
            <p:spPr/>
            <p:txBody>
              <a:bodyPr/>
              <a:lstStyle/>
              <a:p>
                <a:r>
                  <a:rPr lang="en-US" dirty="0"/>
                  <a:t>Idea: We need to keep some ordering, but it doesn’t need to be entirely sorted</a:t>
                </a:r>
              </a:p>
              <a:p>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r>
                  <a:rPr lang="en-US" dirty="0"/>
                  <a:t> worst case for extract and insert</a:t>
                </a:r>
              </a:p>
              <a:p>
                <a:endParaRPr lang="en-US" dirty="0"/>
              </a:p>
            </p:txBody>
          </p:sp>
        </mc:Choice>
        <mc:Fallback xmlns="">
          <p:sp>
            <p:nvSpPr>
              <p:cNvPr id="3" name="Content Placeholder 2">
                <a:extLst>
                  <a:ext uri="{FF2B5EF4-FFF2-40B4-BE49-F238E27FC236}">
                    <a16:creationId xmlns:a16="http://schemas.microsoft.com/office/drawing/2014/main" id="{99CD4E4A-D376-CCD8-BF06-19D9E2D50515}"/>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30" name="Group 29" descr="There are two advantages to the heap structure required. This image demonstrates the first. It guarantees that the number of levels in the tree is logarithmic in its size since every node has the maximum number of children (until the last 2 levels)">
            <a:extLst>
              <a:ext uri="{FF2B5EF4-FFF2-40B4-BE49-F238E27FC236}">
                <a16:creationId xmlns:a16="http://schemas.microsoft.com/office/drawing/2014/main" id="{860A17D2-D1DC-EB90-0F1F-B576ACAA6D5B}"/>
              </a:ext>
            </a:extLst>
          </p:cNvPr>
          <p:cNvGrpSpPr/>
          <p:nvPr/>
        </p:nvGrpSpPr>
        <p:grpSpPr>
          <a:xfrm>
            <a:off x="5161281" y="2808212"/>
            <a:ext cx="6934200" cy="3368751"/>
            <a:chOff x="2590801" y="2672070"/>
            <a:chExt cx="6934200" cy="3368751"/>
          </a:xfrm>
        </p:grpSpPr>
        <p:sp>
          <p:nvSpPr>
            <p:cNvPr id="4" name="Oval 3">
              <a:extLst>
                <a:ext uri="{FF2B5EF4-FFF2-40B4-BE49-F238E27FC236}">
                  <a16:creationId xmlns:a16="http://schemas.microsoft.com/office/drawing/2014/main" id="{C0E16EF1-E0DE-F370-E581-946E72846104}"/>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 name="Oval 4">
              <a:extLst>
                <a:ext uri="{FF2B5EF4-FFF2-40B4-BE49-F238E27FC236}">
                  <a16:creationId xmlns:a16="http://schemas.microsoft.com/office/drawing/2014/main" id="{245C3EBE-556C-5377-E6B8-DD961CEA7DFD}"/>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6" name="Oval 5">
              <a:extLst>
                <a:ext uri="{FF2B5EF4-FFF2-40B4-BE49-F238E27FC236}">
                  <a16:creationId xmlns:a16="http://schemas.microsoft.com/office/drawing/2014/main" id="{60B45233-474B-D142-219F-3E2B3AC692B9}"/>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 name="Oval 6">
              <a:extLst>
                <a:ext uri="{FF2B5EF4-FFF2-40B4-BE49-F238E27FC236}">
                  <a16:creationId xmlns:a16="http://schemas.microsoft.com/office/drawing/2014/main" id="{AE202AD5-FD55-ED1F-2E5A-AA6DE5FB534F}"/>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8" name="Oval 7">
              <a:extLst>
                <a:ext uri="{FF2B5EF4-FFF2-40B4-BE49-F238E27FC236}">
                  <a16:creationId xmlns:a16="http://schemas.microsoft.com/office/drawing/2014/main" id="{B55CF38E-7DC0-6240-8663-B411669B6536}"/>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9" name="Oval 8">
              <a:extLst>
                <a:ext uri="{FF2B5EF4-FFF2-40B4-BE49-F238E27FC236}">
                  <a16:creationId xmlns:a16="http://schemas.microsoft.com/office/drawing/2014/main" id="{7F4CC478-74A8-998F-9A93-3856DF9C77C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 name="Oval 9">
              <a:extLst>
                <a:ext uri="{FF2B5EF4-FFF2-40B4-BE49-F238E27FC236}">
                  <a16:creationId xmlns:a16="http://schemas.microsoft.com/office/drawing/2014/main" id="{E0E3CC96-BBE6-289E-ED25-7D583BF06E09}"/>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1" name="Oval 10">
              <a:extLst>
                <a:ext uri="{FF2B5EF4-FFF2-40B4-BE49-F238E27FC236}">
                  <a16:creationId xmlns:a16="http://schemas.microsoft.com/office/drawing/2014/main" id="{1E4DD672-6BA5-032B-AF77-D37A27D159F3}"/>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2" name="Oval 11">
              <a:extLst>
                <a:ext uri="{FF2B5EF4-FFF2-40B4-BE49-F238E27FC236}">
                  <a16:creationId xmlns:a16="http://schemas.microsoft.com/office/drawing/2014/main" id="{201B6D2E-E2AA-4C8C-1EAD-8C12D7FF3633}"/>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3" name="Straight Connector 12">
              <a:extLst>
                <a:ext uri="{FF2B5EF4-FFF2-40B4-BE49-F238E27FC236}">
                  <a16:creationId xmlns:a16="http://schemas.microsoft.com/office/drawing/2014/main" id="{3248F384-51C8-527F-7FB4-5BBB372B6677}"/>
                </a:ext>
              </a:extLst>
            </p:cNvPr>
            <p:cNvCxnSpPr>
              <a:cxnSpLocks/>
              <a:stCxn id="4" idx="3"/>
              <a:endCxn id="5"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02DF07-0E13-B858-3BA7-5900F9516216}"/>
                </a:ext>
              </a:extLst>
            </p:cNvPr>
            <p:cNvCxnSpPr>
              <a:cxnSpLocks/>
              <a:stCxn id="4" idx="5"/>
              <a:endCxn id="6"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84EDD4-811C-EDDD-E685-8BB995834CA3}"/>
                </a:ext>
              </a:extLst>
            </p:cNvPr>
            <p:cNvCxnSpPr>
              <a:stCxn id="8" idx="1"/>
              <a:endCxn id="5"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D010E68-C147-D53D-76FA-0AC012CD9A6F}"/>
                </a:ext>
              </a:extLst>
            </p:cNvPr>
            <p:cNvCxnSpPr>
              <a:stCxn id="7" idx="7"/>
              <a:endCxn id="5"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35A445-FC36-61C2-4F6B-88DF180C943C}"/>
                </a:ext>
              </a:extLst>
            </p:cNvPr>
            <p:cNvCxnSpPr>
              <a:stCxn id="12" idx="0"/>
              <a:endCxn id="7"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173BE8-0C63-61AC-C82D-DA0736EC7C33}"/>
                </a:ext>
              </a:extLst>
            </p:cNvPr>
            <p:cNvCxnSpPr>
              <a:stCxn id="11" idx="0"/>
              <a:endCxn id="7"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859FA23-DDB5-C437-52D4-C8687D34BF71}"/>
                </a:ext>
              </a:extLst>
            </p:cNvPr>
            <p:cNvCxnSpPr>
              <a:stCxn id="9" idx="7"/>
              <a:endCxn id="6"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F0309B5-D192-7F29-3E8C-A9BE86027085}"/>
                </a:ext>
              </a:extLst>
            </p:cNvPr>
            <p:cNvCxnSpPr>
              <a:stCxn id="10" idx="1"/>
              <a:endCxn id="6"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descr="This demonstrates the second advantage. We can easily represent the tree in an array by labelling the nodes with indices following a level-order traversal (so the root has value 1, its left child is value 2, its right child is 3, etc.)">
            <a:extLst>
              <a:ext uri="{FF2B5EF4-FFF2-40B4-BE49-F238E27FC236}">
                <a16:creationId xmlns:a16="http://schemas.microsoft.com/office/drawing/2014/main" id="{49F8F235-A831-9627-1314-311769E6820F}"/>
              </a:ext>
            </a:extLst>
          </p:cNvPr>
          <p:cNvGrpSpPr/>
          <p:nvPr/>
        </p:nvGrpSpPr>
        <p:grpSpPr>
          <a:xfrm>
            <a:off x="5354476" y="3530219"/>
            <a:ext cx="6547808" cy="2962656"/>
            <a:chOff x="5354476" y="3530219"/>
            <a:chExt cx="6547808" cy="2962656"/>
          </a:xfrm>
        </p:grpSpPr>
        <p:sp>
          <p:nvSpPr>
            <p:cNvPr id="21" name="TextBox 20">
              <a:extLst>
                <a:ext uri="{FF2B5EF4-FFF2-40B4-BE49-F238E27FC236}">
                  <a16:creationId xmlns:a16="http://schemas.microsoft.com/office/drawing/2014/main" id="{AE60BECB-F493-D718-723F-93EFBCB2CADD}"/>
                </a:ext>
              </a:extLst>
            </p:cNvPr>
            <p:cNvSpPr txBox="1"/>
            <p:nvPr/>
          </p:nvSpPr>
          <p:spPr>
            <a:xfrm>
              <a:off x="8760529" y="3530219"/>
              <a:ext cx="301686" cy="369332"/>
            </a:xfrm>
            <a:prstGeom prst="rect">
              <a:avLst/>
            </a:prstGeom>
            <a:noFill/>
          </p:spPr>
          <p:txBody>
            <a:bodyPr wrap="none" rtlCol="0">
              <a:spAutoFit/>
            </a:bodyPr>
            <a:lstStyle/>
            <a:p>
              <a:r>
                <a:rPr lang="en-US" dirty="0">
                  <a:solidFill>
                    <a:srgbClr val="FF33CC"/>
                  </a:solidFill>
                </a:rPr>
                <a:t>1</a:t>
              </a:r>
            </a:p>
          </p:txBody>
        </p:sp>
        <p:sp>
          <p:nvSpPr>
            <p:cNvPr id="22" name="TextBox 21">
              <a:extLst>
                <a:ext uri="{FF2B5EF4-FFF2-40B4-BE49-F238E27FC236}">
                  <a16:creationId xmlns:a16="http://schemas.microsoft.com/office/drawing/2014/main" id="{F55FA8D7-584A-3D92-2374-D4D9B039A1F0}"/>
                </a:ext>
              </a:extLst>
            </p:cNvPr>
            <p:cNvSpPr txBox="1"/>
            <p:nvPr/>
          </p:nvSpPr>
          <p:spPr>
            <a:xfrm>
              <a:off x="6954675" y="4536014"/>
              <a:ext cx="301686" cy="369332"/>
            </a:xfrm>
            <a:prstGeom prst="rect">
              <a:avLst/>
            </a:prstGeom>
            <a:noFill/>
          </p:spPr>
          <p:txBody>
            <a:bodyPr wrap="none" rtlCol="0">
              <a:spAutoFit/>
            </a:bodyPr>
            <a:lstStyle/>
            <a:p>
              <a:r>
                <a:rPr lang="en-US" dirty="0">
                  <a:solidFill>
                    <a:srgbClr val="FF33CC"/>
                  </a:solidFill>
                </a:rPr>
                <a:t>2</a:t>
              </a:r>
            </a:p>
          </p:txBody>
        </p:sp>
        <p:sp>
          <p:nvSpPr>
            <p:cNvPr id="23" name="TextBox 22">
              <a:extLst>
                <a:ext uri="{FF2B5EF4-FFF2-40B4-BE49-F238E27FC236}">
                  <a16:creationId xmlns:a16="http://schemas.microsoft.com/office/drawing/2014/main" id="{A074B26C-2E4B-B7B4-53B8-684267F34C93}"/>
                </a:ext>
              </a:extLst>
            </p:cNvPr>
            <p:cNvSpPr txBox="1"/>
            <p:nvPr/>
          </p:nvSpPr>
          <p:spPr>
            <a:xfrm>
              <a:off x="10622173" y="4475618"/>
              <a:ext cx="301686" cy="369332"/>
            </a:xfrm>
            <a:prstGeom prst="rect">
              <a:avLst/>
            </a:prstGeom>
            <a:noFill/>
          </p:spPr>
          <p:txBody>
            <a:bodyPr wrap="none" rtlCol="0">
              <a:spAutoFit/>
            </a:bodyPr>
            <a:lstStyle/>
            <a:p>
              <a:r>
                <a:rPr lang="en-US" dirty="0">
                  <a:solidFill>
                    <a:srgbClr val="FF33CC"/>
                  </a:solidFill>
                </a:rPr>
                <a:t>3</a:t>
              </a:r>
            </a:p>
          </p:txBody>
        </p:sp>
        <p:sp>
          <p:nvSpPr>
            <p:cNvPr id="24" name="TextBox 23">
              <a:extLst>
                <a:ext uri="{FF2B5EF4-FFF2-40B4-BE49-F238E27FC236}">
                  <a16:creationId xmlns:a16="http://schemas.microsoft.com/office/drawing/2014/main" id="{7736FF71-9127-2B32-CF43-58B262D44B28}"/>
                </a:ext>
              </a:extLst>
            </p:cNvPr>
            <p:cNvSpPr txBox="1"/>
            <p:nvPr/>
          </p:nvSpPr>
          <p:spPr>
            <a:xfrm>
              <a:off x="5922561" y="5230503"/>
              <a:ext cx="301686" cy="369332"/>
            </a:xfrm>
            <a:prstGeom prst="rect">
              <a:avLst/>
            </a:prstGeom>
            <a:noFill/>
          </p:spPr>
          <p:txBody>
            <a:bodyPr wrap="none" rtlCol="0">
              <a:spAutoFit/>
            </a:bodyPr>
            <a:lstStyle/>
            <a:p>
              <a:r>
                <a:rPr lang="en-US" dirty="0">
                  <a:solidFill>
                    <a:srgbClr val="FF33CC"/>
                  </a:solidFill>
                </a:rPr>
                <a:t>4</a:t>
              </a:r>
            </a:p>
          </p:txBody>
        </p:sp>
        <p:sp>
          <p:nvSpPr>
            <p:cNvPr id="25" name="TextBox 24">
              <a:extLst>
                <a:ext uri="{FF2B5EF4-FFF2-40B4-BE49-F238E27FC236}">
                  <a16:creationId xmlns:a16="http://schemas.microsoft.com/office/drawing/2014/main" id="{7EE074B9-88F8-F18E-08DC-F75747103A96}"/>
                </a:ext>
              </a:extLst>
            </p:cNvPr>
            <p:cNvSpPr txBox="1"/>
            <p:nvPr/>
          </p:nvSpPr>
          <p:spPr>
            <a:xfrm>
              <a:off x="9692485" y="5171600"/>
              <a:ext cx="301686" cy="369332"/>
            </a:xfrm>
            <a:prstGeom prst="rect">
              <a:avLst/>
            </a:prstGeom>
            <a:noFill/>
          </p:spPr>
          <p:txBody>
            <a:bodyPr wrap="none" rtlCol="0">
              <a:spAutoFit/>
            </a:bodyPr>
            <a:lstStyle/>
            <a:p>
              <a:r>
                <a:rPr lang="en-US" dirty="0">
                  <a:solidFill>
                    <a:srgbClr val="FF33CC"/>
                  </a:solidFill>
                </a:rPr>
                <a:t>6</a:t>
              </a:r>
            </a:p>
          </p:txBody>
        </p:sp>
        <p:sp>
          <p:nvSpPr>
            <p:cNvPr id="26" name="TextBox 25">
              <a:extLst>
                <a:ext uri="{FF2B5EF4-FFF2-40B4-BE49-F238E27FC236}">
                  <a16:creationId xmlns:a16="http://schemas.microsoft.com/office/drawing/2014/main" id="{BFC00382-10D4-B39D-2D3C-D7507FF529ED}"/>
                </a:ext>
              </a:extLst>
            </p:cNvPr>
            <p:cNvSpPr txBox="1"/>
            <p:nvPr/>
          </p:nvSpPr>
          <p:spPr>
            <a:xfrm>
              <a:off x="7974880" y="5267825"/>
              <a:ext cx="301686" cy="369332"/>
            </a:xfrm>
            <a:prstGeom prst="rect">
              <a:avLst/>
            </a:prstGeom>
            <a:noFill/>
          </p:spPr>
          <p:txBody>
            <a:bodyPr wrap="none" rtlCol="0">
              <a:spAutoFit/>
            </a:bodyPr>
            <a:lstStyle/>
            <a:p>
              <a:r>
                <a:rPr lang="en-US" dirty="0">
                  <a:solidFill>
                    <a:srgbClr val="FF33CC"/>
                  </a:solidFill>
                </a:rPr>
                <a:t>5</a:t>
              </a:r>
            </a:p>
          </p:txBody>
        </p:sp>
        <p:sp>
          <p:nvSpPr>
            <p:cNvPr id="27" name="TextBox 26">
              <a:extLst>
                <a:ext uri="{FF2B5EF4-FFF2-40B4-BE49-F238E27FC236}">
                  <a16:creationId xmlns:a16="http://schemas.microsoft.com/office/drawing/2014/main" id="{C405E667-1185-441D-DD92-CD75408C8AE1}"/>
                </a:ext>
              </a:extLst>
            </p:cNvPr>
            <p:cNvSpPr txBox="1"/>
            <p:nvPr/>
          </p:nvSpPr>
          <p:spPr>
            <a:xfrm>
              <a:off x="11600598" y="5188989"/>
              <a:ext cx="301686" cy="369332"/>
            </a:xfrm>
            <a:prstGeom prst="rect">
              <a:avLst/>
            </a:prstGeom>
            <a:noFill/>
          </p:spPr>
          <p:txBody>
            <a:bodyPr wrap="none" rtlCol="0">
              <a:spAutoFit/>
            </a:bodyPr>
            <a:lstStyle/>
            <a:p>
              <a:r>
                <a:rPr lang="en-US" dirty="0">
                  <a:solidFill>
                    <a:srgbClr val="FF33CC"/>
                  </a:solidFill>
                </a:rPr>
                <a:t>7</a:t>
              </a:r>
            </a:p>
          </p:txBody>
        </p:sp>
        <p:sp>
          <p:nvSpPr>
            <p:cNvPr id="28" name="TextBox 27">
              <a:extLst>
                <a:ext uri="{FF2B5EF4-FFF2-40B4-BE49-F238E27FC236}">
                  <a16:creationId xmlns:a16="http://schemas.microsoft.com/office/drawing/2014/main" id="{5C176F8B-5318-0EBC-E447-A87986A92571}"/>
                </a:ext>
              </a:extLst>
            </p:cNvPr>
            <p:cNvSpPr txBox="1"/>
            <p:nvPr/>
          </p:nvSpPr>
          <p:spPr>
            <a:xfrm>
              <a:off x="5354476" y="6123543"/>
              <a:ext cx="301686" cy="369332"/>
            </a:xfrm>
            <a:prstGeom prst="rect">
              <a:avLst/>
            </a:prstGeom>
            <a:noFill/>
          </p:spPr>
          <p:txBody>
            <a:bodyPr wrap="none" rtlCol="0">
              <a:spAutoFit/>
            </a:bodyPr>
            <a:lstStyle/>
            <a:p>
              <a:r>
                <a:rPr lang="en-US" dirty="0">
                  <a:solidFill>
                    <a:srgbClr val="FF33CC"/>
                  </a:solidFill>
                </a:rPr>
                <a:t>8</a:t>
              </a:r>
            </a:p>
          </p:txBody>
        </p:sp>
        <p:sp>
          <p:nvSpPr>
            <p:cNvPr id="29" name="TextBox 28">
              <a:extLst>
                <a:ext uri="{FF2B5EF4-FFF2-40B4-BE49-F238E27FC236}">
                  <a16:creationId xmlns:a16="http://schemas.microsoft.com/office/drawing/2014/main" id="{483F1FB1-D52E-6857-07D9-7BB2E4A44120}"/>
                </a:ext>
              </a:extLst>
            </p:cNvPr>
            <p:cNvSpPr txBox="1"/>
            <p:nvPr/>
          </p:nvSpPr>
          <p:spPr>
            <a:xfrm>
              <a:off x="6490947" y="6123543"/>
              <a:ext cx="301686" cy="369332"/>
            </a:xfrm>
            <a:prstGeom prst="rect">
              <a:avLst/>
            </a:prstGeom>
            <a:noFill/>
          </p:spPr>
          <p:txBody>
            <a:bodyPr wrap="none" rtlCol="0">
              <a:spAutoFit/>
            </a:bodyPr>
            <a:lstStyle/>
            <a:p>
              <a:r>
                <a:rPr lang="en-US" dirty="0">
                  <a:solidFill>
                    <a:srgbClr val="FF33CC"/>
                  </a:solidFill>
                </a:rPr>
                <a:t>9</a:t>
              </a:r>
            </a:p>
          </p:txBody>
        </p:sp>
      </p:grpSp>
      <p:sp>
        <p:nvSpPr>
          <p:cNvPr id="32" name="Slide Number Placeholder 31">
            <a:extLst>
              <a:ext uri="{FF2B5EF4-FFF2-40B4-BE49-F238E27FC236}">
                <a16:creationId xmlns:a16="http://schemas.microsoft.com/office/drawing/2014/main" id="{74C61F84-05CB-7DE4-D62F-52D1CFAD72DE}"/>
              </a:ext>
            </a:extLst>
          </p:cNvPr>
          <p:cNvSpPr>
            <a:spLocks noGrp="1"/>
          </p:cNvSpPr>
          <p:nvPr>
            <p:ph type="sldNum" sz="quarter" idx="12"/>
          </p:nvPr>
        </p:nvSpPr>
        <p:spPr/>
        <p:txBody>
          <a:bodyPr/>
          <a:lstStyle/>
          <a:p>
            <a:fld id="{A94D5A7D-FFFE-410B-BEE5-702232F4B148}" type="slidenum">
              <a:rPr lang="en-US" smtClean="0"/>
              <a:t>15</a:t>
            </a:fld>
            <a:endParaRPr lang="en-US"/>
          </a:p>
        </p:txBody>
      </p:sp>
    </p:spTree>
    <p:extLst>
      <p:ext uri="{BB962C8B-B14F-4D97-AF65-F5344CB8AC3E}">
        <p14:creationId xmlns:p14="http://schemas.microsoft.com/office/powerpoint/2010/main" val="214369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CEA206E-E4F0-F25D-7FB9-EC12CCD00DB7}"/>
                  </a:ext>
                </a:extLst>
              </p:cNvPr>
              <p:cNvSpPr>
                <a:spLocks noGrp="1"/>
              </p:cNvSpPr>
              <p:nvPr>
                <p:ph type="title"/>
              </p:nvPr>
            </p:nvSpPr>
            <p:spPr/>
            <p:txBody>
              <a:bodyPr/>
              <a:lstStyle/>
              <a:p>
                <a:r>
                  <a:rPr lang="en-US" dirty="0"/>
                  <a:t>How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oMath>
                </a14:m>
                <a:r>
                  <a:rPr lang="en-US" dirty="0"/>
                  <a:t> Height?</a:t>
                </a:r>
              </a:p>
            </p:txBody>
          </p:sp>
        </mc:Choice>
        <mc:Fallback xmlns="">
          <p:sp>
            <p:nvSpPr>
              <p:cNvPr id="2" name="Title 1">
                <a:extLst>
                  <a:ext uri="{FF2B5EF4-FFF2-40B4-BE49-F238E27FC236}">
                    <a16:creationId xmlns:a16="http://schemas.microsoft.com/office/drawing/2014/main" id="{7CEA206E-E4F0-F25D-7FB9-EC12CCD00DB7}"/>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B18C1EDC-77CF-F245-8CDE-E3968F223C83}"/>
              </a:ext>
            </a:extLst>
          </p:cNvPr>
          <p:cNvSpPr>
            <a:spLocks noGrp="1"/>
          </p:cNvSpPr>
          <p:nvPr>
            <p:ph idx="1"/>
          </p:nvPr>
        </p:nvSpPr>
        <p:spPr/>
        <p:txBody>
          <a:bodyPr>
            <a:normAutofit/>
          </a:bodyPr>
          <a:lstStyle/>
          <a:p>
            <a:r>
              <a:rPr lang="en-US" b="1" dirty="0"/>
              <a:t>height</a:t>
            </a:r>
            <a:r>
              <a:rPr lang="en-US" dirty="0"/>
              <a:t> – number of edges in path from node to deepest descendent</a:t>
            </a:r>
          </a:p>
        </p:txBody>
      </p:sp>
      <p:sp>
        <p:nvSpPr>
          <p:cNvPr id="4" name="Slide Number Placeholder 3">
            <a:extLst>
              <a:ext uri="{FF2B5EF4-FFF2-40B4-BE49-F238E27FC236}">
                <a16:creationId xmlns:a16="http://schemas.microsoft.com/office/drawing/2014/main" id="{4452C2BB-6262-E101-895B-72741ED197C6}"/>
              </a:ext>
            </a:extLst>
          </p:cNvPr>
          <p:cNvSpPr>
            <a:spLocks noGrp="1"/>
          </p:cNvSpPr>
          <p:nvPr>
            <p:ph type="sldNum" sz="quarter" idx="12"/>
          </p:nvPr>
        </p:nvSpPr>
        <p:spPr/>
        <p:txBody>
          <a:bodyPr/>
          <a:lstStyle/>
          <a:p>
            <a:fld id="{A94D5A7D-FFFE-410B-BEE5-702232F4B148}" type="slidenum">
              <a:rPr lang="en-US" smtClean="0"/>
              <a:t>16</a:t>
            </a:fld>
            <a:endParaRPr lang="en-US"/>
          </a:p>
        </p:txBody>
      </p:sp>
      <p:grpSp>
        <p:nvGrpSpPr>
          <p:cNvPr id="5" name="Group 4" descr="There are two advantages to the heap structure required. This image demonstrates the first. It guarantees that the number of levels in the tree is logarithmic in its size since every node has the maximum number of children (until the last 2 levels)">
            <a:extLst>
              <a:ext uri="{FF2B5EF4-FFF2-40B4-BE49-F238E27FC236}">
                <a16:creationId xmlns:a16="http://schemas.microsoft.com/office/drawing/2014/main" id="{69751BD7-3626-6D67-9D4C-4DCCFFC84A9C}"/>
              </a:ext>
            </a:extLst>
          </p:cNvPr>
          <p:cNvGrpSpPr/>
          <p:nvPr/>
        </p:nvGrpSpPr>
        <p:grpSpPr>
          <a:xfrm>
            <a:off x="5161281" y="2808212"/>
            <a:ext cx="6934200" cy="3368751"/>
            <a:chOff x="2590801" y="2672070"/>
            <a:chExt cx="6934200" cy="3368751"/>
          </a:xfrm>
        </p:grpSpPr>
        <p:sp>
          <p:nvSpPr>
            <p:cNvPr id="6" name="Oval 5">
              <a:extLst>
                <a:ext uri="{FF2B5EF4-FFF2-40B4-BE49-F238E27FC236}">
                  <a16:creationId xmlns:a16="http://schemas.microsoft.com/office/drawing/2014/main" id="{6242245A-C657-7F3C-F06D-77798EEE2E87}"/>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7" name="Oval 6">
              <a:extLst>
                <a:ext uri="{FF2B5EF4-FFF2-40B4-BE49-F238E27FC236}">
                  <a16:creationId xmlns:a16="http://schemas.microsoft.com/office/drawing/2014/main" id="{C173A7E6-3B10-364A-3E03-213C904D3FC5}"/>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8" name="Oval 7">
              <a:extLst>
                <a:ext uri="{FF2B5EF4-FFF2-40B4-BE49-F238E27FC236}">
                  <a16:creationId xmlns:a16="http://schemas.microsoft.com/office/drawing/2014/main" id="{81FC05FF-EECC-0C31-391E-1D637A91965F}"/>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9" name="Oval 8">
              <a:extLst>
                <a:ext uri="{FF2B5EF4-FFF2-40B4-BE49-F238E27FC236}">
                  <a16:creationId xmlns:a16="http://schemas.microsoft.com/office/drawing/2014/main" id="{9838169C-3E1A-351A-6D2F-81533792EAD7}"/>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0" name="Oval 9">
              <a:extLst>
                <a:ext uri="{FF2B5EF4-FFF2-40B4-BE49-F238E27FC236}">
                  <a16:creationId xmlns:a16="http://schemas.microsoft.com/office/drawing/2014/main" id="{0FC727C6-3ED5-F2FB-0F0D-F01CBE1C6F14}"/>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1" name="Oval 10">
              <a:extLst>
                <a:ext uri="{FF2B5EF4-FFF2-40B4-BE49-F238E27FC236}">
                  <a16:creationId xmlns:a16="http://schemas.microsoft.com/office/drawing/2014/main" id="{D76E4F91-DCA0-28F1-CE5F-287507F3DC85}"/>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2" name="Oval 11">
              <a:extLst>
                <a:ext uri="{FF2B5EF4-FFF2-40B4-BE49-F238E27FC236}">
                  <a16:creationId xmlns:a16="http://schemas.microsoft.com/office/drawing/2014/main" id="{FC5D42A9-29CD-5546-CFF3-65DE202CA31C}"/>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3" name="Oval 12">
              <a:extLst>
                <a:ext uri="{FF2B5EF4-FFF2-40B4-BE49-F238E27FC236}">
                  <a16:creationId xmlns:a16="http://schemas.microsoft.com/office/drawing/2014/main" id="{BC499E73-B247-258D-D3D6-504BE5E7C980}"/>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4" name="Oval 13">
              <a:extLst>
                <a:ext uri="{FF2B5EF4-FFF2-40B4-BE49-F238E27FC236}">
                  <a16:creationId xmlns:a16="http://schemas.microsoft.com/office/drawing/2014/main" id="{F9FB0A5E-13B5-46CF-3690-187C6F0CB389}"/>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5" name="Straight Connector 14">
              <a:extLst>
                <a:ext uri="{FF2B5EF4-FFF2-40B4-BE49-F238E27FC236}">
                  <a16:creationId xmlns:a16="http://schemas.microsoft.com/office/drawing/2014/main" id="{784708D9-64BD-6FD6-A65F-A31E7EACA0ED}"/>
                </a:ext>
              </a:extLst>
            </p:cNvPr>
            <p:cNvCxnSpPr>
              <a:cxnSpLocks/>
              <a:stCxn id="6" idx="3"/>
              <a:endCxn id="7"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5D0CE4D-784A-3A70-9B69-BC4CA7F7DE50}"/>
                </a:ext>
              </a:extLst>
            </p:cNvPr>
            <p:cNvCxnSpPr>
              <a:cxnSpLocks/>
              <a:stCxn id="6" idx="5"/>
              <a:endCxn id="8"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416930C-A9A7-DBB4-C791-D3EE8303CB7D}"/>
                </a:ext>
              </a:extLst>
            </p:cNvPr>
            <p:cNvCxnSpPr>
              <a:stCxn id="10" idx="1"/>
              <a:endCxn id="7"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93DC49A-8631-6EC7-59D3-0A49DCCDFD07}"/>
                </a:ext>
              </a:extLst>
            </p:cNvPr>
            <p:cNvCxnSpPr>
              <a:stCxn id="9" idx="7"/>
              <a:endCxn id="7"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36B265D-9FFD-AC5C-3454-E85EFD7BACC0}"/>
                </a:ext>
              </a:extLst>
            </p:cNvPr>
            <p:cNvCxnSpPr>
              <a:stCxn id="14" idx="0"/>
              <a:endCxn id="9"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9EBEDDD-5C69-B1E7-B28D-38BC80E6D32E}"/>
                </a:ext>
              </a:extLst>
            </p:cNvPr>
            <p:cNvCxnSpPr>
              <a:stCxn id="13" idx="0"/>
              <a:endCxn id="9"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1C5129C-4E18-22EE-3C43-EEFB320107E3}"/>
                </a:ext>
              </a:extLst>
            </p:cNvPr>
            <p:cNvCxnSpPr>
              <a:stCxn id="11" idx="7"/>
              <a:endCxn id="8"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3956A1F-020D-EBDA-A43E-EE015C016B17}"/>
                </a:ext>
              </a:extLst>
            </p:cNvPr>
            <p:cNvCxnSpPr>
              <a:stCxn id="12" idx="1"/>
              <a:endCxn id="8"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5886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CEA206E-E4F0-F25D-7FB9-EC12CCD00DB7}"/>
                  </a:ext>
                </a:extLst>
              </p:cNvPr>
              <p:cNvSpPr>
                <a:spLocks noGrp="1"/>
              </p:cNvSpPr>
              <p:nvPr>
                <p:ph type="title"/>
              </p:nvPr>
            </p:nvSpPr>
            <p:spPr/>
            <p:txBody>
              <a:bodyPr/>
              <a:lstStyle/>
              <a:p>
                <a:r>
                  <a:rPr lang="en-US" dirty="0"/>
                  <a:t>Achieving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oMath>
                </a14:m>
                <a:r>
                  <a:rPr lang="en-US" dirty="0"/>
                  <a:t> Running Time</a:t>
                </a:r>
              </a:p>
            </p:txBody>
          </p:sp>
        </mc:Choice>
        <mc:Fallback xmlns="">
          <p:sp>
            <p:nvSpPr>
              <p:cNvPr id="2" name="Title 1">
                <a:extLst>
                  <a:ext uri="{FF2B5EF4-FFF2-40B4-BE49-F238E27FC236}">
                    <a16:creationId xmlns:a16="http://schemas.microsoft.com/office/drawing/2014/main" id="{7CEA206E-E4F0-F25D-7FB9-EC12CCD00DB7}"/>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18C1EDC-77CF-F245-8CDE-E3968F223C83}"/>
                  </a:ext>
                </a:extLst>
              </p:cNvPr>
              <p:cNvSpPr>
                <a:spLocks noGrp="1"/>
              </p:cNvSpPr>
              <p:nvPr>
                <p:ph idx="1"/>
              </p:nvPr>
            </p:nvSpPr>
            <p:spPr/>
            <p:txBody>
              <a:bodyPr>
                <a:normAutofit fontScale="92500" lnSpcReduction="10000"/>
              </a:bodyPr>
              <a:lstStyle/>
              <a:p>
                <a:r>
                  <a:rPr lang="en-US" dirty="0"/>
                  <a:t>What is the maximum number of total nodes in a binary tree of height </a:t>
                </a:r>
                <a14:m>
                  <m:oMath xmlns:m="http://schemas.openxmlformats.org/officeDocument/2006/math">
                    <m:r>
                      <a:rPr lang="en-US" b="0" i="1" smtClean="0">
                        <a:latin typeface="Cambria Math" panose="02040503050406030204" pitchFamily="18" charset="0"/>
                      </a:rPr>
                      <m:t>h</m:t>
                    </m:r>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r>
                          <a:rPr lang="en-US" b="0" i="1" smtClean="0">
                            <a:latin typeface="Cambria Math" panose="02040503050406030204" pitchFamily="18" charset="0"/>
                          </a:rPr>
                          <m:t>+1</m:t>
                        </m:r>
                      </m:sup>
                    </m:sSup>
                    <m:r>
                      <a:rPr lang="en-US" b="0" i="1" smtClean="0">
                        <a:latin typeface="Cambria Math" panose="02040503050406030204" pitchFamily="18" charset="0"/>
                      </a:rPr>
                      <m:t>−1</m:t>
                    </m:r>
                  </m:oMath>
                </a14:m>
                <a:endParaRPr lang="en-US" dirty="0"/>
              </a:p>
              <a:p>
                <a:pPr lvl="1"/>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sup>
                        </m:sSup>
                      </m:e>
                    </m:d>
                  </m:oMath>
                </a14:m>
                <a:endParaRPr lang="en-US" dirty="0"/>
              </a:p>
              <a:p>
                <a:r>
                  <a:rPr lang="en-US" dirty="0"/>
                  <a:t>If I have </a:t>
                </a:r>
                <a14:m>
                  <m:oMath xmlns:m="http://schemas.openxmlformats.org/officeDocument/2006/math">
                    <m:r>
                      <a:rPr lang="en-US" b="0" i="1" smtClean="0">
                        <a:latin typeface="Cambria Math" panose="02040503050406030204" pitchFamily="18" charset="0"/>
                      </a:rPr>
                      <m:t>𝑛</m:t>
                    </m:r>
                  </m:oMath>
                </a14:m>
                <a:r>
                  <a:rPr lang="en-US" dirty="0"/>
                  <a:t> nodes in a binary tree, what is its minimum height?</a:t>
                </a:r>
                <a:endParaRPr lang="en-US" b="0" dirty="0"/>
              </a:p>
              <a:p>
                <a:pPr lvl="1"/>
                <a:r>
                  <a:rPr lang="en-US" b="0" dirty="0"/>
                  <a:t>Find the smallest </a:t>
                </a:r>
                <a14:m>
                  <m:oMath xmlns:m="http://schemas.openxmlformats.org/officeDocument/2006/math">
                    <m:r>
                      <a:rPr lang="en-US" b="0" i="1" dirty="0" smtClean="0">
                        <a:latin typeface="Cambria Math" panose="02040503050406030204" pitchFamily="18" charset="0"/>
                      </a:rPr>
                      <m:t>h</m:t>
                    </m:r>
                  </m:oMath>
                </a14:m>
                <a:r>
                  <a:rPr lang="en-US" b="0" dirty="0"/>
                  <a:t> such that: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r>
                          <a:rPr lang="en-US" b="0" i="1" smtClean="0">
                            <a:latin typeface="Cambria Math" panose="02040503050406030204" pitchFamily="18" charset="0"/>
                          </a:rPr>
                          <m:t>+1</m:t>
                        </m:r>
                      </m:sup>
                    </m:sSup>
                    <m:r>
                      <a:rPr lang="en-US" b="0" i="1" smtClean="0">
                        <a:latin typeface="Cambria Math" panose="02040503050406030204" pitchFamily="18" charset="0"/>
                      </a:rPr>
                      <m:t>−1</m:t>
                    </m:r>
                  </m:oMath>
                </a14:m>
                <a:endParaRPr lang="en-US" b="0" i="0" dirty="0">
                  <a:latin typeface="Cambria Math" panose="02040503050406030204" pitchFamily="18" charset="0"/>
                </a:endParaRPr>
              </a:p>
              <a:p>
                <a:pPr lvl="1"/>
                <a:r>
                  <a:rPr lang="en-US" b="0" dirty="0"/>
                  <a:t>Solve for </a:t>
                </a:r>
                <a14:m>
                  <m:oMath xmlns:m="http://schemas.openxmlformats.org/officeDocument/2006/math">
                    <m:r>
                      <a:rPr lang="en-US" b="0" i="1" dirty="0" smtClean="0">
                        <a:latin typeface="Cambria Math" panose="02040503050406030204" pitchFamily="18" charset="0"/>
                      </a:rPr>
                      <m:t>h</m:t>
                    </m:r>
                  </m:oMath>
                </a14:m>
                <a:r>
                  <a:rPr lang="en-US" b="0" dirty="0"/>
                  <a:t>: </a:t>
                </a:r>
                <a14:m>
                  <m:oMath xmlns:m="http://schemas.openxmlformats.org/officeDocument/2006/math">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e>
                    </m:func>
                    <m:r>
                      <a:rPr lang="en-US" b="0" i="1" smtClean="0">
                        <a:latin typeface="Cambria Math" panose="02040503050406030204" pitchFamily="18" charset="0"/>
                      </a:rPr>
                      <m:t>−1⌉=</m:t>
                    </m:r>
                    <m:r>
                      <a:rPr lang="en-US" b="0" i="1" smtClean="0">
                        <a:latin typeface="Cambria Math" panose="02040503050406030204" pitchFamily="18" charset="0"/>
                      </a:rPr>
                      <m:t>h</m:t>
                    </m:r>
                  </m:oMath>
                </a14:m>
                <a:endParaRPr lang="en-US" b="0" i="0" dirty="0">
                  <a:latin typeface="Cambria Math" panose="02040503050406030204" pitchFamily="18" charset="0"/>
                </a:endParaRPr>
              </a:p>
              <a:p>
                <a:pPr lvl="1"/>
                <a:r>
                  <a:rPr lang="en-US" dirty="0"/>
                  <a:t>H</a:t>
                </a:r>
                <a:r>
                  <a:rPr lang="en-US" b="0" dirty="0"/>
                  <a:t>eight is </a:t>
                </a:r>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e>
                    </m:d>
                  </m:oMath>
                </a14:m>
                <a:endParaRPr lang="en-US" dirty="0"/>
              </a:p>
              <a:p>
                <a:pPr lvl="1"/>
                <a:endParaRPr lang="en-US" dirty="0"/>
              </a:p>
              <a:p>
                <a:r>
                  <a:rPr lang="en-US" dirty="0">
                    <a:solidFill>
                      <a:srgbClr val="FF0000"/>
                    </a:solidFill>
                  </a:rPr>
                  <a:t>Heap Idea:</a:t>
                </a:r>
              </a:p>
              <a:p>
                <a:pPr lvl="1"/>
                <a:r>
                  <a:rPr lang="en-US" dirty="0">
                    <a:solidFill>
                      <a:srgbClr val="FF0000"/>
                    </a:solidFill>
                  </a:rPr>
                  <a:t>If </a:t>
                </a:r>
                <a14:m>
                  <m:oMath xmlns:m="http://schemas.openxmlformats.org/officeDocument/2006/math">
                    <m:r>
                      <a:rPr lang="en-US" b="0" i="1" smtClean="0">
                        <a:solidFill>
                          <a:srgbClr val="FF0000"/>
                        </a:solidFill>
                        <a:latin typeface="Cambria Math" panose="02040503050406030204" pitchFamily="18" charset="0"/>
                      </a:rPr>
                      <m:t>𝑛</m:t>
                    </m:r>
                  </m:oMath>
                </a14:m>
                <a:r>
                  <a:rPr lang="en-US" dirty="0">
                    <a:solidFill>
                      <a:srgbClr val="FF0000"/>
                    </a:solidFill>
                  </a:rPr>
                  <a:t> values are inserted into a complete tree, the height will be roughly </a:t>
                </a:r>
                <a14:m>
                  <m:oMath xmlns:m="http://schemas.openxmlformats.org/officeDocument/2006/math">
                    <m:func>
                      <m:funcPr>
                        <m:ctrlPr>
                          <a:rPr lang="en-US" b="0" i="1" smtClean="0">
                            <a:solidFill>
                              <a:srgbClr val="FF0000"/>
                            </a:solidFill>
                            <a:latin typeface="Cambria Math" panose="02040503050406030204" pitchFamily="18" charset="0"/>
                          </a:rPr>
                        </m:ctrlPr>
                      </m:funcPr>
                      <m:fName>
                        <m:r>
                          <m:rPr>
                            <m:sty m:val="p"/>
                          </m:rPr>
                          <a:rPr lang="en-US" b="0" i="0" smtClean="0">
                            <a:solidFill>
                              <a:srgbClr val="FF0000"/>
                            </a:solidFill>
                            <a:latin typeface="Cambria Math" panose="02040503050406030204" pitchFamily="18" charset="0"/>
                          </a:rPr>
                          <m:t>log</m:t>
                        </m:r>
                      </m:fName>
                      <m:e>
                        <m:r>
                          <a:rPr lang="en-US" b="0" i="1" smtClean="0">
                            <a:solidFill>
                              <a:srgbClr val="FF0000"/>
                            </a:solidFill>
                            <a:latin typeface="Cambria Math" panose="02040503050406030204" pitchFamily="18" charset="0"/>
                          </a:rPr>
                          <m:t>𝑛</m:t>
                        </m:r>
                      </m:e>
                    </m:func>
                  </m:oMath>
                </a14:m>
                <a:endParaRPr lang="en-US" b="0" dirty="0">
                  <a:solidFill>
                    <a:srgbClr val="FF0000"/>
                  </a:solidFill>
                </a:endParaRPr>
              </a:p>
              <a:p>
                <a:pPr lvl="1"/>
                <a:r>
                  <a:rPr lang="en-US" dirty="0">
                    <a:solidFill>
                      <a:srgbClr val="FF0000"/>
                    </a:solidFill>
                  </a:rPr>
                  <a:t>Ensure each insert and extract requires just one “trip” from root to leaf</a:t>
                </a:r>
              </a:p>
            </p:txBody>
          </p:sp>
        </mc:Choice>
        <mc:Fallback xmlns="">
          <p:sp>
            <p:nvSpPr>
              <p:cNvPr id="3" name="Content Placeholder 2">
                <a:extLst>
                  <a:ext uri="{FF2B5EF4-FFF2-40B4-BE49-F238E27FC236}">
                    <a16:creationId xmlns:a16="http://schemas.microsoft.com/office/drawing/2014/main" id="{B18C1EDC-77CF-F245-8CDE-E3968F223C83}"/>
                  </a:ext>
                </a:extLst>
              </p:cNvPr>
              <p:cNvSpPr>
                <a:spLocks noGrp="1" noRot="1" noChangeAspect="1" noMove="1" noResize="1" noEditPoints="1" noAdjustHandles="1" noChangeArrowheads="1" noChangeShapeType="1" noTextEdit="1"/>
              </p:cNvSpPr>
              <p:nvPr>
                <p:ph idx="1"/>
              </p:nvPr>
            </p:nvSpPr>
            <p:spPr>
              <a:blipFill>
                <a:blip r:embed="rId3"/>
                <a:stretch>
                  <a:fillRect l="-928" t="-280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452C2BB-6262-E101-895B-72741ED197C6}"/>
              </a:ext>
            </a:extLst>
          </p:cNvPr>
          <p:cNvSpPr>
            <a:spLocks noGrp="1"/>
          </p:cNvSpPr>
          <p:nvPr>
            <p:ph type="sldNum" sz="quarter" idx="12"/>
          </p:nvPr>
        </p:nvSpPr>
        <p:spPr/>
        <p:txBody>
          <a:bodyPr/>
          <a:lstStyle/>
          <a:p>
            <a:fld id="{A94D5A7D-FFFE-410B-BEE5-702232F4B148}" type="slidenum">
              <a:rPr lang="en-US" smtClean="0"/>
              <a:t>17</a:t>
            </a:fld>
            <a:endParaRPr lang="en-US"/>
          </a:p>
        </p:txBody>
      </p:sp>
    </p:spTree>
    <p:extLst>
      <p:ext uri="{BB962C8B-B14F-4D97-AF65-F5344CB8AC3E}">
        <p14:creationId xmlns:p14="http://schemas.microsoft.com/office/powerpoint/2010/main" val="153890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0BF59-083A-CA08-93EA-90DDC967B0F2}"/>
              </a:ext>
            </a:extLst>
          </p:cNvPr>
          <p:cNvSpPr>
            <a:spLocks noGrp="1"/>
          </p:cNvSpPr>
          <p:nvPr>
            <p:ph type="title"/>
          </p:nvPr>
        </p:nvSpPr>
        <p:spPr/>
        <p:txBody>
          <a:bodyPr/>
          <a:lstStyle/>
          <a:p>
            <a:r>
              <a:rPr lang="en-US" dirty="0"/>
              <a:t>(Min) Heap Data Structure</a:t>
            </a:r>
          </a:p>
        </p:txBody>
      </p:sp>
      <p:grpSp>
        <p:nvGrpSpPr>
          <p:cNvPr id="50" name="Group 49" descr="In addition to requiring a specific shape, we also require specific positions of values in the heap. Specifically, for a min heap, each value must be less than or equal to both of its children.&#10;&#10;For a max heap, each value must be greater than or equal to both of its children.">
            <a:extLst>
              <a:ext uri="{FF2B5EF4-FFF2-40B4-BE49-F238E27FC236}">
                <a16:creationId xmlns:a16="http://schemas.microsoft.com/office/drawing/2014/main" id="{D1E79A52-4366-7D86-3CE5-487CC7504B28}"/>
              </a:ext>
            </a:extLst>
          </p:cNvPr>
          <p:cNvGrpSpPr/>
          <p:nvPr/>
        </p:nvGrpSpPr>
        <p:grpSpPr>
          <a:xfrm>
            <a:off x="5161281" y="2808212"/>
            <a:ext cx="6934200" cy="3684663"/>
            <a:chOff x="5161281" y="2808212"/>
            <a:chExt cx="6934200" cy="3684663"/>
          </a:xfrm>
        </p:grpSpPr>
        <p:grpSp>
          <p:nvGrpSpPr>
            <p:cNvPr id="22" name="Group 21">
              <a:extLst>
                <a:ext uri="{FF2B5EF4-FFF2-40B4-BE49-F238E27FC236}">
                  <a16:creationId xmlns:a16="http://schemas.microsoft.com/office/drawing/2014/main" id="{77DE7DEC-D96B-EA41-522E-BACB5E00AF5A}"/>
                </a:ext>
              </a:extLst>
            </p:cNvPr>
            <p:cNvGrpSpPr/>
            <p:nvPr/>
          </p:nvGrpSpPr>
          <p:grpSpPr>
            <a:xfrm>
              <a:off x="5161281" y="2808212"/>
              <a:ext cx="6934200" cy="3368751"/>
              <a:chOff x="2590801" y="2672070"/>
              <a:chExt cx="6934200" cy="3368751"/>
            </a:xfrm>
          </p:grpSpPr>
          <p:sp>
            <p:nvSpPr>
              <p:cNvPr id="23" name="Oval 22">
                <a:extLst>
                  <a:ext uri="{FF2B5EF4-FFF2-40B4-BE49-F238E27FC236}">
                    <a16:creationId xmlns:a16="http://schemas.microsoft.com/office/drawing/2014/main" id="{2475AFEA-0931-6A2D-AF3A-1048A17212E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4" name="Oval 23">
                <a:extLst>
                  <a:ext uri="{FF2B5EF4-FFF2-40B4-BE49-F238E27FC236}">
                    <a16:creationId xmlns:a16="http://schemas.microsoft.com/office/drawing/2014/main" id="{A11B07D2-2321-6A39-64B5-7E4060F5628F}"/>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5" name="Oval 24">
                <a:extLst>
                  <a:ext uri="{FF2B5EF4-FFF2-40B4-BE49-F238E27FC236}">
                    <a16:creationId xmlns:a16="http://schemas.microsoft.com/office/drawing/2014/main" id="{AC64FF64-4C5D-0195-15DC-5CC3F33E01F8}"/>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6" name="Oval 25">
                <a:extLst>
                  <a:ext uri="{FF2B5EF4-FFF2-40B4-BE49-F238E27FC236}">
                    <a16:creationId xmlns:a16="http://schemas.microsoft.com/office/drawing/2014/main" id="{A8680C63-48A1-9F3A-E873-3CFB11C41C10}"/>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27" name="Oval 26">
                <a:extLst>
                  <a:ext uri="{FF2B5EF4-FFF2-40B4-BE49-F238E27FC236}">
                    <a16:creationId xmlns:a16="http://schemas.microsoft.com/office/drawing/2014/main" id="{0B08D0B6-30D1-F36D-0D42-060172D3E554}"/>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8" name="Oval 27">
                <a:extLst>
                  <a:ext uri="{FF2B5EF4-FFF2-40B4-BE49-F238E27FC236}">
                    <a16:creationId xmlns:a16="http://schemas.microsoft.com/office/drawing/2014/main" id="{CDB46187-C49D-84CB-3705-F2FECBC945C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9" name="Oval 28">
                <a:extLst>
                  <a:ext uri="{FF2B5EF4-FFF2-40B4-BE49-F238E27FC236}">
                    <a16:creationId xmlns:a16="http://schemas.microsoft.com/office/drawing/2014/main" id="{63D4311F-94D9-551A-B1F6-662661120A5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30" name="Oval 29">
                <a:extLst>
                  <a:ext uri="{FF2B5EF4-FFF2-40B4-BE49-F238E27FC236}">
                    <a16:creationId xmlns:a16="http://schemas.microsoft.com/office/drawing/2014/main" id="{3A8F24A6-E2DB-4341-0DB5-BA34B56A8895}"/>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31" name="Oval 30">
                <a:extLst>
                  <a:ext uri="{FF2B5EF4-FFF2-40B4-BE49-F238E27FC236}">
                    <a16:creationId xmlns:a16="http://schemas.microsoft.com/office/drawing/2014/main" id="{EC61B993-9CD0-8625-DF18-74174DEC3ABA}"/>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32" name="Straight Connector 31">
                <a:extLst>
                  <a:ext uri="{FF2B5EF4-FFF2-40B4-BE49-F238E27FC236}">
                    <a16:creationId xmlns:a16="http://schemas.microsoft.com/office/drawing/2014/main" id="{9E7D69A5-5A86-7A51-A55B-5A89054C7F51}"/>
                  </a:ext>
                </a:extLst>
              </p:cNvPr>
              <p:cNvCxnSpPr>
                <a:cxnSpLocks/>
                <a:stCxn id="23" idx="3"/>
                <a:endCxn id="24"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AD8578C-B772-0CF0-2221-FA48116C5E3F}"/>
                  </a:ext>
                </a:extLst>
              </p:cNvPr>
              <p:cNvCxnSpPr>
                <a:cxnSpLocks/>
                <a:stCxn id="23" idx="5"/>
                <a:endCxn id="25"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EBC3F6B-5E8C-1A95-9457-18748CB390A2}"/>
                  </a:ext>
                </a:extLst>
              </p:cNvPr>
              <p:cNvCxnSpPr>
                <a:stCxn id="27" idx="1"/>
                <a:endCxn id="24"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CE2C5E6-9899-1E12-31DA-A5C96CF085C5}"/>
                  </a:ext>
                </a:extLst>
              </p:cNvPr>
              <p:cNvCxnSpPr>
                <a:stCxn id="26" idx="7"/>
                <a:endCxn id="24"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51A26A1-A320-0572-06B2-66651FCD7E43}"/>
                  </a:ext>
                </a:extLst>
              </p:cNvPr>
              <p:cNvCxnSpPr>
                <a:stCxn id="31" idx="0"/>
                <a:endCxn id="26"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230AC82-8D99-6D22-802C-82C87F06B4A2}"/>
                  </a:ext>
                </a:extLst>
              </p:cNvPr>
              <p:cNvCxnSpPr>
                <a:stCxn id="30" idx="0"/>
                <a:endCxn id="26"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693A2C1-03E3-32FF-44D2-FAA12A5CFFAB}"/>
                  </a:ext>
                </a:extLst>
              </p:cNvPr>
              <p:cNvCxnSpPr>
                <a:stCxn id="28" idx="7"/>
                <a:endCxn id="25"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EF33365-DA32-2345-F43C-A08C1DFFC492}"/>
                  </a:ext>
                </a:extLst>
              </p:cNvPr>
              <p:cNvCxnSpPr>
                <a:stCxn id="29" idx="1"/>
                <a:endCxn id="25"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EA20ECDB-BDE0-3336-879C-79A076150515}"/>
                </a:ext>
              </a:extLst>
            </p:cNvPr>
            <p:cNvGrpSpPr/>
            <p:nvPr/>
          </p:nvGrpSpPr>
          <p:grpSpPr>
            <a:xfrm>
              <a:off x="5354476" y="3530219"/>
              <a:ext cx="6547808" cy="2962656"/>
              <a:chOff x="5354476" y="3530219"/>
              <a:chExt cx="6547808" cy="2962656"/>
            </a:xfrm>
          </p:grpSpPr>
          <p:sp>
            <p:nvSpPr>
              <p:cNvPr id="41" name="TextBox 40">
                <a:extLst>
                  <a:ext uri="{FF2B5EF4-FFF2-40B4-BE49-F238E27FC236}">
                    <a16:creationId xmlns:a16="http://schemas.microsoft.com/office/drawing/2014/main" id="{01BEA433-7BF0-F973-0EDD-8FB8710A55DF}"/>
                  </a:ext>
                </a:extLst>
              </p:cNvPr>
              <p:cNvSpPr txBox="1"/>
              <p:nvPr/>
            </p:nvSpPr>
            <p:spPr>
              <a:xfrm>
                <a:off x="8760529" y="3530219"/>
                <a:ext cx="301686" cy="369332"/>
              </a:xfrm>
              <a:prstGeom prst="rect">
                <a:avLst/>
              </a:prstGeom>
              <a:noFill/>
            </p:spPr>
            <p:txBody>
              <a:bodyPr wrap="none" rtlCol="0">
                <a:spAutoFit/>
              </a:bodyPr>
              <a:lstStyle/>
              <a:p>
                <a:r>
                  <a:rPr lang="en-US" dirty="0">
                    <a:solidFill>
                      <a:srgbClr val="FF33CC"/>
                    </a:solidFill>
                  </a:rPr>
                  <a:t>1</a:t>
                </a:r>
              </a:p>
            </p:txBody>
          </p:sp>
          <p:sp>
            <p:nvSpPr>
              <p:cNvPr id="42" name="TextBox 41">
                <a:extLst>
                  <a:ext uri="{FF2B5EF4-FFF2-40B4-BE49-F238E27FC236}">
                    <a16:creationId xmlns:a16="http://schemas.microsoft.com/office/drawing/2014/main" id="{40EB1A8B-6BAA-704C-95A9-877342ED11FD}"/>
                  </a:ext>
                </a:extLst>
              </p:cNvPr>
              <p:cNvSpPr txBox="1"/>
              <p:nvPr/>
            </p:nvSpPr>
            <p:spPr>
              <a:xfrm>
                <a:off x="6954675" y="4536014"/>
                <a:ext cx="301686" cy="369332"/>
              </a:xfrm>
              <a:prstGeom prst="rect">
                <a:avLst/>
              </a:prstGeom>
              <a:noFill/>
            </p:spPr>
            <p:txBody>
              <a:bodyPr wrap="none" rtlCol="0">
                <a:spAutoFit/>
              </a:bodyPr>
              <a:lstStyle/>
              <a:p>
                <a:r>
                  <a:rPr lang="en-US" dirty="0">
                    <a:solidFill>
                      <a:srgbClr val="FF33CC"/>
                    </a:solidFill>
                  </a:rPr>
                  <a:t>2</a:t>
                </a:r>
              </a:p>
            </p:txBody>
          </p:sp>
          <p:sp>
            <p:nvSpPr>
              <p:cNvPr id="43" name="TextBox 42">
                <a:extLst>
                  <a:ext uri="{FF2B5EF4-FFF2-40B4-BE49-F238E27FC236}">
                    <a16:creationId xmlns:a16="http://schemas.microsoft.com/office/drawing/2014/main" id="{AAC2C075-19EE-2E4F-9776-70B96778F046}"/>
                  </a:ext>
                </a:extLst>
              </p:cNvPr>
              <p:cNvSpPr txBox="1"/>
              <p:nvPr/>
            </p:nvSpPr>
            <p:spPr>
              <a:xfrm>
                <a:off x="10622173" y="4475618"/>
                <a:ext cx="301686" cy="369332"/>
              </a:xfrm>
              <a:prstGeom prst="rect">
                <a:avLst/>
              </a:prstGeom>
              <a:noFill/>
            </p:spPr>
            <p:txBody>
              <a:bodyPr wrap="none" rtlCol="0">
                <a:spAutoFit/>
              </a:bodyPr>
              <a:lstStyle/>
              <a:p>
                <a:r>
                  <a:rPr lang="en-US" dirty="0">
                    <a:solidFill>
                      <a:srgbClr val="FF33CC"/>
                    </a:solidFill>
                  </a:rPr>
                  <a:t>3</a:t>
                </a:r>
              </a:p>
            </p:txBody>
          </p:sp>
          <p:sp>
            <p:nvSpPr>
              <p:cNvPr id="44" name="TextBox 43">
                <a:extLst>
                  <a:ext uri="{FF2B5EF4-FFF2-40B4-BE49-F238E27FC236}">
                    <a16:creationId xmlns:a16="http://schemas.microsoft.com/office/drawing/2014/main" id="{399CD9B6-0AEF-13B9-E116-1137DE1D9BC6}"/>
                  </a:ext>
                </a:extLst>
              </p:cNvPr>
              <p:cNvSpPr txBox="1"/>
              <p:nvPr/>
            </p:nvSpPr>
            <p:spPr>
              <a:xfrm>
                <a:off x="5922561" y="5230503"/>
                <a:ext cx="301686" cy="369332"/>
              </a:xfrm>
              <a:prstGeom prst="rect">
                <a:avLst/>
              </a:prstGeom>
              <a:noFill/>
            </p:spPr>
            <p:txBody>
              <a:bodyPr wrap="none" rtlCol="0">
                <a:spAutoFit/>
              </a:bodyPr>
              <a:lstStyle/>
              <a:p>
                <a:r>
                  <a:rPr lang="en-US" dirty="0">
                    <a:solidFill>
                      <a:srgbClr val="FF33CC"/>
                    </a:solidFill>
                  </a:rPr>
                  <a:t>4</a:t>
                </a:r>
              </a:p>
            </p:txBody>
          </p:sp>
          <p:sp>
            <p:nvSpPr>
              <p:cNvPr id="45" name="TextBox 44">
                <a:extLst>
                  <a:ext uri="{FF2B5EF4-FFF2-40B4-BE49-F238E27FC236}">
                    <a16:creationId xmlns:a16="http://schemas.microsoft.com/office/drawing/2014/main" id="{733A190F-37F3-1B69-A083-FC70FD325130}"/>
                  </a:ext>
                </a:extLst>
              </p:cNvPr>
              <p:cNvSpPr txBox="1"/>
              <p:nvPr/>
            </p:nvSpPr>
            <p:spPr>
              <a:xfrm>
                <a:off x="9692485" y="5171600"/>
                <a:ext cx="301686" cy="369332"/>
              </a:xfrm>
              <a:prstGeom prst="rect">
                <a:avLst/>
              </a:prstGeom>
              <a:noFill/>
            </p:spPr>
            <p:txBody>
              <a:bodyPr wrap="none" rtlCol="0">
                <a:spAutoFit/>
              </a:bodyPr>
              <a:lstStyle/>
              <a:p>
                <a:r>
                  <a:rPr lang="en-US" dirty="0">
                    <a:solidFill>
                      <a:srgbClr val="FF33CC"/>
                    </a:solidFill>
                  </a:rPr>
                  <a:t>6</a:t>
                </a:r>
              </a:p>
            </p:txBody>
          </p:sp>
          <p:sp>
            <p:nvSpPr>
              <p:cNvPr id="46" name="TextBox 45">
                <a:extLst>
                  <a:ext uri="{FF2B5EF4-FFF2-40B4-BE49-F238E27FC236}">
                    <a16:creationId xmlns:a16="http://schemas.microsoft.com/office/drawing/2014/main" id="{C51A7115-0D3D-16F1-8AE1-00E7BBC584CA}"/>
                  </a:ext>
                </a:extLst>
              </p:cNvPr>
              <p:cNvSpPr txBox="1"/>
              <p:nvPr/>
            </p:nvSpPr>
            <p:spPr>
              <a:xfrm>
                <a:off x="7974880" y="5267825"/>
                <a:ext cx="301686" cy="369332"/>
              </a:xfrm>
              <a:prstGeom prst="rect">
                <a:avLst/>
              </a:prstGeom>
              <a:noFill/>
            </p:spPr>
            <p:txBody>
              <a:bodyPr wrap="none" rtlCol="0">
                <a:spAutoFit/>
              </a:bodyPr>
              <a:lstStyle/>
              <a:p>
                <a:r>
                  <a:rPr lang="en-US" dirty="0">
                    <a:solidFill>
                      <a:srgbClr val="FF33CC"/>
                    </a:solidFill>
                  </a:rPr>
                  <a:t>5</a:t>
                </a:r>
              </a:p>
            </p:txBody>
          </p:sp>
          <p:sp>
            <p:nvSpPr>
              <p:cNvPr id="47" name="TextBox 46">
                <a:extLst>
                  <a:ext uri="{FF2B5EF4-FFF2-40B4-BE49-F238E27FC236}">
                    <a16:creationId xmlns:a16="http://schemas.microsoft.com/office/drawing/2014/main" id="{24451D89-D646-660D-7FEE-A019C1769785}"/>
                  </a:ext>
                </a:extLst>
              </p:cNvPr>
              <p:cNvSpPr txBox="1"/>
              <p:nvPr/>
            </p:nvSpPr>
            <p:spPr>
              <a:xfrm>
                <a:off x="11600598" y="5188989"/>
                <a:ext cx="301686" cy="369332"/>
              </a:xfrm>
              <a:prstGeom prst="rect">
                <a:avLst/>
              </a:prstGeom>
              <a:noFill/>
            </p:spPr>
            <p:txBody>
              <a:bodyPr wrap="none" rtlCol="0">
                <a:spAutoFit/>
              </a:bodyPr>
              <a:lstStyle/>
              <a:p>
                <a:r>
                  <a:rPr lang="en-US" dirty="0">
                    <a:solidFill>
                      <a:srgbClr val="FF33CC"/>
                    </a:solidFill>
                  </a:rPr>
                  <a:t>7</a:t>
                </a:r>
              </a:p>
            </p:txBody>
          </p:sp>
          <p:sp>
            <p:nvSpPr>
              <p:cNvPr id="48" name="TextBox 47">
                <a:extLst>
                  <a:ext uri="{FF2B5EF4-FFF2-40B4-BE49-F238E27FC236}">
                    <a16:creationId xmlns:a16="http://schemas.microsoft.com/office/drawing/2014/main" id="{72FFA396-78AA-8813-DEC6-7638EC91BB55}"/>
                  </a:ext>
                </a:extLst>
              </p:cNvPr>
              <p:cNvSpPr txBox="1"/>
              <p:nvPr/>
            </p:nvSpPr>
            <p:spPr>
              <a:xfrm>
                <a:off x="5354476" y="6123543"/>
                <a:ext cx="301686" cy="369332"/>
              </a:xfrm>
              <a:prstGeom prst="rect">
                <a:avLst/>
              </a:prstGeom>
              <a:noFill/>
            </p:spPr>
            <p:txBody>
              <a:bodyPr wrap="none" rtlCol="0">
                <a:spAutoFit/>
              </a:bodyPr>
              <a:lstStyle/>
              <a:p>
                <a:r>
                  <a:rPr lang="en-US" dirty="0">
                    <a:solidFill>
                      <a:srgbClr val="FF33CC"/>
                    </a:solidFill>
                  </a:rPr>
                  <a:t>8</a:t>
                </a:r>
              </a:p>
            </p:txBody>
          </p:sp>
          <p:sp>
            <p:nvSpPr>
              <p:cNvPr id="49" name="TextBox 48">
                <a:extLst>
                  <a:ext uri="{FF2B5EF4-FFF2-40B4-BE49-F238E27FC236}">
                    <a16:creationId xmlns:a16="http://schemas.microsoft.com/office/drawing/2014/main" id="{1E8F17B1-2132-5641-026F-5AE327A5125F}"/>
                  </a:ext>
                </a:extLst>
              </p:cNvPr>
              <p:cNvSpPr txBox="1"/>
              <p:nvPr/>
            </p:nvSpPr>
            <p:spPr>
              <a:xfrm>
                <a:off x="6490947" y="6123543"/>
                <a:ext cx="301686" cy="369332"/>
              </a:xfrm>
              <a:prstGeom prst="rect">
                <a:avLst/>
              </a:prstGeom>
              <a:noFill/>
            </p:spPr>
            <p:txBody>
              <a:bodyPr wrap="none" rtlCol="0">
                <a:spAutoFit/>
              </a:bodyPr>
              <a:lstStyle/>
              <a:p>
                <a:r>
                  <a:rPr lang="en-US" dirty="0">
                    <a:solidFill>
                      <a:srgbClr val="FF33CC"/>
                    </a:solidFill>
                  </a:rPr>
                  <a:t>9</a:t>
                </a:r>
              </a:p>
            </p:txBody>
          </p:sp>
        </p:gr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97669B-CBB0-4757-983B-3F44485761DF}"/>
                  </a:ext>
                </a:extLst>
              </p:cNvPr>
              <p:cNvSpPr>
                <a:spLocks noGrp="1"/>
              </p:cNvSpPr>
              <p:nvPr>
                <p:ph idx="1"/>
              </p:nvPr>
            </p:nvSpPr>
            <p:spPr/>
            <p:txBody>
              <a:bodyPr/>
              <a:lstStyle/>
              <a:p>
                <a:r>
                  <a:rPr lang="en-US" dirty="0"/>
                  <a:t>Keep items in a complete binary tree</a:t>
                </a:r>
              </a:p>
              <a:p>
                <a:r>
                  <a:rPr lang="en-US" dirty="0"/>
                  <a:t>Maintain the “(Min) Heap Property” of the tree</a:t>
                </a:r>
              </a:p>
              <a:p>
                <a:pPr lvl="1"/>
                <a:r>
                  <a:rPr lang="en-US" dirty="0"/>
                  <a:t>Every node’s priority is </a:t>
                </a:r>
                <a14:m>
                  <m:oMath xmlns:m="http://schemas.openxmlformats.org/officeDocument/2006/math">
                    <m:r>
                      <a:rPr lang="en-US" b="0" i="1" smtClean="0">
                        <a:latin typeface="Cambria Math" panose="02040503050406030204" pitchFamily="18" charset="0"/>
                      </a:rPr>
                      <m:t>≤</m:t>
                    </m:r>
                  </m:oMath>
                </a14:m>
                <a:r>
                  <a:rPr lang="en-US" dirty="0"/>
                  <a:t> its children’s priority</a:t>
                </a:r>
              </a:p>
              <a:p>
                <a:pPr lvl="1"/>
                <a:r>
                  <a:rPr lang="en-US" sz="2000" dirty="0"/>
                  <a:t>Max Heap Property: every node’s priority is </a:t>
                </a:r>
                <a14:m>
                  <m:oMath xmlns:m="http://schemas.openxmlformats.org/officeDocument/2006/math">
                    <m:r>
                      <a:rPr lang="en-US" sz="2000" b="0" i="1" smtClean="0">
                        <a:latin typeface="Cambria Math" panose="02040503050406030204" pitchFamily="18" charset="0"/>
                      </a:rPr>
                      <m:t>≥</m:t>
                    </m:r>
                  </m:oMath>
                </a14:m>
                <a:r>
                  <a:rPr lang="en-US" sz="2000" dirty="0"/>
                  <a:t> its children</a:t>
                </a:r>
                <a:endParaRPr lang="en-US" dirty="0"/>
              </a:p>
              <a:p>
                <a:r>
                  <a:rPr lang="en-US" dirty="0"/>
                  <a:t>Where is the min?</a:t>
                </a:r>
              </a:p>
              <a:p>
                <a:r>
                  <a:rPr lang="en-US" dirty="0"/>
                  <a:t>How do I insert?</a:t>
                </a:r>
              </a:p>
              <a:p>
                <a:r>
                  <a:rPr lang="en-US" dirty="0"/>
                  <a:t>How do I extract?</a:t>
                </a:r>
              </a:p>
              <a:p>
                <a:r>
                  <a:rPr lang="en-US" dirty="0"/>
                  <a:t>How to do it in Java?</a:t>
                </a:r>
              </a:p>
            </p:txBody>
          </p:sp>
        </mc:Choice>
        <mc:Fallback xmlns="">
          <p:sp>
            <p:nvSpPr>
              <p:cNvPr id="3" name="Content Placeholder 2">
                <a:extLst>
                  <a:ext uri="{FF2B5EF4-FFF2-40B4-BE49-F238E27FC236}">
                    <a16:creationId xmlns:a16="http://schemas.microsoft.com/office/drawing/2014/main" id="{0A97669B-CBB0-4757-983B-3F44485761DF}"/>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DAEE4EB-54EC-7E74-6C29-0F1D4FEF6DE4}"/>
              </a:ext>
            </a:extLst>
          </p:cNvPr>
          <p:cNvSpPr>
            <a:spLocks noGrp="1"/>
          </p:cNvSpPr>
          <p:nvPr>
            <p:ph type="sldNum" sz="quarter" idx="12"/>
          </p:nvPr>
        </p:nvSpPr>
        <p:spPr/>
        <p:txBody>
          <a:bodyPr/>
          <a:lstStyle/>
          <a:p>
            <a:fld id="{A94D5A7D-FFFE-410B-BEE5-702232F4B148}" type="slidenum">
              <a:rPr lang="en-US" smtClean="0"/>
              <a:t>18</a:t>
            </a:fld>
            <a:endParaRPr lang="en-US"/>
          </a:p>
        </p:txBody>
      </p:sp>
    </p:spTree>
    <p:extLst>
      <p:ext uri="{BB962C8B-B14F-4D97-AF65-F5344CB8AC3E}">
        <p14:creationId xmlns:p14="http://schemas.microsoft.com/office/powerpoint/2010/main" val="2716969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a:xfrm>
            <a:off x="637784" y="9665"/>
            <a:ext cx="10515600" cy="1325563"/>
          </a:xfrm>
        </p:spPr>
        <p:txBody>
          <a:bodyPr/>
          <a:lstStyle/>
          <a:p>
            <a:r>
              <a:rPr lang="en-US" dirty="0"/>
              <a:t>Heap Insert Example</a:t>
            </a:r>
          </a:p>
        </p:txBody>
      </p:sp>
      <p:sp>
        <p:nvSpPr>
          <p:cNvPr id="24" name="Oval 23" descr="We will insert the value 1.5 into the heap, so we begin by creating a new node containing 1.5">
            <a:extLst>
              <a:ext uri="{FF2B5EF4-FFF2-40B4-BE49-F238E27FC236}">
                <a16:creationId xmlns:a16="http://schemas.microsoft.com/office/drawing/2014/main" id="{BDE845EB-2C74-AFA6-612A-2B277A969486}"/>
              </a:ext>
            </a:extLst>
          </p:cNvPr>
          <p:cNvSpPr/>
          <p:nvPr/>
        </p:nvSpPr>
        <p:spPr>
          <a:xfrm>
            <a:off x="3037533" y="1739835"/>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grpSp>
        <p:nvGrpSpPr>
          <p:cNvPr id="4" name="Group 3" descr="We will be adding a new nod to this heap. It has 9 items in it,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F5FEEAE4-5947-43BB-33F3-0E2F7A27D58C}"/>
              </a:ext>
              <a:ext uri="{C183D7F6-B498-43B3-948B-1728B52AA6E4}">
                <adec:decorative xmlns:adec="http://schemas.microsoft.com/office/drawing/2017/decorative" val="0"/>
              </a:ext>
            </a:extLst>
          </p:cNvPr>
          <p:cNvGrpSpPr/>
          <p:nvPr/>
        </p:nvGrpSpPr>
        <p:grpSpPr>
          <a:xfrm>
            <a:off x="5104831" y="830384"/>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847124"/>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2" name="Slide Number Placeholder 21">
            <a:extLst>
              <a:ext uri="{FF2B5EF4-FFF2-40B4-BE49-F238E27FC236}">
                <a16:creationId xmlns:a16="http://schemas.microsoft.com/office/drawing/2014/main" id="{1ECF4FCB-D3E3-991F-54B2-1E836E4A80E5}"/>
              </a:ext>
            </a:extLst>
          </p:cNvPr>
          <p:cNvSpPr>
            <a:spLocks noGrp="1"/>
          </p:cNvSpPr>
          <p:nvPr>
            <p:ph type="sldNum" sz="quarter" idx="12"/>
          </p:nvPr>
        </p:nvSpPr>
        <p:spPr/>
        <p:txBody>
          <a:bodyPr/>
          <a:lstStyle/>
          <a:p>
            <a:fld id="{A94D5A7D-FFFE-410B-BEE5-702232F4B148}" type="slidenum">
              <a:rPr lang="en-US" smtClean="0"/>
              <a:t>19</a:t>
            </a:fld>
            <a:endParaRPr lang="en-US"/>
          </a:p>
        </p:txBody>
      </p:sp>
    </p:spTree>
    <p:extLst>
      <p:ext uri="{BB962C8B-B14F-4D97-AF65-F5344CB8AC3E}">
        <p14:creationId xmlns:p14="http://schemas.microsoft.com/office/powerpoint/2010/main" val="595223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(New Node)</a:t>
            </a:r>
          </a:p>
        </p:txBody>
      </p:sp>
      <p:grpSp>
        <p:nvGrpSpPr>
          <p:cNvPr id="4" name="Group 3" descr="This is the same tree depicted on the previous slide">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descr="The new node 1.5 needs to go into the bottom-right spot in the tree. Since the last level of the tree has 2 nodes, the new node 1.5 should be the third node in that level. This makes it the left child of the node 7.">
            <a:extLst>
              <a:ext uri="{FF2B5EF4-FFF2-40B4-BE49-F238E27FC236}">
                <a16:creationId xmlns:a16="http://schemas.microsoft.com/office/drawing/2014/main" id="{25E26435-52E5-5E43-6E95-B27D054D3E66}"/>
              </a:ext>
            </a:extLst>
          </p:cNvPr>
          <p:cNvGrpSpPr/>
          <p:nvPr/>
        </p:nvGrpSpPr>
        <p:grpSpPr>
          <a:xfrm>
            <a:off x="7332895" y="2414389"/>
            <a:ext cx="688077" cy="1027705"/>
            <a:chOff x="7332895" y="2414389"/>
            <a:chExt cx="688077" cy="1027705"/>
          </a:xfrm>
        </p:grpSpPr>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a:t>
            </a:r>
            <a:r>
              <a:rPr lang="en-US" dirty="0">
                <a:solidFill>
                  <a:srgbClr val="FF0000"/>
                </a:solidFill>
              </a:rPr>
              <a:t>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5" name="Slide Number Placeholder 24">
            <a:extLst>
              <a:ext uri="{FF2B5EF4-FFF2-40B4-BE49-F238E27FC236}">
                <a16:creationId xmlns:a16="http://schemas.microsoft.com/office/drawing/2014/main" id="{E8324030-ECAA-88AB-9949-D74FF9A81947}"/>
              </a:ext>
            </a:extLst>
          </p:cNvPr>
          <p:cNvSpPr>
            <a:spLocks noGrp="1"/>
          </p:cNvSpPr>
          <p:nvPr>
            <p:ph type="sldNum" sz="quarter" idx="12"/>
          </p:nvPr>
        </p:nvSpPr>
        <p:spPr/>
        <p:txBody>
          <a:bodyPr/>
          <a:lstStyle/>
          <a:p>
            <a:fld id="{A94D5A7D-FFFE-410B-BEE5-702232F4B148}" type="slidenum">
              <a:rPr lang="en-US" smtClean="0"/>
              <a:t>20</a:t>
            </a:fld>
            <a:endParaRPr lang="en-US"/>
          </a:p>
        </p:txBody>
      </p:sp>
    </p:spTree>
    <p:extLst>
      <p:ext uri="{BB962C8B-B14F-4D97-AF65-F5344CB8AC3E}">
        <p14:creationId xmlns:p14="http://schemas.microsoft.com/office/powerpoint/2010/main" val="2178237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(1</a:t>
            </a:r>
            <a:r>
              <a:rPr lang="en-US" baseline="30000" dirty="0"/>
              <a:t>st</a:t>
            </a:r>
            <a:r>
              <a:rPr lang="en-US" dirty="0"/>
              <a:t> Percolate)</a:t>
            </a:r>
          </a:p>
        </p:txBody>
      </p:sp>
      <p:grpSp>
        <p:nvGrpSpPr>
          <p:cNvPr id="26" name="Group 25" descr="After adding the node 1.5 to the location that the new node must go for the shape requirements of a heap, we must move nodes around to satisfy the heap property (that every node is less than or equal to its children).&#10;&#10;Because 1.5 is smaller than its parent (7) we will swap 1.5 with its parent, so now 7 is the left child of 1.5, and 1.5 is the right child of 3.">
            <a:extLst>
              <a:ext uri="{FF2B5EF4-FFF2-40B4-BE49-F238E27FC236}">
                <a16:creationId xmlns:a16="http://schemas.microsoft.com/office/drawing/2014/main" id="{94C97EA0-3418-11A4-2725-4E4E3A7DAAC3}"/>
              </a:ext>
            </a:extLst>
          </p:cNvPr>
          <p:cNvGrpSpPr/>
          <p:nvPr/>
        </p:nvGrpSpPr>
        <p:grpSpPr>
          <a:xfrm>
            <a:off x="5161281" y="73781"/>
            <a:ext cx="6934200" cy="3368751"/>
            <a:chOff x="5161281" y="73781"/>
            <a:chExt cx="6934200" cy="3368751"/>
          </a:xfrm>
        </p:grpSpPr>
        <p:grpSp>
          <p:nvGrpSpPr>
            <p:cNvPr id="4" name="Group 3" descr="After adding the node 1.5 to the location that the new node must go for the shape requirements of a heap, we must move nodes around to satisfy the heap property (that every node is less than or equal to its children).&#10;&#10;Because 1.5 is smaller than its parent (7) we will swap 1.5 with its parent, so now 7 is the left child of 1.5, and 1.5 is the right child of 3.">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a:t>
            </a:r>
            <a:r>
              <a:rPr lang="en-US" dirty="0">
                <a:solidFill>
                  <a:srgbClr val="FF0000"/>
                </a:solidFill>
              </a:rPr>
              <a:t>while (priority &lt; parent’s priority){</a:t>
            </a:r>
          </a:p>
          <a:p>
            <a:pPr marL="0" indent="0">
              <a:buNone/>
            </a:pPr>
            <a:r>
              <a:rPr lang="en-US" dirty="0">
                <a:solidFill>
                  <a:srgbClr val="FF0000"/>
                </a:solidFill>
              </a:rPr>
              <a:t>        swap item with parent</a:t>
            </a:r>
          </a:p>
          <a:p>
            <a:pPr marL="0" indent="0">
              <a:buNone/>
            </a:pPr>
            <a:r>
              <a:rPr lang="en-US" dirty="0">
                <a:solidFill>
                  <a:srgbClr val="FF0000"/>
                </a:solidFill>
              </a:rPr>
              <a:t>    }</a:t>
            </a:r>
          </a:p>
          <a:p>
            <a:pPr marL="0" indent="0">
              <a:buNone/>
            </a:pPr>
            <a:r>
              <a:rPr lang="en-US" dirty="0"/>
              <a:t>}</a:t>
            </a:r>
          </a:p>
        </p:txBody>
      </p:sp>
      <p:grpSp>
        <p:nvGrpSpPr>
          <p:cNvPr id="27" name="Group 26" descr="The lines which state:&#10;while (priority &lt; parent’s priority){&#10;    swap item with parent&#10;}&#10;represent a subroutine that we refer to as &quot;percolate up&quot;">
            <a:extLst>
              <a:ext uri="{FF2B5EF4-FFF2-40B4-BE49-F238E27FC236}">
                <a16:creationId xmlns:a16="http://schemas.microsoft.com/office/drawing/2014/main" id="{007FC3D2-F20F-6C27-A13F-EFE9927EEBC2}"/>
              </a:ext>
            </a:extLst>
          </p:cNvPr>
          <p:cNvGrpSpPr/>
          <p:nvPr/>
        </p:nvGrpSpPr>
        <p:grpSpPr>
          <a:xfrm>
            <a:off x="7676934" y="4754880"/>
            <a:ext cx="2367441" cy="1442029"/>
            <a:chOff x="7676934" y="4754880"/>
            <a:chExt cx="2367441" cy="1442029"/>
          </a:xfrm>
        </p:grpSpPr>
        <p:sp>
          <p:nvSpPr>
            <p:cNvPr id="23" name="Right Brace 22">
              <a:extLst>
                <a:ext uri="{FF2B5EF4-FFF2-40B4-BE49-F238E27FC236}">
                  <a16:creationId xmlns:a16="http://schemas.microsoft.com/office/drawing/2014/main" id="{10EC7529-FAB5-F76E-AB09-333DBBED8344}"/>
                </a:ext>
              </a:extLst>
            </p:cNvPr>
            <p:cNvSpPr/>
            <p:nvPr/>
          </p:nvSpPr>
          <p:spPr>
            <a:xfrm>
              <a:off x="7676934" y="4754880"/>
              <a:ext cx="603466" cy="1442029"/>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CCA71E33-531C-6794-787C-EEC71906132F}"/>
                </a:ext>
              </a:extLst>
            </p:cNvPr>
            <p:cNvSpPr txBox="1"/>
            <p:nvPr/>
          </p:nvSpPr>
          <p:spPr>
            <a:xfrm>
              <a:off x="8264914" y="5245061"/>
              <a:ext cx="1779461" cy="461665"/>
            </a:xfrm>
            <a:prstGeom prst="rect">
              <a:avLst/>
            </a:prstGeom>
            <a:noFill/>
          </p:spPr>
          <p:txBody>
            <a:bodyPr wrap="none" rtlCol="0">
              <a:spAutoFit/>
            </a:bodyPr>
            <a:lstStyle/>
            <a:p>
              <a:r>
                <a:rPr lang="en-US" sz="2400" dirty="0">
                  <a:solidFill>
                    <a:srgbClr val="FF0000"/>
                  </a:solidFill>
                </a:rPr>
                <a:t>Percolate Up</a:t>
              </a:r>
            </a:p>
          </p:txBody>
        </p:sp>
      </p:grpSp>
      <p:sp>
        <p:nvSpPr>
          <p:cNvPr id="28" name="Slide Number Placeholder 27">
            <a:extLst>
              <a:ext uri="{FF2B5EF4-FFF2-40B4-BE49-F238E27FC236}">
                <a16:creationId xmlns:a16="http://schemas.microsoft.com/office/drawing/2014/main" id="{FABCDA02-C1B8-54F7-54D6-71EA1DAB69F9}"/>
              </a:ext>
            </a:extLst>
          </p:cNvPr>
          <p:cNvSpPr>
            <a:spLocks noGrp="1"/>
          </p:cNvSpPr>
          <p:nvPr>
            <p:ph type="sldNum" sz="quarter" idx="12"/>
          </p:nvPr>
        </p:nvSpPr>
        <p:spPr/>
        <p:txBody>
          <a:bodyPr/>
          <a:lstStyle/>
          <a:p>
            <a:fld id="{A94D5A7D-FFFE-410B-BEE5-702232F4B148}" type="slidenum">
              <a:rPr lang="en-US" smtClean="0"/>
              <a:t>21</a:t>
            </a:fld>
            <a:endParaRPr lang="en-US"/>
          </a:p>
        </p:txBody>
      </p:sp>
    </p:spTree>
    <p:extLst>
      <p:ext uri="{BB962C8B-B14F-4D97-AF65-F5344CB8AC3E}">
        <p14:creationId xmlns:p14="http://schemas.microsoft.com/office/powerpoint/2010/main" val="863457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(2</a:t>
            </a:r>
            <a:r>
              <a:rPr lang="en-US" baseline="30000" dirty="0"/>
              <a:t>nd</a:t>
            </a:r>
            <a:r>
              <a:rPr lang="en-US" dirty="0"/>
              <a:t> Percolate)</a:t>
            </a:r>
          </a:p>
        </p:txBody>
      </p:sp>
      <p:grpSp>
        <p:nvGrpSpPr>
          <p:cNvPr id="26" name="Group 25" descr="Because 1.5 is smaller than its new parent (3) we will swap 1.5 with its parent, so now 3 is the right child of 1.5, and 1.5 is the left child of 1.">
            <a:extLst>
              <a:ext uri="{FF2B5EF4-FFF2-40B4-BE49-F238E27FC236}">
                <a16:creationId xmlns:a16="http://schemas.microsoft.com/office/drawing/2014/main" id="{C3A54F0D-9A43-CEAD-2F1E-A1A05C36E84C}"/>
              </a:ext>
            </a:extLst>
          </p:cNvPr>
          <p:cNvGrpSpPr/>
          <p:nvPr/>
        </p:nvGrpSpPr>
        <p:grpSpPr>
          <a:xfrm>
            <a:off x="5161281" y="73781"/>
            <a:ext cx="6934200" cy="3368751"/>
            <a:chOff x="5161281" y="73781"/>
            <a:chExt cx="6934200" cy="3368751"/>
          </a:xfrm>
        </p:grpSpPr>
        <p:grpSp>
          <p:nvGrpSpPr>
            <p:cNvPr id="4" name="Group 3" descr="Because 1.5 is smaller than its new parent (3) we will swap 1.5 with its parent, so now 3 is the right child of 1.5, and 1.5 is the left child of 1.">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a:t>
            </a:r>
            <a:r>
              <a:rPr lang="en-US" dirty="0">
                <a:solidFill>
                  <a:srgbClr val="FF0000"/>
                </a:solidFill>
              </a:rPr>
              <a:t>while (priority &lt; parent’s priority){</a:t>
            </a:r>
          </a:p>
          <a:p>
            <a:pPr marL="0" indent="0">
              <a:buNone/>
            </a:pPr>
            <a:r>
              <a:rPr lang="en-US" dirty="0">
                <a:solidFill>
                  <a:srgbClr val="FF0000"/>
                </a:solidFill>
              </a:rPr>
              <a:t>        swap item with parent</a:t>
            </a:r>
          </a:p>
          <a:p>
            <a:pPr marL="0" indent="0">
              <a:buNone/>
            </a:pPr>
            <a:r>
              <a:rPr lang="en-US" dirty="0">
                <a:solidFill>
                  <a:srgbClr val="FF0000"/>
                </a:solidFill>
              </a:rPr>
              <a:t>    }</a:t>
            </a:r>
          </a:p>
          <a:p>
            <a:pPr marL="0" indent="0">
              <a:buNone/>
            </a:pPr>
            <a:r>
              <a:rPr lang="en-US" dirty="0"/>
              <a:t>}</a:t>
            </a:r>
          </a:p>
        </p:txBody>
      </p:sp>
      <p:grpSp>
        <p:nvGrpSpPr>
          <p:cNvPr id="27" name="Group 26" descr="The lines which state:&#10;while (priority &lt; parent’s priority){&#10;    swap item with parent&#10;}&#10;represent a subroutine that we refer to as &quot;percolate up&quot;">
            <a:extLst>
              <a:ext uri="{FF2B5EF4-FFF2-40B4-BE49-F238E27FC236}">
                <a16:creationId xmlns:a16="http://schemas.microsoft.com/office/drawing/2014/main" id="{2E24301B-EA30-FFEC-EB8C-200A2DB99581}"/>
              </a:ext>
            </a:extLst>
          </p:cNvPr>
          <p:cNvGrpSpPr/>
          <p:nvPr/>
        </p:nvGrpSpPr>
        <p:grpSpPr>
          <a:xfrm>
            <a:off x="7676934" y="4754880"/>
            <a:ext cx="2367441" cy="1442029"/>
            <a:chOff x="7676934" y="4754880"/>
            <a:chExt cx="2367441" cy="1442029"/>
          </a:xfrm>
        </p:grpSpPr>
        <p:sp>
          <p:nvSpPr>
            <p:cNvPr id="28" name="Right Brace 27">
              <a:extLst>
                <a:ext uri="{FF2B5EF4-FFF2-40B4-BE49-F238E27FC236}">
                  <a16:creationId xmlns:a16="http://schemas.microsoft.com/office/drawing/2014/main" id="{278B25D4-CADC-B719-E782-5E864AF9446B}"/>
                </a:ext>
              </a:extLst>
            </p:cNvPr>
            <p:cNvSpPr/>
            <p:nvPr/>
          </p:nvSpPr>
          <p:spPr>
            <a:xfrm>
              <a:off x="7676934" y="4754880"/>
              <a:ext cx="603466" cy="1442029"/>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FF953D80-FE96-29D4-5355-B342D269D707}"/>
                </a:ext>
              </a:extLst>
            </p:cNvPr>
            <p:cNvSpPr txBox="1"/>
            <p:nvPr/>
          </p:nvSpPr>
          <p:spPr>
            <a:xfrm>
              <a:off x="8264914" y="5245061"/>
              <a:ext cx="1779461" cy="461665"/>
            </a:xfrm>
            <a:prstGeom prst="rect">
              <a:avLst/>
            </a:prstGeom>
            <a:noFill/>
          </p:spPr>
          <p:txBody>
            <a:bodyPr wrap="none" rtlCol="0">
              <a:spAutoFit/>
            </a:bodyPr>
            <a:lstStyle/>
            <a:p>
              <a:r>
                <a:rPr lang="en-US" sz="2400" dirty="0">
                  <a:solidFill>
                    <a:srgbClr val="FF0000"/>
                  </a:solidFill>
                </a:rPr>
                <a:t>Percolate Up</a:t>
              </a:r>
            </a:p>
          </p:txBody>
        </p:sp>
      </p:grpSp>
      <p:sp>
        <p:nvSpPr>
          <p:cNvPr id="23" name="Slide Number Placeholder 22">
            <a:extLst>
              <a:ext uri="{FF2B5EF4-FFF2-40B4-BE49-F238E27FC236}">
                <a16:creationId xmlns:a16="http://schemas.microsoft.com/office/drawing/2014/main" id="{DDF494E8-0367-69E9-E2CF-09A50C75C89D}"/>
              </a:ext>
            </a:extLst>
          </p:cNvPr>
          <p:cNvSpPr>
            <a:spLocks noGrp="1"/>
          </p:cNvSpPr>
          <p:nvPr>
            <p:ph type="sldNum" sz="quarter" idx="12"/>
          </p:nvPr>
        </p:nvSpPr>
        <p:spPr/>
        <p:txBody>
          <a:bodyPr/>
          <a:lstStyle/>
          <a:p>
            <a:fld id="{A94D5A7D-FFFE-410B-BEE5-702232F4B148}" type="slidenum">
              <a:rPr lang="en-US" smtClean="0"/>
              <a:t>22</a:t>
            </a:fld>
            <a:endParaRPr lang="en-US"/>
          </a:p>
        </p:txBody>
      </p:sp>
    </p:spTree>
    <p:extLst>
      <p:ext uri="{BB962C8B-B14F-4D97-AF65-F5344CB8AC3E}">
        <p14:creationId xmlns:p14="http://schemas.microsoft.com/office/powerpoint/2010/main" val="938218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(Done)</a:t>
            </a:r>
          </a:p>
        </p:txBody>
      </p:sp>
      <p:grpSp>
        <p:nvGrpSpPr>
          <p:cNvPr id="23" name="Group 22" descr="Because 1.5 is now greater than or equal to its parent (1), we satisfy the heap property, so our insert is complete.">
            <a:extLst>
              <a:ext uri="{FF2B5EF4-FFF2-40B4-BE49-F238E27FC236}">
                <a16:creationId xmlns:a16="http://schemas.microsoft.com/office/drawing/2014/main" id="{0FA6017A-C016-4FAB-64DF-E1836A4BD801}"/>
              </a:ext>
            </a:extLst>
          </p:cNvPr>
          <p:cNvGrpSpPr/>
          <p:nvPr/>
        </p:nvGrpSpPr>
        <p:grpSpPr>
          <a:xfrm>
            <a:off x="5161281" y="73781"/>
            <a:ext cx="6934200" cy="3368751"/>
            <a:chOff x="5161281" y="73781"/>
            <a:chExt cx="6934200" cy="3368751"/>
          </a:xfrm>
        </p:grpSpPr>
        <p:grpSp>
          <p:nvGrpSpPr>
            <p:cNvPr id="4" name="Group 3" descr="Because 1.5 is now greater than or equal to its parent (1), we satisfy the heap property, so our insert is complete.">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5" name="Slide Number Placeholder 24">
            <a:extLst>
              <a:ext uri="{FF2B5EF4-FFF2-40B4-BE49-F238E27FC236}">
                <a16:creationId xmlns:a16="http://schemas.microsoft.com/office/drawing/2014/main" id="{0A8AC359-6070-5930-E0EF-7675563BA971}"/>
              </a:ext>
            </a:extLst>
          </p:cNvPr>
          <p:cNvSpPr>
            <a:spLocks noGrp="1"/>
          </p:cNvSpPr>
          <p:nvPr>
            <p:ph type="sldNum" sz="quarter" idx="12"/>
          </p:nvPr>
        </p:nvSpPr>
        <p:spPr/>
        <p:txBody>
          <a:bodyPr/>
          <a:lstStyle/>
          <a:p>
            <a:fld id="{A94D5A7D-FFFE-410B-BEE5-702232F4B148}" type="slidenum">
              <a:rPr lang="en-US" smtClean="0"/>
              <a:t>23</a:t>
            </a:fld>
            <a:endParaRPr lang="en-US"/>
          </a:p>
        </p:txBody>
      </p:sp>
    </p:spTree>
    <p:extLst>
      <p:ext uri="{BB962C8B-B14F-4D97-AF65-F5344CB8AC3E}">
        <p14:creationId xmlns:p14="http://schemas.microsoft.com/office/powerpoint/2010/main" val="1948173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Example</a:t>
            </a:r>
          </a:p>
        </p:txBody>
      </p:sp>
      <p:grpSp>
        <p:nvGrpSpPr>
          <p:cNvPr id="23" name="Group 22" descr="Next we're going to show an example of an extract operation, which should remove the smallest value from the heap. The smallest value of this heap is 1, so that will be the value removed and returned by the operation.&#10;&#10;We begin with the heap that resulted from our insert operation, so this tree has 10 nodes and therefore 4 levels. The last level has 3 nodes in it. The nodes are as follows:&#10;&#10;- The root node is 1&#10;- the left child of 1 is 1.5, the right child is 2&#10;- the left child of 1.5 is 4, the right child is 3&#10;- the left child of 2 is 5, the right child is 6&#10;- the left child of 4 is 5, the right child is 9&#10;- the left child of 3 is 7, it has no right child&#10;- nodes 5, 6, 5, 9 and 7 are all leaves">
            <a:extLst>
              <a:ext uri="{FF2B5EF4-FFF2-40B4-BE49-F238E27FC236}">
                <a16:creationId xmlns:a16="http://schemas.microsoft.com/office/drawing/2014/main" id="{1256EEAD-E84F-5EBC-8FC4-90AC513EEF9D}"/>
              </a:ext>
            </a:extLst>
          </p:cNvPr>
          <p:cNvGrpSpPr/>
          <p:nvPr/>
        </p:nvGrpSpPr>
        <p:grpSpPr>
          <a:xfrm>
            <a:off x="5161281" y="73781"/>
            <a:ext cx="6934200" cy="3368751"/>
            <a:chOff x="5161281" y="73781"/>
            <a:chExt cx="6934200" cy="3368751"/>
          </a:xfrm>
        </p:grpSpPr>
        <p:grpSp>
          <p:nvGrpSpPr>
            <p:cNvPr id="4" name="Group 3" descr="Next we're going to show an example of an extract operation, which should remove the smallest value from the heap. The smallest value of this heap is 1, so that will be the value removed and returned by the operation.&#10;&#10;We begin with the heap that resulted from our insert operation, so this tree has 10 nodes and therefore 4 levels. The last level has 3 nodes in it. The nodes are as follows:&#10;&#10;- The root node is 1&#10;- the left child of 1 is 1.5, the right child is 2&#10;- the left child of 1.5 is 4, the right child is 3&#10;- the left child of 2 is 5, the right child is 6&#10;- the left child of 4 is 5, the right child is 9&#10;- the left child of 3 is 7, it has no right child&#10;- nodes 5, 6, 5, 9 and 7 are all leaves">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5" name="Slide Number Placeholder 24">
            <a:extLst>
              <a:ext uri="{FF2B5EF4-FFF2-40B4-BE49-F238E27FC236}">
                <a16:creationId xmlns:a16="http://schemas.microsoft.com/office/drawing/2014/main" id="{D7852265-1CE0-8391-215F-D092EA7CD0EF}"/>
              </a:ext>
            </a:extLst>
          </p:cNvPr>
          <p:cNvSpPr>
            <a:spLocks noGrp="1"/>
          </p:cNvSpPr>
          <p:nvPr>
            <p:ph type="sldNum" sz="quarter" idx="12"/>
          </p:nvPr>
        </p:nvSpPr>
        <p:spPr/>
        <p:txBody>
          <a:bodyPr/>
          <a:lstStyle/>
          <a:p>
            <a:fld id="{A94D5A7D-FFFE-410B-BEE5-702232F4B148}" type="slidenum">
              <a:rPr lang="en-US" smtClean="0"/>
              <a:t>24</a:t>
            </a:fld>
            <a:endParaRPr lang="en-US"/>
          </a:p>
        </p:txBody>
      </p:sp>
    </p:spTree>
    <p:extLst>
      <p:ext uri="{BB962C8B-B14F-4D97-AF65-F5344CB8AC3E}">
        <p14:creationId xmlns:p14="http://schemas.microsoft.com/office/powerpoint/2010/main" val="1795628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(Move Node)</a:t>
            </a:r>
          </a:p>
        </p:txBody>
      </p:sp>
      <p:grpSp>
        <p:nvGrpSpPr>
          <p:cNvPr id="23" name="Group 22" descr="While the value 1 should be removed, the position of the tree that should be removed is the bottom-right.&#10;&#10;To get the right combination of position and value removed, we replace the root of the tree (which had value 1) with the last value in the heap (the third value on the last level), making 7 the new root. ">
            <a:extLst>
              <a:ext uri="{FF2B5EF4-FFF2-40B4-BE49-F238E27FC236}">
                <a16:creationId xmlns:a16="http://schemas.microsoft.com/office/drawing/2014/main" id="{1EA56D9E-28E0-DBDF-951C-F8D6B348A687}"/>
              </a:ext>
            </a:extLst>
          </p:cNvPr>
          <p:cNvGrpSpPr/>
          <p:nvPr/>
        </p:nvGrpSpPr>
        <p:grpSpPr>
          <a:xfrm>
            <a:off x="5161281" y="73781"/>
            <a:ext cx="6934200" cy="3368751"/>
            <a:chOff x="5161281" y="73781"/>
            <a:chExt cx="6934200" cy="3368751"/>
          </a:xfrm>
        </p:grpSpPr>
        <p:grpSp>
          <p:nvGrpSpPr>
            <p:cNvPr id="4" name="Group 3" descr="While the value 1 should be removed, the position of the tree that should be removed is the bottom-right.&#10;&#10;To get the right combination of position and value removed, we replace the root of the tree (which had value 1) with the last value in the heap (the third value on the last level), making 7 the new root. ">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50000"/>
                    </a:schemeClr>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a:t>
                </a:r>
                <a:r>
                  <a:rPr lang="en-US" dirty="0">
                    <a:solidFill>
                      <a:srgbClr val="FF0000"/>
                    </a:solidFill>
                  </a:rPr>
                  <a:t>move </a:t>
                </a:r>
                <a:r>
                  <a:rPr lang="en-US" dirty="0" err="1">
                    <a:solidFill>
                      <a:srgbClr val="FF0000"/>
                    </a:solidFill>
                  </a:rPr>
                  <a:t>curr</a:t>
                </a:r>
                <a:r>
                  <a:rPr lang="en-US" dirty="0">
                    <a:solidFill>
                      <a:srgbClr val="FF0000"/>
                    </a:solidFill>
                  </a:rPr>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5" name="Slide Number Placeholder 24">
            <a:extLst>
              <a:ext uri="{FF2B5EF4-FFF2-40B4-BE49-F238E27FC236}">
                <a16:creationId xmlns:a16="http://schemas.microsoft.com/office/drawing/2014/main" id="{1817D759-E58C-F59A-A041-B41BF9478690}"/>
              </a:ext>
            </a:extLst>
          </p:cNvPr>
          <p:cNvSpPr>
            <a:spLocks noGrp="1"/>
          </p:cNvSpPr>
          <p:nvPr>
            <p:ph type="sldNum" sz="quarter" idx="12"/>
          </p:nvPr>
        </p:nvSpPr>
        <p:spPr/>
        <p:txBody>
          <a:bodyPr/>
          <a:lstStyle/>
          <a:p>
            <a:fld id="{A94D5A7D-FFFE-410B-BEE5-702232F4B148}" type="slidenum">
              <a:rPr lang="en-US" smtClean="0"/>
              <a:t>25</a:t>
            </a:fld>
            <a:endParaRPr lang="en-US"/>
          </a:p>
        </p:txBody>
      </p:sp>
    </p:spTree>
    <p:extLst>
      <p:ext uri="{BB962C8B-B14F-4D97-AF65-F5344CB8AC3E}">
        <p14:creationId xmlns:p14="http://schemas.microsoft.com/office/powerpoint/2010/main" val="26226011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(1</a:t>
            </a:r>
            <a:r>
              <a:rPr lang="en-US" baseline="30000" dirty="0"/>
              <a:t>st</a:t>
            </a:r>
            <a:r>
              <a:rPr lang="en-US" dirty="0"/>
              <a:t> Percolate)</a:t>
            </a:r>
          </a:p>
        </p:txBody>
      </p:sp>
      <p:grpSp>
        <p:nvGrpSpPr>
          <p:cNvPr id="4" name="Group 3" descr="We now have a tree with the correct shape, but we need to move values around to repair the heap property. To do this we will swap 7 with its smallest child so long as it is larger than at least one child.&#10;&#10;To begin, 7 is larger than both of its children (1.5 and 2) and so we swap 7 with its smallest child (1.5).">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a:t>
                </a:r>
                <a:r>
                  <a:rPr lang="en-US" dirty="0">
                    <a:solidFill>
                      <a:srgbClr val="FF0000"/>
                    </a:solidFill>
                  </a:rPr>
                  <a:t>while(</a:t>
                </a:r>
                <a:r>
                  <a:rPr lang="en-US" dirty="0" err="1">
                    <a:solidFill>
                      <a:srgbClr val="FF0000"/>
                    </a:solidFill>
                  </a:rPr>
                  <a:t>curr</a:t>
                </a:r>
                <a:r>
                  <a:rPr lang="en-US" dirty="0">
                    <a:solidFill>
                      <a:srgbClr val="FF0000"/>
                    </a:solidFill>
                  </a:rPr>
                  <a:t> </a:t>
                </a:r>
                <a14:m>
                  <m:oMath xmlns:m="http://schemas.openxmlformats.org/officeDocument/2006/math">
                    <m:r>
                      <a:rPr lang="en-US" b="0" i="1" smtClean="0">
                        <a:solidFill>
                          <a:srgbClr val="FF0000"/>
                        </a:solidFill>
                        <a:latin typeface="Cambria Math" panose="02040503050406030204" pitchFamily="18" charset="0"/>
                      </a:rPr>
                      <m:t>&gt;</m:t>
                    </m:r>
                  </m:oMath>
                </a14:m>
                <a:r>
                  <a:rPr lang="en-US" dirty="0">
                    <a:solidFill>
                      <a:srgbClr val="FF0000"/>
                    </a:solidFill>
                  </a:rPr>
                  <a:t> </a:t>
                </a:r>
                <a:r>
                  <a:rPr lang="en-US" dirty="0" err="1">
                    <a:solidFill>
                      <a:srgbClr val="FF0000"/>
                    </a:solidFill>
                  </a:rPr>
                  <a:t>curr.left</a:t>
                </a:r>
                <a:r>
                  <a:rPr lang="en-US" dirty="0">
                    <a:solidFill>
                      <a:srgbClr val="FF0000"/>
                    </a:solidFill>
                  </a:rPr>
                  <a:t> || </a:t>
                </a:r>
                <a:r>
                  <a:rPr lang="en-US" dirty="0" err="1">
                    <a:solidFill>
                      <a:srgbClr val="FF0000"/>
                    </a:solidFill>
                  </a:rPr>
                  <a:t>curr</a:t>
                </a:r>
                <a:r>
                  <a:rPr lang="en-US" dirty="0">
                    <a:solidFill>
                      <a:srgbClr val="FF0000"/>
                    </a:solidFill>
                  </a:rPr>
                  <a:t> &gt; </a:t>
                </a:r>
                <a:r>
                  <a:rPr lang="en-US" dirty="0" err="1">
                    <a:solidFill>
                      <a:srgbClr val="FF0000"/>
                    </a:solidFill>
                  </a:rPr>
                  <a:t>curr.right</a:t>
                </a:r>
                <a:r>
                  <a:rPr lang="en-US" dirty="0">
                    <a:solidFill>
                      <a:srgbClr val="FF0000"/>
                    </a:solidFill>
                  </a:rPr>
                  <a:t>){</a:t>
                </a:r>
              </a:p>
              <a:p>
                <a:pPr marL="0" indent="0">
                  <a:buNone/>
                </a:pPr>
                <a:r>
                  <a:rPr lang="en-US" dirty="0">
                    <a:solidFill>
                      <a:srgbClr val="FF0000"/>
                    </a:solidFill>
                  </a:rPr>
                  <a:t>        swap </a:t>
                </a:r>
                <a:r>
                  <a:rPr lang="en-US" dirty="0" err="1">
                    <a:solidFill>
                      <a:srgbClr val="FF0000"/>
                    </a:solidFill>
                  </a:rPr>
                  <a:t>curr</a:t>
                </a:r>
                <a:r>
                  <a:rPr lang="en-US" dirty="0">
                    <a:solidFill>
                      <a:srgbClr val="FF0000"/>
                    </a:solidFill>
                  </a:rPr>
                  <a:t> with its smallest child</a:t>
                </a:r>
              </a:p>
              <a:p>
                <a:pPr marL="0" indent="0">
                  <a:buNone/>
                </a:pPr>
                <a:r>
                  <a:rPr lang="en-US" dirty="0">
                    <a:solidFill>
                      <a:srgbClr val="FF0000"/>
                    </a:solidFill>
                  </a:rPr>
                  <a:t>    }</a:t>
                </a:r>
                <a:endParaRPr lang="en-US" dirty="0"/>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grpSp>
        <p:nvGrpSpPr>
          <p:cNvPr id="22" name="Group 21" descr="The lines which state:&#10;while(curr &gt; curr.left || curr &gt; curr.right){&#10;    swap curr with its smallest child&#10;}&#10;represent a subroutine that we refer to as &quot;percolate down&quot;">
            <a:extLst>
              <a:ext uri="{FF2B5EF4-FFF2-40B4-BE49-F238E27FC236}">
                <a16:creationId xmlns:a16="http://schemas.microsoft.com/office/drawing/2014/main" id="{741987BA-A253-D60C-2124-C16FB24E4BDB}"/>
              </a:ext>
            </a:extLst>
          </p:cNvPr>
          <p:cNvGrpSpPr/>
          <p:nvPr/>
        </p:nvGrpSpPr>
        <p:grpSpPr>
          <a:xfrm>
            <a:off x="6473436" y="4342845"/>
            <a:ext cx="2739723" cy="1336595"/>
            <a:chOff x="6473436" y="4342845"/>
            <a:chExt cx="2739723" cy="1336595"/>
          </a:xfrm>
        </p:grpSpPr>
        <p:sp>
          <p:nvSpPr>
            <p:cNvPr id="23" name="Right Brace 22">
              <a:extLst>
                <a:ext uri="{FF2B5EF4-FFF2-40B4-BE49-F238E27FC236}">
                  <a16:creationId xmlns:a16="http://schemas.microsoft.com/office/drawing/2014/main" id="{C1092552-4B03-D299-B7EC-307EEA28C766}"/>
                </a:ext>
              </a:extLst>
            </p:cNvPr>
            <p:cNvSpPr/>
            <p:nvPr/>
          </p:nvSpPr>
          <p:spPr>
            <a:xfrm>
              <a:off x="6473436" y="4342845"/>
              <a:ext cx="603466" cy="133659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B2F50038-C91B-579B-E5E2-7D3A87CAD21E}"/>
                </a:ext>
              </a:extLst>
            </p:cNvPr>
            <p:cNvSpPr txBox="1"/>
            <p:nvPr/>
          </p:nvSpPr>
          <p:spPr>
            <a:xfrm>
              <a:off x="7061416" y="4833026"/>
              <a:ext cx="2151743" cy="461665"/>
            </a:xfrm>
            <a:prstGeom prst="rect">
              <a:avLst/>
            </a:prstGeom>
            <a:noFill/>
          </p:spPr>
          <p:txBody>
            <a:bodyPr wrap="none" rtlCol="0">
              <a:spAutoFit/>
            </a:bodyPr>
            <a:lstStyle/>
            <a:p>
              <a:r>
                <a:rPr lang="en-US" sz="2400" dirty="0">
                  <a:solidFill>
                    <a:srgbClr val="FF0000"/>
                  </a:solidFill>
                </a:rPr>
                <a:t>Percolate Down</a:t>
              </a:r>
            </a:p>
          </p:txBody>
        </p:sp>
      </p:grpSp>
      <p:sp>
        <p:nvSpPr>
          <p:cNvPr id="24" name="Slide Number Placeholder 23">
            <a:extLst>
              <a:ext uri="{FF2B5EF4-FFF2-40B4-BE49-F238E27FC236}">
                <a16:creationId xmlns:a16="http://schemas.microsoft.com/office/drawing/2014/main" id="{49059F55-BCA2-66DE-D358-A44FF620D79F}"/>
              </a:ext>
            </a:extLst>
          </p:cNvPr>
          <p:cNvSpPr>
            <a:spLocks noGrp="1"/>
          </p:cNvSpPr>
          <p:nvPr>
            <p:ph type="sldNum" sz="quarter" idx="12"/>
          </p:nvPr>
        </p:nvSpPr>
        <p:spPr/>
        <p:txBody>
          <a:bodyPr/>
          <a:lstStyle/>
          <a:p>
            <a:fld id="{A94D5A7D-FFFE-410B-BEE5-702232F4B148}" type="slidenum">
              <a:rPr lang="en-US" smtClean="0"/>
              <a:t>26</a:t>
            </a:fld>
            <a:endParaRPr lang="en-US"/>
          </a:p>
        </p:txBody>
      </p:sp>
    </p:spTree>
    <p:extLst>
      <p:ext uri="{BB962C8B-B14F-4D97-AF65-F5344CB8AC3E}">
        <p14:creationId xmlns:p14="http://schemas.microsoft.com/office/powerpoint/2010/main" val="2514118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(2</a:t>
            </a:r>
            <a:r>
              <a:rPr lang="en-US" baseline="30000" dirty="0"/>
              <a:t>nd</a:t>
            </a:r>
            <a:r>
              <a:rPr lang="en-US" dirty="0"/>
              <a:t> Percolate)</a:t>
            </a:r>
          </a:p>
        </p:txBody>
      </p:sp>
      <p:grpSp>
        <p:nvGrpSpPr>
          <p:cNvPr id="4" name="Group 3" descr="7 is again larger than both of its children (4 and 3) and so we swap 7 with its smallest child (3).">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2D8F465-972E-702A-2E2F-AEE91909A57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a:t>
                </a:r>
                <a:r>
                  <a:rPr lang="en-US" dirty="0">
                    <a:solidFill>
                      <a:srgbClr val="FF0000"/>
                    </a:solidFill>
                  </a:rPr>
                  <a:t>while(</a:t>
                </a:r>
                <a:r>
                  <a:rPr lang="en-US" dirty="0" err="1">
                    <a:solidFill>
                      <a:srgbClr val="FF0000"/>
                    </a:solidFill>
                  </a:rPr>
                  <a:t>curr</a:t>
                </a:r>
                <a:r>
                  <a:rPr lang="en-US" dirty="0">
                    <a:solidFill>
                      <a:srgbClr val="FF0000"/>
                    </a:solidFill>
                  </a:rPr>
                  <a:t> </a:t>
                </a:r>
                <a14:m>
                  <m:oMath xmlns:m="http://schemas.openxmlformats.org/officeDocument/2006/math">
                    <m:r>
                      <a:rPr lang="en-US" b="0" i="1" smtClean="0">
                        <a:solidFill>
                          <a:srgbClr val="FF0000"/>
                        </a:solidFill>
                        <a:latin typeface="Cambria Math" panose="02040503050406030204" pitchFamily="18" charset="0"/>
                      </a:rPr>
                      <m:t>&gt;</m:t>
                    </m:r>
                  </m:oMath>
                </a14:m>
                <a:r>
                  <a:rPr lang="en-US" dirty="0">
                    <a:solidFill>
                      <a:srgbClr val="FF0000"/>
                    </a:solidFill>
                  </a:rPr>
                  <a:t> </a:t>
                </a:r>
                <a:r>
                  <a:rPr lang="en-US" dirty="0" err="1">
                    <a:solidFill>
                      <a:srgbClr val="FF0000"/>
                    </a:solidFill>
                  </a:rPr>
                  <a:t>curr.left</a:t>
                </a:r>
                <a:r>
                  <a:rPr lang="en-US" dirty="0">
                    <a:solidFill>
                      <a:srgbClr val="FF0000"/>
                    </a:solidFill>
                  </a:rPr>
                  <a:t> || </a:t>
                </a:r>
                <a:r>
                  <a:rPr lang="en-US" dirty="0" err="1">
                    <a:solidFill>
                      <a:srgbClr val="FF0000"/>
                    </a:solidFill>
                  </a:rPr>
                  <a:t>curr</a:t>
                </a:r>
                <a:r>
                  <a:rPr lang="en-US" dirty="0">
                    <a:solidFill>
                      <a:srgbClr val="FF0000"/>
                    </a:solidFill>
                  </a:rPr>
                  <a:t> &gt; </a:t>
                </a:r>
                <a:r>
                  <a:rPr lang="en-US" dirty="0" err="1">
                    <a:solidFill>
                      <a:srgbClr val="FF0000"/>
                    </a:solidFill>
                  </a:rPr>
                  <a:t>curr.right</a:t>
                </a:r>
                <a:r>
                  <a:rPr lang="en-US" dirty="0">
                    <a:solidFill>
                      <a:srgbClr val="FF0000"/>
                    </a:solidFill>
                  </a:rPr>
                  <a:t>){</a:t>
                </a:r>
              </a:p>
              <a:p>
                <a:pPr marL="0" indent="0">
                  <a:buNone/>
                </a:pPr>
                <a:r>
                  <a:rPr lang="en-US" dirty="0">
                    <a:solidFill>
                      <a:srgbClr val="FF0000"/>
                    </a:solidFill>
                  </a:rPr>
                  <a:t>        swap </a:t>
                </a:r>
                <a:r>
                  <a:rPr lang="en-US" dirty="0" err="1">
                    <a:solidFill>
                      <a:srgbClr val="FF0000"/>
                    </a:solidFill>
                  </a:rPr>
                  <a:t>curr</a:t>
                </a:r>
                <a:r>
                  <a:rPr lang="en-US" dirty="0">
                    <a:solidFill>
                      <a:srgbClr val="FF0000"/>
                    </a:solidFill>
                  </a:rPr>
                  <a:t> with its smallest child</a:t>
                </a:r>
              </a:p>
              <a:p>
                <a:pPr marL="0" indent="0">
                  <a:buNone/>
                </a:pPr>
                <a:r>
                  <a:rPr lang="en-US" dirty="0">
                    <a:solidFill>
                      <a:srgbClr val="FF0000"/>
                    </a:solidFill>
                  </a:rPr>
                  <a:t>    }</a:t>
                </a:r>
                <a:endParaRPr lang="en-US" dirty="0"/>
              </a:p>
              <a:p>
                <a:pPr marL="0" indent="0">
                  <a:buNone/>
                </a:pPr>
                <a:r>
                  <a:rPr lang="en-US" dirty="0"/>
                  <a:t>    return min</a:t>
                </a:r>
              </a:p>
              <a:p>
                <a:pPr marL="0" indent="0">
                  <a:buNone/>
                </a:pPr>
                <a:r>
                  <a:rPr lang="en-US" dirty="0"/>
                  <a:t>}</a:t>
                </a:r>
              </a:p>
            </p:txBody>
          </p:sp>
        </mc:Choice>
        <mc:Fallback xmlns="">
          <p:sp>
            <p:nvSpPr>
              <p:cNvPr id="26" name="Content Placeholder 2">
                <a:extLst>
                  <a:ext uri="{FF2B5EF4-FFF2-40B4-BE49-F238E27FC236}">
                    <a16:creationId xmlns:a16="http://schemas.microsoft.com/office/drawing/2014/main" id="{E2D8F465-972E-702A-2E2F-AEE91909A57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grpSp>
        <p:nvGrpSpPr>
          <p:cNvPr id="3" name="Group 2" descr="The lines which state:&#10;while(curr &gt; curr.left || curr &gt; curr.right){&#10;    swap curr with its smallest child&#10;}&#10;represent a subroutine that we refer to as &quot;percolate down&quot;">
            <a:extLst>
              <a:ext uri="{FF2B5EF4-FFF2-40B4-BE49-F238E27FC236}">
                <a16:creationId xmlns:a16="http://schemas.microsoft.com/office/drawing/2014/main" id="{2BE24C3B-C061-3FD7-FCCA-7B1D789B47A4}"/>
              </a:ext>
            </a:extLst>
          </p:cNvPr>
          <p:cNvGrpSpPr/>
          <p:nvPr/>
        </p:nvGrpSpPr>
        <p:grpSpPr>
          <a:xfrm>
            <a:off x="6473436" y="4342845"/>
            <a:ext cx="2739723" cy="1336595"/>
            <a:chOff x="6473436" y="4342845"/>
            <a:chExt cx="2739723" cy="1336595"/>
          </a:xfrm>
        </p:grpSpPr>
        <p:sp>
          <p:nvSpPr>
            <p:cNvPr id="22" name="Right Brace 21">
              <a:extLst>
                <a:ext uri="{FF2B5EF4-FFF2-40B4-BE49-F238E27FC236}">
                  <a16:creationId xmlns:a16="http://schemas.microsoft.com/office/drawing/2014/main" id="{5147F7B6-709F-C49E-D1B7-013896CB6EF8}"/>
                </a:ext>
              </a:extLst>
            </p:cNvPr>
            <p:cNvSpPr/>
            <p:nvPr/>
          </p:nvSpPr>
          <p:spPr>
            <a:xfrm>
              <a:off x="6473436" y="4342845"/>
              <a:ext cx="603466" cy="133659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03318690-8D9F-53A0-49C1-DC4B6BBF3DEB}"/>
                </a:ext>
              </a:extLst>
            </p:cNvPr>
            <p:cNvSpPr txBox="1"/>
            <p:nvPr/>
          </p:nvSpPr>
          <p:spPr>
            <a:xfrm>
              <a:off x="7061416" y="4833026"/>
              <a:ext cx="2151743" cy="461665"/>
            </a:xfrm>
            <a:prstGeom prst="rect">
              <a:avLst/>
            </a:prstGeom>
            <a:noFill/>
          </p:spPr>
          <p:txBody>
            <a:bodyPr wrap="none" rtlCol="0">
              <a:spAutoFit/>
            </a:bodyPr>
            <a:lstStyle/>
            <a:p>
              <a:r>
                <a:rPr lang="en-US" sz="2400" dirty="0">
                  <a:solidFill>
                    <a:srgbClr val="FF0000"/>
                  </a:solidFill>
                </a:rPr>
                <a:t>Percolate Down</a:t>
              </a:r>
            </a:p>
          </p:txBody>
        </p:sp>
      </p:grpSp>
      <p:sp>
        <p:nvSpPr>
          <p:cNvPr id="24" name="Slide Number Placeholder 23">
            <a:extLst>
              <a:ext uri="{FF2B5EF4-FFF2-40B4-BE49-F238E27FC236}">
                <a16:creationId xmlns:a16="http://schemas.microsoft.com/office/drawing/2014/main" id="{E9A580FC-7425-E31F-0652-D7B4E453AB40}"/>
              </a:ext>
            </a:extLst>
          </p:cNvPr>
          <p:cNvSpPr>
            <a:spLocks noGrp="1"/>
          </p:cNvSpPr>
          <p:nvPr>
            <p:ph type="sldNum" sz="quarter" idx="12"/>
          </p:nvPr>
        </p:nvSpPr>
        <p:spPr/>
        <p:txBody>
          <a:bodyPr/>
          <a:lstStyle/>
          <a:p>
            <a:fld id="{A94D5A7D-FFFE-410B-BEE5-702232F4B148}" type="slidenum">
              <a:rPr lang="en-US" smtClean="0"/>
              <a:t>27</a:t>
            </a:fld>
            <a:endParaRPr lang="en-US"/>
          </a:p>
        </p:txBody>
      </p:sp>
    </p:spTree>
    <p:extLst>
      <p:ext uri="{BB962C8B-B14F-4D97-AF65-F5344CB8AC3E}">
        <p14:creationId xmlns:p14="http://schemas.microsoft.com/office/powerpoint/2010/main" val="3497934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(Done)</a:t>
            </a:r>
          </a:p>
        </p:txBody>
      </p:sp>
      <p:grpSp>
        <p:nvGrpSpPr>
          <p:cNvPr id="4" name="Group 3" descr="At this point 7 is now a leaf, and so we have repaired the heap property, and the extract is complete. We finally return the value that was originally in the root node (1).">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a:t>
                </a:r>
                <a:r>
                  <a:rPr lang="en-US" dirty="0">
                    <a:solidFill>
                      <a:srgbClr val="FF0000"/>
                    </a:solidFill>
                  </a:rPr>
                  <a:t>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2" name="Slide Number Placeholder 21">
            <a:extLst>
              <a:ext uri="{FF2B5EF4-FFF2-40B4-BE49-F238E27FC236}">
                <a16:creationId xmlns:a16="http://schemas.microsoft.com/office/drawing/2014/main" id="{E7451D31-6C65-2421-07B4-A65A8F951EF2}"/>
              </a:ext>
            </a:extLst>
          </p:cNvPr>
          <p:cNvSpPr>
            <a:spLocks noGrp="1"/>
          </p:cNvSpPr>
          <p:nvPr>
            <p:ph type="sldNum" sz="quarter" idx="12"/>
          </p:nvPr>
        </p:nvSpPr>
        <p:spPr/>
        <p:txBody>
          <a:bodyPr/>
          <a:lstStyle/>
          <a:p>
            <a:fld id="{A94D5A7D-FFFE-410B-BEE5-702232F4B148}" type="slidenum">
              <a:rPr lang="en-US" smtClean="0"/>
              <a:t>28</a:t>
            </a:fld>
            <a:endParaRPr lang="en-US"/>
          </a:p>
        </p:txBody>
      </p:sp>
    </p:spTree>
    <p:extLst>
      <p:ext uri="{BB962C8B-B14F-4D97-AF65-F5344CB8AC3E}">
        <p14:creationId xmlns:p14="http://schemas.microsoft.com/office/powerpoint/2010/main" val="1579428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5775-ECF5-263D-D86C-2666D0E601CC}"/>
              </a:ext>
            </a:extLst>
          </p:cNvPr>
          <p:cNvSpPr>
            <a:spLocks noGrp="1"/>
          </p:cNvSpPr>
          <p:nvPr>
            <p:ph type="title"/>
          </p:nvPr>
        </p:nvSpPr>
        <p:spPr/>
        <p:txBody>
          <a:bodyPr/>
          <a:lstStyle/>
          <a:p>
            <a:r>
              <a:rPr lang="en-US" dirty="0"/>
              <a:t>Percolate Up and Down (for a Min Heap)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00E82E-8B91-3DBC-BE69-2D72AD7E8558}"/>
                  </a:ext>
                </a:extLst>
              </p:cNvPr>
              <p:cNvSpPr>
                <a:spLocks noGrp="1"/>
              </p:cNvSpPr>
              <p:nvPr>
                <p:ph idx="1"/>
              </p:nvPr>
            </p:nvSpPr>
            <p:spPr/>
            <p:txBody>
              <a:bodyPr/>
              <a:lstStyle/>
              <a:p>
                <a:r>
                  <a:rPr lang="en-US" dirty="0"/>
                  <a:t>Goal: restore the “Heap Property”</a:t>
                </a:r>
              </a:p>
              <a:p>
                <a:r>
                  <a:rPr lang="en-US" dirty="0"/>
                  <a:t>Percolate Up:</a:t>
                </a:r>
              </a:p>
              <a:p>
                <a:pPr lvl="1"/>
                <a:r>
                  <a:rPr lang="en-US" dirty="0"/>
                  <a:t>Take a node that may be smaller than a parent, repeatedly swap with a parent until it is larger than its parent</a:t>
                </a:r>
              </a:p>
              <a:p>
                <a:r>
                  <a:rPr lang="en-US" dirty="0"/>
                  <a:t>Percolate Down:</a:t>
                </a:r>
              </a:p>
              <a:p>
                <a:pPr lvl="1"/>
                <a:r>
                  <a:rPr lang="en-US" dirty="0"/>
                  <a:t>Take a node that may be larger than one of its children, repeatedly swap with smallest child until both children are larger</a:t>
                </a:r>
              </a:p>
              <a:p>
                <a:r>
                  <a:rPr lang="en-US" dirty="0"/>
                  <a:t>Worst case running time of each:</a:t>
                </a:r>
              </a:p>
              <a:p>
                <a:pPr lvl="1"/>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e>
                    </m:d>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4400E82E-8B91-3DBC-BE69-2D72AD7E8558}"/>
                  </a:ext>
                </a:extLst>
              </p:cNvPr>
              <p:cNvSpPr>
                <a:spLocks noGrp="1" noRot="1" noChangeAspect="1" noMove="1" noResize="1" noEditPoints="1" noAdjustHandles="1" noChangeArrowheads="1" noChangeShapeType="1" noTextEdit="1"/>
              </p:cNvSpPr>
              <p:nvPr>
                <p:ph idx="1"/>
              </p:nvPr>
            </p:nvSpPr>
            <p:spPr>
              <a:blipFill>
                <a:blip r:embed="rId2"/>
                <a:stretch>
                  <a:fillRect l="-1043" t="-2241" r="-13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EE2EA32-083A-95B7-CC06-580B1738EBD5}"/>
              </a:ext>
            </a:extLst>
          </p:cNvPr>
          <p:cNvSpPr>
            <a:spLocks noGrp="1"/>
          </p:cNvSpPr>
          <p:nvPr>
            <p:ph type="sldNum" sz="quarter" idx="12"/>
          </p:nvPr>
        </p:nvSpPr>
        <p:spPr/>
        <p:txBody>
          <a:bodyPr/>
          <a:lstStyle/>
          <a:p>
            <a:fld id="{A94D5A7D-FFFE-410B-BEE5-702232F4B148}" type="slidenum">
              <a:rPr lang="en-US" smtClean="0"/>
              <a:t>29</a:t>
            </a:fld>
            <a:endParaRPr lang="en-US"/>
          </a:p>
        </p:txBody>
      </p:sp>
    </p:spTree>
    <p:extLst>
      <p:ext uri="{BB962C8B-B14F-4D97-AF65-F5344CB8AC3E}">
        <p14:creationId xmlns:p14="http://schemas.microsoft.com/office/powerpoint/2010/main" val="901582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A239-AB83-588B-7F8C-A378F624E838}"/>
              </a:ext>
            </a:extLst>
          </p:cNvPr>
          <p:cNvSpPr>
            <a:spLocks noGrp="1"/>
          </p:cNvSpPr>
          <p:nvPr>
            <p:ph type="title"/>
          </p:nvPr>
        </p:nvSpPr>
        <p:spPr/>
        <p:txBody>
          <a:bodyPr/>
          <a:lstStyle/>
          <a:p>
            <a:r>
              <a:rPr lang="en-US" dirty="0"/>
              <a:t>Representing a Heap (Questions)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79323D-7A04-F49B-C2B4-877B56453F7D}"/>
                  </a:ext>
                </a:extLst>
              </p:cNvPr>
              <p:cNvSpPr>
                <a:spLocks noGrp="1"/>
              </p:cNvSpPr>
              <p:nvPr>
                <p:ph idx="1"/>
              </p:nvPr>
            </p:nvSpPr>
            <p:spPr>
              <a:xfrm>
                <a:off x="80918" y="1545386"/>
                <a:ext cx="6938093" cy="4351338"/>
              </a:xfrm>
            </p:spPr>
            <p:txBody>
              <a:bodyPr/>
              <a:lstStyle/>
              <a:p>
                <a:r>
                  <a:rPr lang="en-US" dirty="0"/>
                  <a:t>Every complete binary tree with the same number of nodes uses the same positions and edges</a:t>
                </a:r>
              </a:p>
              <a:p>
                <a:r>
                  <a:rPr lang="en-US" dirty="0"/>
                  <a:t>Use an array to represent the heap</a:t>
                </a:r>
              </a:p>
              <a:p>
                <a:r>
                  <a:rPr lang="en-US" dirty="0"/>
                  <a:t>Index of root: </a:t>
                </a:r>
              </a:p>
              <a:p>
                <a:r>
                  <a:rPr lang="en-US" dirty="0"/>
                  <a:t>Parent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Left child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Right child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Location of the leaves: </a:t>
                </a:r>
              </a:p>
            </p:txBody>
          </p:sp>
        </mc:Choice>
        <mc:Fallback xmlns="">
          <p:sp>
            <p:nvSpPr>
              <p:cNvPr id="3" name="Content Placeholder 2">
                <a:extLst>
                  <a:ext uri="{FF2B5EF4-FFF2-40B4-BE49-F238E27FC236}">
                    <a16:creationId xmlns:a16="http://schemas.microsoft.com/office/drawing/2014/main" id="{A979323D-7A04-F49B-C2B4-877B56453F7D}"/>
                  </a:ext>
                </a:extLst>
              </p:cNvPr>
              <p:cNvSpPr>
                <a:spLocks noGrp="1" noRot="1" noChangeAspect="1" noMove="1" noResize="1" noEditPoints="1" noAdjustHandles="1" noChangeArrowheads="1" noChangeShapeType="1" noTextEdit="1"/>
              </p:cNvSpPr>
              <p:nvPr>
                <p:ph idx="1"/>
              </p:nvPr>
            </p:nvSpPr>
            <p:spPr>
              <a:xfrm>
                <a:off x="80918" y="1545386"/>
                <a:ext cx="6938093" cy="4351338"/>
              </a:xfrm>
              <a:blipFill>
                <a:blip r:embed="rId2"/>
                <a:stretch>
                  <a:fillRect l="-1582" t="-2384" b="-3226"/>
                </a:stretch>
              </a:blipFill>
            </p:spPr>
            <p:txBody>
              <a:bodyPr/>
              <a:lstStyle/>
              <a:p>
                <a:r>
                  <a:rPr lang="en-US">
                    <a:noFill/>
                  </a:rPr>
                  <a:t> </a:t>
                </a:r>
              </a:p>
            </p:txBody>
          </p:sp>
        </mc:Fallback>
      </mc:AlternateContent>
      <p:grpSp>
        <p:nvGrpSpPr>
          <p:cNvPr id="4" name="Group 3"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2F432A6F-3B38-F5E7-01DD-DAEA463B2720}"/>
              </a:ext>
            </a:extLst>
          </p:cNvPr>
          <p:cNvGrpSpPr/>
          <p:nvPr/>
        </p:nvGrpSpPr>
        <p:grpSpPr>
          <a:xfrm>
            <a:off x="5196247" y="936224"/>
            <a:ext cx="6934200" cy="3661882"/>
            <a:chOff x="2590801" y="2672070"/>
            <a:chExt cx="6934200" cy="3661882"/>
          </a:xfrm>
        </p:grpSpPr>
        <p:sp>
          <p:nvSpPr>
            <p:cNvPr id="5" name="Oval 4">
              <a:extLst>
                <a:ext uri="{FF2B5EF4-FFF2-40B4-BE49-F238E27FC236}">
                  <a16:creationId xmlns:a16="http://schemas.microsoft.com/office/drawing/2014/main" id="{8CCDFAF7-D087-A729-16FC-1A4A848DC165}"/>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266556C7-28BB-27CE-2453-438EB9B5729C}"/>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F1F22AA6-3A2C-0E0F-6770-5E4814A3A9BA}"/>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1D3EFC98-7E2D-1466-6EEA-85788B9C4879}"/>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F754F5A3-A2CA-ABC5-C1BD-653DE632FCB2}"/>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3395B23C-4819-8F19-E006-45A28A32E0F3}"/>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21FD7AE4-5789-4301-9D43-66F98E658620}"/>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1577DA87-3AA4-A9F6-0603-B50AB8AA521F}"/>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115D83AD-A4F9-DDA6-7C9B-D5E2FB999159}"/>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14C678B9-8376-E641-03A3-B9B5AC01DD5A}"/>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73A3D15-A765-6F5D-FF62-8AFF371E1C9F}"/>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5A8FFAB-D84B-85B8-58B8-1B00F7CCA551}"/>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5B82966-89E3-2B46-3D38-374AFBCC160F}"/>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158B6C-4AAC-11E8-A5FA-CBD2F7589363}"/>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16B0B2-C57D-A089-16C8-D9A40F63D87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CD70709-CC17-AFBD-F517-918800E04B01}"/>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EC3F72F-4633-2DB2-15C6-8744989B9052}"/>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2D58420-FDF0-2F8C-6D16-5DCE4CECFFFE}"/>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23" name="TextBox 22">
              <a:extLst>
                <a:ext uri="{FF2B5EF4-FFF2-40B4-BE49-F238E27FC236}">
                  <a16:creationId xmlns:a16="http://schemas.microsoft.com/office/drawing/2014/main" id="{5D3FC88C-CCA1-260D-94E2-E82E0014B50F}"/>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24" name="TextBox 23">
              <a:extLst>
                <a:ext uri="{FF2B5EF4-FFF2-40B4-BE49-F238E27FC236}">
                  <a16:creationId xmlns:a16="http://schemas.microsoft.com/office/drawing/2014/main" id="{5823466E-9014-5708-3F67-1E2739A939F2}"/>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25" name="TextBox 24">
              <a:extLst>
                <a:ext uri="{FF2B5EF4-FFF2-40B4-BE49-F238E27FC236}">
                  <a16:creationId xmlns:a16="http://schemas.microsoft.com/office/drawing/2014/main" id="{C9F29237-8A0E-5878-6C02-03A9050EA055}"/>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26" name="TextBox 25">
              <a:extLst>
                <a:ext uri="{FF2B5EF4-FFF2-40B4-BE49-F238E27FC236}">
                  <a16:creationId xmlns:a16="http://schemas.microsoft.com/office/drawing/2014/main" id="{09F9AA81-2F4E-7699-571D-B616367A4776}"/>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27" name="TextBox 26">
              <a:extLst>
                <a:ext uri="{FF2B5EF4-FFF2-40B4-BE49-F238E27FC236}">
                  <a16:creationId xmlns:a16="http://schemas.microsoft.com/office/drawing/2014/main" id="{57FA733E-267C-B6B7-35AE-6CB4C124A4C6}"/>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28" name="TextBox 27">
              <a:extLst>
                <a:ext uri="{FF2B5EF4-FFF2-40B4-BE49-F238E27FC236}">
                  <a16:creationId xmlns:a16="http://schemas.microsoft.com/office/drawing/2014/main" id="{F2074F7B-90C0-2766-0C59-F8D7C3963C3B}"/>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29" name="TextBox 28">
              <a:extLst>
                <a:ext uri="{FF2B5EF4-FFF2-40B4-BE49-F238E27FC236}">
                  <a16:creationId xmlns:a16="http://schemas.microsoft.com/office/drawing/2014/main" id="{081AE260-19E9-58C5-CE3F-E1C5B23C297D}"/>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30" name="TextBox 29">
              <a:extLst>
                <a:ext uri="{FF2B5EF4-FFF2-40B4-BE49-F238E27FC236}">
                  <a16:creationId xmlns:a16="http://schemas.microsoft.com/office/drawing/2014/main" id="{22DD3AF9-8C64-BB8A-8916-179191C830E1}"/>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55" name="Group 54"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C034A460-2586-8D84-2404-1DC6F3C7CF2C}"/>
              </a:ext>
            </a:extLst>
          </p:cNvPr>
          <p:cNvGrpSpPr/>
          <p:nvPr/>
        </p:nvGrpSpPr>
        <p:grpSpPr>
          <a:xfrm>
            <a:off x="5836875" y="4960724"/>
            <a:ext cx="5335707" cy="942725"/>
            <a:chOff x="2969525" y="2137541"/>
            <a:chExt cx="5335707" cy="942725"/>
          </a:xfrm>
        </p:grpSpPr>
        <p:grpSp>
          <p:nvGrpSpPr>
            <p:cNvPr id="32" name="Group 31">
              <a:extLst>
                <a:ext uri="{FF2B5EF4-FFF2-40B4-BE49-F238E27FC236}">
                  <a16:creationId xmlns:a16="http://schemas.microsoft.com/office/drawing/2014/main" id="{A12067B8-0F65-635F-EB27-A65C8C91F307}"/>
                </a:ext>
              </a:extLst>
            </p:cNvPr>
            <p:cNvGrpSpPr/>
            <p:nvPr/>
          </p:nvGrpSpPr>
          <p:grpSpPr>
            <a:xfrm>
              <a:off x="2969525" y="2137541"/>
              <a:ext cx="5335707" cy="533400"/>
              <a:chOff x="1445524" y="2971800"/>
              <a:chExt cx="5335707" cy="533400"/>
            </a:xfrm>
          </p:grpSpPr>
          <p:sp>
            <p:nvSpPr>
              <p:cNvPr id="34" name="Rectangle 33">
                <a:extLst>
                  <a:ext uri="{FF2B5EF4-FFF2-40B4-BE49-F238E27FC236}">
                    <a16:creationId xmlns:a16="http://schemas.microsoft.com/office/drawing/2014/main" id="{A6CF93A6-5138-3AA8-571B-124F87F53452}"/>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a:extLst>
                  <a:ext uri="{FF2B5EF4-FFF2-40B4-BE49-F238E27FC236}">
                    <a16:creationId xmlns:a16="http://schemas.microsoft.com/office/drawing/2014/main" id="{01D61B2B-B935-40A6-9785-DC28D35F85B1}"/>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6" name="Rectangle 35">
                <a:extLst>
                  <a:ext uri="{FF2B5EF4-FFF2-40B4-BE49-F238E27FC236}">
                    <a16:creationId xmlns:a16="http://schemas.microsoft.com/office/drawing/2014/main" id="{C5E4A36F-69C2-8FEF-04C8-448BCBC24C3A}"/>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7" name="Rectangle 36">
                <a:extLst>
                  <a:ext uri="{FF2B5EF4-FFF2-40B4-BE49-F238E27FC236}">
                    <a16:creationId xmlns:a16="http://schemas.microsoft.com/office/drawing/2014/main" id="{78311943-7B02-92AD-C0E0-1A1570965454}"/>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8" name="Rectangle 37">
                <a:extLst>
                  <a:ext uri="{FF2B5EF4-FFF2-40B4-BE49-F238E27FC236}">
                    <a16:creationId xmlns:a16="http://schemas.microsoft.com/office/drawing/2014/main" id="{C446B978-1048-2DFC-8915-A3E1343D6252}"/>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9" name="Rectangle 38">
                <a:extLst>
                  <a:ext uri="{FF2B5EF4-FFF2-40B4-BE49-F238E27FC236}">
                    <a16:creationId xmlns:a16="http://schemas.microsoft.com/office/drawing/2014/main" id="{508363A7-7B23-DEEC-7E4C-07E98FC32C12}"/>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40" name="Rectangle 39">
                <a:extLst>
                  <a:ext uri="{FF2B5EF4-FFF2-40B4-BE49-F238E27FC236}">
                    <a16:creationId xmlns:a16="http://schemas.microsoft.com/office/drawing/2014/main" id="{36D8F0EE-99AB-9979-A652-B1E990B6B685}"/>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1" name="Rectangle 40">
                <a:extLst>
                  <a:ext uri="{FF2B5EF4-FFF2-40B4-BE49-F238E27FC236}">
                    <a16:creationId xmlns:a16="http://schemas.microsoft.com/office/drawing/2014/main" id="{8E298803-4CF9-44C4-65A9-22FA36AE083F}"/>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42" name="Rectangle 41">
                <a:extLst>
                  <a:ext uri="{FF2B5EF4-FFF2-40B4-BE49-F238E27FC236}">
                    <a16:creationId xmlns:a16="http://schemas.microsoft.com/office/drawing/2014/main" id="{54E192E8-3C35-79F3-9BEF-6DBE322A6E6B}"/>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3" name="Rectangle 42">
                <a:extLst>
                  <a:ext uri="{FF2B5EF4-FFF2-40B4-BE49-F238E27FC236}">
                    <a16:creationId xmlns:a16="http://schemas.microsoft.com/office/drawing/2014/main" id="{176A0CF5-494E-36C1-2E0E-37D540346774}"/>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44" name="TextBox 43">
              <a:extLst>
                <a:ext uri="{FF2B5EF4-FFF2-40B4-BE49-F238E27FC236}">
                  <a16:creationId xmlns:a16="http://schemas.microsoft.com/office/drawing/2014/main" id="{BF94BD7F-DFB9-3F7B-F409-F969572D5CFC}"/>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45" name="TextBox 44">
              <a:extLst>
                <a:ext uri="{FF2B5EF4-FFF2-40B4-BE49-F238E27FC236}">
                  <a16:creationId xmlns:a16="http://schemas.microsoft.com/office/drawing/2014/main" id="{5B9141C7-12C6-27DA-EA35-667DF41CF456}"/>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99345D1E-2ECC-D61F-6990-8586D482B42B}"/>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EBA1BA49-7BD4-1661-2F4D-774C17D9A52D}"/>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82E61923-18C0-5991-9ED1-C98F41FC6780}"/>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FB578BBA-E437-9237-E1A7-A7A9590EF9B9}"/>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50" name="TextBox 49">
              <a:extLst>
                <a:ext uri="{FF2B5EF4-FFF2-40B4-BE49-F238E27FC236}">
                  <a16:creationId xmlns:a16="http://schemas.microsoft.com/office/drawing/2014/main" id="{7113EA20-51DB-7222-044F-DA2A93E26892}"/>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51" name="TextBox 50">
              <a:extLst>
                <a:ext uri="{FF2B5EF4-FFF2-40B4-BE49-F238E27FC236}">
                  <a16:creationId xmlns:a16="http://schemas.microsoft.com/office/drawing/2014/main" id="{3116FF36-472F-232B-3424-BF9419CED2B9}"/>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ED02C096-1D8C-C0F5-9993-B189511233E0}"/>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858A9836-1411-4CA9-818E-52538A1A8A8A}"/>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1" name="Slide Number Placeholder 30">
            <a:extLst>
              <a:ext uri="{FF2B5EF4-FFF2-40B4-BE49-F238E27FC236}">
                <a16:creationId xmlns:a16="http://schemas.microsoft.com/office/drawing/2014/main" id="{DB22190F-075F-7463-E611-54CA4BDD5071}"/>
              </a:ext>
            </a:extLst>
          </p:cNvPr>
          <p:cNvSpPr>
            <a:spLocks noGrp="1"/>
          </p:cNvSpPr>
          <p:nvPr>
            <p:ph type="sldNum" sz="quarter" idx="12"/>
          </p:nvPr>
        </p:nvSpPr>
        <p:spPr/>
        <p:txBody>
          <a:bodyPr/>
          <a:lstStyle/>
          <a:p>
            <a:fld id="{A94D5A7D-FFFE-410B-BEE5-702232F4B148}" type="slidenum">
              <a:rPr lang="en-US" smtClean="0"/>
              <a:t>30</a:t>
            </a:fld>
            <a:endParaRPr lang="en-US"/>
          </a:p>
        </p:txBody>
      </p:sp>
    </p:spTree>
    <p:extLst>
      <p:ext uri="{BB962C8B-B14F-4D97-AF65-F5344CB8AC3E}">
        <p14:creationId xmlns:p14="http://schemas.microsoft.com/office/powerpoint/2010/main" val="2865004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760C-8230-0963-6C69-92C870CE7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BA420-E3FD-6EFD-10BE-48F2E32B59C9}"/>
              </a:ext>
            </a:extLst>
          </p:cNvPr>
          <p:cNvSpPr>
            <a:spLocks noGrp="1"/>
          </p:cNvSpPr>
          <p:nvPr>
            <p:ph type="title"/>
          </p:nvPr>
        </p:nvSpPr>
        <p:spPr/>
        <p:txBody>
          <a:bodyPr/>
          <a:lstStyle/>
          <a:p>
            <a:r>
              <a:rPr lang="en-US" dirty="0"/>
              <a:t>Representing a Heap (Answers)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252E7B-93B6-AAE5-2BB0-37D70582703A}"/>
                  </a:ext>
                </a:extLst>
              </p:cNvPr>
              <p:cNvSpPr>
                <a:spLocks noGrp="1"/>
              </p:cNvSpPr>
              <p:nvPr>
                <p:ph idx="1"/>
              </p:nvPr>
            </p:nvSpPr>
            <p:spPr>
              <a:xfrm>
                <a:off x="256282" y="1570438"/>
                <a:ext cx="6938093" cy="4351338"/>
              </a:xfrm>
            </p:spPr>
            <p:txBody>
              <a:bodyPr>
                <a:normAutofit lnSpcReduction="10000"/>
              </a:bodyPr>
              <a:lstStyle/>
              <a:p>
                <a:r>
                  <a:rPr lang="en-US" dirty="0"/>
                  <a:t>Every complete binary tree with the same number of nodes uses the same positions and edges</a:t>
                </a:r>
              </a:p>
              <a:p>
                <a:r>
                  <a:rPr lang="en-US" dirty="0"/>
                  <a:t>Use an array to represent the heap</a:t>
                </a:r>
              </a:p>
              <a:p>
                <a:r>
                  <a:rPr lang="en-US" dirty="0"/>
                  <a:t>Index of root: 1</a:t>
                </a:r>
              </a:p>
              <a:p>
                <a:r>
                  <a:rPr lang="en-US" dirty="0"/>
                  <a:t>Parent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𝑖</m:t>
                            </m:r>
                          </m:num>
                          <m:den>
                            <m:r>
                              <a:rPr lang="en-US" b="0" i="1" smtClean="0">
                                <a:latin typeface="Cambria Math" panose="02040503050406030204" pitchFamily="18" charset="0"/>
                              </a:rPr>
                              <m:t>2</m:t>
                            </m:r>
                          </m:den>
                        </m:f>
                      </m:e>
                    </m:d>
                  </m:oMath>
                </a14:m>
                <a:endParaRPr lang="en-US" dirty="0"/>
              </a:p>
              <a:p>
                <a:r>
                  <a:rPr lang="en-US" dirty="0"/>
                  <a:t>Left child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𝑖</m:t>
                    </m:r>
                  </m:oMath>
                </a14:m>
                <a:endParaRPr lang="en-US" dirty="0"/>
              </a:p>
              <a:p>
                <a:r>
                  <a:rPr lang="en-US" dirty="0"/>
                  <a:t>Right child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𝑖</m:t>
                    </m:r>
                    <m:r>
                      <a:rPr lang="en-US" b="0" i="1" smtClean="0">
                        <a:latin typeface="Cambria Math" panose="02040503050406030204" pitchFamily="18" charset="0"/>
                      </a:rPr>
                      <m:t>+1</m:t>
                    </m:r>
                  </m:oMath>
                </a14:m>
                <a:endParaRPr lang="en-US" dirty="0"/>
              </a:p>
              <a:p>
                <a:r>
                  <a:rPr lang="en-US" dirty="0"/>
                  <a:t>Location of the leaves: </a:t>
                </a:r>
                <a14:m>
                  <m:oMath xmlns:m="http://schemas.openxmlformats.org/officeDocument/2006/math">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e>
                    </m:d>
                    <m:r>
                      <a:rPr lang="en-US" b="0" i="1" smtClean="0">
                        <a:latin typeface="Cambria Math" panose="02040503050406030204" pitchFamily="18" charset="0"/>
                      </a:rPr>
                      <m:t>+1</m:t>
                    </m:r>
                  </m:oMath>
                </a14:m>
                <a:r>
                  <a:rPr lang="en-US" dirty="0"/>
                  <a:t> to </a:t>
                </a:r>
                <a14:m>
                  <m:oMath xmlns:m="http://schemas.openxmlformats.org/officeDocument/2006/math">
                    <m:r>
                      <a:rPr lang="en-US" b="0" i="1" smtClean="0">
                        <a:latin typeface="Cambria Math" panose="02040503050406030204" pitchFamily="18" charset="0"/>
                      </a:rPr>
                      <m:t>𝑛</m:t>
                    </m:r>
                  </m:oMath>
                </a14:m>
                <a:endParaRPr lang="en-US" dirty="0"/>
              </a:p>
            </p:txBody>
          </p:sp>
        </mc:Choice>
        <mc:Fallback xmlns="">
          <p:sp>
            <p:nvSpPr>
              <p:cNvPr id="3" name="Content Placeholder 2">
                <a:extLst>
                  <a:ext uri="{FF2B5EF4-FFF2-40B4-BE49-F238E27FC236}">
                    <a16:creationId xmlns:a16="http://schemas.microsoft.com/office/drawing/2014/main" id="{27252E7B-93B6-AAE5-2BB0-37D70582703A}"/>
                  </a:ext>
                </a:extLst>
              </p:cNvPr>
              <p:cNvSpPr>
                <a:spLocks noGrp="1" noRot="1" noChangeAspect="1" noMove="1" noResize="1" noEditPoints="1" noAdjustHandles="1" noChangeArrowheads="1" noChangeShapeType="1" noTextEdit="1"/>
              </p:cNvSpPr>
              <p:nvPr>
                <p:ph idx="1"/>
              </p:nvPr>
            </p:nvSpPr>
            <p:spPr>
              <a:xfrm>
                <a:off x="256282" y="1570438"/>
                <a:ext cx="6938093" cy="4351338"/>
              </a:xfrm>
              <a:blipFill>
                <a:blip r:embed="rId2"/>
                <a:stretch>
                  <a:fillRect l="-1582" t="-3226" b="-561"/>
                </a:stretch>
              </a:blipFill>
            </p:spPr>
            <p:txBody>
              <a:bodyPr/>
              <a:lstStyle/>
              <a:p>
                <a:r>
                  <a:rPr lang="en-US">
                    <a:noFill/>
                  </a:rPr>
                  <a:t> </a:t>
                </a:r>
              </a:p>
            </p:txBody>
          </p:sp>
        </mc:Fallback>
      </mc:AlternateContent>
      <p:grpSp>
        <p:nvGrpSpPr>
          <p:cNvPr id="4" name="Group 3"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5E777D30-E738-E072-97FA-FFB11BCA03FF}"/>
              </a:ext>
            </a:extLst>
          </p:cNvPr>
          <p:cNvGrpSpPr/>
          <p:nvPr/>
        </p:nvGrpSpPr>
        <p:grpSpPr>
          <a:xfrm>
            <a:off x="5196247" y="936224"/>
            <a:ext cx="6934200" cy="3661882"/>
            <a:chOff x="2590801" y="2672070"/>
            <a:chExt cx="6934200" cy="3661882"/>
          </a:xfrm>
        </p:grpSpPr>
        <p:sp>
          <p:nvSpPr>
            <p:cNvPr id="5" name="Oval 4">
              <a:extLst>
                <a:ext uri="{FF2B5EF4-FFF2-40B4-BE49-F238E27FC236}">
                  <a16:creationId xmlns:a16="http://schemas.microsoft.com/office/drawing/2014/main" id="{FCDD22C6-DA74-B13C-ADB3-63D3B5AF79A2}"/>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E3B929FF-F6C6-EC24-92AF-0B0E4B04E553}"/>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F8228E14-FA8B-4A13-0249-A52A7A1A4DD2}"/>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FD3C7D9F-9F7E-F62C-004B-42ED10795993}"/>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01765ABC-57FF-81AB-167B-A7DB264EF4E0}"/>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E38FBD18-2DD2-2D5B-F890-3A4D027D55CE}"/>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E86BC3CF-4410-45E3-E25F-3C588F513ED5}"/>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75CEAE67-1F89-1384-33FC-D923C88F67B9}"/>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2FA7D486-940E-B6F5-8FCF-132D506FDC0E}"/>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9CCABB7-0649-E2F3-6200-7360DCAEF4E7}"/>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F1AAAA6-687D-9D33-8399-AF729EA60920}"/>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9A7DEFE-E5D8-DCF2-680A-69580F25CE3A}"/>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797F3D-55AB-34EF-9DE0-CC620E2A27AA}"/>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6DE887-5D1C-778A-2000-1E0AC8F7B405}"/>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5CE1F60-73F4-EA1D-D13A-831A15038C3D}"/>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B53268-93BE-AAF0-A651-190CADDE87F0}"/>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E8A1C20-9AB4-AA89-52C0-1F6BDBE58660}"/>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2345B14-0F45-1DFB-CBD7-5608305E6B09}"/>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23" name="TextBox 22">
              <a:extLst>
                <a:ext uri="{FF2B5EF4-FFF2-40B4-BE49-F238E27FC236}">
                  <a16:creationId xmlns:a16="http://schemas.microsoft.com/office/drawing/2014/main" id="{395C2C05-8B47-F33F-6BDD-97EE76D61F01}"/>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24" name="TextBox 23">
              <a:extLst>
                <a:ext uri="{FF2B5EF4-FFF2-40B4-BE49-F238E27FC236}">
                  <a16:creationId xmlns:a16="http://schemas.microsoft.com/office/drawing/2014/main" id="{AF559B2E-23CE-FF17-0BE9-EED9128098F1}"/>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25" name="TextBox 24">
              <a:extLst>
                <a:ext uri="{FF2B5EF4-FFF2-40B4-BE49-F238E27FC236}">
                  <a16:creationId xmlns:a16="http://schemas.microsoft.com/office/drawing/2014/main" id="{44103156-11CC-E2AB-11EC-2805FE66AACD}"/>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26" name="TextBox 25">
              <a:extLst>
                <a:ext uri="{FF2B5EF4-FFF2-40B4-BE49-F238E27FC236}">
                  <a16:creationId xmlns:a16="http://schemas.microsoft.com/office/drawing/2014/main" id="{74947369-72E8-2101-1EAF-D46374223E33}"/>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27" name="TextBox 26">
              <a:extLst>
                <a:ext uri="{FF2B5EF4-FFF2-40B4-BE49-F238E27FC236}">
                  <a16:creationId xmlns:a16="http://schemas.microsoft.com/office/drawing/2014/main" id="{A696132C-5CD7-637E-E423-86B3CC054866}"/>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28" name="TextBox 27">
              <a:extLst>
                <a:ext uri="{FF2B5EF4-FFF2-40B4-BE49-F238E27FC236}">
                  <a16:creationId xmlns:a16="http://schemas.microsoft.com/office/drawing/2014/main" id="{3E4AE738-D6E6-43F1-8E46-CF3B42F2EA8F}"/>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29" name="TextBox 28">
              <a:extLst>
                <a:ext uri="{FF2B5EF4-FFF2-40B4-BE49-F238E27FC236}">
                  <a16:creationId xmlns:a16="http://schemas.microsoft.com/office/drawing/2014/main" id="{F9FB8F73-6F92-16CA-9ECE-0CD3A5D03442}"/>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30" name="TextBox 29">
              <a:extLst>
                <a:ext uri="{FF2B5EF4-FFF2-40B4-BE49-F238E27FC236}">
                  <a16:creationId xmlns:a16="http://schemas.microsoft.com/office/drawing/2014/main" id="{7FC15267-F2F9-BFFA-A02C-7338BCCBF093}"/>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55" name="Group 54"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0355E5A4-3187-779C-00C2-237238A01D7D}"/>
              </a:ext>
            </a:extLst>
          </p:cNvPr>
          <p:cNvGrpSpPr/>
          <p:nvPr/>
        </p:nvGrpSpPr>
        <p:grpSpPr>
          <a:xfrm>
            <a:off x="5805847" y="5234806"/>
            <a:ext cx="5335707" cy="942725"/>
            <a:chOff x="2969525" y="2137541"/>
            <a:chExt cx="5335707" cy="942725"/>
          </a:xfrm>
        </p:grpSpPr>
        <p:grpSp>
          <p:nvGrpSpPr>
            <p:cNvPr id="32" name="Group 31">
              <a:extLst>
                <a:ext uri="{FF2B5EF4-FFF2-40B4-BE49-F238E27FC236}">
                  <a16:creationId xmlns:a16="http://schemas.microsoft.com/office/drawing/2014/main" id="{6EAEB57A-DD90-9DC3-15B4-623CF76E46EB}"/>
                </a:ext>
              </a:extLst>
            </p:cNvPr>
            <p:cNvGrpSpPr/>
            <p:nvPr/>
          </p:nvGrpSpPr>
          <p:grpSpPr>
            <a:xfrm>
              <a:off x="2969525" y="2137541"/>
              <a:ext cx="5335707" cy="533400"/>
              <a:chOff x="1445524" y="2971800"/>
              <a:chExt cx="5335707" cy="533400"/>
            </a:xfrm>
          </p:grpSpPr>
          <p:sp>
            <p:nvSpPr>
              <p:cNvPr id="34" name="Rectangle 33">
                <a:extLst>
                  <a:ext uri="{FF2B5EF4-FFF2-40B4-BE49-F238E27FC236}">
                    <a16:creationId xmlns:a16="http://schemas.microsoft.com/office/drawing/2014/main" id="{0726282A-9F3A-B873-9958-F3CBC4754B5C}"/>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a:extLst>
                  <a:ext uri="{FF2B5EF4-FFF2-40B4-BE49-F238E27FC236}">
                    <a16:creationId xmlns:a16="http://schemas.microsoft.com/office/drawing/2014/main" id="{42FCD815-7268-0D69-83D6-554BAC785D4E}"/>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6" name="Rectangle 35">
                <a:extLst>
                  <a:ext uri="{FF2B5EF4-FFF2-40B4-BE49-F238E27FC236}">
                    <a16:creationId xmlns:a16="http://schemas.microsoft.com/office/drawing/2014/main" id="{60802369-A834-74A8-4679-3F4096F52744}"/>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7" name="Rectangle 36">
                <a:extLst>
                  <a:ext uri="{FF2B5EF4-FFF2-40B4-BE49-F238E27FC236}">
                    <a16:creationId xmlns:a16="http://schemas.microsoft.com/office/drawing/2014/main" id="{4F940BBA-87BC-A0BF-0127-20420EECF92C}"/>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8" name="Rectangle 37">
                <a:extLst>
                  <a:ext uri="{FF2B5EF4-FFF2-40B4-BE49-F238E27FC236}">
                    <a16:creationId xmlns:a16="http://schemas.microsoft.com/office/drawing/2014/main" id="{D546CDBC-8ADC-1458-CD20-8DEEC2AF7EDF}"/>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9" name="Rectangle 38">
                <a:extLst>
                  <a:ext uri="{FF2B5EF4-FFF2-40B4-BE49-F238E27FC236}">
                    <a16:creationId xmlns:a16="http://schemas.microsoft.com/office/drawing/2014/main" id="{F4E15C6D-CEC2-5FE9-834F-043C30A9614A}"/>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40" name="Rectangle 39">
                <a:extLst>
                  <a:ext uri="{FF2B5EF4-FFF2-40B4-BE49-F238E27FC236}">
                    <a16:creationId xmlns:a16="http://schemas.microsoft.com/office/drawing/2014/main" id="{FFC0C587-904B-0D72-44A7-3387D7003781}"/>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1" name="Rectangle 40">
                <a:extLst>
                  <a:ext uri="{FF2B5EF4-FFF2-40B4-BE49-F238E27FC236}">
                    <a16:creationId xmlns:a16="http://schemas.microsoft.com/office/drawing/2014/main" id="{C8701E03-2902-4A33-1EBD-4BC24B5A0D49}"/>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42" name="Rectangle 41">
                <a:extLst>
                  <a:ext uri="{FF2B5EF4-FFF2-40B4-BE49-F238E27FC236}">
                    <a16:creationId xmlns:a16="http://schemas.microsoft.com/office/drawing/2014/main" id="{F68ABD59-C3CE-F0E9-84D7-EC04226371A7}"/>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3" name="Rectangle 42">
                <a:extLst>
                  <a:ext uri="{FF2B5EF4-FFF2-40B4-BE49-F238E27FC236}">
                    <a16:creationId xmlns:a16="http://schemas.microsoft.com/office/drawing/2014/main" id="{AAF3D9F5-9D84-6980-E272-967F78AC4F59}"/>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44" name="TextBox 43">
              <a:extLst>
                <a:ext uri="{FF2B5EF4-FFF2-40B4-BE49-F238E27FC236}">
                  <a16:creationId xmlns:a16="http://schemas.microsoft.com/office/drawing/2014/main" id="{5C2A756F-92C8-A7A7-5A8F-3E91419E85D5}"/>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45" name="TextBox 44">
              <a:extLst>
                <a:ext uri="{FF2B5EF4-FFF2-40B4-BE49-F238E27FC236}">
                  <a16:creationId xmlns:a16="http://schemas.microsoft.com/office/drawing/2014/main" id="{DE6541BD-1387-DC36-9AB0-CB03D4731145}"/>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6DE3183A-718F-0B00-49D1-87B92182305B}"/>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5364A0C5-4570-64B0-E778-75E9444838F1}"/>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C7CB4DAA-4AA4-C0B3-0A9B-4806DDE6560A}"/>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606B10B7-BA0D-D040-7B3F-6CC353DABD24}"/>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50" name="TextBox 49">
              <a:extLst>
                <a:ext uri="{FF2B5EF4-FFF2-40B4-BE49-F238E27FC236}">
                  <a16:creationId xmlns:a16="http://schemas.microsoft.com/office/drawing/2014/main" id="{7267D70D-F20F-C59C-F7CB-E792E52FD7C4}"/>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51" name="TextBox 50">
              <a:extLst>
                <a:ext uri="{FF2B5EF4-FFF2-40B4-BE49-F238E27FC236}">
                  <a16:creationId xmlns:a16="http://schemas.microsoft.com/office/drawing/2014/main" id="{C000F29E-0F89-5912-7A86-6BFB5900C438}"/>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C702541C-6483-291A-FD61-120C06F372F2}"/>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3AA1CDC7-5C71-BDBE-7E23-44FBC0325929}"/>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1" name="Slide Number Placeholder 30">
            <a:extLst>
              <a:ext uri="{FF2B5EF4-FFF2-40B4-BE49-F238E27FC236}">
                <a16:creationId xmlns:a16="http://schemas.microsoft.com/office/drawing/2014/main" id="{9A857FB2-AF68-1197-4959-E05434570494}"/>
              </a:ext>
            </a:extLst>
          </p:cNvPr>
          <p:cNvSpPr>
            <a:spLocks noGrp="1"/>
          </p:cNvSpPr>
          <p:nvPr>
            <p:ph type="sldNum" sz="quarter" idx="12"/>
          </p:nvPr>
        </p:nvSpPr>
        <p:spPr/>
        <p:txBody>
          <a:bodyPr/>
          <a:lstStyle/>
          <a:p>
            <a:fld id="{A94D5A7D-FFFE-410B-BEE5-702232F4B148}" type="slidenum">
              <a:rPr lang="en-US" smtClean="0"/>
              <a:t>31</a:t>
            </a:fld>
            <a:endParaRPr lang="en-US"/>
          </a:p>
        </p:txBody>
      </p:sp>
    </p:spTree>
    <p:extLst>
      <p:ext uri="{BB962C8B-B14F-4D97-AF65-F5344CB8AC3E}">
        <p14:creationId xmlns:p14="http://schemas.microsoft.com/office/powerpoint/2010/main" val="2108736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0ABD-0BFF-6D08-9E5A-671AB107983A}"/>
              </a:ext>
            </a:extLst>
          </p:cNvPr>
          <p:cNvSpPr>
            <a:spLocks noGrp="1"/>
          </p:cNvSpPr>
          <p:nvPr>
            <p:ph type="title"/>
          </p:nvPr>
        </p:nvSpPr>
        <p:spPr/>
        <p:txBody>
          <a:bodyPr/>
          <a:lstStyle/>
          <a:p>
            <a:r>
              <a:rPr lang="en-US" dirty="0"/>
              <a:t>Insert Pseudocode</a:t>
            </a:r>
          </a:p>
        </p:txBody>
      </p:sp>
      <p:sp>
        <p:nvSpPr>
          <p:cNvPr id="4" name="TextBox 3">
            <a:extLst>
              <a:ext uri="{FF2B5EF4-FFF2-40B4-BE49-F238E27FC236}">
                <a16:creationId xmlns:a16="http://schemas.microsoft.com/office/drawing/2014/main" id="{E98E7CE2-4D86-D71A-4271-B238C78C2B3D}"/>
              </a:ext>
            </a:extLst>
          </p:cNvPr>
          <p:cNvSpPr txBox="1"/>
          <p:nvPr/>
        </p:nvSpPr>
        <p:spPr>
          <a:xfrm>
            <a:off x="82024" y="1332747"/>
            <a:ext cx="4901726" cy="369332"/>
          </a:xfrm>
          <a:prstGeom prst="rect">
            <a:avLst/>
          </a:prstGeom>
          <a:noFill/>
          <a:ln>
            <a:solidFill>
              <a:srgbClr val="FF0000"/>
            </a:solidFill>
          </a:ln>
        </p:spPr>
        <p:txBody>
          <a:bodyPr wrap="none" rtlCol="0">
            <a:spAutoFit/>
          </a:bodyPr>
          <a:lstStyle/>
          <a:p>
            <a:r>
              <a:rPr lang="en-US" dirty="0">
                <a:solidFill>
                  <a:srgbClr val="FF0000"/>
                </a:solidFill>
              </a:rPr>
              <a:t>For simplicity, assume value is the same as priority</a:t>
            </a:r>
          </a:p>
        </p:txBody>
      </p:sp>
      <p:grpSp>
        <p:nvGrpSpPr>
          <p:cNvPr id="32" name="Group 31"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E4330713-3A95-1D86-6170-13940DC22995}"/>
              </a:ext>
            </a:extLst>
          </p:cNvPr>
          <p:cNvGrpSpPr/>
          <p:nvPr/>
        </p:nvGrpSpPr>
        <p:grpSpPr>
          <a:xfrm>
            <a:off x="5196247" y="936224"/>
            <a:ext cx="6934200" cy="3661882"/>
            <a:chOff x="2590801" y="2672070"/>
            <a:chExt cx="6934200" cy="3661882"/>
          </a:xfrm>
        </p:grpSpPr>
        <p:sp>
          <p:nvSpPr>
            <p:cNvPr id="33" name="Oval 32">
              <a:extLst>
                <a:ext uri="{FF2B5EF4-FFF2-40B4-BE49-F238E27FC236}">
                  <a16:creationId xmlns:a16="http://schemas.microsoft.com/office/drawing/2014/main" id="{DC2EEFE6-F294-416D-0067-D00B32173F36}"/>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7" name="Oval 56">
              <a:extLst>
                <a:ext uri="{FF2B5EF4-FFF2-40B4-BE49-F238E27FC236}">
                  <a16:creationId xmlns:a16="http://schemas.microsoft.com/office/drawing/2014/main" id="{F38B1AFE-5073-C2FC-2646-80A268D01743}"/>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8" name="Oval 57">
              <a:extLst>
                <a:ext uri="{FF2B5EF4-FFF2-40B4-BE49-F238E27FC236}">
                  <a16:creationId xmlns:a16="http://schemas.microsoft.com/office/drawing/2014/main" id="{DFB0B73E-1CAC-25B2-9234-BF3393B9E1B1}"/>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59" name="Oval 58">
              <a:extLst>
                <a:ext uri="{FF2B5EF4-FFF2-40B4-BE49-F238E27FC236}">
                  <a16:creationId xmlns:a16="http://schemas.microsoft.com/office/drawing/2014/main" id="{ADAD4AF4-997D-5FD9-EFD6-00F5F89278B2}"/>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60" name="Oval 59">
              <a:extLst>
                <a:ext uri="{FF2B5EF4-FFF2-40B4-BE49-F238E27FC236}">
                  <a16:creationId xmlns:a16="http://schemas.microsoft.com/office/drawing/2014/main" id="{92677646-2085-1284-7271-963D25E03E69}"/>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61" name="Oval 60">
              <a:extLst>
                <a:ext uri="{FF2B5EF4-FFF2-40B4-BE49-F238E27FC236}">
                  <a16:creationId xmlns:a16="http://schemas.microsoft.com/office/drawing/2014/main" id="{1860F0DA-A140-3621-D659-7AEB50781E64}"/>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2" name="Oval 61">
              <a:extLst>
                <a:ext uri="{FF2B5EF4-FFF2-40B4-BE49-F238E27FC236}">
                  <a16:creationId xmlns:a16="http://schemas.microsoft.com/office/drawing/2014/main" id="{B0EFECE9-54B5-299D-0EDD-38B73E848A0B}"/>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63" name="Oval 62">
              <a:extLst>
                <a:ext uri="{FF2B5EF4-FFF2-40B4-BE49-F238E27FC236}">
                  <a16:creationId xmlns:a16="http://schemas.microsoft.com/office/drawing/2014/main" id="{E0C727D9-6B6F-2D95-D25A-875761218E8A}"/>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4" name="Oval 63">
              <a:extLst>
                <a:ext uri="{FF2B5EF4-FFF2-40B4-BE49-F238E27FC236}">
                  <a16:creationId xmlns:a16="http://schemas.microsoft.com/office/drawing/2014/main" id="{66BC4814-5ABE-8B3C-F5C2-B9E4301D513B}"/>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65" name="Straight Connector 64">
              <a:extLst>
                <a:ext uri="{FF2B5EF4-FFF2-40B4-BE49-F238E27FC236}">
                  <a16:creationId xmlns:a16="http://schemas.microsoft.com/office/drawing/2014/main" id="{7EBF08BD-EE06-F904-A3C8-6FA7AF068E99}"/>
                </a:ext>
              </a:extLst>
            </p:cNvPr>
            <p:cNvCxnSpPr>
              <a:cxnSpLocks/>
              <a:stCxn id="33" idx="3"/>
              <a:endCxn id="57"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547543-919A-59E8-3F41-83DD50CBF03A}"/>
                </a:ext>
              </a:extLst>
            </p:cNvPr>
            <p:cNvCxnSpPr>
              <a:cxnSpLocks/>
              <a:stCxn id="33" idx="5"/>
              <a:endCxn id="58"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14B7C3E-A618-DD64-4759-983A729EF80C}"/>
                </a:ext>
              </a:extLst>
            </p:cNvPr>
            <p:cNvCxnSpPr>
              <a:stCxn id="60" idx="1"/>
              <a:endCxn id="57"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D86F18D-4053-6321-C1D5-4060B29BF939}"/>
                </a:ext>
              </a:extLst>
            </p:cNvPr>
            <p:cNvCxnSpPr>
              <a:stCxn id="59" idx="7"/>
              <a:endCxn id="57"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49597CE-29ED-ADA5-6E33-1CE9A42EBA12}"/>
                </a:ext>
              </a:extLst>
            </p:cNvPr>
            <p:cNvCxnSpPr>
              <a:stCxn id="64" idx="0"/>
              <a:endCxn id="59"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DD7A7E1-4335-A2B1-4792-F1A912FA94C1}"/>
                </a:ext>
              </a:extLst>
            </p:cNvPr>
            <p:cNvCxnSpPr>
              <a:stCxn id="63" idx="0"/>
              <a:endCxn id="59"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95FA3D-D4D2-E379-0F1D-47DB842168FB}"/>
                </a:ext>
              </a:extLst>
            </p:cNvPr>
            <p:cNvCxnSpPr>
              <a:stCxn id="61" idx="7"/>
              <a:endCxn id="58"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0738DC4-B02F-B7B5-A519-FB6BDEA3CF0F}"/>
                </a:ext>
              </a:extLst>
            </p:cNvPr>
            <p:cNvCxnSpPr>
              <a:stCxn id="62" idx="1"/>
              <a:endCxn id="58"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7DE02A64-F6E8-355D-170A-462053A2390E}"/>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74" name="TextBox 73">
              <a:extLst>
                <a:ext uri="{FF2B5EF4-FFF2-40B4-BE49-F238E27FC236}">
                  <a16:creationId xmlns:a16="http://schemas.microsoft.com/office/drawing/2014/main" id="{86B7B628-FE10-A087-6C34-93272F3EBA8E}"/>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75" name="TextBox 74">
              <a:extLst>
                <a:ext uri="{FF2B5EF4-FFF2-40B4-BE49-F238E27FC236}">
                  <a16:creationId xmlns:a16="http://schemas.microsoft.com/office/drawing/2014/main" id="{E7BCC75B-26BA-5A20-3C3D-E068B27A8A2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76" name="TextBox 75">
              <a:extLst>
                <a:ext uri="{FF2B5EF4-FFF2-40B4-BE49-F238E27FC236}">
                  <a16:creationId xmlns:a16="http://schemas.microsoft.com/office/drawing/2014/main" id="{81C7F060-7406-284B-16BD-5BD17B4093AF}"/>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77" name="TextBox 76">
              <a:extLst>
                <a:ext uri="{FF2B5EF4-FFF2-40B4-BE49-F238E27FC236}">
                  <a16:creationId xmlns:a16="http://schemas.microsoft.com/office/drawing/2014/main" id="{9BB497D9-2B27-7717-C54E-CE29B2986EA6}"/>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78" name="TextBox 77">
              <a:extLst>
                <a:ext uri="{FF2B5EF4-FFF2-40B4-BE49-F238E27FC236}">
                  <a16:creationId xmlns:a16="http://schemas.microsoft.com/office/drawing/2014/main" id="{294BB09F-149B-80AD-F501-31CED69585D8}"/>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79" name="TextBox 78">
              <a:extLst>
                <a:ext uri="{FF2B5EF4-FFF2-40B4-BE49-F238E27FC236}">
                  <a16:creationId xmlns:a16="http://schemas.microsoft.com/office/drawing/2014/main" id="{9EC2D6FC-2BB5-D72C-FB84-C583F5A4966A}"/>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80" name="TextBox 79">
              <a:extLst>
                <a:ext uri="{FF2B5EF4-FFF2-40B4-BE49-F238E27FC236}">
                  <a16:creationId xmlns:a16="http://schemas.microsoft.com/office/drawing/2014/main" id="{C1C49D93-261C-D13E-CE8B-FC45D81FA465}"/>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81" name="TextBox 80">
              <a:extLst>
                <a:ext uri="{FF2B5EF4-FFF2-40B4-BE49-F238E27FC236}">
                  <a16:creationId xmlns:a16="http://schemas.microsoft.com/office/drawing/2014/main" id="{E009879C-7FFC-D915-7AB8-B6A2E3003431}"/>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82" name="Group 81"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C9F53F1E-2476-0556-0230-BDB8B87683B9}"/>
              </a:ext>
            </a:extLst>
          </p:cNvPr>
          <p:cNvGrpSpPr/>
          <p:nvPr/>
        </p:nvGrpSpPr>
        <p:grpSpPr>
          <a:xfrm>
            <a:off x="5805847" y="5234806"/>
            <a:ext cx="5335707" cy="942725"/>
            <a:chOff x="2969525" y="2137541"/>
            <a:chExt cx="5335707" cy="942725"/>
          </a:xfrm>
        </p:grpSpPr>
        <p:grpSp>
          <p:nvGrpSpPr>
            <p:cNvPr id="83" name="Group 82">
              <a:extLst>
                <a:ext uri="{FF2B5EF4-FFF2-40B4-BE49-F238E27FC236}">
                  <a16:creationId xmlns:a16="http://schemas.microsoft.com/office/drawing/2014/main" id="{E0D625BA-D56A-6048-DE7F-F9198B2BB70E}"/>
                </a:ext>
              </a:extLst>
            </p:cNvPr>
            <p:cNvGrpSpPr/>
            <p:nvPr/>
          </p:nvGrpSpPr>
          <p:grpSpPr>
            <a:xfrm>
              <a:off x="2969525" y="2137541"/>
              <a:ext cx="5335707" cy="533400"/>
              <a:chOff x="1445524" y="2971800"/>
              <a:chExt cx="5335707" cy="533400"/>
            </a:xfrm>
          </p:grpSpPr>
          <p:sp>
            <p:nvSpPr>
              <p:cNvPr id="94" name="Rectangle 93">
                <a:extLst>
                  <a:ext uri="{FF2B5EF4-FFF2-40B4-BE49-F238E27FC236}">
                    <a16:creationId xmlns:a16="http://schemas.microsoft.com/office/drawing/2014/main" id="{787CC559-1505-C7B6-E822-2447A0E2D1FC}"/>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5" name="Rectangle 94">
                <a:extLst>
                  <a:ext uri="{FF2B5EF4-FFF2-40B4-BE49-F238E27FC236}">
                    <a16:creationId xmlns:a16="http://schemas.microsoft.com/office/drawing/2014/main" id="{02C3D2DD-D9D0-BE71-EC17-8CA71AEB89A4}"/>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96" name="Rectangle 95">
                <a:extLst>
                  <a:ext uri="{FF2B5EF4-FFF2-40B4-BE49-F238E27FC236}">
                    <a16:creationId xmlns:a16="http://schemas.microsoft.com/office/drawing/2014/main" id="{47889846-AA5C-E69B-6F4D-639D01856CC5}"/>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7" name="Rectangle 96">
                <a:extLst>
                  <a:ext uri="{FF2B5EF4-FFF2-40B4-BE49-F238E27FC236}">
                    <a16:creationId xmlns:a16="http://schemas.microsoft.com/office/drawing/2014/main" id="{0E5A5B2C-D158-ABE1-303F-FB262F935087}"/>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98" name="Rectangle 97">
                <a:extLst>
                  <a:ext uri="{FF2B5EF4-FFF2-40B4-BE49-F238E27FC236}">
                    <a16:creationId xmlns:a16="http://schemas.microsoft.com/office/drawing/2014/main" id="{05EDF0F2-D631-6EAE-5265-BB717670BE2D}"/>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9" name="Rectangle 98">
                <a:extLst>
                  <a:ext uri="{FF2B5EF4-FFF2-40B4-BE49-F238E27FC236}">
                    <a16:creationId xmlns:a16="http://schemas.microsoft.com/office/drawing/2014/main" id="{3C3C1695-5831-7CE5-2F73-F58FDA6C806E}"/>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0" name="Rectangle 99">
                <a:extLst>
                  <a:ext uri="{FF2B5EF4-FFF2-40B4-BE49-F238E27FC236}">
                    <a16:creationId xmlns:a16="http://schemas.microsoft.com/office/drawing/2014/main" id="{D42CFC4F-C2D3-8C44-AC95-D855C645A9E1}"/>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1" name="Rectangle 100">
                <a:extLst>
                  <a:ext uri="{FF2B5EF4-FFF2-40B4-BE49-F238E27FC236}">
                    <a16:creationId xmlns:a16="http://schemas.microsoft.com/office/drawing/2014/main" id="{600D4F9E-7A83-4EE1-C7FE-470D9ED0D187}"/>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02" name="Rectangle 101">
                <a:extLst>
                  <a:ext uri="{FF2B5EF4-FFF2-40B4-BE49-F238E27FC236}">
                    <a16:creationId xmlns:a16="http://schemas.microsoft.com/office/drawing/2014/main" id="{0180F7A1-B865-8BF4-AF4B-6443FD508E81}"/>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3" name="Rectangle 102">
                <a:extLst>
                  <a:ext uri="{FF2B5EF4-FFF2-40B4-BE49-F238E27FC236}">
                    <a16:creationId xmlns:a16="http://schemas.microsoft.com/office/drawing/2014/main" id="{1EED77B9-117F-08A0-2B80-2E63BECA68DA}"/>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84" name="TextBox 83">
              <a:extLst>
                <a:ext uri="{FF2B5EF4-FFF2-40B4-BE49-F238E27FC236}">
                  <a16:creationId xmlns:a16="http://schemas.microsoft.com/office/drawing/2014/main" id="{F53075DD-B113-81B2-EE5F-19C81A52D183}"/>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85" name="TextBox 84">
              <a:extLst>
                <a:ext uri="{FF2B5EF4-FFF2-40B4-BE49-F238E27FC236}">
                  <a16:creationId xmlns:a16="http://schemas.microsoft.com/office/drawing/2014/main" id="{38E942C2-4D46-5EC9-6128-526722A86ECC}"/>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86" name="TextBox 85">
              <a:extLst>
                <a:ext uri="{FF2B5EF4-FFF2-40B4-BE49-F238E27FC236}">
                  <a16:creationId xmlns:a16="http://schemas.microsoft.com/office/drawing/2014/main" id="{CA8ADE9F-3DA7-880A-729E-BB96A52BAF1E}"/>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87" name="TextBox 86">
              <a:extLst>
                <a:ext uri="{FF2B5EF4-FFF2-40B4-BE49-F238E27FC236}">
                  <a16:creationId xmlns:a16="http://schemas.microsoft.com/office/drawing/2014/main" id="{FF2AEC04-BDE6-F9F1-582F-4D23A0BAD9BD}"/>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88" name="TextBox 87">
              <a:extLst>
                <a:ext uri="{FF2B5EF4-FFF2-40B4-BE49-F238E27FC236}">
                  <a16:creationId xmlns:a16="http://schemas.microsoft.com/office/drawing/2014/main" id="{B3AB8C65-3780-75F3-DE8D-FC236CDF0AB8}"/>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89" name="TextBox 88">
              <a:extLst>
                <a:ext uri="{FF2B5EF4-FFF2-40B4-BE49-F238E27FC236}">
                  <a16:creationId xmlns:a16="http://schemas.microsoft.com/office/drawing/2014/main" id="{EB29DE64-F367-CF74-042C-10420D79F148}"/>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90" name="TextBox 89">
              <a:extLst>
                <a:ext uri="{FF2B5EF4-FFF2-40B4-BE49-F238E27FC236}">
                  <a16:creationId xmlns:a16="http://schemas.microsoft.com/office/drawing/2014/main" id="{44DB7B8A-7CEA-1DE4-A8B9-68B2EF3CAE2A}"/>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91" name="TextBox 90">
              <a:extLst>
                <a:ext uri="{FF2B5EF4-FFF2-40B4-BE49-F238E27FC236}">
                  <a16:creationId xmlns:a16="http://schemas.microsoft.com/office/drawing/2014/main" id="{7AB5C4EC-FBC5-B6A4-32A6-0F3A67313E99}"/>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92" name="TextBox 91">
              <a:extLst>
                <a:ext uri="{FF2B5EF4-FFF2-40B4-BE49-F238E27FC236}">
                  <a16:creationId xmlns:a16="http://schemas.microsoft.com/office/drawing/2014/main" id="{38A48468-902E-83B9-029D-4A18623BC507}"/>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93" name="TextBox 92">
              <a:extLst>
                <a:ext uri="{FF2B5EF4-FFF2-40B4-BE49-F238E27FC236}">
                  <a16:creationId xmlns:a16="http://schemas.microsoft.com/office/drawing/2014/main" id="{26943C51-AEFD-0564-330A-F869E75C02E3}"/>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 name="Content Placeholder 2">
            <a:extLst>
              <a:ext uri="{FF2B5EF4-FFF2-40B4-BE49-F238E27FC236}">
                <a16:creationId xmlns:a16="http://schemas.microsoft.com/office/drawing/2014/main" id="{7F9F30F0-7D06-DAC8-8BF6-ECA17E7C262A}"/>
              </a:ext>
            </a:extLst>
          </p:cNvPr>
          <p:cNvSpPr>
            <a:spLocks noGrp="1"/>
          </p:cNvSpPr>
          <p:nvPr>
            <p:ph idx="1"/>
          </p:nvPr>
        </p:nvSpPr>
        <p:spPr/>
        <p:txBody>
          <a:bodyPr>
            <a:normAutofit/>
          </a:bodyPr>
          <a:lstStyle/>
          <a:p>
            <a:pPr marL="0" indent="0">
              <a:buNone/>
            </a:pPr>
            <a:r>
              <a:rPr lang="en-US" dirty="0"/>
              <a:t>insert(item){</a:t>
            </a:r>
          </a:p>
          <a:p>
            <a:pPr marL="0" indent="0">
              <a:buNone/>
            </a:pPr>
            <a:r>
              <a:rPr lang="en-US" dirty="0"/>
              <a:t>    if(size == </a:t>
            </a:r>
            <a:r>
              <a:rPr lang="en-US" dirty="0" err="1"/>
              <a:t>arr.length</a:t>
            </a:r>
            <a:r>
              <a:rPr lang="en-US" dirty="0"/>
              <a:t> – 1){resize();}</a:t>
            </a:r>
          </a:p>
          <a:p>
            <a:pPr marL="0" indent="0">
              <a:buNone/>
            </a:pPr>
            <a:r>
              <a:rPr lang="en-US" dirty="0"/>
              <a:t>    size++;</a:t>
            </a:r>
          </a:p>
          <a:p>
            <a:pPr marL="0" indent="0">
              <a:buNone/>
            </a:pPr>
            <a:r>
              <a:rPr lang="en-US" dirty="0"/>
              <a:t>    </a:t>
            </a:r>
            <a:r>
              <a:rPr lang="en-US" dirty="0" err="1"/>
              <a:t>arr</a:t>
            </a:r>
            <a:r>
              <a:rPr lang="en-US" dirty="0"/>
              <a:t>[size] = item;</a:t>
            </a:r>
          </a:p>
          <a:p>
            <a:pPr marL="0" indent="0">
              <a:buNone/>
            </a:pPr>
            <a:r>
              <a:rPr lang="en-US" dirty="0"/>
              <a:t>    </a:t>
            </a:r>
            <a:r>
              <a:rPr lang="en-US" dirty="0" err="1"/>
              <a:t>percolateUp</a:t>
            </a:r>
            <a:r>
              <a:rPr lang="en-US" dirty="0"/>
              <a:t>(size)</a:t>
            </a:r>
          </a:p>
          <a:p>
            <a:pPr marL="0" indent="0">
              <a:buNone/>
            </a:pPr>
            <a:r>
              <a:rPr lang="en-US" dirty="0"/>
              <a:t>} </a:t>
            </a:r>
          </a:p>
          <a:p>
            <a:pPr marL="0" indent="0">
              <a:buNone/>
            </a:pPr>
            <a:endParaRPr lang="en-US" dirty="0"/>
          </a:p>
        </p:txBody>
      </p:sp>
      <p:sp>
        <p:nvSpPr>
          <p:cNvPr id="5" name="Slide Number Placeholder 4">
            <a:extLst>
              <a:ext uri="{FF2B5EF4-FFF2-40B4-BE49-F238E27FC236}">
                <a16:creationId xmlns:a16="http://schemas.microsoft.com/office/drawing/2014/main" id="{405F680C-ADC3-E43A-3C07-154E76C0D9E8}"/>
              </a:ext>
            </a:extLst>
          </p:cNvPr>
          <p:cNvSpPr>
            <a:spLocks noGrp="1"/>
          </p:cNvSpPr>
          <p:nvPr>
            <p:ph type="sldNum" sz="quarter" idx="12"/>
          </p:nvPr>
        </p:nvSpPr>
        <p:spPr/>
        <p:txBody>
          <a:bodyPr/>
          <a:lstStyle/>
          <a:p>
            <a:fld id="{A94D5A7D-FFFE-410B-BEE5-702232F4B148}" type="slidenum">
              <a:rPr lang="en-US" smtClean="0"/>
              <a:t>32</a:t>
            </a:fld>
            <a:endParaRPr lang="en-US"/>
          </a:p>
        </p:txBody>
      </p:sp>
    </p:spTree>
    <p:extLst>
      <p:ext uri="{BB962C8B-B14F-4D97-AF65-F5344CB8AC3E}">
        <p14:creationId xmlns:p14="http://schemas.microsoft.com/office/powerpoint/2010/main" val="1977882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483F-F26E-8B20-8083-CCF4901F7150}"/>
              </a:ext>
            </a:extLst>
          </p:cNvPr>
          <p:cNvSpPr>
            <a:spLocks noGrp="1"/>
          </p:cNvSpPr>
          <p:nvPr>
            <p:ph type="title"/>
          </p:nvPr>
        </p:nvSpPr>
        <p:spPr/>
        <p:txBody>
          <a:bodyPr/>
          <a:lstStyle/>
          <a:p>
            <a:r>
              <a:rPr lang="en-US" dirty="0"/>
              <a:t>Percolate Up</a:t>
            </a:r>
          </a:p>
        </p:txBody>
      </p:sp>
      <p:sp>
        <p:nvSpPr>
          <p:cNvPr id="3" name="Content Placeholder 2">
            <a:extLst>
              <a:ext uri="{FF2B5EF4-FFF2-40B4-BE49-F238E27FC236}">
                <a16:creationId xmlns:a16="http://schemas.microsoft.com/office/drawing/2014/main" id="{DB35A154-B79D-608E-BDA4-B50687714B59}"/>
              </a:ext>
            </a:extLst>
          </p:cNvPr>
          <p:cNvSpPr>
            <a:spLocks noGrp="1"/>
          </p:cNvSpPr>
          <p:nvPr>
            <p:ph idx="1"/>
          </p:nvPr>
        </p:nvSpPr>
        <p:spPr>
          <a:xfrm>
            <a:off x="304800" y="1825625"/>
            <a:ext cx="11887200" cy="4351338"/>
          </a:xfrm>
        </p:spPr>
        <p:txBody>
          <a:bodyPr>
            <a:normAutofit lnSpcReduction="10000"/>
          </a:bodyPr>
          <a:lstStyle/>
          <a:p>
            <a:pPr marL="0" indent="0">
              <a:buNone/>
            </a:pPr>
            <a:r>
              <a:rPr lang="en-US" sz="2400" dirty="0" err="1"/>
              <a:t>percolateUp</a:t>
            </a:r>
            <a:r>
              <a:rPr lang="en-US" sz="2400" dirty="0"/>
              <a:t>(int </a:t>
            </a:r>
            <a:r>
              <a:rPr lang="en-US" sz="2400" dirty="0" err="1"/>
              <a:t>i</a:t>
            </a:r>
            <a:r>
              <a:rPr lang="en-US" sz="2400" dirty="0"/>
              <a:t>){</a:t>
            </a:r>
          </a:p>
          <a:p>
            <a:pPr marL="0" indent="0">
              <a:buNone/>
            </a:pPr>
            <a:r>
              <a:rPr lang="en-US" sz="2400" dirty="0"/>
              <a:t>    int parent = </a:t>
            </a:r>
            <a:r>
              <a:rPr lang="en-US" sz="2400" dirty="0" err="1"/>
              <a:t>i</a:t>
            </a:r>
            <a:r>
              <a:rPr lang="en-US" sz="2400" dirty="0"/>
              <a:t>/2;  </a:t>
            </a:r>
            <a:r>
              <a:rPr lang="en-US" sz="2400" dirty="0">
                <a:solidFill>
                  <a:srgbClr val="00B0F0"/>
                </a:solidFill>
              </a:rPr>
              <a:t>\\ index of parent</a:t>
            </a:r>
          </a:p>
          <a:p>
            <a:pPr marL="0" indent="0">
              <a:buNone/>
            </a:pPr>
            <a:r>
              <a:rPr lang="en-US" sz="2400" dirty="0"/>
              <a:t>    Item </a:t>
            </a:r>
            <a:r>
              <a:rPr lang="en-US" sz="2400" dirty="0" err="1"/>
              <a:t>val</a:t>
            </a:r>
            <a:r>
              <a:rPr lang="en-US" sz="2400" dirty="0"/>
              <a:t> = </a:t>
            </a:r>
            <a:r>
              <a:rPr lang="en-US" sz="2400" dirty="0" err="1"/>
              <a:t>arr</a:t>
            </a:r>
            <a:r>
              <a:rPr lang="en-US" sz="2400" dirty="0"/>
              <a:t>[</a:t>
            </a:r>
            <a:r>
              <a:rPr lang="en-US" sz="2400" dirty="0" err="1"/>
              <a:t>i</a:t>
            </a:r>
            <a:r>
              <a:rPr lang="en-US" sz="2400" dirty="0"/>
              <a:t>];  </a:t>
            </a:r>
            <a:r>
              <a:rPr lang="en-US" sz="2400" dirty="0">
                <a:solidFill>
                  <a:srgbClr val="00B0F0"/>
                </a:solidFill>
              </a:rPr>
              <a:t>\\ value at current location</a:t>
            </a:r>
          </a:p>
          <a:p>
            <a:pPr marL="0" indent="0">
              <a:buNone/>
            </a:pPr>
            <a:r>
              <a:rPr lang="en-US" sz="2400" dirty="0"/>
              <a:t>    while(</a:t>
            </a:r>
            <a:r>
              <a:rPr lang="en-US" sz="2400" dirty="0" err="1"/>
              <a:t>i</a:t>
            </a:r>
            <a:r>
              <a:rPr lang="en-US" sz="2400" dirty="0"/>
              <a:t> &gt; 1 &amp;&amp; </a:t>
            </a:r>
            <a:r>
              <a:rPr lang="en-US" sz="2400" dirty="0" err="1"/>
              <a:t>arr</a:t>
            </a:r>
            <a:r>
              <a:rPr lang="en-US" sz="2400" dirty="0"/>
              <a:t>[</a:t>
            </a:r>
            <a:r>
              <a:rPr lang="en-US" sz="2400" dirty="0" err="1"/>
              <a:t>i</a:t>
            </a:r>
            <a:r>
              <a:rPr lang="en-US" sz="2400" dirty="0"/>
              <a:t>] &lt; </a:t>
            </a:r>
            <a:r>
              <a:rPr lang="en-US" sz="2400" dirty="0" err="1"/>
              <a:t>arr</a:t>
            </a:r>
            <a:r>
              <a:rPr lang="en-US" sz="2400" dirty="0"/>
              <a:t>[parent]){  </a:t>
            </a:r>
            <a:r>
              <a:rPr lang="en-US" sz="2400" dirty="0">
                <a:solidFill>
                  <a:srgbClr val="00B0F0"/>
                </a:solidFill>
              </a:rPr>
              <a:t>\\ until location is root or heap property holds</a:t>
            </a:r>
          </a:p>
          <a:p>
            <a:pPr marL="0" indent="0">
              <a:buNone/>
            </a:pPr>
            <a:r>
              <a:rPr lang="en-US" sz="2400" dirty="0"/>
              <a:t>        </a:t>
            </a:r>
            <a:r>
              <a:rPr lang="en-US" sz="2400" dirty="0" err="1"/>
              <a:t>arr</a:t>
            </a:r>
            <a:r>
              <a:rPr lang="en-US" sz="2400" dirty="0"/>
              <a:t>[</a:t>
            </a:r>
            <a:r>
              <a:rPr lang="en-US" sz="2400" dirty="0" err="1"/>
              <a:t>i</a:t>
            </a:r>
            <a:r>
              <a:rPr lang="en-US" sz="2400" dirty="0"/>
              <a:t>] = </a:t>
            </a:r>
            <a:r>
              <a:rPr lang="en-US" sz="2400" dirty="0" err="1"/>
              <a:t>arr</a:t>
            </a:r>
            <a:r>
              <a:rPr lang="en-US" sz="2400" dirty="0"/>
              <a:t>[parent];  </a:t>
            </a:r>
            <a:r>
              <a:rPr lang="en-US" sz="2400" dirty="0">
                <a:solidFill>
                  <a:srgbClr val="00B0F0"/>
                </a:solidFill>
              </a:rPr>
              <a:t>\\ move parent value to this location</a:t>
            </a:r>
          </a:p>
          <a:p>
            <a:pPr marL="0" indent="0">
              <a:buNone/>
            </a:pPr>
            <a:r>
              <a:rPr lang="en-US" sz="2400" dirty="0"/>
              <a:t>        </a:t>
            </a:r>
            <a:r>
              <a:rPr lang="en-US" sz="2400" dirty="0" err="1"/>
              <a:t>arr</a:t>
            </a:r>
            <a:r>
              <a:rPr lang="en-US" sz="2400" dirty="0"/>
              <a:t>[parent] = </a:t>
            </a:r>
            <a:r>
              <a:rPr lang="en-US" sz="2400" dirty="0" err="1"/>
              <a:t>val</a:t>
            </a:r>
            <a:r>
              <a:rPr lang="en-US" sz="2400" dirty="0"/>
              <a:t>; </a:t>
            </a:r>
            <a:r>
              <a:rPr lang="en-US" sz="2400" dirty="0">
                <a:solidFill>
                  <a:srgbClr val="00B0F0"/>
                </a:solidFill>
              </a:rPr>
              <a:t>\\ put current value into parent’s location </a:t>
            </a:r>
          </a:p>
          <a:p>
            <a:pPr marL="0" indent="0">
              <a:buNone/>
            </a:pPr>
            <a:r>
              <a:rPr lang="en-US" sz="2400" dirty="0"/>
              <a:t>        </a:t>
            </a:r>
            <a:r>
              <a:rPr lang="en-US" sz="2400" dirty="0" err="1"/>
              <a:t>i</a:t>
            </a:r>
            <a:r>
              <a:rPr lang="en-US" sz="2400" dirty="0"/>
              <a:t> = parent;  </a:t>
            </a:r>
            <a:r>
              <a:rPr lang="en-US" sz="2400" dirty="0">
                <a:solidFill>
                  <a:srgbClr val="00B0F0"/>
                </a:solidFill>
              </a:rPr>
              <a:t>\\ make current location the parent</a:t>
            </a:r>
          </a:p>
          <a:p>
            <a:pPr marL="0" indent="0">
              <a:buNone/>
            </a:pPr>
            <a:r>
              <a:rPr lang="en-US" sz="2400" dirty="0"/>
              <a:t>        parent = </a:t>
            </a:r>
            <a:r>
              <a:rPr lang="en-US" sz="2400" dirty="0" err="1"/>
              <a:t>i</a:t>
            </a:r>
            <a:r>
              <a:rPr lang="en-US" sz="2400" dirty="0"/>
              <a:t>/2;  </a:t>
            </a:r>
            <a:r>
              <a:rPr lang="en-US" sz="2400" dirty="0">
                <a:solidFill>
                  <a:srgbClr val="00B0F0"/>
                </a:solidFill>
              </a:rPr>
              <a:t>\\ update new parent</a:t>
            </a:r>
          </a:p>
          <a:p>
            <a:pPr marL="0" indent="0">
              <a:buNone/>
            </a:pPr>
            <a:r>
              <a:rPr lang="en-US" sz="2400" dirty="0"/>
              <a:t>    }</a:t>
            </a:r>
          </a:p>
          <a:p>
            <a:pPr marL="0" indent="0">
              <a:buNone/>
            </a:pPr>
            <a:r>
              <a:rPr lang="en-US" sz="2400" dirty="0"/>
              <a:t>}</a:t>
            </a:r>
          </a:p>
        </p:txBody>
      </p:sp>
      <p:sp>
        <p:nvSpPr>
          <p:cNvPr id="4" name="Slide Number Placeholder 3">
            <a:extLst>
              <a:ext uri="{FF2B5EF4-FFF2-40B4-BE49-F238E27FC236}">
                <a16:creationId xmlns:a16="http://schemas.microsoft.com/office/drawing/2014/main" id="{4E96D3F9-38A9-1D48-C68A-0DBB94B894D1}"/>
              </a:ext>
            </a:extLst>
          </p:cNvPr>
          <p:cNvSpPr>
            <a:spLocks noGrp="1"/>
          </p:cNvSpPr>
          <p:nvPr>
            <p:ph type="sldNum" sz="quarter" idx="12"/>
          </p:nvPr>
        </p:nvSpPr>
        <p:spPr/>
        <p:txBody>
          <a:bodyPr/>
          <a:lstStyle/>
          <a:p>
            <a:fld id="{A94D5A7D-FFFE-410B-BEE5-702232F4B148}" type="slidenum">
              <a:rPr lang="en-US" smtClean="0"/>
              <a:t>33</a:t>
            </a:fld>
            <a:endParaRPr lang="en-US"/>
          </a:p>
        </p:txBody>
      </p:sp>
    </p:spTree>
    <p:extLst>
      <p:ext uri="{BB962C8B-B14F-4D97-AF65-F5344CB8AC3E}">
        <p14:creationId xmlns:p14="http://schemas.microsoft.com/office/powerpoint/2010/main" val="776401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0ABD-0BFF-6D08-9E5A-671AB107983A}"/>
              </a:ext>
            </a:extLst>
          </p:cNvPr>
          <p:cNvSpPr>
            <a:spLocks noGrp="1"/>
          </p:cNvSpPr>
          <p:nvPr>
            <p:ph type="title"/>
          </p:nvPr>
        </p:nvSpPr>
        <p:spPr/>
        <p:txBody>
          <a:bodyPr/>
          <a:lstStyle/>
          <a:p>
            <a:r>
              <a:rPr lang="en-US" dirty="0"/>
              <a:t>extract Pseudocode</a:t>
            </a:r>
          </a:p>
        </p:txBody>
      </p:sp>
      <p:sp>
        <p:nvSpPr>
          <p:cNvPr id="3" name="Content Placeholder 2">
            <a:extLst>
              <a:ext uri="{FF2B5EF4-FFF2-40B4-BE49-F238E27FC236}">
                <a16:creationId xmlns:a16="http://schemas.microsoft.com/office/drawing/2014/main" id="{7F9F30F0-7D06-DAC8-8BF6-ECA17E7C262A}"/>
              </a:ext>
            </a:extLst>
          </p:cNvPr>
          <p:cNvSpPr>
            <a:spLocks noGrp="1"/>
          </p:cNvSpPr>
          <p:nvPr>
            <p:ph idx="1"/>
          </p:nvPr>
        </p:nvSpPr>
        <p:spPr/>
        <p:txBody>
          <a:bodyPr>
            <a:normAutofit/>
          </a:bodyPr>
          <a:lstStyle/>
          <a:p>
            <a:pPr marL="0" indent="0">
              <a:buNone/>
            </a:pPr>
            <a:r>
              <a:rPr lang="en-US" dirty="0"/>
              <a:t>extract(){</a:t>
            </a:r>
          </a:p>
          <a:p>
            <a:pPr marL="0" indent="0">
              <a:buNone/>
            </a:pPr>
            <a:r>
              <a:rPr lang="en-US" dirty="0"/>
              <a:t>    </a:t>
            </a:r>
            <a:r>
              <a:rPr lang="en-US" dirty="0" err="1"/>
              <a:t>theMin</a:t>
            </a:r>
            <a:r>
              <a:rPr lang="en-US" dirty="0"/>
              <a:t> = </a:t>
            </a:r>
            <a:r>
              <a:rPr lang="en-US" dirty="0" err="1"/>
              <a:t>arr</a:t>
            </a:r>
            <a:r>
              <a:rPr lang="en-US" dirty="0"/>
              <a:t>[1];</a:t>
            </a:r>
          </a:p>
          <a:p>
            <a:pPr marL="0" indent="0">
              <a:buNone/>
            </a:pPr>
            <a:r>
              <a:rPr lang="en-US" dirty="0"/>
              <a:t>    </a:t>
            </a:r>
            <a:r>
              <a:rPr lang="en-US" dirty="0" err="1"/>
              <a:t>arr</a:t>
            </a:r>
            <a:r>
              <a:rPr lang="en-US" dirty="0"/>
              <a:t>[1] = </a:t>
            </a:r>
            <a:r>
              <a:rPr lang="en-US" dirty="0" err="1"/>
              <a:t>arr</a:t>
            </a:r>
            <a:r>
              <a:rPr lang="en-US" dirty="0"/>
              <a:t>[size];</a:t>
            </a:r>
          </a:p>
          <a:p>
            <a:pPr marL="0" indent="0">
              <a:buNone/>
            </a:pPr>
            <a:r>
              <a:rPr lang="en-US" dirty="0"/>
              <a:t>    size--;</a:t>
            </a:r>
          </a:p>
          <a:p>
            <a:pPr marL="0" indent="0">
              <a:buNone/>
            </a:pPr>
            <a:r>
              <a:rPr lang="en-US" dirty="0"/>
              <a:t>    </a:t>
            </a:r>
            <a:r>
              <a:rPr lang="en-US" dirty="0" err="1"/>
              <a:t>percolateDown</a:t>
            </a:r>
            <a:r>
              <a:rPr lang="en-US" dirty="0"/>
              <a:t>(1);</a:t>
            </a:r>
          </a:p>
          <a:p>
            <a:pPr marL="0" indent="0">
              <a:buNone/>
            </a:pPr>
            <a:r>
              <a:rPr lang="en-US" dirty="0"/>
              <a:t>    return </a:t>
            </a:r>
            <a:r>
              <a:rPr lang="en-US" dirty="0" err="1"/>
              <a:t>theMin</a:t>
            </a:r>
            <a:r>
              <a:rPr lang="en-US" dirty="0"/>
              <a:t>;</a:t>
            </a:r>
          </a:p>
          <a:p>
            <a:pPr marL="0" indent="0">
              <a:buNone/>
            </a:pPr>
            <a:r>
              <a:rPr lang="en-US" dirty="0"/>
              <a:t>} </a:t>
            </a:r>
          </a:p>
          <a:p>
            <a:pPr marL="0" indent="0">
              <a:buNone/>
            </a:pPr>
            <a:endParaRPr lang="en-US" dirty="0"/>
          </a:p>
        </p:txBody>
      </p:sp>
      <p:sp>
        <p:nvSpPr>
          <p:cNvPr id="4" name="Slide Number Placeholder 3">
            <a:extLst>
              <a:ext uri="{FF2B5EF4-FFF2-40B4-BE49-F238E27FC236}">
                <a16:creationId xmlns:a16="http://schemas.microsoft.com/office/drawing/2014/main" id="{91C46B1E-C675-8AE7-14C4-B671532802D4}"/>
              </a:ext>
            </a:extLst>
          </p:cNvPr>
          <p:cNvSpPr>
            <a:spLocks noGrp="1"/>
          </p:cNvSpPr>
          <p:nvPr>
            <p:ph type="sldNum" sz="quarter" idx="12"/>
          </p:nvPr>
        </p:nvSpPr>
        <p:spPr/>
        <p:txBody>
          <a:bodyPr/>
          <a:lstStyle/>
          <a:p>
            <a:fld id="{A94D5A7D-FFFE-410B-BEE5-702232F4B148}" type="slidenum">
              <a:rPr lang="en-US" smtClean="0"/>
              <a:t>34</a:t>
            </a:fld>
            <a:endParaRPr lang="en-US"/>
          </a:p>
        </p:txBody>
      </p:sp>
    </p:spTree>
    <p:extLst>
      <p:ext uri="{BB962C8B-B14F-4D97-AF65-F5344CB8AC3E}">
        <p14:creationId xmlns:p14="http://schemas.microsoft.com/office/powerpoint/2010/main" val="3201562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483F-F26E-8B20-8083-CCF4901F7150}"/>
              </a:ext>
            </a:extLst>
          </p:cNvPr>
          <p:cNvSpPr>
            <a:spLocks noGrp="1"/>
          </p:cNvSpPr>
          <p:nvPr>
            <p:ph type="title"/>
          </p:nvPr>
        </p:nvSpPr>
        <p:spPr>
          <a:xfrm>
            <a:off x="838200" y="-285115"/>
            <a:ext cx="10515600" cy="1325563"/>
          </a:xfrm>
        </p:spPr>
        <p:txBody>
          <a:bodyPr/>
          <a:lstStyle/>
          <a:p>
            <a:r>
              <a:rPr lang="en-US" dirty="0"/>
              <a:t>Percolate Down</a:t>
            </a:r>
          </a:p>
        </p:txBody>
      </p:sp>
      <p:sp>
        <p:nvSpPr>
          <p:cNvPr id="3" name="Content Placeholder 2">
            <a:extLst>
              <a:ext uri="{FF2B5EF4-FFF2-40B4-BE49-F238E27FC236}">
                <a16:creationId xmlns:a16="http://schemas.microsoft.com/office/drawing/2014/main" id="{DB35A154-B79D-608E-BDA4-B50687714B59}"/>
              </a:ext>
            </a:extLst>
          </p:cNvPr>
          <p:cNvSpPr>
            <a:spLocks noGrp="1"/>
          </p:cNvSpPr>
          <p:nvPr>
            <p:ph idx="1"/>
          </p:nvPr>
        </p:nvSpPr>
        <p:spPr>
          <a:xfrm>
            <a:off x="304800" y="609600"/>
            <a:ext cx="11887200" cy="6248400"/>
          </a:xfrm>
        </p:spPr>
        <p:txBody>
          <a:bodyPr>
            <a:normAutofit fontScale="62500" lnSpcReduction="20000"/>
          </a:bodyPr>
          <a:lstStyle/>
          <a:p>
            <a:pPr marL="0" indent="0">
              <a:buNone/>
            </a:pPr>
            <a:r>
              <a:rPr lang="en-US" dirty="0" err="1"/>
              <a:t>percolateDown</a:t>
            </a:r>
            <a:r>
              <a:rPr lang="en-US" dirty="0"/>
              <a:t>(int </a:t>
            </a:r>
            <a:r>
              <a:rPr lang="en-US" dirty="0" err="1"/>
              <a:t>i</a:t>
            </a:r>
            <a:r>
              <a:rPr lang="en-US" dirty="0"/>
              <a:t>){</a:t>
            </a:r>
          </a:p>
          <a:p>
            <a:pPr marL="0" indent="0">
              <a:buNone/>
            </a:pPr>
            <a:r>
              <a:rPr lang="en-US" dirty="0"/>
              <a:t>    int left = </a:t>
            </a:r>
            <a:r>
              <a:rPr lang="en-US" dirty="0" err="1"/>
              <a:t>i</a:t>
            </a:r>
            <a:r>
              <a:rPr lang="en-US" dirty="0"/>
              <a:t>*2;  </a:t>
            </a:r>
            <a:r>
              <a:rPr lang="en-US" dirty="0">
                <a:solidFill>
                  <a:srgbClr val="00B0F0"/>
                </a:solidFill>
              </a:rPr>
              <a:t>\\ index of left child</a:t>
            </a:r>
          </a:p>
          <a:p>
            <a:pPr marL="0" indent="0">
              <a:buNone/>
            </a:pPr>
            <a:r>
              <a:rPr lang="en-US" dirty="0">
                <a:solidFill>
                  <a:srgbClr val="00B0F0"/>
                </a:solidFill>
              </a:rPr>
              <a:t>    </a:t>
            </a:r>
            <a:r>
              <a:rPr lang="en-US" dirty="0"/>
              <a:t>int right = </a:t>
            </a:r>
            <a:r>
              <a:rPr lang="en-US" dirty="0" err="1"/>
              <a:t>i</a:t>
            </a:r>
            <a:r>
              <a:rPr lang="en-US" dirty="0"/>
              <a:t>*2+1;  </a:t>
            </a:r>
            <a:r>
              <a:rPr lang="en-US" dirty="0">
                <a:solidFill>
                  <a:srgbClr val="00B0F0"/>
                </a:solidFill>
              </a:rPr>
              <a:t>\\ index of right child</a:t>
            </a:r>
          </a:p>
          <a:p>
            <a:pPr marL="0" indent="0">
              <a:buNone/>
            </a:pPr>
            <a:r>
              <a:rPr lang="en-US" dirty="0"/>
              <a:t>    Item </a:t>
            </a:r>
            <a:r>
              <a:rPr lang="en-US" dirty="0" err="1"/>
              <a:t>val</a:t>
            </a:r>
            <a:r>
              <a:rPr lang="en-US" dirty="0"/>
              <a:t> = </a:t>
            </a:r>
            <a:r>
              <a:rPr lang="en-US" dirty="0" err="1"/>
              <a:t>arr</a:t>
            </a:r>
            <a:r>
              <a:rPr lang="en-US" dirty="0"/>
              <a:t>[</a:t>
            </a:r>
            <a:r>
              <a:rPr lang="en-US" dirty="0" err="1"/>
              <a:t>i</a:t>
            </a:r>
            <a:r>
              <a:rPr lang="en-US" dirty="0"/>
              <a:t>];  </a:t>
            </a:r>
            <a:r>
              <a:rPr lang="en-US" dirty="0">
                <a:solidFill>
                  <a:srgbClr val="00B0F0"/>
                </a:solidFill>
              </a:rPr>
              <a:t>\\ value at location</a:t>
            </a:r>
          </a:p>
          <a:p>
            <a:pPr marL="0" indent="0">
              <a:buNone/>
            </a:pPr>
            <a:r>
              <a:rPr lang="en-US" dirty="0"/>
              <a:t>    while(left &lt;= size){  </a:t>
            </a:r>
            <a:r>
              <a:rPr lang="en-US" dirty="0">
                <a:solidFill>
                  <a:srgbClr val="00B0F0"/>
                </a:solidFill>
              </a:rPr>
              <a:t>\\ until location is leaf</a:t>
            </a:r>
          </a:p>
          <a:p>
            <a:pPr marL="0" indent="0">
              <a:buNone/>
            </a:pPr>
            <a:r>
              <a:rPr lang="en-US" dirty="0">
                <a:solidFill>
                  <a:srgbClr val="00B0F0"/>
                </a:solidFill>
              </a:rPr>
              <a:t>        </a:t>
            </a:r>
            <a:r>
              <a:rPr lang="en-US" dirty="0"/>
              <a:t>int </a:t>
            </a:r>
            <a:r>
              <a:rPr lang="en-US" dirty="0" err="1"/>
              <a:t>toSwap</a:t>
            </a:r>
            <a:r>
              <a:rPr lang="en-US" dirty="0"/>
              <a:t> = right;</a:t>
            </a:r>
          </a:p>
          <a:p>
            <a:pPr marL="0" indent="0">
              <a:buNone/>
            </a:pPr>
            <a:r>
              <a:rPr lang="en-US" dirty="0">
                <a:solidFill>
                  <a:srgbClr val="00B0F0"/>
                </a:solidFill>
              </a:rPr>
              <a:t>        </a:t>
            </a:r>
            <a:r>
              <a:rPr lang="en-US" dirty="0"/>
              <a:t>if(right &gt; size || </a:t>
            </a:r>
            <a:r>
              <a:rPr lang="en-US" dirty="0" err="1"/>
              <a:t>arr</a:t>
            </a:r>
            <a:r>
              <a:rPr lang="en-US" dirty="0"/>
              <a:t>[left] &lt; </a:t>
            </a:r>
            <a:r>
              <a:rPr lang="en-US" dirty="0" err="1"/>
              <a:t>arr</a:t>
            </a:r>
            <a:r>
              <a:rPr lang="en-US" dirty="0"/>
              <a:t>[right]){  </a:t>
            </a:r>
            <a:r>
              <a:rPr lang="en-US" dirty="0">
                <a:solidFill>
                  <a:srgbClr val="00B0F0"/>
                </a:solidFill>
              </a:rPr>
              <a:t>\\ if there is no right child or if left child is smaller</a:t>
            </a:r>
          </a:p>
          <a:p>
            <a:pPr marL="0" indent="0">
              <a:buNone/>
            </a:pPr>
            <a:r>
              <a:rPr lang="en-US" dirty="0">
                <a:solidFill>
                  <a:srgbClr val="00B0F0"/>
                </a:solidFill>
              </a:rPr>
              <a:t>            </a:t>
            </a:r>
            <a:r>
              <a:rPr lang="en-US" dirty="0" err="1"/>
              <a:t>toSwap</a:t>
            </a:r>
            <a:r>
              <a:rPr lang="en-US" dirty="0"/>
              <a:t> = left;  </a:t>
            </a:r>
            <a:r>
              <a:rPr lang="en-US" dirty="0">
                <a:solidFill>
                  <a:srgbClr val="00B0F0"/>
                </a:solidFill>
              </a:rPr>
              <a:t>\\ swap with left</a:t>
            </a:r>
          </a:p>
          <a:p>
            <a:pPr marL="0" indent="0">
              <a:buNone/>
            </a:pPr>
            <a:r>
              <a:rPr lang="en-US" dirty="0"/>
              <a:t>        } </a:t>
            </a:r>
            <a:r>
              <a:rPr lang="en-US" dirty="0">
                <a:solidFill>
                  <a:srgbClr val="00B0F0"/>
                </a:solidFill>
              </a:rPr>
              <a:t>\\ now </a:t>
            </a:r>
            <a:r>
              <a:rPr lang="en-US" dirty="0" err="1">
                <a:solidFill>
                  <a:srgbClr val="00B0F0"/>
                </a:solidFill>
              </a:rPr>
              <a:t>toSwap</a:t>
            </a:r>
            <a:r>
              <a:rPr lang="en-US" dirty="0">
                <a:solidFill>
                  <a:srgbClr val="00B0F0"/>
                </a:solidFill>
              </a:rPr>
              <a:t> has the smaller of left/right, or left if right does not exist</a:t>
            </a:r>
          </a:p>
          <a:p>
            <a:pPr marL="0" indent="0">
              <a:buNone/>
            </a:pPr>
            <a:r>
              <a:rPr lang="en-US" dirty="0"/>
              <a:t>        if (</a:t>
            </a:r>
            <a:r>
              <a:rPr lang="en-US" dirty="0" err="1"/>
              <a:t>arr</a:t>
            </a:r>
            <a:r>
              <a:rPr lang="en-US" dirty="0"/>
              <a:t>[</a:t>
            </a:r>
            <a:r>
              <a:rPr lang="en-US" dirty="0" err="1"/>
              <a:t>toSwap</a:t>
            </a:r>
            <a:r>
              <a:rPr lang="en-US" dirty="0"/>
              <a:t>] &lt; </a:t>
            </a:r>
            <a:r>
              <a:rPr lang="en-US" dirty="0" err="1"/>
              <a:t>val</a:t>
            </a:r>
            <a:r>
              <a:rPr lang="en-US" dirty="0"/>
              <a:t>){  </a:t>
            </a:r>
            <a:r>
              <a:rPr lang="en-US" dirty="0">
                <a:solidFill>
                  <a:srgbClr val="00B0F0"/>
                </a:solidFill>
              </a:rPr>
              <a:t>\\ if the smaller child is less than the current value</a:t>
            </a:r>
          </a:p>
          <a:p>
            <a:pPr marL="0" indent="0">
              <a:buNone/>
            </a:pPr>
            <a:r>
              <a:rPr lang="en-US" dirty="0"/>
              <a:t>            </a:t>
            </a:r>
            <a:r>
              <a:rPr lang="en-US" dirty="0" err="1"/>
              <a:t>arr</a:t>
            </a:r>
            <a:r>
              <a:rPr lang="en-US" dirty="0"/>
              <a:t>[</a:t>
            </a:r>
            <a:r>
              <a:rPr lang="en-US" dirty="0" err="1"/>
              <a:t>i</a:t>
            </a:r>
            <a:r>
              <a:rPr lang="en-US" dirty="0"/>
              <a:t>] = </a:t>
            </a:r>
            <a:r>
              <a:rPr lang="en-US" dirty="0" err="1"/>
              <a:t>arr</a:t>
            </a:r>
            <a:r>
              <a:rPr lang="en-US" dirty="0"/>
              <a:t>[</a:t>
            </a:r>
            <a:r>
              <a:rPr lang="en-US" dirty="0" err="1"/>
              <a:t>toSwap</a:t>
            </a:r>
            <a:r>
              <a:rPr lang="en-US" dirty="0"/>
              <a:t>];</a:t>
            </a:r>
          </a:p>
          <a:p>
            <a:pPr marL="0" indent="0">
              <a:buNone/>
            </a:pPr>
            <a:r>
              <a:rPr lang="en-US" dirty="0"/>
              <a:t>            </a:t>
            </a:r>
            <a:r>
              <a:rPr lang="en-US" dirty="0" err="1"/>
              <a:t>arr</a:t>
            </a:r>
            <a:r>
              <a:rPr lang="en-US" dirty="0"/>
              <a:t>[</a:t>
            </a:r>
            <a:r>
              <a:rPr lang="en-US" dirty="0" err="1"/>
              <a:t>toSwap</a:t>
            </a:r>
            <a:r>
              <a:rPr lang="en-US" dirty="0"/>
              <a:t>] = </a:t>
            </a:r>
            <a:r>
              <a:rPr lang="en-US" dirty="0" err="1"/>
              <a:t>val</a:t>
            </a:r>
            <a:r>
              <a:rPr lang="en-US" dirty="0"/>
              <a:t>; </a:t>
            </a:r>
            <a:r>
              <a:rPr lang="en-US" dirty="0">
                <a:solidFill>
                  <a:srgbClr val="00B0F0"/>
                </a:solidFill>
              </a:rPr>
              <a:t>\\ swap parent with smaller child</a:t>
            </a:r>
            <a:endParaRPr lang="en-US" dirty="0"/>
          </a:p>
          <a:p>
            <a:pPr marL="0" indent="0">
              <a:buNone/>
            </a:pPr>
            <a:r>
              <a:rPr lang="en-US" dirty="0"/>
              <a:t>            </a:t>
            </a:r>
            <a:r>
              <a:rPr lang="en-US" dirty="0" err="1"/>
              <a:t>i</a:t>
            </a:r>
            <a:r>
              <a:rPr lang="en-US" dirty="0"/>
              <a:t> = </a:t>
            </a:r>
            <a:r>
              <a:rPr lang="en-US" dirty="0" err="1"/>
              <a:t>toSwap</a:t>
            </a:r>
            <a:r>
              <a:rPr lang="en-US" dirty="0"/>
              <a:t>; </a:t>
            </a:r>
            <a:r>
              <a:rPr lang="en-US" dirty="0">
                <a:solidFill>
                  <a:srgbClr val="00B0F0"/>
                </a:solidFill>
              </a:rPr>
              <a:t>\\ update current node to be smaller child</a:t>
            </a:r>
            <a:endParaRPr lang="en-US" dirty="0"/>
          </a:p>
          <a:p>
            <a:pPr marL="0" indent="0">
              <a:buNone/>
            </a:pPr>
            <a:r>
              <a:rPr lang="en-US" dirty="0"/>
              <a:t>            left = </a:t>
            </a:r>
            <a:r>
              <a:rPr lang="en-US" dirty="0" err="1"/>
              <a:t>i</a:t>
            </a:r>
            <a:r>
              <a:rPr lang="en-US" dirty="0"/>
              <a:t>*2;</a:t>
            </a:r>
          </a:p>
          <a:p>
            <a:pPr marL="0" indent="0">
              <a:buNone/>
            </a:pPr>
            <a:r>
              <a:rPr lang="en-US" dirty="0"/>
              <a:t>            right = </a:t>
            </a:r>
            <a:r>
              <a:rPr lang="en-US" dirty="0" err="1"/>
              <a:t>i</a:t>
            </a:r>
            <a:r>
              <a:rPr lang="en-US" dirty="0"/>
              <a:t>*2+1;</a:t>
            </a:r>
          </a:p>
          <a:p>
            <a:pPr marL="0" indent="0">
              <a:buNone/>
            </a:pPr>
            <a:r>
              <a:rPr lang="en-US" dirty="0"/>
              <a:t>        }</a:t>
            </a:r>
          </a:p>
          <a:p>
            <a:pPr marL="0" indent="0">
              <a:buNone/>
            </a:pPr>
            <a:r>
              <a:rPr lang="en-US" dirty="0"/>
              <a:t>        else{ return;} </a:t>
            </a:r>
            <a:r>
              <a:rPr lang="en-US" dirty="0">
                <a:solidFill>
                  <a:srgbClr val="00B0F0"/>
                </a:solidFill>
              </a:rPr>
              <a:t>\\ if we don’t swap, then heap property holds</a:t>
            </a:r>
            <a:endParaRPr lang="en-US" dirty="0"/>
          </a:p>
          <a:p>
            <a:pPr marL="0" indent="0">
              <a:buNone/>
            </a:pPr>
            <a:r>
              <a:rPr lang="en-US" dirty="0"/>
              <a:t>    }</a:t>
            </a:r>
          </a:p>
          <a:p>
            <a:pPr marL="0" indent="0">
              <a:buNone/>
            </a:pPr>
            <a:r>
              <a:rPr lang="en-US" dirty="0"/>
              <a:t>}</a:t>
            </a:r>
          </a:p>
        </p:txBody>
      </p:sp>
      <p:sp>
        <p:nvSpPr>
          <p:cNvPr id="4" name="Slide Number Placeholder 3">
            <a:extLst>
              <a:ext uri="{FF2B5EF4-FFF2-40B4-BE49-F238E27FC236}">
                <a16:creationId xmlns:a16="http://schemas.microsoft.com/office/drawing/2014/main" id="{77C55BEE-7704-B9B8-A933-B85361E8AD2A}"/>
              </a:ext>
            </a:extLst>
          </p:cNvPr>
          <p:cNvSpPr>
            <a:spLocks noGrp="1"/>
          </p:cNvSpPr>
          <p:nvPr>
            <p:ph type="sldNum" sz="quarter" idx="12"/>
          </p:nvPr>
        </p:nvSpPr>
        <p:spPr/>
        <p:txBody>
          <a:bodyPr/>
          <a:lstStyle/>
          <a:p>
            <a:fld id="{A94D5A7D-FFFE-410B-BEE5-702232F4B148}" type="slidenum">
              <a:rPr lang="en-US" smtClean="0"/>
              <a:t>35</a:t>
            </a:fld>
            <a:endParaRPr lang="en-US"/>
          </a:p>
        </p:txBody>
      </p:sp>
    </p:spTree>
    <p:extLst>
      <p:ext uri="{BB962C8B-B14F-4D97-AF65-F5344CB8AC3E}">
        <p14:creationId xmlns:p14="http://schemas.microsoft.com/office/powerpoint/2010/main" val="1501833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6229-ED81-992D-D556-83FFFB64464A}"/>
              </a:ext>
            </a:extLst>
          </p:cNvPr>
          <p:cNvSpPr>
            <a:spLocks noGrp="1"/>
          </p:cNvSpPr>
          <p:nvPr>
            <p:ph type="title"/>
          </p:nvPr>
        </p:nvSpPr>
        <p:spPr/>
        <p:txBody>
          <a:bodyPr/>
          <a:lstStyle/>
          <a:p>
            <a:r>
              <a:rPr lang="en-US" dirty="0"/>
              <a:t>Other Operations</a:t>
            </a:r>
          </a:p>
        </p:txBody>
      </p:sp>
      <p:sp>
        <p:nvSpPr>
          <p:cNvPr id="3" name="Content Placeholder 2">
            <a:extLst>
              <a:ext uri="{FF2B5EF4-FFF2-40B4-BE49-F238E27FC236}">
                <a16:creationId xmlns:a16="http://schemas.microsoft.com/office/drawing/2014/main" id="{A96A08C9-D1CE-6668-4633-5375FE66C3A8}"/>
              </a:ext>
            </a:extLst>
          </p:cNvPr>
          <p:cNvSpPr>
            <a:spLocks noGrp="1"/>
          </p:cNvSpPr>
          <p:nvPr>
            <p:ph idx="1"/>
          </p:nvPr>
        </p:nvSpPr>
        <p:spPr/>
        <p:txBody>
          <a:bodyPr>
            <a:normAutofit/>
          </a:bodyPr>
          <a:lstStyle/>
          <a:p>
            <a:r>
              <a:rPr lang="en-US" dirty="0"/>
              <a:t>Update Key</a:t>
            </a:r>
          </a:p>
          <a:p>
            <a:pPr lvl="1"/>
            <a:r>
              <a:rPr lang="en-US" dirty="0"/>
              <a:t>Increase Key</a:t>
            </a:r>
          </a:p>
          <a:p>
            <a:pPr lvl="2"/>
            <a:r>
              <a:rPr lang="en-US" dirty="0"/>
              <a:t>Given the index of an item in the PQ, make its priority value larger</a:t>
            </a:r>
          </a:p>
          <a:p>
            <a:pPr lvl="3"/>
            <a:r>
              <a:rPr lang="en-US" dirty="0"/>
              <a:t>Min Heap: Then percolate down</a:t>
            </a:r>
          </a:p>
          <a:p>
            <a:pPr lvl="3"/>
            <a:r>
              <a:rPr lang="en-US" dirty="0"/>
              <a:t>Max Heap: Then percolate up</a:t>
            </a:r>
          </a:p>
          <a:p>
            <a:pPr lvl="1"/>
            <a:r>
              <a:rPr lang="en-US" dirty="0"/>
              <a:t>Decrease Key</a:t>
            </a:r>
          </a:p>
          <a:p>
            <a:pPr lvl="2"/>
            <a:r>
              <a:rPr lang="en-US" dirty="0"/>
              <a:t>Given the index of an item in the PQ, make its priority value smaller</a:t>
            </a:r>
          </a:p>
          <a:p>
            <a:pPr lvl="3"/>
            <a:r>
              <a:rPr lang="en-US" dirty="0"/>
              <a:t>Min Heap: Then percolate up</a:t>
            </a:r>
          </a:p>
          <a:p>
            <a:pPr lvl="3"/>
            <a:r>
              <a:rPr lang="en-US" dirty="0"/>
              <a:t>Max Heap: Then percolate down</a:t>
            </a:r>
          </a:p>
          <a:p>
            <a:r>
              <a:rPr lang="en-US" dirty="0"/>
              <a:t>Remove</a:t>
            </a:r>
          </a:p>
          <a:p>
            <a:pPr lvl="1"/>
            <a:r>
              <a:rPr lang="en-US" dirty="0"/>
              <a:t>Given the item at the given index from the PQ</a:t>
            </a:r>
          </a:p>
        </p:txBody>
      </p:sp>
      <p:sp>
        <p:nvSpPr>
          <p:cNvPr id="4" name="Slide Number Placeholder 3">
            <a:extLst>
              <a:ext uri="{FF2B5EF4-FFF2-40B4-BE49-F238E27FC236}">
                <a16:creationId xmlns:a16="http://schemas.microsoft.com/office/drawing/2014/main" id="{54AF8976-DB64-EAC5-5EDF-D6BA950F1467}"/>
              </a:ext>
            </a:extLst>
          </p:cNvPr>
          <p:cNvSpPr>
            <a:spLocks noGrp="1"/>
          </p:cNvSpPr>
          <p:nvPr>
            <p:ph type="sldNum" sz="quarter" idx="12"/>
          </p:nvPr>
        </p:nvSpPr>
        <p:spPr/>
        <p:txBody>
          <a:bodyPr/>
          <a:lstStyle/>
          <a:p>
            <a:fld id="{A94D5A7D-FFFE-410B-BEE5-702232F4B148}" type="slidenum">
              <a:rPr lang="en-US" smtClean="0"/>
              <a:t>36</a:t>
            </a:fld>
            <a:endParaRPr lang="en-US"/>
          </a:p>
        </p:txBody>
      </p:sp>
    </p:spTree>
    <p:extLst>
      <p:ext uri="{BB962C8B-B14F-4D97-AF65-F5344CB8AC3E}">
        <p14:creationId xmlns:p14="http://schemas.microsoft.com/office/powerpoint/2010/main" val="30210731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11198</TotalTime>
  <Words>2571</Words>
  <Application>Microsoft Office PowerPoint</Application>
  <PresentationFormat>Widescreen</PresentationFormat>
  <Paragraphs>646</Paragraphs>
  <Slides>36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Calibri</vt:lpstr>
      <vt:lpstr>Arial</vt:lpstr>
      <vt:lpstr>Calibri Light</vt:lpstr>
      <vt:lpstr>Cambria Math</vt:lpstr>
      <vt:lpstr>Courier New</vt:lpstr>
      <vt:lpstr>Office Theme</vt:lpstr>
      <vt:lpstr>CSE 332 Autumn 2026 Lecture 4: Priority Queues, pt 1</vt:lpstr>
      <vt:lpstr>Announcements</vt:lpstr>
      <vt:lpstr>Review: ADT: Queue</vt:lpstr>
      <vt:lpstr>Scenario</vt:lpstr>
      <vt:lpstr>Scenario (answer)</vt:lpstr>
      <vt:lpstr>ADT: Priority Queue</vt:lpstr>
      <vt:lpstr>A priority queue holds compare-able data</vt:lpstr>
      <vt:lpstr>Priority Queue Example 1</vt:lpstr>
      <vt:lpstr>Priority Queue Example 2</vt:lpstr>
      <vt:lpstr>Applications?</vt:lpstr>
      <vt:lpstr>Some Example Applications</vt:lpstr>
      <vt:lpstr>Thinking through implementations</vt:lpstr>
      <vt:lpstr>Thinking through implementations (solutions)</vt:lpstr>
      <vt:lpstr>Trees for Heaps</vt:lpstr>
      <vt:lpstr>Heap – Priority Queue Data Structure</vt:lpstr>
      <vt:lpstr>How log⁡n Height?</vt:lpstr>
      <vt:lpstr>Achieving log⁡n Running Time</vt:lpstr>
      <vt:lpstr>(Min) Heap Data Structure</vt:lpstr>
      <vt:lpstr>Heap Insert Example</vt:lpstr>
      <vt:lpstr>Heap Insert (New Node)</vt:lpstr>
      <vt:lpstr>Heap Insert (1st Percolate)</vt:lpstr>
      <vt:lpstr>Heap Insert (2nd Percolate)</vt:lpstr>
      <vt:lpstr>Heap Insert (Done)</vt:lpstr>
      <vt:lpstr>Heap extract Example</vt:lpstr>
      <vt:lpstr>Heap extract (Move Node)</vt:lpstr>
      <vt:lpstr>Heap extract (1st Percolate)</vt:lpstr>
      <vt:lpstr>Heap extract (2nd Percolate)</vt:lpstr>
      <vt:lpstr>Heap extract (Done)</vt:lpstr>
      <vt:lpstr>Percolate Up and Down (for a Min Heap)</vt:lpstr>
      <vt:lpstr>Representing a Heap (Questions)</vt:lpstr>
      <vt:lpstr>Representing a Heap (Answers)</vt:lpstr>
      <vt:lpstr>Insert Pseudocode</vt:lpstr>
      <vt:lpstr>Percolate Up</vt:lpstr>
      <vt:lpstr>extract Pseudocode</vt:lpstr>
      <vt:lpstr>Percolate Down</vt:lpstr>
      <vt:lpstr>Other Operations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332 Autumn 2026 Lecture 4</dc:title>
  <dc:creator>Nathan Brunelle</dc:creator>
  <cp:lastModifiedBy>Ruth Anderson</cp:lastModifiedBy>
  <cp:revision>137</cp:revision>
  <cp:lastPrinted>2026-10-07T18:53:59Z</cp:lastPrinted>
  <dcterms:created xsi:type="dcterms:W3CDTF">2023-09-26T20:08:20Z</dcterms:created>
  <dcterms:modified xsi:type="dcterms:W3CDTF">2026-10-08T05:40:23Z</dcterms:modified>
</cp:coreProperties>
</file>