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6" r:id="rId2"/>
    <p:sldId id="422" r:id="rId3"/>
    <p:sldId id="455" r:id="rId4"/>
    <p:sldId id="456" r:id="rId5"/>
    <p:sldId id="433" r:id="rId6"/>
    <p:sldId id="407" r:id="rId7"/>
    <p:sldId id="411" r:id="rId8"/>
    <p:sldId id="426" r:id="rId9"/>
    <p:sldId id="427" r:id="rId10"/>
    <p:sldId id="445" r:id="rId11"/>
    <p:sldId id="412" r:id="rId12"/>
    <p:sldId id="413" r:id="rId13"/>
    <p:sldId id="457" r:id="rId14"/>
    <p:sldId id="414" r:id="rId15"/>
    <p:sldId id="415" r:id="rId16"/>
    <p:sldId id="446" r:id="rId17"/>
    <p:sldId id="328" r:id="rId18"/>
    <p:sldId id="463" r:id="rId19"/>
    <p:sldId id="370" r:id="rId20"/>
    <p:sldId id="371" r:id="rId21"/>
    <p:sldId id="416" r:id="rId22"/>
    <p:sldId id="458" r:id="rId23"/>
    <p:sldId id="459" r:id="rId24"/>
    <p:sldId id="460" r:id="rId25"/>
    <p:sldId id="447" r:id="rId26"/>
    <p:sldId id="461" r:id="rId27"/>
    <p:sldId id="402" r:id="rId28"/>
    <p:sldId id="333" r:id="rId29"/>
    <p:sldId id="409" r:id="rId30"/>
    <p:sldId id="464" r:id="rId31"/>
    <p:sldId id="462" r:id="rId32"/>
    <p:sldId id="406" r:id="rId33"/>
    <p:sldId id="336" r:id="rId34"/>
    <p:sldId id="337" r:id="rId35"/>
    <p:sldId id="339" r:id="rId36"/>
    <p:sldId id="340" r:id="rId37"/>
    <p:sldId id="341" r:id="rId38"/>
  </p:sldIdLst>
  <p:sldSz cx="12192000" cy="6858000"/>
  <p:notesSz cx="7010400" cy="9296400"/>
  <p:embeddedFontLst>
    <p:embeddedFont>
      <p:font typeface="Cambria Math" panose="02040503050406030204" pitchFamily="18" charset="0"/>
      <p:regular r:id="rId40"/>
    </p:embeddedFont>
    <p:embeddedFont>
      <p:font typeface="Consolas" panose="020B0609020204030204" pitchFamily="49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CB46A9-AC64-2107-0D04-23C3E6A0A637}" name="Sarah Brunelle" initials="SB" userId="S::sarah.bland@TNC.ORG::0841f992-6401-4fcf-8797-7495e84da3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8F1DDF0B-ACD3-4CCE-9D96-FD5CAF21C13D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98DA50AE-6676-4050-BB67-AE6E697DA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2CCA2-2949-4325-A78A-A7C3B63D73C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66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defTabSz="931774">
                  <a:defRPr/>
                </a:pPr>
                <a:r>
                  <a:rPr lang="en-US" dirty="0"/>
                  <a:t>Why would you do that? Sometimes you don’t know if you’ve done the analysis perfectly (you don’t know if you have the big-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dirty="0"/>
                  <a:t> bound), so you have to use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In a few weeks, we’ll want to say “every algorithm for sorting takes at least n log n time in the worst-case” , that’s Omega in a worst-case context</a:t>
                </a:r>
              </a:p>
              <a:p>
                <a:r>
                  <a:rPr lang="en-US" dirty="0"/>
                  <a:t>Or we might say “every algorithm for this problem needs to look at all the elements, so will take at least n time, even in the best case. That’s an Omega(n) best-case statement.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/>
                  <a:t>Why would you do that? Sometimes you don’t know if you’ve done the analysis perfectly (you don’t know if you have the big-</a:t>
                </a:r>
                <a:r>
                  <a:rPr lang="en-US" sz="1200" b="0" i="0">
                    <a:latin typeface="Cambria Math" panose="02040503050406030204" pitchFamily="18" charset="0"/>
                  </a:rPr>
                  <a:t>Θ</a:t>
                </a:r>
                <a:r>
                  <a:rPr lang="en-US" sz="1200" dirty="0"/>
                  <a:t> bound), so you have to use </a:t>
                </a:r>
                <a:r>
                  <a:rPr lang="en-US" sz="1200" b="0" i="0">
                    <a:latin typeface="Cambria Math" panose="02040503050406030204" pitchFamily="18" charset="0"/>
                  </a:rPr>
                  <a:t>𝑂</a:t>
                </a:r>
                <a:r>
                  <a:rPr lang="en-US" sz="1200" dirty="0"/>
                  <a:t> or </a:t>
                </a:r>
                <a:r>
                  <a:rPr lang="en-US" sz="1200" b="0" i="0">
                    <a:latin typeface="Cambria Math" panose="02040503050406030204" pitchFamily="18" charset="0"/>
                  </a:rPr>
                  <a:t>Ω</a:t>
                </a:r>
                <a:r>
                  <a:rPr lang="en-US" sz="1200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In a few weeks, we’ll want to say “every algorithm for sorting takes at least n log n time in the worst-case” , that’s Omega in a worst-case context</a:t>
                </a:r>
              </a:p>
              <a:p>
                <a:r>
                  <a:rPr lang="en-US" dirty="0"/>
                  <a:t>Or we might say “every algorithm for this problem needs to look at all the elements, so will take at least n time, even in the best case. That’s an Omega(n) best-case statement.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336D0-BB87-4158-9DDA-BA914A234D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15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2CCA2-2949-4325-A78A-A7C3B63D73C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36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2CCA2-2949-4325-A78A-A7C3B63D73C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34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2CCA2-2949-4325-A78A-A7C3B63D73C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30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2CCA2-2949-4325-A78A-A7C3B63D73C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3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1DCF-5FA9-3BBE-A6DC-4C4767E77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8AAD4-9F4E-2546-4A20-345BE6926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68BC9-B242-D863-6297-36224D351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586B-5D73-456F-9AE8-A8A7D32442EF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D43E7-A090-881E-D908-BB9CC53D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DFBC9-B9F9-85A6-26A1-9D7E515D0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B011-50E5-247E-0EB3-D47C59C4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1371-A022-A3A5-E49C-D2CCEC4E2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F92F8-B436-FF4B-567C-6CF9F3F6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5B40-2B0A-458F-A10B-5D4C2FF83BF5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755B9-83BE-E117-954F-A47925F5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45716-8D01-8E2F-8276-3A903E60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7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264CF-1BBA-680C-4F96-017144A15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9E9BE-1B28-C587-A2C5-253ECF74E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E3E68-CE19-CACB-1EDD-351F4F9C9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53F0-5A0A-4B87-BC5B-2F7F2FF520EF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49855-AB14-5CF9-EE88-AB42D1DF4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E2C96-8A85-4C99-39A1-9B9DB31D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6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89EEC-003E-DFFB-2D04-A2E70FE1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FE0F4-58A0-D6D9-6AAC-CD97965C2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E4C68-9C36-2696-B323-CF0642D6D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713B3-5A96-0F1A-CFE7-8563FD24B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EA452-AFDA-454C-B834-EF2EB434A2AD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D724B-C264-2548-CAFF-305FE7D3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3A13-EBDF-17F2-DF34-5BA3D7932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9F2D-6C68-B3F6-3BC7-2A9EE6BE2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A2B36-9CB6-0E61-D14F-48AD642FC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51B63-A4A2-BD66-BF76-72528E69B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F4911-72D8-7120-897F-434F05D8D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354135-3D54-9447-778A-86081F047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52A4A-AE91-8A3A-8DE2-74205F39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BB6B-8C14-4DEC-86EB-6DB67ADB1F1F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C667D-AA9E-21BF-66F2-755D86E7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8E628E-2723-30DA-D22D-BFF79CE0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1984-7865-CBC1-7E39-27325050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341811-B828-6912-5458-2BC9266D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CCE82-EF81-40E8-97A2-F181519CE603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DF831-0A64-24F5-806E-B3EBA559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FD212-56D6-B7F8-FC27-BC4BF738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6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03B13-E121-53F2-65F9-41E383C5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2AF45-0159-44F1-BDEB-38F2E972D54D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14793-9D7D-32F8-795A-31644DBA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6B231-FE15-2561-B700-2506AC713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5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5398-EEBA-42F4-3948-4DF36A15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000E0-12D7-545A-0B4A-64A8B51A9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85510-3798-210C-EC55-29C449719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698E8-2EE7-873D-A608-9A260F5D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B7137-DFC0-45B9-AA07-6791E6B3D72F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5F347-CF7A-10E6-8DC6-FA1E5DB6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E452D-F82A-718F-94C2-C889F622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5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1DDD-DB8D-6429-4235-465780A7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42B9E5-6756-3695-C94E-93A464783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70C60-CA85-5E67-14F6-3176093E5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25D70-D5F0-5123-66A9-63D9B82E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7EBB-6A8D-4975-B19E-68BBB595C965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7B62A-8600-7CE9-095E-82CDE4E1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8F328-EF42-0E10-9C29-12A53381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4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4705-3181-4743-BF72-E5B55E62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9669D-6765-7CD2-C040-D4C5E44BA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5E7B0-5065-8FAA-2D02-01DC4905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C0D3-A71E-4325-810B-65A3A4B01B5E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87F4E-481E-5CA4-5AC0-EF15EBAF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5C81A-1EC7-F85E-A5DB-0F7CA62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7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F8F565-D4D2-A972-147D-1A41777B2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13695-1D6C-4A4F-7F94-134666381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AEB8A-EA17-E1E1-8CD3-B7AF8E3F2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6AEF1-B52F-469C-9EB9-4D07B1142A1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AF905-A88D-ED4C-DD07-098840D4A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A03B8-DD10-B6B6-6B59-3EB669F3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8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BC2B57-F2EC-C92D-BAFA-C36FE7F31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AE8E8-3549-4143-3C3F-38529FA55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2DEB0-3161-B686-27DF-345950BFF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277F6-A469-44E4-96C3-B7184D0DDED1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5E12D-E358-B346-0620-4D8545C52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1C4BA-D22A-5462-8F71-6F616DC8F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0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w.edu/33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029F-F4C6-FDAD-6A00-4E30C8EE84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CSE 332 Autumn 2026</a:t>
            </a:r>
            <a:br>
              <a:rPr lang="en-US" dirty="0"/>
            </a:br>
            <a:r>
              <a:rPr lang="en-US" dirty="0"/>
              <a:t>Lecture 3: Algorithm Analysis pt.2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6019E-F067-13A3-DC5B-9F49CCFEF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Ruth Anderson</a:t>
            </a:r>
          </a:p>
          <a:p>
            <a:r>
              <a:rPr lang="en-US" dirty="0">
                <a:hlinkClick r:id="rId2"/>
              </a:rPr>
              <a:t>http://www.cs.uw.edu/332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FE5D9-76E3-7963-018F-8ABE9C25A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8DD4-06E1-4997-10CD-58E9D69C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BE2C-C693-B1FE-74D0-68C0E05A9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Preliminary Survey</a:t>
            </a:r>
          </a:p>
          <a:p>
            <a:pPr lvl="1"/>
            <a:r>
              <a:rPr lang="en-US" dirty="0"/>
              <a:t>Due Monday 10/05 – TONIGHT!</a:t>
            </a:r>
          </a:p>
          <a:p>
            <a:pPr lvl="1"/>
            <a:r>
              <a:rPr lang="en-US" dirty="0"/>
              <a:t>On Canvas</a:t>
            </a:r>
          </a:p>
          <a:p>
            <a:r>
              <a:rPr lang="en-US" dirty="0"/>
              <a:t>Exercise 0</a:t>
            </a:r>
          </a:p>
          <a:p>
            <a:pPr lvl="1"/>
            <a:r>
              <a:rPr lang="en-US" dirty="0"/>
              <a:t>Due Friday 10/09/2026</a:t>
            </a:r>
          </a:p>
          <a:p>
            <a:pPr lvl="1"/>
            <a:r>
              <a:rPr lang="en-US" dirty="0"/>
              <a:t>There are 2 separate </a:t>
            </a:r>
            <a:r>
              <a:rPr lang="en-US" dirty="0" err="1"/>
              <a:t>Gradescope</a:t>
            </a:r>
            <a:r>
              <a:rPr lang="en-US" dirty="0"/>
              <a:t> submissions</a:t>
            </a:r>
          </a:p>
          <a:p>
            <a:r>
              <a:rPr lang="en-US" dirty="0"/>
              <a:t>“Meet the staff” activity</a:t>
            </a:r>
          </a:p>
          <a:p>
            <a:pPr lvl="1"/>
            <a:r>
              <a:rPr lang="en-US" dirty="0"/>
              <a:t>Sometime during the first 4 weeks of class, visit a CSE 332 office hour (in person or on zoom)</a:t>
            </a:r>
          </a:p>
          <a:p>
            <a:pPr lvl="1"/>
            <a:r>
              <a:rPr lang="en-US" dirty="0"/>
              <a:t>Tell the staff member you want to get checked off</a:t>
            </a:r>
          </a:p>
          <a:p>
            <a:pPr lvl="1"/>
            <a:r>
              <a:rPr lang="en-US" dirty="0"/>
              <a:t>You do not have to have a question about course content</a:t>
            </a:r>
          </a:p>
          <a:p>
            <a:pPr lvl="1"/>
            <a:r>
              <a:rPr lang="en-US" dirty="0"/>
              <a:t>We just want to meet you!</a:t>
            </a:r>
          </a:p>
          <a:p>
            <a:r>
              <a:rPr lang="en-US" dirty="0"/>
              <a:t>Exercise 1 Running Time:  coming early next week, due Mon Oct 12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F72DB-9668-D724-333E-E85C7DBF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8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A77C-4A87-5E53-6319-C9EFC70A5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7576-0109-DA35-2F93-CE5D43AF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Motivation for Algorithm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E9410-A0C9-D0C4-B386-64C237AAA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want to define algorithm running times in a way that’s predictive:</a:t>
            </a:r>
          </a:p>
          <a:p>
            <a:pPr lvl="1"/>
            <a:r>
              <a:rPr lang="en-US" dirty="0"/>
              <a:t>We’re not required to implement &amp; run the algorithms to determine the time</a:t>
            </a:r>
          </a:p>
          <a:p>
            <a:pPr lvl="1"/>
            <a:r>
              <a:rPr lang="en-US" dirty="0"/>
              <a:t>Our conclusions do not depend on how the algorithm is implemented/run</a:t>
            </a:r>
          </a:p>
          <a:p>
            <a:pPr lvl="2"/>
            <a:r>
              <a:rPr lang="en-US" dirty="0"/>
              <a:t>E.g. variation in choice of programming language, machine, or other tasks the computer is doing in parallel</a:t>
            </a:r>
          </a:p>
          <a:p>
            <a:pPr lvl="1"/>
            <a:r>
              <a:rPr lang="en-US" dirty="0"/>
              <a:t>We can use it to compare running times of different algorithms</a:t>
            </a:r>
          </a:p>
          <a:p>
            <a:pPr lvl="1"/>
            <a:r>
              <a:rPr lang="en-US" dirty="0"/>
              <a:t>We do not need to select an input size in advance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19DCA-0792-FF9E-D95D-6D32C0FBC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3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6EF0-BA71-FAF4-8D2E-6A56D7A3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Process for Algorithm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4778F-BCED-5084-02A2-68257F910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Identify a </a:t>
            </a:r>
            <a:r>
              <a:rPr lang="en-US" i="1" dirty="0">
                <a:solidFill>
                  <a:schemeClr val="accent2"/>
                </a:solidFill>
              </a:rPr>
              <a:t>function</a:t>
            </a:r>
            <a:r>
              <a:rPr lang="en-US" dirty="0"/>
              <a:t> which maps the algorithm’s input size to a measure of resources used</a:t>
            </a:r>
          </a:p>
          <a:p>
            <a:pPr lvl="1"/>
            <a:r>
              <a:rPr lang="en-US" dirty="0"/>
              <a:t>Domain of the function: </a:t>
            </a:r>
            <a:r>
              <a:rPr lang="en-US" b="1" dirty="0"/>
              <a:t>sizes</a:t>
            </a:r>
            <a:r>
              <a:rPr lang="en-US" dirty="0"/>
              <a:t> of the input </a:t>
            </a:r>
          </a:p>
          <a:p>
            <a:pPr lvl="2"/>
            <a:r>
              <a:rPr lang="en-US" dirty="0"/>
              <a:t>Number of characters in a string, number of items in a list, number of pixels in an image</a:t>
            </a:r>
          </a:p>
          <a:p>
            <a:pPr lvl="1"/>
            <a:r>
              <a:rPr lang="en-US" dirty="0"/>
              <a:t>Codomain of the function: </a:t>
            </a:r>
            <a:r>
              <a:rPr lang="en-US" b="1" dirty="0"/>
              <a:t>counts</a:t>
            </a:r>
            <a:r>
              <a:rPr lang="en-US" dirty="0"/>
              <a:t> of resources used</a:t>
            </a:r>
          </a:p>
          <a:p>
            <a:pPr lvl="2"/>
            <a:r>
              <a:rPr lang="en-US" dirty="0"/>
              <a:t>Typically we think of this as “amount of time” but we will specifically count things like: Number of times the algorithm adds two numbers together, number times the algorithm does a &gt; or &lt; comparison, maximum number of bytes of memory the algorithm uses at any time </a:t>
            </a:r>
          </a:p>
          <a:p>
            <a:r>
              <a:rPr lang="en-US" dirty="0"/>
              <a:t>Important note: Make sure you know the “units” of your domain and codomain!</a:t>
            </a:r>
          </a:p>
          <a:p>
            <a:pPr lvl="1"/>
            <a:r>
              <a:rPr lang="en-US" dirty="0"/>
              <a:t>Domain = inputs to the function</a:t>
            </a:r>
          </a:p>
          <a:p>
            <a:pPr lvl="1"/>
            <a:r>
              <a:rPr lang="en-US" dirty="0"/>
              <a:t>Codomain = outputs to the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C2D27-438D-F45D-50BE-98E9AE659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6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0106B-E7F2-6AC4-0CEB-263B34D0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Scenarios to analyze for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B7D0D-89C1-85CB-26AE-4351C262A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Worst-case complexity: </a:t>
            </a:r>
          </a:p>
          <a:p>
            <a:pPr lvl="1"/>
            <a:r>
              <a:rPr lang="en-US" dirty="0"/>
              <a:t>max number of steps algorithm takes on “most challenging” input </a:t>
            </a:r>
          </a:p>
          <a:p>
            <a:r>
              <a:rPr lang="en-US" dirty="0"/>
              <a:t>Best-case complexity: </a:t>
            </a:r>
          </a:p>
          <a:p>
            <a:pPr lvl="1"/>
            <a:r>
              <a:rPr lang="en-US" dirty="0"/>
              <a:t>min number of steps algorithm takes on “easiest” input </a:t>
            </a:r>
          </a:p>
          <a:p>
            <a:r>
              <a:rPr lang="en-US" dirty="0"/>
              <a:t>Average/expected complexity: </a:t>
            </a:r>
          </a:p>
          <a:p>
            <a:pPr lvl="1"/>
            <a:r>
              <a:rPr lang="en-US" dirty="0"/>
              <a:t>avg number of steps algorithm takes on random inputs (context-dependent) </a:t>
            </a:r>
          </a:p>
          <a:p>
            <a:r>
              <a:rPr lang="en-US" dirty="0"/>
              <a:t>Amortized complexity: </a:t>
            </a:r>
          </a:p>
          <a:p>
            <a:pPr lvl="1"/>
            <a:r>
              <a:rPr lang="en-US" dirty="0"/>
              <a:t>max total number of steps algorithm takes on M “most challenging” </a:t>
            </a:r>
            <a:r>
              <a:rPr lang="en-US" i="1" dirty="0"/>
              <a:t>consecutive</a:t>
            </a:r>
            <a:r>
              <a:rPr lang="en-US" dirty="0"/>
              <a:t> inputs, divided by M (i.e., divide the max total sum by M).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E7797-CB0D-799D-991D-C3A1F64E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7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4C94-F173-BE79-8469-02F227EC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in a Sorted List</a:t>
            </a:r>
          </a:p>
        </p:txBody>
      </p:sp>
      <p:grpSp>
        <p:nvGrpSpPr>
          <p:cNvPr id="26" name="Group 25" descr="An example array of length 10">
            <a:extLst>
              <a:ext uri="{FF2B5EF4-FFF2-40B4-BE49-F238E27FC236}">
                <a16:creationId xmlns:a16="http://schemas.microsoft.com/office/drawing/2014/main" id="{3BC88654-239A-44AE-D715-B2925B4A1F94}"/>
              </a:ext>
            </a:extLst>
          </p:cNvPr>
          <p:cNvGrpSpPr/>
          <p:nvPr/>
        </p:nvGrpSpPr>
        <p:grpSpPr>
          <a:xfrm>
            <a:off x="6908800" y="848916"/>
            <a:ext cx="5283200" cy="907778"/>
            <a:chOff x="6908800" y="1040108"/>
            <a:chExt cx="5283200" cy="9077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176971-CE8E-F718-7F77-E9162D17D650}"/>
                </a:ext>
              </a:extLst>
            </p:cNvPr>
            <p:cNvGrpSpPr/>
            <p:nvPr/>
          </p:nvGrpSpPr>
          <p:grpSpPr>
            <a:xfrm>
              <a:off x="6908800" y="1419566"/>
              <a:ext cx="5283200" cy="528320"/>
              <a:chOff x="1681480" y="5462905"/>
              <a:chExt cx="5283200" cy="528320"/>
            </a:xfrm>
            <a:solidFill>
              <a:schemeClr val="bg1"/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44C80AB-88F8-15C5-0103-53AE186760CB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24360B-2F37-69A1-7E37-A806252CB4F7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E67EE8-8B93-1B19-5019-F36B0BD7BF61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793D5AC-F3F1-9BA4-E366-21CB89ECB4FE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126A6B-FFB4-A2F6-C119-A222B732EF3F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CBE4FA-461E-32AF-1F21-B77F0369971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B537B33-5DD0-844B-4DE2-FACCCA75DC39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0871E1-A9B9-68FB-9BE8-F1C631E2D52A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3F77D-A3EF-58B8-E3C7-32E1697528F8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9D9353-0FA0-020E-1D1E-349C1C971276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AD036-AEEA-337E-F743-27B6259BCAC9}"/>
                </a:ext>
              </a:extLst>
            </p:cNvPr>
            <p:cNvGrpSpPr/>
            <p:nvPr/>
          </p:nvGrpSpPr>
          <p:grpSpPr>
            <a:xfrm>
              <a:off x="6908800" y="1040108"/>
              <a:ext cx="5283200" cy="528320"/>
              <a:chOff x="1681480" y="5462905"/>
              <a:chExt cx="5283200" cy="52832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956A8D-5179-312E-01CA-A027B4BE4CD7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53B6828-1075-6CA6-379F-1141B90E248F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AADC8C-26C7-2EC0-CFD5-AB850DA464FF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D9D694-6129-D6F5-5737-C28073A0DA20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B85989-2371-70E5-8119-C39A6E903CDC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51CD2F-E989-9A35-F1FE-B6802A86B6F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13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CA394E8-3E48-87C4-4E66-B4248B28F3B8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22F7EE1-E438-088D-0E5E-4BFDEA41E50F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95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3332684-95DA-F21A-B08B-027F50B532A6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DC9D9D-586A-5D6A-EAEB-05E79320B7F2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99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7A4A-B366-CC17-877C-2EB95A8A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boolean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contains(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Integer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&gt; a,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k){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&lt;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a.size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++){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a.get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) == k)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AF3C236-0A54-DCF1-9251-84AB57C2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65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4C94-F173-BE79-8469-02F227EC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Faster way?</a:t>
            </a:r>
          </a:p>
        </p:txBody>
      </p:sp>
      <p:grpSp>
        <p:nvGrpSpPr>
          <p:cNvPr id="26" name="Group 25" descr="An example array of length 10">
            <a:extLst>
              <a:ext uri="{FF2B5EF4-FFF2-40B4-BE49-F238E27FC236}">
                <a16:creationId xmlns:a16="http://schemas.microsoft.com/office/drawing/2014/main" id="{3BC88654-239A-44AE-D715-B2925B4A1F94}"/>
              </a:ext>
            </a:extLst>
          </p:cNvPr>
          <p:cNvGrpSpPr/>
          <p:nvPr/>
        </p:nvGrpSpPr>
        <p:grpSpPr>
          <a:xfrm>
            <a:off x="6908800" y="1040108"/>
            <a:ext cx="5283200" cy="907778"/>
            <a:chOff x="6908800" y="1040108"/>
            <a:chExt cx="5283200" cy="9077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176971-CE8E-F718-7F77-E9162D17D650}"/>
                </a:ext>
              </a:extLst>
            </p:cNvPr>
            <p:cNvGrpSpPr/>
            <p:nvPr/>
          </p:nvGrpSpPr>
          <p:grpSpPr>
            <a:xfrm>
              <a:off x="6908800" y="1419566"/>
              <a:ext cx="5283200" cy="528320"/>
              <a:chOff x="1681480" y="5462905"/>
              <a:chExt cx="5283200" cy="528320"/>
            </a:xfrm>
            <a:solidFill>
              <a:schemeClr val="bg1"/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44C80AB-88F8-15C5-0103-53AE186760CB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24360B-2F37-69A1-7E37-A806252CB4F7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E67EE8-8B93-1B19-5019-F36B0BD7BF61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793D5AC-F3F1-9BA4-E366-21CB89ECB4FE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126A6B-FFB4-A2F6-C119-A222B732EF3F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CBE4FA-461E-32AF-1F21-B77F0369971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B537B33-5DD0-844B-4DE2-FACCCA75DC39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0871E1-A9B9-68FB-9BE8-F1C631E2D52A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3F77D-A3EF-58B8-E3C7-32E1697528F8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9D9353-0FA0-020E-1D1E-349C1C971276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AD036-AEEA-337E-F743-27B6259BCAC9}"/>
                </a:ext>
              </a:extLst>
            </p:cNvPr>
            <p:cNvGrpSpPr/>
            <p:nvPr/>
          </p:nvGrpSpPr>
          <p:grpSpPr>
            <a:xfrm>
              <a:off x="6908800" y="1040108"/>
              <a:ext cx="5283200" cy="528320"/>
              <a:chOff x="1681480" y="5462905"/>
              <a:chExt cx="5283200" cy="52832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956A8D-5179-312E-01CA-A027B4BE4CD7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53B6828-1075-6CA6-379F-1141B90E248F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AADC8C-26C7-2EC0-CFD5-AB850DA464FF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D9D694-6129-D6F5-5737-C28073A0DA20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B85989-2371-70E5-8119-C39A6E903CDC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51CD2F-E989-9A35-F1FE-B6802A86B6F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13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CA394E8-3E48-87C4-4E66-B4248B28F3B8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22F7EE1-E438-088D-0E5E-4BFDEA41E50F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95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3332684-95DA-F21A-B08B-027F50B532A6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DC9D9D-586A-5D6A-EAEB-05E79320B7F2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99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7A4A-B366-CC17-877C-2EB95A8A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you think of a faster algorithm to solve this problem?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8F8F855-CD5A-B5F9-9AD2-023D6303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99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4C94-F173-BE79-8469-02F227EC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</a:t>
            </a:r>
          </a:p>
        </p:txBody>
      </p:sp>
      <p:grpSp>
        <p:nvGrpSpPr>
          <p:cNvPr id="26" name="Group 25" descr="An example array of length 10">
            <a:extLst>
              <a:ext uri="{FF2B5EF4-FFF2-40B4-BE49-F238E27FC236}">
                <a16:creationId xmlns:a16="http://schemas.microsoft.com/office/drawing/2014/main" id="{3BC88654-239A-44AE-D715-B2925B4A1F94}"/>
              </a:ext>
            </a:extLst>
          </p:cNvPr>
          <p:cNvGrpSpPr/>
          <p:nvPr/>
        </p:nvGrpSpPr>
        <p:grpSpPr>
          <a:xfrm>
            <a:off x="6908800" y="1040108"/>
            <a:ext cx="5283200" cy="907778"/>
            <a:chOff x="6908800" y="1040108"/>
            <a:chExt cx="5283200" cy="9077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176971-CE8E-F718-7F77-E9162D17D650}"/>
                </a:ext>
              </a:extLst>
            </p:cNvPr>
            <p:cNvGrpSpPr/>
            <p:nvPr/>
          </p:nvGrpSpPr>
          <p:grpSpPr>
            <a:xfrm>
              <a:off x="6908800" y="1419566"/>
              <a:ext cx="5283200" cy="528320"/>
              <a:chOff x="1681480" y="5462905"/>
              <a:chExt cx="5283200" cy="528320"/>
            </a:xfrm>
            <a:solidFill>
              <a:schemeClr val="bg1"/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44C80AB-88F8-15C5-0103-53AE186760CB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24360B-2F37-69A1-7E37-A806252CB4F7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E67EE8-8B93-1B19-5019-F36B0BD7BF61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793D5AC-F3F1-9BA4-E366-21CB89ECB4FE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126A6B-FFB4-A2F6-C119-A222B732EF3F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CBE4FA-461E-32AF-1F21-B77F0369971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B537B33-5DD0-844B-4DE2-FACCCA75DC39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0871E1-A9B9-68FB-9BE8-F1C631E2D52A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3F77D-A3EF-58B8-E3C7-32E1697528F8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9D9353-0FA0-020E-1D1E-349C1C971276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AD036-AEEA-337E-F743-27B6259BCAC9}"/>
                </a:ext>
              </a:extLst>
            </p:cNvPr>
            <p:cNvGrpSpPr/>
            <p:nvPr/>
          </p:nvGrpSpPr>
          <p:grpSpPr>
            <a:xfrm>
              <a:off x="6908800" y="1040108"/>
              <a:ext cx="5283200" cy="528320"/>
              <a:chOff x="1681480" y="5462905"/>
              <a:chExt cx="5283200" cy="52832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956A8D-5179-312E-01CA-A027B4BE4CD7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53B6828-1075-6CA6-379F-1141B90E248F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AADC8C-26C7-2EC0-CFD5-AB850DA464FF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D9D694-6129-D6F5-5737-C28073A0DA20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B85989-2371-70E5-8119-C39A6E903CDC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51CD2F-E989-9A35-F1FE-B6802A86B6F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13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CA394E8-3E48-87C4-4E66-B4248B28F3B8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22F7EE1-E438-088D-0E5E-4BFDEA41E50F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95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3332684-95DA-F21A-B08B-027F50B532A6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DC9D9D-586A-5D6A-EAEB-05E79320B7F2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99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7A4A-B366-CC17-877C-2EB95A8A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boolean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binary_contains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Integer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&gt; a,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k){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start = </a:t>
            </a:r>
            <a:r>
              <a:rPr lang="en-US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end = 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a.size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(start &lt; end){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mid = start + (end-start)/</a:t>
            </a:r>
            <a:r>
              <a:rPr lang="en-US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a.get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(mid) == k)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a.get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(mid) &lt; k)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start = mid+</a:t>
            </a:r>
            <a:r>
              <a:rPr lang="en-US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endParaRPr lang="en-US" b="0" dirty="0">
              <a:solidFill>
                <a:srgbClr val="000000"/>
              </a:solidFill>
              <a:effectLst/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end = mid;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CC7B2037-F7AD-0627-6C84-FC9CA4B1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85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DFD315-2225-9415-4253-A46A693C987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is this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DFD315-2225-9415-4253-A46A693C98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DEE10-F003-DFC8-090A-78AFCCF96A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 the beginning: </a:t>
                </a:r>
                <a:r>
                  <a:rPr lang="en-US" dirty="0">
                    <a:latin typeface="Consolas" panose="020B0609020204030204" pitchFamily="49" charset="0"/>
                  </a:rPr>
                  <a:t>end-start=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After 1 iteration: </a:t>
                </a:r>
                <a:r>
                  <a:rPr lang="en-US" dirty="0">
                    <a:latin typeface="Consolas" panose="020B0609020204030204" pitchFamily="49" charset="0"/>
                  </a:rPr>
                  <a:t>end-start=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Consolas" panose="020B0609020204030204" pitchFamily="49" charset="0"/>
                  </a:rPr>
                  <a:t>mid-start = (start+(end-start)/2)-start</a:t>
                </a:r>
              </a:p>
              <a:p>
                <a:pPr lvl="1"/>
                <a:r>
                  <a:rPr lang="en-US" dirty="0">
                    <a:latin typeface="Consolas" panose="020B0609020204030204" pitchFamily="49" charset="0"/>
                  </a:rPr>
                  <a:t>end-mid = end-(start+(end-start)/2)</a:t>
                </a:r>
              </a:p>
              <a:p>
                <a:r>
                  <a:rPr lang="en-US" dirty="0"/>
                  <a:t>Each iteration cuts the “gap” in half!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iterations the size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We stop when the gap is 1</a:t>
                </a:r>
              </a:p>
              <a:p>
                <a:pPr lvl="1"/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DEE10-F003-DFC8-090A-78AFCCF96A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22EA5-C7DB-98F4-2374-73D72E02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39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What’s the base of the log?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950" dirty="0"/>
                  <a:t>If I write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95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195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sz="1950" dirty="0"/>
                  <a:t>, without specifying a base, I usually mean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95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sz="195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195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950" dirty="0"/>
              </a:p>
              <a:p>
                <a:endParaRPr lang="en-US" sz="1950" dirty="0"/>
              </a:p>
              <a:p>
                <a:r>
                  <a:rPr lang="en-US" sz="1950" dirty="0"/>
                  <a:t>But does it matter for big-O?</a:t>
                </a:r>
              </a:p>
              <a:p>
                <a:r>
                  <a:rPr lang="en-US" sz="1950" dirty="0"/>
                  <a:t>Suppose we found an algorithm with running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95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r>
                          <a:rPr lang="en-US" sz="195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sz="1950" dirty="0"/>
                  <a:t> instead.</a:t>
                </a:r>
              </a:p>
              <a:p>
                <a:r>
                  <a:rPr lang="en-US" sz="1950" dirty="0"/>
                  <a:t>Is that different from </a:t>
                </a:r>
                <a14:m>
                  <m:oMath xmlns:m="http://schemas.openxmlformats.org/officeDocument/2006/math">
                    <m:r>
                      <a:rPr lang="en-US" sz="195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195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95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95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sz="1950" i="1">
                        <a:latin typeface="Cambria Math" panose="02040503050406030204" pitchFamily="18" charset="0"/>
                      </a:rPr>
                      <m:t>? </m:t>
                    </m:r>
                  </m:oMath>
                </a14:m>
                <a:endParaRPr lang="en-US" sz="1950" dirty="0"/>
              </a:p>
              <a:p>
                <a:r>
                  <a:rPr lang="en-US" sz="1950" dirty="0"/>
                  <a:t>No!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95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fName>
                      <m:e>
                        <m:r>
                          <a:rPr lang="en-US" sz="195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195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195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95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95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195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95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195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1950" dirty="0"/>
                  <a:t>    If </a:t>
                </a:r>
                <a14:m>
                  <m:oMath xmlns:m="http://schemas.openxmlformats.org/officeDocument/2006/math">
                    <m:r>
                      <a:rPr lang="en-US" sz="195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950" dirty="0"/>
                  <a:t> is a constant,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95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19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95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195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sz="195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func>
                    <m:r>
                      <a:rPr lang="en-US" sz="195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950" dirty="0"/>
                  <a:t>is just a constant, and we can hide it inside the </a:t>
                </a:r>
                <a14:m>
                  <m:oMath xmlns:m="http://schemas.openxmlformats.org/officeDocument/2006/math">
                    <m:r>
                      <a:rPr lang="en-US" sz="195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1950" i="1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sz="1950" dirty="0"/>
                  <a:t>.</a:t>
                </a:r>
              </a:p>
              <a:p>
                <a:endParaRPr lang="en-US" sz="195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65DE-58FC-41F4-AC58-2C90A5E005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47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66A6-036F-846E-F4AC-15AAFD0E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Time Graphed</a:t>
            </a:r>
          </a:p>
        </p:txBody>
      </p:sp>
      <p:pic>
        <p:nvPicPr>
          <p:cNvPr id="5" name="Picture 4" descr="The same graph, but zoomed out farther so that larger input sizes are visible. From this graph we can see that the previous one was misleading, and after a certain point linear will take more time than log.">
            <a:extLst>
              <a:ext uri="{FF2B5EF4-FFF2-40B4-BE49-F238E27FC236}">
                <a16:creationId xmlns:a16="http://schemas.microsoft.com/office/drawing/2014/main" id="{C6AC8BB0-49B0-7D5E-92DD-CF544CC7D6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6095999" y="1829365"/>
            <a:ext cx="6048478" cy="3748475"/>
          </a:xfrm>
          <a:prstGeom prst="rect">
            <a:avLst/>
          </a:prstGeom>
        </p:spPr>
      </p:pic>
      <p:pic>
        <p:nvPicPr>
          <p:cNvPr id="3" name="Picture 2" descr="A graph showing the running time of a binary search of a list (i.e. log(n)) and a linear search of a list (n). The range of values shown is narrow, ans so binary search appears to take more time for all inputs in the range.">
            <a:extLst>
              <a:ext uri="{FF2B5EF4-FFF2-40B4-BE49-F238E27FC236}">
                <a16:creationId xmlns:a16="http://schemas.microsoft.com/office/drawing/2014/main" id="{55957566-1767-9559-3814-497EED16D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47522" y="1829365"/>
            <a:ext cx="6048477" cy="37484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32203-63B0-E947-96E5-1D2FDF8F1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7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542A1-F3AE-5E9B-5D67-C317DC46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Running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410524-FA66-B677-DB0A-E879D6F9F8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Suppose I have these algorithms, all of which have the same input/output behavior:</a:t>
                </a:r>
              </a:p>
              <a:p>
                <a:pPr lvl="1"/>
                <a:r>
                  <a:rPr lang="en-US" dirty="0"/>
                  <a:t>Algorithm A’s worst case running time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+900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Algorithm B’s worst case running time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Algorithm C’s worst case running time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Which algorithm is best?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410524-FA66-B677-DB0A-E879D6F9F8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092B3-16A1-3382-5A5D-15BA57DE7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29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E42BD-2911-6FAF-A9E7-9C282FAC4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681DA-14E1-8AC3-BB7C-AAEBC2E8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Wish List for Way to Compare Running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57B012-5A70-0B46-64DE-4E4D3CFDBB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To compare two algorithms’ running times, we need a way to compare functions</a:t>
                </a:r>
              </a:p>
              <a:p>
                <a:r>
                  <a:rPr lang="en-US" dirty="0"/>
                  <a:t>We want this comparison to have the following properties:</a:t>
                </a:r>
              </a:p>
              <a:p>
                <a:pPr lvl="1"/>
                <a:r>
                  <a:rPr lang="en-US" dirty="0"/>
                  <a:t>We answer based on long-term behavior (i.e. large inputs)</a:t>
                </a:r>
              </a:p>
              <a:p>
                <a:pPr lvl="2"/>
                <a:r>
                  <a:rPr lang="en-US" dirty="0"/>
                  <a:t>In most cases, all algorithms are fast on small inputs, so it’s more important to compare for large inputs</a:t>
                </a:r>
              </a:p>
              <a:p>
                <a:pPr lvl="1"/>
                <a:r>
                  <a:rPr lang="en-US" dirty="0"/>
                  <a:t>We ignore constant coefficients and non-dominant terms</a:t>
                </a:r>
              </a:p>
              <a:p>
                <a:pPr lvl="2"/>
                <a:r>
                  <a:rPr lang="en-US" dirty="0"/>
                  <a:t>Different people might count different subsets of operations, which would give different constant coefficients in the running time</a:t>
                </a:r>
              </a:p>
              <a:p>
                <a:pPr lvl="2"/>
                <a:r>
                  <a:rPr lang="en-US" dirty="0"/>
                  <a:t>Even if we count the same operations, different operations take different amounts of time on different computers</a:t>
                </a:r>
              </a:p>
              <a:p>
                <a:pPr lvl="2"/>
                <a:r>
                  <a:rPr lang="en-US" dirty="0"/>
                  <a:t>Constant coefficients matter more than the non-dominant terms (e.g.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57B012-5A70-0B46-64DE-4E4D3CFDBB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b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F71FE-D3EB-8B32-2C9B-CD8352B3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2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E553192-1741-E7E7-D227-470D609DAE9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347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Asymptotically comparing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E553192-1741-E7E7-D227-470D609DAE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347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 descr="A chart depicting how we can asymptotically compare a function f(n) with another function g(n). &#10;&#10;To show f(n) is big-Oh of g(n) we are able to ignore a small number of inputs (up to a value we call n_0, or n-naught) and multiply g(n) by a constant (that we call c_2). We say f(n) to be O(g(n)) provided for all inputs after n_0, f(n) is always below c_2*g(n).&#10;&#10;To show f(n) is big-Omega of g(n) we are able to ignore a small number of inputs (up to a value we call n_0, or n-naught) and multiply g(n) by a constant (that we call c_1). We say f(n) to be Omega(g(n)) provided for all inputs after n_0, f(n) is always amove c_1*g(n).&#10;&#10;If we can do both, then we say f(n) is big-Theta of g(n).">
            <a:extLst>
              <a:ext uri="{FF2B5EF4-FFF2-40B4-BE49-F238E27FC236}">
                <a16:creationId xmlns:a16="http://schemas.microsoft.com/office/drawing/2014/main" id="{1926F536-686E-BD1B-029B-BA2875E072D6}"/>
              </a:ext>
            </a:extLst>
          </p:cNvPr>
          <p:cNvGrpSpPr/>
          <p:nvPr/>
        </p:nvGrpSpPr>
        <p:grpSpPr>
          <a:xfrm>
            <a:off x="821900" y="1150625"/>
            <a:ext cx="9272722" cy="5640781"/>
            <a:chOff x="821900" y="1098075"/>
            <a:chExt cx="9272722" cy="56407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7721600" y="2133600"/>
                  <a:ext cx="237302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)=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1600" y="2133600"/>
                  <a:ext cx="2373022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514" r="-514" b="-18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7735490" y="2895600"/>
                  <a:ext cx="235750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)=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Θ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5490" y="2895600"/>
                  <a:ext cx="2357505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517" r="-258" b="-18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7719381" y="3653135"/>
                  <a:ext cx="236551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)=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Ω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9381" y="3653135"/>
                  <a:ext cx="2365519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258" r="-515" b="-171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" name="Picture 2" descr="A chart depicting how we can asymptotically compare a function f(n) with another function g(n). &#10;&#10;To show f(n) is big-Oh of g(n) we are able to ignore a small number of inputs (up to a value we call n_0, or n-naught) and multiply g(n) by a constant (that we call c_2). We say f(n) to be O(g(n)) provided for all inputs after n_0, f(n) is always below c_2*g(n).&#10;&#10;To show f(n) is big-Omega of g(n) we are able to ignore a small number of inputs (up to a value we call n_0, or n-naught) and multiply g(n) by a constant (that we call c_1). We say f(n) to be Omega(g(n)) provided for all inputs after n_0, f(n) is always amove c_1*g(n).&#10;&#10;If we can do both, then we say f(n) is big-Theta of g(n).&#10;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990"/>
            <a:stretch/>
          </p:blipFill>
          <p:spPr bwMode="auto">
            <a:xfrm>
              <a:off x="821900" y="1098075"/>
              <a:ext cx="6884343" cy="5640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6DE86A-4804-2254-3B93-3A39F786E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9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/>
                  <a:t>set of functions</a:t>
                </a:r>
                <a:r>
                  <a:rPr lang="en-US" dirty="0"/>
                  <a:t> with asymptotic behavior less than or equal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rgbClr val="FF33CC"/>
                    </a:solidFill>
                  </a:rPr>
                  <a:t>Upper-bounded </a:t>
                </a:r>
                <a:r>
                  <a:rPr lang="en-US" dirty="0"/>
                  <a:t>by a constant times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/>
                  <a:t> for large enough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endParaRPr lang="en-US" b="0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≡∃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&gt;0. 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&gt;0. 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Ω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/>
                  <a:t>set of functions</a:t>
                </a:r>
                <a:r>
                  <a:rPr lang="en-US" dirty="0"/>
                  <a:t> with asymptotic behavior greater than or equal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rgbClr val="FF33CC"/>
                    </a:solidFill>
                  </a:rPr>
                  <a:t>Lower-bounded </a:t>
                </a:r>
                <a:r>
                  <a:rPr lang="en-US" dirty="0"/>
                  <a:t>by a constant times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/>
                  <a:t> for large enough values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endParaRPr lang="en-US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≡∃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&gt;0. ∃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&gt;0. 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“</a:t>
                </a:r>
                <a:r>
                  <a:rPr lang="en-US" dirty="0">
                    <a:solidFill>
                      <a:srgbClr val="FF33CC"/>
                    </a:solidFill>
                  </a:rPr>
                  <a:t>Tightly</a:t>
                </a:r>
                <a:r>
                  <a:rPr lang="en-US" dirty="0"/>
                  <a:t>” within constant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/>
                  <a:t> for large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/>
                      </a:rPr>
                      <m:t>∩</m:t>
                    </m:r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0F6DE-FA5E-3B62-C862-FDBA8489D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58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64C020-2384-061C-18C1-14BB89BF209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Idea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64C020-2384-061C-18C1-14BB89BF20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409C80-61B9-4DC9-01AB-659ECF1BCC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409C80-61B9-4DC9-01AB-659ECF1BCC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097FB-B911-0725-DF66-7B133457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22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Aside: Big-Oh relates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We use </a:t>
            </a:r>
            <a:r>
              <a:rPr lang="en-US" i="1" dirty="0"/>
              <a:t>O</a:t>
            </a:r>
            <a:r>
              <a:rPr lang="en-US" dirty="0"/>
              <a:t> on a function f(</a:t>
            </a:r>
            <a:r>
              <a:rPr lang="en-US" i="1" dirty="0"/>
              <a:t>n</a:t>
            </a:r>
            <a:r>
              <a:rPr lang="en-US" dirty="0"/>
              <a:t>) (for example 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to mean </a:t>
            </a:r>
            <a:r>
              <a:rPr lang="en-US" i="1" dirty="0"/>
              <a:t>the </a:t>
            </a:r>
            <a:r>
              <a:rPr lang="en-US" b="1" i="1" dirty="0">
                <a:solidFill>
                  <a:schemeClr val="accent2"/>
                </a:solidFill>
              </a:rPr>
              <a:t>set of functions</a:t>
            </a:r>
            <a:r>
              <a:rPr lang="en-US" i="1" dirty="0"/>
              <a:t> with asymptotic behavior </a:t>
            </a:r>
            <a:r>
              <a:rPr lang="en-US" b="1" i="1" dirty="0">
                <a:solidFill>
                  <a:schemeClr val="accent2"/>
                </a:solidFill>
              </a:rPr>
              <a:t>less than or equal to</a:t>
            </a:r>
            <a:r>
              <a:rPr lang="en-US" b="1" i="1" dirty="0"/>
              <a:t> </a:t>
            </a:r>
            <a:r>
              <a:rPr lang="en-US" dirty="0"/>
              <a:t>f(</a:t>
            </a:r>
            <a:r>
              <a:rPr lang="en-US" i="1" dirty="0"/>
              <a:t>n</a:t>
            </a:r>
            <a:r>
              <a:rPr lang="en-US" dirty="0"/>
              <a:t>)</a:t>
            </a:r>
            <a:endParaRPr lang="en-US" b="1" i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So (3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+17)  </a:t>
            </a:r>
            <a:r>
              <a:rPr lang="en-US" b="1" dirty="0">
                <a:solidFill>
                  <a:schemeClr val="accent2"/>
                </a:solidFill>
              </a:rPr>
              <a:t>is in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3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+17 and </a:t>
            </a:r>
            <a:r>
              <a:rPr lang="en-US" i="1" dirty="0"/>
              <a:t>n</a:t>
            </a:r>
            <a:r>
              <a:rPr lang="en-US" baseline="30000" dirty="0"/>
              <a:t>2 </a:t>
            </a:r>
            <a:r>
              <a:rPr lang="en-US" dirty="0"/>
              <a:t> have the same </a:t>
            </a:r>
            <a:r>
              <a:rPr lang="en-US" b="1" dirty="0"/>
              <a:t>asymptotic behavior</a:t>
            </a:r>
          </a:p>
          <a:p>
            <a:pPr lvl="1"/>
            <a:endParaRPr lang="en-US" dirty="0"/>
          </a:p>
          <a:p>
            <a:pPr>
              <a:buNone/>
            </a:pPr>
            <a:r>
              <a:rPr lang="en-US" dirty="0"/>
              <a:t>Confusingly, we also say/write:</a:t>
            </a:r>
          </a:p>
          <a:p>
            <a:pPr lvl="1"/>
            <a:r>
              <a:rPr lang="en-US" dirty="0"/>
              <a:t>(3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+17)  </a:t>
            </a:r>
            <a:r>
              <a:rPr lang="en-US" b="1" dirty="0">
                <a:solidFill>
                  <a:schemeClr val="accent2"/>
                </a:solidFill>
              </a:rPr>
              <a:t>is</a:t>
            </a:r>
            <a:r>
              <a:rPr lang="en-US" dirty="0"/>
              <a:t>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(3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+17) </a:t>
            </a:r>
            <a:r>
              <a:rPr lang="en-US" b="1" dirty="0">
                <a:solidFill>
                  <a:schemeClr val="accent2"/>
                </a:solidFill>
              </a:rPr>
              <a:t> = 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pPr lvl="1"/>
            <a:endParaRPr lang="en-US" dirty="0"/>
          </a:p>
          <a:p>
            <a:pPr>
              <a:buNone/>
            </a:pPr>
            <a:r>
              <a:rPr lang="en-US" dirty="0"/>
              <a:t>But we would never say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=  (3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+17)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94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1D1E2E-C08C-5804-0434-96B96B5B7C2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Warning!!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vs. Best, Worst, Average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51D1E2E-C08C-5804-0434-96B96B5B7C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3CA2A0-B55F-A80C-DFA1-1DF1F74CBD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100" dirty="0"/>
                  <a:t>It’s a common misconception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sz="2100" dirty="0"/>
                  <a:t> is “best-case” and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100" dirty="0"/>
                  <a:t>() is “worst-case”. This is a misconception!! (</a:t>
                </a:r>
                <a:r>
                  <a:rPr lang="en-US" sz="2100" dirty="0" err="1"/>
                  <a:t>GenAI</a:t>
                </a:r>
                <a:r>
                  <a:rPr lang="en-US" sz="2100" dirty="0"/>
                  <a:t> often says the wrong thing)</a:t>
                </a:r>
              </a:p>
              <a:p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sz="2100" dirty="0"/>
                  <a:t> says “the complexity of this algorithm is at most” (think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100" dirty="0"/>
                  <a:t>)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10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sz="2100" dirty="0"/>
                  <a:t> says “the complexity of this algorithm is at least” (think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≥)</m:t>
                    </m:r>
                  </m:oMath>
                </a14:m>
                <a:endParaRPr lang="en-US" sz="2100" dirty="0"/>
              </a:p>
              <a:p>
                <a:r>
                  <a:rPr lang="en-US" sz="2100" dirty="0"/>
                  <a:t>You can use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100" dirty="0"/>
                  <a:t> on worst-case or best case; you can use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100" dirty="0"/>
                  <a:t> on worst-case or best-case.</a:t>
                </a:r>
              </a:p>
              <a:p>
                <a:r>
                  <a:rPr lang="en-US" sz="2100" dirty="0"/>
                  <a:t>Best/Worst/Average say “what function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100" dirty="0"/>
                  <a:t> am I analyzing?”</a:t>
                </a:r>
              </a:p>
              <a:p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10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10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100" dirty="0"/>
                  <a:t> say “let me summarize what I know about the function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100" dirty="0"/>
                  <a:t>, it’s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≤,≥,</m:t>
                    </m:r>
                    <m:r>
                      <a:rPr lang="en-US" sz="21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100" dirty="0"/>
                  <a:t>…”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3CA2A0-B55F-A80C-DFA1-1DF1F74CBD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580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CAF44-396D-4E69-F6E7-D5A59D0B7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65DE-58FC-41F4-AC58-2C90A5E005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20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0D9A18-E01A-C552-98DE-A52E2399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Big-O, Formally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2B65240-AE7E-E125-F021-F961686A97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100" dirty="0"/>
                  <a:t>Big-O is an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100" dirty="0"/>
                  <a:t> statement.</a:t>
                </a:r>
              </a:p>
              <a:p>
                <a:r>
                  <a:rPr lang="en-US" sz="2100" dirty="0"/>
                  <a:t>I.e., an exists statement with a “</a:t>
                </a:r>
                <a:r>
                  <a:rPr lang="en-US" sz="2100" dirty="0" err="1"/>
                  <a:t>forall</a:t>
                </a:r>
                <a:r>
                  <a:rPr lang="en-US" sz="2100" dirty="0"/>
                  <a:t>” inside.</a:t>
                </a:r>
              </a:p>
              <a:p>
                <a:endParaRPr lang="en-US" sz="2100" dirty="0"/>
              </a:p>
              <a:p>
                <a:r>
                  <a:rPr lang="en-US" sz="2100" dirty="0"/>
                  <a:t>How do you prove an exists statement?</a:t>
                </a:r>
              </a:p>
              <a:p>
                <a:endParaRPr lang="en-US" sz="2100" dirty="0"/>
              </a:p>
              <a:p>
                <a:r>
                  <a:rPr lang="en-US" sz="2100" dirty="0"/>
                  <a:t>How do you prove a for-all statement?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2B65240-AE7E-E125-F021-F961686A97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54" t="-2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3809A2-587F-669E-D56B-D38ADDEB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65DE-58FC-41F4-AC58-2C90A5E0052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73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EC05-C8C8-3F4F-8B20-65423F9F9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0E5189-EF9E-8CC1-919A-03ABE183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Big-O, Formally (answers)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7BBEFBD-72D9-6135-3DD0-38222AF42C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100" dirty="0"/>
                  <a:t>Big-O is an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100" dirty="0"/>
                  <a:t> statement.</a:t>
                </a:r>
              </a:p>
              <a:p>
                <a:r>
                  <a:rPr lang="en-US" sz="2100" dirty="0"/>
                  <a:t>I.e., an exists statement with a “</a:t>
                </a:r>
                <a:r>
                  <a:rPr lang="en-US" sz="2100" dirty="0" err="1"/>
                  <a:t>forall</a:t>
                </a:r>
                <a:r>
                  <a:rPr lang="en-US" sz="2100" dirty="0"/>
                  <a:t>” inside.</a:t>
                </a:r>
              </a:p>
              <a:p>
                <a:endParaRPr lang="en-US" sz="2100" dirty="0"/>
              </a:p>
              <a:p>
                <a:r>
                  <a:rPr lang="en-US" sz="2100" dirty="0"/>
                  <a:t>How do you prove an exists statement?</a:t>
                </a:r>
              </a:p>
              <a:p>
                <a:pPr lvl="1"/>
                <a:r>
                  <a:rPr lang="en-US" sz="2100" dirty="0">
                    <a:solidFill>
                      <a:srgbClr val="7030A0"/>
                    </a:solidFill>
                  </a:rPr>
                  <a:t>Show the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1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1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100" dirty="0">
                    <a:solidFill>
                      <a:srgbClr val="7030A0"/>
                    </a:solidFill>
                  </a:rPr>
                  <a:t> that will work. Give </a:t>
                </a:r>
                <a:r>
                  <a:rPr lang="en-US" sz="2100" u="sng" dirty="0">
                    <a:solidFill>
                      <a:srgbClr val="7030A0"/>
                    </a:solidFill>
                  </a:rPr>
                  <a:t>specific</a:t>
                </a:r>
                <a:r>
                  <a:rPr lang="en-US" sz="2100" dirty="0">
                    <a:solidFill>
                      <a:srgbClr val="7030A0"/>
                    </a:solidFill>
                  </a:rPr>
                  <a:t> values.</a:t>
                </a:r>
                <a:endParaRPr lang="en-US" sz="2100" u="sng" dirty="0"/>
              </a:p>
              <a:p>
                <a:r>
                  <a:rPr lang="en-US" sz="2100" dirty="0"/>
                  <a:t>How do you prove a for-all statement?</a:t>
                </a:r>
              </a:p>
              <a:p>
                <a:pPr lvl="1"/>
                <a:r>
                  <a:rPr lang="en-US" sz="2100" dirty="0">
                    <a:solidFill>
                      <a:srgbClr val="7030A0"/>
                    </a:solidFill>
                  </a:rPr>
                  <a:t>Introduce an arbitrary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1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1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7BBEFBD-72D9-6135-3DD0-38222AF42C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84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B6AC57-56EC-EE1E-10ED-21A1E870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65DE-58FC-41F4-AC58-2C90A5E0052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54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874837"/>
                <a:ext cx="10972800" cy="4525963"/>
              </a:xfrm>
            </p:spPr>
            <p:txBody>
              <a:bodyPr anchor="t"/>
              <a:lstStyle/>
              <a:p>
                <a:r>
                  <a:rPr lang="en-US" dirty="0"/>
                  <a:t>Show: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Technique: </a:t>
                </a:r>
                <a:r>
                  <a:rPr lang="en-US" dirty="0"/>
                  <a:t>find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Proof: 	</a:t>
                </a:r>
              </a:p>
              <a:p>
                <a:pPr marL="914400" lvl="2" indent="0">
                  <a:buNone/>
                </a:pPr>
                <a:endParaRPr lang="en-US" b="1" dirty="0"/>
              </a:p>
              <a:p>
                <a:pPr marL="914400" lvl="2" indent="0">
                  <a:buNone/>
                </a:pPr>
                <a:endParaRPr lang="en-US" b="1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874837"/>
                <a:ext cx="10972800" cy="4525963"/>
              </a:xfrm>
              <a:blipFill>
                <a:blip r:embed="rId2"/>
                <a:stretch>
                  <a:fillRect l="-1000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CE6C2-D60F-D4BB-9112-439F0B1A8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78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7A6EC-082D-11D1-9F3F-D540292E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60A5-0D97-3D38-FF74-D85495E9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 Example 1 (Scratchwork)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C8A633-7BBC-F3AE-8521-1AD5F0E62E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874837"/>
                <a:ext cx="10972800" cy="4525963"/>
              </a:xfrm>
            </p:spPr>
            <p:txBody>
              <a:bodyPr anchor="t"/>
              <a:lstStyle/>
              <a:p>
                <a:r>
                  <a:rPr lang="en-US" dirty="0"/>
                  <a:t>Show: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Technique: </a:t>
                </a:r>
                <a:r>
                  <a:rPr lang="en-US" dirty="0"/>
                  <a:t>find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Scratchwork:</a:t>
                </a:r>
              </a:p>
              <a:p>
                <a:pPr marL="914400" lvl="2" indent="0">
                  <a:buNone/>
                </a:pPr>
                <a:r>
                  <a:rPr lang="en-US" dirty="0"/>
                  <a:t>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914400" lvl="2" indent="0">
                  <a:buNone/>
                </a:pPr>
                <a:r>
                  <a:rPr lang="en-US" dirty="0"/>
                  <a:t>The algebra looks like it might be easier if we select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  <a:p>
                <a:pPr marL="914400" lvl="2" indent="0">
                  <a:buNone/>
                </a:pPr>
                <a:r>
                  <a:rPr lang="en-US" dirty="0"/>
                  <a:t>Now 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+100≤10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914400" lvl="2" indent="0">
                  <a:buNone/>
                </a:pPr>
                <a:r>
                  <a:rPr lang="en-US" dirty="0"/>
                  <a:t>Equivalently,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914400" lvl="2" indent="0">
                  <a:buNone/>
                </a:pPr>
                <a:r>
                  <a:rPr lang="en-US" dirty="0"/>
                  <a:t>To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we need to consider what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will cause “add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/>
                  <a:t>” to have less impact than “multiply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”.</a:t>
                </a:r>
              </a:p>
              <a:p>
                <a:pPr marL="914400" lvl="2" indent="0"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≥10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+10≤2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and also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and also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914400" lvl="2" indent="0">
                  <a:buNone/>
                </a:pPr>
                <a:r>
                  <a:rPr lang="en-US" dirty="0"/>
                  <a:t>Thus it should work to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C8A633-7BBC-F3AE-8521-1AD5F0E62E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874837"/>
                <a:ext cx="10972800" cy="4525963"/>
              </a:xfrm>
              <a:blipFill>
                <a:blip r:embed="rId2"/>
                <a:stretch>
                  <a:fillRect l="-1000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0DA81-BA24-E5F7-3ABE-81CAA519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96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 Example 1 (Proof)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874837"/>
                <a:ext cx="10972800" cy="4525963"/>
              </a:xfrm>
            </p:spPr>
            <p:txBody>
              <a:bodyPr anchor="t"/>
              <a:lstStyle/>
              <a:p>
                <a:r>
                  <a:rPr lang="en-US" dirty="0"/>
                  <a:t>Show: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Technique: </a:t>
                </a:r>
                <a:r>
                  <a:rPr lang="en-US" dirty="0"/>
                  <a:t>find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Proof: 	</a:t>
                </a: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. Show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≥10    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+100≤10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+100≤10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+10≤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≡10≤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≡10≤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	This is True 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dirty="0"/>
                  <a:t> is strictly increasing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&gt;10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874837"/>
                <a:ext cx="10972800" cy="4525963"/>
              </a:xfrm>
              <a:blipFill>
                <a:blip r:embed="rId2"/>
                <a:stretch>
                  <a:fillRect l="-1000" t="-2291" r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0B90C-19CF-E9F2-B801-170225C3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11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874837"/>
                <a:ext cx="11430000" cy="4525963"/>
              </a:xfrm>
            </p:spPr>
            <p:txBody>
              <a:bodyPr anchor="t"/>
              <a:lstStyle/>
              <a:p>
                <a:r>
                  <a:rPr lang="en-US" dirty="0"/>
                  <a:t>Show: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Technique: </a:t>
                </a:r>
                <a:r>
                  <a:rPr lang="en-US" dirty="0"/>
                  <a:t>find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874837"/>
                <a:ext cx="11430000" cy="4525963"/>
              </a:xfrm>
              <a:blipFill>
                <a:blip r:embed="rId2"/>
                <a:stretch>
                  <a:fillRect l="-960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16762-71F3-B381-ED2A-0D45A41A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60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AF14A-D064-54E0-6BBF-CF65280EB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2F9BC-8583-F6DE-8ADA-F9EB3C140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 Example 2 (Scratchwork)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15BD7A-5944-DE50-FFDA-22BA9A2233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874837"/>
                <a:ext cx="11430000" cy="4525963"/>
              </a:xfrm>
            </p:spPr>
            <p:txBody>
              <a:bodyPr anchor="t">
                <a:normAutofit lnSpcReduction="10000"/>
              </a:bodyPr>
              <a:lstStyle/>
              <a:p>
                <a:r>
                  <a:rPr lang="en-US" dirty="0"/>
                  <a:t>Show: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Technique: </a:t>
                </a:r>
                <a:r>
                  <a:rPr lang="en-US" dirty="0"/>
                  <a:t>find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Scratchwork:</a:t>
                </a:r>
              </a:p>
              <a:p>
                <a:pPr marL="457200" lvl="1" indent="0">
                  <a:buNone/>
                </a:pPr>
                <a:r>
                  <a:rPr lang="en-US" dirty="0"/>
                  <a:t>	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equivalently,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It looks like things might simplify if we pick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Now 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−50≥13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equivalently 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−50≥0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hmmm….. That didn’t work! But, it tells us that to make the left hand side bigger, it needs to be 50 larger than the right! This means we definitely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&lt;13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let’s instead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US" dirty="0"/>
                  <a:t>, now we 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−50≥12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This simplifies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r>
                  <a:rPr lang="en-US" dirty="0"/>
                  <a:t>, so we can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15BD7A-5944-DE50-FFDA-22BA9A2233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874837"/>
                <a:ext cx="11430000" cy="4525963"/>
              </a:xfrm>
              <a:blipFill>
                <a:blip r:embed="rId2"/>
                <a:stretch>
                  <a:fillRect l="-960" t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9645A-C24C-AE17-019E-1CA03C05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50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99128-3B0A-EEBD-AA47-0A2E16E0C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2C6BA-B88E-5695-E2EE-A7497F6A9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 Example 2 (Proof)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DE8BD1-7032-7251-5937-38CE9EA5D4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874837"/>
                <a:ext cx="11430000" cy="4525963"/>
              </a:xfrm>
            </p:spPr>
            <p:txBody>
              <a:bodyPr anchor="t"/>
              <a:lstStyle/>
              <a:p>
                <a:r>
                  <a:rPr lang="en-US" dirty="0"/>
                  <a:t>Show: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Technique: </a:t>
                </a:r>
                <a:r>
                  <a:rPr lang="en-US" dirty="0"/>
                  <a:t>find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Proof: </a:t>
                </a: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dirty="0"/>
                  <a:t>. show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r>
                  <a:rPr lang="en-US" dirty="0"/>
                  <a:t> 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≥12⋅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Applying algebra: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≥12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−50≥0</m:t>
                    </m:r>
                  </m:oMath>
                </a14:m>
                <a:r>
                  <a:rPr lang="en-US" dirty="0"/>
                  <a:t> (allowed because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/>
                  <a:t> 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457200" lvl="1" indent="0">
                  <a:buNone/>
                </a:pPr>
                <a:r>
                  <a:rPr lang="en-US" dirty="0"/>
                  <a:t>Because we 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dirty="0"/>
                  <a:t>, the inequality holds for all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DE8BD1-7032-7251-5937-38CE9EA5D4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874837"/>
                <a:ext cx="11430000" cy="4525963"/>
              </a:xfrm>
              <a:blipFill>
                <a:blip r:embed="rId2"/>
                <a:stretch>
                  <a:fillRect l="-960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F4F5C-382D-80B9-7CDC-4066FE3EF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34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5DF01-CB08-62DC-1215-866A0F10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Gaining Intuition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40356D-0C36-B454-54CF-5259710738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96125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When doing asymptotic analysis of functions:</a:t>
                </a:r>
              </a:p>
              <a:p>
                <a:pPr lvl="1"/>
                <a:r>
                  <a:rPr lang="en-US" dirty="0"/>
                  <a:t>If multiple expressions are added together, ignore all but the “biggest”</a:t>
                </a:r>
              </a:p>
              <a:p>
                <a:pPr lvl="2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grows asymptotically faster than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Ignore all multiplicative constants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/>
                  <a:t> for any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Ignore bases of logarithms</a:t>
                </a:r>
              </a:p>
              <a:p>
                <a:pPr lvl="1"/>
                <a:r>
                  <a:rPr lang="en-US" dirty="0"/>
                  <a:t>Do NOT ignore:</a:t>
                </a:r>
              </a:p>
              <a:p>
                <a:pPr lvl="2"/>
                <a:r>
                  <a:rPr lang="en-US" dirty="0"/>
                  <a:t>Non-multiplicative and non-additive constants (e.g. in exponents, bases of exponents)</a:t>
                </a:r>
              </a:p>
              <a:p>
                <a:pPr lvl="2"/>
                <a:r>
                  <a:rPr lang="en-US" dirty="0"/>
                  <a:t>Logarithms themselves</a:t>
                </a:r>
              </a:p>
              <a:p>
                <a:r>
                  <a:rPr lang="en-US" dirty="0"/>
                  <a:t>Examples: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+ 5 </m:t>
                    </m:r>
                  </m:oMath>
                </a14:m>
                <a:endParaRPr lang="pt-BR" dirty="0"/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0.5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pt-BR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+ 2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+ 7</m:t>
                    </m:r>
                  </m:oMath>
                </a14:m>
                <a:endParaRPr lang="pt-BR" dirty="0"/>
              </a:p>
              <a:p>
                <a:pPr lvl="1"/>
                <a:r>
                  <a:rPr lang="pt-B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BR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pt-BR" i="1" dirty="0" smtClean="0">
                        <a:latin typeface="Cambria Math" panose="02040503050406030204" pitchFamily="18" charset="0"/>
                      </a:rPr>
                      <m:t>+ 3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pt-BR" dirty="0"/>
              </a:p>
              <a:p>
                <a:pPr lvl="1"/>
                <a:r>
                  <a:rPr lang="pt-BR" dirty="0"/>
                  <a:t> </a:t>
                </a:r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pt-BR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(10</m:t>
                    </m:r>
                    <m:sSup>
                      <m:sSupPr>
                        <m:ctrlPr>
                          <a:rPr lang="pt-B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40356D-0C36-B454-54CF-5259710738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961256"/>
              </a:xfrm>
              <a:blipFill>
                <a:blip r:embed="rId2"/>
                <a:stretch>
                  <a:fillRect l="-928" t="-2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DFFA1-5A5C-9FE0-F99E-A4D9C4C5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57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What you can drop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Eliminate coefficients because we don’t have units anyway</a:t>
            </a:r>
          </a:p>
          <a:p>
            <a:pPr lvl="1"/>
            <a:r>
              <a:rPr lang="en-US" dirty="0"/>
              <a:t>3</a:t>
            </a:r>
            <a:r>
              <a:rPr lang="en-US" i="1" dirty="0"/>
              <a:t>n</a:t>
            </a:r>
            <a:r>
              <a:rPr lang="en-US" baseline="30000" dirty="0"/>
              <a:t>2  </a:t>
            </a:r>
            <a:r>
              <a:rPr lang="en-US" dirty="0"/>
              <a:t>versus 5</a:t>
            </a:r>
            <a:r>
              <a:rPr lang="en-US" i="1" dirty="0"/>
              <a:t>n</a:t>
            </a:r>
            <a:r>
              <a:rPr lang="en-US" baseline="30000" dirty="0"/>
              <a:t>2  </a:t>
            </a:r>
            <a:r>
              <a:rPr lang="en-US" dirty="0"/>
              <a:t>doesn’t mean anything when we cannot count operations very accurately</a:t>
            </a:r>
          </a:p>
          <a:p>
            <a:pPr lvl="1"/>
            <a:endParaRPr lang="en-US" dirty="0"/>
          </a:p>
          <a:p>
            <a:r>
              <a:rPr lang="en-US" dirty="0"/>
              <a:t>Eliminate low-order terms because they have vanishingly small impact as </a:t>
            </a:r>
            <a:r>
              <a:rPr lang="en-US" i="1" dirty="0"/>
              <a:t>n</a:t>
            </a:r>
            <a:r>
              <a:rPr lang="en-US" dirty="0"/>
              <a:t> grows</a:t>
            </a:r>
          </a:p>
          <a:p>
            <a:endParaRPr lang="en-US" dirty="0"/>
          </a:p>
          <a:p>
            <a:r>
              <a:rPr lang="en-US" dirty="0"/>
              <a:t>Do NOT ignore constants that are not multipliers</a:t>
            </a:r>
          </a:p>
          <a:p>
            <a:pPr lvl="1"/>
            <a:r>
              <a:rPr lang="en-US" i="1" dirty="0"/>
              <a:t>n</a:t>
            </a:r>
            <a:r>
              <a:rPr lang="en-US" baseline="30000" dirty="0"/>
              <a:t>3 </a:t>
            </a:r>
            <a:r>
              <a:rPr lang="en-US" dirty="0"/>
              <a:t>is not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3</a:t>
            </a:r>
            <a:r>
              <a:rPr lang="en-US" i="1" baseline="30000" dirty="0"/>
              <a:t>n</a:t>
            </a:r>
            <a:r>
              <a:rPr lang="en-US" baseline="30000" dirty="0"/>
              <a:t> </a:t>
            </a:r>
            <a:r>
              <a:rPr lang="en-US" dirty="0"/>
              <a:t>is not </a:t>
            </a:r>
            <a:r>
              <a:rPr lang="en-US" i="1" dirty="0"/>
              <a:t>O</a:t>
            </a:r>
            <a:r>
              <a:rPr lang="en-US" dirty="0"/>
              <a:t>(2</a:t>
            </a:r>
            <a:r>
              <a:rPr lang="en-US" i="1" baseline="30000" dirty="0"/>
              <a:t>n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(This all follows from the formal definition)</a:t>
            </a:r>
          </a:p>
          <a:p>
            <a:pPr lvl="1"/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773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6FAC-3CF1-21C8-D24E-C2A51388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Categories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529C92-55F1-90A3-C1FE-36A88CEA9C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dirty="0"/>
                  <a:t>	“constant”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b="0" dirty="0"/>
                  <a:t> 	“logarithmic”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	“linear”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	“log-linear”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	“quadratic”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	“cubic”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	“polynomial” (where k is a constant &gt; 1)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	“exponential” (where k is a constant &gt; 1)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529C92-55F1-90A3-C1FE-36A88CEA9C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E9C4C-ACA6-D57B-2662-207B0B7FD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72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91801-7D3A-9A59-87A2-40493276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Addendum and 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FF24D-5EE5-689D-2B25-EFE51532A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C0EBE-9E39-783B-BAFD-12B7F917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77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F3F7E-A7B8-2706-6C38-56467E612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C66C3-BD9D-5519-26E2-12D9E36F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3A0232-F322-2E2D-0CD2-26748C98BF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/>
                  <a:t>Is each of the following True or False?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4+3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BR" dirty="0"/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+2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pt-BR" i="1" dirty="0" smtClean="0">
                        <a:latin typeface="Cambria Math" panose="02040503050406030204" pitchFamily="18" charset="0"/>
                      </a:rPr>
                      <m:t>∈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pt-BR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pt-BR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50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1.1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B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3A0232-F322-2E2D-0CD2-26748C98BF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3437E-4105-B24C-5852-D39296B29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11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08004-4521-2990-7545-99E7189B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Examples: 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9D13FC-5562-5001-9E77-3F64F87265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pt-BR" dirty="0"/>
                  <a:t>Is each of the following True or False? Justifications are “semi-intuitive” rather than rigorous: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4+3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BR" dirty="0"/>
              </a:p>
              <a:p>
                <a:pPr lvl="2"/>
                <a:r>
                  <a:rPr lang="pt-BR" dirty="0"/>
                  <a:t>True because for large inputs,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4+3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pt-BR" dirty="0"/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+2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pt-BR" i="1" dirty="0" smtClean="0">
                        <a:latin typeface="Cambria Math" panose="02040503050406030204" pitchFamily="18" charset="0"/>
                      </a:rPr>
                      <m:t>∈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dirty="0"/>
                  <a:t> </a:t>
                </a:r>
              </a:p>
              <a:p>
                <a:pPr lvl="2"/>
                <a:r>
                  <a:rPr lang="pt-BR" dirty="0"/>
                  <a:t>False because for any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BR" dirty="0"/>
                  <a:t> eventually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pt-BR" dirty="0"/>
                  <a:t> (specifically, when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BR" dirty="0"/>
                  <a:t>)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BR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pt-BR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pt-BR" dirty="0"/>
                  <a:t> </a:t>
                </a:r>
              </a:p>
              <a:p>
                <a:pPr lvl="2"/>
                <a:r>
                  <a:rPr lang="pt-BR" dirty="0"/>
                  <a:t>False because for any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BR" dirty="0"/>
                  <a:t> eventually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BR" dirty="0"/>
                  <a:t> (specifically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pt-BR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50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pt-BR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</a:rPr>
                          <m:t>1.1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pt-B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BR" dirty="0"/>
              </a:p>
              <a:p>
                <a:pPr lvl="2"/>
                <a:r>
                  <a:rPr lang="pt-BR" dirty="0"/>
                  <a:t>True because for 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t-BR" dirty="0"/>
                  <a:t> it will be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1.1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pt-BR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dirty="0"/>
                  <a:t> </a:t>
                </a:r>
              </a:p>
              <a:p>
                <a:pPr lvl="2"/>
                <a:r>
                  <a:rPr lang="pt-BR" dirty="0"/>
                  <a:t>False 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is true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and eventually multiplying by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func>
                  </m:oMath>
                </a14:m>
                <a:r>
                  <a:rPr lang="en-US" dirty="0"/>
                  <a:t> has more impact than adding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func>
                  </m:oMath>
                </a14:m>
                <a:r>
                  <a:rPr lang="en-US" dirty="0"/>
                  <a:t> (for example,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dirty="0"/>
                  <a:t>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9D13FC-5562-5001-9E77-3F64F87265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CDC49-98F0-6BD8-6141-FEC2D276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9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Regarding use of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 common error is to say </a:t>
            </a:r>
            <a:r>
              <a:rPr lang="en-US" i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O( f(n) )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/>
              <a:t>when you mean </a:t>
            </a:r>
            <a:r>
              <a:rPr lang="en-US" i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Symbol" pitchFamily="18" charset="2"/>
              </a:rPr>
              <a:t></a:t>
            </a:r>
            <a:r>
              <a:rPr lang="en-US" i="1" dirty="0">
                <a:solidFill>
                  <a:schemeClr val="accent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 f(n) )</a:t>
            </a:r>
          </a:p>
          <a:p>
            <a:pPr lvl="1"/>
            <a:r>
              <a:rPr lang="en-US" dirty="0"/>
              <a:t>People often say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O() </a:t>
            </a:r>
            <a:r>
              <a:rPr lang="en-US" dirty="0"/>
              <a:t>to mean a tight bound</a:t>
            </a:r>
          </a:p>
          <a:p>
            <a:pPr lvl="1"/>
            <a:r>
              <a:rPr lang="en-US" dirty="0"/>
              <a:t>Say we have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f(n)=n</a:t>
            </a:r>
            <a:r>
              <a:rPr lang="en-US" dirty="0"/>
              <a:t>; we could say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f(n)</a:t>
            </a:r>
            <a:r>
              <a:rPr lang="en-US" dirty="0"/>
              <a:t> is in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O(n)</a:t>
            </a:r>
            <a:r>
              <a:rPr lang="en-US" dirty="0"/>
              <a:t>, which is true, but only conveys the upper-bound</a:t>
            </a:r>
          </a:p>
          <a:p>
            <a:pPr lvl="1"/>
            <a:r>
              <a:rPr lang="en-US" dirty="0"/>
              <a:t>Since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f(n)=n  </a:t>
            </a:r>
            <a:r>
              <a:rPr lang="en-US" dirty="0"/>
              <a:t>is </a:t>
            </a:r>
            <a:r>
              <a:rPr lang="en-US" i="1" dirty="0"/>
              <a:t>also</a:t>
            </a:r>
            <a:r>
              <a:rPr lang="en-US" dirty="0"/>
              <a:t>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O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5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it’s tempting to say “this algorithm is </a:t>
            </a:r>
            <a:r>
              <a:rPr lang="en-US" i="1" dirty="0"/>
              <a:t>exactly</a:t>
            </a:r>
            <a:r>
              <a:rPr lang="en-US" dirty="0"/>
              <a:t>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O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Somewhat incomplete; instead say it is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  <a:sym typeface="Symbol" pitchFamily="18" charset="2"/>
              </a:rPr>
              <a:t>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(n)</a:t>
            </a:r>
          </a:p>
          <a:p>
            <a:pPr lvl="1"/>
            <a:r>
              <a:rPr lang="en-US" dirty="0"/>
              <a:t>That means that it is not, for example 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O(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  <a:cs typeface="Courier New" pitchFamily="49" charset="0"/>
              </a:rPr>
              <a:t>log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 n)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What we are analyzing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81512" y="1600200"/>
            <a:ext cx="9153088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most common thing to do is give an </a:t>
            </a:r>
            <a:r>
              <a:rPr lang="en-US" i="1" dirty="0"/>
              <a:t>O</a:t>
            </a:r>
            <a:r>
              <a:rPr lang="en-US" dirty="0"/>
              <a:t> or </a:t>
            </a:r>
            <a:r>
              <a:rPr lang="en-US" dirty="0">
                <a:sym typeface="Symbol" pitchFamily="18" charset="2"/>
              </a:rPr>
              <a:t></a:t>
            </a:r>
            <a:r>
              <a:rPr lang="en-US" dirty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bound</a:t>
            </a:r>
            <a:r>
              <a:rPr lang="en-US" dirty="0"/>
              <a:t> to the </a:t>
            </a:r>
            <a:r>
              <a:rPr lang="en-US" dirty="0">
                <a:solidFill>
                  <a:schemeClr val="accent2"/>
                </a:solidFill>
              </a:rPr>
              <a:t>worst-case</a:t>
            </a:r>
            <a:r>
              <a:rPr lang="en-US" dirty="0"/>
              <a:t> running </a:t>
            </a:r>
            <a:r>
              <a:rPr lang="en-US" dirty="0">
                <a:solidFill>
                  <a:schemeClr val="accent2"/>
                </a:solidFill>
              </a:rPr>
              <a:t>time</a:t>
            </a:r>
            <a:r>
              <a:rPr lang="en-US" dirty="0"/>
              <a:t> of an </a:t>
            </a:r>
            <a:r>
              <a:rPr lang="en-US" dirty="0">
                <a:solidFill>
                  <a:schemeClr val="accent2"/>
                </a:solidFill>
              </a:rPr>
              <a:t>algorithm</a:t>
            </a:r>
          </a:p>
          <a:p>
            <a:pPr lvl="1"/>
            <a:endParaRPr lang="en-US" dirty="0"/>
          </a:p>
          <a:p>
            <a:r>
              <a:rPr lang="en-US" dirty="0"/>
              <a:t>Example: True statements about binary-search algorithm </a:t>
            </a:r>
          </a:p>
          <a:p>
            <a:pPr lvl="1"/>
            <a:r>
              <a:rPr lang="en-US" dirty="0"/>
              <a:t>Common: </a:t>
            </a:r>
            <a:r>
              <a:rPr lang="en-US" dirty="0">
                <a:sym typeface="Symbol" pitchFamily="18" charset="2"/>
              </a:rPr>
              <a:t>(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Symbol" pitchFamily="18" charset="2"/>
              </a:rPr>
              <a:t>log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i="1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) running-time in the worst-case</a:t>
            </a:r>
          </a:p>
          <a:p>
            <a:pPr lvl="1"/>
            <a:r>
              <a:rPr lang="en-US" dirty="0">
                <a:sym typeface="Symbol" pitchFamily="18" charset="2"/>
              </a:rPr>
              <a:t>Less common: (1) in the best-case (item is in the middle)</a:t>
            </a:r>
          </a:p>
          <a:p>
            <a:pPr lvl="1"/>
            <a:r>
              <a:rPr lang="en-US" dirty="0"/>
              <a:t>Less common: Algorithm is </a:t>
            </a:r>
            <a:r>
              <a:rPr lang="en-US" dirty="0">
                <a:sym typeface="Symbol" pitchFamily="18" charset="2"/>
              </a:rPr>
              <a:t>(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Symbol" pitchFamily="18" charset="2"/>
              </a:rPr>
              <a:t>log 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Symbol" pitchFamily="18" charset="2"/>
              </a:rPr>
              <a:t>log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i="1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) in the worst-case (it is not really, really, really fast asymptotically)</a:t>
            </a:r>
          </a:p>
          <a:p>
            <a:pPr lvl="1"/>
            <a:r>
              <a:rPr lang="en-US" dirty="0">
                <a:sym typeface="Symbol" pitchFamily="18" charset="2"/>
              </a:rPr>
              <a:t>Less common (but good to know): the find-in-sorted-array </a:t>
            </a:r>
            <a:r>
              <a:rPr lang="en-US" b="1" i="1" dirty="0">
                <a:sym typeface="Symbol" pitchFamily="18" charset="2"/>
              </a:rPr>
              <a:t>problem</a:t>
            </a:r>
            <a:r>
              <a:rPr lang="en-US" dirty="0">
                <a:sym typeface="Symbol" pitchFamily="18" charset="2"/>
              </a:rPr>
              <a:t> is (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Symbol" pitchFamily="18" charset="2"/>
              </a:rPr>
              <a:t>log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i="1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) in the worst-case</a:t>
            </a:r>
          </a:p>
          <a:p>
            <a:pPr lvl="2"/>
            <a:r>
              <a:rPr lang="en-US" i="1" dirty="0">
                <a:sym typeface="Symbol" pitchFamily="18" charset="2"/>
              </a:rPr>
              <a:t>No</a:t>
            </a:r>
            <a:r>
              <a:rPr lang="en-US" dirty="0">
                <a:sym typeface="Symbol" pitchFamily="18" charset="2"/>
              </a:rPr>
              <a:t> algorithm can do better (without parallelism)</a:t>
            </a:r>
          </a:p>
          <a:p>
            <a:pPr lvl="2"/>
            <a:r>
              <a:rPr lang="en-US" dirty="0">
                <a:sym typeface="Symbol" pitchFamily="18" charset="2"/>
              </a:rPr>
              <a:t>A </a:t>
            </a:r>
            <a:r>
              <a:rPr lang="en-US" b="1" i="1" dirty="0">
                <a:sym typeface="Symbol" pitchFamily="18" charset="2"/>
              </a:rPr>
              <a:t>problem</a:t>
            </a:r>
            <a:r>
              <a:rPr lang="en-US" dirty="0">
                <a:sym typeface="Symbol" pitchFamily="18" charset="2"/>
              </a:rPr>
              <a:t> cannot be </a:t>
            </a:r>
            <a:r>
              <a:rPr lang="en-US" i="1" dirty="0">
                <a:sym typeface="Symbol" pitchFamily="18" charset="2"/>
              </a:rPr>
              <a:t>O</a:t>
            </a:r>
            <a:r>
              <a:rPr lang="en-US" dirty="0">
                <a:sym typeface="Symbol" pitchFamily="18" charset="2"/>
              </a:rPr>
              <a:t>(f(</a:t>
            </a:r>
            <a:r>
              <a:rPr lang="en-US" i="1" dirty="0">
                <a:sym typeface="Symbol" pitchFamily="18" charset="2"/>
              </a:rPr>
              <a:t>n</a:t>
            </a:r>
            <a:r>
              <a:rPr lang="en-US" dirty="0">
                <a:sym typeface="Symbol" pitchFamily="18" charset="2"/>
              </a:rPr>
              <a:t>)) since you can always find a slower algorithm, but can mean </a:t>
            </a:r>
            <a:r>
              <a:rPr lang="en-US" b="1" i="1" dirty="0">
                <a:sym typeface="Symbol" pitchFamily="18" charset="2"/>
              </a:rPr>
              <a:t>there exists</a:t>
            </a:r>
            <a:r>
              <a:rPr lang="en-US" dirty="0">
                <a:sym typeface="Symbol" pitchFamily="18" charset="2"/>
              </a:rPr>
              <a:t> an algorithm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384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dirty="0"/>
              <a:t>Analysis can be about:</a:t>
            </a:r>
          </a:p>
          <a:p>
            <a:pPr>
              <a:lnSpc>
                <a:spcPct val="150000"/>
              </a:lnSpc>
            </a:pPr>
            <a:r>
              <a:rPr lang="en-US" dirty="0"/>
              <a:t>The problem or the algorithm (usually algorithm)</a:t>
            </a:r>
          </a:p>
          <a:p>
            <a:pPr>
              <a:lnSpc>
                <a:spcPct val="150000"/>
              </a:lnSpc>
            </a:pPr>
            <a:r>
              <a:rPr lang="en-US" dirty="0"/>
              <a:t>Time or space (usually time)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Or power or dollars or …</a:t>
            </a:r>
          </a:p>
          <a:p>
            <a:pPr>
              <a:lnSpc>
                <a:spcPct val="150000"/>
              </a:lnSpc>
            </a:pPr>
            <a:r>
              <a:rPr lang="en-US" dirty="0"/>
              <a:t>Best-, worst-, or average-case (usually worst)</a:t>
            </a:r>
          </a:p>
          <a:p>
            <a:pPr>
              <a:lnSpc>
                <a:spcPct val="150000"/>
              </a:lnSpc>
            </a:pPr>
            <a:r>
              <a:rPr lang="en-US" dirty="0"/>
              <a:t>Upper-, lower-, or tight-bound  (usually upper or tight)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8501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Big-Oh Caveats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Asymptotic complexity (Big-Oh) focuses on behavior for </a:t>
            </a:r>
            <a:r>
              <a:rPr lang="en-US" b="1" u="sng" dirty="0"/>
              <a:t>large </a:t>
            </a:r>
            <a:r>
              <a:rPr lang="en-US" b="1" i="1" u="sng" dirty="0"/>
              <a:t>n</a:t>
            </a:r>
            <a:r>
              <a:rPr lang="en-US" dirty="0"/>
              <a:t> and is independent of any computer / coding trick</a:t>
            </a:r>
          </a:p>
          <a:p>
            <a:pPr lvl="1"/>
            <a:r>
              <a:rPr lang="en-US" dirty="0"/>
              <a:t>But you can “abuse” it to be misled about trade-offs</a:t>
            </a:r>
          </a:p>
          <a:p>
            <a:pPr lvl="1"/>
            <a:r>
              <a:rPr lang="en-US" dirty="0"/>
              <a:t>Example: </a:t>
            </a:r>
            <a:r>
              <a:rPr lang="en-US" i="1" dirty="0"/>
              <a:t>n</a:t>
            </a:r>
            <a:r>
              <a:rPr lang="en-US" baseline="30000" dirty="0"/>
              <a:t>1/10</a:t>
            </a:r>
            <a:r>
              <a:rPr lang="en-US" dirty="0"/>
              <a:t> vs.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log </a:t>
            </a:r>
            <a:r>
              <a:rPr lang="en-US" i="1" dirty="0"/>
              <a:t>n</a:t>
            </a:r>
          </a:p>
          <a:p>
            <a:pPr lvl="2"/>
            <a:r>
              <a:rPr lang="en-US" dirty="0"/>
              <a:t>Asymptotically </a:t>
            </a:r>
            <a:r>
              <a:rPr lang="en-US" i="1" dirty="0"/>
              <a:t>n</a:t>
            </a:r>
            <a:r>
              <a:rPr lang="en-US" baseline="30000" dirty="0"/>
              <a:t>1/10</a:t>
            </a:r>
            <a:r>
              <a:rPr lang="en-US" dirty="0"/>
              <a:t> grows more quickly</a:t>
            </a:r>
          </a:p>
          <a:p>
            <a:pPr lvl="2"/>
            <a:r>
              <a:rPr lang="en-US" dirty="0"/>
              <a:t>But the “cross-over” point is around 5 * 10</a:t>
            </a:r>
            <a:r>
              <a:rPr lang="en-US" baseline="30000" dirty="0"/>
              <a:t>17</a:t>
            </a:r>
          </a:p>
          <a:p>
            <a:pPr lvl="2"/>
            <a:r>
              <a:rPr lang="en-US" dirty="0"/>
              <a:t>So if you have input size less than 2</a:t>
            </a:r>
            <a:r>
              <a:rPr lang="en-US" baseline="30000" dirty="0"/>
              <a:t>58</a:t>
            </a:r>
            <a:r>
              <a:rPr lang="en-US" dirty="0"/>
              <a:t>, prefer </a:t>
            </a:r>
            <a:r>
              <a:rPr lang="en-US" i="1" dirty="0"/>
              <a:t>n</a:t>
            </a:r>
            <a:r>
              <a:rPr lang="en-US" baseline="30000" dirty="0"/>
              <a:t>1/10</a:t>
            </a:r>
          </a:p>
          <a:p>
            <a:r>
              <a:rPr lang="en-US" dirty="0"/>
              <a:t>Comparing O() for </a:t>
            </a:r>
            <a:r>
              <a:rPr lang="en-US" b="1" i="1" u="sng" dirty="0"/>
              <a:t>small n</a:t>
            </a:r>
            <a:r>
              <a:rPr lang="en-US" dirty="0"/>
              <a:t> values can be misleading</a:t>
            </a:r>
          </a:p>
          <a:p>
            <a:pPr lvl="1"/>
            <a:r>
              <a:rPr lang="en-US" dirty="0" err="1"/>
              <a:t>Quicksort</a:t>
            </a:r>
            <a:r>
              <a:rPr lang="en-US" dirty="0"/>
              <a:t>: O(</a:t>
            </a:r>
            <a:r>
              <a:rPr lang="en-US" dirty="0" err="1"/>
              <a:t>nlogn</a:t>
            </a:r>
            <a:r>
              <a:rPr lang="en-US" dirty="0"/>
              <a:t>) (expected)</a:t>
            </a:r>
          </a:p>
          <a:p>
            <a:pPr lvl="1"/>
            <a:r>
              <a:rPr lang="en-US" dirty="0"/>
              <a:t>Insertion Sort: O(n</a:t>
            </a:r>
            <a:r>
              <a:rPr lang="en-US" baseline="30000" dirty="0"/>
              <a:t>2</a:t>
            </a:r>
            <a:r>
              <a:rPr lang="en-US" dirty="0"/>
              <a:t>) (expected)</a:t>
            </a:r>
          </a:p>
          <a:p>
            <a:pPr lvl="1"/>
            <a:r>
              <a:rPr lang="en-US" dirty="0"/>
              <a:t>Yet in reality Insertion Sort is faster for small </a:t>
            </a:r>
            <a:r>
              <a:rPr lang="en-US" dirty="0" err="1"/>
              <a:t>n’s</a:t>
            </a:r>
            <a:endParaRPr lang="en-US" dirty="0"/>
          </a:p>
          <a:p>
            <a:pPr lvl="1"/>
            <a:r>
              <a:rPr lang="en-US" dirty="0"/>
              <a:t>We’ll learn about these sorts later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098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Addendum: Timing vs. Big-Oh?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 the core of CS is a backbone of theory &amp; mathematics</a:t>
            </a:r>
          </a:p>
          <a:p>
            <a:pPr lvl="1"/>
            <a:r>
              <a:rPr lang="en-US" dirty="0"/>
              <a:t>Examine the algorithm itself, mathematically, not the implementation</a:t>
            </a:r>
          </a:p>
          <a:p>
            <a:pPr lvl="1"/>
            <a:r>
              <a:rPr lang="en-US" dirty="0"/>
              <a:t>Reason about performance as a function of n</a:t>
            </a:r>
          </a:p>
          <a:p>
            <a:pPr lvl="1"/>
            <a:r>
              <a:rPr lang="en-US" dirty="0"/>
              <a:t>Be able to mathematically prove things about performance</a:t>
            </a:r>
          </a:p>
          <a:p>
            <a:r>
              <a:rPr lang="en-US" dirty="0"/>
              <a:t>Yet, timing has its place</a:t>
            </a:r>
          </a:p>
          <a:p>
            <a:pPr lvl="1"/>
            <a:r>
              <a:rPr lang="en-US" dirty="0"/>
              <a:t>In the real world, we do want to know whether implementation A runs faster than implementation B on data set C</a:t>
            </a:r>
          </a:p>
          <a:p>
            <a:pPr lvl="1"/>
            <a:r>
              <a:rPr lang="en-US" dirty="0"/>
              <a:t>Ex: Benchmarking graphics cards</a:t>
            </a:r>
          </a:p>
          <a:p>
            <a:r>
              <a:rPr lang="en-US" dirty="0"/>
              <a:t>Evaluating an algorithm?  Use asymptotic analysis</a:t>
            </a:r>
          </a:p>
          <a:p>
            <a:r>
              <a:rPr lang="en-US" dirty="0"/>
              <a:t>Evaluating an implementation of hardware/software?  Timing can be useful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077200" y="6400800"/>
            <a:ext cx="1905000" cy="457200"/>
          </a:xfrm>
        </p:spPr>
        <p:txBody>
          <a:bodyPr/>
          <a:lstStyle/>
          <a:p>
            <a:pPr>
              <a:defRPr/>
            </a:pPr>
            <a:fld id="{F53DAF0D-6C6D-4B18-BFC2-39C3DB00912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218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7354</TotalTime>
  <Words>3321</Words>
  <Application>Microsoft Office PowerPoint</Application>
  <PresentationFormat>Widescreen</PresentationFormat>
  <Paragraphs>412</Paragraphs>
  <Slides>37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Courier New</vt:lpstr>
      <vt:lpstr>Consolas</vt:lpstr>
      <vt:lpstr>Calibri</vt:lpstr>
      <vt:lpstr>Arial</vt:lpstr>
      <vt:lpstr>Calibri Light</vt:lpstr>
      <vt:lpstr>Aptos</vt:lpstr>
      <vt:lpstr>Cambria Math</vt:lpstr>
      <vt:lpstr>Symbol</vt:lpstr>
      <vt:lpstr>Office Theme</vt:lpstr>
      <vt:lpstr>CSE 332 Autumn 2026 Lecture 3: Algorithm Analysis pt.2</vt:lpstr>
      <vt:lpstr>Announcements</vt:lpstr>
      <vt:lpstr>Review: Motivation for Algorithm Analysis</vt:lpstr>
      <vt:lpstr>Review: Process for Algorithm Analysis</vt:lpstr>
      <vt:lpstr>Review: Scenarios to analyze for an algorithm</vt:lpstr>
      <vt:lpstr>Searching in a Sorted List</vt:lpstr>
      <vt:lpstr>Faster way?</vt:lpstr>
      <vt:lpstr>Binary Search</vt:lpstr>
      <vt:lpstr>Why is this log_2⁡n?</vt:lpstr>
      <vt:lpstr>Aside: What’s the base of the log?</vt:lpstr>
      <vt:lpstr>Running Time Graphed</vt:lpstr>
      <vt:lpstr>Comparing Running Times</vt:lpstr>
      <vt:lpstr>Wish List for Way to Compare Running Times</vt:lpstr>
      <vt:lpstr>Asymptotically comparing f(n) with g(n)</vt:lpstr>
      <vt:lpstr>Asymptotic Notation</vt:lpstr>
      <vt:lpstr>Idea of Θ</vt:lpstr>
      <vt:lpstr>Aside: Big-Oh relates functions</vt:lpstr>
      <vt:lpstr>Warning!! O,Ω,Θ vs. Best, Worst, Average</vt:lpstr>
      <vt:lpstr>Proving Big-O, Formally</vt:lpstr>
      <vt:lpstr>Proving Big-O, Formally (answers)</vt:lpstr>
      <vt:lpstr>Asymptotic Notation Example 1</vt:lpstr>
      <vt:lpstr>Asymptotic Notation Example 1 (Scratchwork)</vt:lpstr>
      <vt:lpstr>Asymptotic Notation Example 1 (Proof)</vt:lpstr>
      <vt:lpstr>Asymptotic Notation Example 2</vt:lpstr>
      <vt:lpstr>Asymptotic Notation Example 2 (Scratchwork)</vt:lpstr>
      <vt:lpstr>Asymptotic Notation Example 2 (Proof)</vt:lpstr>
      <vt:lpstr>Gaining Intuition</vt:lpstr>
      <vt:lpstr>What you can drop</vt:lpstr>
      <vt:lpstr>Common Categories</vt:lpstr>
      <vt:lpstr>Addendum and Caveats</vt:lpstr>
      <vt:lpstr>More Examples</vt:lpstr>
      <vt:lpstr>More Examples: Solutions</vt:lpstr>
      <vt:lpstr>Regarding use of terms</vt:lpstr>
      <vt:lpstr>What we are analyzing</vt:lpstr>
      <vt:lpstr>Summary</vt:lpstr>
      <vt:lpstr>Big-Oh Caveats</vt:lpstr>
      <vt:lpstr>Addendum: Timing vs. Big-Oh?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332 Autumn 2026 Lecture 3</dc:title>
  <dc:creator>Nathan Brunelle</dc:creator>
  <cp:lastModifiedBy>Ruth Anderson</cp:lastModifiedBy>
  <cp:revision>92</cp:revision>
  <cp:lastPrinted>2026-10-05T16:38:38Z</cp:lastPrinted>
  <dcterms:created xsi:type="dcterms:W3CDTF">2023-09-26T20:08:20Z</dcterms:created>
  <dcterms:modified xsi:type="dcterms:W3CDTF">2026-10-05T18:30:49Z</dcterms:modified>
</cp:coreProperties>
</file>