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422" r:id="rId3"/>
    <p:sldId id="428" r:id="rId4"/>
    <p:sldId id="452" r:id="rId5"/>
    <p:sldId id="429" r:id="rId6"/>
    <p:sldId id="430" r:id="rId7"/>
    <p:sldId id="316" r:id="rId8"/>
    <p:sldId id="391" r:id="rId9"/>
    <p:sldId id="386" r:id="rId10"/>
    <p:sldId id="433" r:id="rId11"/>
    <p:sldId id="424" r:id="rId12"/>
    <p:sldId id="431" r:id="rId13"/>
    <p:sldId id="432" r:id="rId14"/>
    <p:sldId id="397" r:id="rId15"/>
    <p:sldId id="437" r:id="rId16"/>
    <p:sldId id="438" r:id="rId17"/>
    <p:sldId id="439" r:id="rId18"/>
    <p:sldId id="440" r:id="rId19"/>
    <p:sldId id="442" r:id="rId20"/>
    <p:sldId id="443" r:id="rId21"/>
    <p:sldId id="444" r:id="rId22"/>
    <p:sldId id="445" r:id="rId23"/>
    <p:sldId id="407" r:id="rId24"/>
    <p:sldId id="411" r:id="rId25"/>
    <p:sldId id="426" r:id="rId26"/>
    <p:sldId id="427" r:id="rId27"/>
    <p:sldId id="412" r:id="rId28"/>
    <p:sldId id="413" r:id="rId29"/>
    <p:sldId id="414" r:id="rId30"/>
    <p:sldId id="415" r:id="rId31"/>
    <p:sldId id="446" r:id="rId32"/>
  </p:sldIdLst>
  <p:sldSz cx="12192000" cy="6858000"/>
  <p:notesSz cx="7010400" cy="9296400"/>
  <p:embeddedFontLst>
    <p:embeddedFont>
      <p:font typeface="Cambria Math" panose="02040503050406030204" pitchFamily="18" charset="0"/>
      <p:regular r:id="rId34"/>
    </p:embeddedFont>
    <p:embeddedFont>
      <p:font typeface="Consolas" panose="020B0609020204030204" pitchFamily="49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CB46A9-AC64-2107-0D04-23C3E6A0A637}" name="Sarah Brunelle" initials="SB" userId="S::sarah.bland@TNC.ORG::0841f992-6401-4fcf-8797-7495e84da3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8F1DDF0B-ACD3-4CCE-9D96-FD5CAF21C13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98DA50AE-6676-4050-BB67-AE6E697DA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5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Amortized: “running average”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A50AE-6676-4050-BB67-AE6E697DAE8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0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1DCF-5FA9-3BBE-A6DC-4C4767E77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8AAD4-9F4E-2546-4A20-345BE692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8BC9-B242-D863-6297-36224D351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01A4-B6E4-4644-9881-F08CB725695F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43E7-A090-881E-D908-BB9CC53D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DFBC9-B9F9-85A6-26A1-9D7E515D0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B011-50E5-247E-0EB3-D47C59C4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1371-A022-A3A5-E49C-D2CCEC4E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F92F8-B436-FF4B-567C-6CF9F3F6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741D-B776-405F-A86C-A2BDF6E1DBB3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755B9-83BE-E117-954F-A47925F5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45716-8D01-8E2F-8276-3A903E60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67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64CF-1BBA-680C-4F96-017144A15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9E9BE-1B28-C587-A2C5-253ECF74E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E3E68-CE19-CACB-1EDD-351F4F9C9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B53A-20A6-4B1F-B4C4-B6CB17C86E6A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49855-AB14-5CF9-EE88-AB42D1DF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2C96-8A85-4C99-39A1-9B9DB31D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64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9EEC-003E-DFFB-2D04-A2E70FE1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FE0F4-58A0-D6D9-6AAC-CD97965C2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E4C68-9C36-2696-B323-CF0642D6D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713B3-5A96-0F1A-CFE7-8563FD24B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76E85-255A-4399-88FC-51D5F5BCFC2B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D724B-C264-2548-CAFF-305FE7D3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3A13-EBDF-17F2-DF34-5BA3D7932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9F2D-6C68-B3F6-3BC7-2A9EE6BE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A2B36-9CB6-0E61-D14F-48AD642FC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51B63-A4A2-BD66-BF76-72528E69B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F4911-72D8-7120-897F-434F05D8D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54135-3D54-9447-778A-86081F047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52A4A-AE91-8A3A-8DE2-74205F39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71DE-B76A-46DE-BE85-9EBC6DF212F7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C667D-AA9E-21BF-66F2-755D86E7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8E628E-2723-30DA-D22D-BFF79CE0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1984-7865-CBC1-7E39-27325050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41811-B828-6912-5458-2BC9266D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1E5CE-46FB-41DD-B5FD-D4FA30265383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DF831-0A64-24F5-806E-B3EBA55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FD212-56D6-B7F8-FC27-BC4BF738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6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03B13-E121-53F2-65F9-41E383C5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3A2D-95D7-41FF-830A-D107D956D016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14793-9D7D-32F8-795A-31644DBA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6B231-FE15-2561-B700-2506AC713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5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5398-EEBA-42F4-3948-4DF36A15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00E0-12D7-545A-0B4A-64A8B51A9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85510-3798-210C-EC55-29C449719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698E8-2EE7-873D-A608-9A260F5D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5E19-2EE7-49E5-BCC2-3DB064386643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5F347-CF7A-10E6-8DC6-FA1E5DB6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E452D-F82A-718F-94C2-C889F622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5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1DDD-DB8D-6429-4235-465780A7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42B9E5-6756-3695-C94E-93A464783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70C60-CA85-5E67-14F6-3176093E5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25D70-D5F0-5123-66A9-63D9B82E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8FD3-D795-4056-B46D-071BBA77B0F1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7B62A-8600-7CE9-095E-82CDE4E1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8F328-EF42-0E10-9C29-12A53381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40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4705-3181-4743-BF72-E5B55E62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9669D-6765-7CD2-C040-D4C5E44B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5E7B0-5065-8FAA-2D02-01DC4905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DEAC1-6085-4BD4-9502-F4DC4B6393E5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87F4E-481E-5CA4-5AC0-EF15EBAF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5C81A-1EC7-F85E-A5DB-0F7CA62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7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F8F565-D4D2-A972-147D-1A41777B2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13695-1D6C-4A4F-7F94-134666381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AEB8A-EA17-E1E1-8CD3-B7AF8E3F2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F7220-8D93-4F4D-A603-A3480BC66375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AF905-A88D-ED4C-DD07-098840D4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03B8-DD10-B6B6-6B59-3EB669F3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8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C2B57-F2EC-C92D-BAFA-C36FE7F3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AE8E8-3549-4143-3C3F-38529FA55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2DEB0-3161-B686-27DF-345950BFF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D2F23-99AB-4BF3-9699-BEEAF83A59E9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5E12D-E358-B346-0620-4D8545C52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1C4BA-D22A-5462-8F71-6F616DC8F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07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w.edu/33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029F-F4C6-FDAD-6A00-4E30C8EE84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CSE 332 Autumn 2026</a:t>
            </a:r>
            <a:br>
              <a:rPr lang="en-US" dirty="0"/>
            </a:br>
            <a:r>
              <a:rPr lang="en-US" dirty="0"/>
              <a:t>Lecture 2: Algorithm Analysis pt.1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6019E-F067-13A3-DC5B-9F49CCFEF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Ruth Anderson</a:t>
            </a:r>
          </a:p>
          <a:p>
            <a:r>
              <a:rPr lang="en-US" dirty="0">
                <a:hlinkClick r:id="rId2"/>
              </a:rPr>
              <a:t>http://www.cs.uw.edu/332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FE5D9-76E3-7963-018F-8ABE9C25A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8DD4-06E1-4997-10CD-58E9D69C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BE2C-C693-B1FE-74D0-68C0E05A9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Preliminary Survey</a:t>
            </a:r>
          </a:p>
          <a:p>
            <a:pPr lvl="1"/>
            <a:r>
              <a:rPr lang="en-US" dirty="0"/>
              <a:t>Due Monday 10/05</a:t>
            </a:r>
          </a:p>
          <a:p>
            <a:pPr lvl="1"/>
            <a:r>
              <a:rPr lang="en-US" dirty="0"/>
              <a:t>On Canvas</a:t>
            </a:r>
          </a:p>
          <a:p>
            <a:r>
              <a:rPr lang="en-US" dirty="0"/>
              <a:t>Exercise 0 released</a:t>
            </a:r>
          </a:p>
          <a:p>
            <a:pPr lvl="1"/>
            <a:r>
              <a:rPr lang="en-US" dirty="0"/>
              <a:t>Due Friday 10/09/2026</a:t>
            </a:r>
          </a:p>
          <a:p>
            <a:pPr lvl="1"/>
            <a:r>
              <a:rPr lang="en-US" dirty="0"/>
              <a:t>There are 2 separate </a:t>
            </a:r>
            <a:r>
              <a:rPr lang="en-US" dirty="0" err="1"/>
              <a:t>Gradescope</a:t>
            </a:r>
            <a:r>
              <a:rPr lang="en-US" dirty="0"/>
              <a:t> submissions</a:t>
            </a:r>
          </a:p>
          <a:p>
            <a:r>
              <a:rPr lang="en-US" dirty="0"/>
              <a:t>“Meet the staff” activity</a:t>
            </a:r>
          </a:p>
          <a:p>
            <a:pPr lvl="1"/>
            <a:r>
              <a:rPr lang="en-US" dirty="0"/>
              <a:t>Sometime during the first 4 weeks of class, visit a CSE 332 office hour (in person or on zoom)</a:t>
            </a:r>
          </a:p>
          <a:p>
            <a:pPr lvl="1"/>
            <a:r>
              <a:rPr lang="en-US" dirty="0"/>
              <a:t>Tell the staff member you want to get checked off</a:t>
            </a:r>
          </a:p>
          <a:p>
            <a:pPr lvl="1"/>
            <a:r>
              <a:rPr lang="en-US" dirty="0"/>
              <a:t>You do not have to have a question about course content</a:t>
            </a:r>
          </a:p>
          <a:p>
            <a:pPr lvl="1"/>
            <a:r>
              <a:rPr lang="en-US" dirty="0"/>
              <a:t>We just want to meet you!</a:t>
            </a:r>
          </a:p>
          <a:p>
            <a:r>
              <a:rPr lang="en-US" dirty="0"/>
              <a:t>Exercise 1 Running Time:  coming early next week, due Mon Oct 12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F72DB-9668-D724-333E-E85C7DB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8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80FC-FBF9-D83F-0682-5EE2DBA6E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care about in an algorithm?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F4137-9820-5A35-5BE5-04D259217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Correctness:</a:t>
            </a:r>
          </a:p>
          <a:p>
            <a:pPr lvl="1"/>
            <a:r>
              <a:rPr lang="en-US" dirty="0"/>
              <a:t>Does the algorithm do what is intended.</a:t>
            </a:r>
          </a:p>
          <a:p>
            <a:r>
              <a:rPr lang="en-US" dirty="0"/>
              <a:t>Performance:</a:t>
            </a:r>
          </a:p>
          <a:p>
            <a:pPr lvl="1"/>
            <a:r>
              <a:rPr lang="en-US" dirty="0"/>
              <a:t>Speed 		</a:t>
            </a:r>
            <a:r>
              <a:rPr lang="en-US" dirty="0">
                <a:solidFill>
                  <a:srgbClr val="FF0000"/>
                </a:solidFill>
              </a:rPr>
              <a:t>time complexity</a:t>
            </a:r>
          </a:p>
          <a:p>
            <a:pPr lvl="1"/>
            <a:r>
              <a:rPr lang="en-US" dirty="0"/>
              <a:t>Memory 		</a:t>
            </a:r>
            <a:r>
              <a:rPr lang="en-US" dirty="0">
                <a:solidFill>
                  <a:srgbClr val="FF0000"/>
                </a:solidFill>
              </a:rPr>
              <a:t>space complexity</a:t>
            </a:r>
            <a:endParaRPr lang="en-US" dirty="0"/>
          </a:p>
          <a:p>
            <a:r>
              <a:rPr lang="en-US" dirty="0"/>
              <a:t>Why analyze?</a:t>
            </a:r>
          </a:p>
          <a:p>
            <a:pPr lvl="1"/>
            <a:r>
              <a:rPr lang="en-US" dirty="0"/>
              <a:t>To make good design decisions</a:t>
            </a:r>
          </a:p>
          <a:p>
            <a:pPr lvl="1"/>
            <a:r>
              <a:rPr lang="en-US" dirty="0"/>
              <a:t>Enable you to look at an algorithm (or code) and identify the bottlenecks, etc.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1910B-B480-26E7-AC54-A0194D2D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6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9DCC-A542-A510-61D1-70DE9947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 an algorithm with the best running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F46E5-CF17-ECC1-D54D-E050D0B92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3CBD5-EEC0-6987-610D-96EBA8255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81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9040-EF1A-38C6-03E5-10C3D63B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should we compare two algorithms?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E77FE-3B6D-52B7-3A02-478CEF69E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Uh, why NOT just run the program and time it??</a:t>
            </a:r>
          </a:p>
          <a:p>
            <a:pPr lvl="1"/>
            <a:r>
              <a:rPr lang="en-US" dirty="0"/>
              <a:t>Too much </a:t>
            </a:r>
            <a:r>
              <a:rPr lang="en-US" i="1" dirty="0">
                <a:solidFill>
                  <a:schemeClr val="accent2"/>
                </a:solidFill>
              </a:rPr>
              <a:t>variability</a:t>
            </a:r>
            <a:r>
              <a:rPr lang="en-US" dirty="0"/>
              <a:t>, not reliable or </a:t>
            </a:r>
            <a:r>
              <a:rPr lang="en-US" i="1" dirty="0">
                <a:solidFill>
                  <a:schemeClr val="accent2"/>
                </a:solidFill>
              </a:rPr>
              <a:t>portable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Hardware: processor(s), memory, etc.</a:t>
            </a:r>
          </a:p>
          <a:p>
            <a:pPr lvl="2"/>
            <a:r>
              <a:rPr lang="en-US" dirty="0"/>
              <a:t>OS, Java version, libraries, drivers</a:t>
            </a:r>
          </a:p>
          <a:p>
            <a:pPr lvl="2"/>
            <a:r>
              <a:rPr lang="en-US" dirty="0"/>
              <a:t>Other programs running</a:t>
            </a:r>
          </a:p>
          <a:p>
            <a:pPr lvl="2"/>
            <a:r>
              <a:rPr lang="en-US" dirty="0"/>
              <a:t>Implementation dependent</a:t>
            </a:r>
          </a:p>
          <a:p>
            <a:pPr lvl="1"/>
            <a:r>
              <a:rPr lang="en-US" dirty="0"/>
              <a:t>Choice of input</a:t>
            </a:r>
          </a:p>
          <a:p>
            <a:pPr lvl="2"/>
            <a:r>
              <a:rPr lang="en-US" dirty="0"/>
              <a:t>Testing (inexhaustive) may </a:t>
            </a:r>
            <a:r>
              <a:rPr lang="en-US" i="1" dirty="0">
                <a:solidFill>
                  <a:schemeClr val="accent2"/>
                </a:solidFill>
              </a:rPr>
              <a:t>miss</a:t>
            </a:r>
            <a:r>
              <a:rPr lang="en-US" dirty="0"/>
              <a:t> worst-case input</a:t>
            </a:r>
          </a:p>
          <a:p>
            <a:pPr lvl="2"/>
            <a:r>
              <a:rPr lang="en-US" dirty="0"/>
              <a:t>Timing does not </a:t>
            </a:r>
            <a:r>
              <a:rPr lang="en-US" i="1" dirty="0">
                <a:solidFill>
                  <a:schemeClr val="accent2"/>
                </a:solidFill>
              </a:rPr>
              <a:t>explain</a:t>
            </a:r>
            <a:r>
              <a:rPr lang="en-US" dirty="0"/>
              <a:t> relative timing among inputs (what happens when </a:t>
            </a:r>
            <a:r>
              <a:rPr lang="en-US" i="1" dirty="0"/>
              <a:t>n</a:t>
            </a:r>
            <a:r>
              <a:rPr lang="en-US" dirty="0"/>
              <a:t> doubles in size)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Often want to evaluate an </a:t>
            </a:r>
            <a:r>
              <a:rPr lang="en-US" i="1" dirty="0">
                <a:solidFill>
                  <a:schemeClr val="accent2"/>
                </a:solidFill>
              </a:rPr>
              <a:t>algorithm</a:t>
            </a:r>
            <a:r>
              <a:rPr lang="en-US" dirty="0"/>
              <a:t>, not an implementation</a:t>
            </a:r>
          </a:p>
          <a:p>
            <a:pPr lvl="1"/>
            <a:r>
              <a:rPr lang="en-US" dirty="0"/>
              <a:t>Even </a:t>
            </a:r>
            <a:r>
              <a:rPr lang="en-US" i="1" dirty="0">
                <a:solidFill>
                  <a:schemeClr val="accent2"/>
                </a:solidFill>
              </a:rPr>
              <a:t>before</a:t>
            </a:r>
            <a:r>
              <a:rPr lang="en-US" dirty="0"/>
              <a:t> creating the implementation (“coding it up”)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624AF-ECF1-945C-75BB-CF74B2EC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7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A35D3-5129-9F8A-9F7B-53B2F2AA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Wish list for algorithm comparison method: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B3186-5179-CF4B-01BC-C142E5B7D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 we are not going to run the program and time it…what should we do?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Ideally we want a method to compare two algorithms that is:</a:t>
            </a:r>
          </a:p>
          <a:p>
            <a:r>
              <a:rPr lang="en-US" i="1" dirty="0">
                <a:solidFill>
                  <a:schemeClr val="accent2"/>
                </a:solidFill>
              </a:rPr>
              <a:t>Independent</a:t>
            </a:r>
            <a:r>
              <a:rPr lang="en-US" dirty="0"/>
              <a:t> of CPU speed, programming language, coding tricks, etc.</a:t>
            </a:r>
          </a:p>
          <a:p>
            <a:r>
              <a:rPr lang="en-US" dirty="0"/>
              <a:t>Tells us how algorithms compare on </a:t>
            </a:r>
            <a:r>
              <a:rPr lang="en-US" i="1" dirty="0">
                <a:solidFill>
                  <a:schemeClr val="accent2"/>
                </a:solidFill>
              </a:rPr>
              <a:t>large input sizes </a:t>
            </a:r>
            <a:r>
              <a:rPr lang="en-US" dirty="0"/>
              <a:t>(Input size = n)</a:t>
            </a:r>
          </a:p>
          <a:p>
            <a:pPr lvl="1"/>
            <a:r>
              <a:rPr lang="en-US" dirty="0"/>
              <a:t>E.g. any correct sorting algorithm is fast enough if you are only sorting 10 things</a:t>
            </a:r>
          </a:p>
          <a:p>
            <a:r>
              <a:rPr lang="en-US" dirty="0"/>
              <a:t>We can use without implementing the algorithm and running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D3844-4469-F734-7CEB-656EB6348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44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BABBE-1E7E-6C10-BB86-117BA9F8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71EB-B395-B9D7-EF2C-3D1A75FC5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do “Resource Analysis”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59980-D1F3-A29C-74D4-C8F74B280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Allows us to compare </a:t>
            </a:r>
            <a:r>
              <a:rPr lang="en-US" i="1" dirty="0"/>
              <a:t>algorithms, </a:t>
            </a:r>
            <a:r>
              <a:rPr lang="en-US" dirty="0"/>
              <a:t>not implementations</a:t>
            </a:r>
          </a:p>
          <a:p>
            <a:pPr marL="590550" lvl="1" indent="-457200">
              <a:buFont typeface="Arial" panose="020B0604020202020204" pitchFamily="34" charset="0"/>
              <a:buChar char="•"/>
            </a:pPr>
            <a:r>
              <a:rPr lang="en-US" dirty="0"/>
              <a:t>Using observations necessarily couples the algorithm with its implementation</a:t>
            </a:r>
          </a:p>
          <a:p>
            <a:pPr marL="590550" lvl="1" indent="-457200">
              <a:buFont typeface="Arial" panose="020B0604020202020204" pitchFamily="34" charset="0"/>
              <a:buChar char="•"/>
            </a:pPr>
            <a:r>
              <a:rPr lang="en-US" dirty="0"/>
              <a:t>If my implementation on my computer takes more time than your implementation on your computer, we cannot conclude your algorithm is better</a:t>
            </a:r>
          </a:p>
          <a:p>
            <a:r>
              <a:rPr lang="en-US" dirty="0"/>
              <a:t>We can predict an algorithm’s running time before implementing </a:t>
            </a:r>
          </a:p>
          <a:p>
            <a:r>
              <a:rPr lang="en-US" dirty="0"/>
              <a:t>Understand where the bottlenecks are in our algorithm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A63FF-6DBF-60A6-AA01-0C4FC768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6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F07D7-5AA9-FA85-7331-9378AB1A3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4783-DB99-8859-C5B9-A6C36263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for Resource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38714-2D6B-73D0-9AB5-513DA2673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End Result: A </a:t>
            </a:r>
            <a:r>
              <a:rPr lang="en-US" i="1" dirty="0">
                <a:solidFill>
                  <a:schemeClr val="accent2"/>
                </a:solidFill>
              </a:rPr>
              <a:t>function</a:t>
            </a:r>
            <a:r>
              <a:rPr lang="en-US" dirty="0"/>
              <a:t> which maps the algorithm’s input size to </a:t>
            </a:r>
            <a:r>
              <a:rPr lang="en-US" dirty="0">
                <a:solidFill>
                  <a:schemeClr val="accent2"/>
                </a:solidFill>
              </a:rPr>
              <a:t>count of resources used</a:t>
            </a:r>
          </a:p>
          <a:p>
            <a:pPr lvl="1"/>
            <a:r>
              <a:rPr lang="en-US" dirty="0"/>
              <a:t>Input of the function: </a:t>
            </a:r>
            <a:r>
              <a:rPr lang="en-US" b="1" dirty="0"/>
              <a:t>sizes</a:t>
            </a:r>
            <a:r>
              <a:rPr lang="en-US" dirty="0"/>
              <a:t> of the input </a:t>
            </a:r>
          </a:p>
          <a:p>
            <a:pPr lvl="2"/>
            <a:r>
              <a:rPr lang="en-US" dirty="0"/>
              <a:t>Number of characters in a string, number of items in a list, number of pixels in an image</a:t>
            </a:r>
          </a:p>
          <a:p>
            <a:pPr lvl="1"/>
            <a:r>
              <a:rPr lang="en-US" dirty="0"/>
              <a:t>Output of the function: </a:t>
            </a:r>
            <a:r>
              <a:rPr lang="en-US" b="1" dirty="0"/>
              <a:t>counts</a:t>
            </a:r>
            <a:r>
              <a:rPr lang="en-US" dirty="0"/>
              <a:t> of resources used</a:t>
            </a:r>
          </a:p>
          <a:p>
            <a:pPr lvl="2"/>
            <a:r>
              <a:rPr lang="en-US" dirty="0"/>
              <a:t>Typically we think of this as “amount of time” but we will specifically count things like: number of times the algorithm adds two numbers together, number times the algorithm does a &gt; or &lt; comparison, maximum number of bytes of memory the algorithm uses at any time </a:t>
            </a:r>
          </a:p>
          <a:p>
            <a:r>
              <a:rPr lang="en-US" dirty="0"/>
              <a:t>Important note: Make sure you know the “units” of your input and output!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0BFBD-F3E0-A51A-4067-F78C8C9B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919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Time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70037"/>
            <a:ext cx="10972800" cy="4525963"/>
          </a:xfrm>
        </p:spPr>
        <p:txBody>
          <a:bodyPr anchor="t">
            <a:normAutofit/>
          </a:bodyPr>
          <a:lstStyle/>
          <a:p>
            <a:r>
              <a:rPr lang="en-US" dirty="0"/>
              <a:t>Units of “time”</a:t>
            </a:r>
          </a:p>
          <a:p>
            <a:pPr lvl="1"/>
            <a:r>
              <a:rPr lang="en-US" dirty="0"/>
              <a:t>Operations</a:t>
            </a:r>
          </a:p>
          <a:p>
            <a:pPr lvl="2"/>
            <a:r>
              <a:rPr lang="en-US" dirty="0"/>
              <a:t>Whichever operations we pick</a:t>
            </a:r>
          </a:p>
          <a:p>
            <a:r>
              <a:rPr lang="en-US" dirty="0"/>
              <a:t>How do we express running time?</a:t>
            </a:r>
          </a:p>
          <a:p>
            <a:pPr lvl="1"/>
            <a:r>
              <a:rPr lang="en-US" dirty="0"/>
              <a:t>Function</a:t>
            </a:r>
          </a:p>
          <a:p>
            <a:pPr lvl="2"/>
            <a:r>
              <a:rPr lang="en-US" dirty="0"/>
              <a:t>Domain (input): size of the input</a:t>
            </a:r>
          </a:p>
          <a:p>
            <a:pPr lvl="3"/>
            <a:r>
              <a:rPr lang="en-US" sz="1800" dirty="0"/>
              <a:t>(e.g., number of elements in our array, number of characters in our string)</a:t>
            </a:r>
            <a:endParaRPr lang="en-US" dirty="0"/>
          </a:p>
          <a:p>
            <a:pPr lvl="2"/>
            <a:r>
              <a:rPr lang="en-US" dirty="0"/>
              <a:t>Range: count of operations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D1330-4380-45F9-8B45-6212445A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8603E-186F-4CC7-B8E2-5FD613D3E28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304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106B-E7F2-6AC4-0CEB-263B34D0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 to analyze for an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B7D0D-89C1-85CB-26AE-4351C262A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Worst-case complexity: </a:t>
            </a:r>
          </a:p>
          <a:p>
            <a:pPr lvl="1"/>
            <a:r>
              <a:rPr lang="en-US" dirty="0"/>
              <a:t>max number of steps algorithm takes on “most challenging” input </a:t>
            </a:r>
          </a:p>
          <a:p>
            <a:r>
              <a:rPr lang="en-US" dirty="0"/>
              <a:t>Best-case complexity: </a:t>
            </a:r>
          </a:p>
          <a:p>
            <a:pPr lvl="1"/>
            <a:r>
              <a:rPr lang="en-US" dirty="0"/>
              <a:t>min number of steps algorithm takes on “easiest” input </a:t>
            </a:r>
          </a:p>
          <a:p>
            <a:r>
              <a:rPr lang="en-US" dirty="0"/>
              <a:t>Average/expected complexity: </a:t>
            </a:r>
          </a:p>
          <a:p>
            <a:pPr lvl="1"/>
            <a:r>
              <a:rPr lang="en-US" dirty="0"/>
              <a:t>avg number of steps algorithm takes on random inputs (context-dependent) </a:t>
            </a:r>
          </a:p>
          <a:p>
            <a:r>
              <a:rPr lang="en-US" dirty="0"/>
              <a:t>Amortized complexity: </a:t>
            </a:r>
          </a:p>
          <a:p>
            <a:pPr lvl="1"/>
            <a:r>
              <a:rPr lang="en-US" dirty="0"/>
              <a:t>max total number of steps algorithm takes on M “most challenging” </a:t>
            </a:r>
            <a:r>
              <a:rPr lang="en-US" i="1" dirty="0"/>
              <a:t>consecutive</a:t>
            </a:r>
            <a:r>
              <a:rPr lang="en-US" dirty="0"/>
              <a:t> inputs, divided by M (i.e., divide the max total sum by M).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E7797-CB0D-799D-991D-C3A1F64EA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76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AB2E5-E7E4-2DD3-AA25-FF7C6C288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Usually: Worst Case Running Time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CEBC22-87E4-6333-D94C-B591DE7121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If an algorithm has a worst case </a:t>
                </a:r>
                <a:r>
                  <a:rPr lang="en-US" b="1" dirty="0"/>
                  <a:t>running time</a:t>
                </a:r>
                <a:r>
                  <a:rPr lang="en-US" b="0" dirty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Among all possible size-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inputs, the “worst” one will do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“</a:t>
                </a:r>
                <a:r>
                  <a:rPr lang="en-US" b="1" dirty="0"/>
                  <a:t>operations</a:t>
                </a:r>
                <a:r>
                  <a:rPr lang="en-US" dirty="0"/>
                  <a:t>”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gives the maximum count of </a:t>
                </a:r>
                <a:r>
                  <a:rPr lang="en-US" b="1" dirty="0"/>
                  <a:t>operations</a:t>
                </a:r>
                <a:r>
                  <a:rPr lang="en-US" dirty="0"/>
                  <a:t> needed from among all inputs of size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CEBC22-87E4-6333-D94C-B591DE7121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70D64-901D-87AD-771D-C9EF0B27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5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4DA2-2ED4-99C7-07C9-2477F8DA9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Process From CSE 123/143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9891AE-16E9-91BA-6328-ABD63BDC27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Count the number of “primitive operations”</a:t>
                </a:r>
              </a:p>
              <a:p>
                <a:pPr lvl="1"/>
                <a:r>
                  <a:rPr lang="en-US" dirty="0"/>
                  <a:t>+, -, compare, </a:t>
                </a:r>
                <a:r>
                  <a:rPr lang="en-US" dirty="0" err="1"/>
                  <a:t>arr</a:t>
                </a:r>
                <a:r>
                  <a:rPr lang="en-US" dirty="0"/>
                  <a:t>[</a:t>
                </a:r>
                <a:r>
                  <a:rPr lang="en-US" dirty="0" err="1"/>
                  <a:t>i</a:t>
                </a:r>
                <a:r>
                  <a:rPr lang="en-US" dirty="0"/>
                  <a:t>], </a:t>
                </a:r>
                <a:r>
                  <a:rPr lang="en-US" dirty="0" err="1"/>
                  <a:t>arr.length</a:t>
                </a:r>
                <a:r>
                  <a:rPr lang="en-US" dirty="0"/>
                  <a:t>, </a:t>
                </a:r>
                <a:r>
                  <a:rPr lang="en-US" dirty="0" err="1"/>
                  <a:t>etc</a:t>
                </a:r>
                <a:endParaRPr lang="en-US" dirty="0"/>
              </a:p>
              <a:p>
                <a:r>
                  <a:rPr lang="en-US" dirty="0"/>
                  <a:t>Write that count as an expression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(the input size)</a:t>
                </a:r>
              </a:p>
              <a:p>
                <a:r>
                  <a:rPr lang="en-US" dirty="0"/>
                  <a:t>Put that expression into a “bucket” by </a:t>
                </a:r>
              </a:p>
              <a:p>
                <a:pPr lvl="1"/>
                <a:r>
                  <a:rPr lang="en-US" dirty="0"/>
                  <a:t>ignoring constants and </a:t>
                </a:r>
              </a:p>
              <a:p>
                <a:pPr lvl="1"/>
                <a:r>
                  <a:rPr lang="en-US" dirty="0"/>
                  <a:t>Ignoring “non-dominant” terms, </a:t>
                </a:r>
              </a:p>
              <a:p>
                <a:pPr lvl="1"/>
                <a:r>
                  <a:rPr lang="en-US" dirty="0"/>
                  <a:t>then put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 )</m:t>
                    </m:r>
                  </m:oMath>
                </a14:m>
                <a:r>
                  <a:rPr lang="en-US" dirty="0"/>
                  <a:t> around it.</a:t>
                </a:r>
              </a:p>
              <a:p>
                <a:r>
                  <a:rPr lang="en-US" dirty="0"/>
                  <a:t>Examples: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−10</m:t>
                    </m:r>
                  </m:oMath>
                </a14:m>
                <a:r>
                  <a:rPr lang="en-US" dirty="0"/>
                  <a:t> ends up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+80</m:t>
                    </m:r>
                  </m:oMath>
                </a14:m>
                <a:r>
                  <a:rPr lang="en-US" dirty="0"/>
                  <a:t> ends up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/>
                  <a:t> ends up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9891AE-16E9-91BA-6328-ABD63BDC27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80224-3C57-99EA-BDD0-0C94FED9B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32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B32D1-F253-EA2C-7252-FD6E731EA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92800-6DED-2F7C-D506-D9C5225BD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Process For 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E204E3-3746-6F63-F37E-E3CE2D8E93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Pick a Scenario/Case to analyze (usually worst)</a:t>
                </a:r>
              </a:p>
              <a:p>
                <a:r>
                  <a:rPr lang="en-US" dirty="0"/>
                  <a:t>Count the number of </a:t>
                </a:r>
                <a:r>
                  <a:rPr lang="en-US" i="1" dirty="0"/>
                  <a:t>chosen</a:t>
                </a:r>
                <a:r>
                  <a:rPr lang="en-US" dirty="0"/>
                  <a:t> operation(s)</a:t>
                </a:r>
              </a:p>
              <a:p>
                <a:pPr lvl="1"/>
                <a:r>
                  <a:rPr lang="en-US" dirty="0"/>
                  <a:t>Factors to consider when choosing which operation(s) to count</a:t>
                </a:r>
              </a:p>
              <a:p>
                <a:pPr lvl="2"/>
                <a:r>
                  <a:rPr lang="en-US" b="1" dirty="0"/>
                  <a:t>Necessity</a:t>
                </a:r>
                <a:r>
                  <a:rPr lang="en-US" dirty="0"/>
                  <a:t>: should be necessary for solving the problem</a:t>
                </a:r>
              </a:p>
              <a:p>
                <a:pPr lvl="2"/>
                <a:r>
                  <a:rPr lang="en-US" b="1" dirty="0"/>
                  <a:t>Frequency</a:t>
                </a:r>
                <a:r>
                  <a:rPr lang="en-US" dirty="0"/>
                  <a:t>: should be the most frequently done (up to a constant factor)</a:t>
                </a:r>
              </a:p>
              <a:p>
                <a:pPr lvl="2"/>
                <a:r>
                  <a:rPr lang="en-US" b="1" dirty="0"/>
                  <a:t>Magnitude</a:t>
                </a:r>
                <a:r>
                  <a:rPr lang="en-US" dirty="0"/>
                  <a:t>: should be expensive to perform each chosen operation</a:t>
                </a:r>
              </a:p>
              <a:p>
                <a:r>
                  <a:rPr lang="en-US" dirty="0"/>
                  <a:t>Write that count as an expression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(the input size)</a:t>
                </a:r>
              </a:p>
              <a:p>
                <a:r>
                  <a:rPr lang="en-US" dirty="0"/>
                  <a:t>Put an asymptotic bound on it (one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More on this next class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E204E3-3746-6F63-F37E-E3CE2D8E93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ADB2F-913C-A2B5-25F5-693C702BE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5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CBC43-DD63-2B24-550B-B08D84561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Running Time – General Guide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6B4E2-CD04-DDD0-E33D-A4B22AE7A8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Add together the time of consecutive statements</a:t>
                </a:r>
              </a:p>
              <a:p>
                <a:r>
                  <a:rPr lang="en-US" dirty="0"/>
                  <a:t>Loops: Sum up the time required through each iteration of the loop</a:t>
                </a:r>
              </a:p>
              <a:p>
                <a:pPr lvl="1"/>
                <a:r>
                  <a:rPr lang="en-US" dirty="0"/>
                  <a:t>If each takes the same time, then [time per loop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number of iterations]</a:t>
                </a:r>
              </a:p>
              <a:p>
                <a:r>
                  <a:rPr lang="en-US" dirty="0"/>
                  <a:t>Conditionals: Sum together the time to check the condition and time of the slowest branch</a:t>
                </a:r>
              </a:p>
              <a:p>
                <a:r>
                  <a:rPr lang="en-US" dirty="0"/>
                  <a:t>Function Calls: Time of the function’s body</a:t>
                </a:r>
              </a:p>
              <a:p>
                <a:r>
                  <a:rPr lang="en-US" dirty="0"/>
                  <a:t>Recursion: Solve a </a:t>
                </a:r>
                <a:r>
                  <a:rPr lang="en-US" dirty="0">
                    <a:solidFill>
                      <a:srgbClr val="FF0000"/>
                    </a:solidFill>
                  </a:rPr>
                  <a:t>recurrence relation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06B4E2-CD04-DDD0-E33D-A4B22AE7A8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4488C-C115-413B-7955-E422D0806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98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3A1F-2F28-72B9-7893-6E4BD4508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DE26A-C2F5-7B5B-4759-C1446F45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440" y="0"/>
            <a:ext cx="8925560" cy="1325563"/>
          </a:xfrm>
        </p:spPr>
        <p:txBody>
          <a:bodyPr/>
          <a:lstStyle/>
          <a:p>
            <a:r>
              <a:rPr lang="en-US" dirty="0"/>
              <a:t>Worst Case – Example 1 (Questions)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E1733-8A24-7197-0553-9AFFD2032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0" y="609600"/>
            <a:ext cx="10515600" cy="64515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myFunction</a:t>
            </a:r>
            <a:r>
              <a:rPr lang="en-US" dirty="0"/>
              <a:t>(List n){</a:t>
            </a:r>
          </a:p>
          <a:p>
            <a:pPr marL="0" indent="0">
              <a:buNone/>
            </a:pPr>
            <a:r>
              <a:rPr lang="en-US" dirty="0"/>
              <a:t>    b = 55 + 5; </a:t>
            </a:r>
          </a:p>
          <a:p>
            <a:pPr marL="0" indent="0">
              <a:buNone/>
            </a:pPr>
            <a:r>
              <a:rPr lang="en-US" dirty="0"/>
              <a:t>    c = b / 3;  </a:t>
            </a:r>
          </a:p>
          <a:p>
            <a:pPr marL="0" indent="0">
              <a:buNone/>
            </a:pPr>
            <a:r>
              <a:rPr lang="en-US" dirty="0"/>
              <a:t>    b = c + 100;  </a:t>
            </a:r>
          </a:p>
          <a:p>
            <a:pPr marL="0" indent="0">
              <a:buNone/>
            </a:pPr>
            <a:r>
              <a:rPr lang="en-US" dirty="0"/>
              <a:t>    for (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 { </a:t>
            </a:r>
          </a:p>
          <a:p>
            <a:pPr marL="0" indent="0">
              <a:buNone/>
            </a:pPr>
            <a:r>
              <a:rPr lang="en-US" dirty="0"/>
              <a:t>        b++; </a:t>
            </a:r>
          </a:p>
          <a:p>
            <a:pPr marL="0" indent="0">
              <a:buNone/>
            </a:pPr>
            <a:r>
              <a:rPr lang="en-US" dirty="0"/>
              <a:t>   } </a:t>
            </a:r>
          </a:p>
          <a:p>
            <a:pPr marL="0" indent="0">
              <a:buNone/>
            </a:pPr>
            <a:r>
              <a:rPr lang="en-US" dirty="0"/>
              <a:t>    if (b % 2 == 0) {  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c++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} </a:t>
            </a:r>
          </a:p>
          <a:p>
            <a:pPr marL="0" indent="0">
              <a:buNone/>
            </a:pPr>
            <a:r>
              <a:rPr lang="en-US" dirty="0"/>
              <a:t>    else { </a:t>
            </a:r>
          </a:p>
          <a:p>
            <a:pPr marL="0" indent="0">
              <a:buNone/>
            </a:pPr>
            <a:r>
              <a:rPr lang="en-US" dirty="0"/>
              <a:t>        for (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 { </a:t>
            </a:r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dirty="0" err="1"/>
              <a:t>c++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    } </a:t>
            </a:r>
          </a:p>
          <a:p>
            <a:pPr marL="0" indent="0">
              <a:buNone/>
            </a:pPr>
            <a:r>
              <a:rPr lang="en-US" dirty="0"/>
              <a:t>    }</a:t>
            </a:r>
          </a:p>
          <a:p>
            <a:pPr marL="0" indent="0">
              <a:buNone/>
            </a:pPr>
            <a:r>
              <a:rPr lang="en-US" dirty="0"/>
              <a:t>    return c;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FE405-21FA-86BC-EF0B-7959FD174D9C}"/>
              </a:ext>
            </a:extLst>
          </p:cNvPr>
          <p:cNvSpPr txBox="1"/>
          <p:nvPr/>
        </p:nvSpPr>
        <p:spPr>
          <a:xfrm>
            <a:off x="6096000" y="1223466"/>
            <a:ext cx="581665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Questions to ask: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are the units of the input size?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are the operations we’re counting?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each line: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many times will it run?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long does it take to run?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Does this change with different inputs?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Answer: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354B6D-36C7-1A42-A8CE-A86FC0880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1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16DD-36F5-8C12-841E-7550A341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440" y="0"/>
            <a:ext cx="8925560" cy="1325563"/>
          </a:xfrm>
        </p:spPr>
        <p:txBody>
          <a:bodyPr/>
          <a:lstStyle/>
          <a:p>
            <a:r>
              <a:rPr lang="en-US" dirty="0"/>
              <a:t>Worst Case – Example 1 (Answers)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47DF6-6456-9C6C-709D-BEBF2D0F5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0" y="609600"/>
            <a:ext cx="10515600" cy="64515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myFunction</a:t>
            </a:r>
            <a:r>
              <a:rPr lang="en-US" dirty="0"/>
              <a:t>(List n){</a:t>
            </a:r>
          </a:p>
          <a:p>
            <a:pPr marL="0" indent="0">
              <a:buNone/>
            </a:pPr>
            <a:r>
              <a:rPr lang="en-US" dirty="0"/>
              <a:t>    b = 55 + 5; // 1</a:t>
            </a:r>
          </a:p>
          <a:p>
            <a:pPr marL="0" indent="0">
              <a:buNone/>
            </a:pPr>
            <a:r>
              <a:rPr lang="en-US" dirty="0"/>
              <a:t>    c = b / 3;  // 1</a:t>
            </a:r>
          </a:p>
          <a:p>
            <a:pPr marL="0" indent="0">
              <a:buNone/>
            </a:pPr>
            <a:r>
              <a:rPr lang="en-US" dirty="0"/>
              <a:t>    b = c + 100;  // 1</a:t>
            </a:r>
          </a:p>
          <a:p>
            <a:pPr marL="0" indent="0">
              <a:buNone/>
            </a:pPr>
            <a:r>
              <a:rPr lang="en-US" dirty="0"/>
              <a:t>    for (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 { // 1, n times</a:t>
            </a:r>
          </a:p>
          <a:p>
            <a:pPr marL="0" indent="0">
              <a:buNone/>
            </a:pPr>
            <a:r>
              <a:rPr lang="en-US" dirty="0"/>
              <a:t>        b++; // 1</a:t>
            </a:r>
          </a:p>
          <a:p>
            <a:pPr marL="0" indent="0">
              <a:buNone/>
            </a:pPr>
            <a:r>
              <a:rPr lang="en-US" dirty="0"/>
              <a:t>   } </a:t>
            </a:r>
          </a:p>
          <a:p>
            <a:pPr marL="0" indent="0">
              <a:buNone/>
            </a:pPr>
            <a:r>
              <a:rPr lang="en-US" dirty="0"/>
              <a:t>    if (b % 2 == 0) { // 1 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c++</a:t>
            </a:r>
            <a:r>
              <a:rPr lang="en-US" dirty="0"/>
              <a:t>; // 1</a:t>
            </a:r>
          </a:p>
          <a:p>
            <a:pPr marL="0" indent="0">
              <a:buNone/>
            </a:pPr>
            <a:r>
              <a:rPr lang="en-US" dirty="0"/>
              <a:t>    } </a:t>
            </a:r>
          </a:p>
          <a:p>
            <a:pPr marL="0" indent="0">
              <a:buNone/>
            </a:pPr>
            <a:r>
              <a:rPr lang="en-US" dirty="0"/>
              <a:t>    else { </a:t>
            </a:r>
          </a:p>
          <a:p>
            <a:pPr marL="0" indent="0">
              <a:buNone/>
            </a:pPr>
            <a:r>
              <a:rPr lang="en-US" dirty="0"/>
              <a:t>        for (</a:t>
            </a:r>
            <a:r>
              <a:rPr lang="en-US" dirty="0" err="1"/>
              <a:t>i</a:t>
            </a:r>
            <a:r>
              <a:rPr lang="en-US" dirty="0"/>
              <a:t> = 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 { // 1, n times </a:t>
            </a:r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dirty="0" err="1"/>
              <a:t>c++</a:t>
            </a:r>
            <a:r>
              <a:rPr lang="en-US" dirty="0"/>
              <a:t>; // 1</a:t>
            </a:r>
          </a:p>
          <a:p>
            <a:pPr marL="0" indent="0">
              <a:buNone/>
            </a:pPr>
            <a:r>
              <a:rPr lang="en-US" dirty="0"/>
              <a:t>        } </a:t>
            </a:r>
          </a:p>
          <a:p>
            <a:pPr marL="0" indent="0">
              <a:buNone/>
            </a:pPr>
            <a:r>
              <a:rPr lang="en-US" dirty="0"/>
              <a:t>    }</a:t>
            </a:r>
          </a:p>
          <a:p>
            <a:pPr marL="0" indent="0">
              <a:buNone/>
            </a:pPr>
            <a:r>
              <a:rPr lang="en-US" dirty="0"/>
              <a:t>    return c;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6C7F58-306D-E658-69EC-00881D5C09AB}"/>
                  </a:ext>
                </a:extLst>
              </p:cNvPr>
              <p:cNvSpPr txBox="1"/>
              <p:nvPr/>
            </p:nvSpPr>
            <p:spPr>
              <a:xfrm>
                <a:off x="6096000" y="1223466"/>
                <a:ext cx="5816657" cy="4893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Questions to ask: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What are the units of the input size?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# of items in the list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What are the operations we’re counting?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Arithmetic ops (+-*/)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each line: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How many times will it run?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How long does it take to run?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Does this change with different inputs?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Answer: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US" sz="2400" b="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6C7F58-306D-E658-69EC-00881D5C0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23466"/>
                <a:ext cx="5816657" cy="4893647"/>
              </a:xfrm>
              <a:prstGeom prst="rect">
                <a:avLst/>
              </a:prstGeom>
              <a:blipFill>
                <a:blip r:embed="rId2"/>
                <a:stretch>
                  <a:fillRect l="-1572" t="-998" r="-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9DE41-7371-8D59-2315-1C252CDC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97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16DD-36F5-8C12-841E-7550A341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440" y="0"/>
            <a:ext cx="8925560" cy="1325563"/>
          </a:xfrm>
        </p:spPr>
        <p:txBody>
          <a:bodyPr/>
          <a:lstStyle/>
          <a:p>
            <a:r>
              <a:rPr lang="en-US" dirty="0"/>
              <a:t>Worst Case – Example 2 (Questions)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47DF6-6456-9C6C-709D-BEBF2D0F5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0" y="1044654"/>
            <a:ext cx="10515600" cy="645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beAnnoying</a:t>
            </a:r>
            <a:r>
              <a:rPr lang="en-US" dirty="0"/>
              <a:t>(List n){</a:t>
            </a:r>
          </a:p>
          <a:p>
            <a:pPr marL="0" indent="0">
              <a:buNone/>
            </a:pPr>
            <a:r>
              <a:rPr lang="en-US" dirty="0"/>
              <a:t>    List m = [];</a:t>
            </a:r>
          </a:p>
          <a:p>
            <a:pPr marL="0" indent="0">
              <a:buNone/>
            </a:pPr>
            <a:r>
              <a:rPr lang="en-US" dirty="0"/>
              <a:t>    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++){ 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m.add</a:t>
            </a:r>
            <a:r>
              <a:rPr lang="en-US" dirty="0"/>
              <a:t>(n[</a:t>
            </a:r>
            <a:r>
              <a:rPr lang="en-US" dirty="0" err="1"/>
              <a:t>i</a:t>
            </a:r>
            <a:r>
              <a:rPr lang="en-US" dirty="0"/>
              <a:t>]);</a:t>
            </a:r>
          </a:p>
          <a:p>
            <a:pPr marL="0" indent="0">
              <a:buNone/>
            </a:pPr>
            <a:r>
              <a:rPr lang="en-US" dirty="0"/>
              <a:t>        for (j=0; j&lt;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j++</a:t>
            </a:r>
            <a:r>
              <a:rPr lang="en-US" dirty="0"/>
              <a:t>){ </a:t>
            </a:r>
          </a:p>
          <a:p>
            <a:pPr marL="0" indent="0">
              <a:buNone/>
            </a:pPr>
            <a:r>
              <a:rPr lang="en-US" dirty="0"/>
              <a:t>            print (“Hi, I’m annoying”); </a:t>
            </a:r>
          </a:p>
          <a:p>
            <a:pPr marL="0" indent="0">
              <a:buNone/>
            </a:pPr>
            <a:r>
              <a:rPr lang="en-US" dirty="0"/>
              <a:t>        } </a:t>
            </a:r>
          </a:p>
          <a:p>
            <a:pPr marL="0" indent="0">
              <a:buNone/>
            </a:pPr>
            <a:r>
              <a:rPr lang="en-US" dirty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6C7F58-306D-E658-69EC-00881D5C09AB}"/>
              </a:ext>
            </a:extLst>
          </p:cNvPr>
          <p:cNvSpPr txBox="1"/>
          <p:nvPr/>
        </p:nvSpPr>
        <p:spPr>
          <a:xfrm>
            <a:off x="6096000" y="1223466"/>
            <a:ext cx="559505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Questions to ask: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are the units of the input size?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are the operations we’re counting?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each line: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many times will it run?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long does it take to run?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Does this change with the input size?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8E747-7538-2AA7-54B5-21B229B7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4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5417A-E6C5-87EA-7920-49532B7D2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57A5C-50F3-28D9-983F-194010493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440" y="0"/>
            <a:ext cx="8925560" cy="1325563"/>
          </a:xfrm>
        </p:spPr>
        <p:txBody>
          <a:bodyPr/>
          <a:lstStyle/>
          <a:p>
            <a:r>
              <a:rPr lang="en-US" dirty="0"/>
              <a:t>Worst Case – Example 2 (Answers)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53F75-C222-9FA9-3DC9-6A0B759E3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80" y="1044654"/>
            <a:ext cx="10515600" cy="6451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beAnnoying</a:t>
            </a:r>
            <a:r>
              <a:rPr lang="en-US" dirty="0"/>
              <a:t>(List n){</a:t>
            </a:r>
          </a:p>
          <a:p>
            <a:pPr marL="0" indent="0">
              <a:buNone/>
            </a:pPr>
            <a:r>
              <a:rPr lang="en-US" dirty="0"/>
              <a:t>    List m = [];</a:t>
            </a:r>
          </a:p>
          <a:p>
            <a:pPr marL="0" indent="0">
              <a:buNone/>
            </a:pPr>
            <a:r>
              <a:rPr lang="en-US" dirty="0"/>
              <a:t>    for (</a:t>
            </a:r>
            <a:r>
              <a:rPr lang="en-US" dirty="0" err="1"/>
              <a:t>i</a:t>
            </a:r>
            <a:r>
              <a:rPr lang="en-US" dirty="0"/>
              <a:t>=0; </a:t>
            </a:r>
            <a:r>
              <a:rPr lang="en-US" dirty="0" err="1"/>
              <a:t>i</a:t>
            </a:r>
            <a:r>
              <a:rPr lang="en-US" dirty="0"/>
              <a:t> 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i</a:t>
            </a:r>
            <a:r>
              <a:rPr lang="en-US" dirty="0"/>
              <a:t>++){ // n times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m.add</a:t>
            </a:r>
            <a:r>
              <a:rPr lang="en-US" dirty="0"/>
              <a:t>(n[</a:t>
            </a:r>
            <a:r>
              <a:rPr lang="en-US" dirty="0" err="1"/>
              <a:t>i</a:t>
            </a:r>
            <a:r>
              <a:rPr lang="en-US" dirty="0"/>
              <a:t>]);</a:t>
            </a:r>
          </a:p>
          <a:p>
            <a:pPr marL="0" indent="0">
              <a:buNone/>
            </a:pPr>
            <a:r>
              <a:rPr lang="en-US" dirty="0"/>
              <a:t>        for (j=0; j&lt; </a:t>
            </a:r>
            <a:r>
              <a:rPr lang="en-US" dirty="0" err="1"/>
              <a:t>n.size</a:t>
            </a:r>
            <a:r>
              <a:rPr lang="en-US" dirty="0"/>
              <a:t>(); </a:t>
            </a:r>
            <a:r>
              <a:rPr lang="en-US" dirty="0" err="1"/>
              <a:t>j++</a:t>
            </a:r>
            <a:r>
              <a:rPr lang="en-US" dirty="0"/>
              <a:t>){ // n times</a:t>
            </a:r>
          </a:p>
          <a:p>
            <a:pPr marL="0" indent="0">
              <a:buNone/>
            </a:pPr>
            <a:r>
              <a:rPr lang="en-US" dirty="0"/>
              <a:t>            print (“Hi, I’m annoying”); // 1</a:t>
            </a:r>
          </a:p>
          <a:p>
            <a:pPr marL="0" indent="0">
              <a:buNone/>
            </a:pPr>
            <a:r>
              <a:rPr lang="en-US" dirty="0"/>
              <a:t>        } </a:t>
            </a:r>
          </a:p>
          <a:p>
            <a:pPr marL="0" indent="0">
              <a:buNone/>
            </a:pPr>
            <a:r>
              <a:rPr lang="en-US" dirty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431723-5CC5-DB8E-EA72-4108117A5CDA}"/>
                  </a:ext>
                </a:extLst>
              </p:cNvPr>
              <p:cNvSpPr txBox="1"/>
              <p:nvPr/>
            </p:nvSpPr>
            <p:spPr>
              <a:xfrm>
                <a:off x="6096000" y="1223466"/>
                <a:ext cx="5595058" cy="4154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Questions to ask: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What are the units of the input size?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# items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What are the operations we’re counting?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Adding or printing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Printing: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each line: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How many times will it run?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How long does it take to run?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Does this change with the input size?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6C7F58-306D-E658-69EC-00881D5C0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23466"/>
                <a:ext cx="5595058" cy="4154984"/>
              </a:xfrm>
              <a:prstGeom prst="rect">
                <a:avLst/>
              </a:prstGeom>
              <a:blipFill>
                <a:blip r:embed="rId2"/>
                <a:stretch>
                  <a:fillRect l="-1634" t="-1175" r="-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D8BC26-CB5F-BE76-042A-8230E165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57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106B-E7F2-6AC4-0CEB-263B34D0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Scenarios for your running time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B7D0D-89C1-85CB-26AE-4351C262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50217" cy="4351338"/>
          </a:xfrm>
        </p:spPr>
        <p:txBody>
          <a:bodyPr>
            <a:normAutofit/>
          </a:bodyPr>
          <a:lstStyle/>
          <a:p>
            <a:r>
              <a:rPr lang="en-US" dirty="0"/>
              <a:t>Worst-case complexity: </a:t>
            </a:r>
          </a:p>
          <a:p>
            <a:pPr lvl="1"/>
            <a:r>
              <a:rPr lang="en-US" dirty="0"/>
              <a:t>max number of steps algorithm takes on “most challenging” input </a:t>
            </a:r>
          </a:p>
          <a:p>
            <a:r>
              <a:rPr lang="en-US" dirty="0"/>
              <a:t>Best-case complexity: </a:t>
            </a:r>
          </a:p>
          <a:p>
            <a:pPr lvl="1"/>
            <a:r>
              <a:rPr lang="en-US" dirty="0"/>
              <a:t>min number of steps algorithm takes on “easiest” input </a:t>
            </a:r>
          </a:p>
          <a:p>
            <a:r>
              <a:rPr lang="en-US" dirty="0"/>
              <a:t>Average/expected complexity: </a:t>
            </a:r>
          </a:p>
          <a:p>
            <a:pPr lvl="1"/>
            <a:r>
              <a:rPr lang="en-US" dirty="0"/>
              <a:t>avg number of steps algorithm takes on random inputs (distribution-dependent) </a:t>
            </a:r>
          </a:p>
          <a:p>
            <a:r>
              <a:rPr lang="en-US" dirty="0"/>
              <a:t>Amortized complexity: </a:t>
            </a:r>
          </a:p>
          <a:p>
            <a:pPr lvl="1"/>
            <a:r>
              <a:rPr lang="en-US" dirty="0"/>
              <a:t>max total number of steps algorithm takes on M “most challenging” consecutive inputs, divided by M (i.e., divide the max total sum by M).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6246F-8E31-5314-8DD8-DE0F7E1AB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4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9A94-1220-2804-63AB-870822DBD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 - Worst Case Time of Add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E0DF2B-2C50-08CC-5BA6-B5A1FBAD4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9135" y="1825625"/>
            <a:ext cx="5670665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add(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value){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data.length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== size)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resize();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data[size] = value;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size++;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6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private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resize(){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oldData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data;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data = </a:t>
            </a: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new int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data.length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lang="en-US" sz="16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16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600" b="0" dirty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oldData.length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    data[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oldData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15840F2-52BA-DB0C-15EC-2298E887A62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What is the worst case running time of add?</a:t>
                </a:r>
              </a:p>
              <a:p>
                <a:pPr lvl="1"/>
                <a:r>
                  <a:rPr lang="en-US" dirty="0"/>
                  <a:t>Input size: size of “this”</a:t>
                </a:r>
              </a:p>
              <a:p>
                <a:pPr lvl="1"/>
                <a:r>
                  <a:rPr lang="en-US" dirty="0"/>
                  <a:t>Operations counted: indexing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15840F2-52BA-DB0C-15EC-2298E887A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A2C679-AE02-BDF0-90D7-3AB16FAB5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52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69A94-1220-2804-63AB-870822DBD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ArrayList</a:t>
            </a:r>
            <a:r>
              <a:rPr lang="en-US" dirty="0"/>
              <a:t> – Amortized Time of Add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59D7957-B208-5E47-448C-922F4E817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9135" y="1825625"/>
            <a:ext cx="5670665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add(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value){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data.length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== size)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    resize();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data[size] = value;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size++;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600" dirty="0">
              <a:solidFill>
                <a:srgbClr val="0000FF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private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resize(){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[]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oldData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data;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data =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new 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data.length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*</a:t>
            </a:r>
            <a:r>
              <a:rPr lang="en-US" sz="1600" dirty="0">
                <a:solidFill>
                  <a:srgbClr val="098658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en-US" sz="1600" dirty="0">
                <a:solidFill>
                  <a:srgbClr val="098658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oldData.length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        data[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 =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oldData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[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600" dirty="0">
              <a:highlight>
                <a:srgbClr val="FFFFFF"/>
              </a:highlight>
            </a:endParaRPr>
          </a:p>
        </p:txBody>
      </p:sp>
      <p:grpSp>
        <p:nvGrpSpPr>
          <p:cNvPr id="10" name="Group 9" descr="In the resize method, we double the length of the array using the line:&#10;&#10;data = new int[data.length*2];&#10;&#10;By making the choice to double, we guarantee we will not have to do any more resizing until the size of the ArrayList has double.">
            <a:extLst>
              <a:ext uri="{FF2B5EF4-FFF2-40B4-BE49-F238E27FC236}">
                <a16:creationId xmlns:a16="http://schemas.microsoft.com/office/drawing/2014/main" id="{9C129402-4FE1-5B72-A11C-459E5ABFB08C}"/>
              </a:ext>
            </a:extLst>
          </p:cNvPr>
          <p:cNvGrpSpPr/>
          <p:nvPr/>
        </p:nvGrpSpPr>
        <p:grpSpPr>
          <a:xfrm>
            <a:off x="3603084" y="4899991"/>
            <a:ext cx="2975957" cy="1873574"/>
            <a:chOff x="3603084" y="4899991"/>
            <a:chExt cx="2975957" cy="1873574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CA4A632-C2AC-7864-4F4E-4A5F61D15BA8}"/>
                </a:ext>
              </a:extLst>
            </p:cNvPr>
            <p:cNvCxnSpPr>
              <a:cxnSpLocks/>
              <a:stCxn id="3" idx="0"/>
            </p:cNvCxnSpPr>
            <p:nvPr/>
          </p:nvCxnSpPr>
          <p:spPr>
            <a:xfrm flipH="1" flipV="1">
              <a:off x="3856383" y="4899991"/>
              <a:ext cx="1234680" cy="95024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6D5D4F1-8370-387D-F6D8-21C5C80D4F42}"/>
                </a:ext>
              </a:extLst>
            </p:cNvPr>
            <p:cNvSpPr txBox="1"/>
            <p:nvPr/>
          </p:nvSpPr>
          <p:spPr>
            <a:xfrm>
              <a:off x="3603084" y="5850235"/>
              <a:ext cx="2975957" cy="9233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Every time we resize, we earn </a:t>
              </a:r>
              <a:r>
                <a:rPr lang="en-US" dirty="0" err="1">
                  <a:solidFill>
                    <a:srgbClr val="FF0000"/>
                  </a:solidFill>
                  <a:latin typeface="Consolas" panose="020B0609020204030204" pitchFamily="49" charset="0"/>
                </a:rPr>
                <a:t>data.length</a:t>
              </a:r>
              <a:r>
                <a:rPr lang="en-US" dirty="0">
                  <a:solidFill>
                    <a:srgbClr val="FF0000"/>
                  </a:solidFill>
                </a:rPr>
                <a:t> more adds before the next resize!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15840F2-52BA-DB0C-15EC-2298E887A62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Amortized Analysis Idea:</a:t>
                </a:r>
              </a:p>
              <a:p>
                <a:pPr lvl="1"/>
                <a:r>
                  <a:rPr lang="en-US" dirty="0"/>
                  <a:t>Suppose we have a program that in total does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adds.</a:t>
                </a:r>
              </a:p>
              <a:p>
                <a:pPr lvl="1"/>
                <a:r>
                  <a:rPr lang="en-US" dirty="0"/>
                  <a:t>How much time was spent “on average” across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be the initial size of </a:t>
                </a:r>
                <a:r>
                  <a:rPr lang="en-US" dirty="0">
                    <a:latin typeface="Consolas" panose="020B0609020204030204" pitchFamily="49" charset="0"/>
                  </a:rPr>
                  <a:t>data</a:t>
                </a:r>
              </a:p>
              <a:p>
                <a:pPr lvl="1"/>
                <a:r>
                  <a:rPr lang="en-US" dirty="0"/>
                  <a:t>The 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adds take: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next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adds: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next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adds: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Overall: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𝑡𝑜𝑡𝑎𝑙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𝑡𝑖𝑚𝑒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𝑎𝑑𝑑𝑠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15840F2-52BA-DB0C-15EC-2298E887A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17FA8A-587F-D1E4-9618-A9E8072E9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513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37711-2C9F-C400-7B2E-F7113BCCD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Amortized Analysis Analogy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483E-FA76-F83C-AF97-9517E9B1D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I’d like to park in a lot where they charge $10 per day to park</a:t>
            </a:r>
          </a:p>
          <a:p>
            <a:r>
              <a:rPr lang="en-US" dirty="0"/>
              <a:t>If you are caught in the lot without paying you are given a warning</a:t>
            </a:r>
          </a:p>
          <a:p>
            <a:r>
              <a:rPr lang="en-US" dirty="0"/>
              <a:t>If you get 3 warnings, you are charged a $25 fine, and your warnings reset.</a:t>
            </a:r>
          </a:p>
          <a:p>
            <a:r>
              <a:rPr lang="en-US" dirty="0"/>
              <a:t>Should you actually pay to park?</a:t>
            </a:r>
          </a:p>
          <a:p>
            <a:pPr lvl="1"/>
            <a:r>
              <a:rPr lang="en-US" dirty="0"/>
              <a:t>If you pay every day then you pay an average of $10 per day</a:t>
            </a:r>
          </a:p>
          <a:p>
            <a:pPr lvl="1"/>
            <a:r>
              <a:rPr lang="en-US" dirty="0"/>
              <a:t>If you do not pay then for every three </a:t>
            </a:r>
            <a:r>
              <a:rPr lang="en-US"/>
              <a:t>days parking costs $</a:t>
            </a:r>
            <a:r>
              <a:rPr lang="en-US" dirty="0"/>
              <a:t>0+$0+$25, for an average of $8.33 per day</a:t>
            </a:r>
          </a:p>
          <a:p>
            <a:pPr lvl="2"/>
            <a:r>
              <a:rPr lang="en-US" dirty="0"/>
              <a:t>This is an amortized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51E82-18D1-FBCC-D365-13C10EF0A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66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in a Sorted List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848916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boolean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contains(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Integer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&gt; a,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k){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a.size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(); 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++){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sz="24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) == k)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AF3C236-0A54-DCF1-9251-84AB57C2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65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Faster way?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1040108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you think of a faster algorithm to solve this problem?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8F8F855-CD5A-B5F9-9AD2-023D6303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99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4C94-F173-BE79-8469-02F227EC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</a:t>
            </a:r>
          </a:p>
        </p:txBody>
      </p:sp>
      <p:grpSp>
        <p:nvGrpSpPr>
          <p:cNvPr id="26" name="Group 25" descr="An example array of length 10">
            <a:extLst>
              <a:ext uri="{FF2B5EF4-FFF2-40B4-BE49-F238E27FC236}">
                <a16:creationId xmlns:a16="http://schemas.microsoft.com/office/drawing/2014/main" id="{3BC88654-239A-44AE-D715-B2925B4A1F94}"/>
              </a:ext>
            </a:extLst>
          </p:cNvPr>
          <p:cNvGrpSpPr/>
          <p:nvPr/>
        </p:nvGrpSpPr>
        <p:grpSpPr>
          <a:xfrm>
            <a:off x="6908800" y="1040108"/>
            <a:ext cx="5283200" cy="907778"/>
            <a:chOff x="6908800" y="1040108"/>
            <a:chExt cx="5283200" cy="90777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6176971-CE8E-F718-7F77-E9162D17D650}"/>
                </a:ext>
              </a:extLst>
            </p:cNvPr>
            <p:cNvGrpSpPr/>
            <p:nvPr/>
          </p:nvGrpSpPr>
          <p:grpSpPr>
            <a:xfrm>
              <a:off x="6908800" y="1419566"/>
              <a:ext cx="5283200" cy="528320"/>
              <a:chOff x="1681480" y="5462905"/>
              <a:chExt cx="5283200" cy="528320"/>
            </a:xfrm>
            <a:solidFill>
              <a:schemeClr val="bg1"/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44C80AB-88F8-15C5-0103-53AE186760CB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24360B-2F37-69A1-7E37-A806252CB4F7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0E67EE8-8B93-1B19-5019-F36B0BD7BF61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793D5AC-F3F1-9BA4-E366-21CB89ECB4FE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B126A6B-FFB4-A2F6-C119-A222B732EF3F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6CBE4FA-461E-32AF-1F21-B77F0369971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B537B33-5DD0-844B-4DE2-FACCCA75DC39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80871E1-A9B9-68FB-9BE8-F1C631E2D52A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8C3F77D-A3EF-58B8-E3C7-32E1697528F8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9D9353-0FA0-020E-1D1E-349C1C971276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AD036-AEEA-337E-F743-27B6259BCAC9}"/>
                </a:ext>
              </a:extLst>
            </p:cNvPr>
            <p:cNvGrpSpPr/>
            <p:nvPr/>
          </p:nvGrpSpPr>
          <p:grpSpPr>
            <a:xfrm>
              <a:off x="6908800" y="1040108"/>
              <a:ext cx="5283200" cy="528320"/>
              <a:chOff x="1681480" y="5462905"/>
              <a:chExt cx="5283200" cy="52832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9956A8D-5179-312E-01CA-A027B4BE4CD7}"/>
                  </a:ext>
                </a:extLst>
              </p:cNvPr>
              <p:cNvSpPr/>
              <p:nvPr/>
            </p:nvSpPr>
            <p:spPr>
              <a:xfrm>
                <a:off x="37947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75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53B6828-1075-6CA6-379F-1141B90E248F}"/>
                  </a:ext>
                </a:extLst>
              </p:cNvPr>
              <p:cNvSpPr/>
              <p:nvPr/>
            </p:nvSpPr>
            <p:spPr>
              <a:xfrm>
                <a:off x="43230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79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AADC8C-26C7-2EC0-CFD5-AB850DA464FF}"/>
                  </a:ext>
                </a:extLst>
              </p:cNvPr>
              <p:cNvSpPr/>
              <p:nvPr/>
            </p:nvSpPr>
            <p:spPr>
              <a:xfrm>
                <a:off x="48514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88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0D9D694-6129-D6F5-5737-C28073A0DA20}"/>
                  </a:ext>
                </a:extLst>
              </p:cNvPr>
              <p:cNvSpPr/>
              <p:nvPr/>
            </p:nvSpPr>
            <p:spPr>
              <a:xfrm>
                <a:off x="53797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B85989-2371-70E5-8119-C39A6E903CDC}"/>
                  </a:ext>
                </a:extLst>
              </p:cNvPr>
              <p:cNvSpPr/>
              <p:nvPr/>
            </p:nvSpPr>
            <p:spPr>
              <a:xfrm>
                <a:off x="32664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F51CD2F-E989-9A35-F1FE-B6802A86B6F7}"/>
                  </a:ext>
                </a:extLst>
              </p:cNvPr>
              <p:cNvSpPr/>
              <p:nvPr/>
            </p:nvSpPr>
            <p:spPr>
              <a:xfrm>
                <a:off x="273812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13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CA394E8-3E48-87C4-4E66-B4248B28F3B8}"/>
                  </a:ext>
                </a:extLst>
              </p:cNvPr>
              <p:cNvSpPr/>
              <p:nvPr/>
            </p:nvSpPr>
            <p:spPr>
              <a:xfrm>
                <a:off x="220980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22F7EE1-E438-088D-0E5E-4BFDEA41E50F}"/>
                  </a:ext>
                </a:extLst>
              </p:cNvPr>
              <p:cNvSpPr/>
              <p:nvPr/>
            </p:nvSpPr>
            <p:spPr>
              <a:xfrm>
                <a:off x="590804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95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3332684-95DA-F21A-B08B-027F50B532A6}"/>
                  </a:ext>
                </a:extLst>
              </p:cNvPr>
              <p:cNvSpPr/>
              <p:nvPr/>
            </p:nvSpPr>
            <p:spPr>
              <a:xfrm>
                <a:off x="168148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5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FDC9D9D-586A-5D6A-EAEB-05E79320B7F2}"/>
                  </a:ext>
                </a:extLst>
              </p:cNvPr>
              <p:cNvSpPr/>
              <p:nvPr/>
            </p:nvSpPr>
            <p:spPr>
              <a:xfrm>
                <a:off x="6436360" y="5462905"/>
                <a:ext cx="528320" cy="52832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99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B7A4A-B366-CC17-877C-2EB95A8A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boolean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binary_contains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Integer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&gt; a,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k){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start = 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end = 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a.size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(start &lt; end){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mid = start + (end-start)/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(mid) == k)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true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a.get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(mid) &lt; k)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start = mid+</a:t>
            </a:r>
            <a:r>
              <a:rPr lang="en-US" b="0" dirty="0">
                <a:solidFill>
                  <a:srgbClr val="098658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else</a:t>
            </a:r>
            <a:endParaRPr lang="en-US" b="0" dirty="0">
              <a:solidFill>
                <a:srgbClr val="000000"/>
              </a:solidFill>
              <a:effectLst/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        end = mid;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false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CC7B2037-F7AD-0627-6C84-FC9CA4B1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85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DFD315-2225-9415-4253-A46A693C987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this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6DFD315-2225-9415-4253-A46A693C98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DEE10-F003-DFC8-090A-78AFCCF96A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the beginning: </a:t>
                </a:r>
                <a:r>
                  <a:rPr lang="en-US" dirty="0">
                    <a:latin typeface="Consolas" panose="020B0609020204030204" pitchFamily="49" charset="0"/>
                  </a:rPr>
                  <a:t>end-start=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After 1 iteration: </a:t>
                </a:r>
                <a:r>
                  <a:rPr lang="en-US" dirty="0">
                    <a:latin typeface="Consolas" panose="020B0609020204030204" pitchFamily="49" charset="0"/>
                  </a:rPr>
                  <a:t>end-start=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Consolas" panose="020B0609020204030204" pitchFamily="49" charset="0"/>
                  </a:rPr>
                  <a:t>mid-start = (start+(end-start)/2)-start</a:t>
                </a:r>
              </a:p>
              <a:p>
                <a:pPr lvl="1"/>
                <a:r>
                  <a:rPr lang="en-US" dirty="0">
                    <a:latin typeface="Consolas" panose="020B0609020204030204" pitchFamily="49" charset="0"/>
                  </a:rPr>
                  <a:t>end-mid = end-(start+(end-start)/2)</a:t>
                </a:r>
              </a:p>
              <a:p>
                <a:r>
                  <a:rPr lang="en-US" dirty="0"/>
                  <a:t>Each iteration cuts the “gap” in half!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iterations the size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We stop when the gap is 1</a:t>
                </a:r>
              </a:p>
              <a:p>
                <a:pPr lvl="1"/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FDEE10-F003-DFC8-090A-78AFCCF96A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22EA5-C7DB-98F4-2374-73D72E02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639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66A6-036F-846E-F4AC-15AAFD0E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Time Graphed</a:t>
            </a:r>
          </a:p>
        </p:txBody>
      </p:sp>
      <p:pic>
        <p:nvPicPr>
          <p:cNvPr id="5" name="Picture 4" descr="The same graph, but zoomed out farther so that larger input sizes are visible. From this graph we can see that the previous one was misleading, and after a certain point linear will take more time than log.">
            <a:extLst>
              <a:ext uri="{FF2B5EF4-FFF2-40B4-BE49-F238E27FC236}">
                <a16:creationId xmlns:a16="http://schemas.microsoft.com/office/drawing/2014/main" id="{C6AC8BB0-49B0-7D5E-92DD-CF544CC7D6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6095999" y="1829365"/>
            <a:ext cx="6048478" cy="3748475"/>
          </a:xfrm>
          <a:prstGeom prst="rect">
            <a:avLst/>
          </a:prstGeom>
        </p:spPr>
      </p:pic>
      <p:pic>
        <p:nvPicPr>
          <p:cNvPr id="3" name="Picture 2" descr="A graph showing the running time of a binary search of a list (i.e. log(n)) and a linear search of a list (n). The range of values shown is narrow, ans so binary search appears to take more time for all inputs in the range.">
            <a:extLst>
              <a:ext uri="{FF2B5EF4-FFF2-40B4-BE49-F238E27FC236}">
                <a16:creationId xmlns:a16="http://schemas.microsoft.com/office/drawing/2014/main" id="{55957566-1767-9559-3814-497EED16D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47522" y="1829365"/>
            <a:ext cx="6048477" cy="3748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32203-63B0-E947-96E5-1D2FDF8F1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7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542A1-F3AE-5E9B-5D67-C317DC46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Running Times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410524-FA66-B677-DB0A-E879D6F9F8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Suppose I have these algorithms, all of which have the same input/output behavior:</a:t>
                </a:r>
              </a:p>
              <a:p>
                <a:pPr lvl="1"/>
                <a:r>
                  <a:rPr lang="en-US" dirty="0"/>
                  <a:t>Algorithm A’s worst case running time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+900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Algorithm B’s worst case running time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Algorithm C’s worst case running time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Which algorithm is best?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410524-FA66-B677-DB0A-E879D6F9F8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092B3-16A1-3382-5A5D-15BA57DE7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29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553192-1741-E7E7-D227-470D609DAE9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81347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Asymptotically comparing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E553192-1741-E7E7-D227-470D609DAE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81347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 descr="A chart depicting how we can asymptotically compare a function f(n) with another function g(n). &#10;&#10;To show f(n) is big-Oh of g(n) we are able to ignore a small number of inputs (up to a value we call n_0, or n-naught) and multiply g(n) by a constant (that we call c_2). We say f(n) to be O(g(n)) provided for all inputs after n_0, f(n) is always below c_2*g(n).&#10;&#10;To show f(n) is big-Omega of g(n) we are able to ignore a small number of inputs (up to a value we call n_0, or n-naught) and multiply g(n) by a constant (that we call c_1). We say f(n) to be Omega(g(n)) provided for all inputs after n_0, f(n) is always amove c_1*g(n).&#10;&#10;If we can do both, then we say f(n) is big-Theta of g(n).">
            <a:extLst>
              <a:ext uri="{FF2B5EF4-FFF2-40B4-BE49-F238E27FC236}">
                <a16:creationId xmlns:a16="http://schemas.microsoft.com/office/drawing/2014/main" id="{1926F536-686E-BD1B-029B-BA2875E072D6}"/>
              </a:ext>
            </a:extLst>
          </p:cNvPr>
          <p:cNvGrpSpPr/>
          <p:nvPr/>
        </p:nvGrpSpPr>
        <p:grpSpPr>
          <a:xfrm>
            <a:off x="821900" y="1150625"/>
            <a:ext cx="9272722" cy="5640781"/>
            <a:chOff x="821900" y="1098075"/>
            <a:chExt cx="9272722" cy="56407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7721600" y="2133600"/>
                  <a:ext cx="237302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𝑂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1600" y="2133600"/>
                  <a:ext cx="2373022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514" r="-514" b="-18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7735490" y="2895600"/>
                  <a:ext cx="235750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Θ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5490" y="2895600"/>
                  <a:ext cx="2357505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517" r="-258" b="-18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7719381" y="3653135"/>
                  <a:ext cx="236551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)=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Ω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9381" y="3653135"/>
                  <a:ext cx="2365519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258" r="-515" b="-171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" name="Picture 2" descr="A chart depicting how we can asymptotically compare a function f(n) with another function g(n). &#10;&#10;To show f(n) is big-Oh of g(n) we are able to ignore a small number of inputs (up to a value we call n_0, or n-naught) and multiply g(n) by a constant (that we call c_2). We say f(n) to be O(g(n)) provided for all inputs after n_0, f(n) is always below c_2*g(n).&#10;&#10;To show f(n) is big-Omega of g(n) we are able to ignore a small number of inputs (up to a value we call n_0, or n-naught) and multiply g(n) by a constant (that we call c_1). We say f(n) to be Omega(g(n)) provided for all inputs after n_0, f(n) is always amove c_1*g(n).&#10;&#10;If we can do both, then we say f(n) is big-Theta of g(n).&#10;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990"/>
            <a:stretch/>
          </p:blipFill>
          <p:spPr bwMode="auto">
            <a:xfrm>
              <a:off x="821900" y="1098075"/>
              <a:ext cx="6884343" cy="5640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6DE86A-4804-2254-3B93-3A39F786E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97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Asymptotic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/>
                  <a:t>set of functions</a:t>
                </a:r>
                <a:r>
                  <a:rPr lang="en-US" dirty="0"/>
                  <a:t> with asymptotic behavior less than or equal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rgbClr val="FF33CC"/>
                    </a:solidFill>
                  </a:rPr>
                  <a:t>Upper-bounded </a:t>
                </a:r>
                <a:r>
                  <a:rPr lang="en-US" dirty="0"/>
                  <a:t>by a constant times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enough values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</m:oMath>
                </a14:m>
                <a:endParaRPr lang="en-US" b="0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≡∃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&gt;0. ∃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&gt;0. 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/>
                  <a:t>set of functions</a:t>
                </a:r>
                <a:r>
                  <a:rPr lang="en-US" dirty="0"/>
                  <a:t> with asymptotic behavior greater than or equal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rgbClr val="FF33CC"/>
                    </a:solidFill>
                  </a:rPr>
                  <a:t>Lower-bounded </a:t>
                </a:r>
                <a:r>
                  <a:rPr lang="en-US" dirty="0"/>
                  <a:t>by a constant times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enough values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endParaRPr lang="en-US" i="1" dirty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≡∃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&gt;0. ∃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&gt;0. 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.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“</a:t>
                </a:r>
                <a:r>
                  <a:rPr lang="en-US" dirty="0">
                    <a:solidFill>
                      <a:srgbClr val="FF33CC"/>
                    </a:solidFill>
                  </a:rPr>
                  <a:t>Tightly</a:t>
                </a:r>
                <a:r>
                  <a:rPr lang="en-US" dirty="0"/>
                  <a:t>” within constant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/>
                  <a:t> for large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/>
                      </a:rPr>
                      <m:t>∩</m:t>
                    </m:r>
                    <m:r>
                      <a:rPr lang="en-US" i="1">
                        <a:latin typeface="Cambria Math"/>
                      </a:rPr>
                      <m:t>𝑂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0F6DE-FA5E-3B62-C862-FDBA8489D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58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64C020-2384-061C-18C1-14BB89BF209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Idea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564C020-2384-061C-18C1-14BB89BF20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409C80-61B9-4DC9-01AB-659ECF1BCC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409C80-61B9-4DC9-01AB-659ECF1BCC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097FB-B911-0725-DF66-7B133457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22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6987</TotalTime>
  <Words>2713</Words>
  <Application>Microsoft Office PowerPoint</Application>
  <PresentationFormat>Widescreen</PresentationFormat>
  <Paragraphs>418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 Light</vt:lpstr>
      <vt:lpstr>Aptos</vt:lpstr>
      <vt:lpstr>Cambria Math</vt:lpstr>
      <vt:lpstr>Consolas</vt:lpstr>
      <vt:lpstr>Calibri</vt:lpstr>
      <vt:lpstr>Office Theme</vt:lpstr>
      <vt:lpstr>CSE 332 Autumn 2026 Lecture 2: Algorithm Analysis pt.1</vt:lpstr>
      <vt:lpstr>Announcements</vt:lpstr>
      <vt:lpstr>What do we care about in an algorithm?</vt:lpstr>
      <vt:lpstr>Pick an algorithm with the best running time</vt:lpstr>
      <vt:lpstr>How should we compare two algorithms?</vt:lpstr>
      <vt:lpstr>Wish list for algorithm comparison method:</vt:lpstr>
      <vt:lpstr>We will do “Resource Analysis”</vt:lpstr>
      <vt:lpstr>Process for Resource Analysis</vt:lpstr>
      <vt:lpstr>Running Time Analysis</vt:lpstr>
      <vt:lpstr>Scenarios to analyze for an algorithm</vt:lpstr>
      <vt:lpstr>Usually: Worst Case Running Time Analysis</vt:lpstr>
      <vt:lpstr>Analysis Process From CSE 123/143</vt:lpstr>
      <vt:lpstr>Analysis Process For Us</vt:lpstr>
      <vt:lpstr>Worst Case Running Time – General Guide</vt:lpstr>
      <vt:lpstr>Worst Case – Example 1 (Questions)</vt:lpstr>
      <vt:lpstr>Worst Case – Example 1 (Answers)</vt:lpstr>
      <vt:lpstr>Worst Case – Example 2 (Questions)</vt:lpstr>
      <vt:lpstr>Worst Case – Example 2 (Answers)</vt:lpstr>
      <vt:lpstr>Reminder: Scenarios for your running time function</vt:lpstr>
      <vt:lpstr>ArrayList - Worst Case Time of Add</vt:lpstr>
      <vt:lpstr>ArrayList – Amortized Time of Add</vt:lpstr>
      <vt:lpstr>Amortized Analysis Analogy</vt:lpstr>
      <vt:lpstr>Searching in a Sorted List</vt:lpstr>
      <vt:lpstr>Faster way?</vt:lpstr>
      <vt:lpstr>Binary Search</vt:lpstr>
      <vt:lpstr>Why is this log_2⁡n?</vt:lpstr>
      <vt:lpstr>Running Time Graphed</vt:lpstr>
      <vt:lpstr>Comparing Running Times</vt:lpstr>
      <vt:lpstr>Asymptotically comparing f(n) with g(n)</vt:lpstr>
      <vt:lpstr>Asymptotic Notation</vt:lpstr>
      <vt:lpstr>Idea of 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332 Autumn 2026 Lecture 2</dc:title>
  <dc:creator>Nathan Brunelle</dc:creator>
  <cp:lastModifiedBy>Ruth Anderson</cp:lastModifiedBy>
  <cp:revision>77</cp:revision>
  <cp:lastPrinted>2026-10-02T18:40:27Z</cp:lastPrinted>
  <dcterms:created xsi:type="dcterms:W3CDTF">2023-09-26T20:08:20Z</dcterms:created>
  <dcterms:modified xsi:type="dcterms:W3CDTF">2026-10-02T18:41:47Z</dcterms:modified>
</cp:coreProperties>
</file>