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9" r:id="rId3"/>
    <p:sldId id="423" r:id="rId4"/>
    <p:sldId id="260" r:id="rId5"/>
    <p:sldId id="258" r:id="rId6"/>
    <p:sldId id="261" r:id="rId7"/>
    <p:sldId id="262" r:id="rId8"/>
    <p:sldId id="263" r:id="rId9"/>
    <p:sldId id="264" r:id="rId10"/>
    <p:sldId id="276" r:id="rId11"/>
    <p:sldId id="265" r:id="rId12"/>
    <p:sldId id="266" r:id="rId13"/>
    <p:sldId id="267" r:id="rId14"/>
    <p:sldId id="268" r:id="rId15"/>
    <p:sldId id="279" r:id="rId16"/>
    <p:sldId id="417" r:id="rId17"/>
    <p:sldId id="418" r:id="rId18"/>
    <p:sldId id="419" r:id="rId19"/>
    <p:sldId id="420" r:id="rId20"/>
    <p:sldId id="421" r:id="rId21"/>
    <p:sldId id="422"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01" autoAdjust="0"/>
  </p:normalViewPr>
  <p:slideViewPr>
    <p:cSldViewPr snapToGrid="0">
      <p:cViewPr varScale="1">
        <p:scale>
          <a:sx n="114" d="100"/>
          <a:sy n="114"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7F3C42D-37D0-44E7-A432-3767DD684781}" type="datetimeFigureOut">
              <a:rPr lang="en-US" smtClean="0"/>
              <a:t>9/30/2026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FB933A5-12B7-4A70-AFEE-47565156A589}" type="slidenum">
              <a:rPr lang="en-US" smtClean="0"/>
              <a:t>‹#›</a:t>
            </a:fld>
            <a:endParaRPr lang="en-US"/>
          </a:p>
        </p:txBody>
      </p:sp>
    </p:spTree>
    <p:extLst>
      <p:ext uri="{BB962C8B-B14F-4D97-AF65-F5344CB8AC3E}">
        <p14:creationId xmlns:p14="http://schemas.microsoft.com/office/powerpoint/2010/main" val="3753993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41DCF-5FA9-3BBE-A6DC-4C4767E77E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D8AAD4-9F4E-2546-4A20-345BE6926F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B68BC9-B242-D863-6297-36224D351B7D}"/>
              </a:ext>
            </a:extLst>
          </p:cNvPr>
          <p:cNvSpPr>
            <a:spLocks noGrp="1"/>
          </p:cNvSpPr>
          <p:nvPr>
            <p:ph type="dt" sz="half" idx="10"/>
          </p:nvPr>
        </p:nvSpPr>
        <p:spPr/>
        <p:txBody>
          <a:bodyPr/>
          <a:lstStyle/>
          <a:p>
            <a:fld id="{C7F6864D-0EDC-4448-B8D9-D8DC970D5431}" type="datetime1">
              <a:rPr lang="en-US" smtClean="0"/>
              <a:t>9/30/2026</a:t>
            </a:fld>
            <a:endParaRPr lang="en-US"/>
          </a:p>
        </p:txBody>
      </p:sp>
      <p:sp>
        <p:nvSpPr>
          <p:cNvPr id="5" name="Footer Placeholder 4">
            <a:extLst>
              <a:ext uri="{FF2B5EF4-FFF2-40B4-BE49-F238E27FC236}">
                <a16:creationId xmlns:a16="http://schemas.microsoft.com/office/drawing/2014/main" id="{7B6D43E7-A090-881E-D908-BB9CC53DDD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DFBC9-B9F9-85A6-26A1-9D7E515D0331}"/>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5430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B011-50E5-247E-0EB3-D47C59C4FF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A71371-A022-A3A5-E49C-D2CCEC4E25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8F92F8-B436-FF4B-567C-6CF9F3F68596}"/>
              </a:ext>
            </a:extLst>
          </p:cNvPr>
          <p:cNvSpPr>
            <a:spLocks noGrp="1"/>
          </p:cNvSpPr>
          <p:nvPr>
            <p:ph type="dt" sz="half" idx="10"/>
          </p:nvPr>
        </p:nvSpPr>
        <p:spPr/>
        <p:txBody>
          <a:bodyPr/>
          <a:lstStyle/>
          <a:p>
            <a:fld id="{D40EAE71-48FB-4C27-80E6-24792133AD7C}" type="datetime1">
              <a:rPr lang="en-US" smtClean="0"/>
              <a:t>9/30/2026</a:t>
            </a:fld>
            <a:endParaRPr lang="en-US"/>
          </a:p>
        </p:txBody>
      </p:sp>
      <p:sp>
        <p:nvSpPr>
          <p:cNvPr id="5" name="Footer Placeholder 4">
            <a:extLst>
              <a:ext uri="{FF2B5EF4-FFF2-40B4-BE49-F238E27FC236}">
                <a16:creationId xmlns:a16="http://schemas.microsoft.com/office/drawing/2014/main" id="{09C755B9-83BE-E117-954F-A47925F5BF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45716-8D01-8E2F-8276-3A903E607C10}"/>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31678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264CF-1BBA-680C-4F96-017144A15A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89E9BE-1B28-C587-A2C5-253ECF74E1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3E3E68-CE19-CACB-1EDD-351F4F9C9466}"/>
              </a:ext>
            </a:extLst>
          </p:cNvPr>
          <p:cNvSpPr>
            <a:spLocks noGrp="1"/>
          </p:cNvSpPr>
          <p:nvPr>
            <p:ph type="dt" sz="half" idx="10"/>
          </p:nvPr>
        </p:nvSpPr>
        <p:spPr/>
        <p:txBody>
          <a:bodyPr/>
          <a:lstStyle/>
          <a:p>
            <a:fld id="{E1D76906-1C16-485D-87A8-D6AF24312A13}" type="datetime1">
              <a:rPr lang="en-US" smtClean="0"/>
              <a:t>9/30/2026</a:t>
            </a:fld>
            <a:endParaRPr lang="en-US"/>
          </a:p>
        </p:txBody>
      </p:sp>
      <p:sp>
        <p:nvSpPr>
          <p:cNvPr id="5" name="Footer Placeholder 4">
            <a:extLst>
              <a:ext uri="{FF2B5EF4-FFF2-40B4-BE49-F238E27FC236}">
                <a16:creationId xmlns:a16="http://schemas.microsoft.com/office/drawing/2014/main" id="{5DE49855-AB14-5CF9-EE88-AB42D1DF4D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DE2C96-8A85-4C99-39A1-9B9DB31D7A55}"/>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2177264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9EEC-003E-DFFB-2D04-A2E70FE13D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BFE0F4-58A0-D6D9-6AAC-CD97965C20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7E4C68-9C36-2696-B323-CF0642D6DB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9713B3-5A96-0F1A-CFE7-8563FD24B87E}"/>
              </a:ext>
            </a:extLst>
          </p:cNvPr>
          <p:cNvSpPr>
            <a:spLocks noGrp="1"/>
          </p:cNvSpPr>
          <p:nvPr>
            <p:ph type="dt" sz="half" idx="10"/>
          </p:nvPr>
        </p:nvSpPr>
        <p:spPr/>
        <p:txBody>
          <a:bodyPr/>
          <a:lstStyle/>
          <a:p>
            <a:fld id="{ABAF5483-73DD-472D-A116-D64012DDFEA5}" type="datetime1">
              <a:rPr lang="en-US" smtClean="0"/>
              <a:t>9/30/2026</a:t>
            </a:fld>
            <a:endParaRPr lang="en-US"/>
          </a:p>
        </p:txBody>
      </p:sp>
      <p:sp>
        <p:nvSpPr>
          <p:cNvPr id="6" name="Footer Placeholder 5">
            <a:extLst>
              <a:ext uri="{FF2B5EF4-FFF2-40B4-BE49-F238E27FC236}">
                <a16:creationId xmlns:a16="http://schemas.microsoft.com/office/drawing/2014/main" id="{818D724B-C264-2548-CAFF-305FE7D37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193A13-EBDF-17F2-DF34-5BA3D79328AA}"/>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65914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9F2D-6C68-B3F6-3BC7-2A9EE6BE2B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2A2B36-9CB6-0E61-D14F-48AD642FC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551B63-A4A2-BD66-BF76-72528E69BA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EF4911-72D8-7120-897F-434F05D8DA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354135-3D54-9447-778A-86081F0473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52A4A-AE91-8A3A-8DE2-74205F39FDCF}"/>
              </a:ext>
            </a:extLst>
          </p:cNvPr>
          <p:cNvSpPr>
            <a:spLocks noGrp="1"/>
          </p:cNvSpPr>
          <p:nvPr>
            <p:ph type="dt" sz="half" idx="10"/>
          </p:nvPr>
        </p:nvSpPr>
        <p:spPr/>
        <p:txBody>
          <a:bodyPr/>
          <a:lstStyle/>
          <a:p>
            <a:fld id="{A920020A-BC07-4ACE-9F1B-D8925527CCDB}" type="datetime1">
              <a:rPr lang="en-US" smtClean="0"/>
              <a:t>9/30/2026</a:t>
            </a:fld>
            <a:endParaRPr lang="en-US"/>
          </a:p>
        </p:txBody>
      </p:sp>
      <p:sp>
        <p:nvSpPr>
          <p:cNvPr id="8" name="Footer Placeholder 7">
            <a:extLst>
              <a:ext uri="{FF2B5EF4-FFF2-40B4-BE49-F238E27FC236}">
                <a16:creationId xmlns:a16="http://schemas.microsoft.com/office/drawing/2014/main" id="{38FC667D-AA9E-21BF-66F2-755D86E708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8E628E-2723-30DA-D22D-BFF79CE056C7}"/>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419737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41984-7865-CBC1-7E39-27325050C7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341811-B828-6912-5458-2BC9266D21E5}"/>
              </a:ext>
            </a:extLst>
          </p:cNvPr>
          <p:cNvSpPr>
            <a:spLocks noGrp="1"/>
          </p:cNvSpPr>
          <p:nvPr>
            <p:ph type="dt" sz="half" idx="10"/>
          </p:nvPr>
        </p:nvSpPr>
        <p:spPr/>
        <p:txBody>
          <a:bodyPr/>
          <a:lstStyle/>
          <a:p>
            <a:fld id="{88563D57-7AE1-4DAC-A512-45820BEFB86F}" type="datetime1">
              <a:rPr lang="en-US" smtClean="0"/>
              <a:t>9/30/2026</a:t>
            </a:fld>
            <a:endParaRPr lang="en-US"/>
          </a:p>
        </p:txBody>
      </p:sp>
      <p:sp>
        <p:nvSpPr>
          <p:cNvPr id="4" name="Footer Placeholder 3">
            <a:extLst>
              <a:ext uri="{FF2B5EF4-FFF2-40B4-BE49-F238E27FC236}">
                <a16:creationId xmlns:a16="http://schemas.microsoft.com/office/drawing/2014/main" id="{DA1DF831-0A64-24F5-806E-B3EBA55914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EFD212-56D6-B7F8-FC27-BC4BF7386DD8}"/>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2149963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903B13-E121-53F2-65F9-41E383C574E5}"/>
              </a:ext>
            </a:extLst>
          </p:cNvPr>
          <p:cNvSpPr>
            <a:spLocks noGrp="1"/>
          </p:cNvSpPr>
          <p:nvPr>
            <p:ph type="dt" sz="half" idx="10"/>
          </p:nvPr>
        </p:nvSpPr>
        <p:spPr/>
        <p:txBody>
          <a:bodyPr/>
          <a:lstStyle/>
          <a:p>
            <a:fld id="{A58D71ED-1032-4100-99AF-F2EB552AF3FE}" type="datetime1">
              <a:rPr lang="en-US" smtClean="0"/>
              <a:t>9/30/2026</a:t>
            </a:fld>
            <a:endParaRPr lang="en-US"/>
          </a:p>
        </p:txBody>
      </p:sp>
      <p:sp>
        <p:nvSpPr>
          <p:cNvPr id="3" name="Footer Placeholder 2">
            <a:extLst>
              <a:ext uri="{FF2B5EF4-FFF2-40B4-BE49-F238E27FC236}">
                <a16:creationId xmlns:a16="http://schemas.microsoft.com/office/drawing/2014/main" id="{D2814793-9D7D-32F8-795A-31644DBAB3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76B231-FE15-2561-B700-2506AC71310D}"/>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856356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B5398-EEBA-42F4-3948-4DF36A153E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E000E0-12D7-545A-0B4A-64A8B51A9F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585510-3798-210C-EC55-29C449719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E698E8-2EE7-873D-A608-9A260F5DDDE7}"/>
              </a:ext>
            </a:extLst>
          </p:cNvPr>
          <p:cNvSpPr>
            <a:spLocks noGrp="1"/>
          </p:cNvSpPr>
          <p:nvPr>
            <p:ph type="dt" sz="half" idx="10"/>
          </p:nvPr>
        </p:nvSpPr>
        <p:spPr/>
        <p:txBody>
          <a:bodyPr/>
          <a:lstStyle/>
          <a:p>
            <a:fld id="{D60DCFEF-0472-49FC-9418-45416B3A0CC8}" type="datetime1">
              <a:rPr lang="en-US" smtClean="0"/>
              <a:t>9/30/2026</a:t>
            </a:fld>
            <a:endParaRPr lang="en-US"/>
          </a:p>
        </p:txBody>
      </p:sp>
      <p:sp>
        <p:nvSpPr>
          <p:cNvPr id="6" name="Footer Placeholder 5">
            <a:extLst>
              <a:ext uri="{FF2B5EF4-FFF2-40B4-BE49-F238E27FC236}">
                <a16:creationId xmlns:a16="http://schemas.microsoft.com/office/drawing/2014/main" id="{F8D5F347-CF7A-10E6-8DC6-FA1E5DB6DB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5E452D-F82A-718F-94C2-C889F622E545}"/>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162156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E1DDD-DB8D-6429-4235-465780A7B8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42B9E5-6756-3695-C94E-93A464783E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A170C60-CA85-5E67-14F6-3176093E5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25D70-D5F0-5123-66A9-63D9B82E929A}"/>
              </a:ext>
            </a:extLst>
          </p:cNvPr>
          <p:cNvSpPr>
            <a:spLocks noGrp="1"/>
          </p:cNvSpPr>
          <p:nvPr>
            <p:ph type="dt" sz="half" idx="10"/>
          </p:nvPr>
        </p:nvSpPr>
        <p:spPr/>
        <p:txBody>
          <a:bodyPr/>
          <a:lstStyle/>
          <a:p>
            <a:fld id="{E6538F93-7272-4DE8-8152-5B1A9069111D}" type="datetime1">
              <a:rPr lang="en-US" smtClean="0"/>
              <a:t>9/30/2026</a:t>
            </a:fld>
            <a:endParaRPr lang="en-US"/>
          </a:p>
        </p:txBody>
      </p:sp>
      <p:sp>
        <p:nvSpPr>
          <p:cNvPr id="6" name="Footer Placeholder 5">
            <a:extLst>
              <a:ext uri="{FF2B5EF4-FFF2-40B4-BE49-F238E27FC236}">
                <a16:creationId xmlns:a16="http://schemas.microsoft.com/office/drawing/2014/main" id="{E977B62A-8600-7CE9-095E-82CDE4E176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8F328-EF42-0E10-9C29-12A53381D4AB}"/>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40534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24705-3181-4743-BF72-E5B55E6278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D9669D-6765-7CD2-C040-D4C5E44BAB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5E7B0-5065-8FAA-2D02-01DC4905B366}"/>
              </a:ext>
            </a:extLst>
          </p:cNvPr>
          <p:cNvSpPr>
            <a:spLocks noGrp="1"/>
          </p:cNvSpPr>
          <p:nvPr>
            <p:ph type="dt" sz="half" idx="10"/>
          </p:nvPr>
        </p:nvSpPr>
        <p:spPr/>
        <p:txBody>
          <a:bodyPr/>
          <a:lstStyle/>
          <a:p>
            <a:fld id="{D6FFD323-582E-4465-91DC-86A832F64C92}" type="datetime1">
              <a:rPr lang="en-US" smtClean="0"/>
              <a:t>9/30/2026</a:t>
            </a:fld>
            <a:endParaRPr lang="en-US"/>
          </a:p>
        </p:txBody>
      </p:sp>
      <p:sp>
        <p:nvSpPr>
          <p:cNvPr id="5" name="Footer Placeholder 4">
            <a:extLst>
              <a:ext uri="{FF2B5EF4-FFF2-40B4-BE49-F238E27FC236}">
                <a16:creationId xmlns:a16="http://schemas.microsoft.com/office/drawing/2014/main" id="{CA487F4E-481E-5CA4-5AC0-EF15EBAF8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05C81A-1EC7-F85E-A5DB-0F7CA62EC06F}"/>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3653172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F8F565-D4D2-A972-147D-1A41777B26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813695-1D6C-4A4F-7F94-1346663811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AEB8A-EA17-E1E1-8CD3-B7AF8E3F2803}"/>
              </a:ext>
            </a:extLst>
          </p:cNvPr>
          <p:cNvSpPr>
            <a:spLocks noGrp="1"/>
          </p:cNvSpPr>
          <p:nvPr>
            <p:ph type="dt" sz="half" idx="10"/>
          </p:nvPr>
        </p:nvSpPr>
        <p:spPr/>
        <p:txBody>
          <a:bodyPr/>
          <a:lstStyle/>
          <a:p>
            <a:fld id="{D6A680C0-0771-4813-A373-FCAF9845BDA4}" type="datetime1">
              <a:rPr lang="en-US" smtClean="0"/>
              <a:t>9/30/2026</a:t>
            </a:fld>
            <a:endParaRPr lang="en-US"/>
          </a:p>
        </p:txBody>
      </p:sp>
      <p:sp>
        <p:nvSpPr>
          <p:cNvPr id="5" name="Footer Placeholder 4">
            <a:extLst>
              <a:ext uri="{FF2B5EF4-FFF2-40B4-BE49-F238E27FC236}">
                <a16:creationId xmlns:a16="http://schemas.microsoft.com/office/drawing/2014/main" id="{AB6AF905-A88D-ED4C-DD07-098840D4A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1A03B8-DD10-B6B6-6B59-3EB669F3776F}"/>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787887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BC2B57-F2EC-C92D-BAFA-C36FE7F31C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0AE8E8-3549-4143-3C3F-38529FA553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2DEB0-3161-B686-27DF-345950BFF0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94E4E6-2D2D-4706-958D-8609F503E932}" type="datetime1">
              <a:rPr lang="en-US" smtClean="0"/>
              <a:t>9/30/2026</a:t>
            </a:fld>
            <a:endParaRPr lang="en-US"/>
          </a:p>
        </p:txBody>
      </p:sp>
      <p:sp>
        <p:nvSpPr>
          <p:cNvPr id="5" name="Footer Placeholder 4">
            <a:extLst>
              <a:ext uri="{FF2B5EF4-FFF2-40B4-BE49-F238E27FC236}">
                <a16:creationId xmlns:a16="http://schemas.microsoft.com/office/drawing/2014/main" id="{B7B5E12D-E358-B346-0620-4D8545C52B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B1C4BA-D22A-5462-8F71-6F616DC8FA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D5A7D-FFFE-410B-BEE5-702232F4B148}" type="slidenum">
              <a:rPr lang="en-US" smtClean="0"/>
              <a:t>‹#›</a:t>
            </a:fld>
            <a:endParaRPr lang="en-US"/>
          </a:p>
        </p:txBody>
      </p:sp>
    </p:spTree>
    <p:extLst>
      <p:ext uri="{BB962C8B-B14F-4D97-AF65-F5344CB8AC3E}">
        <p14:creationId xmlns:p14="http://schemas.microsoft.com/office/powerpoint/2010/main" val="3096507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s.uw.edu/332"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cs.uw.edu/332/staff.html#ta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jpeg"/><Relationship Id="rId5" Type="http://schemas.openxmlformats.org/officeDocument/2006/relationships/image" Target="../media/image2.jp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hyperlink" Target="http://www.cs.uw.edu/332"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docs.google.com/document/u/0/d/1XV_YeBqceJFZXUYnuDdiVdtyhw1KZNn9cxxJ2O5VJGY/edi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029F-F4C6-FDAD-6A00-4E30C8EE848F}"/>
              </a:ext>
            </a:extLst>
          </p:cNvPr>
          <p:cNvSpPr>
            <a:spLocks noGrp="1"/>
          </p:cNvSpPr>
          <p:nvPr>
            <p:ph type="ctrTitle"/>
          </p:nvPr>
        </p:nvSpPr>
        <p:spPr/>
        <p:txBody>
          <a:bodyPr>
            <a:normAutofit fontScale="90000"/>
          </a:bodyPr>
          <a:lstStyle/>
          <a:p>
            <a:r>
              <a:rPr lang="en-US" dirty="0"/>
              <a:t>CSE 332 Autumn 2026</a:t>
            </a:r>
            <a:br>
              <a:rPr lang="en-US" dirty="0"/>
            </a:br>
            <a:r>
              <a:rPr lang="en-US" dirty="0"/>
              <a:t>Lecture 1: Intro to ADTs, Queues, Stacks </a:t>
            </a:r>
          </a:p>
        </p:txBody>
      </p:sp>
      <p:sp>
        <p:nvSpPr>
          <p:cNvPr id="3" name="Subtitle 2">
            <a:extLst>
              <a:ext uri="{FF2B5EF4-FFF2-40B4-BE49-F238E27FC236}">
                <a16:creationId xmlns:a16="http://schemas.microsoft.com/office/drawing/2014/main" id="{AB96019E-F067-13A3-DC5B-9F49CCFEF437}"/>
              </a:ext>
            </a:extLst>
          </p:cNvPr>
          <p:cNvSpPr>
            <a:spLocks noGrp="1"/>
          </p:cNvSpPr>
          <p:nvPr>
            <p:ph type="subTitle" idx="1"/>
          </p:nvPr>
        </p:nvSpPr>
        <p:spPr/>
        <p:txBody>
          <a:bodyPr>
            <a:normAutofit lnSpcReduction="10000"/>
          </a:bodyPr>
          <a:lstStyle/>
          <a:p>
            <a:r>
              <a:rPr lang="en-US" dirty="0"/>
              <a:t>Ruth Anderson</a:t>
            </a:r>
          </a:p>
          <a:p>
            <a:r>
              <a:rPr lang="en-US" dirty="0">
                <a:hlinkClick r:id="rId2"/>
              </a:rPr>
              <a:t>http://www.cs.uw.edu/332</a:t>
            </a:r>
            <a:endParaRPr lang="en-US" dirty="0"/>
          </a:p>
          <a:p>
            <a:endParaRPr lang="en-US" dirty="0"/>
          </a:p>
          <a:p>
            <a:r>
              <a:rPr lang="en-US" dirty="0"/>
              <a:t>Slides based on Nathan Brunelle’s</a:t>
            </a:r>
          </a:p>
          <a:p>
            <a:endParaRPr lang="en-US" dirty="0"/>
          </a:p>
          <a:p>
            <a:endParaRPr lang="en-US" dirty="0"/>
          </a:p>
        </p:txBody>
      </p:sp>
      <p:sp>
        <p:nvSpPr>
          <p:cNvPr id="4" name="Slide Number Placeholder 3">
            <a:extLst>
              <a:ext uri="{FF2B5EF4-FFF2-40B4-BE49-F238E27FC236}">
                <a16:creationId xmlns:a16="http://schemas.microsoft.com/office/drawing/2014/main" id="{2F7DF7E0-9010-13B2-C908-4B560B31570D}"/>
              </a:ext>
            </a:extLst>
          </p:cNvPr>
          <p:cNvSpPr>
            <a:spLocks noGrp="1"/>
          </p:cNvSpPr>
          <p:nvPr>
            <p:ph type="sldNum" sz="quarter" idx="12"/>
          </p:nvPr>
        </p:nvSpPr>
        <p:spPr/>
        <p:txBody>
          <a:bodyPr/>
          <a:lstStyle/>
          <a:p>
            <a:fld id="{A94D5A7D-FFFE-410B-BEE5-702232F4B148}" type="slidenum">
              <a:rPr lang="en-US" smtClean="0"/>
              <a:t>1</a:t>
            </a:fld>
            <a:endParaRPr lang="en-US"/>
          </a:p>
        </p:txBody>
      </p:sp>
    </p:spTree>
    <p:extLst>
      <p:ext uri="{BB962C8B-B14F-4D97-AF65-F5344CB8AC3E}">
        <p14:creationId xmlns:p14="http://schemas.microsoft.com/office/powerpoint/2010/main" val="397330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7403F-6049-28C1-8A06-B4838DCE0617}"/>
              </a:ext>
            </a:extLst>
          </p:cNvPr>
          <p:cNvSpPr>
            <a:spLocks noGrp="1"/>
          </p:cNvSpPr>
          <p:nvPr>
            <p:ph type="title"/>
          </p:nvPr>
        </p:nvSpPr>
        <p:spPr/>
        <p:txBody>
          <a:bodyPr>
            <a:normAutofit/>
          </a:bodyPr>
          <a:lstStyle/>
          <a:p>
            <a:r>
              <a:rPr lang="en-US" dirty="0"/>
              <a:t>CSE 332: Data Structures and Parallelism</a:t>
            </a:r>
          </a:p>
        </p:txBody>
      </p:sp>
      <p:sp>
        <p:nvSpPr>
          <p:cNvPr id="3" name="Content Placeholder 2">
            <a:extLst>
              <a:ext uri="{FF2B5EF4-FFF2-40B4-BE49-F238E27FC236}">
                <a16:creationId xmlns:a16="http://schemas.microsoft.com/office/drawing/2014/main" id="{CEE5280D-4DB2-A501-42A7-CD23BCB759DA}"/>
              </a:ext>
            </a:extLst>
          </p:cNvPr>
          <p:cNvSpPr>
            <a:spLocks noGrp="1"/>
          </p:cNvSpPr>
          <p:nvPr>
            <p:ph idx="1"/>
          </p:nvPr>
        </p:nvSpPr>
        <p:spPr/>
        <p:txBody>
          <a:bodyPr>
            <a:normAutofit/>
          </a:bodyPr>
          <a:lstStyle/>
          <a:p>
            <a:pPr>
              <a:buFontTx/>
              <a:buNone/>
              <a:defRPr/>
            </a:pPr>
            <a:r>
              <a:rPr lang="en-US" dirty="0"/>
              <a:t>Topics covered:</a:t>
            </a:r>
          </a:p>
          <a:p>
            <a:pPr>
              <a:defRPr/>
            </a:pPr>
            <a:r>
              <a:rPr lang="en-US" sz="2800" dirty="0"/>
              <a:t>Data Structures</a:t>
            </a:r>
          </a:p>
          <a:p>
            <a:pPr lvl="1">
              <a:defRPr/>
            </a:pPr>
            <a:r>
              <a:rPr lang="en-US" dirty="0"/>
              <a:t>Specific “classic” data structures</a:t>
            </a:r>
          </a:p>
          <a:p>
            <a:pPr>
              <a:defRPr/>
            </a:pPr>
            <a:r>
              <a:rPr lang="en-US" dirty="0"/>
              <a:t>Introduction to Algorithms and Analysis</a:t>
            </a:r>
          </a:p>
          <a:p>
            <a:pPr>
              <a:defRPr/>
            </a:pPr>
            <a:r>
              <a:rPr lang="en-US" dirty="0"/>
              <a:t>Parallelism and Concurrency</a:t>
            </a:r>
          </a:p>
          <a:p>
            <a:pPr lvl="1">
              <a:defRPr/>
            </a:pPr>
            <a:r>
              <a:rPr lang="en-US" dirty="0"/>
              <a:t>Parallelism: Use multiple processors to finish sooner</a:t>
            </a:r>
          </a:p>
          <a:p>
            <a:pPr lvl="1">
              <a:defRPr/>
            </a:pPr>
            <a:r>
              <a:rPr lang="en-US" dirty="0"/>
              <a:t>Concurrency: Correct access to shared resources</a:t>
            </a:r>
          </a:p>
        </p:txBody>
      </p:sp>
      <p:sp>
        <p:nvSpPr>
          <p:cNvPr id="4" name="Slide Number Placeholder 3">
            <a:extLst>
              <a:ext uri="{FF2B5EF4-FFF2-40B4-BE49-F238E27FC236}">
                <a16:creationId xmlns:a16="http://schemas.microsoft.com/office/drawing/2014/main" id="{085DA45A-1F3C-7282-02E7-A87DCF7972D4}"/>
              </a:ext>
            </a:extLst>
          </p:cNvPr>
          <p:cNvSpPr>
            <a:spLocks noGrp="1"/>
          </p:cNvSpPr>
          <p:nvPr>
            <p:ph type="sldNum" sz="quarter" idx="12"/>
          </p:nvPr>
        </p:nvSpPr>
        <p:spPr/>
        <p:txBody>
          <a:bodyPr/>
          <a:lstStyle/>
          <a:p>
            <a:fld id="{A94D5A7D-FFFE-410B-BEE5-702232F4B148}" type="slidenum">
              <a:rPr lang="en-US" smtClean="0"/>
              <a:t>2</a:t>
            </a:fld>
            <a:endParaRPr lang="en-US"/>
          </a:p>
        </p:txBody>
      </p:sp>
    </p:spTree>
    <p:extLst>
      <p:ext uri="{BB962C8B-B14F-4D97-AF65-F5344CB8AC3E}">
        <p14:creationId xmlns:p14="http://schemas.microsoft.com/office/powerpoint/2010/main" val="1317139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E1560-902D-8D50-C9D7-2CFF72D3527B}"/>
              </a:ext>
            </a:extLst>
          </p:cNvPr>
          <p:cNvSpPr>
            <a:spLocks noGrp="1"/>
          </p:cNvSpPr>
          <p:nvPr>
            <p:ph type="title"/>
          </p:nvPr>
        </p:nvSpPr>
        <p:spPr/>
        <p:txBody>
          <a:bodyPr/>
          <a:lstStyle/>
          <a:p>
            <a:r>
              <a:rPr lang="en-US" dirty="0"/>
              <a:t>Plan for Today</a:t>
            </a:r>
          </a:p>
        </p:txBody>
      </p:sp>
      <p:sp>
        <p:nvSpPr>
          <p:cNvPr id="3" name="Content Placeholder 2">
            <a:extLst>
              <a:ext uri="{FF2B5EF4-FFF2-40B4-BE49-F238E27FC236}">
                <a16:creationId xmlns:a16="http://schemas.microsoft.com/office/drawing/2014/main" id="{56B5B953-1FFB-79D3-96B7-D1A51A472BC3}"/>
              </a:ext>
            </a:extLst>
          </p:cNvPr>
          <p:cNvSpPr>
            <a:spLocks noGrp="1"/>
          </p:cNvSpPr>
          <p:nvPr>
            <p:ph idx="1"/>
          </p:nvPr>
        </p:nvSpPr>
        <p:spPr/>
        <p:txBody>
          <a:bodyPr/>
          <a:lstStyle/>
          <a:p>
            <a:r>
              <a:rPr lang="en-US" dirty="0"/>
              <a:t>Introductions</a:t>
            </a:r>
          </a:p>
          <a:p>
            <a:r>
              <a:rPr lang="en-US" dirty="0"/>
              <a:t>Administrative Info</a:t>
            </a:r>
          </a:p>
          <a:p>
            <a:r>
              <a:rPr lang="en-US" dirty="0"/>
              <a:t>Review: Queues &amp; Stacks</a:t>
            </a:r>
          </a:p>
        </p:txBody>
      </p:sp>
      <p:sp>
        <p:nvSpPr>
          <p:cNvPr id="4" name="Slide Number Placeholder 3">
            <a:extLst>
              <a:ext uri="{FF2B5EF4-FFF2-40B4-BE49-F238E27FC236}">
                <a16:creationId xmlns:a16="http://schemas.microsoft.com/office/drawing/2014/main" id="{46BDB4D0-F7A6-2698-50AB-E2199D3AA4AE}"/>
              </a:ext>
            </a:extLst>
          </p:cNvPr>
          <p:cNvSpPr>
            <a:spLocks noGrp="1"/>
          </p:cNvSpPr>
          <p:nvPr>
            <p:ph type="sldNum" sz="quarter" idx="12"/>
          </p:nvPr>
        </p:nvSpPr>
        <p:spPr/>
        <p:txBody>
          <a:bodyPr/>
          <a:lstStyle/>
          <a:p>
            <a:fld id="{A94D5A7D-FFFE-410B-BEE5-702232F4B148}" type="slidenum">
              <a:rPr lang="en-US" smtClean="0"/>
              <a:t>3</a:t>
            </a:fld>
            <a:endParaRPr lang="en-US"/>
          </a:p>
        </p:txBody>
      </p:sp>
    </p:spTree>
    <p:extLst>
      <p:ext uri="{BB962C8B-B14F-4D97-AF65-F5344CB8AC3E}">
        <p14:creationId xmlns:p14="http://schemas.microsoft.com/office/powerpoint/2010/main" val="4179882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2AA73-51CD-5627-74BA-2AC17AD793A7}"/>
              </a:ext>
            </a:extLst>
          </p:cNvPr>
          <p:cNvSpPr>
            <a:spLocks noGrp="1"/>
          </p:cNvSpPr>
          <p:nvPr>
            <p:ph type="title"/>
          </p:nvPr>
        </p:nvSpPr>
        <p:spPr/>
        <p:txBody>
          <a:bodyPr/>
          <a:lstStyle/>
          <a:p>
            <a:r>
              <a:rPr lang="en-US" dirty="0"/>
              <a:t>Course Staff</a:t>
            </a:r>
          </a:p>
        </p:txBody>
      </p:sp>
      <p:sp>
        <p:nvSpPr>
          <p:cNvPr id="3" name="Content Placeholder 2">
            <a:extLst>
              <a:ext uri="{FF2B5EF4-FFF2-40B4-BE49-F238E27FC236}">
                <a16:creationId xmlns:a16="http://schemas.microsoft.com/office/drawing/2014/main" id="{2102DB9F-49FB-0CB6-90E7-CEDA0FC77CCB}"/>
              </a:ext>
            </a:extLst>
          </p:cNvPr>
          <p:cNvSpPr>
            <a:spLocks noGrp="1"/>
          </p:cNvSpPr>
          <p:nvPr>
            <p:ph idx="1"/>
          </p:nvPr>
        </p:nvSpPr>
        <p:spPr>
          <a:xfrm>
            <a:off x="838200" y="1690688"/>
            <a:ext cx="10515600" cy="5045391"/>
          </a:xfrm>
        </p:spPr>
        <p:txBody>
          <a:bodyPr>
            <a:normAutofit/>
          </a:bodyPr>
          <a:lstStyle/>
          <a:p>
            <a:r>
              <a:rPr lang="en-US" dirty="0"/>
              <a:t>Instructor:</a:t>
            </a:r>
          </a:p>
          <a:p>
            <a:pPr lvl="1"/>
            <a:r>
              <a:rPr lang="en-US" dirty="0"/>
              <a:t>Ruth Anderson (rea@cs.washington.edu)</a:t>
            </a:r>
          </a:p>
          <a:p>
            <a:r>
              <a:rPr lang="en-US" dirty="0"/>
              <a:t>TAs:</a:t>
            </a:r>
          </a:p>
          <a:p>
            <a:pPr lvl="1"/>
            <a:r>
              <a:rPr lang="en-US" dirty="0">
                <a:hlinkClick r:id="rId2"/>
              </a:rPr>
              <a:t>http://www.cs.uw.edu/332/staff.html#tas</a:t>
            </a:r>
            <a:r>
              <a:rPr lang="en-US" dirty="0"/>
              <a:t> </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739827DA-4BF5-FF7F-25BD-D367285B1D29}"/>
              </a:ext>
            </a:extLst>
          </p:cNvPr>
          <p:cNvSpPr>
            <a:spLocks noGrp="1"/>
          </p:cNvSpPr>
          <p:nvPr>
            <p:ph type="sldNum" sz="quarter" idx="12"/>
          </p:nvPr>
        </p:nvSpPr>
        <p:spPr/>
        <p:txBody>
          <a:bodyPr/>
          <a:lstStyle/>
          <a:p>
            <a:fld id="{A94D5A7D-FFFE-410B-BEE5-702232F4B148}" type="slidenum">
              <a:rPr lang="en-US" smtClean="0"/>
              <a:t>4</a:t>
            </a:fld>
            <a:endParaRPr lang="en-US"/>
          </a:p>
        </p:txBody>
      </p:sp>
    </p:spTree>
    <p:extLst>
      <p:ext uri="{BB962C8B-B14F-4D97-AF65-F5344CB8AC3E}">
        <p14:creationId xmlns:p14="http://schemas.microsoft.com/office/powerpoint/2010/main" val="779143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C8AA9-C94F-8609-A901-4BC22630C6F3}"/>
              </a:ext>
              <a:ext uri="{C183D7F6-B498-43B3-948B-1728B52AA6E4}">
                <adec:decorative xmlns:adec="http://schemas.microsoft.com/office/drawing/2017/decorative" val="0"/>
              </a:ext>
            </a:extLst>
          </p:cNvPr>
          <p:cNvSpPr>
            <a:spLocks noGrp="1"/>
          </p:cNvSpPr>
          <p:nvPr>
            <p:ph type="title"/>
          </p:nvPr>
        </p:nvSpPr>
        <p:spPr>
          <a:xfrm>
            <a:off x="838200" y="365125"/>
            <a:ext cx="5471160" cy="1325563"/>
          </a:xfrm>
        </p:spPr>
        <p:txBody>
          <a:bodyPr/>
          <a:lstStyle/>
          <a:p>
            <a:r>
              <a:rPr lang="en-US" dirty="0"/>
              <a:t>Ruth Anderson</a:t>
            </a:r>
          </a:p>
        </p:txBody>
      </p:sp>
      <p:sp>
        <p:nvSpPr>
          <p:cNvPr id="3" name="Content Placeholder 2">
            <a:extLst>
              <a:ext uri="{FF2B5EF4-FFF2-40B4-BE49-F238E27FC236}">
                <a16:creationId xmlns:a16="http://schemas.microsoft.com/office/drawing/2014/main" id="{7350BEA8-5AF6-9440-1E6A-D3FEC51EB460}"/>
              </a:ext>
              <a:ext uri="{C183D7F6-B498-43B3-948B-1728B52AA6E4}">
                <adec:decorative xmlns:adec="http://schemas.microsoft.com/office/drawing/2017/decorative" val="0"/>
              </a:ext>
            </a:extLst>
          </p:cNvPr>
          <p:cNvSpPr>
            <a:spLocks noGrp="1"/>
          </p:cNvSpPr>
          <p:nvPr>
            <p:ph idx="1"/>
          </p:nvPr>
        </p:nvSpPr>
        <p:spPr>
          <a:xfrm>
            <a:off x="136451" y="1793727"/>
            <a:ext cx="7447197" cy="4699148"/>
          </a:xfrm>
        </p:spPr>
        <p:txBody>
          <a:bodyPr>
            <a:normAutofit lnSpcReduction="10000"/>
          </a:bodyPr>
          <a:lstStyle/>
          <a:p>
            <a:r>
              <a:rPr lang="en-US" dirty="0"/>
              <a:t>Born: Winston-Salem, NC, USA</a:t>
            </a:r>
          </a:p>
          <a:p>
            <a:pPr>
              <a:lnSpc>
                <a:spcPct val="80000"/>
              </a:lnSpc>
            </a:pPr>
            <a:r>
              <a:rPr lang="en-US" altLang="en-US" sz="2800" dirty="0">
                <a:solidFill>
                  <a:schemeClr val="accent2"/>
                </a:solidFill>
              </a:rPr>
              <a:t>Grad Student at UW</a:t>
            </a:r>
            <a:r>
              <a:rPr lang="en-US" altLang="en-US" sz="2800" dirty="0"/>
              <a:t> in Programming Languages, Compilers, Parallel Computing</a:t>
            </a:r>
          </a:p>
          <a:p>
            <a:pPr>
              <a:lnSpc>
                <a:spcPct val="80000"/>
              </a:lnSpc>
            </a:pPr>
            <a:r>
              <a:rPr lang="en-US" altLang="en-US" sz="2800" dirty="0">
                <a:solidFill>
                  <a:schemeClr val="accent2"/>
                </a:solidFill>
              </a:rPr>
              <a:t>Taught Computer Science</a:t>
            </a:r>
            <a:r>
              <a:rPr lang="en-US" altLang="en-US" sz="2800" dirty="0"/>
              <a:t> at the University of Virginia for 5 years</a:t>
            </a:r>
          </a:p>
          <a:p>
            <a:pPr>
              <a:lnSpc>
                <a:spcPct val="80000"/>
              </a:lnSpc>
            </a:pPr>
            <a:r>
              <a:rPr lang="en-US" altLang="en-US" sz="2800" dirty="0">
                <a:solidFill>
                  <a:schemeClr val="accent2"/>
                </a:solidFill>
              </a:rPr>
              <a:t>Grad Student at UW</a:t>
            </a:r>
            <a:r>
              <a:rPr lang="en-US" altLang="en-US" sz="2800" dirty="0"/>
              <a:t>: PhD in Educational Technology, Pen Computing</a:t>
            </a:r>
          </a:p>
          <a:p>
            <a:pPr>
              <a:lnSpc>
                <a:spcPct val="80000"/>
              </a:lnSpc>
            </a:pPr>
            <a:r>
              <a:rPr lang="en-US" altLang="en-US" sz="2800" dirty="0">
                <a:solidFill>
                  <a:schemeClr val="accent2"/>
                </a:solidFill>
              </a:rPr>
              <a:t>Recent Research</a:t>
            </a:r>
            <a:r>
              <a:rPr lang="en-US" altLang="en-US" sz="2800" dirty="0"/>
              <a:t>: Computing and the Developing World, Computer Science Education</a:t>
            </a:r>
          </a:p>
          <a:p>
            <a:pPr>
              <a:lnSpc>
                <a:spcPct val="80000"/>
              </a:lnSpc>
            </a:pPr>
            <a:r>
              <a:rPr lang="en-US" altLang="en-US" sz="2800" dirty="0">
                <a:solidFill>
                  <a:schemeClr val="accent2"/>
                </a:solidFill>
              </a:rPr>
              <a:t>Recently Taught</a:t>
            </a:r>
            <a:r>
              <a:rPr lang="en-US" altLang="en-US" sz="2800" dirty="0"/>
              <a:t>: CSE 332, CSE 351, CSE 391, CSE 160</a:t>
            </a:r>
          </a:p>
          <a:p>
            <a:pPr>
              <a:lnSpc>
                <a:spcPct val="80000"/>
              </a:lnSpc>
            </a:pPr>
            <a:r>
              <a:rPr lang="en-US" altLang="en-US" dirty="0">
                <a:solidFill>
                  <a:schemeClr val="accent2"/>
                </a:solidFill>
              </a:rPr>
              <a:t>Activities</a:t>
            </a:r>
            <a:r>
              <a:rPr lang="en-US" altLang="en-US" dirty="0"/>
              <a:t>: Hiking, Running, getting outside</a:t>
            </a:r>
            <a:endParaRPr lang="en-US" altLang="en-US" sz="2800" dirty="0"/>
          </a:p>
          <a:p>
            <a:pPr lvl="1"/>
            <a:endParaRPr lang="en-US" dirty="0"/>
          </a:p>
        </p:txBody>
      </p:sp>
      <p:pic>
        <p:nvPicPr>
          <p:cNvPr id="4" name="Picture 7" descr="midwife in Uganda using our ultasound interface">
            <a:extLst>
              <a:ext uri="{FF2B5EF4-FFF2-40B4-BE49-F238E27FC236}">
                <a16:creationId xmlns:a16="http://schemas.microsoft.com/office/drawing/2014/main" id="{6612FD0D-0DEE-7C31-862F-3E3EAE51FC0E}"/>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9832370" y="314892"/>
            <a:ext cx="175260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Ruth wearing a backpack overlooking Mendenhall Glacier.">
            <a:extLst>
              <a:ext uri="{FF2B5EF4-FFF2-40B4-BE49-F238E27FC236}">
                <a16:creationId xmlns:a16="http://schemas.microsoft.com/office/drawing/2014/main" id="{58C73F8C-9E8B-D042-D47E-20797F6177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7373" y="2093005"/>
            <a:ext cx="3562652" cy="2671989"/>
          </a:xfrm>
          <a:prstGeom prst="rect">
            <a:avLst/>
          </a:prstGeom>
        </p:spPr>
      </p:pic>
      <p:pic>
        <p:nvPicPr>
          <p:cNvPr id="5" name="Picture 46" descr="Marshrutka (mini-bus) in Bishkek, Kyrgyzstan">
            <a:extLst>
              <a:ext uri="{FF2B5EF4-FFF2-40B4-BE49-F238E27FC236}">
                <a16:creationId xmlns:a16="http://schemas.microsoft.com/office/drawing/2014/main" id="{5D46ADDE-7040-9CFD-C024-E4DF1F945A61}"/>
              </a:ext>
            </a:extLst>
          </p:cNvPr>
          <p:cNvPicPr>
            <a:picLocks noChangeAspect="1" noChangeArrowheads="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9629775" y="5092700"/>
            <a:ext cx="2000250" cy="1263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 name="Slide Number Placeholder 11">
            <a:extLst>
              <a:ext uri="{FF2B5EF4-FFF2-40B4-BE49-F238E27FC236}">
                <a16:creationId xmlns:a16="http://schemas.microsoft.com/office/drawing/2014/main" id="{E2F3F594-3273-CC5B-8F35-E4DD29EF8FFB}"/>
              </a:ext>
            </a:extLst>
          </p:cNvPr>
          <p:cNvSpPr>
            <a:spLocks noGrp="1"/>
          </p:cNvSpPr>
          <p:nvPr>
            <p:ph type="sldNum" sz="quarter" idx="12"/>
          </p:nvPr>
        </p:nvSpPr>
        <p:spPr/>
        <p:txBody>
          <a:bodyPr/>
          <a:lstStyle/>
          <a:p>
            <a:fld id="{A94D5A7D-FFFE-410B-BEE5-702232F4B148}" type="slidenum">
              <a:rPr lang="en-US" smtClean="0"/>
              <a:t>5</a:t>
            </a:fld>
            <a:endParaRPr lang="en-US"/>
          </a:p>
        </p:txBody>
      </p:sp>
    </p:spTree>
    <p:extLst>
      <p:ext uri="{BB962C8B-B14F-4D97-AF65-F5344CB8AC3E}">
        <p14:creationId xmlns:p14="http://schemas.microsoft.com/office/powerpoint/2010/main" val="3170209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72EEE-E291-81C3-3729-2452DA168590}"/>
              </a:ext>
            </a:extLst>
          </p:cNvPr>
          <p:cNvSpPr>
            <a:spLocks noGrp="1"/>
          </p:cNvSpPr>
          <p:nvPr>
            <p:ph type="title"/>
          </p:nvPr>
        </p:nvSpPr>
        <p:spPr/>
        <p:txBody>
          <a:bodyPr/>
          <a:lstStyle/>
          <a:p>
            <a:r>
              <a:rPr lang="en-US" dirty="0"/>
              <a:t>Course Info</a:t>
            </a:r>
          </a:p>
        </p:txBody>
      </p:sp>
      <p:sp>
        <p:nvSpPr>
          <p:cNvPr id="3" name="Content Placeholder 2">
            <a:extLst>
              <a:ext uri="{FF2B5EF4-FFF2-40B4-BE49-F238E27FC236}">
                <a16:creationId xmlns:a16="http://schemas.microsoft.com/office/drawing/2014/main" id="{F4146981-7DD0-33EB-DDDE-67F6CAECD3A4}"/>
              </a:ext>
            </a:extLst>
          </p:cNvPr>
          <p:cNvSpPr>
            <a:spLocks noGrp="1"/>
          </p:cNvSpPr>
          <p:nvPr>
            <p:ph idx="1"/>
          </p:nvPr>
        </p:nvSpPr>
        <p:spPr/>
        <p:txBody>
          <a:bodyPr/>
          <a:lstStyle/>
          <a:p>
            <a:r>
              <a:rPr lang="en-US" dirty="0"/>
              <a:t>Text (optional):</a:t>
            </a:r>
          </a:p>
          <a:p>
            <a:pPr lvl="1"/>
            <a:r>
              <a:rPr lang="en-US" dirty="0"/>
              <a:t>Data Structures &amp; Algorithm Analysis in Java, (Mark Allen Weiss), 3rd edition, 2012</a:t>
            </a:r>
            <a:br>
              <a:rPr lang="en-US" dirty="0"/>
            </a:br>
            <a:r>
              <a:rPr lang="en-US" dirty="0"/>
              <a:t>(2nd edition also o.k.)</a:t>
            </a:r>
          </a:p>
          <a:p>
            <a:r>
              <a:rPr lang="en-US" dirty="0"/>
              <a:t>Course Page:</a:t>
            </a:r>
          </a:p>
          <a:p>
            <a:pPr lvl="1"/>
            <a:r>
              <a:rPr lang="en-US" dirty="0">
                <a:hlinkClick r:id="rId2"/>
              </a:rPr>
              <a:t>http://www.cs.uw.edu/332</a:t>
            </a:r>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3C6022C4-F301-DC67-C2D9-41C087129CCB}"/>
              </a:ext>
            </a:extLst>
          </p:cNvPr>
          <p:cNvSpPr>
            <a:spLocks noGrp="1"/>
          </p:cNvSpPr>
          <p:nvPr>
            <p:ph type="sldNum" sz="quarter" idx="12"/>
          </p:nvPr>
        </p:nvSpPr>
        <p:spPr/>
        <p:txBody>
          <a:bodyPr/>
          <a:lstStyle/>
          <a:p>
            <a:fld id="{A94D5A7D-FFFE-410B-BEE5-702232F4B148}" type="slidenum">
              <a:rPr lang="en-US" smtClean="0"/>
              <a:t>6</a:t>
            </a:fld>
            <a:endParaRPr lang="en-US"/>
          </a:p>
        </p:txBody>
      </p:sp>
    </p:spTree>
    <p:extLst>
      <p:ext uri="{BB962C8B-B14F-4D97-AF65-F5344CB8AC3E}">
        <p14:creationId xmlns:p14="http://schemas.microsoft.com/office/powerpoint/2010/main" val="2893765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2D1C4-32C9-C928-22E1-2D94F8DCF352}"/>
              </a:ext>
            </a:extLst>
          </p:cNvPr>
          <p:cNvSpPr>
            <a:spLocks noGrp="1"/>
          </p:cNvSpPr>
          <p:nvPr>
            <p:ph type="title"/>
          </p:nvPr>
        </p:nvSpPr>
        <p:spPr/>
        <p:txBody>
          <a:bodyPr/>
          <a:lstStyle/>
          <a:p>
            <a:r>
              <a:rPr lang="en-US" dirty="0"/>
              <a:t>Communication</a:t>
            </a:r>
          </a:p>
        </p:txBody>
      </p:sp>
      <p:sp>
        <p:nvSpPr>
          <p:cNvPr id="3" name="Content Placeholder 2">
            <a:extLst>
              <a:ext uri="{FF2B5EF4-FFF2-40B4-BE49-F238E27FC236}">
                <a16:creationId xmlns:a16="http://schemas.microsoft.com/office/drawing/2014/main" id="{DDC3632C-96D3-A3C3-CE76-2CD5B8CF8642}"/>
              </a:ext>
            </a:extLst>
          </p:cNvPr>
          <p:cNvSpPr>
            <a:spLocks noGrp="1"/>
          </p:cNvSpPr>
          <p:nvPr>
            <p:ph idx="1"/>
          </p:nvPr>
        </p:nvSpPr>
        <p:spPr/>
        <p:txBody>
          <a:bodyPr>
            <a:normAutofit/>
          </a:bodyPr>
          <a:lstStyle/>
          <a:p>
            <a:r>
              <a:rPr lang="en-US" dirty="0"/>
              <a:t>Ed STEM Discussion board</a:t>
            </a:r>
          </a:p>
          <a:p>
            <a:pPr lvl="1"/>
            <a:r>
              <a:rPr lang="en-US" dirty="0"/>
              <a:t>Your first stop for questions about course content &amp; assignments</a:t>
            </a:r>
          </a:p>
          <a:p>
            <a:endParaRPr lang="en-US" dirty="0"/>
          </a:p>
          <a:p>
            <a:endParaRPr lang="en-US" dirty="0"/>
          </a:p>
        </p:txBody>
      </p:sp>
      <p:sp>
        <p:nvSpPr>
          <p:cNvPr id="4" name="Slide Number Placeholder 3">
            <a:extLst>
              <a:ext uri="{FF2B5EF4-FFF2-40B4-BE49-F238E27FC236}">
                <a16:creationId xmlns:a16="http://schemas.microsoft.com/office/drawing/2014/main" id="{D782B8E0-D822-F251-137F-708DDF7751F1}"/>
              </a:ext>
            </a:extLst>
          </p:cNvPr>
          <p:cNvSpPr>
            <a:spLocks noGrp="1"/>
          </p:cNvSpPr>
          <p:nvPr>
            <p:ph type="sldNum" sz="quarter" idx="12"/>
          </p:nvPr>
        </p:nvSpPr>
        <p:spPr/>
        <p:txBody>
          <a:bodyPr/>
          <a:lstStyle/>
          <a:p>
            <a:fld id="{A94D5A7D-FFFE-410B-BEE5-702232F4B148}" type="slidenum">
              <a:rPr lang="en-US" smtClean="0"/>
              <a:t>7</a:t>
            </a:fld>
            <a:endParaRPr lang="en-US"/>
          </a:p>
        </p:txBody>
      </p:sp>
    </p:spTree>
    <p:extLst>
      <p:ext uri="{BB962C8B-B14F-4D97-AF65-F5344CB8AC3E}">
        <p14:creationId xmlns:p14="http://schemas.microsoft.com/office/powerpoint/2010/main" val="350775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B222-7E82-0C93-E214-18245CB550C8}"/>
              </a:ext>
            </a:extLst>
          </p:cNvPr>
          <p:cNvSpPr>
            <a:spLocks noGrp="1"/>
          </p:cNvSpPr>
          <p:nvPr>
            <p:ph type="title"/>
          </p:nvPr>
        </p:nvSpPr>
        <p:spPr/>
        <p:txBody>
          <a:bodyPr/>
          <a:lstStyle/>
          <a:p>
            <a:r>
              <a:rPr lang="en-US" dirty="0"/>
              <a:t>Course Meetings</a:t>
            </a:r>
          </a:p>
        </p:txBody>
      </p:sp>
      <p:sp>
        <p:nvSpPr>
          <p:cNvPr id="3" name="Content Placeholder 2">
            <a:extLst>
              <a:ext uri="{FF2B5EF4-FFF2-40B4-BE49-F238E27FC236}">
                <a16:creationId xmlns:a16="http://schemas.microsoft.com/office/drawing/2014/main" id="{113915B4-B4FD-42EB-71F0-F8AD56CA6577}"/>
              </a:ext>
            </a:extLst>
          </p:cNvPr>
          <p:cNvSpPr>
            <a:spLocks noGrp="1"/>
          </p:cNvSpPr>
          <p:nvPr>
            <p:ph idx="1"/>
          </p:nvPr>
        </p:nvSpPr>
        <p:spPr/>
        <p:txBody>
          <a:bodyPr>
            <a:normAutofit fontScale="92500" lnSpcReduction="10000"/>
          </a:bodyPr>
          <a:lstStyle/>
          <a:p>
            <a:r>
              <a:rPr lang="en-US" altLang="en-US" sz="2400" dirty="0"/>
              <a:t>Lecture</a:t>
            </a:r>
          </a:p>
          <a:p>
            <a:pPr lvl="1"/>
            <a:r>
              <a:rPr lang="en-US" altLang="en-US" dirty="0"/>
              <a:t>Materials posted (slides usually before class)</a:t>
            </a:r>
          </a:p>
          <a:p>
            <a:pPr lvl="1"/>
            <a:r>
              <a:rPr lang="en-US" altLang="en-US" dirty="0"/>
              <a:t>Recorded using Panopto</a:t>
            </a:r>
          </a:p>
          <a:p>
            <a:pPr lvl="1"/>
            <a:r>
              <a:rPr lang="en-US" altLang="en-US" dirty="0"/>
              <a:t>Ask questions, focus on key ideas (rarely coding details)</a:t>
            </a:r>
          </a:p>
          <a:p>
            <a:endParaRPr lang="en-US" altLang="en-US" sz="800" dirty="0"/>
          </a:p>
          <a:p>
            <a:r>
              <a:rPr lang="en-US" altLang="en-US" sz="2400" dirty="0"/>
              <a:t>Section</a:t>
            </a:r>
          </a:p>
          <a:p>
            <a:pPr lvl="1"/>
            <a:r>
              <a:rPr lang="en-US" altLang="en-US" dirty="0"/>
              <a:t>Practice problems!</a:t>
            </a:r>
          </a:p>
          <a:p>
            <a:pPr lvl="1"/>
            <a:r>
              <a:rPr lang="en-US" altLang="en-US" dirty="0"/>
              <a:t>Answer Java/homework questions, etc.</a:t>
            </a:r>
          </a:p>
          <a:p>
            <a:pPr lvl="1"/>
            <a:r>
              <a:rPr lang="en-US" altLang="en-US" dirty="0"/>
              <a:t>Occasionally may introduce new material</a:t>
            </a:r>
          </a:p>
          <a:p>
            <a:pPr lvl="1"/>
            <a:r>
              <a:rPr lang="en-US" altLang="en-US" dirty="0"/>
              <a:t>An important part of the course (not optional)</a:t>
            </a:r>
          </a:p>
          <a:p>
            <a:pPr lvl="1"/>
            <a:endParaRPr lang="en-US" altLang="en-US" sz="800" dirty="0"/>
          </a:p>
          <a:p>
            <a:r>
              <a:rPr lang="en-US" altLang="en-US" sz="2400" dirty="0"/>
              <a:t>Office hours </a:t>
            </a:r>
          </a:p>
          <a:p>
            <a:pPr lvl="1"/>
            <a:r>
              <a:rPr lang="en-US" altLang="en-US" dirty="0"/>
              <a:t>Use them: </a:t>
            </a:r>
            <a:r>
              <a:rPr lang="en-US" altLang="en-US" i="1" dirty="0"/>
              <a:t>please visit us!</a:t>
            </a:r>
            <a:endParaRPr lang="en-US" altLang="en-US" dirty="0"/>
          </a:p>
          <a:p>
            <a:endParaRPr lang="en-US" dirty="0"/>
          </a:p>
        </p:txBody>
      </p:sp>
      <p:sp>
        <p:nvSpPr>
          <p:cNvPr id="4" name="Slide Number Placeholder 3">
            <a:extLst>
              <a:ext uri="{FF2B5EF4-FFF2-40B4-BE49-F238E27FC236}">
                <a16:creationId xmlns:a16="http://schemas.microsoft.com/office/drawing/2014/main" id="{51E4997B-A20C-7D32-5202-4AA082EA5D63}"/>
              </a:ext>
            </a:extLst>
          </p:cNvPr>
          <p:cNvSpPr>
            <a:spLocks noGrp="1"/>
          </p:cNvSpPr>
          <p:nvPr>
            <p:ph type="sldNum" sz="quarter" idx="12"/>
          </p:nvPr>
        </p:nvSpPr>
        <p:spPr/>
        <p:txBody>
          <a:bodyPr/>
          <a:lstStyle/>
          <a:p>
            <a:fld id="{A94D5A7D-FFFE-410B-BEE5-702232F4B148}" type="slidenum">
              <a:rPr lang="en-US" smtClean="0"/>
              <a:t>8</a:t>
            </a:fld>
            <a:endParaRPr lang="en-US"/>
          </a:p>
        </p:txBody>
      </p:sp>
    </p:spTree>
    <p:extLst>
      <p:ext uri="{BB962C8B-B14F-4D97-AF65-F5344CB8AC3E}">
        <p14:creationId xmlns:p14="http://schemas.microsoft.com/office/powerpoint/2010/main" val="3159984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A8D1F-DEAC-A74E-A67E-C68017303429}"/>
              </a:ext>
            </a:extLst>
          </p:cNvPr>
          <p:cNvSpPr>
            <a:spLocks noGrp="1"/>
          </p:cNvSpPr>
          <p:nvPr>
            <p:ph type="title"/>
          </p:nvPr>
        </p:nvSpPr>
        <p:spPr/>
        <p:txBody>
          <a:bodyPr>
            <a:normAutofit/>
          </a:bodyPr>
          <a:lstStyle/>
          <a:p>
            <a:r>
              <a:rPr lang="en-US" dirty="0"/>
              <a:t>Grading</a:t>
            </a:r>
          </a:p>
        </p:txBody>
      </p:sp>
      <p:sp>
        <p:nvSpPr>
          <p:cNvPr id="3" name="Content Placeholder 2">
            <a:extLst>
              <a:ext uri="{FF2B5EF4-FFF2-40B4-BE49-F238E27FC236}">
                <a16:creationId xmlns:a16="http://schemas.microsoft.com/office/drawing/2014/main" id="{E2ABC400-4330-F5F0-6E31-F9CB391454A7}"/>
              </a:ext>
            </a:extLst>
          </p:cNvPr>
          <p:cNvSpPr>
            <a:spLocks noGrp="1"/>
          </p:cNvSpPr>
          <p:nvPr>
            <p:ph idx="1"/>
          </p:nvPr>
        </p:nvSpPr>
        <p:spPr/>
        <p:txBody>
          <a:bodyPr>
            <a:normAutofit/>
          </a:bodyPr>
          <a:lstStyle/>
          <a:p>
            <a:r>
              <a:rPr lang="en-US" dirty="0"/>
              <a:t>13 Weekly-</a:t>
            </a:r>
            <a:r>
              <a:rPr lang="en-US" dirty="0" err="1"/>
              <a:t>ish</a:t>
            </a:r>
            <a:r>
              <a:rPr lang="en-US" dirty="0"/>
              <a:t> homework exercises (all worth the same, 42% total)</a:t>
            </a:r>
          </a:p>
          <a:p>
            <a:pPr lvl="1"/>
            <a:r>
              <a:rPr lang="en-US" dirty="0"/>
              <a:t>Sometimes 2 exercises in one week</a:t>
            </a:r>
          </a:p>
          <a:p>
            <a:pPr lvl="1"/>
            <a:r>
              <a:rPr lang="en-US" dirty="0"/>
              <a:t>The lowest 1 will be dropped (Except for EX12, which cannot be dropped)</a:t>
            </a:r>
          </a:p>
          <a:p>
            <a:r>
              <a:rPr lang="en-US" dirty="0"/>
              <a:t>Participation (3% total)</a:t>
            </a:r>
          </a:p>
          <a:p>
            <a:pPr lvl="1"/>
            <a:r>
              <a:rPr lang="en-US" dirty="0"/>
              <a:t>Surveys, Meet the staff, In class activities</a:t>
            </a:r>
          </a:p>
          <a:p>
            <a:r>
              <a:rPr lang="en-US" dirty="0"/>
              <a:t>Midterm and final exam (55% total)</a:t>
            </a:r>
          </a:p>
          <a:p>
            <a:pPr lvl="1"/>
            <a:r>
              <a:rPr lang="en-US" dirty="0"/>
              <a:t>In-person</a:t>
            </a:r>
          </a:p>
          <a:p>
            <a:pPr lvl="1"/>
            <a:r>
              <a:rPr lang="en-US" dirty="0"/>
              <a:t>Midterm (20%): afternoon/evening on Monday 11/09</a:t>
            </a:r>
          </a:p>
          <a:p>
            <a:pPr lvl="1"/>
            <a:r>
              <a:rPr lang="en-US" dirty="0"/>
              <a:t>Final (35%): 12:30pm on Thursday 12/17</a:t>
            </a:r>
          </a:p>
          <a:p>
            <a:pPr marL="0" indent="0">
              <a:buNone/>
            </a:pPr>
            <a:endParaRPr lang="en-US" dirty="0"/>
          </a:p>
        </p:txBody>
      </p:sp>
      <p:sp>
        <p:nvSpPr>
          <p:cNvPr id="4" name="Slide Number Placeholder 3">
            <a:extLst>
              <a:ext uri="{FF2B5EF4-FFF2-40B4-BE49-F238E27FC236}">
                <a16:creationId xmlns:a16="http://schemas.microsoft.com/office/drawing/2014/main" id="{A8F1185E-3FFA-AC7D-D094-524533E09BEC}"/>
              </a:ext>
            </a:extLst>
          </p:cNvPr>
          <p:cNvSpPr>
            <a:spLocks noGrp="1"/>
          </p:cNvSpPr>
          <p:nvPr>
            <p:ph type="sldNum" sz="quarter" idx="12"/>
          </p:nvPr>
        </p:nvSpPr>
        <p:spPr/>
        <p:txBody>
          <a:bodyPr/>
          <a:lstStyle/>
          <a:p>
            <a:fld id="{A94D5A7D-FFFE-410B-BEE5-702232F4B148}" type="slidenum">
              <a:rPr lang="en-US" smtClean="0"/>
              <a:t>9</a:t>
            </a:fld>
            <a:endParaRPr lang="en-US"/>
          </a:p>
        </p:txBody>
      </p:sp>
    </p:spTree>
    <p:extLst>
      <p:ext uri="{BB962C8B-B14F-4D97-AF65-F5344CB8AC3E}">
        <p14:creationId xmlns:p14="http://schemas.microsoft.com/office/powerpoint/2010/main" val="1476538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C8940-3425-E859-8A0B-CB78D278E854}"/>
              </a:ext>
            </a:extLst>
          </p:cNvPr>
          <p:cNvSpPr>
            <a:spLocks noGrp="1"/>
          </p:cNvSpPr>
          <p:nvPr>
            <p:ph type="title"/>
          </p:nvPr>
        </p:nvSpPr>
        <p:spPr/>
        <p:txBody>
          <a:bodyPr>
            <a:normAutofit/>
          </a:bodyPr>
          <a:lstStyle/>
          <a:p>
            <a:r>
              <a:rPr lang="en-US" dirty="0"/>
              <a:t>Collaboration</a:t>
            </a:r>
          </a:p>
        </p:txBody>
      </p:sp>
      <p:sp>
        <p:nvSpPr>
          <p:cNvPr id="3" name="Content Placeholder 2">
            <a:extLst>
              <a:ext uri="{FF2B5EF4-FFF2-40B4-BE49-F238E27FC236}">
                <a16:creationId xmlns:a16="http://schemas.microsoft.com/office/drawing/2014/main" id="{A17E27FC-9976-8945-C5D6-5A52E3D3F698}"/>
              </a:ext>
            </a:extLst>
          </p:cNvPr>
          <p:cNvSpPr>
            <a:spLocks noGrp="1"/>
          </p:cNvSpPr>
          <p:nvPr>
            <p:ph idx="1"/>
          </p:nvPr>
        </p:nvSpPr>
        <p:spPr/>
        <p:txBody>
          <a:bodyPr/>
          <a:lstStyle/>
          <a:p>
            <a:r>
              <a:rPr lang="en-US" dirty="0"/>
              <a:t>Try it yourself first</a:t>
            </a:r>
          </a:p>
          <a:p>
            <a:r>
              <a:rPr lang="en-US" dirty="0"/>
              <a:t>Collaborate with classmates</a:t>
            </a:r>
          </a:p>
          <a:p>
            <a:pPr lvl="1"/>
            <a:r>
              <a:rPr lang="en-US" dirty="0"/>
              <a:t>Collaboration is “whiteboard only”</a:t>
            </a:r>
          </a:p>
          <a:p>
            <a:pPr lvl="1"/>
            <a:r>
              <a:rPr lang="en-US" dirty="0"/>
              <a:t>Looking for a collaborator?</a:t>
            </a:r>
          </a:p>
          <a:p>
            <a:pPr lvl="2"/>
            <a:r>
              <a:rPr lang="en-US" dirty="0"/>
              <a:t>Post on the Ed Discussion board</a:t>
            </a:r>
          </a:p>
          <a:p>
            <a:pPr lvl="2"/>
            <a:r>
              <a:rPr lang="en-US" dirty="0"/>
              <a:t>Go to the CSE study room (Gates Center CSE2 128, there’s a table specifically for CSE 332!)</a:t>
            </a:r>
          </a:p>
          <a:p>
            <a:r>
              <a:rPr lang="en-US" b="0" i="0" dirty="0">
                <a:solidFill>
                  <a:srgbClr val="004FA8"/>
                </a:solidFill>
                <a:effectLst/>
                <a:hlinkClick r:id="rId2"/>
              </a:rPr>
              <a:t>Allen School’s “AI as a Reference Tool” Policy</a:t>
            </a:r>
            <a:endParaRPr lang="en-US" dirty="0"/>
          </a:p>
        </p:txBody>
      </p:sp>
      <p:sp>
        <p:nvSpPr>
          <p:cNvPr id="4" name="Slide Number Placeholder 3">
            <a:extLst>
              <a:ext uri="{FF2B5EF4-FFF2-40B4-BE49-F238E27FC236}">
                <a16:creationId xmlns:a16="http://schemas.microsoft.com/office/drawing/2014/main" id="{014738B2-59C3-79D3-B6A8-FF567F1DFCC4}"/>
              </a:ext>
            </a:extLst>
          </p:cNvPr>
          <p:cNvSpPr>
            <a:spLocks noGrp="1"/>
          </p:cNvSpPr>
          <p:nvPr>
            <p:ph type="sldNum" sz="quarter" idx="12"/>
          </p:nvPr>
        </p:nvSpPr>
        <p:spPr/>
        <p:txBody>
          <a:bodyPr/>
          <a:lstStyle/>
          <a:p>
            <a:fld id="{A94D5A7D-FFFE-410B-BEE5-702232F4B148}" type="slidenum">
              <a:rPr lang="en-US" smtClean="0"/>
              <a:t>10</a:t>
            </a:fld>
            <a:endParaRPr lang="en-US"/>
          </a:p>
        </p:txBody>
      </p:sp>
    </p:spTree>
    <p:extLst>
      <p:ext uri="{BB962C8B-B14F-4D97-AF65-F5344CB8AC3E}">
        <p14:creationId xmlns:p14="http://schemas.microsoft.com/office/powerpoint/2010/main" val="820427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5B6C5-E9B6-14C9-B6AA-D64E467DD309}"/>
              </a:ext>
            </a:extLst>
          </p:cNvPr>
          <p:cNvSpPr>
            <a:spLocks noGrp="1"/>
          </p:cNvSpPr>
          <p:nvPr>
            <p:ph type="title"/>
          </p:nvPr>
        </p:nvSpPr>
        <p:spPr/>
        <p:txBody>
          <a:bodyPr/>
          <a:lstStyle/>
          <a:p>
            <a:r>
              <a:rPr lang="en-US" dirty="0"/>
              <a:t>Terminology</a:t>
            </a:r>
          </a:p>
        </p:txBody>
      </p:sp>
      <p:sp>
        <p:nvSpPr>
          <p:cNvPr id="3" name="Content Placeholder 2">
            <a:extLst>
              <a:ext uri="{FF2B5EF4-FFF2-40B4-BE49-F238E27FC236}">
                <a16:creationId xmlns:a16="http://schemas.microsoft.com/office/drawing/2014/main" id="{7B1A0064-B361-39B2-E4BD-57E65EDFE432}"/>
              </a:ext>
            </a:extLst>
          </p:cNvPr>
          <p:cNvSpPr>
            <a:spLocks noGrp="1"/>
          </p:cNvSpPr>
          <p:nvPr>
            <p:ph idx="1"/>
          </p:nvPr>
        </p:nvSpPr>
        <p:spPr/>
        <p:txBody>
          <a:bodyPr>
            <a:normAutofit/>
          </a:bodyPr>
          <a:lstStyle/>
          <a:p>
            <a:r>
              <a:rPr lang="en-US" dirty="0"/>
              <a:t>Abstract Data Type (ADT)</a:t>
            </a:r>
          </a:p>
          <a:p>
            <a:pPr lvl="1"/>
            <a:r>
              <a:rPr lang="en-US" dirty="0"/>
              <a:t>Mathematical description of a “thing” with set of operations on that “thing”</a:t>
            </a:r>
          </a:p>
          <a:p>
            <a:r>
              <a:rPr lang="en-US" dirty="0"/>
              <a:t>Algorithm</a:t>
            </a:r>
          </a:p>
          <a:p>
            <a:pPr lvl="1"/>
            <a:r>
              <a:rPr lang="en-US" dirty="0"/>
              <a:t>A high level, language-independent description of a step-by-step process</a:t>
            </a:r>
          </a:p>
          <a:p>
            <a:r>
              <a:rPr lang="en-US" dirty="0"/>
              <a:t>Data structure</a:t>
            </a:r>
          </a:p>
          <a:p>
            <a:pPr lvl="1"/>
            <a:r>
              <a:rPr lang="en-US" dirty="0"/>
              <a:t>An organization of data and family of algorithms for implementing an ADT</a:t>
            </a:r>
          </a:p>
          <a:p>
            <a:r>
              <a:rPr lang="en-US" dirty="0"/>
              <a:t>Implementation of a data structure</a:t>
            </a:r>
          </a:p>
          <a:p>
            <a:pPr lvl="1"/>
            <a:r>
              <a:rPr lang="en-US" dirty="0"/>
              <a:t>The data organization and algorithms written in a programming language</a:t>
            </a:r>
          </a:p>
          <a:p>
            <a:endParaRPr lang="en-US" dirty="0"/>
          </a:p>
        </p:txBody>
      </p:sp>
      <p:sp>
        <p:nvSpPr>
          <p:cNvPr id="4" name="Slide Number Placeholder 3">
            <a:extLst>
              <a:ext uri="{FF2B5EF4-FFF2-40B4-BE49-F238E27FC236}">
                <a16:creationId xmlns:a16="http://schemas.microsoft.com/office/drawing/2014/main" id="{E070CCD4-FE94-08B9-DCD4-8373758A2426}"/>
              </a:ext>
            </a:extLst>
          </p:cNvPr>
          <p:cNvSpPr>
            <a:spLocks noGrp="1"/>
          </p:cNvSpPr>
          <p:nvPr>
            <p:ph type="sldNum" sz="quarter" idx="12"/>
          </p:nvPr>
        </p:nvSpPr>
        <p:spPr/>
        <p:txBody>
          <a:bodyPr/>
          <a:lstStyle/>
          <a:p>
            <a:fld id="{A94D5A7D-FFFE-410B-BEE5-702232F4B148}" type="slidenum">
              <a:rPr lang="en-US" smtClean="0"/>
              <a:t>11</a:t>
            </a:fld>
            <a:endParaRPr lang="en-US"/>
          </a:p>
        </p:txBody>
      </p:sp>
    </p:spTree>
    <p:extLst>
      <p:ext uri="{BB962C8B-B14F-4D97-AF65-F5344CB8AC3E}">
        <p14:creationId xmlns:p14="http://schemas.microsoft.com/office/powerpoint/2010/main" val="991065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D41E5-465C-EBB5-E9CD-029376B833DF}"/>
              </a:ext>
            </a:extLst>
          </p:cNvPr>
          <p:cNvSpPr>
            <a:spLocks noGrp="1"/>
          </p:cNvSpPr>
          <p:nvPr>
            <p:ph type="title"/>
          </p:nvPr>
        </p:nvSpPr>
        <p:spPr/>
        <p:txBody>
          <a:bodyPr/>
          <a:lstStyle/>
          <a:p>
            <a:r>
              <a:rPr lang="en-US" dirty="0"/>
              <a:t>ADT: Queue</a:t>
            </a:r>
          </a:p>
        </p:txBody>
      </p:sp>
      <p:sp>
        <p:nvSpPr>
          <p:cNvPr id="3" name="Content Placeholder 2">
            <a:extLst>
              <a:ext uri="{FF2B5EF4-FFF2-40B4-BE49-F238E27FC236}">
                <a16:creationId xmlns:a16="http://schemas.microsoft.com/office/drawing/2014/main" id="{B5EF048E-DA88-5227-7793-0EE138E7390F}"/>
              </a:ext>
            </a:extLst>
          </p:cNvPr>
          <p:cNvSpPr>
            <a:spLocks noGrp="1"/>
          </p:cNvSpPr>
          <p:nvPr>
            <p:ph idx="1"/>
          </p:nvPr>
        </p:nvSpPr>
        <p:spPr/>
        <p:txBody>
          <a:bodyPr/>
          <a:lstStyle/>
          <a:p>
            <a:r>
              <a:rPr lang="en-US" dirty="0"/>
              <a:t>What is it? </a:t>
            </a:r>
          </a:p>
          <a:p>
            <a:pPr lvl="1"/>
            <a:endParaRPr lang="en-US" dirty="0"/>
          </a:p>
          <a:p>
            <a:r>
              <a:rPr lang="en-US" dirty="0"/>
              <a:t>What operations do we need?</a:t>
            </a:r>
          </a:p>
          <a:p>
            <a:endParaRPr lang="en-US" dirty="0"/>
          </a:p>
          <a:p>
            <a:r>
              <a:rPr lang="en-US" dirty="0"/>
              <a:t>Suggested data structures?</a:t>
            </a:r>
          </a:p>
          <a:p>
            <a:pPr lvl="1"/>
            <a:endParaRPr lang="en-US" dirty="0"/>
          </a:p>
        </p:txBody>
      </p:sp>
      <p:sp>
        <p:nvSpPr>
          <p:cNvPr id="4" name="Slide Number Placeholder 3">
            <a:extLst>
              <a:ext uri="{FF2B5EF4-FFF2-40B4-BE49-F238E27FC236}">
                <a16:creationId xmlns:a16="http://schemas.microsoft.com/office/drawing/2014/main" id="{266B9F76-54EA-42BC-BFEB-8177133374B5}"/>
              </a:ext>
            </a:extLst>
          </p:cNvPr>
          <p:cNvSpPr>
            <a:spLocks noGrp="1"/>
          </p:cNvSpPr>
          <p:nvPr>
            <p:ph type="sldNum" sz="quarter" idx="12"/>
          </p:nvPr>
        </p:nvSpPr>
        <p:spPr/>
        <p:txBody>
          <a:bodyPr/>
          <a:lstStyle/>
          <a:p>
            <a:fld id="{A94D5A7D-FFFE-410B-BEE5-702232F4B148}" type="slidenum">
              <a:rPr lang="en-US" smtClean="0"/>
              <a:t>12</a:t>
            </a:fld>
            <a:endParaRPr lang="en-US"/>
          </a:p>
        </p:txBody>
      </p:sp>
    </p:spTree>
    <p:extLst>
      <p:ext uri="{BB962C8B-B14F-4D97-AF65-F5344CB8AC3E}">
        <p14:creationId xmlns:p14="http://schemas.microsoft.com/office/powerpoint/2010/main" val="3635598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D41E5-465C-EBB5-E9CD-029376B833DF}"/>
              </a:ext>
            </a:extLst>
          </p:cNvPr>
          <p:cNvSpPr>
            <a:spLocks noGrp="1"/>
          </p:cNvSpPr>
          <p:nvPr>
            <p:ph type="title"/>
          </p:nvPr>
        </p:nvSpPr>
        <p:spPr/>
        <p:txBody>
          <a:bodyPr/>
          <a:lstStyle/>
          <a:p>
            <a:r>
              <a:rPr lang="en-US" dirty="0"/>
              <a:t>ADT: Queue (Answers)</a:t>
            </a:r>
          </a:p>
        </p:txBody>
      </p:sp>
      <p:sp>
        <p:nvSpPr>
          <p:cNvPr id="3" name="Content Placeholder 2">
            <a:extLst>
              <a:ext uri="{FF2B5EF4-FFF2-40B4-BE49-F238E27FC236}">
                <a16:creationId xmlns:a16="http://schemas.microsoft.com/office/drawing/2014/main" id="{B5EF048E-DA88-5227-7793-0EE138E7390F}"/>
              </a:ext>
            </a:extLst>
          </p:cNvPr>
          <p:cNvSpPr>
            <a:spLocks noGrp="1"/>
          </p:cNvSpPr>
          <p:nvPr>
            <p:ph idx="1"/>
          </p:nvPr>
        </p:nvSpPr>
        <p:spPr/>
        <p:txBody>
          <a:bodyPr/>
          <a:lstStyle/>
          <a:p>
            <a:r>
              <a:rPr lang="en-US" dirty="0"/>
              <a:t>What is it?</a:t>
            </a:r>
          </a:p>
          <a:p>
            <a:pPr lvl="1"/>
            <a:r>
              <a:rPr lang="en-US" dirty="0"/>
              <a:t>A collection of items that we interact with in a “First In First Out” (FIFO) way</a:t>
            </a:r>
          </a:p>
          <a:p>
            <a:r>
              <a:rPr lang="en-US" dirty="0"/>
              <a:t>What operations do we need?</a:t>
            </a:r>
          </a:p>
          <a:p>
            <a:pPr lvl="1"/>
            <a:r>
              <a:rPr lang="en-US" dirty="0"/>
              <a:t>Enqueue</a:t>
            </a:r>
          </a:p>
          <a:p>
            <a:pPr lvl="2"/>
            <a:r>
              <a:rPr lang="en-US" dirty="0"/>
              <a:t>Add a new item to the queue</a:t>
            </a:r>
          </a:p>
          <a:p>
            <a:pPr lvl="1"/>
            <a:r>
              <a:rPr lang="en-US" dirty="0"/>
              <a:t>Dequeue</a:t>
            </a:r>
          </a:p>
          <a:p>
            <a:pPr lvl="2"/>
            <a:r>
              <a:rPr lang="en-US" dirty="0"/>
              <a:t>Remove the “oldest” item from the queue</a:t>
            </a:r>
          </a:p>
          <a:p>
            <a:pPr lvl="1"/>
            <a:r>
              <a:rPr lang="en-US" dirty="0" err="1"/>
              <a:t>IsEmpty</a:t>
            </a:r>
            <a:endParaRPr lang="en-US" dirty="0"/>
          </a:p>
          <a:p>
            <a:pPr lvl="2"/>
            <a:r>
              <a:rPr lang="en-US" dirty="0"/>
              <a:t>Indicate whether or not there are items still on the queue</a:t>
            </a:r>
          </a:p>
        </p:txBody>
      </p:sp>
      <p:sp>
        <p:nvSpPr>
          <p:cNvPr id="4" name="Slide Number Placeholder 3">
            <a:extLst>
              <a:ext uri="{FF2B5EF4-FFF2-40B4-BE49-F238E27FC236}">
                <a16:creationId xmlns:a16="http://schemas.microsoft.com/office/drawing/2014/main" id="{030AD84A-D3AB-FDB8-CA67-D684167C821B}"/>
              </a:ext>
            </a:extLst>
          </p:cNvPr>
          <p:cNvSpPr>
            <a:spLocks noGrp="1"/>
          </p:cNvSpPr>
          <p:nvPr>
            <p:ph type="sldNum" sz="quarter" idx="12"/>
          </p:nvPr>
        </p:nvSpPr>
        <p:spPr/>
        <p:txBody>
          <a:bodyPr/>
          <a:lstStyle/>
          <a:p>
            <a:fld id="{A94D5A7D-FFFE-410B-BEE5-702232F4B148}" type="slidenum">
              <a:rPr lang="en-US" smtClean="0"/>
              <a:t>13</a:t>
            </a:fld>
            <a:endParaRPr lang="en-US"/>
          </a:p>
        </p:txBody>
      </p:sp>
    </p:spTree>
    <p:extLst>
      <p:ext uri="{BB962C8B-B14F-4D97-AF65-F5344CB8AC3E}">
        <p14:creationId xmlns:p14="http://schemas.microsoft.com/office/powerpoint/2010/main" val="438875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B3408-2D56-B58E-F959-CF8F6AE7145D}"/>
              </a:ext>
            </a:extLst>
          </p:cNvPr>
          <p:cNvSpPr>
            <a:spLocks noGrp="1"/>
          </p:cNvSpPr>
          <p:nvPr>
            <p:ph type="title"/>
          </p:nvPr>
        </p:nvSpPr>
        <p:spPr/>
        <p:txBody>
          <a:bodyPr/>
          <a:lstStyle/>
          <a:p>
            <a:r>
              <a:rPr lang="en-US" dirty="0"/>
              <a:t>Linked Queue Data Structure (Idea)</a:t>
            </a:r>
          </a:p>
        </p:txBody>
      </p:sp>
      <p:sp>
        <p:nvSpPr>
          <p:cNvPr id="3" name="Content Placeholder 2">
            <a:extLst>
              <a:ext uri="{FF2B5EF4-FFF2-40B4-BE49-F238E27FC236}">
                <a16:creationId xmlns:a16="http://schemas.microsoft.com/office/drawing/2014/main" id="{1376FFCF-F09D-CE03-F022-D39AD4A97E9E}"/>
              </a:ext>
            </a:extLst>
          </p:cNvPr>
          <p:cNvSpPr>
            <a:spLocks noGrp="1"/>
          </p:cNvSpPr>
          <p:nvPr>
            <p:ph idx="1"/>
          </p:nvPr>
        </p:nvSpPr>
        <p:spPr>
          <a:xfrm>
            <a:off x="198120" y="2313305"/>
            <a:ext cx="7076440" cy="4351338"/>
          </a:xfrm>
          <a:ln>
            <a:noFill/>
          </a:ln>
        </p:spPr>
        <p:txBody>
          <a:bodyPr>
            <a:normAutofit fontScale="92500" lnSpcReduction="20000"/>
          </a:bodyPr>
          <a:lstStyle/>
          <a:p>
            <a:r>
              <a:rPr lang="en-US" dirty="0"/>
              <a:t>Queue represented as a “chain” of items</a:t>
            </a:r>
          </a:p>
          <a:p>
            <a:pPr lvl="1"/>
            <a:r>
              <a:rPr lang="en-US" dirty="0">
                <a:solidFill>
                  <a:srgbClr val="0070C0"/>
                </a:solidFill>
              </a:rPr>
              <a:t>A “front” reference to the oldest item</a:t>
            </a:r>
          </a:p>
          <a:p>
            <a:pPr lvl="1"/>
            <a:r>
              <a:rPr lang="en-US" dirty="0">
                <a:solidFill>
                  <a:schemeClr val="accent2">
                    <a:lumMod val="75000"/>
                  </a:schemeClr>
                </a:solidFill>
              </a:rPr>
              <a:t>A “back” reference to the most recent item</a:t>
            </a:r>
          </a:p>
          <a:p>
            <a:pPr lvl="1"/>
            <a:r>
              <a:rPr lang="en-US" dirty="0">
                <a:solidFill>
                  <a:srgbClr val="FF0000"/>
                </a:solidFill>
              </a:rPr>
              <a:t>Each Node references the item enqueued after it</a:t>
            </a:r>
          </a:p>
          <a:p>
            <a:r>
              <a:rPr lang="en-US" dirty="0"/>
              <a:t>enqueue Procedure:</a:t>
            </a:r>
          </a:p>
          <a:p>
            <a:pPr marL="457200" lvl="1" indent="0">
              <a:buNone/>
            </a:pPr>
            <a:endParaRPr lang="en-US" dirty="0"/>
          </a:p>
          <a:p>
            <a:pPr marL="457200" lvl="1" indent="0">
              <a:buNone/>
            </a:pPr>
            <a:endParaRPr lang="en-US" dirty="0"/>
          </a:p>
          <a:p>
            <a:pPr lvl="1"/>
            <a:endParaRPr lang="en-US" dirty="0"/>
          </a:p>
          <a:p>
            <a:r>
              <a:rPr lang="en-US" dirty="0"/>
              <a:t>dequeue Procedure:</a:t>
            </a:r>
          </a:p>
          <a:p>
            <a:endParaRPr lang="en-US" dirty="0"/>
          </a:p>
          <a:p>
            <a:endParaRPr lang="en-US" dirty="0"/>
          </a:p>
          <a:p>
            <a:r>
              <a:rPr lang="en-US" dirty="0" err="1"/>
              <a:t>isEmpty</a:t>
            </a:r>
            <a:r>
              <a:rPr lang="en-US" dirty="0"/>
              <a:t> Procedure:</a:t>
            </a:r>
          </a:p>
        </p:txBody>
      </p:sp>
      <p:grpSp>
        <p:nvGrpSpPr>
          <p:cNvPr id="19" name="Group 18" descr="An illustration of a linked queue data structure. The elements of the list are contained in node objects. Each node object has a reference to another node object to establish a sequence of elements. There is also a reference called &quot;front&quot; that points to the first node in the queue, and a reference called &quot;back&quot; that points to the last node in the queue.">
            <a:extLst>
              <a:ext uri="{FF2B5EF4-FFF2-40B4-BE49-F238E27FC236}">
                <a16:creationId xmlns:a16="http://schemas.microsoft.com/office/drawing/2014/main" id="{EC75C82D-E1B4-51B9-7FE9-D680C96B6501}"/>
              </a:ext>
            </a:extLst>
          </p:cNvPr>
          <p:cNvGrpSpPr/>
          <p:nvPr/>
        </p:nvGrpSpPr>
        <p:grpSpPr>
          <a:xfrm>
            <a:off x="838200" y="1554957"/>
            <a:ext cx="8239760" cy="1718152"/>
            <a:chOff x="838200" y="1554957"/>
            <a:chExt cx="8239760" cy="1718152"/>
          </a:xfrm>
        </p:grpSpPr>
        <p:grpSp>
          <p:nvGrpSpPr>
            <p:cNvPr id="31" name="Group 30">
              <a:extLst>
                <a:ext uri="{FF2B5EF4-FFF2-40B4-BE49-F238E27FC236}">
                  <a16:creationId xmlns:a16="http://schemas.microsoft.com/office/drawing/2014/main" id="{EE47A3E1-F9C8-C154-58A8-A0F832437092}"/>
                </a:ext>
              </a:extLst>
            </p:cNvPr>
            <p:cNvGrpSpPr/>
            <p:nvPr/>
          </p:nvGrpSpPr>
          <p:grpSpPr>
            <a:xfrm>
              <a:off x="2727960" y="1554957"/>
              <a:ext cx="6350000" cy="528320"/>
              <a:chOff x="2727960" y="1554957"/>
              <a:chExt cx="6350000" cy="528320"/>
            </a:xfrm>
          </p:grpSpPr>
          <p:grpSp>
            <p:nvGrpSpPr>
              <p:cNvPr id="6" name="Group 5">
                <a:extLst>
                  <a:ext uri="{FF2B5EF4-FFF2-40B4-BE49-F238E27FC236}">
                    <a16:creationId xmlns:a16="http://schemas.microsoft.com/office/drawing/2014/main" id="{6AFBF987-7851-60B2-CF03-393FC95534F8}"/>
                  </a:ext>
                </a:extLst>
              </p:cNvPr>
              <p:cNvGrpSpPr/>
              <p:nvPr/>
            </p:nvGrpSpPr>
            <p:grpSpPr>
              <a:xfrm>
                <a:off x="4053840" y="1554957"/>
                <a:ext cx="1056640" cy="528320"/>
                <a:chOff x="8117840" y="4104640"/>
                <a:chExt cx="1056640" cy="528320"/>
              </a:xfrm>
            </p:grpSpPr>
            <p:sp>
              <p:nvSpPr>
                <p:cNvPr id="4" name="Rectangle 3">
                  <a:extLst>
                    <a:ext uri="{FF2B5EF4-FFF2-40B4-BE49-F238E27FC236}">
                      <a16:creationId xmlns:a16="http://schemas.microsoft.com/office/drawing/2014/main" id="{0D240B2B-22D3-91C7-A99D-36F8C313B7FD}"/>
                    </a:ext>
                  </a:extLst>
                </p:cNvPr>
                <p:cNvSpPr/>
                <p:nvPr/>
              </p:nvSpPr>
              <p:spPr>
                <a:xfrm>
                  <a:off x="8117840" y="4104640"/>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5" name="Rectangle 4">
                  <a:extLst>
                    <a:ext uri="{FF2B5EF4-FFF2-40B4-BE49-F238E27FC236}">
                      <a16:creationId xmlns:a16="http://schemas.microsoft.com/office/drawing/2014/main" id="{4B5CC621-6E1F-A3F0-5D55-C08016EAD80D}"/>
                    </a:ext>
                  </a:extLst>
                </p:cNvPr>
                <p:cNvSpPr/>
                <p:nvPr/>
              </p:nvSpPr>
              <p:spPr>
                <a:xfrm>
                  <a:off x="8646160" y="4104640"/>
                  <a:ext cx="528320" cy="5283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E5D432AB-1E74-F08B-CEC5-A365264C947C}"/>
                  </a:ext>
                </a:extLst>
              </p:cNvPr>
              <p:cNvGrpSpPr/>
              <p:nvPr/>
            </p:nvGrpSpPr>
            <p:grpSpPr>
              <a:xfrm>
                <a:off x="5374640" y="1554957"/>
                <a:ext cx="1056640" cy="528320"/>
                <a:chOff x="8117840" y="4104640"/>
                <a:chExt cx="1056640" cy="528320"/>
              </a:xfrm>
            </p:grpSpPr>
            <p:sp>
              <p:nvSpPr>
                <p:cNvPr id="8" name="Rectangle 7">
                  <a:extLst>
                    <a:ext uri="{FF2B5EF4-FFF2-40B4-BE49-F238E27FC236}">
                      <a16:creationId xmlns:a16="http://schemas.microsoft.com/office/drawing/2014/main" id="{60CA4D0E-42E8-E538-D8FF-DC6E00DFC845}"/>
                    </a:ext>
                  </a:extLst>
                </p:cNvPr>
                <p:cNvSpPr/>
                <p:nvPr/>
              </p:nvSpPr>
              <p:spPr>
                <a:xfrm>
                  <a:off x="8117840" y="4104640"/>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9" name="Rectangle 8">
                  <a:extLst>
                    <a:ext uri="{FF2B5EF4-FFF2-40B4-BE49-F238E27FC236}">
                      <a16:creationId xmlns:a16="http://schemas.microsoft.com/office/drawing/2014/main" id="{5852A5BB-697F-7122-8EBB-493FC932062B}"/>
                    </a:ext>
                  </a:extLst>
                </p:cNvPr>
                <p:cNvSpPr/>
                <p:nvPr/>
              </p:nvSpPr>
              <p:spPr>
                <a:xfrm>
                  <a:off x="8646160" y="4104640"/>
                  <a:ext cx="528320" cy="5283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6ECA4301-84E7-41A8-4817-7EF969030D46}"/>
                  </a:ext>
                </a:extLst>
              </p:cNvPr>
              <p:cNvGrpSpPr/>
              <p:nvPr/>
            </p:nvGrpSpPr>
            <p:grpSpPr>
              <a:xfrm>
                <a:off x="6700520" y="1554957"/>
                <a:ext cx="1056640" cy="528320"/>
                <a:chOff x="8117840" y="4104640"/>
                <a:chExt cx="1056640" cy="528320"/>
              </a:xfrm>
            </p:grpSpPr>
            <p:sp>
              <p:nvSpPr>
                <p:cNvPr id="11" name="Rectangle 10">
                  <a:extLst>
                    <a:ext uri="{FF2B5EF4-FFF2-40B4-BE49-F238E27FC236}">
                      <a16:creationId xmlns:a16="http://schemas.microsoft.com/office/drawing/2014/main" id="{AE88FDA0-F73F-1E24-18F2-F7925E8FC51E}"/>
                    </a:ext>
                  </a:extLst>
                </p:cNvPr>
                <p:cNvSpPr/>
                <p:nvPr/>
              </p:nvSpPr>
              <p:spPr>
                <a:xfrm>
                  <a:off x="8117840" y="4104640"/>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12" name="Rectangle 11">
                  <a:extLst>
                    <a:ext uri="{FF2B5EF4-FFF2-40B4-BE49-F238E27FC236}">
                      <a16:creationId xmlns:a16="http://schemas.microsoft.com/office/drawing/2014/main" id="{1DA96747-E578-B3DB-2470-F7243CD49DD5}"/>
                    </a:ext>
                  </a:extLst>
                </p:cNvPr>
                <p:cNvSpPr/>
                <p:nvPr/>
              </p:nvSpPr>
              <p:spPr>
                <a:xfrm>
                  <a:off x="8646160" y="4104640"/>
                  <a:ext cx="528320" cy="5283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77951176-168B-B07B-7BE1-8239EFA9C9FE}"/>
                  </a:ext>
                </a:extLst>
              </p:cNvPr>
              <p:cNvGrpSpPr/>
              <p:nvPr/>
            </p:nvGrpSpPr>
            <p:grpSpPr>
              <a:xfrm>
                <a:off x="8021320" y="1554957"/>
                <a:ext cx="1056640" cy="528320"/>
                <a:chOff x="8117840" y="4104640"/>
                <a:chExt cx="1056640" cy="528320"/>
              </a:xfrm>
            </p:grpSpPr>
            <p:sp>
              <p:nvSpPr>
                <p:cNvPr id="14" name="Rectangle 13">
                  <a:extLst>
                    <a:ext uri="{FF2B5EF4-FFF2-40B4-BE49-F238E27FC236}">
                      <a16:creationId xmlns:a16="http://schemas.microsoft.com/office/drawing/2014/main" id="{2BA7BE02-D13E-4DA9-2B89-8660802D026E}"/>
                    </a:ext>
                  </a:extLst>
                </p:cNvPr>
                <p:cNvSpPr/>
                <p:nvPr/>
              </p:nvSpPr>
              <p:spPr>
                <a:xfrm>
                  <a:off x="8117840" y="4104640"/>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5" name="Rectangle 14">
                  <a:extLst>
                    <a:ext uri="{FF2B5EF4-FFF2-40B4-BE49-F238E27FC236}">
                      <a16:creationId xmlns:a16="http://schemas.microsoft.com/office/drawing/2014/main" id="{1DE038FD-A9AA-D9E1-A1D5-95725C7BEEA5}"/>
                    </a:ext>
                  </a:extLst>
                </p:cNvPr>
                <p:cNvSpPr/>
                <p:nvPr/>
              </p:nvSpPr>
              <p:spPr>
                <a:xfrm>
                  <a:off x="8646160" y="4104640"/>
                  <a:ext cx="528320" cy="5283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7DA111CA-6B8C-359A-673A-7D5DE0F70DA5}"/>
                  </a:ext>
                </a:extLst>
              </p:cNvPr>
              <p:cNvGrpSpPr/>
              <p:nvPr/>
            </p:nvGrpSpPr>
            <p:grpSpPr>
              <a:xfrm>
                <a:off x="2727960" y="1554957"/>
                <a:ext cx="1056640" cy="528320"/>
                <a:chOff x="8117840" y="4104640"/>
                <a:chExt cx="1056640" cy="528320"/>
              </a:xfrm>
            </p:grpSpPr>
            <p:sp>
              <p:nvSpPr>
                <p:cNvPr id="17" name="Rectangle 16">
                  <a:extLst>
                    <a:ext uri="{FF2B5EF4-FFF2-40B4-BE49-F238E27FC236}">
                      <a16:creationId xmlns:a16="http://schemas.microsoft.com/office/drawing/2014/main" id="{57E8C63A-82D6-CC85-3709-0E2E37F557D0}"/>
                    </a:ext>
                  </a:extLst>
                </p:cNvPr>
                <p:cNvSpPr/>
                <p:nvPr/>
              </p:nvSpPr>
              <p:spPr>
                <a:xfrm>
                  <a:off x="8117840" y="4104640"/>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8" name="Rectangle 17">
                  <a:extLst>
                    <a:ext uri="{FF2B5EF4-FFF2-40B4-BE49-F238E27FC236}">
                      <a16:creationId xmlns:a16="http://schemas.microsoft.com/office/drawing/2014/main" id="{3B8F20F7-7B97-9FD1-C14A-D4CD9FE6D9C2}"/>
                    </a:ext>
                  </a:extLst>
                </p:cNvPr>
                <p:cNvSpPr/>
                <p:nvPr/>
              </p:nvSpPr>
              <p:spPr>
                <a:xfrm>
                  <a:off x="8646160" y="4104640"/>
                  <a:ext cx="528320" cy="5283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0" name="Straight Arrow Connector 19">
                <a:extLst>
                  <a:ext uri="{FF2B5EF4-FFF2-40B4-BE49-F238E27FC236}">
                    <a16:creationId xmlns:a16="http://schemas.microsoft.com/office/drawing/2014/main" id="{ADAB37D0-E4BC-0B87-3E32-3F87021568CC}"/>
                  </a:ext>
                </a:extLst>
              </p:cNvPr>
              <p:cNvCxnSpPr>
                <a:cxnSpLocks/>
                <a:endCxn id="4" idx="1"/>
              </p:cNvCxnSpPr>
              <p:nvPr/>
            </p:nvCxnSpPr>
            <p:spPr>
              <a:xfrm>
                <a:off x="3520440" y="1819117"/>
                <a:ext cx="5334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080BD9A-B13C-50BF-A4D8-47758C79AC32}"/>
                  </a:ext>
                </a:extLst>
              </p:cNvPr>
              <p:cNvCxnSpPr>
                <a:cxnSpLocks/>
                <a:endCxn id="8" idx="1"/>
              </p:cNvCxnSpPr>
              <p:nvPr/>
            </p:nvCxnSpPr>
            <p:spPr>
              <a:xfrm>
                <a:off x="4846320" y="1819117"/>
                <a:ext cx="52832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59202CE-9F90-F4A7-20C4-388EBA71AF5A}"/>
                  </a:ext>
                </a:extLst>
              </p:cNvPr>
              <p:cNvCxnSpPr>
                <a:cxnSpLocks/>
                <a:endCxn id="11" idx="1"/>
              </p:cNvCxnSpPr>
              <p:nvPr/>
            </p:nvCxnSpPr>
            <p:spPr>
              <a:xfrm>
                <a:off x="6167120" y="1819117"/>
                <a:ext cx="5334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82F20BE-DCF4-D7DF-70AA-D308F3FB3C0A}"/>
                  </a:ext>
                </a:extLst>
              </p:cNvPr>
              <p:cNvCxnSpPr>
                <a:cxnSpLocks/>
                <a:endCxn id="14" idx="1"/>
              </p:cNvCxnSpPr>
              <p:nvPr/>
            </p:nvCxnSpPr>
            <p:spPr>
              <a:xfrm>
                <a:off x="7493000" y="1819117"/>
                <a:ext cx="52832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2" name="Rectangle 31">
              <a:extLst>
                <a:ext uri="{FF2B5EF4-FFF2-40B4-BE49-F238E27FC236}">
                  <a16:creationId xmlns:a16="http://schemas.microsoft.com/office/drawing/2014/main" id="{71097677-82C3-534D-F0DA-F71F927E9535}"/>
                </a:ext>
              </a:extLst>
            </p:cNvPr>
            <p:cNvSpPr/>
            <p:nvPr/>
          </p:nvSpPr>
          <p:spPr>
            <a:xfrm>
              <a:off x="838200" y="1554957"/>
              <a:ext cx="949960" cy="52832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front</a:t>
              </a:r>
            </a:p>
          </p:txBody>
        </p:sp>
        <p:cxnSp>
          <p:nvCxnSpPr>
            <p:cNvPr id="33" name="Straight Arrow Connector 32">
              <a:extLst>
                <a:ext uri="{FF2B5EF4-FFF2-40B4-BE49-F238E27FC236}">
                  <a16:creationId xmlns:a16="http://schemas.microsoft.com/office/drawing/2014/main" id="{DFA11222-D8D6-01E9-FB88-B45F69E27FD3}"/>
                </a:ext>
              </a:extLst>
            </p:cNvPr>
            <p:cNvCxnSpPr>
              <a:cxnSpLocks/>
              <a:stCxn id="32" idx="3"/>
              <a:endCxn id="17" idx="1"/>
            </p:cNvCxnSpPr>
            <p:nvPr/>
          </p:nvCxnSpPr>
          <p:spPr>
            <a:xfrm>
              <a:off x="1788160" y="1819117"/>
              <a:ext cx="9398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73EED586-69E7-D3F5-2880-C2F533716668}"/>
                </a:ext>
              </a:extLst>
            </p:cNvPr>
            <p:cNvSpPr/>
            <p:nvPr/>
          </p:nvSpPr>
          <p:spPr>
            <a:xfrm>
              <a:off x="7810500" y="2744789"/>
              <a:ext cx="949960" cy="52832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a:t>
              </a:r>
            </a:p>
          </p:txBody>
        </p:sp>
        <p:cxnSp>
          <p:nvCxnSpPr>
            <p:cNvPr id="38" name="Straight Arrow Connector 37">
              <a:extLst>
                <a:ext uri="{FF2B5EF4-FFF2-40B4-BE49-F238E27FC236}">
                  <a16:creationId xmlns:a16="http://schemas.microsoft.com/office/drawing/2014/main" id="{4015BFBB-A85A-F4E1-2263-4CC9757E5464}"/>
                </a:ext>
              </a:extLst>
            </p:cNvPr>
            <p:cNvCxnSpPr>
              <a:cxnSpLocks/>
              <a:stCxn id="37" idx="0"/>
              <a:endCxn id="14" idx="2"/>
            </p:cNvCxnSpPr>
            <p:nvPr/>
          </p:nvCxnSpPr>
          <p:spPr>
            <a:xfrm flipV="1">
              <a:off x="8285480" y="2083277"/>
              <a:ext cx="0" cy="66151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2" name="Slide Number Placeholder 21">
            <a:extLst>
              <a:ext uri="{FF2B5EF4-FFF2-40B4-BE49-F238E27FC236}">
                <a16:creationId xmlns:a16="http://schemas.microsoft.com/office/drawing/2014/main" id="{3B51DD6C-0EEF-67FA-A10F-021FDD901201}"/>
              </a:ext>
            </a:extLst>
          </p:cNvPr>
          <p:cNvSpPr>
            <a:spLocks noGrp="1"/>
          </p:cNvSpPr>
          <p:nvPr>
            <p:ph type="sldNum" sz="quarter" idx="12"/>
          </p:nvPr>
        </p:nvSpPr>
        <p:spPr/>
        <p:txBody>
          <a:bodyPr/>
          <a:lstStyle/>
          <a:p>
            <a:fld id="{A94D5A7D-FFFE-410B-BEE5-702232F4B148}" type="slidenum">
              <a:rPr lang="en-US" smtClean="0"/>
              <a:t>14</a:t>
            </a:fld>
            <a:endParaRPr lang="en-US"/>
          </a:p>
        </p:txBody>
      </p:sp>
    </p:spTree>
    <p:extLst>
      <p:ext uri="{BB962C8B-B14F-4D97-AF65-F5344CB8AC3E}">
        <p14:creationId xmlns:p14="http://schemas.microsoft.com/office/powerpoint/2010/main" val="2054228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B3408-2D56-B58E-F959-CF8F6AE7145D}"/>
              </a:ext>
            </a:extLst>
          </p:cNvPr>
          <p:cNvSpPr>
            <a:spLocks noGrp="1"/>
          </p:cNvSpPr>
          <p:nvPr>
            <p:ph type="title"/>
          </p:nvPr>
        </p:nvSpPr>
        <p:spPr/>
        <p:txBody>
          <a:bodyPr/>
          <a:lstStyle/>
          <a:p>
            <a:r>
              <a:rPr lang="en-US" dirty="0"/>
              <a:t>Linked Queue Data Structure (Algorithms)</a:t>
            </a:r>
          </a:p>
        </p:txBody>
      </p:sp>
      <p:sp>
        <p:nvSpPr>
          <p:cNvPr id="3" name="Content Placeholder 2">
            <a:extLst>
              <a:ext uri="{FF2B5EF4-FFF2-40B4-BE49-F238E27FC236}">
                <a16:creationId xmlns:a16="http://schemas.microsoft.com/office/drawing/2014/main" id="{1376FFCF-F09D-CE03-F022-D39AD4A97E9E}"/>
              </a:ext>
            </a:extLst>
          </p:cNvPr>
          <p:cNvSpPr>
            <a:spLocks noGrp="1"/>
          </p:cNvSpPr>
          <p:nvPr>
            <p:ph idx="1"/>
          </p:nvPr>
        </p:nvSpPr>
        <p:spPr>
          <a:xfrm>
            <a:off x="198120" y="2313305"/>
            <a:ext cx="7076440" cy="4351338"/>
          </a:xfrm>
          <a:ln>
            <a:noFill/>
          </a:ln>
        </p:spPr>
        <p:txBody>
          <a:bodyPr>
            <a:normAutofit fontScale="92500" lnSpcReduction="20000"/>
          </a:bodyPr>
          <a:lstStyle/>
          <a:p>
            <a:r>
              <a:rPr lang="en-US" dirty="0"/>
              <a:t>Queue represented as a “chain” of items</a:t>
            </a:r>
          </a:p>
          <a:p>
            <a:pPr lvl="1"/>
            <a:r>
              <a:rPr lang="en-US" dirty="0">
                <a:solidFill>
                  <a:srgbClr val="0070C0"/>
                </a:solidFill>
              </a:rPr>
              <a:t>A “front” reference to the oldest item</a:t>
            </a:r>
          </a:p>
          <a:p>
            <a:pPr lvl="1"/>
            <a:r>
              <a:rPr lang="en-US" dirty="0">
                <a:solidFill>
                  <a:schemeClr val="accent2">
                    <a:lumMod val="75000"/>
                  </a:schemeClr>
                </a:solidFill>
              </a:rPr>
              <a:t>A “back” reference to the most recent item</a:t>
            </a:r>
          </a:p>
          <a:p>
            <a:pPr lvl="1"/>
            <a:r>
              <a:rPr lang="en-US" dirty="0">
                <a:solidFill>
                  <a:srgbClr val="FF0000"/>
                </a:solidFill>
              </a:rPr>
              <a:t>Each Node references the item enqueued after it</a:t>
            </a:r>
          </a:p>
          <a:p>
            <a:r>
              <a:rPr lang="en-US" dirty="0"/>
              <a:t>enqueue Procedure:</a:t>
            </a:r>
          </a:p>
          <a:p>
            <a:pPr marL="457200" lvl="1" indent="0">
              <a:buNone/>
            </a:pPr>
            <a:endParaRPr lang="en-US" dirty="0"/>
          </a:p>
          <a:p>
            <a:pPr marL="457200" lvl="1" indent="0">
              <a:buNone/>
            </a:pPr>
            <a:endParaRPr lang="en-US" dirty="0"/>
          </a:p>
          <a:p>
            <a:pPr lvl="1"/>
            <a:endParaRPr lang="en-US" dirty="0"/>
          </a:p>
          <a:p>
            <a:r>
              <a:rPr lang="en-US" dirty="0"/>
              <a:t>dequeue Procedure:</a:t>
            </a:r>
          </a:p>
          <a:p>
            <a:endParaRPr lang="en-US" dirty="0"/>
          </a:p>
          <a:p>
            <a:endParaRPr lang="en-US" dirty="0"/>
          </a:p>
          <a:p>
            <a:r>
              <a:rPr lang="en-US" dirty="0" err="1"/>
              <a:t>isEmpty</a:t>
            </a:r>
            <a:r>
              <a:rPr lang="en-US" dirty="0"/>
              <a:t> Procedure:</a:t>
            </a:r>
          </a:p>
        </p:txBody>
      </p:sp>
      <p:grpSp>
        <p:nvGrpSpPr>
          <p:cNvPr id="19" name="Group 18" descr="An illustration of a linked queue data structure. The elements of the list are contained in node objects. Each node object has a reference to another node object to establish a sequence of elements. There is also a reference called &quot;front&quot; that points to the first node in the queue, and a reference called &quot;back&quot; that points to the last node in the queue.">
            <a:extLst>
              <a:ext uri="{FF2B5EF4-FFF2-40B4-BE49-F238E27FC236}">
                <a16:creationId xmlns:a16="http://schemas.microsoft.com/office/drawing/2014/main" id="{D2854160-5A0B-556C-7F74-574BAC0D9C9D}"/>
              </a:ext>
            </a:extLst>
          </p:cNvPr>
          <p:cNvGrpSpPr/>
          <p:nvPr/>
        </p:nvGrpSpPr>
        <p:grpSpPr>
          <a:xfrm>
            <a:off x="838200" y="1554957"/>
            <a:ext cx="8239760" cy="1718152"/>
            <a:chOff x="838200" y="1554957"/>
            <a:chExt cx="8239760" cy="1718152"/>
          </a:xfrm>
        </p:grpSpPr>
        <p:grpSp>
          <p:nvGrpSpPr>
            <p:cNvPr id="31" name="Group 30">
              <a:extLst>
                <a:ext uri="{FF2B5EF4-FFF2-40B4-BE49-F238E27FC236}">
                  <a16:creationId xmlns:a16="http://schemas.microsoft.com/office/drawing/2014/main" id="{EE47A3E1-F9C8-C154-58A8-A0F832437092}"/>
                </a:ext>
              </a:extLst>
            </p:cNvPr>
            <p:cNvGrpSpPr/>
            <p:nvPr/>
          </p:nvGrpSpPr>
          <p:grpSpPr>
            <a:xfrm>
              <a:off x="2727960" y="1554957"/>
              <a:ext cx="6350000" cy="528320"/>
              <a:chOff x="2727960" y="1554957"/>
              <a:chExt cx="6350000" cy="528320"/>
            </a:xfrm>
          </p:grpSpPr>
          <p:grpSp>
            <p:nvGrpSpPr>
              <p:cNvPr id="6" name="Group 5">
                <a:extLst>
                  <a:ext uri="{FF2B5EF4-FFF2-40B4-BE49-F238E27FC236}">
                    <a16:creationId xmlns:a16="http://schemas.microsoft.com/office/drawing/2014/main" id="{6AFBF987-7851-60B2-CF03-393FC95534F8}"/>
                  </a:ext>
                </a:extLst>
              </p:cNvPr>
              <p:cNvGrpSpPr/>
              <p:nvPr/>
            </p:nvGrpSpPr>
            <p:grpSpPr>
              <a:xfrm>
                <a:off x="4053840" y="1554957"/>
                <a:ext cx="1056640" cy="528320"/>
                <a:chOff x="8117840" y="4104640"/>
                <a:chExt cx="1056640" cy="528320"/>
              </a:xfrm>
            </p:grpSpPr>
            <p:sp>
              <p:nvSpPr>
                <p:cNvPr id="4" name="Rectangle 3">
                  <a:extLst>
                    <a:ext uri="{FF2B5EF4-FFF2-40B4-BE49-F238E27FC236}">
                      <a16:creationId xmlns:a16="http://schemas.microsoft.com/office/drawing/2014/main" id="{0D240B2B-22D3-91C7-A99D-36F8C313B7FD}"/>
                    </a:ext>
                  </a:extLst>
                </p:cNvPr>
                <p:cNvSpPr/>
                <p:nvPr/>
              </p:nvSpPr>
              <p:spPr>
                <a:xfrm>
                  <a:off x="8117840" y="4104640"/>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5" name="Rectangle 4">
                  <a:extLst>
                    <a:ext uri="{FF2B5EF4-FFF2-40B4-BE49-F238E27FC236}">
                      <a16:creationId xmlns:a16="http://schemas.microsoft.com/office/drawing/2014/main" id="{4B5CC621-6E1F-A3F0-5D55-C08016EAD80D}"/>
                    </a:ext>
                  </a:extLst>
                </p:cNvPr>
                <p:cNvSpPr/>
                <p:nvPr/>
              </p:nvSpPr>
              <p:spPr>
                <a:xfrm>
                  <a:off x="8646160" y="4104640"/>
                  <a:ext cx="528320" cy="5283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E5D432AB-1E74-F08B-CEC5-A365264C947C}"/>
                  </a:ext>
                </a:extLst>
              </p:cNvPr>
              <p:cNvGrpSpPr/>
              <p:nvPr/>
            </p:nvGrpSpPr>
            <p:grpSpPr>
              <a:xfrm>
                <a:off x="5374640" y="1554957"/>
                <a:ext cx="1056640" cy="528320"/>
                <a:chOff x="8117840" y="4104640"/>
                <a:chExt cx="1056640" cy="528320"/>
              </a:xfrm>
            </p:grpSpPr>
            <p:sp>
              <p:nvSpPr>
                <p:cNvPr id="8" name="Rectangle 7">
                  <a:extLst>
                    <a:ext uri="{FF2B5EF4-FFF2-40B4-BE49-F238E27FC236}">
                      <a16:creationId xmlns:a16="http://schemas.microsoft.com/office/drawing/2014/main" id="{60CA4D0E-42E8-E538-D8FF-DC6E00DFC845}"/>
                    </a:ext>
                  </a:extLst>
                </p:cNvPr>
                <p:cNvSpPr/>
                <p:nvPr/>
              </p:nvSpPr>
              <p:spPr>
                <a:xfrm>
                  <a:off x="8117840" y="4104640"/>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9" name="Rectangle 8">
                  <a:extLst>
                    <a:ext uri="{FF2B5EF4-FFF2-40B4-BE49-F238E27FC236}">
                      <a16:creationId xmlns:a16="http://schemas.microsoft.com/office/drawing/2014/main" id="{5852A5BB-697F-7122-8EBB-493FC932062B}"/>
                    </a:ext>
                  </a:extLst>
                </p:cNvPr>
                <p:cNvSpPr/>
                <p:nvPr/>
              </p:nvSpPr>
              <p:spPr>
                <a:xfrm>
                  <a:off x="8646160" y="4104640"/>
                  <a:ext cx="528320" cy="5283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6ECA4301-84E7-41A8-4817-7EF969030D46}"/>
                  </a:ext>
                </a:extLst>
              </p:cNvPr>
              <p:cNvGrpSpPr/>
              <p:nvPr/>
            </p:nvGrpSpPr>
            <p:grpSpPr>
              <a:xfrm>
                <a:off x="6700520" y="1554957"/>
                <a:ext cx="1056640" cy="528320"/>
                <a:chOff x="8117840" y="4104640"/>
                <a:chExt cx="1056640" cy="528320"/>
              </a:xfrm>
            </p:grpSpPr>
            <p:sp>
              <p:nvSpPr>
                <p:cNvPr id="11" name="Rectangle 10">
                  <a:extLst>
                    <a:ext uri="{FF2B5EF4-FFF2-40B4-BE49-F238E27FC236}">
                      <a16:creationId xmlns:a16="http://schemas.microsoft.com/office/drawing/2014/main" id="{AE88FDA0-F73F-1E24-18F2-F7925E8FC51E}"/>
                    </a:ext>
                  </a:extLst>
                </p:cNvPr>
                <p:cNvSpPr/>
                <p:nvPr/>
              </p:nvSpPr>
              <p:spPr>
                <a:xfrm>
                  <a:off x="8117840" y="4104640"/>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12" name="Rectangle 11">
                  <a:extLst>
                    <a:ext uri="{FF2B5EF4-FFF2-40B4-BE49-F238E27FC236}">
                      <a16:creationId xmlns:a16="http://schemas.microsoft.com/office/drawing/2014/main" id="{1DA96747-E578-B3DB-2470-F7243CD49DD5}"/>
                    </a:ext>
                  </a:extLst>
                </p:cNvPr>
                <p:cNvSpPr/>
                <p:nvPr/>
              </p:nvSpPr>
              <p:spPr>
                <a:xfrm>
                  <a:off x="8646160" y="4104640"/>
                  <a:ext cx="528320" cy="5283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77951176-168B-B07B-7BE1-8239EFA9C9FE}"/>
                  </a:ext>
                </a:extLst>
              </p:cNvPr>
              <p:cNvGrpSpPr/>
              <p:nvPr/>
            </p:nvGrpSpPr>
            <p:grpSpPr>
              <a:xfrm>
                <a:off x="8021320" y="1554957"/>
                <a:ext cx="1056640" cy="528320"/>
                <a:chOff x="8117840" y="4104640"/>
                <a:chExt cx="1056640" cy="528320"/>
              </a:xfrm>
            </p:grpSpPr>
            <p:sp>
              <p:nvSpPr>
                <p:cNvPr id="14" name="Rectangle 13">
                  <a:extLst>
                    <a:ext uri="{FF2B5EF4-FFF2-40B4-BE49-F238E27FC236}">
                      <a16:creationId xmlns:a16="http://schemas.microsoft.com/office/drawing/2014/main" id="{2BA7BE02-D13E-4DA9-2B89-8660802D026E}"/>
                    </a:ext>
                  </a:extLst>
                </p:cNvPr>
                <p:cNvSpPr/>
                <p:nvPr/>
              </p:nvSpPr>
              <p:spPr>
                <a:xfrm>
                  <a:off x="8117840" y="4104640"/>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5" name="Rectangle 14">
                  <a:extLst>
                    <a:ext uri="{FF2B5EF4-FFF2-40B4-BE49-F238E27FC236}">
                      <a16:creationId xmlns:a16="http://schemas.microsoft.com/office/drawing/2014/main" id="{1DE038FD-A9AA-D9E1-A1D5-95725C7BEEA5}"/>
                    </a:ext>
                  </a:extLst>
                </p:cNvPr>
                <p:cNvSpPr/>
                <p:nvPr/>
              </p:nvSpPr>
              <p:spPr>
                <a:xfrm>
                  <a:off x="8646160" y="4104640"/>
                  <a:ext cx="528320" cy="5283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7DA111CA-6B8C-359A-673A-7D5DE0F70DA5}"/>
                  </a:ext>
                </a:extLst>
              </p:cNvPr>
              <p:cNvGrpSpPr/>
              <p:nvPr/>
            </p:nvGrpSpPr>
            <p:grpSpPr>
              <a:xfrm>
                <a:off x="2727960" y="1554957"/>
                <a:ext cx="1056640" cy="528320"/>
                <a:chOff x="8117840" y="4104640"/>
                <a:chExt cx="1056640" cy="528320"/>
              </a:xfrm>
            </p:grpSpPr>
            <p:sp>
              <p:nvSpPr>
                <p:cNvPr id="17" name="Rectangle 16">
                  <a:extLst>
                    <a:ext uri="{FF2B5EF4-FFF2-40B4-BE49-F238E27FC236}">
                      <a16:creationId xmlns:a16="http://schemas.microsoft.com/office/drawing/2014/main" id="{57E8C63A-82D6-CC85-3709-0E2E37F557D0}"/>
                    </a:ext>
                  </a:extLst>
                </p:cNvPr>
                <p:cNvSpPr/>
                <p:nvPr/>
              </p:nvSpPr>
              <p:spPr>
                <a:xfrm>
                  <a:off x="8117840" y="4104640"/>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8" name="Rectangle 17">
                  <a:extLst>
                    <a:ext uri="{FF2B5EF4-FFF2-40B4-BE49-F238E27FC236}">
                      <a16:creationId xmlns:a16="http://schemas.microsoft.com/office/drawing/2014/main" id="{3B8F20F7-7B97-9FD1-C14A-D4CD9FE6D9C2}"/>
                    </a:ext>
                  </a:extLst>
                </p:cNvPr>
                <p:cNvSpPr/>
                <p:nvPr/>
              </p:nvSpPr>
              <p:spPr>
                <a:xfrm>
                  <a:off x="8646160" y="4104640"/>
                  <a:ext cx="528320" cy="5283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0" name="Straight Arrow Connector 19">
                <a:extLst>
                  <a:ext uri="{FF2B5EF4-FFF2-40B4-BE49-F238E27FC236}">
                    <a16:creationId xmlns:a16="http://schemas.microsoft.com/office/drawing/2014/main" id="{ADAB37D0-E4BC-0B87-3E32-3F87021568CC}"/>
                  </a:ext>
                </a:extLst>
              </p:cNvPr>
              <p:cNvCxnSpPr>
                <a:cxnSpLocks/>
                <a:endCxn id="4" idx="1"/>
              </p:cNvCxnSpPr>
              <p:nvPr/>
            </p:nvCxnSpPr>
            <p:spPr>
              <a:xfrm>
                <a:off x="3520440" y="1819117"/>
                <a:ext cx="5334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080BD9A-B13C-50BF-A4D8-47758C79AC32}"/>
                  </a:ext>
                </a:extLst>
              </p:cNvPr>
              <p:cNvCxnSpPr>
                <a:cxnSpLocks/>
                <a:endCxn id="8" idx="1"/>
              </p:cNvCxnSpPr>
              <p:nvPr/>
            </p:nvCxnSpPr>
            <p:spPr>
              <a:xfrm>
                <a:off x="4846320" y="1819117"/>
                <a:ext cx="52832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A59202CE-9F90-F4A7-20C4-388EBA71AF5A}"/>
                  </a:ext>
                </a:extLst>
              </p:cNvPr>
              <p:cNvCxnSpPr>
                <a:cxnSpLocks/>
                <a:endCxn id="11" idx="1"/>
              </p:cNvCxnSpPr>
              <p:nvPr/>
            </p:nvCxnSpPr>
            <p:spPr>
              <a:xfrm>
                <a:off x="6167120" y="1819117"/>
                <a:ext cx="5334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82F20BE-DCF4-D7DF-70AA-D308F3FB3C0A}"/>
                  </a:ext>
                </a:extLst>
              </p:cNvPr>
              <p:cNvCxnSpPr>
                <a:cxnSpLocks/>
                <a:endCxn id="14" idx="1"/>
              </p:cNvCxnSpPr>
              <p:nvPr/>
            </p:nvCxnSpPr>
            <p:spPr>
              <a:xfrm>
                <a:off x="7493000" y="1819117"/>
                <a:ext cx="52832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2" name="Rectangle 31">
              <a:extLst>
                <a:ext uri="{FF2B5EF4-FFF2-40B4-BE49-F238E27FC236}">
                  <a16:creationId xmlns:a16="http://schemas.microsoft.com/office/drawing/2014/main" id="{71097677-82C3-534D-F0DA-F71F927E9535}"/>
                </a:ext>
              </a:extLst>
            </p:cNvPr>
            <p:cNvSpPr/>
            <p:nvPr/>
          </p:nvSpPr>
          <p:spPr>
            <a:xfrm>
              <a:off x="838200" y="1554957"/>
              <a:ext cx="949960" cy="52832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front</a:t>
              </a:r>
            </a:p>
          </p:txBody>
        </p:sp>
        <p:cxnSp>
          <p:nvCxnSpPr>
            <p:cNvPr id="33" name="Straight Arrow Connector 32">
              <a:extLst>
                <a:ext uri="{FF2B5EF4-FFF2-40B4-BE49-F238E27FC236}">
                  <a16:creationId xmlns:a16="http://schemas.microsoft.com/office/drawing/2014/main" id="{DFA11222-D8D6-01E9-FB88-B45F69E27FD3}"/>
                </a:ext>
              </a:extLst>
            </p:cNvPr>
            <p:cNvCxnSpPr>
              <a:cxnSpLocks/>
              <a:stCxn id="32" idx="3"/>
              <a:endCxn id="17" idx="1"/>
            </p:cNvCxnSpPr>
            <p:nvPr/>
          </p:nvCxnSpPr>
          <p:spPr>
            <a:xfrm>
              <a:off x="1788160" y="1819117"/>
              <a:ext cx="93980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73EED586-69E7-D3F5-2880-C2F533716668}"/>
                </a:ext>
              </a:extLst>
            </p:cNvPr>
            <p:cNvSpPr/>
            <p:nvPr/>
          </p:nvSpPr>
          <p:spPr>
            <a:xfrm>
              <a:off x="7810500" y="2744789"/>
              <a:ext cx="949960" cy="52832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a:t>
              </a:r>
            </a:p>
          </p:txBody>
        </p:sp>
        <p:cxnSp>
          <p:nvCxnSpPr>
            <p:cNvPr id="38" name="Straight Arrow Connector 37">
              <a:extLst>
                <a:ext uri="{FF2B5EF4-FFF2-40B4-BE49-F238E27FC236}">
                  <a16:creationId xmlns:a16="http://schemas.microsoft.com/office/drawing/2014/main" id="{4015BFBB-A85A-F4E1-2263-4CC9757E5464}"/>
                </a:ext>
              </a:extLst>
            </p:cNvPr>
            <p:cNvCxnSpPr>
              <a:cxnSpLocks/>
              <a:stCxn id="37" idx="0"/>
              <a:endCxn id="14" idx="2"/>
            </p:cNvCxnSpPr>
            <p:nvPr/>
          </p:nvCxnSpPr>
          <p:spPr>
            <a:xfrm flipV="1">
              <a:off x="8285480" y="2083277"/>
              <a:ext cx="0" cy="66151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43" name="TextBox 42">
            <a:extLst>
              <a:ext uri="{FF2B5EF4-FFF2-40B4-BE49-F238E27FC236}">
                <a16:creationId xmlns:a16="http://schemas.microsoft.com/office/drawing/2014/main" id="{69E8F0DA-CE7F-6B36-60B8-62F219E45284}"/>
              </a:ext>
            </a:extLst>
          </p:cNvPr>
          <p:cNvSpPr txBox="1"/>
          <p:nvPr/>
        </p:nvSpPr>
        <p:spPr>
          <a:xfrm>
            <a:off x="3391535" y="3599774"/>
            <a:ext cx="3966210" cy="1354217"/>
          </a:xfrm>
          <a:prstGeom prst="rect">
            <a:avLst/>
          </a:prstGeom>
          <a:noFill/>
        </p:spPr>
        <p:txBody>
          <a:bodyPr wrap="square" rtlCol="0">
            <a:spAutoFit/>
          </a:bodyPr>
          <a:lstStyle/>
          <a:p>
            <a:r>
              <a:rPr lang="en-US" sz="1600" dirty="0">
                <a:latin typeface="Cascadia Code" panose="020B0609020000020004" pitchFamily="49" charset="0"/>
                <a:ea typeface="Cascadia Code" panose="020B0609020000020004" pitchFamily="49" charset="0"/>
                <a:cs typeface="Cascadia Code" panose="020B0609020000020004" pitchFamily="49" charset="0"/>
              </a:rPr>
              <a:t>enqueue(x){</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    last = new </a:t>
            </a:r>
            <a:r>
              <a:rPr lang="en-US" sz="1600" dirty="0" err="1">
                <a:latin typeface="Cascadia Code" panose="020B0609020000020004" pitchFamily="49" charset="0"/>
                <a:ea typeface="Cascadia Code" panose="020B0609020000020004" pitchFamily="49" charset="0"/>
                <a:cs typeface="Cascadia Code" panose="020B0609020000020004" pitchFamily="49" charset="0"/>
              </a:rPr>
              <a:t>ListNode</a:t>
            </a:r>
            <a:r>
              <a:rPr lang="en-US" sz="1600" dirty="0">
                <a:latin typeface="Cascadia Code" panose="020B0609020000020004" pitchFamily="49" charset="0"/>
                <a:ea typeface="Cascadia Code" panose="020B0609020000020004" pitchFamily="49" charset="0"/>
                <a:cs typeface="Cascadia Code" panose="020B0609020000020004" pitchFamily="49" charset="0"/>
              </a:rPr>
              <a:t>(x);</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    </a:t>
            </a:r>
            <a:r>
              <a:rPr lang="en-US" sz="1600" dirty="0" err="1">
                <a:latin typeface="Cascadia Code" panose="020B0609020000020004" pitchFamily="49" charset="0"/>
                <a:ea typeface="Cascadia Code" panose="020B0609020000020004" pitchFamily="49" charset="0"/>
                <a:cs typeface="Cascadia Code" panose="020B0609020000020004" pitchFamily="49" charset="0"/>
              </a:rPr>
              <a:t>back.next</a:t>
            </a:r>
            <a:r>
              <a:rPr lang="en-US" sz="1600" dirty="0">
                <a:latin typeface="Cascadia Code" panose="020B0609020000020004" pitchFamily="49" charset="0"/>
                <a:ea typeface="Cascadia Code" panose="020B0609020000020004" pitchFamily="49" charset="0"/>
                <a:cs typeface="Cascadia Code" panose="020B0609020000020004" pitchFamily="49" charset="0"/>
              </a:rPr>
              <a:t> = last;</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    back = last;</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a:t>
            </a:r>
          </a:p>
        </p:txBody>
      </p:sp>
      <p:sp>
        <p:nvSpPr>
          <p:cNvPr id="47" name="TextBox 46">
            <a:extLst>
              <a:ext uri="{FF2B5EF4-FFF2-40B4-BE49-F238E27FC236}">
                <a16:creationId xmlns:a16="http://schemas.microsoft.com/office/drawing/2014/main" id="{68D35A14-A21F-78BA-93A9-BDB21389B45A}"/>
              </a:ext>
            </a:extLst>
          </p:cNvPr>
          <p:cNvSpPr txBox="1"/>
          <p:nvPr/>
        </p:nvSpPr>
        <p:spPr>
          <a:xfrm>
            <a:off x="5110479" y="4593600"/>
            <a:ext cx="4781665" cy="1569660"/>
          </a:xfrm>
          <a:prstGeom prst="rect">
            <a:avLst/>
          </a:prstGeom>
          <a:noFill/>
        </p:spPr>
        <p:txBody>
          <a:bodyPr wrap="square" rtlCol="0">
            <a:spAutoFit/>
          </a:bodyPr>
          <a:lstStyle/>
          <a:p>
            <a:r>
              <a:rPr lang="en-US" sz="1600" dirty="0">
                <a:latin typeface="Cascadia Code" panose="020B0609020000020004" pitchFamily="49" charset="0"/>
                <a:ea typeface="Cascadia Code" panose="020B0609020000020004" pitchFamily="49" charset="0"/>
                <a:cs typeface="Cascadia Code" panose="020B0609020000020004" pitchFamily="49" charset="0"/>
              </a:rPr>
              <a:t>dequeue(){</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    first = </a:t>
            </a:r>
            <a:r>
              <a:rPr lang="en-US" sz="1600" dirty="0" err="1">
                <a:latin typeface="Cascadia Code" panose="020B0609020000020004" pitchFamily="49" charset="0"/>
                <a:ea typeface="Cascadia Code" panose="020B0609020000020004" pitchFamily="49" charset="0"/>
                <a:cs typeface="Cascadia Code" panose="020B0609020000020004" pitchFamily="49" charset="0"/>
              </a:rPr>
              <a:t>front.value</a:t>
            </a:r>
            <a:r>
              <a:rPr lang="en-US" sz="1600" dirty="0">
                <a:latin typeface="Cascadia Code" panose="020B0609020000020004" pitchFamily="49" charset="0"/>
                <a:ea typeface="Cascadia Code" panose="020B0609020000020004" pitchFamily="49" charset="0"/>
                <a:cs typeface="Cascadia Code" panose="020B0609020000020004" pitchFamily="49" charset="0"/>
              </a:rPr>
              <a:t>;</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    front = </a:t>
            </a:r>
            <a:r>
              <a:rPr lang="en-US" sz="1600" dirty="0" err="1">
                <a:latin typeface="Cascadia Code" panose="020B0609020000020004" pitchFamily="49" charset="0"/>
                <a:ea typeface="Cascadia Code" panose="020B0609020000020004" pitchFamily="49" charset="0"/>
                <a:cs typeface="Cascadia Code" panose="020B0609020000020004" pitchFamily="49" charset="0"/>
              </a:rPr>
              <a:t>front.next</a:t>
            </a:r>
            <a:r>
              <a:rPr lang="en-US" sz="1600" dirty="0">
                <a:latin typeface="Cascadia Code" panose="020B0609020000020004" pitchFamily="49" charset="0"/>
                <a:ea typeface="Cascadia Code" panose="020B0609020000020004" pitchFamily="49" charset="0"/>
                <a:cs typeface="Cascadia Code" panose="020B0609020000020004" pitchFamily="49" charset="0"/>
              </a:rPr>
              <a:t>;</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    if (front == null) {back = null;}</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    return first</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a:t>
            </a:r>
          </a:p>
        </p:txBody>
      </p:sp>
      <p:sp>
        <p:nvSpPr>
          <p:cNvPr id="48" name="TextBox 47">
            <a:extLst>
              <a:ext uri="{FF2B5EF4-FFF2-40B4-BE49-F238E27FC236}">
                <a16:creationId xmlns:a16="http://schemas.microsoft.com/office/drawing/2014/main" id="{7558E7DC-D758-CF07-0610-54789A2E490C}"/>
              </a:ext>
            </a:extLst>
          </p:cNvPr>
          <p:cNvSpPr txBox="1"/>
          <p:nvPr/>
        </p:nvSpPr>
        <p:spPr>
          <a:xfrm>
            <a:off x="3342639" y="5985030"/>
            <a:ext cx="3538451" cy="830997"/>
          </a:xfrm>
          <a:prstGeom prst="rect">
            <a:avLst/>
          </a:prstGeom>
          <a:noFill/>
        </p:spPr>
        <p:txBody>
          <a:bodyPr wrap="square" rtlCol="0">
            <a:spAutoFit/>
          </a:bodyPr>
          <a:lstStyle/>
          <a:p>
            <a:r>
              <a:rPr lang="en-US" sz="1600" dirty="0" err="1">
                <a:latin typeface="Cascadia Code" panose="020B0609020000020004" pitchFamily="49" charset="0"/>
                <a:ea typeface="Cascadia Code" panose="020B0609020000020004" pitchFamily="49" charset="0"/>
                <a:cs typeface="Cascadia Code" panose="020B0609020000020004" pitchFamily="49" charset="0"/>
              </a:rPr>
              <a:t>isEmpty</a:t>
            </a:r>
            <a:r>
              <a:rPr lang="en-US" sz="1600" dirty="0">
                <a:latin typeface="Cascadia Code" panose="020B0609020000020004" pitchFamily="49" charset="0"/>
                <a:ea typeface="Cascadia Code" panose="020B0609020000020004" pitchFamily="49" charset="0"/>
                <a:cs typeface="Cascadia Code" panose="020B0609020000020004" pitchFamily="49" charset="0"/>
              </a:rPr>
              <a:t>(){</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    return front == null;</a:t>
            </a:r>
          </a:p>
          <a:p>
            <a:r>
              <a:rPr lang="en-US" sz="1600" dirty="0">
                <a:latin typeface="Cascadia Code" panose="020B0609020000020004" pitchFamily="49" charset="0"/>
                <a:ea typeface="Cascadia Code" panose="020B0609020000020004" pitchFamily="49" charset="0"/>
                <a:cs typeface="Cascadia Code" panose="020B0609020000020004" pitchFamily="49" charset="0"/>
              </a:rPr>
              <a:t>}</a:t>
            </a:r>
          </a:p>
        </p:txBody>
      </p:sp>
      <p:sp>
        <p:nvSpPr>
          <p:cNvPr id="22" name="Slide Number Placeholder 21">
            <a:extLst>
              <a:ext uri="{FF2B5EF4-FFF2-40B4-BE49-F238E27FC236}">
                <a16:creationId xmlns:a16="http://schemas.microsoft.com/office/drawing/2014/main" id="{2B9786C1-83AD-9C48-2A74-702C5BB9D383}"/>
              </a:ext>
            </a:extLst>
          </p:cNvPr>
          <p:cNvSpPr>
            <a:spLocks noGrp="1"/>
          </p:cNvSpPr>
          <p:nvPr>
            <p:ph type="sldNum" sz="quarter" idx="12"/>
          </p:nvPr>
        </p:nvSpPr>
        <p:spPr/>
        <p:txBody>
          <a:bodyPr/>
          <a:lstStyle/>
          <a:p>
            <a:fld id="{A94D5A7D-FFFE-410B-BEE5-702232F4B148}" type="slidenum">
              <a:rPr lang="en-US" smtClean="0"/>
              <a:t>15</a:t>
            </a:fld>
            <a:endParaRPr lang="en-US"/>
          </a:p>
        </p:txBody>
      </p:sp>
    </p:spTree>
    <p:extLst>
      <p:ext uri="{BB962C8B-B14F-4D97-AF65-F5344CB8AC3E}">
        <p14:creationId xmlns:p14="http://schemas.microsoft.com/office/powerpoint/2010/main" val="4175234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B3408-2D56-B58E-F959-CF8F6AE7145D}"/>
              </a:ext>
            </a:extLst>
          </p:cNvPr>
          <p:cNvSpPr>
            <a:spLocks noGrp="1"/>
          </p:cNvSpPr>
          <p:nvPr>
            <p:ph type="title"/>
          </p:nvPr>
        </p:nvSpPr>
        <p:spPr/>
        <p:txBody>
          <a:bodyPr/>
          <a:lstStyle/>
          <a:p>
            <a:r>
              <a:rPr lang="en-US" dirty="0"/>
              <a:t>“Circular” Array Queue (Idea)</a:t>
            </a:r>
          </a:p>
        </p:txBody>
      </p:sp>
      <p:sp>
        <p:nvSpPr>
          <p:cNvPr id="3" name="Content Placeholder 2">
            <a:extLst>
              <a:ext uri="{FF2B5EF4-FFF2-40B4-BE49-F238E27FC236}">
                <a16:creationId xmlns:a16="http://schemas.microsoft.com/office/drawing/2014/main" id="{1376FFCF-F09D-CE03-F022-D39AD4A97E9E}"/>
              </a:ext>
            </a:extLst>
          </p:cNvPr>
          <p:cNvSpPr>
            <a:spLocks noGrp="1"/>
          </p:cNvSpPr>
          <p:nvPr>
            <p:ph idx="1"/>
          </p:nvPr>
        </p:nvSpPr>
        <p:spPr>
          <a:xfrm>
            <a:off x="268946" y="2505200"/>
            <a:ext cx="10515600" cy="4351338"/>
          </a:xfrm>
        </p:spPr>
        <p:txBody>
          <a:bodyPr/>
          <a:lstStyle/>
          <a:p>
            <a:r>
              <a:rPr lang="en-US" dirty="0"/>
              <a:t>Queue represented as an array of items</a:t>
            </a:r>
          </a:p>
          <a:p>
            <a:pPr lvl="1"/>
            <a:r>
              <a:rPr lang="en-US" dirty="0">
                <a:solidFill>
                  <a:srgbClr val="0070C0"/>
                </a:solidFill>
              </a:rPr>
              <a:t>A “front” index to indicate the oldest item in the queue</a:t>
            </a:r>
          </a:p>
          <a:p>
            <a:pPr lvl="1"/>
            <a:r>
              <a:rPr lang="en-US" dirty="0">
                <a:solidFill>
                  <a:schemeClr val="accent2">
                    <a:lumMod val="75000"/>
                  </a:schemeClr>
                </a:solidFill>
              </a:rPr>
              <a:t>A “back” index to indicate the most recent item in the queue</a:t>
            </a:r>
          </a:p>
          <a:p>
            <a:pPr lvl="2"/>
            <a:r>
              <a:rPr lang="en-US" dirty="0">
                <a:solidFill>
                  <a:schemeClr val="accent2">
                    <a:lumMod val="75000"/>
                  </a:schemeClr>
                </a:solidFill>
              </a:rPr>
              <a:t>Actually, the first “open” slot in the array</a:t>
            </a:r>
          </a:p>
          <a:p>
            <a:r>
              <a:rPr lang="en-US" dirty="0"/>
              <a:t>enqueue Procedure:</a:t>
            </a:r>
          </a:p>
          <a:p>
            <a:endParaRPr lang="en-US" dirty="0"/>
          </a:p>
          <a:p>
            <a:r>
              <a:rPr lang="en-US" dirty="0"/>
              <a:t>dequeue Procedure:</a:t>
            </a:r>
          </a:p>
          <a:p>
            <a:endParaRPr lang="en-US" dirty="0"/>
          </a:p>
          <a:p>
            <a:r>
              <a:rPr lang="en-US" dirty="0" err="1"/>
              <a:t>isEmpty</a:t>
            </a:r>
            <a:r>
              <a:rPr lang="en-US" dirty="0"/>
              <a:t> Procedure:</a:t>
            </a:r>
          </a:p>
        </p:txBody>
      </p:sp>
      <p:grpSp>
        <p:nvGrpSpPr>
          <p:cNvPr id="28" name="Group 27" descr="An illustration of a circular array queue data structure. The elements of the queue are contained in an array. Because the array will not necessarily be occupied starting from index 0, we additionally have a field called &quot;front&quot; that indicates which index of the array contains the first item in the queue, and a field called &quot;back&quot; that indicates which index in teh array contains the last item in the queue.">
            <a:extLst>
              <a:ext uri="{FF2B5EF4-FFF2-40B4-BE49-F238E27FC236}">
                <a16:creationId xmlns:a16="http://schemas.microsoft.com/office/drawing/2014/main" id="{11B0EF4C-C656-AB89-58AE-F9492F437B01}"/>
              </a:ext>
            </a:extLst>
          </p:cNvPr>
          <p:cNvGrpSpPr/>
          <p:nvPr/>
        </p:nvGrpSpPr>
        <p:grpSpPr>
          <a:xfrm>
            <a:off x="1300186" y="1403212"/>
            <a:ext cx="6519765" cy="1221610"/>
            <a:chOff x="1300186" y="1403212"/>
            <a:chExt cx="6519765" cy="1221610"/>
          </a:xfrm>
        </p:grpSpPr>
        <p:grpSp>
          <p:nvGrpSpPr>
            <p:cNvPr id="17" name="Group 16">
              <a:extLst>
                <a:ext uri="{FF2B5EF4-FFF2-40B4-BE49-F238E27FC236}">
                  <a16:creationId xmlns:a16="http://schemas.microsoft.com/office/drawing/2014/main" id="{B35512AB-1499-E48B-6D8C-304AAD97F7A2}"/>
                </a:ext>
              </a:extLst>
            </p:cNvPr>
            <p:cNvGrpSpPr/>
            <p:nvPr/>
          </p:nvGrpSpPr>
          <p:grpSpPr>
            <a:xfrm>
              <a:off x="1300186" y="2023513"/>
              <a:ext cx="5283200" cy="528320"/>
              <a:chOff x="1681480" y="5462905"/>
              <a:chExt cx="5283200" cy="528320"/>
            </a:xfrm>
            <a:solidFill>
              <a:schemeClr val="bg1"/>
            </a:solidFill>
          </p:grpSpPr>
          <p:sp>
            <p:nvSpPr>
              <p:cNvPr id="18" name="Rectangle 17">
                <a:extLst>
                  <a:ext uri="{FF2B5EF4-FFF2-40B4-BE49-F238E27FC236}">
                    <a16:creationId xmlns:a16="http://schemas.microsoft.com/office/drawing/2014/main" id="{B6B19CF6-6A2A-C1D3-631D-4182EA1285CF}"/>
                  </a:ext>
                </a:extLst>
              </p:cNvPr>
              <p:cNvSpPr/>
              <p:nvPr/>
            </p:nvSpPr>
            <p:spPr>
              <a:xfrm>
                <a:off x="379476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19" name="Rectangle 18">
                <a:extLst>
                  <a:ext uri="{FF2B5EF4-FFF2-40B4-BE49-F238E27FC236}">
                    <a16:creationId xmlns:a16="http://schemas.microsoft.com/office/drawing/2014/main" id="{55B71A6C-68A1-64CE-F17B-BF6FB3B097C8}"/>
                  </a:ext>
                </a:extLst>
              </p:cNvPr>
              <p:cNvSpPr/>
              <p:nvPr/>
            </p:nvSpPr>
            <p:spPr>
              <a:xfrm>
                <a:off x="432308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20" name="Rectangle 19">
                <a:extLst>
                  <a:ext uri="{FF2B5EF4-FFF2-40B4-BE49-F238E27FC236}">
                    <a16:creationId xmlns:a16="http://schemas.microsoft.com/office/drawing/2014/main" id="{98C66068-5FAB-3D20-0467-A2EF26E40CDF}"/>
                  </a:ext>
                </a:extLst>
              </p:cNvPr>
              <p:cNvSpPr/>
              <p:nvPr/>
            </p:nvSpPr>
            <p:spPr>
              <a:xfrm>
                <a:off x="485140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21" name="Rectangle 20">
                <a:extLst>
                  <a:ext uri="{FF2B5EF4-FFF2-40B4-BE49-F238E27FC236}">
                    <a16:creationId xmlns:a16="http://schemas.microsoft.com/office/drawing/2014/main" id="{51272AE7-E366-87D6-27B2-5CB35A0A2E9D}"/>
                  </a:ext>
                </a:extLst>
              </p:cNvPr>
              <p:cNvSpPr/>
              <p:nvPr/>
            </p:nvSpPr>
            <p:spPr>
              <a:xfrm>
                <a:off x="537972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22" name="Rectangle 21">
                <a:extLst>
                  <a:ext uri="{FF2B5EF4-FFF2-40B4-BE49-F238E27FC236}">
                    <a16:creationId xmlns:a16="http://schemas.microsoft.com/office/drawing/2014/main" id="{CF2296D2-437A-44A8-9CE6-19E62D8545D1}"/>
                  </a:ext>
                </a:extLst>
              </p:cNvPr>
              <p:cNvSpPr/>
              <p:nvPr/>
            </p:nvSpPr>
            <p:spPr>
              <a:xfrm>
                <a:off x="326644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23" name="Rectangle 22">
                <a:extLst>
                  <a:ext uri="{FF2B5EF4-FFF2-40B4-BE49-F238E27FC236}">
                    <a16:creationId xmlns:a16="http://schemas.microsoft.com/office/drawing/2014/main" id="{DFEE2D71-BB8B-6307-DEFC-2C707D090F82}"/>
                  </a:ext>
                </a:extLst>
              </p:cNvPr>
              <p:cNvSpPr/>
              <p:nvPr/>
            </p:nvSpPr>
            <p:spPr>
              <a:xfrm>
                <a:off x="273812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4" name="Rectangle 23">
                <a:extLst>
                  <a:ext uri="{FF2B5EF4-FFF2-40B4-BE49-F238E27FC236}">
                    <a16:creationId xmlns:a16="http://schemas.microsoft.com/office/drawing/2014/main" id="{3F8C3EC8-D207-C9BC-AF3B-34BA8F2A3D86}"/>
                  </a:ext>
                </a:extLst>
              </p:cNvPr>
              <p:cNvSpPr/>
              <p:nvPr/>
            </p:nvSpPr>
            <p:spPr>
              <a:xfrm>
                <a:off x="220980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25" name="Rectangle 24">
                <a:extLst>
                  <a:ext uri="{FF2B5EF4-FFF2-40B4-BE49-F238E27FC236}">
                    <a16:creationId xmlns:a16="http://schemas.microsoft.com/office/drawing/2014/main" id="{998516BA-4D79-F018-3A35-3792D5BA16BA}"/>
                  </a:ext>
                </a:extLst>
              </p:cNvPr>
              <p:cNvSpPr/>
              <p:nvPr/>
            </p:nvSpPr>
            <p:spPr>
              <a:xfrm>
                <a:off x="590804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26" name="Rectangle 25">
                <a:extLst>
                  <a:ext uri="{FF2B5EF4-FFF2-40B4-BE49-F238E27FC236}">
                    <a16:creationId xmlns:a16="http://schemas.microsoft.com/office/drawing/2014/main" id="{F1EFC881-59FC-EC46-6767-3A59A758D927}"/>
                  </a:ext>
                </a:extLst>
              </p:cNvPr>
              <p:cNvSpPr/>
              <p:nvPr/>
            </p:nvSpPr>
            <p:spPr>
              <a:xfrm>
                <a:off x="168148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sp>
            <p:nvSpPr>
              <p:cNvPr id="27" name="Rectangle 26">
                <a:extLst>
                  <a:ext uri="{FF2B5EF4-FFF2-40B4-BE49-F238E27FC236}">
                    <a16:creationId xmlns:a16="http://schemas.microsoft.com/office/drawing/2014/main" id="{8ED915B2-758F-CB33-5D15-9D5EBA4EC8C0}"/>
                  </a:ext>
                </a:extLst>
              </p:cNvPr>
              <p:cNvSpPr/>
              <p:nvPr/>
            </p:nvSpPr>
            <p:spPr>
              <a:xfrm>
                <a:off x="643636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grpSp>
        <p:grpSp>
          <p:nvGrpSpPr>
            <p:cNvPr id="14" name="Group 13">
              <a:extLst>
                <a:ext uri="{FF2B5EF4-FFF2-40B4-BE49-F238E27FC236}">
                  <a16:creationId xmlns:a16="http://schemas.microsoft.com/office/drawing/2014/main" id="{B8DF4474-60B3-C430-4D19-462F2190B410}"/>
                </a:ext>
              </a:extLst>
            </p:cNvPr>
            <p:cNvGrpSpPr/>
            <p:nvPr/>
          </p:nvGrpSpPr>
          <p:grpSpPr>
            <a:xfrm>
              <a:off x="1300186" y="1644055"/>
              <a:ext cx="5283200" cy="528320"/>
              <a:chOff x="1681480" y="5462905"/>
              <a:chExt cx="5283200" cy="528320"/>
            </a:xfrm>
          </p:grpSpPr>
          <p:sp>
            <p:nvSpPr>
              <p:cNvPr id="4" name="Rectangle 3">
                <a:extLst>
                  <a:ext uri="{FF2B5EF4-FFF2-40B4-BE49-F238E27FC236}">
                    <a16:creationId xmlns:a16="http://schemas.microsoft.com/office/drawing/2014/main" id="{D831EFCE-5250-1723-F114-8351794B50FE}"/>
                  </a:ext>
                </a:extLst>
              </p:cNvPr>
              <p:cNvSpPr/>
              <p:nvPr/>
            </p:nvSpPr>
            <p:spPr>
              <a:xfrm>
                <a:off x="37947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5" name="Rectangle 4">
                <a:extLst>
                  <a:ext uri="{FF2B5EF4-FFF2-40B4-BE49-F238E27FC236}">
                    <a16:creationId xmlns:a16="http://schemas.microsoft.com/office/drawing/2014/main" id="{5C716BC8-F892-38F0-34E4-0F229F2421DC}"/>
                  </a:ext>
                </a:extLst>
              </p:cNvPr>
              <p:cNvSpPr/>
              <p:nvPr/>
            </p:nvSpPr>
            <p:spPr>
              <a:xfrm>
                <a:off x="43230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ectangle 5">
                <a:extLst>
                  <a:ext uri="{FF2B5EF4-FFF2-40B4-BE49-F238E27FC236}">
                    <a16:creationId xmlns:a16="http://schemas.microsoft.com/office/drawing/2014/main" id="{3DD8C1CE-795B-B6D5-812A-2746FF01ECAE}"/>
                  </a:ext>
                </a:extLst>
              </p:cNvPr>
              <p:cNvSpPr/>
              <p:nvPr/>
            </p:nvSpPr>
            <p:spPr>
              <a:xfrm>
                <a:off x="48514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Rectangle 6">
                <a:extLst>
                  <a:ext uri="{FF2B5EF4-FFF2-40B4-BE49-F238E27FC236}">
                    <a16:creationId xmlns:a16="http://schemas.microsoft.com/office/drawing/2014/main" id="{5A01BD75-8814-65AB-8F5F-316F1C82E544}"/>
                  </a:ext>
                </a:extLst>
              </p:cNvPr>
              <p:cNvSpPr/>
              <p:nvPr/>
            </p:nvSpPr>
            <p:spPr>
              <a:xfrm>
                <a:off x="53797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a:extLst>
                  <a:ext uri="{FF2B5EF4-FFF2-40B4-BE49-F238E27FC236}">
                    <a16:creationId xmlns:a16="http://schemas.microsoft.com/office/drawing/2014/main" id="{F39F3ADB-383D-280B-B96B-EFEE14AF981C}"/>
                  </a:ext>
                </a:extLst>
              </p:cNvPr>
              <p:cNvSpPr/>
              <p:nvPr/>
            </p:nvSpPr>
            <p:spPr>
              <a:xfrm>
                <a:off x="32664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Rectangle 8">
                <a:extLst>
                  <a:ext uri="{FF2B5EF4-FFF2-40B4-BE49-F238E27FC236}">
                    <a16:creationId xmlns:a16="http://schemas.microsoft.com/office/drawing/2014/main" id="{7D4C4584-EEB5-D541-A430-BF4C19CF179B}"/>
                  </a:ext>
                </a:extLst>
              </p:cNvPr>
              <p:cNvSpPr/>
              <p:nvPr/>
            </p:nvSpPr>
            <p:spPr>
              <a:xfrm>
                <a:off x="27381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Rectangle 9">
                <a:extLst>
                  <a:ext uri="{FF2B5EF4-FFF2-40B4-BE49-F238E27FC236}">
                    <a16:creationId xmlns:a16="http://schemas.microsoft.com/office/drawing/2014/main" id="{DB4EE6EE-57C7-E930-E769-D14333D1C2F1}"/>
                  </a:ext>
                </a:extLst>
              </p:cNvPr>
              <p:cNvSpPr/>
              <p:nvPr/>
            </p:nvSpPr>
            <p:spPr>
              <a:xfrm>
                <a:off x="22098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1" name="Rectangle 10">
                <a:extLst>
                  <a:ext uri="{FF2B5EF4-FFF2-40B4-BE49-F238E27FC236}">
                    <a16:creationId xmlns:a16="http://schemas.microsoft.com/office/drawing/2014/main" id="{5AE60CAA-B899-0819-3473-0296EED20853}"/>
                  </a:ext>
                </a:extLst>
              </p:cNvPr>
              <p:cNvSpPr/>
              <p:nvPr/>
            </p:nvSpPr>
            <p:spPr>
              <a:xfrm>
                <a:off x="59080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Rectangle 11">
                <a:extLst>
                  <a:ext uri="{FF2B5EF4-FFF2-40B4-BE49-F238E27FC236}">
                    <a16:creationId xmlns:a16="http://schemas.microsoft.com/office/drawing/2014/main" id="{1F225A0A-55C8-3626-F395-47E46232D82B}"/>
                  </a:ext>
                </a:extLst>
              </p:cNvPr>
              <p:cNvSpPr/>
              <p:nvPr/>
            </p:nvSpPr>
            <p:spPr>
              <a:xfrm>
                <a:off x="16814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Rectangle 12">
                <a:extLst>
                  <a:ext uri="{FF2B5EF4-FFF2-40B4-BE49-F238E27FC236}">
                    <a16:creationId xmlns:a16="http://schemas.microsoft.com/office/drawing/2014/main" id="{6036E8D9-4E7B-6D69-B1FD-BC29EC101E8B}"/>
                  </a:ext>
                </a:extLst>
              </p:cNvPr>
              <p:cNvSpPr/>
              <p:nvPr/>
            </p:nvSpPr>
            <p:spPr>
              <a:xfrm>
                <a:off x="64363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15" name="Rectangle 14">
              <a:extLst>
                <a:ext uri="{FF2B5EF4-FFF2-40B4-BE49-F238E27FC236}">
                  <a16:creationId xmlns:a16="http://schemas.microsoft.com/office/drawing/2014/main" id="{A83D0B77-4258-3DCB-9442-557E7F23A1DF}"/>
                </a:ext>
              </a:extLst>
            </p:cNvPr>
            <p:cNvSpPr/>
            <p:nvPr/>
          </p:nvSpPr>
          <p:spPr>
            <a:xfrm>
              <a:off x="6869991" y="1403212"/>
              <a:ext cx="949960" cy="52832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front=0</a:t>
              </a:r>
            </a:p>
          </p:txBody>
        </p:sp>
        <p:sp>
          <p:nvSpPr>
            <p:cNvPr id="16" name="Rectangle 15">
              <a:extLst>
                <a:ext uri="{FF2B5EF4-FFF2-40B4-BE49-F238E27FC236}">
                  <a16:creationId xmlns:a16="http://schemas.microsoft.com/office/drawing/2014/main" id="{E7B5C368-7EC9-6CCF-C5F9-C50DE30682A5}"/>
                </a:ext>
              </a:extLst>
            </p:cNvPr>
            <p:cNvSpPr/>
            <p:nvPr/>
          </p:nvSpPr>
          <p:spPr>
            <a:xfrm>
              <a:off x="6869991" y="2096502"/>
              <a:ext cx="949960" cy="52832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back=5</a:t>
              </a:r>
            </a:p>
          </p:txBody>
        </p:sp>
      </p:grpSp>
      <p:sp>
        <p:nvSpPr>
          <p:cNvPr id="29" name="Slide Number Placeholder 28">
            <a:extLst>
              <a:ext uri="{FF2B5EF4-FFF2-40B4-BE49-F238E27FC236}">
                <a16:creationId xmlns:a16="http://schemas.microsoft.com/office/drawing/2014/main" id="{5EC3C87B-CECF-504A-C952-DDFD6A654D5A}"/>
              </a:ext>
            </a:extLst>
          </p:cNvPr>
          <p:cNvSpPr>
            <a:spLocks noGrp="1"/>
          </p:cNvSpPr>
          <p:nvPr>
            <p:ph type="sldNum" sz="quarter" idx="12"/>
          </p:nvPr>
        </p:nvSpPr>
        <p:spPr/>
        <p:txBody>
          <a:bodyPr/>
          <a:lstStyle/>
          <a:p>
            <a:fld id="{A94D5A7D-FFFE-410B-BEE5-702232F4B148}" type="slidenum">
              <a:rPr lang="en-US" smtClean="0"/>
              <a:t>16</a:t>
            </a:fld>
            <a:endParaRPr lang="en-US"/>
          </a:p>
        </p:txBody>
      </p:sp>
    </p:spTree>
    <p:extLst>
      <p:ext uri="{BB962C8B-B14F-4D97-AF65-F5344CB8AC3E}">
        <p14:creationId xmlns:p14="http://schemas.microsoft.com/office/powerpoint/2010/main" val="2562382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DAA65-8837-CC21-AE2E-580A4844FF13}"/>
              </a:ext>
            </a:extLst>
          </p:cNvPr>
          <p:cNvSpPr>
            <a:spLocks noGrp="1"/>
          </p:cNvSpPr>
          <p:nvPr>
            <p:ph type="title"/>
          </p:nvPr>
        </p:nvSpPr>
        <p:spPr/>
        <p:txBody>
          <a:bodyPr/>
          <a:lstStyle/>
          <a:p>
            <a:r>
              <a:rPr lang="en-US" dirty="0"/>
              <a:t>“Circular” Array</a:t>
            </a:r>
          </a:p>
        </p:txBody>
      </p:sp>
      <p:sp>
        <p:nvSpPr>
          <p:cNvPr id="3" name="Content Placeholder 2">
            <a:extLst>
              <a:ext uri="{FF2B5EF4-FFF2-40B4-BE49-F238E27FC236}">
                <a16:creationId xmlns:a16="http://schemas.microsoft.com/office/drawing/2014/main" id="{4AD352E5-62FD-31C9-0322-6ED83CF87A15}"/>
              </a:ext>
            </a:extLst>
          </p:cNvPr>
          <p:cNvSpPr>
            <a:spLocks noGrp="1"/>
          </p:cNvSpPr>
          <p:nvPr>
            <p:ph idx="1"/>
          </p:nvPr>
        </p:nvSpPr>
        <p:spPr/>
        <p:txBody>
          <a:bodyPr/>
          <a:lstStyle/>
          <a:p>
            <a:r>
              <a:rPr lang="en-US" dirty="0"/>
              <a:t>Intuitively, An array of values arranged in a “circle” rather than a line</a:t>
            </a:r>
          </a:p>
          <a:p>
            <a:pPr lvl="1"/>
            <a:r>
              <a:rPr lang="en-US" dirty="0"/>
              <a:t>If you go beyond the last index, to wrap back around to 0</a:t>
            </a:r>
          </a:p>
        </p:txBody>
      </p:sp>
      <p:grpSp>
        <p:nvGrpSpPr>
          <p:cNvPr id="28" name="Group 27" descr="This is a re-illustration of at circular array intended to illustrate the way in which it operates as a circle. In reality a circular array is a standard array, but we will use the array as if it is a circle in that we want the last index of the array to be followed by index 0. This has the effect of connected the end of the array with the beginning, making it behave as if it were circular.">
            <a:extLst>
              <a:ext uri="{FF2B5EF4-FFF2-40B4-BE49-F238E27FC236}">
                <a16:creationId xmlns:a16="http://schemas.microsoft.com/office/drawing/2014/main" id="{D69EE0EC-2D5E-D79F-575A-371F5F8253BE}"/>
              </a:ext>
            </a:extLst>
          </p:cNvPr>
          <p:cNvGrpSpPr/>
          <p:nvPr/>
        </p:nvGrpSpPr>
        <p:grpSpPr>
          <a:xfrm>
            <a:off x="352535" y="2756044"/>
            <a:ext cx="10195775" cy="3968952"/>
            <a:chOff x="352535" y="2756044"/>
            <a:chExt cx="10195775" cy="3968952"/>
          </a:xfrm>
        </p:grpSpPr>
        <p:grpSp>
          <p:nvGrpSpPr>
            <p:cNvPr id="4" name="Group 3">
              <a:extLst>
                <a:ext uri="{FF2B5EF4-FFF2-40B4-BE49-F238E27FC236}">
                  <a16:creationId xmlns:a16="http://schemas.microsoft.com/office/drawing/2014/main" id="{8354F8AB-52E5-93DF-2103-296898DD010C}"/>
                </a:ext>
              </a:extLst>
            </p:cNvPr>
            <p:cNvGrpSpPr/>
            <p:nvPr/>
          </p:nvGrpSpPr>
          <p:grpSpPr>
            <a:xfrm>
              <a:off x="352535" y="3349393"/>
              <a:ext cx="5283200" cy="528320"/>
              <a:chOff x="1681480" y="5462905"/>
              <a:chExt cx="5283200" cy="528320"/>
            </a:xfrm>
            <a:solidFill>
              <a:schemeClr val="bg1"/>
            </a:solidFill>
          </p:grpSpPr>
          <p:sp>
            <p:nvSpPr>
              <p:cNvPr id="5" name="Rectangle 4">
                <a:extLst>
                  <a:ext uri="{FF2B5EF4-FFF2-40B4-BE49-F238E27FC236}">
                    <a16:creationId xmlns:a16="http://schemas.microsoft.com/office/drawing/2014/main" id="{3A3367D0-4545-BFE9-DE41-6FD0D237B15F}"/>
                  </a:ext>
                </a:extLst>
              </p:cNvPr>
              <p:cNvSpPr/>
              <p:nvPr/>
            </p:nvSpPr>
            <p:spPr>
              <a:xfrm>
                <a:off x="379476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6" name="Rectangle 5">
                <a:extLst>
                  <a:ext uri="{FF2B5EF4-FFF2-40B4-BE49-F238E27FC236}">
                    <a16:creationId xmlns:a16="http://schemas.microsoft.com/office/drawing/2014/main" id="{52CA98B8-EEB3-FC16-312A-A84E2D7C0E90}"/>
                  </a:ext>
                </a:extLst>
              </p:cNvPr>
              <p:cNvSpPr/>
              <p:nvPr/>
            </p:nvSpPr>
            <p:spPr>
              <a:xfrm>
                <a:off x="432308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 name="Rectangle 6">
                <a:extLst>
                  <a:ext uri="{FF2B5EF4-FFF2-40B4-BE49-F238E27FC236}">
                    <a16:creationId xmlns:a16="http://schemas.microsoft.com/office/drawing/2014/main" id="{E5B6A29C-D4FD-ED3A-C78B-F60246DCDCA3}"/>
                  </a:ext>
                </a:extLst>
              </p:cNvPr>
              <p:cNvSpPr/>
              <p:nvPr/>
            </p:nvSpPr>
            <p:spPr>
              <a:xfrm>
                <a:off x="485140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8" name="Rectangle 7">
                <a:extLst>
                  <a:ext uri="{FF2B5EF4-FFF2-40B4-BE49-F238E27FC236}">
                    <a16:creationId xmlns:a16="http://schemas.microsoft.com/office/drawing/2014/main" id="{0EFDBE48-B472-F67A-F0F1-73513F157C8C}"/>
                  </a:ext>
                </a:extLst>
              </p:cNvPr>
              <p:cNvSpPr/>
              <p:nvPr/>
            </p:nvSpPr>
            <p:spPr>
              <a:xfrm>
                <a:off x="537972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9" name="Rectangle 8">
                <a:extLst>
                  <a:ext uri="{FF2B5EF4-FFF2-40B4-BE49-F238E27FC236}">
                    <a16:creationId xmlns:a16="http://schemas.microsoft.com/office/drawing/2014/main" id="{894653E1-F6B8-0899-B2C6-9A1C2D1BB1F0}"/>
                  </a:ext>
                </a:extLst>
              </p:cNvPr>
              <p:cNvSpPr/>
              <p:nvPr/>
            </p:nvSpPr>
            <p:spPr>
              <a:xfrm>
                <a:off x="326644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Rectangle 9">
                <a:extLst>
                  <a:ext uri="{FF2B5EF4-FFF2-40B4-BE49-F238E27FC236}">
                    <a16:creationId xmlns:a16="http://schemas.microsoft.com/office/drawing/2014/main" id="{110E5E1B-56D0-545F-7659-77F433476D1E}"/>
                  </a:ext>
                </a:extLst>
              </p:cNvPr>
              <p:cNvSpPr/>
              <p:nvPr/>
            </p:nvSpPr>
            <p:spPr>
              <a:xfrm>
                <a:off x="273812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11" name="Rectangle 10">
                <a:extLst>
                  <a:ext uri="{FF2B5EF4-FFF2-40B4-BE49-F238E27FC236}">
                    <a16:creationId xmlns:a16="http://schemas.microsoft.com/office/drawing/2014/main" id="{96A1D074-66C2-A53E-39AF-9B399A918C72}"/>
                  </a:ext>
                </a:extLst>
              </p:cNvPr>
              <p:cNvSpPr/>
              <p:nvPr/>
            </p:nvSpPr>
            <p:spPr>
              <a:xfrm>
                <a:off x="220980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2" name="Rectangle 11">
                <a:extLst>
                  <a:ext uri="{FF2B5EF4-FFF2-40B4-BE49-F238E27FC236}">
                    <a16:creationId xmlns:a16="http://schemas.microsoft.com/office/drawing/2014/main" id="{C4F455DE-59DE-156B-53C1-7645679B3824}"/>
                  </a:ext>
                </a:extLst>
              </p:cNvPr>
              <p:cNvSpPr/>
              <p:nvPr/>
            </p:nvSpPr>
            <p:spPr>
              <a:xfrm>
                <a:off x="590804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3" name="Rectangle 12">
                <a:extLst>
                  <a:ext uri="{FF2B5EF4-FFF2-40B4-BE49-F238E27FC236}">
                    <a16:creationId xmlns:a16="http://schemas.microsoft.com/office/drawing/2014/main" id="{9474B481-DD98-5C4B-DFED-1C2DAEA6F4BB}"/>
                  </a:ext>
                </a:extLst>
              </p:cNvPr>
              <p:cNvSpPr/>
              <p:nvPr/>
            </p:nvSpPr>
            <p:spPr>
              <a:xfrm>
                <a:off x="168148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sp>
            <p:nvSpPr>
              <p:cNvPr id="14" name="Rectangle 13">
                <a:extLst>
                  <a:ext uri="{FF2B5EF4-FFF2-40B4-BE49-F238E27FC236}">
                    <a16:creationId xmlns:a16="http://schemas.microsoft.com/office/drawing/2014/main" id="{83E8458D-25E4-1FAC-1DE9-4FC223055B11}"/>
                  </a:ext>
                </a:extLst>
              </p:cNvPr>
              <p:cNvSpPr/>
              <p:nvPr/>
            </p:nvSpPr>
            <p:spPr>
              <a:xfrm>
                <a:off x="643636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grpSp>
        <p:grpSp>
          <p:nvGrpSpPr>
            <p:cNvPr id="15" name="Group 14">
              <a:extLst>
                <a:ext uri="{FF2B5EF4-FFF2-40B4-BE49-F238E27FC236}">
                  <a16:creationId xmlns:a16="http://schemas.microsoft.com/office/drawing/2014/main" id="{D6C0605A-3135-5138-8687-1A5FDE254AD2}"/>
                </a:ext>
              </a:extLst>
            </p:cNvPr>
            <p:cNvGrpSpPr/>
            <p:nvPr/>
          </p:nvGrpSpPr>
          <p:grpSpPr>
            <a:xfrm>
              <a:off x="352535" y="2969935"/>
              <a:ext cx="5283200" cy="528320"/>
              <a:chOff x="1681480" y="5462905"/>
              <a:chExt cx="5283200" cy="528320"/>
            </a:xfrm>
          </p:grpSpPr>
          <p:sp>
            <p:nvSpPr>
              <p:cNvPr id="16" name="Rectangle 15">
                <a:extLst>
                  <a:ext uri="{FF2B5EF4-FFF2-40B4-BE49-F238E27FC236}">
                    <a16:creationId xmlns:a16="http://schemas.microsoft.com/office/drawing/2014/main" id="{E2DE85AD-6B09-367A-9A9B-6EE66A7D4D4C}"/>
                  </a:ext>
                </a:extLst>
              </p:cNvPr>
              <p:cNvSpPr/>
              <p:nvPr/>
            </p:nvSpPr>
            <p:spPr>
              <a:xfrm>
                <a:off x="37947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7" name="Rectangle 16">
                <a:extLst>
                  <a:ext uri="{FF2B5EF4-FFF2-40B4-BE49-F238E27FC236}">
                    <a16:creationId xmlns:a16="http://schemas.microsoft.com/office/drawing/2014/main" id="{81427ABB-1EE9-142A-8C89-1673F8AB26B5}"/>
                  </a:ext>
                </a:extLst>
              </p:cNvPr>
              <p:cNvSpPr/>
              <p:nvPr/>
            </p:nvSpPr>
            <p:spPr>
              <a:xfrm>
                <a:off x="43230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Rectangle 17">
                <a:extLst>
                  <a:ext uri="{FF2B5EF4-FFF2-40B4-BE49-F238E27FC236}">
                    <a16:creationId xmlns:a16="http://schemas.microsoft.com/office/drawing/2014/main" id="{5DD335C5-16B9-F275-5C4C-A8AADE6D899A}"/>
                  </a:ext>
                </a:extLst>
              </p:cNvPr>
              <p:cNvSpPr/>
              <p:nvPr/>
            </p:nvSpPr>
            <p:spPr>
              <a:xfrm>
                <a:off x="48514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Rectangle 18">
                <a:extLst>
                  <a:ext uri="{FF2B5EF4-FFF2-40B4-BE49-F238E27FC236}">
                    <a16:creationId xmlns:a16="http://schemas.microsoft.com/office/drawing/2014/main" id="{AABC20E1-9112-90A2-57D9-49B9311A4F17}"/>
                  </a:ext>
                </a:extLst>
              </p:cNvPr>
              <p:cNvSpPr/>
              <p:nvPr/>
            </p:nvSpPr>
            <p:spPr>
              <a:xfrm>
                <a:off x="53797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Rectangle 19">
                <a:extLst>
                  <a:ext uri="{FF2B5EF4-FFF2-40B4-BE49-F238E27FC236}">
                    <a16:creationId xmlns:a16="http://schemas.microsoft.com/office/drawing/2014/main" id="{A62EDD1B-F566-A302-DA0B-ABF30AA988D4}"/>
                  </a:ext>
                </a:extLst>
              </p:cNvPr>
              <p:cNvSpPr/>
              <p:nvPr/>
            </p:nvSpPr>
            <p:spPr>
              <a:xfrm>
                <a:off x="32664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21" name="Rectangle 20">
                <a:extLst>
                  <a:ext uri="{FF2B5EF4-FFF2-40B4-BE49-F238E27FC236}">
                    <a16:creationId xmlns:a16="http://schemas.microsoft.com/office/drawing/2014/main" id="{406F291B-9490-2CE2-598E-211994F5C384}"/>
                  </a:ext>
                </a:extLst>
              </p:cNvPr>
              <p:cNvSpPr/>
              <p:nvPr/>
            </p:nvSpPr>
            <p:spPr>
              <a:xfrm>
                <a:off x="27381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22" name="Rectangle 21">
                <a:extLst>
                  <a:ext uri="{FF2B5EF4-FFF2-40B4-BE49-F238E27FC236}">
                    <a16:creationId xmlns:a16="http://schemas.microsoft.com/office/drawing/2014/main" id="{10071176-BD1F-4CA7-F9F4-BE7C532ACF7C}"/>
                  </a:ext>
                </a:extLst>
              </p:cNvPr>
              <p:cNvSpPr/>
              <p:nvPr/>
            </p:nvSpPr>
            <p:spPr>
              <a:xfrm>
                <a:off x="22098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23" name="Rectangle 22">
                <a:extLst>
                  <a:ext uri="{FF2B5EF4-FFF2-40B4-BE49-F238E27FC236}">
                    <a16:creationId xmlns:a16="http://schemas.microsoft.com/office/drawing/2014/main" id="{EB697226-B6FC-F67A-283F-B25E6E0FD5A5}"/>
                  </a:ext>
                </a:extLst>
              </p:cNvPr>
              <p:cNvSpPr/>
              <p:nvPr/>
            </p:nvSpPr>
            <p:spPr>
              <a:xfrm>
                <a:off x="59080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Rectangle 23">
                <a:extLst>
                  <a:ext uri="{FF2B5EF4-FFF2-40B4-BE49-F238E27FC236}">
                    <a16:creationId xmlns:a16="http://schemas.microsoft.com/office/drawing/2014/main" id="{2FC55923-9921-7397-7FD6-C82D1AA07A70}"/>
                  </a:ext>
                </a:extLst>
              </p:cNvPr>
              <p:cNvSpPr/>
              <p:nvPr/>
            </p:nvSpPr>
            <p:spPr>
              <a:xfrm>
                <a:off x="16814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25" name="Rectangle 24">
                <a:extLst>
                  <a:ext uri="{FF2B5EF4-FFF2-40B4-BE49-F238E27FC236}">
                    <a16:creationId xmlns:a16="http://schemas.microsoft.com/office/drawing/2014/main" id="{6B59DBC1-DE4C-49E1-9AB1-B003EB94ABF5}"/>
                  </a:ext>
                </a:extLst>
              </p:cNvPr>
              <p:cNvSpPr/>
              <p:nvPr/>
            </p:nvSpPr>
            <p:spPr>
              <a:xfrm>
                <a:off x="64363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6" name="Oval 25">
              <a:extLst>
                <a:ext uri="{FF2B5EF4-FFF2-40B4-BE49-F238E27FC236}">
                  <a16:creationId xmlns:a16="http://schemas.microsoft.com/office/drawing/2014/main" id="{128379D1-3254-3DE6-9029-81EAE98A2212}"/>
                </a:ext>
              </a:extLst>
            </p:cNvPr>
            <p:cNvSpPr/>
            <p:nvPr/>
          </p:nvSpPr>
          <p:spPr>
            <a:xfrm>
              <a:off x="6579358" y="2756044"/>
              <a:ext cx="3968952" cy="3968952"/>
            </a:xfrm>
            <a:prstGeom prst="ellipse">
              <a:avLst/>
            </a:prstGeom>
            <a:solidFill>
              <a:schemeClr val="accent4">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66">
              <a:extLst>
                <a:ext uri="{FF2B5EF4-FFF2-40B4-BE49-F238E27FC236}">
                  <a16:creationId xmlns:a16="http://schemas.microsoft.com/office/drawing/2014/main" id="{9ABE1E1D-F3B4-CB94-C6BC-CD13A88C31A7}"/>
                </a:ext>
              </a:extLst>
            </p:cNvPr>
            <p:cNvGrpSpPr/>
            <p:nvPr/>
          </p:nvGrpSpPr>
          <p:grpSpPr>
            <a:xfrm>
              <a:off x="6579358" y="2756044"/>
              <a:ext cx="3968952" cy="3968952"/>
              <a:chOff x="6579358" y="2756044"/>
              <a:chExt cx="3968952" cy="3968952"/>
            </a:xfrm>
          </p:grpSpPr>
          <p:cxnSp>
            <p:nvCxnSpPr>
              <p:cNvPr id="42" name="Straight Connector 41">
                <a:extLst>
                  <a:ext uri="{FF2B5EF4-FFF2-40B4-BE49-F238E27FC236}">
                    <a16:creationId xmlns:a16="http://schemas.microsoft.com/office/drawing/2014/main" id="{E3568609-FC76-05A4-B59F-99E41C1F4E7C}"/>
                  </a:ext>
                </a:extLst>
              </p:cNvPr>
              <p:cNvCxnSpPr>
                <a:cxnSpLocks/>
              </p:cNvCxnSpPr>
              <p:nvPr/>
            </p:nvCxnSpPr>
            <p:spPr>
              <a:xfrm rot="2160000">
                <a:off x="8563834" y="2756044"/>
                <a:ext cx="0" cy="39689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A8B92DD-4899-C38B-C1E1-4611890E7BB6}"/>
                  </a:ext>
                </a:extLst>
              </p:cNvPr>
              <p:cNvCxnSpPr>
                <a:cxnSpLocks/>
              </p:cNvCxnSpPr>
              <p:nvPr/>
            </p:nvCxnSpPr>
            <p:spPr>
              <a:xfrm rot="4320000">
                <a:off x="8563834" y="2756044"/>
                <a:ext cx="0" cy="39689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DE8566B-6DF9-80C7-DCE7-407659D22353}"/>
                  </a:ext>
                </a:extLst>
              </p:cNvPr>
              <p:cNvCxnSpPr>
                <a:cxnSpLocks/>
              </p:cNvCxnSpPr>
              <p:nvPr/>
            </p:nvCxnSpPr>
            <p:spPr>
              <a:xfrm rot="6480000">
                <a:off x="8563834" y="2756044"/>
                <a:ext cx="0" cy="39689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12C30AE-45BC-F385-2C7B-AF92F6FA8509}"/>
                  </a:ext>
                </a:extLst>
              </p:cNvPr>
              <p:cNvCxnSpPr>
                <a:cxnSpLocks/>
              </p:cNvCxnSpPr>
              <p:nvPr/>
            </p:nvCxnSpPr>
            <p:spPr>
              <a:xfrm rot="8640000">
                <a:off x="8563834" y="2756044"/>
                <a:ext cx="0" cy="39689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AE49B5B6-4E48-AFAA-D18F-C5A1E76AE1E8}"/>
                  </a:ext>
                </a:extLst>
              </p:cNvPr>
              <p:cNvCxnSpPr>
                <a:cxnSpLocks/>
                <a:stCxn id="26" idx="0"/>
                <a:endCxn id="26" idx="4"/>
              </p:cNvCxnSpPr>
              <p:nvPr/>
            </p:nvCxnSpPr>
            <p:spPr>
              <a:xfrm>
                <a:off x="8563834" y="2756044"/>
                <a:ext cx="0" cy="39689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Oval 26">
              <a:extLst>
                <a:ext uri="{FF2B5EF4-FFF2-40B4-BE49-F238E27FC236}">
                  <a16:creationId xmlns:a16="http://schemas.microsoft.com/office/drawing/2014/main" id="{9715479E-DC73-8589-9D5B-2C58BFF85BDE}"/>
                </a:ext>
              </a:extLst>
            </p:cNvPr>
            <p:cNvSpPr/>
            <p:nvPr/>
          </p:nvSpPr>
          <p:spPr>
            <a:xfrm>
              <a:off x="7297616" y="3474302"/>
              <a:ext cx="2532436" cy="2532436"/>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D9910C60-E5BB-DB4A-7E6B-7541D8115FBF}"/>
                </a:ext>
              </a:extLst>
            </p:cNvPr>
            <p:cNvSpPr/>
            <p:nvPr/>
          </p:nvSpPr>
          <p:spPr>
            <a:xfrm>
              <a:off x="8680334" y="3599559"/>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sp>
          <p:nvSpPr>
            <p:cNvPr id="69" name="Rectangle 68">
              <a:extLst>
                <a:ext uri="{FF2B5EF4-FFF2-40B4-BE49-F238E27FC236}">
                  <a16:creationId xmlns:a16="http://schemas.microsoft.com/office/drawing/2014/main" id="{12C412A9-0633-AB06-FD42-DAC64F41108F}"/>
                </a:ext>
              </a:extLst>
            </p:cNvPr>
            <p:cNvSpPr/>
            <p:nvPr/>
          </p:nvSpPr>
          <p:spPr>
            <a:xfrm>
              <a:off x="9162664" y="3977190"/>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70" name="Rectangle 69">
              <a:extLst>
                <a:ext uri="{FF2B5EF4-FFF2-40B4-BE49-F238E27FC236}">
                  <a16:creationId xmlns:a16="http://schemas.microsoft.com/office/drawing/2014/main" id="{F8A357D5-679D-A32F-FC3E-9CD5EA6A9CF3}"/>
                </a:ext>
              </a:extLst>
            </p:cNvPr>
            <p:cNvSpPr/>
            <p:nvPr/>
          </p:nvSpPr>
          <p:spPr>
            <a:xfrm>
              <a:off x="9357019" y="4583833"/>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71" name="Rectangle 70">
              <a:extLst>
                <a:ext uri="{FF2B5EF4-FFF2-40B4-BE49-F238E27FC236}">
                  <a16:creationId xmlns:a16="http://schemas.microsoft.com/office/drawing/2014/main" id="{4ADE4C66-E520-1738-A3C5-57C4225BB607}"/>
                </a:ext>
              </a:extLst>
            </p:cNvPr>
            <p:cNvSpPr/>
            <p:nvPr/>
          </p:nvSpPr>
          <p:spPr>
            <a:xfrm>
              <a:off x="9144376" y="5141881"/>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2" name="Rectangle 71">
              <a:extLst>
                <a:ext uri="{FF2B5EF4-FFF2-40B4-BE49-F238E27FC236}">
                  <a16:creationId xmlns:a16="http://schemas.microsoft.com/office/drawing/2014/main" id="{7DA69168-92BF-AA5C-205A-07E2E50C54C6}"/>
                </a:ext>
              </a:extLst>
            </p:cNvPr>
            <p:cNvSpPr/>
            <p:nvPr/>
          </p:nvSpPr>
          <p:spPr>
            <a:xfrm>
              <a:off x="8689817" y="5534488"/>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73" name="Rectangle 72">
              <a:extLst>
                <a:ext uri="{FF2B5EF4-FFF2-40B4-BE49-F238E27FC236}">
                  <a16:creationId xmlns:a16="http://schemas.microsoft.com/office/drawing/2014/main" id="{C303F88D-C968-8B7C-A670-760DFFBE04FC}"/>
                </a:ext>
              </a:extLst>
            </p:cNvPr>
            <p:cNvSpPr/>
            <p:nvPr/>
          </p:nvSpPr>
          <p:spPr>
            <a:xfrm>
              <a:off x="8101410" y="5534488"/>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4" name="Rectangle 73">
              <a:extLst>
                <a:ext uri="{FF2B5EF4-FFF2-40B4-BE49-F238E27FC236}">
                  <a16:creationId xmlns:a16="http://schemas.microsoft.com/office/drawing/2014/main" id="{5B71349B-0199-1E32-5C57-6D878A0D513F}"/>
                </a:ext>
              </a:extLst>
            </p:cNvPr>
            <p:cNvSpPr/>
            <p:nvPr/>
          </p:nvSpPr>
          <p:spPr>
            <a:xfrm>
              <a:off x="7588049" y="5146114"/>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75" name="Rectangle 74">
              <a:extLst>
                <a:ext uri="{FF2B5EF4-FFF2-40B4-BE49-F238E27FC236}">
                  <a16:creationId xmlns:a16="http://schemas.microsoft.com/office/drawing/2014/main" id="{0868B71B-1579-3A6B-835A-CB5663E7AAC5}"/>
                </a:ext>
              </a:extLst>
            </p:cNvPr>
            <p:cNvSpPr/>
            <p:nvPr/>
          </p:nvSpPr>
          <p:spPr>
            <a:xfrm>
              <a:off x="7336181" y="4597255"/>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76" name="Rectangle 75">
              <a:extLst>
                <a:ext uri="{FF2B5EF4-FFF2-40B4-BE49-F238E27FC236}">
                  <a16:creationId xmlns:a16="http://schemas.microsoft.com/office/drawing/2014/main" id="{EABE6CBB-21F3-B9D4-9D8B-F8BB4F0991FA}"/>
                </a:ext>
              </a:extLst>
            </p:cNvPr>
            <p:cNvSpPr/>
            <p:nvPr/>
          </p:nvSpPr>
          <p:spPr>
            <a:xfrm>
              <a:off x="7561221" y="3992644"/>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77" name="Rectangle 76">
              <a:extLst>
                <a:ext uri="{FF2B5EF4-FFF2-40B4-BE49-F238E27FC236}">
                  <a16:creationId xmlns:a16="http://schemas.microsoft.com/office/drawing/2014/main" id="{A81982B3-E6AA-C666-F3C9-727F7F6B43CC}"/>
                </a:ext>
              </a:extLst>
            </p:cNvPr>
            <p:cNvSpPr/>
            <p:nvPr/>
          </p:nvSpPr>
          <p:spPr>
            <a:xfrm>
              <a:off x="8075240" y="3621745"/>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79" name="Rectangle 78">
              <a:extLst>
                <a:ext uri="{FF2B5EF4-FFF2-40B4-BE49-F238E27FC236}">
                  <a16:creationId xmlns:a16="http://schemas.microsoft.com/office/drawing/2014/main" id="{90726518-87A2-B490-66D2-93987BF07928}"/>
                </a:ext>
              </a:extLst>
            </p:cNvPr>
            <p:cNvSpPr/>
            <p:nvPr/>
          </p:nvSpPr>
          <p:spPr>
            <a:xfrm>
              <a:off x="8861857" y="3048242"/>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81" name="Rectangle 80">
              <a:extLst>
                <a:ext uri="{FF2B5EF4-FFF2-40B4-BE49-F238E27FC236}">
                  <a16:creationId xmlns:a16="http://schemas.microsoft.com/office/drawing/2014/main" id="{3AA9D7B0-5307-BCFA-9749-62DBA8E066F2}"/>
                </a:ext>
              </a:extLst>
            </p:cNvPr>
            <p:cNvSpPr/>
            <p:nvPr/>
          </p:nvSpPr>
          <p:spPr>
            <a:xfrm>
              <a:off x="9738727" y="3677705"/>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82" name="Rectangle 81">
              <a:extLst>
                <a:ext uri="{FF2B5EF4-FFF2-40B4-BE49-F238E27FC236}">
                  <a16:creationId xmlns:a16="http://schemas.microsoft.com/office/drawing/2014/main" id="{735B1ED7-49A2-F574-2E96-912B07E79601}"/>
                </a:ext>
              </a:extLst>
            </p:cNvPr>
            <p:cNvSpPr/>
            <p:nvPr/>
          </p:nvSpPr>
          <p:spPr>
            <a:xfrm>
              <a:off x="9956034" y="4553647"/>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83" name="Rectangle 82">
              <a:extLst>
                <a:ext uri="{FF2B5EF4-FFF2-40B4-BE49-F238E27FC236}">
                  <a16:creationId xmlns:a16="http://schemas.microsoft.com/office/drawing/2014/main" id="{4F1CC7B0-7BB3-45E7-4E7A-D1DA146378F8}"/>
                </a:ext>
              </a:extLst>
            </p:cNvPr>
            <p:cNvSpPr/>
            <p:nvPr/>
          </p:nvSpPr>
          <p:spPr>
            <a:xfrm>
              <a:off x="9671679" y="5523386"/>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84" name="Rectangle 83">
              <a:extLst>
                <a:ext uri="{FF2B5EF4-FFF2-40B4-BE49-F238E27FC236}">
                  <a16:creationId xmlns:a16="http://schemas.microsoft.com/office/drawing/2014/main" id="{87D04EE0-ED02-D209-EAA9-6D21D426406A}"/>
                </a:ext>
              </a:extLst>
            </p:cNvPr>
            <p:cNvSpPr/>
            <p:nvPr/>
          </p:nvSpPr>
          <p:spPr>
            <a:xfrm>
              <a:off x="8841987" y="6088932"/>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85" name="Rectangle 84">
              <a:extLst>
                <a:ext uri="{FF2B5EF4-FFF2-40B4-BE49-F238E27FC236}">
                  <a16:creationId xmlns:a16="http://schemas.microsoft.com/office/drawing/2014/main" id="{AFEC5388-74F5-AF62-F82A-19394D9E4653}"/>
                </a:ext>
              </a:extLst>
            </p:cNvPr>
            <p:cNvSpPr/>
            <p:nvPr/>
          </p:nvSpPr>
          <p:spPr>
            <a:xfrm>
              <a:off x="2151155" y="4545310"/>
              <a:ext cx="949960" cy="52832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front=0</a:t>
              </a:r>
            </a:p>
          </p:txBody>
        </p:sp>
        <p:sp>
          <p:nvSpPr>
            <p:cNvPr id="86" name="Rectangle 85">
              <a:extLst>
                <a:ext uri="{FF2B5EF4-FFF2-40B4-BE49-F238E27FC236}">
                  <a16:creationId xmlns:a16="http://schemas.microsoft.com/office/drawing/2014/main" id="{1ED4207A-6B0C-187B-C676-087B4C053BD4}"/>
                </a:ext>
              </a:extLst>
            </p:cNvPr>
            <p:cNvSpPr/>
            <p:nvPr/>
          </p:nvSpPr>
          <p:spPr>
            <a:xfrm>
              <a:off x="2151155" y="5238600"/>
              <a:ext cx="949960" cy="52832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back=5</a:t>
              </a:r>
            </a:p>
          </p:txBody>
        </p:sp>
        <p:sp>
          <p:nvSpPr>
            <p:cNvPr id="87" name="Rectangle 86">
              <a:extLst>
                <a:ext uri="{FF2B5EF4-FFF2-40B4-BE49-F238E27FC236}">
                  <a16:creationId xmlns:a16="http://schemas.microsoft.com/office/drawing/2014/main" id="{968ACB5C-7180-0CBE-17B3-B25D8512CC0F}"/>
                </a:ext>
              </a:extLst>
            </p:cNvPr>
            <p:cNvSpPr/>
            <p:nvPr/>
          </p:nvSpPr>
          <p:spPr>
            <a:xfrm>
              <a:off x="7871784" y="3025841"/>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88" name="Rectangle 87">
              <a:extLst>
                <a:ext uri="{FF2B5EF4-FFF2-40B4-BE49-F238E27FC236}">
                  <a16:creationId xmlns:a16="http://schemas.microsoft.com/office/drawing/2014/main" id="{2CD2D71D-48DE-8DC1-5291-299F56C8FEE6}"/>
                </a:ext>
              </a:extLst>
            </p:cNvPr>
            <p:cNvSpPr/>
            <p:nvPr/>
          </p:nvSpPr>
          <p:spPr>
            <a:xfrm>
              <a:off x="7046877" y="3616892"/>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89" name="Rectangle 88">
              <a:extLst>
                <a:ext uri="{FF2B5EF4-FFF2-40B4-BE49-F238E27FC236}">
                  <a16:creationId xmlns:a16="http://schemas.microsoft.com/office/drawing/2014/main" id="{CDBE289B-42E2-0D5F-1293-FD9A24DEFE92}"/>
                </a:ext>
              </a:extLst>
            </p:cNvPr>
            <p:cNvSpPr/>
            <p:nvPr/>
          </p:nvSpPr>
          <p:spPr>
            <a:xfrm>
              <a:off x="6724672" y="4597254"/>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90" name="Rectangle 89">
              <a:extLst>
                <a:ext uri="{FF2B5EF4-FFF2-40B4-BE49-F238E27FC236}">
                  <a16:creationId xmlns:a16="http://schemas.microsoft.com/office/drawing/2014/main" id="{59C268AA-F554-70AB-FF42-8F07E56580A7}"/>
                </a:ext>
              </a:extLst>
            </p:cNvPr>
            <p:cNvSpPr/>
            <p:nvPr/>
          </p:nvSpPr>
          <p:spPr>
            <a:xfrm>
              <a:off x="7073203" y="5537827"/>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91" name="Rectangle 90">
              <a:extLst>
                <a:ext uri="{FF2B5EF4-FFF2-40B4-BE49-F238E27FC236}">
                  <a16:creationId xmlns:a16="http://schemas.microsoft.com/office/drawing/2014/main" id="{1B2B1F33-81FA-459E-DDA2-AB94EC3D8CCD}"/>
                </a:ext>
              </a:extLst>
            </p:cNvPr>
            <p:cNvSpPr/>
            <p:nvPr/>
          </p:nvSpPr>
          <p:spPr>
            <a:xfrm>
              <a:off x="7875678" y="6132554"/>
              <a:ext cx="369166" cy="3580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grpSp>
      <p:sp>
        <p:nvSpPr>
          <p:cNvPr id="29" name="Slide Number Placeholder 28">
            <a:extLst>
              <a:ext uri="{FF2B5EF4-FFF2-40B4-BE49-F238E27FC236}">
                <a16:creationId xmlns:a16="http://schemas.microsoft.com/office/drawing/2014/main" id="{AEA7097C-C00A-6670-CA4F-CE9FDA491A77}"/>
              </a:ext>
            </a:extLst>
          </p:cNvPr>
          <p:cNvSpPr>
            <a:spLocks noGrp="1"/>
          </p:cNvSpPr>
          <p:nvPr>
            <p:ph type="sldNum" sz="quarter" idx="12"/>
          </p:nvPr>
        </p:nvSpPr>
        <p:spPr/>
        <p:txBody>
          <a:bodyPr/>
          <a:lstStyle/>
          <a:p>
            <a:fld id="{A94D5A7D-FFFE-410B-BEE5-702232F4B148}" type="slidenum">
              <a:rPr lang="en-US" smtClean="0"/>
              <a:t>17</a:t>
            </a:fld>
            <a:endParaRPr lang="en-US"/>
          </a:p>
        </p:txBody>
      </p:sp>
    </p:spTree>
    <p:extLst>
      <p:ext uri="{BB962C8B-B14F-4D97-AF65-F5344CB8AC3E}">
        <p14:creationId xmlns:p14="http://schemas.microsoft.com/office/powerpoint/2010/main" val="2254727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B3408-2D56-B58E-F959-CF8F6AE7145D}"/>
              </a:ext>
              <a:ext uri="{C183D7F6-B498-43B3-948B-1728B52AA6E4}">
                <adec:decorative xmlns:adec="http://schemas.microsoft.com/office/drawing/2017/decorative" val="0"/>
              </a:ext>
            </a:extLst>
          </p:cNvPr>
          <p:cNvSpPr>
            <a:spLocks noGrp="1"/>
          </p:cNvSpPr>
          <p:nvPr>
            <p:ph type="title"/>
          </p:nvPr>
        </p:nvSpPr>
        <p:spPr/>
        <p:txBody>
          <a:bodyPr/>
          <a:lstStyle/>
          <a:p>
            <a:r>
              <a:rPr lang="en-US" dirty="0"/>
              <a:t>“Circular” Array Queue (Algorithms)</a:t>
            </a:r>
          </a:p>
        </p:txBody>
      </p:sp>
      <p:grpSp>
        <p:nvGrpSpPr>
          <p:cNvPr id="32" name="Group 31" descr="An illustration of a circular array queue data structure. The elements of the queue are contained in an array. Because the array will not necessarily be occupied starting from index 0, we additionally have a field called &quot;front&quot; that indicates which index of the array contains the first item in the queue, and a field called &quot;back&quot; that indicates which index in teh array contains the last item in the queue.">
            <a:extLst>
              <a:ext uri="{FF2B5EF4-FFF2-40B4-BE49-F238E27FC236}">
                <a16:creationId xmlns:a16="http://schemas.microsoft.com/office/drawing/2014/main" id="{FD43D330-6FCC-1D97-5D20-AAE1BF003115}"/>
              </a:ext>
              <a:ext uri="{C183D7F6-B498-43B3-948B-1728B52AA6E4}">
                <adec:decorative xmlns:adec="http://schemas.microsoft.com/office/drawing/2017/decorative" val="0"/>
              </a:ext>
            </a:extLst>
          </p:cNvPr>
          <p:cNvGrpSpPr/>
          <p:nvPr/>
        </p:nvGrpSpPr>
        <p:grpSpPr>
          <a:xfrm>
            <a:off x="1300186" y="1403212"/>
            <a:ext cx="6519765" cy="1221610"/>
            <a:chOff x="1300186" y="1403212"/>
            <a:chExt cx="6519765" cy="1221610"/>
          </a:xfrm>
        </p:grpSpPr>
        <p:grpSp>
          <p:nvGrpSpPr>
            <p:cNvPr id="17" name="Group 16">
              <a:extLst>
                <a:ext uri="{FF2B5EF4-FFF2-40B4-BE49-F238E27FC236}">
                  <a16:creationId xmlns:a16="http://schemas.microsoft.com/office/drawing/2014/main" id="{B35512AB-1499-E48B-6D8C-304AAD97F7A2}"/>
                </a:ext>
              </a:extLst>
            </p:cNvPr>
            <p:cNvGrpSpPr/>
            <p:nvPr/>
          </p:nvGrpSpPr>
          <p:grpSpPr>
            <a:xfrm>
              <a:off x="1300186" y="2023513"/>
              <a:ext cx="5283200" cy="528320"/>
              <a:chOff x="1681480" y="5462905"/>
              <a:chExt cx="5283200" cy="528320"/>
            </a:xfrm>
            <a:solidFill>
              <a:schemeClr val="bg1"/>
            </a:solidFill>
          </p:grpSpPr>
          <p:sp>
            <p:nvSpPr>
              <p:cNvPr id="18" name="Rectangle 17">
                <a:extLst>
                  <a:ext uri="{FF2B5EF4-FFF2-40B4-BE49-F238E27FC236}">
                    <a16:creationId xmlns:a16="http://schemas.microsoft.com/office/drawing/2014/main" id="{B6B19CF6-6A2A-C1D3-631D-4182EA1285CF}"/>
                  </a:ext>
                </a:extLst>
              </p:cNvPr>
              <p:cNvSpPr/>
              <p:nvPr/>
            </p:nvSpPr>
            <p:spPr>
              <a:xfrm>
                <a:off x="379476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19" name="Rectangle 18">
                <a:extLst>
                  <a:ext uri="{FF2B5EF4-FFF2-40B4-BE49-F238E27FC236}">
                    <a16:creationId xmlns:a16="http://schemas.microsoft.com/office/drawing/2014/main" id="{55B71A6C-68A1-64CE-F17B-BF6FB3B097C8}"/>
                  </a:ext>
                </a:extLst>
              </p:cNvPr>
              <p:cNvSpPr/>
              <p:nvPr/>
            </p:nvSpPr>
            <p:spPr>
              <a:xfrm>
                <a:off x="432308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20" name="Rectangle 19">
                <a:extLst>
                  <a:ext uri="{FF2B5EF4-FFF2-40B4-BE49-F238E27FC236}">
                    <a16:creationId xmlns:a16="http://schemas.microsoft.com/office/drawing/2014/main" id="{98C66068-5FAB-3D20-0467-A2EF26E40CDF}"/>
                  </a:ext>
                </a:extLst>
              </p:cNvPr>
              <p:cNvSpPr/>
              <p:nvPr/>
            </p:nvSpPr>
            <p:spPr>
              <a:xfrm>
                <a:off x="485140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21" name="Rectangle 20">
                <a:extLst>
                  <a:ext uri="{FF2B5EF4-FFF2-40B4-BE49-F238E27FC236}">
                    <a16:creationId xmlns:a16="http://schemas.microsoft.com/office/drawing/2014/main" id="{51272AE7-E366-87D6-27B2-5CB35A0A2E9D}"/>
                  </a:ext>
                </a:extLst>
              </p:cNvPr>
              <p:cNvSpPr/>
              <p:nvPr/>
            </p:nvSpPr>
            <p:spPr>
              <a:xfrm>
                <a:off x="537972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22" name="Rectangle 21">
                <a:extLst>
                  <a:ext uri="{FF2B5EF4-FFF2-40B4-BE49-F238E27FC236}">
                    <a16:creationId xmlns:a16="http://schemas.microsoft.com/office/drawing/2014/main" id="{CF2296D2-437A-44A8-9CE6-19E62D8545D1}"/>
                  </a:ext>
                </a:extLst>
              </p:cNvPr>
              <p:cNvSpPr/>
              <p:nvPr/>
            </p:nvSpPr>
            <p:spPr>
              <a:xfrm>
                <a:off x="326644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23" name="Rectangle 22">
                <a:extLst>
                  <a:ext uri="{FF2B5EF4-FFF2-40B4-BE49-F238E27FC236}">
                    <a16:creationId xmlns:a16="http://schemas.microsoft.com/office/drawing/2014/main" id="{DFEE2D71-BB8B-6307-DEFC-2C707D090F82}"/>
                  </a:ext>
                </a:extLst>
              </p:cNvPr>
              <p:cNvSpPr/>
              <p:nvPr/>
            </p:nvSpPr>
            <p:spPr>
              <a:xfrm>
                <a:off x="273812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4" name="Rectangle 23">
                <a:extLst>
                  <a:ext uri="{FF2B5EF4-FFF2-40B4-BE49-F238E27FC236}">
                    <a16:creationId xmlns:a16="http://schemas.microsoft.com/office/drawing/2014/main" id="{3F8C3EC8-D207-C9BC-AF3B-34BA8F2A3D86}"/>
                  </a:ext>
                </a:extLst>
              </p:cNvPr>
              <p:cNvSpPr/>
              <p:nvPr/>
            </p:nvSpPr>
            <p:spPr>
              <a:xfrm>
                <a:off x="220980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25" name="Rectangle 24">
                <a:extLst>
                  <a:ext uri="{FF2B5EF4-FFF2-40B4-BE49-F238E27FC236}">
                    <a16:creationId xmlns:a16="http://schemas.microsoft.com/office/drawing/2014/main" id="{998516BA-4D79-F018-3A35-3792D5BA16BA}"/>
                  </a:ext>
                </a:extLst>
              </p:cNvPr>
              <p:cNvSpPr/>
              <p:nvPr/>
            </p:nvSpPr>
            <p:spPr>
              <a:xfrm>
                <a:off x="590804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26" name="Rectangle 25">
                <a:extLst>
                  <a:ext uri="{FF2B5EF4-FFF2-40B4-BE49-F238E27FC236}">
                    <a16:creationId xmlns:a16="http://schemas.microsoft.com/office/drawing/2014/main" id="{F1EFC881-59FC-EC46-6767-3A59A758D927}"/>
                  </a:ext>
                </a:extLst>
              </p:cNvPr>
              <p:cNvSpPr/>
              <p:nvPr/>
            </p:nvSpPr>
            <p:spPr>
              <a:xfrm>
                <a:off x="168148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sp>
            <p:nvSpPr>
              <p:cNvPr id="27" name="Rectangle 26">
                <a:extLst>
                  <a:ext uri="{FF2B5EF4-FFF2-40B4-BE49-F238E27FC236}">
                    <a16:creationId xmlns:a16="http://schemas.microsoft.com/office/drawing/2014/main" id="{8ED915B2-758F-CB33-5D15-9D5EBA4EC8C0}"/>
                  </a:ext>
                </a:extLst>
              </p:cNvPr>
              <p:cNvSpPr/>
              <p:nvPr/>
            </p:nvSpPr>
            <p:spPr>
              <a:xfrm>
                <a:off x="643636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grpSp>
        <p:grpSp>
          <p:nvGrpSpPr>
            <p:cNvPr id="14" name="Group 13">
              <a:extLst>
                <a:ext uri="{FF2B5EF4-FFF2-40B4-BE49-F238E27FC236}">
                  <a16:creationId xmlns:a16="http://schemas.microsoft.com/office/drawing/2014/main" id="{B8DF4474-60B3-C430-4D19-462F2190B410}"/>
                </a:ext>
              </a:extLst>
            </p:cNvPr>
            <p:cNvGrpSpPr/>
            <p:nvPr/>
          </p:nvGrpSpPr>
          <p:grpSpPr>
            <a:xfrm>
              <a:off x="1300186" y="1644055"/>
              <a:ext cx="5283200" cy="528320"/>
              <a:chOff x="1681480" y="5462905"/>
              <a:chExt cx="5283200" cy="528320"/>
            </a:xfrm>
          </p:grpSpPr>
          <p:sp>
            <p:nvSpPr>
              <p:cNvPr id="4" name="Rectangle 3">
                <a:extLst>
                  <a:ext uri="{FF2B5EF4-FFF2-40B4-BE49-F238E27FC236}">
                    <a16:creationId xmlns:a16="http://schemas.microsoft.com/office/drawing/2014/main" id="{D831EFCE-5250-1723-F114-8351794B50FE}"/>
                  </a:ext>
                </a:extLst>
              </p:cNvPr>
              <p:cNvSpPr/>
              <p:nvPr/>
            </p:nvSpPr>
            <p:spPr>
              <a:xfrm>
                <a:off x="37947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5" name="Rectangle 4">
                <a:extLst>
                  <a:ext uri="{FF2B5EF4-FFF2-40B4-BE49-F238E27FC236}">
                    <a16:creationId xmlns:a16="http://schemas.microsoft.com/office/drawing/2014/main" id="{5C716BC8-F892-38F0-34E4-0F229F2421DC}"/>
                  </a:ext>
                </a:extLst>
              </p:cNvPr>
              <p:cNvSpPr/>
              <p:nvPr/>
            </p:nvSpPr>
            <p:spPr>
              <a:xfrm>
                <a:off x="43230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ectangle 5">
                <a:extLst>
                  <a:ext uri="{FF2B5EF4-FFF2-40B4-BE49-F238E27FC236}">
                    <a16:creationId xmlns:a16="http://schemas.microsoft.com/office/drawing/2014/main" id="{3DD8C1CE-795B-B6D5-812A-2746FF01ECAE}"/>
                  </a:ext>
                </a:extLst>
              </p:cNvPr>
              <p:cNvSpPr/>
              <p:nvPr/>
            </p:nvSpPr>
            <p:spPr>
              <a:xfrm>
                <a:off x="48514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Rectangle 6">
                <a:extLst>
                  <a:ext uri="{FF2B5EF4-FFF2-40B4-BE49-F238E27FC236}">
                    <a16:creationId xmlns:a16="http://schemas.microsoft.com/office/drawing/2014/main" id="{5A01BD75-8814-65AB-8F5F-316F1C82E544}"/>
                  </a:ext>
                </a:extLst>
              </p:cNvPr>
              <p:cNvSpPr/>
              <p:nvPr/>
            </p:nvSpPr>
            <p:spPr>
              <a:xfrm>
                <a:off x="53797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a:extLst>
                  <a:ext uri="{FF2B5EF4-FFF2-40B4-BE49-F238E27FC236}">
                    <a16:creationId xmlns:a16="http://schemas.microsoft.com/office/drawing/2014/main" id="{F39F3ADB-383D-280B-B96B-EFEE14AF981C}"/>
                  </a:ext>
                </a:extLst>
              </p:cNvPr>
              <p:cNvSpPr/>
              <p:nvPr/>
            </p:nvSpPr>
            <p:spPr>
              <a:xfrm>
                <a:off x="32664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Rectangle 8">
                <a:extLst>
                  <a:ext uri="{FF2B5EF4-FFF2-40B4-BE49-F238E27FC236}">
                    <a16:creationId xmlns:a16="http://schemas.microsoft.com/office/drawing/2014/main" id="{7D4C4584-EEB5-D541-A430-BF4C19CF179B}"/>
                  </a:ext>
                </a:extLst>
              </p:cNvPr>
              <p:cNvSpPr/>
              <p:nvPr/>
            </p:nvSpPr>
            <p:spPr>
              <a:xfrm>
                <a:off x="27381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Rectangle 9">
                <a:extLst>
                  <a:ext uri="{FF2B5EF4-FFF2-40B4-BE49-F238E27FC236}">
                    <a16:creationId xmlns:a16="http://schemas.microsoft.com/office/drawing/2014/main" id="{DB4EE6EE-57C7-E930-E769-D14333D1C2F1}"/>
                  </a:ext>
                </a:extLst>
              </p:cNvPr>
              <p:cNvSpPr/>
              <p:nvPr/>
            </p:nvSpPr>
            <p:spPr>
              <a:xfrm>
                <a:off x="22098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1" name="Rectangle 10">
                <a:extLst>
                  <a:ext uri="{FF2B5EF4-FFF2-40B4-BE49-F238E27FC236}">
                    <a16:creationId xmlns:a16="http://schemas.microsoft.com/office/drawing/2014/main" id="{5AE60CAA-B899-0819-3473-0296EED20853}"/>
                  </a:ext>
                </a:extLst>
              </p:cNvPr>
              <p:cNvSpPr/>
              <p:nvPr/>
            </p:nvSpPr>
            <p:spPr>
              <a:xfrm>
                <a:off x="59080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Rectangle 11">
                <a:extLst>
                  <a:ext uri="{FF2B5EF4-FFF2-40B4-BE49-F238E27FC236}">
                    <a16:creationId xmlns:a16="http://schemas.microsoft.com/office/drawing/2014/main" id="{1F225A0A-55C8-3626-F395-47E46232D82B}"/>
                  </a:ext>
                </a:extLst>
              </p:cNvPr>
              <p:cNvSpPr/>
              <p:nvPr/>
            </p:nvSpPr>
            <p:spPr>
              <a:xfrm>
                <a:off x="16814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Rectangle 12">
                <a:extLst>
                  <a:ext uri="{FF2B5EF4-FFF2-40B4-BE49-F238E27FC236}">
                    <a16:creationId xmlns:a16="http://schemas.microsoft.com/office/drawing/2014/main" id="{6036E8D9-4E7B-6D69-B1FD-BC29EC101E8B}"/>
                  </a:ext>
                </a:extLst>
              </p:cNvPr>
              <p:cNvSpPr/>
              <p:nvPr/>
            </p:nvSpPr>
            <p:spPr>
              <a:xfrm>
                <a:off x="64363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15" name="Rectangle 14">
              <a:extLst>
                <a:ext uri="{FF2B5EF4-FFF2-40B4-BE49-F238E27FC236}">
                  <a16:creationId xmlns:a16="http://schemas.microsoft.com/office/drawing/2014/main" id="{A83D0B77-4258-3DCB-9442-557E7F23A1DF}"/>
                </a:ext>
              </a:extLst>
            </p:cNvPr>
            <p:cNvSpPr/>
            <p:nvPr/>
          </p:nvSpPr>
          <p:spPr>
            <a:xfrm>
              <a:off x="6869991" y="1403212"/>
              <a:ext cx="949960" cy="52832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front=0</a:t>
              </a:r>
            </a:p>
          </p:txBody>
        </p:sp>
        <p:sp>
          <p:nvSpPr>
            <p:cNvPr id="16" name="Rectangle 15">
              <a:extLst>
                <a:ext uri="{FF2B5EF4-FFF2-40B4-BE49-F238E27FC236}">
                  <a16:creationId xmlns:a16="http://schemas.microsoft.com/office/drawing/2014/main" id="{E7B5C368-7EC9-6CCF-C5F9-C50DE30682A5}"/>
                </a:ext>
              </a:extLst>
            </p:cNvPr>
            <p:cNvSpPr/>
            <p:nvPr/>
          </p:nvSpPr>
          <p:spPr>
            <a:xfrm>
              <a:off x="6869991" y="2096502"/>
              <a:ext cx="949960" cy="52832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back=5</a:t>
              </a:r>
            </a:p>
          </p:txBody>
        </p:sp>
      </p:grpSp>
      <p:sp>
        <p:nvSpPr>
          <p:cNvPr id="3" name="Content Placeholder 2">
            <a:extLst>
              <a:ext uri="{FF2B5EF4-FFF2-40B4-BE49-F238E27FC236}">
                <a16:creationId xmlns:a16="http://schemas.microsoft.com/office/drawing/2014/main" id="{1376FFCF-F09D-CE03-F022-D39AD4A97E9E}"/>
              </a:ext>
              <a:ext uri="{C183D7F6-B498-43B3-948B-1728B52AA6E4}">
                <adec:decorative xmlns:adec="http://schemas.microsoft.com/office/drawing/2017/decorative" val="0"/>
              </a:ext>
            </a:extLst>
          </p:cNvPr>
          <p:cNvSpPr>
            <a:spLocks noGrp="1"/>
          </p:cNvSpPr>
          <p:nvPr>
            <p:ph idx="1"/>
          </p:nvPr>
        </p:nvSpPr>
        <p:spPr>
          <a:xfrm>
            <a:off x="268946" y="2291840"/>
            <a:ext cx="10515600" cy="4351338"/>
          </a:xfrm>
        </p:spPr>
        <p:txBody>
          <a:bodyPr/>
          <a:lstStyle/>
          <a:p>
            <a:r>
              <a:rPr lang="en-US" dirty="0"/>
              <a:t>Queue represented as an array of items</a:t>
            </a:r>
          </a:p>
          <a:p>
            <a:pPr lvl="1"/>
            <a:r>
              <a:rPr lang="en-US" dirty="0">
                <a:solidFill>
                  <a:srgbClr val="0070C0"/>
                </a:solidFill>
              </a:rPr>
              <a:t>A “front” index to indicate the oldest item in the queue</a:t>
            </a:r>
          </a:p>
          <a:p>
            <a:pPr lvl="1"/>
            <a:r>
              <a:rPr lang="en-US" dirty="0">
                <a:solidFill>
                  <a:schemeClr val="accent2">
                    <a:lumMod val="75000"/>
                  </a:schemeClr>
                </a:solidFill>
              </a:rPr>
              <a:t>A “back” index to indicate the most recent item in the queue</a:t>
            </a:r>
          </a:p>
          <a:p>
            <a:r>
              <a:rPr lang="en-US" dirty="0"/>
              <a:t>enqueue Procedure:</a:t>
            </a:r>
          </a:p>
          <a:p>
            <a:endParaRPr lang="en-US" dirty="0"/>
          </a:p>
          <a:p>
            <a:r>
              <a:rPr lang="en-US" dirty="0"/>
              <a:t>dequeue Procedure:</a:t>
            </a:r>
          </a:p>
          <a:p>
            <a:endParaRPr lang="en-US" dirty="0"/>
          </a:p>
          <a:p>
            <a:r>
              <a:rPr lang="en-US" dirty="0" err="1"/>
              <a:t>isEmpty</a:t>
            </a:r>
            <a:r>
              <a:rPr lang="en-US" dirty="0"/>
              <a:t> Procedure:</a:t>
            </a:r>
          </a:p>
        </p:txBody>
      </p:sp>
      <p:sp>
        <p:nvSpPr>
          <p:cNvPr id="28" name="TextBox 27">
            <a:extLst>
              <a:ext uri="{FF2B5EF4-FFF2-40B4-BE49-F238E27FC236}">
                <a16:creationId xmlns:a16="http://schemas.microsoft.com/office/drawing/2014/main" id="{C9B8B987-A0D6-91EB-C7C4-924CA8D44D33}"/>
              </a:ext>
              <a:ext uri="{C183D7F6-B498-43B3-948B-1728B52AA6E4}">
                <adec:decorative xmlns:adec="http://schemas.microsoft.com/office/drawing/2017/decorative" val="0"/>
              </a:ext>
            </a:extLst>
          </p:cNvPr>
          <p:cNvSpPr txBox="1"/>
          <p:nvPr/>
        </p:nvSpPr>
        <p:spPr>
          <a:xfrm>
            <a:off x="4998426" y="3556474"/>
            <a:ext cx="4668140" cy="1169551"/>
          </a:xfrm>
          <a:prstGeom prst="rect">
            <a:avLst/>
          </a:prstGeom>
          <a:noFill/>
        </p:spPr>
        <p:txBody>
          <a:bodyPr wrap="square" rtlCol="0">
            <a:spAutoFit/>
          </a:bodyPr>
          <a:lstStyle/>
          <a:p>
            <a:r>
              <a:rPr lang="en-US" sz="1400" dirty="0">
                <a:latin typeface="Cascadia Code" panose="020B0609020000020004" pitchFamily="49" charset="0"/>
                <a:ea typeface="Cascadia Code" panose="020B0609020000020004" pitchFamily="49" charset="0"/>
                <a:cs typeface="Cascadia Code" panose="020B0609020000020004" pitchFamily="49" charset="0"/>
              </a:rPr>
              <a:t>enqueue(x){</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queue[back] = x;</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back = (back + 1) % </a:t>
            </a:r>
            <a:r>
              <a:rPr lang="en-US" sz="1400" dirty="0" err="1">
                <a:latin typeface="Cascadia Code" panose="020B0609020000020004" pitchFamily="49" charset="0"/>
                <a:ea typeface="Cascadia Code" panose="020B0609020000020004" pitchFamily="49" charset="0"/>
                <a:cs typeface="Cascadia Code" panose="020B0609020000020004" pitchFamily="49" charset="0"/>
              </a:rPr>
              <a:t>queue.length</a:t>
            </a:r>
            <a:r>
              <a:rPr lang="en-US" sz="1400" dirty="0">
                <a:latin typeface="Cascadia Code" panose="020B0609020000020004" pitchFamily="49" charset="0"/>
                <a:ea typeface="Cascadia Code" panose="020B0609020000020004" pitchFamily="49" charset="0"/>
                <a:cs typeface="Cascadia Code" panose="020B0609020000020004" pitchFamily="49" charset="0"/>
              </a:rPr>
              <a:t>;</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size++;</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a:t>
            </a:r>
          </a:p>
        </p:txBody>
      </p:sp>
      <p:sp>
        <p:nvSpPr>
          <p:cNvPr id="29" name="TextBox 28">
            <a:extLst>
              <a:ext uri="{FF2B5EF4-FFF2-40B4-BE49-F238E27FC236}">
                <a16:creationId xmlns:a16="http://schemas.microsoft.com/office/drawing/2014/main" id="{BC3CF233-AF80-4F4B-1F74-1C0FFDBAF814}"/>
              </a:ext>
              <a:ext uri="{C183D7F6-B498-43B3-948B-1728B52AA6E4}">
                <adec:decorative xmlns:adec="http://schemas.microsoft.com/office/drawing/2017/decorative" val="0"/>
              </a:ext>
            </a:extLst>
          </p:cNvPr>
          <p:cNvSpPr txBox="1"/>
          <p:nvPr/>
        </p:nvSpPr>
        <p:spPr>
          <a:xfrm>
            <a:off x="4998426" y="4650213"/>
            <a:ext cx="4828372" cy="1600438"/>
          </a:xfrm>
          <a:prstGeom prst="rect">
            <a:avLst/>
          </a:prstGeom>
          <a:noFill/>
        </p:spPr>
        <p:txBody>
          <a:bodyPr wrap="square" rtlCol="0">
            <a:spAutoFit/>
          </a:bodyPr>
          <a:lstStyle/>
          <a:p>
            <a:r>
              <a:rPr lang="en-US" sz="1400" dirty="0">
                <a:latin typeface="Cascadia Code" panose="020B0609020000020004" pitchFamily="49" charset="0"/>
                <a:ea typeface="Cascadia Code" panose="020B0609020000020004" pitchFamily="49" charset="0"/>
                <a:cs typeface="Cascadia Code" panose="020B0609020000020004" pitchFamily="49" charset="0"/>
              </a:rPr>
              <a:t>dequeue(){</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 Assumes queue is not empty</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first = queue[front];</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front = (front + 1) % </a:t>
            </a:r>
            <a:r>
              <a:rPr lang="en-US" sz="1400" dirty="0" err="1">
                <a:latin typeface="Cascadia Code" panose="020B0609020000020004" pitchFamily="49" charset="0"/>
                <a:ea typeface="Cascadia Code" panose="020B0609020000020004" pitchFamily="49" charset="0"/>
                <a:cs typeface="Cascadia Code" panose="020B0609020000020004" pitchFamily="49" charset="0"/>
              </a:rPr>
              <a:t>queue.length</a:t>
            </a:r>
            <a:r>
              <a:rPr lang="en-US" sz="1400" dirty="0">
                <a:latin typeface="Cascadia Code" panose="020B0609020000020004" pitchFamily="49" charset="0"/>
                <a:ea typeface="Cascadia Code" panose="020B0609020000020004" pitchFamily="49" charset="0"/>
                <a:cs typeface="Cascadia Code" panose="020B0609020000020004" pitchFamily="49" charset="0"/>
              </a:rPr>
              <a:t>;</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size--;</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return first;</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a:t>
            </a:r>
          </a:p>
        </p:txBody>
      </p:sp>
      <p:sp>
        <p:nvSpPr>
          <p:cNvPr id="30" name="TextBox 29">
            <a:extLst>
              <a:ext uri="{FF2B5EF4-FFF2-40B4-BE49-F238E27FC236}">
                <a16:creationId xmlns:a16="http://schemas.microsoft.com/office/drawing/2014/main" id="{510A3170-9D65-DAB1-3531-90A153C974D9}"/>
              </a:ext>
            </a:extLst>
          </p:cNvPr>
          <p:cNvSpPr txBox="1"/>
          <p:nvPr/>
        </p:nvSpPr>
        <p:spPr>
          <a:xfrm>
            <a:off x="4998426" y="6147441"/>
            <a:ext cx="3677566" cy="738664"/>
          </a:xfrm>
          <a:prstGeom prst="rect">
            <a:avLst/>
          </a:prstGeom>
          <a:noFill/>
        </p:spPr>
        <p:txBody>
          <a:bodyPr wrap="square" rtlCol="0">
            <a:spAutoFit/>
          </a:bodyPr>
          <a:lstStyle/>
          <a:p>
            <a:r>
              <a:rPr lang="en-US" sz="1400" dirty="0" err="1">
                <a:latin typeface="Cascadia Code" panose="020B0609020000020004" pitchFamily="49" charset="0"/>
                <a:ea typeface="Cascadia Code" panose="020B0609020000020004" pitchFamily="49" charset="0"/>
                <a:cs typeface="Cascadia Code" panose="020B0609020000020004" pitchFamily="49" charset="0"/>
              </a:rPr>
              <a:t>isEmpty</a:t>
            </a:r>
            <a:r>
              <a:rPr lang="en-US" sz="1400" dirty="0">
                <a:latin typeface="Cascadia Code" panose="020B0609020000020004" pitchFamily="49" charset="0"/>
                <a:ea typeface="Cascadia Code" panose="020B0609020000020004" pitchFamily="49" charset="0"/>
                <a:cs typeface="Cascadia Code" panose="020B0609020000020004" pitchFamily="49" charset="0"/>
              </a:rPr>
              <a:t>(){</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return size == 0; </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a:t>
            </a:r>
          </a:p>
        </p:txBody>
      </p:sp>
      <p:sp>
        <p:nvSpPr>
          <p:cNvPr id="31" name="TextBox 30">
            <a:extLst>
              <a:ext uri="{FF2B5EF4-FFF2-40B4-BE49-F238E27FC236}">
                <a16:creationId xmlns:a16="http://schemas.microsoft.com/office/drawing/2014/main" id="{63E03939-F397-8FF3-F848-0C741AD0877F}"/>
              </a:ext>
            </a:extLst>
          </p:cNvPr>
          <p:cNvSpPr txBox="1"/>
          <p:nvPr/>
        </p:nvSpPr>
        <p:spPr>
          <a:xfrm>
            <a:off x="10196034" y="4327047"/>
            <a:ext cx="1813086" cy="646331"/>
          </a:xfrm>
          <a:prstGeom prst="rect">
            <a:avLst/>
          </a:prstGeom>
          <a:noFill/>
          <a:ln>
            <a:solidFill>
              <a:srgbClr val="FF0000"/>
            </a:solidFill>
          </a:ln>
        </p:spPr>
        <p:txBody>
          <a:bodyPr wrap="square" rtlCol="0">
            <a:spAutoFit/>
          </a:bodyPr>
          <a:lstStyle/>
          <a:p>
            <a:r>
              <a:rPr lang="en-US" dirty="0">
                <a:solidFill>
                  <a:srgbClr val="FF0000"/>
                </a:solidFill>
              </a:rPr>
              <a:t>What if we run out of space?!</a:t>
            </a:r>
          </a:p>
        </p:txBody>
      </p:sp>
      <p:sp>
        <p:nvSpPr>
          <p:cNvPr id="33" name="Slide Number Placeholder 32">
            <a:extLst>
              <a:ext uri="{FF2B5EF4-FFF2-40B4-BE49-F238E27FC236}">
                <a16:creationId xmlns:a16="http://schemas.microsoft.com/office/drawing/2014/main" id="{68BFD6B3-A34A-1E07-0241-AFDAC1110AA9}"/>
              </a:ext>
            </a:extLst>
          </p:cNvPr>
          <p:cNvSpPr>
            <a:spLocks noGrp="1"/>
          </p:cNvSpPr>
          <p:nvPr>
            <p:ph type="sldNum" sz="quarter" idx="12"/>
          </p:nvPr>
        </p:nvSpPr>
        <p:spPr/>
        <p:txBody>
          <a:bodyPr/>
          <a:lstStyle/>
          <a:p>
            <a:fld id="{A94D5A7D-FFFE-410B-BEE5-702232F4B148}" type="slidenum">
              <a:rPr lang="en-US" smtClean="0"/>
              <a:t>18</a:t>
            </a:fld>
            <a:endParaRPr lang="en-US"/>
          </a:p>
        </p:txBody>
      </p:sp>
    </p:spTree>
    <p:extLst>
      <p:ext uri="{BB962C8B-B14F-4D97-AF65-F5344CB8AC3E}">
        <p14:creationId xmlns:p14="http://schemas.microsoft.com/office/powerpoint/2010/main" val="116543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B3408-2D56-B58E-F959-CF8F6AE7145D}"/>
              </a:ext>
            </a:extLst>
          </p:cNvPr>
          <p:cNvSpPr>
            <a:spLocks noGrp="1"/>
          </p:cNvSpPr>
          <p:nvPr>
            <p:ph type="title"/>
          </p:nvPr>
        </p:nvSpPr>
        <p:spPr/>
        <p:txBody>
          <a:bodyPr/>
          <a:lstStyle/>
          <a:p>
            <a:r>
              <a:rPr lang="en-US" dirty="0"/>
              <a:t>Resizing “Circular” Array Queue</a:t>
            </a:r>
          </a:p>
        </p:txBody>
      </p:sp>
      <p:grpSp>
        <p:nvGrpSpPr>
          <p:cNvPr id="29" name="Group 28" descr="An illustration of a circular array queue data structure. The elements of the queue are contained in an array. Because the array will not necessarily be occupied starting from index 0, we additionally have a field called &quot;front&quot; that indicates which index of the array contains the first item in the queue, and a field called &quot;back&quot; that indicates which index in teh array contains the last item in the queue.">
            <a:extLst>
              <a:ext uri="{FF2B5EF4-FFF2-40B4-BE49-F238E27FC236}">
                <a16:creationId xmlns:a16="http://schemas.microsoft.com/office/drawing/2014/main" id="{0D4C21AF-AA79-392F-03D4-279329E0F972}"/>
              </a:ext>
            </a:extLst>
          </p:cNvPr>
          <p:cNvGrpSpPr/>
          <p:nvPr/>
        </p:nvGrpSpPr>
        <p:grpSpPr>
          <a:xfrm>
            <a:off x="1300186" y="1266578"/>
            <a:ext cx="6519765" cy="1221610"/>
            <a:chOff x="1300186" y="1403212"/>
            <a:chExt cx="6519765" cy="1221610"/>
          </a:xfrm>
        </p:grpSpPr>
        <p:grpSp>
          <p:nvGrpSpPr>
            <p:cNvPr id="17" name="Group 16">
              <a:extLst>
                <a:ext uri="{FF2B5EF4-FFF2-40B4-BE49-F238E27FC236}">
                  <a16:creationId xmlns:a16="http://schemas.microsoft.com/office/drawing/2014/main" id="{B35512AB-1499-E48B-6D8C-304AAD97F7A2}"/>
                </a:ext>
              </a:extLst>
            </p:cNvPr>
            <p:cNvGrpSpPr/>
            <p:nvPr/>
          </p:nvGrpSpPr>
          <p:grpSpPr>
            <a:xfrm>
              <a:off x="1300186" y="2023513"/>
              <a:ext cx="5283200" cy="528320"/>
              <a:chOff x="1681480" y="5462905"/>
              <a:chExt cx="5283200" cy="528320"/>
            </a:xfrm>
            <a:solidFill>
              <a:schemeClr val="bg1"/>
            </a:solidFill>
          </p:grpSpPr>
          <p:sp>
            <p:nvSpPr>
              <p:cNvPr id="18" name="Rectangle 17">
                <a:extLst>
                  <a:ext uri="{FF2B5EF4-FFF2-40B4-BE49-F238E27FC236}">
                    <a16:creationId xmlns:a16="http://schemas.microsoft.com/office/drawing/2014/main" id="{B6B19CF6-6A2A-C1D3-631D-4182EA1285CF}"/>
                  </a:ext>
                </a:extLst>
              </p:cNvPr>
              <p:cNvSpPr/>
              <p:nvPr/>
            </p:nvSpPr>
            <p:spPr>
              <a:xfrm>
                <a:off x="379476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19" name="Rectangle 18">
                <a:extLst>
                  <a:ext uri="{FF2B5EF4-FFF2-40B4-BE49-F238E27FC236}">
                    <a16:creationId xmlns:a16="http://schemas.microsoft.com/office/drawing/2014/main" id="{55B71A6C-68A1-64CE-F17B-BF6FB3B097C8}"/>
                  </a:ext>
                </a:extLst>
              </p:cNvPr>
              <p:cNvSpPr/>
              <p:nvPr/>
            </p:nvSpPr>
            <p:spPr>
              <a:xfrm>
                <a:off x="432308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20" name="Rectangle 19">
                <a:extLst>
                  <a:ext uri="{FF2B5EF4-FFF2-40B4-BE49-F238E27FC236}">
                    <a16:creationId xmlns:a16="http://schemas.microsoft.com/office/drawing/2014/main" id="{98C66068-5FAB-3D20-0467-A2EF26E40CDF}"/>
                  </a:ext>
                </a:extLst>
              </p:cNvPr>
              <p:cNvSpPr/>
              <p:nvPr/>
            </p:nvSpPr>
            <p:spPr>
              <a:xfrm>
                <a:off x="485140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21" name="Rectangle 20">
                <a:extLst>
                  <a:ext uri="{FF2B5EF4-FFF2-40B4-BE49-F238E27FC236}">
                    <a16:creationId xmlns:a16="http://schemas.microsoft.com/office/drawing/2014/main" id="{51272AE7-E366-87D6-27B2-5CB35A0A2E9D}"/>
                  </a:ext>
                </a:extLst>
              </p:cNvPr>
              <p:cNvSpPr/>
              <p:nvPr/>
            </p:nvSpPr>
            <p:spPr>
              <a:xfrm>
                <a:off x="537972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22" name="Rectangle 21">
                <a:extLst>
                  <a:ext uri="{FF2B5EF4-FFF2-40B4-BE49-F238E27FC236}">
                    <a16:creationId xmlns:a16="http://schemas.microsoft.com/office/drawing/2014/main" id="{CF2296D2-437A-44A8-9CE6-19E62D8545D1}"/>
                  </a:ext>
                </a:extLst>
              </p:cNvPr>
              <p:cNvSpPr/>
              <p:nvPr/>
            </p:nvSpPr>
            <p:spPr>
              <a:xfrm>
                <a:off x="326644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23" name="Rectangle 22">
                <a:extLst>
                  <a:ext uri="{FF2B5EF4-FFF2-40B4-BE49-F238E27FC236}">
                    <a16:creationId xmlns:a16="http://schemas.microsoft.com/office/drawing/2014/main" id="{DFEE2D71-BB8B-6307-DEFC-2C707D090F82}"/>
                  </a:ext>
                </a:extLst>
              </p:cNvPr>
              <p:cNvSpPr/>
              <p:nvPr/>
            </p:nvSpPr>
            <p:spPr>
              <a:xfrm>
                <a:off x="273812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4" name="Rectangle 23">
                <a:extLst>
                  <a:ext uri="{FF2B5EF4-FFF2-40B4-BE49-F238E27FC236}">
                    <a16:creationId xmlns:a16="http://schemas.microsoft.com/office/drawing/2014/main" id="{3F8C3EC8-D207-C9BC-AF3B-34BA8F2A3D86}"/>
                  </a:ext>
                </a:extLst>
              </p:cNvPr>
              <p:cNvSpPr/>
              <p:nvPr/>
            </p:nvSpPr>
            <p:spPr>
              <a:xfrm>
                <a:off x="220980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25" name="Rectangle 24">
                <a:extLst>
                  <a:ext uri="{FF2B5EF4-FFF2-40B4-BE49-F238E27FC236}">
                    <a16:creationId xmlns:a16="http://schemas.microsoft.com/office/drawing/2014/main" id="{998516BA-4D79-F018-3A35-3792D5BA16BA}"/>
                  </a:ext>
                </a:extLst>
              </p:cNvPr>
              <p:cNvSpPr/>
              <p:nvPr/>
            </p:nvSpPr>
            <p:spPr>
              <a:xfrm>
                <a:off x="590804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26" name="Rectangle 25">
                <a:extLst>
                  <a:ext uri="{FF2B5EF4-FFF2-40B4-BE49-F238E27FC236}">
                    <a16:creationId xmlns:a16="http://schemas.microsoft.com/office/drawing/2014/main" id="{F1EFC881-59FC-EC46-6767-3A59A758D927}"/>
                  </a:ext>
                </a:extLst>
              </p:cNvPr>
              <p:cNvSpPr/>
              <p:nvPr/>
            </p:nvSpPr>
            <p:spPr>
              <a:xfrm>
                <a:off x="168148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sp>
            <p:nvSpPr>
              <p:cNvPr id="27" name="Rectangle 26">
                <a:extLst>
                  <a:ext uri="{FF2B5EF4-FFF2-40B4-BE49-F238E27FC236}">
                    <a16:creationId xmlns:a16="http://schemas.microsoft.com/office/drawing/2014/main" id="{8ED915B2-758F-CB33-5D15-9D5EBA4EC8C0}"/>
                  </a:ext>
                </a:extLst>
              </p:cNvPr>
              <p:cNvSpPr/>
              <p:nvPr/>
            </p:nvSpPr>
            <p:spPr>
              <a:xfrm>
                <a:off x="6436360" y="5462905"/>
                <a:ext cx="528320" cy="52832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grpSp>
        <p:grpSp>
          <p:nvGrpSpPr>
            <p:cNvPr id="14" name="Group 13">
              <a:extLst>
                <a:ext uri="{FF2B5EF4-FFF2-40B4-BE49-F238E27FC236}">
                  <a16:creationId xmlns:a16="http://schemas.microsoft.com/office/drawing/2014/main" id="{B8DF4474-60B3-C430-4D19-462F2190B410}"/>
                </a:ext>
              </a:extLst>
            </p:cNvPr>
            <p:cNvGrpSpPr/>
            <p:nvPr/>
          </p:nvGrpSpPr>
          <p:grpSpPr>
            <a:xfrm>
              <a:off x="1300186" y="1644055"/>
              <a:ext cx="5283200" cy="528320"/>
              <a:chOff x="1681480" y="5462905"/>
              <a:chExt cx="5283200" cy="528320"/>
            </a:xfrm>
          </p:grpSpPr>
          <p:sp>
            <p:nvSpPr>
              <p:cNvPr id="4" name="Rectangle 3">
                <a:extLst>
                  <a:ext uri="{FF2B5EF4-FFF2-40B4-BE49-F238E27FC236}">
                    <a16:creationId xmlns:a16="http://schemas.microsoft.com/office/drawing/2014/main" id="{D831EFCE-5250-1723-F114-8351794B50FE}"/>
                  </a:ext>
                </a:extLst>
              </p:cNvPr>
              <p:cNvSpPr/>
              <p:nvPr/>
            </p:nvSpPr>
            <p:spPr>
              <a:xfrm>
                <a:off x="37947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5" name="Rectangle 4">
                <a:extLst>
                  <a:ext uri="{FF2B5EF4-FFF2-40B4-BE49-F238E27FC236}">
                    <a16:creationId xmlns:a16="http://schemas.microsoft.com/office/drawing/2014/main" id="{5C716BC8-F892-38F0-34E4-0F229F2421DC}"/>
                  </a:ext>
                </a:extLst>
              </p:cNvPr>
              <p:cNvSpPr/>
              <p:nvPr/>
            </p:nvSpPr>
            <p:spPr>
              <a:xfrm>
                <a:off x="43230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ectangle 5">
                <a:extLst>
                  <a:ext uri="{FF2B5EF4-FFF2-40B4-BE49-F238E27FC236}">
                    <a16:creationId xmlns:a16="http://schemas.microsoft.com/office/drawing/2014/main" id="{3DD8C1CE-795B-B6D5-812A-2746FF01ECAE}"/>
                  </a:ext>
                </a:extLst>
              </p:cNvPr>
              <p:cNvSpPr/>
              <p:nvPr/>
            </p:nvSpPr>
            <p:spPr>
              <a:xfrm>
                <a:off x="48514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Rectangle 6">
                <a:extLst>
                  <a:ext uri="{FF2B5EF4-FFF2-40B4-BE49-F238E27FC236}">
                    <a16:creationId xmlns:a16="http://schemas.microsoft.com/office/drawing/2014/main" id="{5A01BD75-8814-65AB-8F5F-316F1C82E544}"/>
                  </a:ext>
                </a:extLst>
              </p:cNvPr>
              <p:cNvSpPr/>
              <p:nvPr/>
            </p:nvSpPr>
            <p:spPr>
              <a:xfrm>
                <a:off x="53797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a:extLst>
                  <a:ext uri="{FF2B5EF4-FFF2-40B4-BE49-F238E27FC236}">
                    <a16:creationId xmlns:a16="http://schemas.microsoft.com/office/drawing/2014/main" id="{F39F3ADB-383D-280B-B96B-EFEE14AF981C}"/>
                  </a:ext>
                </a:extLst>
              </p:cNvPr>
              <p:cNvSpPr/>
              <p:nvPr/>
            </p:nvSpPr>
            <p:spPr>
              <a:xfrm>
                <a:off x="32664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Rectangle 8">
                <a:extLst>
                  <a:ext uri="{FF2B5EF4-FFF2-40B4-BE49-F238E27FC236}">
                    <a16:creationId xmlns:a16="http://schemas.microsoft.com/office/drawing/2014/main" id="{7D4C4584-EEB5-D541-A430-BF4C19CF179B}"/>
                  </a:ext>
                </a:extLst>
              </p:cNvPr>
              <p:cNvSpPr/>
              <p:nvPr/>
            </p:nvSpPr>
            <p:spPr>
              <a:xfrm>
                <a:off x="273812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Rectangle 9">
                <a:extLst>
                  <a:ext uri="{FF2B5EF4-FFF2-40B4-BE49-F238E27FC236}">
                    <a16:creationId xmlns:a16="http://schemas.microsoft.com/office/drawing/2014/main" id="{DB4EE6EE-57C7-E930-E769-D14333D1C2F1}"/>
                  </a:ext>
                </a:extLst>
              </p:cNvPr>
              <p:cNvSpPr/>
              <p:nvPr/>
            </p:nvSpPr>
            <p:spPr>
              <a:xfrm>
                <a:off x="220980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1" name="Rectangle 10">
                <a:extLst>
                  <a:ext uri="{FF2B5EF4-FFF2-40B4-BE49-F238E27FC236}">
                    <a16:creationId xmlns:a16="http://schemas.microsoft.com/office/drawing/2014/main" id="{5AE60CAA-B899-0819-3473-0296EED20853}"/>
                  </a:ext>
                </a:extLst>
              </p:cNvPr>
              <p:cNvSpPr/>
              <p:nvPr/>
            </p:nvSpPr>
            <p:spPr>
              <a:xfrm>
                <a:off x="590804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Rectangle 11">
                <a:extLst>
                  <a:ext uri="{FF2B5EF4-FFF2-40B4-BE49-F238E27FC236}">
                    <a16:creationId xmlns:a16="http://schemas.microsoft.com/office/drawing/2014/main" id="{1F225A0A-55C8-3626-F395-47E46232D82B}"/>
                  </a:ext>
                </a:extLst>
              </p:cNvPr>
              <p:cNvSpPr/>
              <p:nvPr/>
            </p:nvSpPr>
            <p:spPr>
              <a:xfrm>
                <a:off x="168148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Rectangle 12">
                <a:extLst>
                  <a:ext uri="{FF2B5EF4-FFF2-40B4-BE49-F238E27FC236}">
                    <a16:creationId xmlns:a16="http://schemas.microsoft.com/office/drawing/2014/main" id="{6036E8D9-4E7B-6D69-B1FD-BC29EC101E8B}"/>
                  </a:ext>
                </a:extLst>
              </p:cNvPr>
              <p:cNvSpPr/>
              <p:nvPr/>
            </p:nvSpPr>
            <p:spPr>
              <a:xfrm>
                <a:off x="6436360" y="5462905"/>
                <a:ext cx="528320" cy="52832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15" name="Rectangle 14">
              <a:extLst>
                <a:ext uri="{FF2B5EF4-FFF2-40B4-BE49-F238E27FC236}">
                  <a16:creationId xmlns:a16="http://schemas.microsoft.com/office/drawing/2014/main" id="{A83D0B77-4258-3DCB-9442-557E7F23A1DF}"/>
                </a:ext>
              </a:extLst>
            </p:cNvPr>
            <p:cNvSpPr/>
            <p:nvPr/>
          </p:nvSpPr>
          <p:spPr>
            <a:xfrm>
              <a:off x="6869991" y="1403212"/>
              <a:ext cx="949960" cy="52832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front=0</a:t>
              </a:r>
            </a:p>
          </p:txBody>
        </p:sp>
        <p:sp>
          <p:nvSpPr>
            <p:cNvPr id="16" name="Rectangle 15">
              <a:extLst>
                <a:ext uri="{FF2B5EF4-FFF2-40B4-BE49-F238E27FC236}">
                  <a16:creationId xmlns:a16="http://schemas.microsoft.com/office/drawing/2014/main" id="{E7B5C368-7EC9-6CCF-C5F9-C50DE30682A5}"/>
                </a:ext>
              </a:extLst>
            </p:cNvPr>
            <p:cNvSpPr/>
            <p:nvPr/>
          </p:nvSpPr>
          <p:spPr>
            <a:xfrm>
              <a:off x="6869991" y="2096502"/>
              <a:ext cx="949960" cy="528320"/>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back=5</a:t>
              </a:r>
            </a:p>
          </p:txBody>
        </p:sp>
      </p:grpSp>
      <p:sp>
        <p:nvSpPr>
          <p:cNvPr id="3" name="Content Placeholder 2">
            <a:extLst>
              <a:ext uri="{FF2B5EF4-FFF2-40B4-BE49-F238E27FC236}">
                <a16:creationId xmlns:a16="http://schemas.microsoft.com/office/drawing/2014/main" id="{1376FFCF-F09D-CE03-F022-D39AD4A97E9E}"/>
              </a:ext>
            </a:extLst>
          </p:cNvPr>
          <p:cNvSpPr>
            <a:spLocks noGrp="1"/>
          </p:cNvSpPr>
          <p:nvPr>
            <p:ph idx="1"/>
          </p:nvPr>
        </p:nvSpPr>
        <p:spPr>
          <a:xfrm>
            <a:off x="268946" y="2316011"/>
            <a:ext cx="10515600" cy="4351338"/>
          </a:xfrm>
        </p:spPr>
        <p:txBody>
          <a:bodyPr/>
          <a:lstStyle/>
          <a:p>
            <a:r>
              <a:rPr lang="en-US" dirty="0"/>
              <a:t>Queue represented as an array of items</a:t>
            </a:r>
          </a:p>
          <a:p>
            <a:pPr lvl="1"/>
            <a:r>
              <a:rPr lang="en-US" dirty="0">
                <a:solidFill>
                  <a:srgbClr val="0070C0"/>
                </a:solidFill>
              </a:rPr>
              <a:t>A “front” index to indicate the oldest item in the queue</a:t>
            </a:r>
          </a:p>
          <a:p>
            <a:pPr lvl="1"/>
            <a:r>
              <a:rPr lang="en-US" dirty="0">
                <a:solidFill>
                  <a:schemeClr val="accent2">
                    <a:lumMod val="75000"/>
                  </a:schemeClr>
                </a:solidFill>
              </a:rPr>
              <a:t>A “back” index to indicate the most recent item in the queue</a:t>
            </a:r>
          </a:p>
          <a:p>
            <a:r>
              <a:rPr lang="en-US" dirty="0"/>
              <a:t>enqueue Procedure:</a:t>
            </a:r>
          </a:p>
          <a:p>
            <a:endParaRPr lang="en-US" dirty="0"/>
          </a:p>
          <a:p>
            <a:r>
              <a:rPr lang="en-US" dirty="0"/>
              <a:t>dequeue Procedure:</a:t>
            </a:r>
          </a:p>
          <a:p>
            <a:endParaRPr lang="en-US" dirty="0"/>
          </a:p>
          <a:p>
            <a:r>
              <a:rPr lang="en-US" dirty="0" err="1"/>
              <a:t>isEmpty</a:t>
            </a:r>
            <a:r>
              <a:rPr lang="en-US" dirty="0"/>
              <a:t> Procedure:</a:t>
            </a:r>
          </a:p>
        </p:txBody>
      </p:sp>
      <p:sp>
        <p:nvSpPr>
          <p:cNvPr id="32" name="TextBox 31">
            <a:extLst>
              <a:ext uri="{FF2B5EF4-FFF2-40B4-BE49-F238E27FC236}">
                <a16:creationId xmlns:a16="http://schemas.microsoft.com/office/drawing/2014/main" id="{44B77E27-802E-1F52-9A57-028FD4DE4449}"/>
              </a:ext>
            </a:extLst>
          </p:cNvPr>
          <p:cNvSpPr txBox="1"/>
          <p:nvPr/>
        </p:nvSpPr>
        <p:spPr>
          <a:xfrm>
            <a:off x="5725443" y="3440486"/>
            <a:ext cx="5150352" cy="1384995"/>
          </a:xfrm>
          <a:prstGeom prst="rect">
            <a:avLst/>
          </a:prstGeom>
          <a:noFill/>
        </p:spPr>
        <p:txBody>
          <a:bodyPr wrap="square" rtlCol="0">
            <a:spAutoFit/>
          </a:bodyPr>
          <a:lstStyle/>
          <a:p>
            <a:r>
              <a:rPr lang="en-US" sz="1400" dirty="0">
                <a:latin typeface="Cascadia Code" panose="020B0609020000020004" pitchFamily="49" charset="0"/>
                <a:ea typeface="Cascadia Code" panose="020B0609020000020004" pitchFamily="49" charset="0"/>
                <a:cs typeface="Cascadia Code" panose="020B0609020000020004" pitchFamily="49" charset="0"/>
              </a:rPr>
              <a:t>enqueue(x){</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a:t>
            </a:r>
            <a:r>
              <a:rPr lang="en-US" sz="1400" dirty="0">
                <a:solidFill>
                  <a:srgbClr val="FF0000"/>
                </a:solidFill>
                <a:latin typeface="Cascadia Code" panose="020B0609020000020004" pitchFamily="49" charset="0"/>
                <a:ea typeface="Cascadia Code" panose="020B0609020000020004" pitchFamily="49" charset="0"/>
                <a:cs typeface="Cascadia Code" panose="020B0609020000020004" pitchFamily="49" charset="0"/>
              </a:rPr>
              <a:t> if (size == queue.length-1) {resize();}</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queue[back] = x;</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back = (back + 1) % </a:t>
            </a:r>
            <a:r>
              <a:rPr lang="en-US" sz="1400" dirty="0" err="1">
                <a:latin typeface="Cascadia Code" panose="020B0609020000020004" pitchFamily="49" charset="0"/>
                <a:ea typeface="Cascadia Code" panose="020B0609020000020004" pitchFamily="49" charset="0"/>
                <a:cs typeface="Cascadia Code" panose="020B0609020000020004" pitchFamily="49" charset="0"/>
              </a:rPr>
              <a:t>queue.length</a:t>
            </a:r>
            <a:r>
              <a:rPr lang="en-US" sz="1400" dirty="0">
                <a:latin typeface="Cascadia Code" panose="020B0609020000020004" pitchFamily="49" charset="0"/>
                <a:ea typeface="Cascadia Code" panose="020B0609020000020004" pitchFamily="49" charset="0"/>
                <a:cs typeface="Cascadia Code" panose="020B0609020000020004" pitchFamily="49" charset="0"/>
              </a:rPr>
              <a:t>;</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size++;</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a:t>
            </a:r>
          </a:p>
        </p:txBody>
      </p:sp>
      <p:sp>
        <p:nvSpPr>
          <p:cNvPr id="33" name="TextBox 32">
            <a:extLst>
              <a:ext uri="{FF2B5EF4-FFF2-40B4-BE49-F238E27FC236}">
                <a16:creationId xmlns:a16="http://schemas.microsoft.com/office/drawing/2014/main" id="{EF541FBE-7B55-F079-E785-ADC053CEC4C6}"/>
              </a:ext>
            </a:extLst>
          </p:cNvPr>
          <p:cNvSpPr txBox="1"/>
          <p:nvPr/>
        </p:nvSpPr>
        <p:spPr>
          <a:xfrm>
            <a:off x="5725443" y="4661212"/>
            <a:ext cx="5327136" cy="1600438"/>
          </a:xfrm>
          <a:prstGeom prst="rect">
            <a:avLst/>
          </a:prstGeom>
          <a:noFill/>
        </p:spPr>
        <p:txBody>
          <a:bodyPr wrap="square" rtlCol="0">
            <a:spAutoFit/>
          </a:bodyPr>
          <a:lstStyle/>
          <a:p>
            <a:r>
              <a:rPr lang="en-US" sz="1400" dirty="0">
                <a:latin typeface="Cascadia Code" panose="020B0609020000020004" pitchFamily="49" charset="0"/>
                <a:ea typeface="Cascadia Code" panose="020B0609020000020004" pitchFamily="49" charset="0"/>
                <a:cs typeface="Cascadia Code" panose="020B0609020000020004" pitchFamily="49" charset="0"/>
              </a:rPr>
              <a:t>dequeue(){</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 Assumes queue is not empty</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first = queue[front];</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front = (front + 1) % </a:t>
            </a:r>
            <a:r>
              <a:rPr lang="en-US" sz="1400" dirty="0" err="1">
                <a:latin typeface="Cascadia Code" panose="020B0609020000020004" pitchFamily="49" charset="0"/>
                <a:ea typeface="Cascadia Code" panose="020B0609020000020004" pitchFamily="49" charset="0"/>
                <a:cs typeface="Cascadia Code" panose="020B0609020000020004" pitchFamily="49" charset="0"/>
              </a:rPr>
              <a:t>queue.length</a:t>
            </a:r>
            <a:r>
              <a:rPr lang="en-US" sz="1400" dirty="0">
                <a:latin typeface="Cascadia Code" panose="020B0609020000020004" pitchFamily="49" charset="0"/>
                <a:ea typeface="Cascadia Code" panose="020B0609020000020004" pitchFamily="49" charset="0"/>
                <a:cs typeface="Cascadia Code" panose="020B0609020000020004" pitchFamily="49" charset="0"/>
              </a:rPr>
              <a:t>;</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size--;</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return first;</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a:t>
            </a:r>
          </a:p>
        </p:txBody>
      </p:sp>
      <p:sp>
        <p:nvSpPr>
          <p:cNvPr id="34" name="TextBox 33">
            <a:extLst>
              <a:ext uri="{FF2B5EF4-FFF2-40B4-BE49-F238E27FC236}">
                <a16:creationId xmlns:a16="http://schemas.microsoft.com/office/drawing/2014/main" id="{C6572C5E-B004-807E-80CB-E17C300C1203}"/>
              </a:ext>
            </a:extLst>
          </p:cNvPr>
          <p:cNvSpPr txBox="1"/>
          <p:nvPr/>
        </p:nvSpPr>
        <p:spPr>
          <a:xfrm>
            <a:off x="5790906" y="6182846"/>
            <a:ext cx="4057454" cy="738664"/>
          </a:xfrm>
          <a:prstGeom prst="rect">
            <a:avLst/>
          </a:prstGeom>
          <a:noFill/>
        </p:spPr>
        <p:txBody>
          <a:bodyPr wrap="square" rtlCol="0">
            <a:spAutoFit/>
          </a:bodyPr>
          <a:lstStyle/>
          <a:p>
            <a:r>
              <a:rPr lang="en-US" sz="1400" dirty="0" err="1">
                <a:latin typeface="Cascadia Code" panose="020B0609020000020004" pitchFamily="49" charset="0"/>
                <a:ea typeface="Cascadia Code" panose="020B0609020000020004" pitchFamily="49" charset="0"/>
                <a:cs typeface="Cascadia Code" panose="020B0609020000020004" pitchFamily="49" charset="0"/>
              </a:rPr>
              <a:t>isEmpty</a:t>
            </a:r>
            <a:r>
              <a:rPr lang="en-US" sz="1400" dirty="0">
                <a:latin typeface="Cascadia Code" panose="020B0609020000020004" pitchFamily="49" charset="0"/>
                <a:ea typeface="Cascadia Code" panose="020B0609020000020004" pitchFamily="49" charset="0"/>
                <a:cs typeface="Cascadia Code" panose="020B0609020000020004" pitchFamily="49" charset="0"/>
              </a:rPr>
              <a:t>(){</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    return size == 0; </a:t>
            </a:r>
          </a:p>
          <a:p>
            <a:r>
              <a:rPr lang="en-US" sz="1400" dirty="0">
                <a:latin typeface="Cascadia Code" panose="020B0609020000020004" pitchFamily="49" charset="0"/>
                <a:ea typeface="Cascadia Code" panose="020B0609020000020004" pitchFamily="49" charset="0"/>
                <a:cs typeface="Cascadia Code" panose="020B0609020000020004" pitchFamily="49" charset="0"/>
              </a:rPr>
              <a:t>}</a:t>
            </a:r>
          </a:p>
        </p:txBody>
      </p:sp>
      <p:sp>
        <p:nvSpPr>
          <p:cNvPr id="28" name="TextBox 27">
            <a:extLst>
              <a:ext uri="{FF2B5EF4-FFF2-40B4-BE49-F238E27FC236}">
                <a16:creationId xmlns:a16="http://schemas.microsoft.com/office/drawing/2014/main" id="{98F8A8B4-1F34-29B1-9D95-AB5148C8299F}"/>
              </a:ext>
            </a:extLst>
          </p:cNvPr>
          <p:cNvSpPr txBox="1"/>
          <p:nvPr/>
        </p:nvSpPr>
        <p:spPr>
          <a:xfrm>
            <a:off x="9868969" y="2262995"/>
            <a:ext cx="2117759" cy="923330"/>
          </a:xfrm>
          <a:prstGeom prst="rect">
            <a:avLst/>
          </a:prstGeom>
          <a:noFill/>
          <a:ln>
            <a:solidFill>
              <a:srgbClr val="FF0000"/>
            </a:solidFill>
          </a:ln>
        </p:spPr>
        <p:txBody>
          <a:bodyPr wrap="none" rtlCol="0">
            <a:spAutoFit/>
          </a:bodyPr>
          <a:lstStyle/>
          <a:p>
            <a:r>
              <a:rPr lang="en-US" dirty="0">
                <a:solidFill>
                  <a:srgbClr val="FF0000"/>
                </a:solidFill>
              </a:rPr>
              <a:t>How do you resize? </a:t>
            </a:r>
            <a:br>
              <a:rPr lang="en-US" dirty="0">
                <a:solidFill>
                  <a:srgbClr val="FF0000"/>
                </a:solidFill>
              </a:rPr>
            </a:br>
            <a:br>
              <a:rPr lang="en-US" dirty="0">
                <a:solidFill>
                  <a:srgbClr val="FF0000"/>
                </a:solidFill>
              </a:rPr>
            </a:br>
            <a:r>
              <a:rPr lang="en-US" dirty="0">
                <a:solidFill>
                  <a:srgbClr val="FF0000"/>
                </a:solidFill>
              </a:rPr>
              <a:t>That’s for Exercise 0!</a:t>
            </a:r>
          </a:p>
        </p:txBody>
      </p:sp>
      <p:sp>
        <p:nvSpPr>
          <p:cNvPr id="30" name="Slide Number Placeholder 29">
            <a:extLst>
              <a:ext uri="{FF2B5EF4-FFF2-40B4-BE49-F238E27FC236}">
                <a16:creationId xmlns:a16="http://schemas.microsoft.com/office/drawing/2014/main" id="{18ACDB7C-EAB7-BFC7-067D-4D9662A7D963}"/>
              </a:ext>
            </a:extLst>
          </p:cNvPr>
          <p:cNvSpPr>
            <a:spLocks noGrp="1"/>
          </p:cNvSpPr>
          <p:nvPr>
            <p:ph type="sldNum" sz="quarter" idx="12"/>
          </p:nvPr>
        </p:nvSpPr>
        <p:spPr/>
        <p:txBody>
          <a:bodyPr/>
          <a:lstStyle/>
          <a:p>
            <a:fld id="{A94D5A7D-FFFE-410B-BEE5-702232F4B148}" type="slidenum">
              <a:rPr lang="en-US" smtClean="0"/>
              <a:t>19</a:t>
            </a:fld>
            <a:endParaRPr lang="en-US"/>
          </a:p>
        </p:txBody>
      </p:sp>
    </p:spTree>
    <p:extLst>
      <p:ext uri="{BB962C8B-B14F-4D97-AF65-F5344CB8AC3E}">
        <p14:creationId xmlns:p14="http://schemas.microsoft.com/office/powerpoint/2010/main" val="253820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450B6-F0B1-452F-736A-CBAD5DE567E1}"/>
              </a:ext>
            </a:extLst>
          </p:cNvPr>
          <p:cNvSpPr>
            <a:spLocks noGrp="1"/>
          </p:cNvSpPr>
          <p:nvPr>
            <p:ph type="title"/>
          </p:nvPr>
        </p:nvSpPr>
        <p:spPr/>
        <p:txBody>
          <a:bodyPr/>
          <a:lstStyle/>
          <a:p>
            <a:r>
              <a:rPr lang="en-US" dirty="0"/>
              <a:t>Linked List vs. Circular Array</a:t>
            </a:r>
          </a:p>
        </p:txBody>
      </p:sp>
      <p:sp>
        <p:nvSpPr>
          <p:cNvPr id="3" name="Content Placeholder 2">
            <a:extLst>
              <a:ext uri="{FF2B5EF4-FFF2-40B4-BE49-F238E27FC236}">
                <a16:creationId xmlns:a16="http://schemas.microsoft.com/office/drawing/2014/main" id="{E1FB6DFD-BFD3-6A83-79CC-23335BC24C61}"/>
              </a:ext>
            </a:extLst>
          </p:cNvPr>
          <p:cNvSpPr>
            <a:spLocks noGrp="1"/>
          </p:cNvSpPr>
          <p:nvPr>
            <p:ph idx="1"/>
          </p:nvPr>
        </p:nvSpPr>
        <p:spPr/>
        <p:txBody>
          <a:bodyPr/>
          <a:lstStyle/>
          <a:p>
            <a:r>
              <a:rPr lang="en-US" dirty="0"/>
              <a:t>Let’s Summarize the benefits and drawbacks of each</a:t>
            </a:r>
          </a:p>
        </p:txBody>
      </p:sp>
      <p:sp>
        <p:nvSpPr>
          <p:cNvPr id="4" name="Slide Number Placeholder 3">
            <a:extLst>
              <a:ext uri="{FF2B5EF4-FFF2-40B4-BE49-F238E27FC236}">
                <a16:creationId xmlns:a16="http://schemas.microsoft.com/office/drawing/2014/main" id="{8E5ABA53-FDC3-F260-D374-93BB6A22FCDE}"/>
              </a:ext>
            </a:extLst>
          </p:cNvPr>
          <p:cNvSpPr>
            <a:spLocks noGrp="1"/>
          </p:cNvSpPr>
          <p:nvPr>
            <p:ph type="sldNum" sz="quarter" idx="12"/>
          </p:nvPr>
        </p:nvSpPr>
        <p:spPr/>
        <p:txBody>
          <a:bodyPr/>
          <a:lstStyle/>
          <a:p>
            <a:fld id="{A94D5A7D-FFFE-410B-BEE5-702232F4B148}" type="slidenum">
              <a:rPr lang="en-US" smtClean="0"/>
              <a:t>20</a:t>
            </a:fld>
            <a:endParaRPr lang="en-US"/>
          </a:p>
        </p:txBody>
      </p:sp>
    </p:spTree>
    <p:extLst>
      <p:ext uri="{BB962C8B-B14F-4D97-AF65-F5344CB8AC3E}">
        <p14:creationId xmlns:p14="http://schemas.microsoft.com/office/powerpoint/2010/main" val="1054395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D41E5-465C-EBB5-E9CD-029376B833DF}"/>
              </a:ext>
            </a:extLst>
          </p:cNvPr>
          <p:cNvSpPr>
            <a:spLocks noGrp="1"/>
          </p:cNvSpPr>
          <p:nvPr>
            <p:ph type="title"/>
          </p:nvPr>
        </p:nvSpPr>
        <p:spPr/>
        <p:txBody>
          <a:bodyPr/>
          <a:lstStyle/>
          <a:p>
            <a:r>
              <a:rPr lang="en-US" dirty="0"/>
              <a:t>ADT: Stack</a:t>
            </a:r>
          </a:p>
        </p:txBody>
      </p:sp>
      <p:sp>
        <p:nvSpPr>
          <p:cNvPr id="3" name="Content Placeholder 2">
            <a:extLst>
              <a:ext uri="{FF2B5EF4-FFF2-40B4-BE49-F238E27FC236}">
                <a16:creationId xmlns:a16="http://schemas.microsoft.com/office/drawing/2014/main" id="{B5EF048E-DA88-5227-7793-0EE138E7390F}"/>
              </a:ext>
            </a:extLst>
          </p:cNvPr>
          <p:cNvSpPr>
            <a:spLocks noGrp="1"/>
          </p:cNvSpPr>
          <p:nvPr>
            <p:ph idx="1"/>
          </p:nvPr>
        </p:nvSpPr>
        <p:spPr/>
        <p:txBody>
          <a:bodyPr>
            <a:normAutofit/>
          </a:bodyPr>
          <a:lstStyle/>
          <a:p>
            <a:r>
              <a:rPr lang="en-US" dirty="0"/>
              <a:t>What is it?</a:t>
            </a:r>
          </a:p>
          <a:p>
            <a:pPr lvl="1"/>
            <a:r>
              <a:rPr lang="en-US" dirty="0"/>
              <a:t>A “Last In First Out” (LIFO) collection of items (sometimes called FILO)</a:t>
            </a:r>
          </a:p>
          <a:p>
            <a:r>
              <a:rPr lang="en-US" dirty="0"/>
              <a:t>What operations do we need?</a:t>
            </a:r>
          </a:p>
          <a:p>
            <a:pPr lvl="1"/>
            <a:r>
              <a:rPr lang="en-US" dirty="0"/>
              <a:t>push</a:t>
            </a:r>
          </a:p>
          <a:p>
            <a:pPr lvl="2"/>
            <a:r>
              <a:rPr lang="en-US" dirty="0"/>
              <a:t>Add a new item onto the stack</a:t>
            </a:r>
          </a:p>
          <a:p>
            <a:pPr lvl="1"/>
            <a:r>
              <a:rPr lang="en-US" dirty="0"/>
              <a:t>peek</a:t>
            </a:r>
          </a:p>
          <a:p>
            <a:pPr lvl="2"/>
            <a:r>
              <a:rPr lang="en-US" dirty="0"/>
              <a:t>Return the value of the most recently pushed item</a:t>
            </a:r>
          </a:p>
          <a:p>
            <a:pPr lvl="1"/>
            <a:r>
              <a:rPr lang="en-US" dirty="0"/>
              <a:t>pop</a:t>
            </a:r>
          </a:p>
          <a:p>
            <a:pPr lvl="2"/>
            <a:r>
              <a:rPr lang="en-US" dirty="0"/>
              <a:t>Return the value of the most recently pushed item and remove it from the stack</a:t>
            </a:r>
          </a:p>
          <a:p>
            <a:pPr lvl="1"/>
            <a:r>
              <a:rPr lang="en-US" dirty="0" err="1"/>
              <a:t>isEmpty</a:t>
            </a:r>
            <a:endParaRPr lang="en-US" dirty="0"/>
          </a:p>
          <a:p>
            <a:pPr lvl="2"/>
            <a:r>
              <a:rPr lang="en-US" dirty="0"/>
              <a:t>Indicate whether or not there are items still on the stack</a:t>
            </a:r>
          </a:p>
        </p:txBody>
      </p:sp>
      <p:sp>
        <p:nvSpPr>
          <p:cNvPr id="4" name="Slide Number Placeholder 3">
            <a:extLst>
              <a:ext uri="{FF2B5EF4-FFF2-40B4-BE49-F238E27FC236}">
                <a16:creationId xmlns:a16="http://schemas.microsoft.com/office/drawing/2014/main" id="{29209C42-09F1-7FEB-30A6-529E6D53B266}"/>
              </a:ext>
            </a:extLst>
          </p:cNvPr>
          <p:cNvSpPr>
            <a:spLocks noGrp="1"/>
          </p:cNvSpPr>
          <p:nvPr>
            <p:ph type="sldNum" sz="quarter" idx="12"/>
          </p:nvPr>
        </p:nvSpPr>
        <p:spPr/>
        <p:txBody>
          <a:bodyPr/>
          <a:lstStyle/>
          <a:p>
            <a:fld id="{A94D5A7D-FFFE-410B-BEE5-702232F4B148}" type="slidenum">
              <a:rPr lang="en-US" smtClean="0"/>
              <a:t>21</a:t>
            </a:fld>
            <a:endParaRPr lang="en-US"/>
          </a:p>
        </p:txBody>
      </p:sp>
    </p:spTree>
    <p:extLst>
      <p:ext uri="{BB962C8B-B14F-4D97-AF65-F5344CB8AC3E}">
        <p14:creationId xmlns:p14="http://schemas.microsoft.com/office/powerpoint/2010/main" val="41204289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3021</TotalTime>
  <Words>1379</Words>
  <Application>Microsoft Office PowerPoint</Application>
  <PresentationFormat>Widescreen</PresentationFormat>
  <Paragraphs>336</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Arial</vt:lpstr>
      <vt:lpstr>Calibri</vt:lpstr>
      <vt:lpstr>Calibri Light</vt:lpstr>
      <vt:lpstr>Cascadia Code</vt:lpstr>
      <vt:lpstr>Office Theme</vt:lpstr>
      <vt:lpstr>CSE 332 Autumn 2026 Lecture 1: Intro to ADTs, Queues, Stacks </vt:lpstr>
      <vt:lpstr>CSE 332: Data Structures and Parallelism</vt:lpstr>
      <vt:lpstr>Plan for Today</vt:lpstr>
      <vt:lpstr>Course Staff</vt:lpstr>
      <vt:lpstr>Ruth Anderson</vt:lpstr>
      <vt:lpstr>Course Info</vt:lpstr>
      <vt:lpstr>Communication</vt:lpstr>
      <vt:lpstr>Course Meetings</vt:lpstr>
      <vt:lpstr>Grading</vt:lpstr>
      <vt:lpstr>Collaboration</vt:lpstr>
      <vt:lpstr>Terminology</vt:lpstr>
      <vt:lpstr>ADT: Queue</vt:lpstr>
      <vt:lpstr>ADT: Queue (Answers)</vt:lpstr>
      <vt:lpstr>Linked Queue Data Structure (Idea)</vt:lpstr>
      <vt:lpstr>Linked Queue Data Structure (Algorithms)</vt:lpstr>
      <vt:lpstr>“Circular” Array Queue (Idea)</vt:lpstr>
      <vt:lpstr>“Circular” Array</vt:lpstr>
      <vt:lpstr>“Circular” Array Queue (Algorithms)</vt:lpstr>
      <vt:lpstr>Resizing “Circular” Array Queue</vt:lpstr>
      <vt:lpstr>Linked List vs. Circular Array</vt:lpstr>
      <vt:lpstr>ADT: Stack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 332 Autumn 2026 Lecture 1: Intro to ADTs, Queues, Stacks</dc:title>
  <dc:creator>Nathan Brunelle</dc:creator>
  <cp:lastModifiedBy>Ruth Anderson</cp:lastModifiedBy>
  <cp:revision>61</cp:revision>
  <cp:lastPrinted>2026-09-30T19:03:27Z</cp:lastPrinted>
  <dcterms:created xsi:type="dcterms:W3CDTF">2023-09-26T20:08:20Z</dcterms:created>
  <dcterms:modified xsi:type="dcterms:W3CDTF">2026-10-01T00:30:38Z</dcterms:modified>
</cp:coreProperties>
</file>