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49"/>
  </p:notesMasterIdLst>
  <p:sldIdLst>
    <p:sldId id="256" r:id="rId4"/>
    <p:sldId id="257" r:id="rId5"/>
    <p:sldId id="258" r:id="rId6"/>
    <p:sldId id="259" r:id="rId7"/>
    <p:sldId id="260" r:id="rId8"/>
    <p:sldId id="302" r:id="rId9"/>
    <p:sldId id="261" r:id="rId10"/>
    <p:sldId id="262" r:id="rId11"/>
    <p:sldId id="263" r:id="rId12"/>
    <p:sldId id="303" r:id="rId13"/>
    <p:sldId id="460" r:id="rId14"/>
    <p:sldId id="266" r:id="rId15"/>
    <p:sldId id="267" r:id="rId16"/>
    <p:sldId id="268" r:id="rId17"/>
    <p:sldId id="269" r:id="rId18"/>
    <p:sldId id="270" r:id="rId19"/>
    <p:sldId id="271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50"/>
    </p:embeddedFont>
    <p:embeddedFont>
      <p:font typeface="Helvetica Neue" panose="020B0604020202020204" charset="0"/>
      <p:regular r:id="rId51"/>
      <p:bold r:id="rId52"/>
      <p:italic r:id="rId53"/>
      <p:boldItalic r:id="rId54"/>
    </p:embeddedFont>
    <p:embeddedFont>
      <p:font typeface="Helvetica Neue Light" panose="020B0604020202020204" charset="0"/>
      <p:regular r:id="rId55"/>
      <p:bold r:id="rId56"/>
      <p:italic r:id="rId57"/>
      <p:boldItalic r:id="rId58"/>
    </p:embeddedFont>
    <p:embeddedFont>
      <p:font typeface="Play" panose="020B0604020202020204" charset="0"/>
      <p:regular r:id="rId59"/>
      <p:bold r:id="rId60"/>
    </p:embeddedFont>
    <p:embeddedFont>
      <p:font typeface="Proxima Nova" panose="020B0604020202020204" charset="0"/>
      <p:regular r:id="rId61"/>
      <p:bold r:id="rId62"/>
      <p:italic r:id="rId63"/>
      <p:boldItalic r:id="rId64"/>
    </p:embeddedFont>
    <p:embeddedFont>
      <p:font typeface="Raleway" pitchFamily="2" charset="0"/>
      <p:regular r:id="rId65"/>
      <p:bold r:id="rId66"/>
      <p:italic r:id="rId67"/>
      <p:boldItalic r:id="rId68"/>
    </p:embeddedFont>
    <p:embeddedFont>
      <p:font typeface="STIX Two Text" panose="020B0604020202020204" charset="0"/>
      <p:regular r:id="rId69"/>
      <p:bold r:id="rId70"/>
      <p:italic r:id="rId71"/>
      <p:boldItalic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7" roundtripDataSignature="AMtx7misVkpUknu4Xx3y7zngupk+vihT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40" autoAdjust="0"/>
    <p:restoredTop sz="91311" autoAdjust="0"/>
  </p:normalViewPr>
  <p:slideViewPr>
    <p:cSldViewPr snapToGrid="0">
      <p:cViewPr varScale="1">
        <p:scale>
          <a:sx n="135" d="100"/>
          <a:sy n="135" d="100"/>
        </p:scale>
        <p:origin x="144" y="23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14.fntdata"/><Relationship Id="rId68" Type="http://schemas.openxmlformats.org/officeDocument/2006/relationships/font" Target="fonts/font19.fntdata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font" Target="fonts/font17.fntdata"/><Relationship Id="rId79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font" Target="fonts/font12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7.fntdata"/><Relationship Id="rId64" Type="http://schemas.openxmlformats.org/officeDocument/2006/relationships/font" Target="fonts/font15.fntdata"/><Relationship Id="rId69" Type="http://schemas.openxmlformats.org/officeDocument/2006/relationships/font" Target="fonts/font20.fntdata"/><Relationship Id="rId77" Type="http://customschemas.google.com/relationships/presentationmetadata" Target="metadata"/><Relationship Id="rId8" Type="http://schemas.openxmlformats.org/officeDocument/2006/relationships/slide" Target="slides/slide5.xml"/><Relationship Id="rId51" Type="http://schemas.openxmlformats.org/officeDocument/2006/relationships/font" Target="fonts/font2.fntdata"/><Relationship Id="rId72" Type="http://schemas.openxmlformats.org/officeDocument/2006/relationships/font" Target="fonts/font23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10.fntdata"/><Relationship Id="rId67" Type="http://schemas.openxmlformats.org/officeDocument/2006/relationships/font" Target="fonts/font18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70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font" Target="fonts/font16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7" Type="http://schemas.openxmlformats.org/officeDocument/2006/relationships/slide" Target="slides/slide4.xml"/><Relationship Id="rId71" Type="http://schemas.openxmlformats.org/officeDocument/2006/relationships/font" Target="fonts/font2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baf7f9ce7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g3baf7f9ce7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`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baf7f9ce70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3baf7f9ce70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>
          <a:extLst>
            <a:ext uri="{FF2B5EF4-FFF2-40B4-BE49-F238E27FC236}">
              <a16:creationId xmlns:a16="http://schemas.microsoft.com/office/drawing/2014/main" id="{ACBBBD6E-6F28-F4BB-DDB8-9CF4F4325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baf7f9ce70_0_64:notes">
            <a:extLst>
              <a:ext uri="{FF2B5EF4-FFF2-40B4-BE49-F238E27FC236}">
                <a16:creationId xmlns:a16="http://schemas.microsoft.com/office/drawing/2014/main" id="{4CE5E3FD-2050-07E5-06CE-630C8763AC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3baf7f9ce70_0_64:notes">
            <a:extLst>
              <a:ext uri="{FF2B5EF4-FFF2-40B4-BE49-F238E27FC236}">
                <a16:creationId xmlns:a16="http://schemas.microsoft.com/office/drawing/2014/main" id="{B67D81ED-FA82-6D04-6B31-E1AB196985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6056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baf7f9ce70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g3baf7f9ce70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(might not go here): for teaching number of levels, I like to do the following…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T(n)=</a:t>
            </a:r>
            <a:r>
              <a:rPr lang="en" dirty="0" err="1"/>
              <a:t>aT</a:t>
            </a:r>
            <a:r>
              <a:rPr lang="en" dirty="0"/>
              <a:t>(n/b)+f(n)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From the tree: root is n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Children are n/b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Grandchildren are n/b^2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At level </a:t>
            </a:r>
            <a:r>
              <a:rPr lang="en" dirty="0" err="1"/>
              <a:t>i</a:t>
            </a:r>
            <a:r>
              <a:rPr lang="en" dirty="0"/>
              <a:t> the size of the boxes is n/</a:t>
            </a:r>
            <a:r>
              <a:rPr lang="en" dirty="0" err="1"/>
              <a:t>b^i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We reach the base case when n/</a:t>
            </a:r>
            <a:r>
              <a:rPr lang="en" dirty="0" err="1"/>
              <a:t>b^i</a:t>
            </a:r>
            <a:r>
              <a:rPr lang="en" dirty="0"/>
              <a:t> = 1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Solve for </a:t>
            </a:r>
            <a:r>
              <a:rPr lang="en" dirty="0" err="1"/>
              <a:t>i</a:t>
            </a:r>
            <a:r>
              <a:rPr lang="en" dirty="0"/>
              <a:t> to get the height of the tree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General: find the patter for the size of the box per level, and then solve for which level gives the base case size</a:t>
            </a:r>
            <a:endParaRPr dirty="0"/>
          </a:p>
        </p:txBody>
      </p:sp>
      <p:sp>
        <p:nvSpPr>
          <p:cNvPr id="263" name="Google Shape;26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>
          <a:extLst>
            <a:ext uri="{FF2B5EF4-FFF2-40B4-BE49-F238E27FC236}">
              <a16:creationId xmlns:a16="http://schemas.microsoft.com/office/drawing/2014/main" id="{E835E852-7872-2172-B784-4FCD305C9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8:notes">
            <a:extLst>
              <a:ext uri="{FF2B5EF4-FFF2-40B4-BE49-F238E27FC236}">
                <a16:creationId xmlns:a16="http://schemas.microsoft.com/office/drawing/2014/main" id="{BE2CB2DC-6225-9591-3FB0-553D4C7A1D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(might not go here): for teaching number of levels, I like to do the following…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T(n)=</a:t>
            </a:r>
            <a:r>
              <a:rPr lang="en" dirty="0" err="1"/>
              <a:t>aT</a:t>
            </a:r>
            <a:r>
              <a:rPr lang="en" dirty="0"/>
              <a:t>(n/b)+f(n)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From the tree: root is n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Children are n/b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Grandchildren are n/b^2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At level </a:t>
            </a:r>
            <a:r>
              <a:rPr lang="en" dirty="0" err="1"/>
              <a:t>i</a:t>
            </a:r>
            <a:r>
              <a:rPr lang="en" dirty="0"/>
              <a:t> the size of the boxes is n/</a:t>
            </a:r>
            <a:r>
              <a:rPr lang="en" dirty="0" err="1"/>
              <a:t>b^i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We reach the base case when n/</a:t>
            </a:r>
            <a:r>
              <a:rPr lang="en" dirty="0" err="1"/>
              <a:t>b^i</a:t>
            </a:r>
            <a:r>
              <a:rPr lang="en" dirty="0"/>
              <a:t> = 1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Solve for </a:t>
            </a:r>
            <a:r>
              <a:rPr lang="en" dirty="0" err="1"/>
              <a:t>i</a:t>
            </a:r>
            <a:r>
              <a:rPr lang="en" dirty="0"/>
              <a:t> to get the height of the tree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General: find the patter for the size of the box per level, and then solve for which level gives the base case size</a:t>
            </a:r>
            <a:endParaRPr dirty="0"/>
          </a:p>
        </p:txBody>
      </p:sp>
      <p:sp>
        <p:nvSpPr>
          <p:cNvPr id="263" name="Google Shape;263;p8:notes">
            <a:extLst>
              <a:ext uri="{FF2B5EF4-FFF2-40B4-BE49-F238E27FC236}">
                <a16:creationId xmlns:a16="http://schemas.microsoft.com/office/drawing/2014/main" id="{3D1EED06-5178-92F3-5E12-B96BC69D6A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0754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597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baf7f9ce70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3" name="Google Shape;453;g3baf7f9ce70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9" name="Google Shape;46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baf7f9ce70_0_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28" name="Google Shape;528;g3baf7f9ce70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537" name="Google Shape;5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baf7f9ce70_0_4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6" name="Google Shape;596;g3baf7f9ce70_0_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d6031c3e1c_0_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14" name="Google Shape;614;g3d6031c3e1c_0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d6031c3e1c_0_5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94" name="Google Shape;694;g3d6031c3e1c_0_5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3d6031c3e1c_0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12" name="Google Shape;712;g3d6031c3e1c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3d6031c3e1c_0_6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73" name="Google Shape;773;g3d6031c3e1c_0_6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d6031c3e1c_0_6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3" name="Google Shape;783;g3d6031c3e1c_0_6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d6031c3e1c_0_7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9" name="Google Shape;849;g3d6031c3e1c_0_7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3d6031c3e1c_0_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5" name="Google Shape;865;g3d6031c3e1c_0_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3d6031c3e1c_0_8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1" name="Google Shape;931;g3d6031c3e1c_0_8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3d6031c3e1c_0_8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7" name="Google Shape;937;g3d6031c3e1c_0_8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3d6031c3e1c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4" name="Google Shape;944;g3d6031c3e1c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3d6031c3e1c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50" name="Google Shape;950;g3d6031c3e1c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3d6031c3e1c_0_8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8" name="Google Shape;958;g3d6031c3e1c_0_8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3d6031c3e1c_0_8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4" name="Google Shape;964;g3d6031c3e1c_0_8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3d6031c3e1c_0_8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2" name="Google Shape;972;g3d6031c3e1c_0_8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5" name="Google Shape;99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Each partial tree on the slide should be made a single group, explain in alt text the difference the previous slide’s partial tree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From the previous tree, we add…. Because …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1" name="Google Shape;102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9" name="Google Shape;102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5" name="Google Shape;1065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5" name="Google Shape;1095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7" name="Google Shape;1117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0" name="Google Shape;1150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3" name="Google Shape;1183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7" name="Google Shape;1217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41"/>
          <p:cNvSpPr txBox="1">
            <a:spLocks noGrp="1"/>
          </p:cNvSpPr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" name="Google Shape;12;p41"/>
          <p:cNvSpPr txBox="1">
            <a:spLocks noGrp="1"/>
          </p:cNvSpPr>
          <p:nvPr>
            <p:ph type="subTitle" idx="1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4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2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4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6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" name="Google Shape;23;p46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Google Shape;24;p46"/>
          <p:cNvSpPr txBox="1">
            <a:spLocks noGrp="1"/>
          </p:cNvSpPr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25" name="Google Shape;25;p46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6" name="Google Shape;26;p4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4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8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48"/>
          <p:cNvSpPr txBox="1">
            <a:spLocks noGrp="1"/>
          </p:cNvSpPr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1" name="Google Shape;31;p4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4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4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5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5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6" name="Google Shape;46;p5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53"/>
          <p:cNvSpPr txBox="1">
            <a:spLocks noGrp="1"/>
          </p:cNvSpPr>
          <p:nvPr>
            <p:ph type="title" hasCustomPrompt="1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53"/>
          <p:cNvSpPr txBox="1">
            <a:spLocks noGrp="1"/>
          </p:cNvSpPr>
          <p:nvPr>
            <p:ph type="body" idx="1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5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d6031c3e1c_0_88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3d6031c3e1c_0_88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g3d6031c3e1c_0_88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3d6031c3e1c_0_88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3d6031c3e1c_0_88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d6031c3e1c_0_89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g3d6031c3e1c_0_89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g3d6031c3e1c_0_89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3d6031c3e1c_0_89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d6031c3e1c_0_897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g3d6031c3e1c_0_897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4" name="Google Shape;74;g3d6031c3e1c_0_89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3d6031c3e1c_0_89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g3d6031c3e1c_0_89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d6031c3e1c_0_903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3d6031c3e1c_0_903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400"/>
              <a:buNone/>
              <a:defRPr sz="14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g3d6031c3e1c_0_90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3d6031c3e1c_0_90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g3d6031c3e1c_0_90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d6031c3e1c_0_90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g3d6031c3e1c_0_90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g3d6031c3e1c_0_90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g3d6031c3e1c_0_90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3d6031c3e1c_0_90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g3d6031c3e1c_0_90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d6031c3e1c_0_916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g3d6031c3e1c_0_91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3" name="Google Shape;93;g3d6031c3e1c_0_916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g3d6031c3e1c_0_916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5" name="Google Shape;95;g3d6031c3e1c_0_916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g3d6031c3e1c_0_9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g3d6031c3e1c_0_9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3d6031c3e1c_0_9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d6031c3e1c_0_9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g3d6031c3e1c_0_9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g3d6031c3e1c_0_9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d6031c3e1c_0_92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g3d6031c3e1c_0_929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6" name="Google Shape;106;g3d6031c3e1c_0_92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7" name="Google Shape;107;g3d6031c3e1c_0_9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3d6031c3e1c_0_9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g3d6031c3e1c_0_9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d6031c3e1c_0_93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g3d6031c3e1c_0_936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g3d6031c3e1c_0_93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4" name="Google Shape;114;g3d6031c3e1c_0_9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g3d6031c3e1c_0_9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g3d6031c3e1c_0_9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d6031c3e1c_0_94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g3d6031c3e1c_0_94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g3d6031c3e1c_0_94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g3d6031c3e1c_0_94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3d6031c3e1c_0_9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d6031c3e1c_0_949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g3d6031c3e1c_0_949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g3d6031c3e1c_0_94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g3d6031c3e1c_0_94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g3d6031c3e1c_0_9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d6031c3e1c_0_95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5" name="Google Shape;135;g3d6031c3e1c_0_95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6" name="Google Shape;136;g3d6031c3e1c_0_959"/>
          <p:cNvSpPr txBox="1">
            <a:spLocks noGrp="1"/>
          </p:cNvSpPr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137" name="Google Shape;137;g3d6031c3e1c_0_95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8" name="Google Shape;138;g3d6031c3e1c_0_95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9" name="Google Shape;139;g3d6031c3e1c_0_95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d6031c3e1c_0_966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g3d6031c3e1c_0_96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d6031c3e1c_0_9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3d6031c3e1c_0_96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6" name="Google Shape;146;g3d6031c3e1c_0_96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d6031c3e1c_0_97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3d6031c3e1c_0_973"/>
          <p:cNvSpPr txBox="1">
            <a:spLocks noGrp="1"/>
          </p:cNvSpPr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0" name="Google Shape;150;g3d6031c3e1c_0_97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d6031c3e1c_0_97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3d6031c3e1c_0_97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4" name="Google Shape;154;g3d6031c3e1c_0_97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5" name="Google Shape;155;g3d6031c3e1c_0_97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d6031c3e1c_0_98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8" name="Google Shape;158;g3d6031c3e1c_0_98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9" name="Google Shape;159;g3d6031c3e1c_0_98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d6031c3e1c_0_98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162" name="Google Shape;162;g3d6031c3e1c_0_98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d6031c3e1c_0_989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3d6031c3e1c_0_989"/>
          <p:cNvSpPr txBox="1">
            <a:spLocks noGrp="1"/>
          </p:cNvSpPr>
          <p:nvPr>
            <p:ph type="title" hasCustomPrompt="1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166" name="Google Shape;166;g3d6031c3e1c_0_989"/>
          <p:cNvSpPr txBox="1">
            <a:spLocks noGrp="1"/>
          </p:cNvSpPr>
          <p:nvPr>
            <p:ph type="body" idx="1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g3d6031c3e1c_0_98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d6031c3e1c_0_99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l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d6031c3e1c_0_88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sz="33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g3d6031c3e1c_0_88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g3d6031c3e1c_0_88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g3d6031c3e1c_0_88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g3d6031c3e1c_0_88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lum">
    <p:bg>
      <p:bgPr>
        <a:solidFill>
          <a:schemeClr val="lt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d6031c3e1c_0_9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1" name="Google Shape;131;g3d6031c3e1c_0_9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Google Shape;132;g3d6031c3e1c_0_95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29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8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50.png"/><Relationship Id="rId26" Type="http://schemas.openxmlformats.org/officeDocument/2006/relationships/image" Target="../media/image58.png"/><Relationship Id="rId3" Type="http://schemas.openxmlformats.org/officeDocument/2006/relationships/image" Target="../media/image48.png"/><Relationship Id="rId21" Type="http://schemas.openxmlformats.org/officeDocument/2006/relationships/image" Target="../media/image53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9.png"/><Relationship Id="rId25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73.png"/><Relationship Id="rId20" Type="http://schemas.openxmlformats.org/officeDocument/2006/relationships/image" Target="../media/image52.png"/><Relationship Id="rId29" Type="http://schemas.openxmlformats.org/officeDocument/2006/relationships/image" Target="../media/image7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24" Type="http://schemas.openxmlformats.org/officeDocument/2006/relationships/image" Target="../media/image56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23" Type="http://schemas.openxmlformats.org/officeDocument/2006/relationships/image" Target="../media/image55.png"/><Relationship Id="rId28" Type="http://schemas.openxmlformats.org/officeDocument/2006/relationships/image" Target="../media/image60.png"/><Relationship Id="rId10" Type="http://schemas.openxmlformats.org/officeDocument/2006/relationships/image" Target="../media/image67.png"/><Relationship Id="rId19" Type="http://schemas.openxmlformats.org/officeDocument/2006/relationships/image" Target="../media/image51.png"/><Relationship Id="rId31" Type="http://schemas.openxmlformats.org/officeDocument/2006/relationships/image" Target="../media/image76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Relationship Id="rId22" Type="http://schemas.openxmlformats.org/officeDocument/2006/relationships/image" Target="../media/image54.png"/><Relationship Id="rId27" Type="http://schemas.openxmlformats.org/officeDocument/2006/relationships/image" Target="../media/image59.png"/><Relationship Id="rId30" Type="http://schemas.openxmlformats.org/officeDocument/2006/relationships/image" Target="../media/image7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26" Type="http://schemas.openxmlformats.org/officeDocument/2006/relationships/image" Target="../media/image104.png"/><Relationship Id="rId3" Type="http://schemas.openxmlformats.org/officeDocument/2006/relationships/image" Target="../media/image82.png"/><Relationship Id="rId21" Type="http://schemas.openxmlformats.org/officeDocument/2006/relationships/image" Target="../media/image99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5" Type="http://schemas.openxmlformats.org/officeDocument/2006/relationships/image" Target="../media/image103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94.png"/><Relationship Id="rId20" Type="http://schemas.openxmlformats.org/officeDocument/2006/relationships/image" Target="../media/image98.png"/><Relationship Id="rId29" Type="http://schemas.openxmlformats.org/officeDocument/2006/relationships/image" Target="../media/image10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24" Type="http://schemas.openxmlformats.org/officeDocument/2006/relationships/image" Target="../media/image102.png"/><Relationship Id="rId5" Type="http://schemas.openxmlformats.org/officeDocument/2006/relationships/image" Target="../media/image83.png"/><Relationship Id="rId15" Type="http://schemas.openxmlformats.org/officeDocument/2006/relationships/image" Target="../media/image93.png"/><Relationship Id="rId23" Type="http://schemas.openxmlformats.org/officeDocument/2006/relationships/image" Target="../media/image101.png"/><Relationship Id="rId28" Type="http://schemas.openxmlformats.org/officeDocument/2006/relationships/image" Target="../media/image106.png"/><Relationship Id="rId10" Type="http://schemas.openxmlformats.org/officeDocument/2006/relationships/image" Target="../media/image88.png"/><Relationship Id="rId19" Type="http://schemas.openxmlformats.org/officeDocument/2006/relationships/image" Target="../media/image97.png"/><Relationship Id="rId4" Type="http://schemas.openxmlformats.org/officeDocument/2006/relationships/image" Target="../media/image13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Relationship Id="rId22" Type="http://schemas.openxmlformats.org/officeDocument/2006/relationships/image" Target="../media/image100.png"/><Relationship Id="rId27" Type="http://schemas.openxmlformats.org/officeDocument/2006/relationships/image" Target="../media/image105.png"/><Relationship Id="rId30" Type="http://schemas.openxmlformats.org/officeDocument/2006/relationships/image" Target="../media/image10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116.png"/><Relationship Id="rId18" Type="http://schemas.openxmlformats.org/officeDocument/2006/relationships/image" Target="../media/image121.png"/><Relationship Id="rId26" Type="http://schemas.openxmlformats.org/officeDocument/2006/relationships/image" Target="../media/image129.png"/><Relationship Id="rId3" Type="http://schemas.openxmlformats.org/officeDocument/2006/relationships/image" Target="../media/image113.png"/><Relationship Id="rId21" Type="http://schemas.openxmlformats.org/officeDocument/2006/relationships/image" Target="../media/image124.png"/><Relationship Id="rId7" Type="http://schemas.openxmlformats.org/officeDocument/2006/relationships/image" Target="../media/image85.png"/><Relationship Id="rId12" Type="http://schemas.openxmlformats.org/officeDocument/2006/relationships/image" Target="../media/image115.png"/><Relationship Id="rId17" Type="http://schemas.openxmlformats.org/officeDocument/2006/relationships/image" Target="../media/image120.png"/><Relationship Id="rId25" Type="http://schemas.openxmlformats.org/officeDocument/2006/relationships/image" Target="../media/image128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19.png"/><Relationship Id="rId20" Type="http://schemas.openxmlformats.org/officeDocument/2006/relationships/image" Target="../media/image123.png"/><Relationship Id="rId29" Type="http://schemas.openxmlformats.org/officeDocument/2006/relationships/image" Target="../media/image1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4.png"/><Relationship Id="rId11" Type="http://schemas.openxmlformats.org/officeDocument/2006/relationships/image" Target="../media/image114.png"/><Relationship Id="rId24" Type="http://schemas.openxmlformats.org/officeDocument/2006/relationships/image" Target="../media/image127.png"/><Relationship Id="rId5" Type="http://schemas.openxmlformats.org/officeDocument/2006/relationships/image" Target="../media/image83.png"/><Relationship Id="rId15" Type="http://schemas.openxmlformats.org/officeDocument/2006/relationships/image" Target="../media/image118.png"/><Relationship Id="rId23" Type="http://schemas.openxmlformats.org/officeDocument/2006/relationships/image" Target="../media/image126.png"/><Relationship Id="rId28" Type="http://schemas.openxmlformats.org/officeDocument/2006/relationships/image" Target="../media/image131.png"/><Relationship Id="rId10" Type="http://schemas.openxmlformats.org/officeDocument/2006/relationships/image" Target="../media/image88.png"/><Relationship Id="rId19" Type="http://schemas.openxmlformats.org/officeDocument/2006/relationships/image" Target="../media/image122.png"/><Relationship Id="rId31" Type="http://schemas.openxmlformats.org/officeDocument/2006/relationships/image" Target="../media/image134.png"/><Relationship Id="rId4" Type="http://schemas.openxmlformats.org/officeDocument/2006/relationships/image" Target="../media/image13.png"/><Relationship Id="rId9" Type="http://schemas.openxmlformats.org/officeDocument/2006/relationships/image" Target="../media/image87.png"/><Relationship Id="rId14" Type="http://schemas.openxmlformats.org/officeDocument/2006/relationships/image" Target="../media/image117.png"/><Relationship Id="rId22" Type="http://schemas.openxmlformats.org/officeDocument/2006/relationships/image" Target="../media/image125.png"/><Relationship Id="rId27" Type="http://schemas.openxmlformats.org/officeDocument/2006/relationships/image" Target="../media/image130.png"/><Relationship Id="rId30" Type="http://schemas.openxmlformats.org/officeDocument/2006/relationships/image" Target="../media/image1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5.png"/><Relationship Id="rId18" Type="http://schemas.openxmlformats.org/officeDocument/2006/relationships/image" Target="../media/image96.png"/><Relationship Id="rId26" Type="http://schemas.openxmlformats.org/officeDocument/2006/relationships/image" Target="../media/image154.png"/><Relationship Id="rId3" Type="http://schemas.openxmlformats.org/officeDocument/2006/relationships/image" Target="../media/image139.png"/><Relationship Id="rId21" Type="http://schemas.openxmlformats.org/officeDocument/2006/relationships/image" Target="../media/image149.png"/><Relationship Id="rId34" Type="http://schemas.openxmlformats.org/officeDocument/2006/relationships/image" Target="../media/image160.png"/><Relationship Id="rId7" Type="http://schemas.openxmlformats.org/officeDocument/2006/relationships/image" Target="../media/image140.png"/><Relationship Id="rId12" Type="http://schemas.openxmlformats.org/officeDocument/2006/relationships/image" Target="../media/image144.png"/><Relationship Id="rId17" Type="http://schemas.openxmlformats.org/officeDocument/2006/relationships/image" Target="../media/image95.png"/><Relationship Id="rId25" Type="http://schemas.openxmlformats.org/officeDocument/2006/relationships/image" Target="../media/image153.png"/><Relationship Id="rId33" Type="http://schemas.openxmlformats.org/officeDocument/2006/relationships/image" Target="../media/image159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19.png"/><Relationship Id="rId20" Type="http://schemas.openxmlformats.org/officeDocument/2006/relationships/image" Target="../media/image148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4.png"/><Relationship Id="rId11" Type="http://schemas.openxmlformats.org/officeDocument/2006/relationships/image" Target="../media/image143.png"/><Relationship Id="rId24" Type="http://schemas.openxmlformats.org/officeDocument/2006/relationships/image" Target="../media/image152.png"/><Relationship Id="rId32" Type="http://schemas.openxmlformats.org/officeDocument/2006/relationships/image" Target="../media/image158.png"/><Relationship Id="rId5" Type="http://schemas.openxmlformats.org/officeDocument/2006/relationships/image" Target="../media/image83.png"/><Relationship Id="rId15" Type="http://schemas.openxmlformats.org/officeDocument/2006/relationships/image" Target="../media/image147.png"/><Relationship Id="rId23" Type="http://schemas.openxmlformats.org/officeDocument/2006/relationships/image" Target="../media/image151.png"/><Relationship Id="rId28" Type="http://schemas.openxmlformats.org/officeDocument/2006/relationships/image" Target="../media/image155.png"/><Relationship Id="rId10" Type="http://schemas.openxmlformats.org/officeDocument/2006/relationships/image" Target="../media/image88.png"/><Relationship Id="rId19" Type="http://schemas.openxmlformats.org/officeDocument/2006/relationships/image" Target="../media/image97.png"/><Relationship Id="rId31" Type="http://schemas.openxmlformats.org/officeDocument/2006/relationships/image" Target="../media/image157.png"/><Relationship Id="rId4" Type="http://schemas.openxmlformats.org/officeDocument/2006/relationships/image" Target="../media/image13.png"/><Relationship Id="rId9" Type="http://schemas.openxmlformats.org/officeDocument/2006/relationships/image" Target="../media/image142.png"/><Relationship Id="rId14" Type="http://schemas.openxmlformats.org/officeDocument/2006/relationships/image" Target="../media/image146.png"/><Relationship Id="rId22" Type="http://schemas.openxmlformats.org/officeDocument/2006/relationships/image" Target="../media/image150.png"/><Relationship Id="rId27" Type="http://schemas.openxmlformats.org/officeDocument/2006/relationships/image" Target="../media/image104.png"/><Relationship Id="rId30" Type="http://schemas.openxmlformats.org/officeDocument/2006/relationships/image" Target="../media/image156.png"/><Relationship Id="rId8" Type="http://schemas.openxmlformats.org/officeDocument/2006/relationships/image" Target="../media/image1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12" Type="http://schemas.openxmlformats.org/officeDocument/2006/relationships/image" Target="../media/image1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4.png"/><Relationship Id="rId11" Type="http://schemas.openxmlformats.org/officeDocument/2006/relationships/image" Target="../media/image169.png"/><Relationship Id="rId5" Type="http://schemas.openxmlformats.org/officeDocument/2006/relationships/image" Target="../media/image163.png"/><Relationship Id="rId10" Type="http://schemas.openxmlformats.org/officeDocument/2006/relationships/image" Target="../media/image168.png"/><Relationship Id="rId4" Type="http://schemas.openxmlformats.org/officeDocument/2006/relationships/image" Target="../media/image162.png"/><Relationship Id="rId9" Type="http://schemas.openxmlformats.org/officeDocument/2006/relationships/image" Target="../media/image16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13" Type="http://schemas.openxmlformats.org/officeDocument/2006/relationships/image" Target="../media/image116.png"/><Relationship Id="rId18" Type="http://schemas.openxmlformats.org/officeDocument/2006/relationships/image" Target="../media/image178.png"/><Relationship Id="rId26" Type="http://schemas.openxmlformats.org/officeDocument/2006/relationships/image" Target="../media/image185.png"/><Relationship Id="rId3" Type="http://schemas.openxmlformats.org/officeDocument/2006/relationships/image" Target="../media/image171.png"/><Relationship Id="rId21" Type="http://schemas.openxmlformats.org/officeDocument/2006/relationships/image" Target="../media/image181.png"/><Relationship Id="rId7" Type="http://schemas.openxmlformats.org/officeDocument/2006/relationships/image" Target="../media/image174.png"/><Relationship Id="rId12" Type="http://schemas.openxmlformats.org/officeDocument/2006/relationships/image" Target="../media/image115.png"/><Relationship Id="rId17" Type="http://schemas.openxmlformats.org/officeDocument/2006/relationships/image" Target="../media/image95.png"/><Relationship Id="rId25" Type="http://schemas.openxmlformats.org/officeDocument/2006/relationships/image" Target="../media/image153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19.png"/><Relationship Id="rId20" Type="http://schemas.openxmlformats.org/officeDocument/2006/relationships/image" Target="../media/image180.png"/><Relationship Id="rId29" Type="http://schemas.openxmlformats.org/officeDocument/2006/relationships/image" Target="../media/image18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3.png"/><Relationship Id="rId11" Type="http://schemas.openxmlformats.org/officeDocument/2006/relationships/image" Target="../media/image114.png"/><Relationship Id="rId24" Type="http://schemas.openxmlformats.org/officeDocument/2006/relationships/image" Target="../media/image184.png"/><Relationship Id="rId32" Type="http://schemas.openxmlformats.org/officeDocument/2006/relationships/image" Target="../media/image191.png"/><Relationship Id="rId5" Type="http://schemas.openxmlformats.org/officeDocument/2006/relationships/image" Target="../media/image172.png"/><Relationship Id="rId15" Type="http://schemas.openxmlformats.org/officeDocument/2006/relationships/image" Target="../media/image118.png"/><Relationship Id="rId23" Type="http://schemas.openxmlformats.org/officeDocument/2006/relationships/image" Target="../media/image183.png"/><Relationship Id="rId28" Type="http://schemas.openxmlformats.org/officeDocument/2006/relationships/image" Target="../media/image187.png"/><Relationship Id="rId10" Type="http://schemas.openxmlformats.org/officeDocument/2006/relationships/image" Target="../media/image177.png"/><Relationship Id="rId19" Type="http://schemas.openxmlformats.org/officeDocument/2006/relationships/image" Target="../media/image179.png"/><Relationship Id="rId31" Type="http://schemas.openxmlformats.org/officeDocument/2006/relationships/image" Target="../media/image190.png"/><Relationship Id="rId4" Type="http://schemas.openxmlformats.org/officeDocument/2006/relationships/image" Target="../media/image13.png"/><Relationship Id="rId9" Type="http://schemas.openxmlformats.org/officeDocument/2006/relationships/image" Target="../media/image176.png"/><Relationship Id="rId14" Type="http://schemas.openxmlformats.org/officeDocument/2006/relationships/image" Target="../media/image117.png"/><Relationship Id="rId22" Type="http://schemas.openxmlformats.org/officeDocument/2006/relationships/image" Target="../media/image182.png"/><Relationship Id="rId27" Type="http://schemas.openxmlformats.org/officeDocument/2006/relationships/image" Target="../media/image186.png"/><Relationship Id="rId30" Type="http://schemas.openxmlformats.org/officeDocument/2006/relationships/image" Target="../media/image18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4.png"/><Relationship Id="rId4" Type="http://schemas.openxmlformats.org/officeDocument/2006/relationships/image" Target="../media/image19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3" Type="http://schemas.openxmlformats.org/officeDocument/2006/relationships/image" Target="../media/image197.png"/><Relationship Id="rId7" Type="http://schemas.openxmlformats.org/officeDocument/2006/relationships/image" Target="../media/image20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10" Type="http://schemas.openxmlformats.org/officeDocument/2006/relationships/image" Target="../media/image204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8.png"/><Relationship Id="rId5" Type="http://schemas.openxmlformats.org/officeDocument/2006/relationships/image" Target="../media/image207.png"/><Relationship Id="rId4" Type="http://schemas.openxmlformats.org/officeDocument/2006/relationships/image" Target="../media/image20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"/>
          <p:cNvSpPr txBox="1">
            <a:spLocks noGrp="1"/>
          </p:cNvSpPr>
          <p:nvPr>
            <p:ph type="ctrTitle"/>
          </p:nvPr>
        </p:nvSpPr>
        <p:spPr>
          <a:xfrm>
            <a:off x="480150" y="1168075"/>
            <a:ext cx="81837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 sz="5000" dirty="0"/>
              <a:t>Recurrences</a:t>
            </a:r>
            <a:endParaRPr sz="5000" dirty="0"/>
          </a:p>
        </p:txBody>
      </p:sp>
      <p:sp>
        <p:nvSpPr>
          <p:cNvPr id="175" name="Google Shape;175;p1"/>
          <p:cNvSpPr txBox="1">
            <a:spLocks noGrp="1"/>
          </p:cNvSpPr>
          <p:nvPr>
            <p:ph type="subTitle" idx="1"/>
          </p:nvPr>
        </p:nvSpPr>
        <p:spPr>
          <a:xfrm>
            <a:off x="480150" y="2641675"/>
            <a:ext cx="81837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dirty="0">
                <a:solidFill>
                  <a:schemeClr val="lt1"/>
                </a:solidFill>
              </a:rPr>
              <a:t>CSE 332 - Section 3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176" name="Google Shape;176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5050" y="1379250"/>
            <a:ext cx="4239999" cy="23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8994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5000" dirty="0"/>
              <a:t>Part 1: Recurrence Relations</a:t>
            </a:r>
            <a:endParaRPr sz="5000" dirty="0"/>
          </a:p>
        </p:txBody>
      </p:sp>
      <p:pic>
        <p:nvPicPr>
          <p:cNvPr id="182" name="Google Shape;182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94025" y="2331350"/>
            <a:ext cx="2700476" cy="270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"/>
          <p:cNvSpPr txBox="1">
            <a:spLocks noGrp="1"/>
          </p:cNvSpPr>
          <p:nvPr>
            <p:ph type="title" idx="4294967295"/>
          </p:nvPr>
        </p:nvSpPr>
        <p:spPr>
          <a:xfrm>
            <a:off x="0" y="333300"/>
            <a:ext cx="7549200" cy="831300"/>
          </a:xfrm>
          <a:prstGeom prst="rect">
            <a:avLst/>
          </a:prstGeom>
          <a:gradFill>
            <a:gsLst>
              <a:gs pos="0">
                <a:srgbClr val="5925BF"/>
              </a:gs>
              <a:gs pos="100000">
                <a:srgbClr val="A58FFF"/>
              </a:gs>
            </a:gsLst>
            <a:lin ang="2698631" scaled="0"/>
          </a:gradFill>
          <a:ln>
            <a:noFill/>
            <a:prstDash/>
          </a:ln>
          <a:effectLst/>
        </p:spPr>
        <p:txBody>
          <a:bodyPr rot="0" spcFirstLastPara="1" vertOverflow="overflow" horzOverflow="overflow" vert="horz" wrap="square" lIns="731500" tIns="182875" rIns="731500" bIns="18287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Recurrence Relations Overview</a:t>
            </a:r>
          </a:p>
        </p:txBody>
      </p:sp>
      <p:sp>
        <p:nvSpPr>
          <p:cNvPr id="188" name="Google Shape;188;p3"/>
          <p:cNvSpPr txBox="1"/>
          <p:nvPr/>
        </p:nvSpPr>
        <p:spPr>
          <a:xfrm>
            <a:off x="447800" y="1284025"/>
            <a:ext cx="82332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"/>
              <a:buChar char="●"/>
            </a:pPr>
            <a:r>
              <a:rPr lang="en" sz="19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Describes the time complexity of recursive algorithms, often uses T(n)</a:t>
            </a:r>
            <a:endParaRPr sz="19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marR="0" lvl="1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"/>
              <a:buChar char="○"/>
            </a:pPr>
            <a:r>
              <a:rPr lang="en" sz="19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Same way that f(n) and g(n) described time complexity of non recursive algorithms last week</a:t>
            </a:r>
            <a:endParaRPr sz="19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"/>
              <a:buChar char="●"/>
            </a:pPr>
            <a:r>
              <a:rPr lang="en" sz="19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Generally in the form:</a:t>
            </a:r>
            <a:endParaRPr sz="19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5" name="Group 4" descr="𝑇(𝑛)=𝑎𝑇(𝑛/𝑏)+𝑓(𝑛) formula for divide and conquer.">
            <a:extLst>
              <a:ext uri="{FF2B5EF4-FFF2-40B4-BE49-F238E27FC236}">
                <a16:creationId xmlns:a16="http://schemas.microsoft.com/office/drawing/2014/main" id="{845BF272-46FC-E6D7-6128-5A054B7E380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006293" y="3049658"/>
            <a:ext cx="6897523" cy="843436"/>
            <a:chOff x="2006293" y="3049658"/>
            <a:chExt cx="6897523" cy="843436"/>
          </a:xfrm>
        </p:grpSpPr>
        <p:sp>
          <p:nvSpPr>
            <p:cNvPr id="192" name="Google Shape;192;p3"/>
            <p:cNvSpPr txBox="1"/>
            <p:nvPr/>
          </p:nvSpPr>
          <p:spPr>
            <a:xfrm>
              <a:off x="6350816" y="3257523"/>
              <a:ext cx="25530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n" sz="1700" b="0" i="0" u="none" strike="noStrike" cap="none" dirty="0">
                  <a:solidFill>
                    <a:schemeClr val="accent2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“Divide &amp; Conquer”</a:t>
              </a:r>
              <a:endParaRPr sz="1700" b="0" i="0" u="none" strike="noStrike" cap="none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 descr="𝑇(𝑛)=𝑎𝑇(𝑛/𝑏)+𝑓(𝑛) formula for divide and conquer.">
                  <a:extLst>
                    <a:ext uri="{FF2B5EF4-FFF2-40B4-BE49-F238E27FC236}">
                      <a16:creationId xmlns:a16="http://schemas.microsoft.com/office/drawing/2014/main" id="{A37139EA-88FC-D77F-EB7E-50BA8DDE6726}"/>
                    </a:ext>
                  </a:extLst>
                </p:cNvPr>
                <p:cNvSpPr txBox="1"/>
                <p:nvPr/>
              </p:nvSpPr>
              <p:spPr>
                <a:xfrm>
                  <a:off x="2006293" y="3049658"/>
                  <a:ext cx="3989169" cy="8434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𝑎𝑇</m:t>
                        </m:r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den>
                            </m:f>
                          </m:e>
                        </m:d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4" name="TextBox 3" descr="𝑇(𝑛)=𝑎𝑇(𝑛/𝑏)+𝑓(𝑛) formula for divide and conquer.">
                  <a:extLst>
                    <a:ext uri="{FF2B5EF4-FFF2-40B4-BE49-F238E27FC236}">
                      <a16:creationId xmlns:a16="http://schemas.microsoft.com/office/drawing/2014/main" id="{A37139EA-88FC-D77F-EB7E-50BA8DDE67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6293" y="3049658"/>
                  <a:ext cx="3989169" cy="843436"/>
                </a:xfrm>
                <a:prstGeom prst="rect">
                  <a:avLst/>
                </a:prstGeom>
                <a:blipFill>
                  <a:blip r:embed="rId3"/>
                  <a:stretch>
                    <a:fillRect l="-1266" b="-164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1" name="Google Shape;191;p3"/>
          <p:cNvSpPr txBox="1"/>
          <p:nvPr/>
        </p:nvSpPr>
        <p:spPr>
          <a:xfrm>
            <a:off x="4248350" y="3859475"/>
            <a:ext cx="632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0" i="0" u="sng" strike="noStrike" cap="none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</a:t>
            </a:r>
            <a:endParaRPr sz="1900" b="0" i="0" u="sng" strike="noStrike" cap="none" dirty="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7" name="Group 6" descr="The formula for chip and conquer. &#10;T(n) = aT(n-b)+f(n)">
            <a:extLst>
              <a:ext uri="{FF2B5EF4-FFF2-40B4-BE49-F238E27FC236}">
                <a16:creationId xmlns:a16="http://schemas.microsoft.com/office/drawing/2014/main" id="{8536AA56-10B8-6B9A-FD14-A3315880D20D}"/>
              </a:ext>
            </a:extLst>
          </p:cNvPr>
          <p:cNvGrpSpPr/>
          <p:nvPr/>
        </p:nvGrpSpPr>
        <p:grpSpPr>
          <a:xfrm>
            <a:off x="1847797" y="4396629"/>
            <a:ext cx="7230300" cy="492443"/>
            <a:chOff x="1847797" y="4396629"/>
            <a:chExt cx="7230300" cy="492443"/>
          </a:xfrm>
        </p:grpSpPr>
        <p:sp>
          <p:nvSpPr>
            <p:cNvPr id="193" name="Google Shape;193;p3"/>
            <p:cNvSpPr txBox="1"/>
            <p:nvPr/>
          </p:nvSpPr>
          <p:spPr>
            <a:xfrm>
              <a:off x="6525097" y="4412072"/>
              <a:ext cx="25530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en" sz="1700" b="0" i="0" u="none" strike="noStrike" cap="none" dirty="0">
                  <a:solidFill>
                    <a:schemeClr val="accent2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“Chip &amp; Conquer”</a:t>
              </a:r>
              <a:endParaRPr sz="1700" b="0" i="0" u="none" strike="noStrike" cap="none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7B2463B-2A63-630D-B72D-A8624EF79F0E}"/>
                    </a:ext>
                  </a:extLst>
                </p:cNvPr>
                <p:cNvSpPr txBox="1"/>
                <p:nvPr/>
              </p:nvSpPr>
              <p:spPr>
                <a:xfrm>
                  <a:off x="1847797" y="4396629"/>
                  <a:ext cx="4577728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𝑎𝑇</m:t>
                        </m:r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7B2463B-2A63-630D-B72D-A8624EF79F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7797" y="4396629"/>
                  <a:ext cx="4577728" cy="492443"/>
                </a:xfrm>
                <a:prstGeom prst="rect">
                  <a:avLst/>
                </a:prstGeom>
                <a:blipFill>
                  <a:blip r:embed="rId4"/>
                  <a:stretch>
                    <a:fillRect l="-1108" b="-358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baf7f9ce70_0_0"/>
          <p:cNvSpPr txBox="1">
            <a:spLocks noGrp="1"/>
          </p:cNvSpPr>
          <p:nvPr>
            <p:ph type="title" idx="4294967295"/>
          </p:nvPr>
        </p:nvSpPr>
        <p:spPr>
          <a:xfrm>
            <a:off x="0" y="333300"/>
            <a:ext cx="7668900" cy="831300"/>
          </a:xfrm>
          <a:prstGeom prst="rect">
            <a:avLst/>
          </a:prstGeom>
          <a:gradFill>
            <a:gsLst>
              <a:gs pos="0">
                <a:srgbClr val="5925BF"/>
              </a:gs>
              <a:gs pos="100000">
                <a:srgbClr val="A58FFF"/>
              </a:gs>
            </a:gsLst>
            <a:lin ang="2698631" scaled="0"/>
          </a:gradFill>
          <a:ln>
            <a:noFill/>
            <a:prstDash/>
          </a:ln>
          <a:effectLst/>
        </p:spPr>
        <p:txBody>
          <a:bodyPr rot="0" spcFirstLastPara="1" vertOverflow="overflow" horzOverflow="overflow" vert="horz" wrap="square" lIns="731500" tIns="182875" rIns="731500" bIns="18287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Recurrence Relations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 descr="𝑇(𝑛)=𝑎𝑇(𝑛/𝑏)+𝑓(𝑛) formula for divide and conquer.">
                <a:extLst>
                  <a:ext uri="{FF2B5EF4-FFF2-40B4-BE49-F238E27FC236}">
                    <a16:creationId xmlns:a16="http://schemas.microsoft.com/office/drawing/2014/main" id="{CEC298AB-E175-7A44-82F0-E2D8424CCE99}"/>
                  </a:ext>
                </a:extLst>
              </p:cNvPr>
              <p:cNvSpPr txBox="1"/>
              <p:nvPr/>
            </p:nvSpPr>
            <p:spPr>
              <a:xfrm>
                <a:off x="218147" y="1346597"/>
                <a:ext cx="3892608" cy="6324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𝑎𝑇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extBox 1" descr="𝑇(𝑛)=𝑎𝑇(𝑛/𝑏)+𝑓(𝑛) formula for divide and conquer.">
                <a:extLst>
                  <a:ext uri="{FF2B5EF4-FFF2-40B4-BE49-F238E27FC236}">
                    <a16:creationId xmlns:a16="http://schemas.microsoft.com/office/drawing/2014/main" id="{CEC298AB-E175-7A44-82F0-E2D8424CCE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47" y="1346597"/>
                <a:ext cx="3892608" cy="632481"/>
              </a:xfrm>
              <a:prstGeom prst="rect">
                <a:avLst/>
              </a:prstGeom>
              <a:blipFill>
                <a:blip r:embed="rId3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" name="Google Shape;204;g3baf7f9ce70_0_0"/>
          <p:cNvSpPr txBox="1"/>
          <p:nvPr/>
        </p:nvSpPr>
        <p:spPr>
          <a:xfrm>
            <a:off x="3931725" y="1424338"/>
            <a:ext cx="632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0" i="0" u="sng" strike="noStrike" cap="none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</a:t>
            </a:r>
            <a:endParaRPr sz="1900" b="0" i="0" u="sng" strike="noStrike" cap="none" dirty="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 descr="𝑇(𝑛)=𝑎𝑇(𝑛−𝑏)+𝑓(𝑛) formula for chip and conquer&#10;">
                <a:extLst>
                  <a:ext uri="{FF2B5EF4-FFF2-40B4-BE49-F238E27FC236}">
                    <a16:creationId xmlns:a16="http://schemas.microsoft.com/office/drawing/2014/main" id="{A72CDCC2-7648-585A-48BF-6AB9A3F49C19}"/>
                  </a:ext>
                </a:extLst>
              </p:cNvPr>
              <p:cNvSpPr txBox="1"/>
              <p:nvPr/>
            </p:nvSpPr>
            <p:spPr>
              <a:xfrm>
                <a:off x="4846144" y="1516889"/>
                <a:ext cx="34312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𝑎𝑇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 descr="𝑇(𝑛)=𝑎𝑇(𝑛−𝑏)+𝑓(𝑛) formula for chip and conquer&#10;">
                <a:extLst>
                  <a:ext uri="{FF2B5EF4-FFF2-40B4-BE49-F238E27FC236}">
                    <a16:creationId xmlns:a16="http://schemas.microsoft.com/office/drawing/2014/main" id="{A72CDCC2-7648-585A-48BF-6AB9A3F49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6144" y="1516889"/>
                <a:ext cx="3431259" cy="369332"/>
              </a:xfrm>
              <a:prstGeom prst="rect">
                <a:avLst/>
              </a:prstGeom>
              <a:blipFill>
                <a:blip r:embed="rId4"/>
                <a:stretch>
                  <a:fillRect l="-147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1" name="Google Shape;201;g3baf7f9ce70_0_0"/>
          <p:cNvSpPr txBox="1"/>
          <p:nvPr/>
        </p:nvSpPr>
        <p:spPr>
          <a:xfrm>
            <a:off x="378200" y="1942725"/>
            <a:ext cx="8651400" cy="17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</a:pPr>
            <a:r>
              <a:rPr lang="en" sz="1900" b="0" i="1" u="none" strike="noStrike" cap="none" dirty="0">
                <a:solidFill>
                  <a:schemeClr val="dk2"/>
                </a:solidFill>
                <a:latin typeface="STIX Two Text"/>
                <a:ea typeface="STIX Two Text"/>
                <a:cs typeface="STIX Two Text"/>
                <a:sym typeface="STIX Two Text"/>
              </a:rPr>
              <a:t>n</a:t>
            </a:r>
            <a:r>
              <a:rPr lang="en" sz="1900" b="0" i="0" u="none" strike="noStrike" cap="none" dirty="0">
                <a:solidFill>
                  <a:schemeClr val="dk2"/>
                </a:solidFill>
                <a:latin typeface="STIX Two Text"/>
                <a:ea typeface="STIX Two Text"/>
                <a:cs typeface="STIX Two Text"/>
                <a:sym typeface="STIX Two Text"/>
              </a:rPr>
              <a:t> = </a:t>
            </a:r>
            <a:r>
              <a:rPr lang="en" sz="1900" b="0" i="0" u="none" strike="noStrike" cap="none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input size</a:t>
            </a:r>
            <a:endParaRPr sz="1900" b="0" i="0" u="none" strike="noStrike" cap="none" dirty="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Helvetica Neue"/>
              <a:buChar char="●"/>
            </a:pPr>
            <a:r>
              <a:rPr lang="en" sz="1900" b="0" i="1" u="none" strike="noStrike" cap="none" dirty="0">
                <a:solidFill>
                  <a:schemeClr val="dk2"/>
                </a:solidFill>
                <a:latin typeface="STIX Two Text"/>
                <a:ea typeface="STIX Two Text"/>
                <a:cs typeface="STIX Two Text"/>
                <a:sym typeface="STIX Two Text"/>
              </a:rPr>
              <a:t>T(n)</a:t>
            </a:r>
            <a:r>
              <a:rPr lang="en" sz="1900" b="0" i="0" u="none" strike="noStrike" cap="none" dirty="0">
                <a:solidFill>
                  <a:schemeClr val="dk2"/>
                </a:solidFill>
                <a:latin typeface="STIX Two Text"/>
                <a:ea typeface="STIX Two Text"/>
                <a:cs typeface="STIX Two Text"/>
                <a:sym typeface="STIX Two Text"/>
              </a:rPr>
              <a:t> =</a:t>
            </a:r>
            <a:r>
              <a:rPr lang="en" sz="1900" b="0" i="0" u="none" strike="noStrike" cap="none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runtime for input size n</a:t>
            </a:r>
            <a:endParaRPr sz="1900" b="0" i="0" u="none" strike="noStrike" cap="none" dirty="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Helvetica Neue"/>
              <a:buChar char="●"/>
            </a:pPr>
            <a:r>
              <a:rPr lang="en" sz="1900" b="0" i="1" u="none" strike="noStrike" cap="none" dirty="0">
                <a:solidFill>
                  <a:schemeClr val="dk2"/>
                </a:solidFill>
                <a:latin typeface="STIX Two Text"/>
                <a:ea typeface="STIX Two Text"/>
                <a:cs typeface="STIX Two Text"/>
                <a:sym typeface="STIX Two Text"/>
              </a:rPr>
              <a:t>b</a:t>
            </a:r>
            <a:r>
              <a:rPr lang="en" sz="1900" b="0" i="0" u="none" strike="noStrike" cap="none" dirty="0">
                <a:solidFill>
                  <a:schemeClr val="dk2"/>
                </a:solidFill>
                <a:latin typeface="STIX Two Text"/>
                <a:ea typeface="STIX Two Text"/>
                <a:cs typeface="STIX Two Text"/>
                <a:sym typeface="STIX Two Text"/>
              </a:rPr>
              <a:t> = </a:t>
            </a:r>
            <a:r>
              <a:rPr lang="en" sz="1900" b="0" i="0" u="none" strike="noStrike" cap="none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how input shrinks for next recursive call(s) (reduction factor/ constant)</a:t>
            </a:r>
            <a:endParaRPr sz="1900" b="0" i="0" u="none" strike="noStrike" cap="none" dirty="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Helvetica Neue"/>
              <a:buChar char="●"/>
            </a:pPr>
            <a:r>
              <a:rPr lang="en" sz="1900" b="0" i="1" u="none" strike="noStrike" cap="none" dirty="0">
                <a:solidFill>
                  <a:schemeClr val="dk2"/>
                </a:solidFill>
                <a:latin typeface="STIX Two Text"/>
                <a:ea typeface="STIX Two Text"/>
                <a:cs typeface="STIX Two Text"/>
                <a:sym typeface="STIX Two Text"/>
              </a:rPr>
              <a:t>a</a:t>
            </a:r>
            <a:r>
              <a:rPr lang="en" sz="1900" b="0" i="0" u="none" strike="noStrike" cap="none" dirty="0">
                <a:solidFill>
                  <a:schemeClr val="dk2"/>
                </a:solidFill>
                <a:latin typeface="STIX Two Text"/>
                <a:ea typeface="STIX Two Text"/>
                <a:cs typeface="STIX Two Text"/>
                <a:sym typeface="STIX Two Text"/>
              </a:rPr>
              <a:t> =</a:t>
            </a:r>
            <a:r>
              <a:rPr lang="en" sz="1900" b="0" i="0" u="none" strike="noStrike" cap="none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number of recursive calls made per function call (branching factor)</a:t>
            </a:r>
            <a:endParaRPr sz="19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4" name="Group 3" descr="For the line return 2*bar(A, start, n/2), a = 1 since we only have 1 recursive call. b = 2 since we divide the input size by 2 for the next recursive call.">
            <a:extLst>
              <a:ext uri="{FF2B5EF4-FFF2-40B4-BE49-F238E27FC236}">
                <a16:creationId xmlns:a16="http://schemas.microsoft.com/office/drawing/2014/main" id="{5C90F3A2-D9A0-8A2E-93EE-372A2F79FABC}"/>
              </a:ext>
            </a:extLst>
          </p:cNvPr>
          <p:cNvGrpSpPr/>
          <p:nvPr/>
        </p:nvGrpSpPr>
        <p:grpSpPr>
          <a:xfrm>
            <a:off x="438075" y="3621550"/>
            <a:ext cx="3610800" cy="1352400"/>
            <a:chOff x="438075" y="3621550"/>
            <a:chExt cx="3610800" cy="1352400"/>
          </a:xfrm>
        </p:grpSpPr>
        <p:sp>
          <p:nvSpPr>
            <p:cNvPr id="207" name="Google Shape;207;g3baf7f9ce70_0_0"/>
            <p:cNvSpPr/>
            <p:nvPr/>
          </p:nvSpPr>
          <p:spPr>
            <a:xfrm>
              <a:off x="438075" y="3621550"/>
              <a:ext cx="3610800" cy="1352400"/>
            </a:xfrm>
            <a:prstGeom prst="rect">
              <a:avLst/>
            </a:prstGeom>
            <a:solidFill>
              <a:srgbClr val="E9F0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bar(A, start, n) {</a:t>
              </a:r>
              <a:endParaRPr sz="1400" b="1" i="0" u="none" strike="noStrike" cap="none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 if (n-start &lt;= 1) {</a:t>
              </a:r>
              <a:endParaRPr sz="1400" b="1" i="0" u="none" strike="noStrike" cap="none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     return 1;</a:t>
              </a:r>
              <a:endParaRPr sz="1400" b="1" i="0" u="none" strike="noStrike" cap="none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 }</a:t>
              </a:r>
              <a:endParaRPr sz="1400" b="1" i="0" u="none" strike="noStrike" cap="none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 return 2*bar(A, start, n/2);</a:t>
              </a:r>
              <a:endParaRPr sz="1400" b="1" i="0" u="none" strike="noStrike" cap="none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}</a:t>
              </a:r>
              <a:endParaRPr sz="1400" b="1" i="0" u="none" strike="noStrike" cap="none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208" name="Google Shape;208;g3baf7f9ce70_0_0"/>
            <p:cNvSpPr txBox="1"/>
            <p:nvPr/>
          </p:nvSpPr>
          <p:spPr>
            <a:xfrm>
              <a:off x="2736375" y="3680350"/>
              <a:ext cx="13125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" sz="1900" b="0" i="1" u="none" strike="noStrike" cap="none">
                  <a:solidFill>
                    <a:schemeClr val="dk2"/>
                  </a:solidFill>
                  <a:latin typeface="STIX Two Text"/>
                  <a:ea typeface="STIX Two Text"/>
                  <a:cs typeface="STIX Two Text"/>
                  <a:sym typeface="STIX Two Text"/>
                </a:rPr>
                <a:t>a</a:t>
              </a:r>
              <a:r>
                <a:rPr lang="en" sz="1900" b="0" i="0" u="none" strike="noStrike" cap="none">
                  <a:solidFill>
                    <a:schemeClr val="dk2"/>
                  </a:solidFill>
                  <a:latin typeface="STIX Two Text"/>
                  <a:ea typeface="STIX Two Text"/>
                  <a:cs typeface="STIX Two Text"/>
                  <a:sym typeface="STIX Two Text"/>
                </a:rPr>
                <a:t> = 1</a:t>
              </a:r>
              <a:endParaRPr sz="1900" b="0" i="0" u="none" strike="noStrike" cap="none">
                <a:solidFill>
                  <a:schemeClr val="dk2"/>
                </a:solidFill>
                <a:latin typeface="STIX Two Text"/>
                <a:ea typeface="STIX Two Text"/>
                <a:cs typeface="STIX Two Text"/>
                <a:sym typeface="STIX Two Text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" sz="1900" b="0" i="0" u="none" strike="noStrike" cap="none">
                  <a:solidFill>
                    <a:schemeClr val="dk2"/>
                  </a:solidFill>
                  <a:latin typeface="STIX Two Text"/>
                  <a:ea typeface="STIX Two Text"/>
                  <a:cs typeface="STIX Two Text"/>
                  <a:sym typeface="STIX Two Text"/>
                </a:rPr>
                <a:t>b = 2</a:t>
              </a:r>
              <a:endParaRPr sz="1900" b="0" i="0" u="none" strike="noStrike" cap="none">
                <a:solidFill>
                  <a:schemeClr val="dk2"/>
                </a:solidFill>
                <a:latin typeface="STIX Two Text"/>
                <a:ea typeface="STIX Two Text"/>
                <a:cs typeface="STIX Two Text"/>
                <a:sym typeface="STIX Two Text"/>
              </a:endParaRPr>
            </a:p>
          </p:txBody>
        </p:sp>
        <p:sp>
          <p:nvSpPr>
            <p:cNvPr id="209" name="Google Shape;209;g3baf7f9ce70_0_0"/>
            <p:cNvSpPr/>
            <p:nvPr/>
          </p:nvSpPr>
          <p:spPr>
            <a:xfrm>
              <a:off x="1896175" y="4497175"/>
              <a:ext cx="1971900" cy="268800"/>
            </a:xfrm>
            <a:prstGeom prst="rect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" name="Group 4" descr="For the line return foo(L) + foo(L), a = 2 since we make 2 recursive calls. b = 1 since the size of the input remains the same for the next recursive calls.">
            <a:extLst>
              <a:ext uri="{FF2B5EF4-FFF2-40B4-BE49-F238E27FC236}">
                <a16:creationId xmlns:a16="http://schemas.microsoft.com/office/drawing/2014/main" id="{DCF49EFC-1255-EE7D-DED5-28F8D74E5534}"/>
              </a:ext>
            </a:extLst>
          </p:cNvPr>
          <p:cNvGrpSpPr/>
          <p:nvPr/>
        </p:nvGrpSpPr>
        <p:grpSpPr>
          <a:xfrm>
            <a:off x="4996500" y="3338175"/>
            <a:ext cx="3664200" cy="1616100"/>
            <a:chOff x="4996500" y="3338175"/>
            <a:chExt cx="3664200" cy="1616100"/>
          </a:xfrm>
        </p:grpSpPr>
        <p:sp>
          <p:nvSpPr>
            <p:cNvPr id="202" name="Google Shape;202;g3baf7f9ce70_0_0"/>
            <p:cNvSpPr/>
            <p:nvPr/>
          </p:nvSpPr>
          <p:spPr>
            <a:xfrm>
              <a:off x="4996500" y="3338175"/>
              <a:ext cx="3664200" cy="1616100"/>
            </a:xfrm>
            <a:prstGeom prst="rect">
              <a:avLst/>
            </a:prstGeom>
            <a:solidFill>
              <a:srgbClr val="E9F0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foo(L) { </a:t>
              </a:r>
              <a:r>
                <a:rPr lang="en" sz="1400" b="1" i="0" u="none" strike="noStrike" cap="none" dirty="0">
                  <a:solidFill>
                    <a:schemeClr val="lt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// n = </a:t>
              </a:r>
              <a:r>
                <a:rPr lang="en" sz="1400" b="1" i="0" u="none" strike="noStrike" cap="none" dirty="0" err="1">
                  <a:solidFill>
                    <a:schemeClr val="lt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L.size</a:t>
              </a:r>
              <a:endParaRPr sz="1400" b="1" i="0" u="none" strike="noStrike" cap="none" dirty="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 if (</a:t>
              </a:r>
              <a:r>
                <a:rPr lang="en" sz="1400" b="1" i="0" u="none" strike="noStrike" cap="none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L.size</a:t>
              </a: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&lt;= 1) {</a:t>
              </a:r>
              <a:endParaRPr sz="1400" b="1" i="0" u="none" strike="noStrike" cap="none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     return 1;</a:t>
              </a:r>
              <a:endParaRPr sz="1400" b="1" i="0" u="none" strike="noStrike" cap="none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 }</a:t>
              </a:r>
              <a:endParaRPr sz="1400" b="1" i="0" u="none" strike="noStrike" cap="none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 </a:t>
              </a:r>
              <a:r>
                <a:rPr lang="en" sz="1400" b="1" i="0" u="none" strike="noStrike" cap="none" dirty="0" err="1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L.remove</a:t>
              </a: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(0); </a:t>
              </a:r>
              <a:r>
                <a:rPr lang="en" sz="1400" b="1" i="0" u="none" strike="noStrike" cap="none" dirty="0">
                  <a:solidFill>
                    <a:schemeClr val="lt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// n = n-1</a:t>
              </a:r>
              <a:endParaRPr sz="1400" b="1" i="0" u="none" strike="noStrike" cap="none" dirty="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 return foo(L) + foo(L);</a:t>
              </a:r>
              <a:endParaRPr sz="1400" b="1" i="0" u="none" strike="noStrike" cap="none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 dirty="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}</a:t>
              </a:r>
              <a:endParaRPr sz="1400" b="1" i="0" u="none" strike="noStrike" cap="none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203" name="Google Shape;203;g3baf7f9ce70_0_0"/>
            <p:cNvSpPr txBox="1"/>
            <p:nvPr/>
          </p:nvSpPr>
          <p:spPr>
            <a:xfrm>
              <a:off x="7346050" y="3521400"/>
              <a:ext cx="12090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" sz="1900" b="0" i="1" u="none" strike="noStrike" cap="none">
                  <a:solidFill>
                    <a:schemeClr val="dk2"/>
                  </a:solidFill>
                  <a:latin typeface="STIX Two Text"/>
                  <a:ea typeface="STIX Two Text"/>
                  <a:cs typeface="STIX Two Text"/>
                  <a:sym typeface="STIX Two Text"/>
                </a:rPr>
                <a:t>a</a:t>
              </a:r>
              <a:r>
                <a:rPr lang="en" sz="1900" b="0" i="0" u="none" strike="noStrike" cap="none">
                  <a:solidFill>
                    <a:schemeClr val="dk2"/>
                  </a:solidFill>
                  <a:latin typeface="STIX Two Text"/>
                  <a:ea typeface="STIX Two Text"/>
                  <a:cs typeface="STIX Two Text"/>
                  <a:sym typeface="STIX Two Text"/>
                </a:rPr>
                <a:t> = 2</a:t>
              </a:r>
              <a:endParaRPr sz="1900" b="0" i="0" u="none" strike="noStrike" cap="none">
                <a:solidFill>
                  <a:schemeClr val="dk2"/>
                </a:solidFill>
                <a:latin typeface="STIX Two Text"/>
                <a:ea typeface="STIX Two Text"/>
                <a:cs typeface="STIX Two Text"/>
                <a:sym typeface="STIX Two Text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" sz="1900" b="0" i="0" u="none" strike="noStrike" cap="none">
                  <a:solidFill>
                    <a:schemeClr val="dk2"/>
                  </a:solidFill>
                  <a:latin typeface="STIX Two Text"/>
                  <a:ea typeface="STIX Two Text"/>
                  <a:cs typeface="STIX Two Text"/>
                  <a:sym typeface="STIX Two Text"/>
                </a:rPr>
                <a:t>b = 1</a:t>
              </a:r>
              <a:endParaRPr sz="1900" b="0" i="0" u="none" strike="noStrike" cap="none">
                <a:solidFill>
                  <a:schemeClr val="dk2"/>
                </a:solidFill>
                <a:latin typeface="STIX Two Text"/>
                <a:ea typeface="STIX Two Text"/>
                <a:cs typeface="STIX Two Text"/>
                <a:sym typeface="STIX Two Text"/>
              </a:endParaRPr>
            </a:p>
          </p:txBody>
        </p:sp>
        <p:sp>
          <p:nvSpPr>
            <p:cNvPr id="205" name="Google Shape;205;g3baf7f9ce70_0_0"/>
            <p:cNvSpPr/>
            <p:nvPr/>
          </p:nvSpPr>
          <p:spPr>
            <a:xfrm>
              <a:off x="7212075" y="4449850"/>
              <a:ext cx="870900" cy="268800"/>
            </a:xfrm>
            <a:prstGeom prst="rect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g3baf7f9ce70_0_0"/>
            <p:cNvSpPr/>
            <p:nvPr/>
          </p:nvSpPr>
          <p:spPr>
            <a:xfrm>
              <a:off x="6222250" y="4449850"/>
              <a:ext cx="726600" cy="268800"/>
            </a:xfrm>
            <a:prstGeom prst="rect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baf7f9ce70_0_64"/>
          <p:cNvSpPr txBox="1">
            <a:spLocks noGrp="1"/>
          </p:cNvSpPr>
          <p:nvPr>
            <p:ph type="title" idx="4294967295"/>
          </p:nvPr>
        </p:nvSpPr>
        <p:spPr>
          <a:xfrm>
            <a:off x="0" y="333300"/>
            <a:ext cx="3583500" cy="831300"/>
          </a:xfrm>
          <a:prstGeom prst="rect">
            <a:avLst/>
          </a:prstGeom>
          <a:gradFill>
            <a:gsLst>
              <a:gs pos="0">
                <a:srgbClr val="5925BF"/>
              </a:gs>
              <a:gs pos="100000">
                <a:srgbClr val="A58FFF"/>
              </a:gs>
            </a:gsLst>
            <a:lin ang="2698631" scaled="0"/>
          </a:gradFill>
          <a:ln>
            <a:noFill/>
            <a:prstDash/>
          </a:ln>
          <a:effectLst/>
        </p:spPr>
        <p:txBody>
          <a:bodyPr rot="0" spcFirstLastPara="1" vertOverflow="overflow" horzOverflow="overflow" vert="horz" wrap="square" lIns="731500" tIns="182875" rIns="731500" bIns="18287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Problem 0a</a:t>
            </a:r>
          </a:p>
        </p:txBody>
      </p:sp>
      <p:sp>
        <p:nvSpPr>
          <p:cNvPr id="216" name="Google Shape;216;g3baf7f9ce70_0_64"/>
          <p:cNvSpPr txBox="1"/>
          <p:nvPr/>
        </p:nvSpPr>
        <p:spPr>
          <a:xfrm>
            <a:off x="454650" y="1221799"/>
            <a:ext cx="856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Find a recurrence </a:t>
            </a:r>
            <a:r>
              <a:rPr lang="en" sz="1600" b="0" i="1" u="none" strike="noStrike" cap="none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rPr>
              <a:t>T(n)</a:t>
            </a:r>
            <a:r>
              <a:rPr lang="en" sz="1600" b="0" i="0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modelling the </a:t>
            </a:r>
            <a:r>
              <a:rPr lang="en" sz="1600" b="0" i="1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worst-case runtime complexity</a:t>
            </a:r>
            <a:r>
              <a:rPr lang="en" sz="1600" b="0" i="0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of </a:t>
            </a:r>
            <a:r>
              <a:rPr lang="en" sz="1600" b="0" i="1" u="none" strike="noStrike" cap="none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rPr>
              <a:t>f(n)</a:t>
            </a:r>
            <a:endParaRPr sz="1600" b="0" i="1" u="none" strike="noStrike" cap="none">
              <a:solidFill>
                <a:srgbClr val="391A47"/>
              </a:solidFill>
              <a:latin typeface="STIX Two Text"/>
              <a:ea typeface="STIX Two Text"/>
              <a:cs typeface="STIX Two Text"/>
              <a:sym typeface="STIX Two Text"/>
            </a:endParaRPr>
          </a:p>
        </p:txBody>
      </p:sp>
      <p:sp>
        <p:nvSpPr>
          <p:cNvPr id="215" name="Google Shape;215;g3baf7f9ce70_0_64"/>
          <p:cNvSpPr txBox="1"/>
          <p:nvPr/>
        </p:nvSpPr>
        <p:spPr>
          <a:xfrm>
            <a:off x="454650" y="1612071"/>
            <a:ext cx="3735000" cy="1887000"/>
          </a:xfrm>
          <a:prstGeom prst="rect">
            <a:avLst/>
          </a:prstGeom>
          <a:solidFill>
            <a:srgbClr val="E9F0F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1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f(stack) {  </a:t>
            </a:r>
            <a:r>
              <a:rPr lang="en" sz="1400" b="1" i="0" u="none" strike="noStrike" cap="none" dirty="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// </a:t>
            </a:r>
            <a:r>
              <a:rPr lang="en" sz="1400" b="1" i="0" u="none" strike="noStrike" cap="none" dirty="0" err="1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stack.size</a:t>
            </a:r>
            <a:r>
              <a:rPr lang="en" sz="1400" b="1" i="0" u="none" strike="noStrike" cap="none" dirty="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 = n</a:t>
            </a:r>
            <a:endParaRPr sz="1400" b="1" i="0" u="none" strike="noStrike" cap="none" dirty="0">
              <a:solidFill>
                <a:schemeClr val="l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2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if (</a:t>
            </a:r>
            <a:r>
              <a:rPr lang="en" sz="1400" b="1" i="0" u="none" strike="noStrike" cap="none" dirty="0" err="1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stack.size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== 0) {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3  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return 0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4  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b="1" i="0" u="none" strike="noStrike" cap="none" dirty="0" err="1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stack.pop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1" i="0" u="none" strike="noStrike" cap="none" dirty="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// </a:t>
            </a:r>
            <a:r>
              <a:rPr lang="en" sz="1400" b="1" i="0" u="none" strike="noStrike" cap="none" dirty="0" err="1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stack.size</a:t>
            </a:r>
            <a:r>
              <a:rPr lang="en" sz="1400" b="1" i="0" u="none" strike="noStrike" cap="none" dirty="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 --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6  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return 2*f(stack)+1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7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DFDC446-38B5-A59A-6208-544F539DAFC5}"/>
                  </a:ext>
                </a:extLst>
              </p:cNvPr>
              <p:cNvSpPr txBox="1"/>
              <p:nvPr/>
            </p:nvSpPr>
            <p:spPr>
              <a:xfrm>
                <a:off x="4652921" y="2367767"/>
                <a:ext cx="2903487" cy="572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𝑜𝑡h𝑒𝑟𝑤𝑖𝑠𝑒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DFDC446-38B5-A59A-6208-544F539DA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2921" y="2367767"/>
                <a:ext cx="2903487" cy="572914"/>
              </a:xfrm>
              <a:prstGeom prst="rect">
                <a:avLst/>
              </a:prstGeom>
              <a:blipFill>
                <a:blip r:embed="rId3"/>
                <a:stretch>
                  <a:fillRect l="-5652" t="-178261" b="-25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7" name="Google Shape;217;g3baf7f9ce70_0_64"/>
          <p:cNvSpPr txBox="1"/>
          <p:nvPr/>
        </p:nvSpPr>
        <p:spPr>
          <a:xfrm>
            <a:off x="446550" y="3490602"/>
            <a:ext cx="824280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1600"/>
              <a:buFont typeface="Helvetica Neue"/>
              <a:buChar char="●"/>
            </a:pP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When does the base case occur?</a:t>
            </a:r>
            <a:endParaRPr sz="1600" b="0" i="0" u="none" strike="noStrike" cap="none" dirty="0">
              <a:solidFill>
                <a:srgbClr val="391A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1600"/>
              <a:buFont typeface="Helvetica Neue"/>
              <a:buChar char="●"/>
            </a:pP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branching factor </a:t>
            </a:r>
            <a:r>
              <a:rPr lang="en" sz="1600" b="0" i="1" u="none" strike="noStrike" cap="none" dirty="0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rPr>
              <a:t>a</a:t>
            </a: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600" b="0" i="0" u="none" strike="noStrike" cap="none" dirty="0">
              <a:solidFill>
                <a:srgbClr val="391A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1600"/>
              <a:buFont typeface="Helvetica Neue"/>
              <a:buChar char="●"/>
            </a:pP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reduction factor / constant</a:t>
            </a:r>
            <a:r>
              <a:rPr lang="en" sz="9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1600" b="0" i="1" u="none" strike="noStrike" cap="none" dirty="0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rPr>
              <a:t>b</a:t>
            </a: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600" b="0" i="0" u="none" strike="noStrike" cap="none" dirty="0">
              <a:solidFill>
                <a:srgbClr val="391A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1600"/>
              <a:buFont typeface="Helvetica Neue"/>
              <a:buChar char="●"/>
            </a:pP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</a:t>
            </a:r>
            <a:r>
              <a:rPr lang="en" sz="16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amount of non-recursive work </a:t>
            </a:r>
            <a:r>
              <a:rPr lang="en" sz="1600" b="0" i="1" u="none" strike="noStrike" cap="none" dirty="0">
                <a:solidFill>
                  <a:schemeClr val="dk1"/>
                </a:solidFill>
                <a:latin typeface="STIX Two Text"/>
                <a:ea typeface="STIX Two Text"/>
                <a:cs typeface="STIX Two Text"/>
                <a:sym typeface="STIX Two Text"/>
              </a:rPr>
              <a:t>f</a:t>
            </a:r>
            <a:r>
              <a:rPr lang="en" sz="1600" b="0" i="0" u="none" strike="noStrike" cap="none" dirty="0">
                <a:solidFill>
                  <a:schemeClr val="dk1"/>
                </a:solidFill>
                <a:latin typeface="STIX Two Text"/>
                <a:ea typeface="STIX Two Text"/>
                <a:cs typeface="STIX Two Text"/>
                <a:sym typeface="STIX Two Text"/>
              </a:rPr>
              <a:t>(</a:t>
            </a:r>
            <a:r>
              <a:rPr lang="en" sz="1600" b="0" i="1" u="none" strike="noStrike" cap="none" dirty="0">
                <a:solidFill>
                  <a:schemeClr val="dk1"/>
                </a:solidFill>
                <a:latin typeface="STIX Two Text"/>
                <a:ea typeface="STIX Two Text"/>
                <a:cs typeface="STIX Two Text"/>
                <a:sym typeface="STIX Two Text"/>
              </a:rPr>
              <a:t>n</a:t>
            </a:r>
            <a:r>
              <a:rPr lang="en" sz="1600" b="0" i="0" u="none" strike="noStrike" cap="none" dirty="0">
                <a:solidFill>
                  <a:schemeClr val="dk1"/>
                </a:solidFill>
                <a:latin typeface="STIX Two Text"/>
                <a:ea typeface="STIX Two Text"/>
                <a:cs typeface="STIX Two Text"/>
                <a:sym typeface="STIX Two Text"/>
              </a:rPr>
              <a:t>)</a:t>
            </a:r>
            <a:r>
              <a:rPr lang="en" sz="16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600" b="0" i="0" u="none" strike="noStrike" cap="none" dirty="0">
              <a:solidFill>
                <a:srgbClr val="391A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0699C9-C6DA-9658-A3DE-E3EE3BCD7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493700" y="287250"/>
            <a:ext cx="2373600" cy="923400"/>
            <a:chOff x="6493700" y="287250"/>
            <a:chExt cx="2373600" cy="923400"/>
          </a:xfrm>
        </p:grpSpPr>
        <p:sp>
          <p:nvSpPr>
            <p:cNvPr id="229" name="Google Shape;229;g3baf7f9ce70_0_64"/>
            <p:cNvSpPr txBox="1"/>
            <p:nvPr/>
          </p:nvSpPr>
          <p:spPr>
            <a:xfrm>
              <a:off x="6493700" y="287250"/>
              <a:ext cx="2373600" cy="923400"/>
            </a:xfrm>
            <a:prstGeom prst="rect">
              <a:avLst/>
            </a:prstGeom>
            <a:solidFill>
              <a:srgbClr val="E9F0F7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rgbClr val="391A47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Recurrence relation forms:</a:t>
              </a:r>
              <a:endParaRPr sz="1200" b="0" i="0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457200" marR="0" lvl="0" indent="-3048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91A47"/>
                </a:buClr>
                <a:buSzPts val="1200"/>
                <a:buFont typeface="Helvetica Neue"/>
                <a:buChar char="●"/>
              </a:pPr>
              <a:r>
                <a:rPr lang="en" sz="1200" b="0" i="0" u="none" strike="noStrike" cap="none">
                  <a:solidFill>
                    <a:srgbClr val="391A47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</a:t>
              </a:r>
              <a:endParaRPr sz="1200" b="0" i="0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457200" marR="0" lvl="0" indent="-2286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91A47"/>
                </a:buClr>
                <a:buSzPts val="1200"/>
                <a:buFont typeface="Helvetica Neue"/>
                <a:buNone/>
              </a:pPr>
              <a:endParaRPr sz="1200" b="0" i="0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0" name="Google Shape;230;g3baf7f9ce70_0_64"/>
            <p:cNvSpPr txBox="1"/>
            <p:nvPr/>
          </p:nvSpPr>
          <p:spPr>
            <a:xfrm>
              <a:off x="6493700" y="834700"/>
              <a:ext cx="853500" cy="369300"/>
            </a:xfrm>
            <a:prstGeom prst="rect">
              <a:avLst/>
            </a:prstGeom>
            <a:solidFill>
              <a:srgbClr val="E9F0F7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marR="0" lvl="0" indent="-228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66DF0"/>
                </a:buClr>
                <a:buSzPts val="1200"/>
                <a:buFont typeface="Helvetica Neue"/>
                <a:buNone/>
              </a:pPr>
              <a:endParaRPr sz="1200" b="0" i="0" u="none" strike="noStrike" cap="none">
                <a:solidFill>
                  <a:srgbClr val="766DF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231" name="Google Shape;231;g3baf7f9ce70_0_6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917206" y="642863"/>
              <a:ext cx="1579693" cy="2121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" name="Google Shape;232;g3baf7f9ce70_0_6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917198" y="941897"/>
              <a:ext cx="1829614" cy="1791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g3baf7f9ce70_0_64"/>
            <p:cNvSpPr/>
            <p:nvPr/>
          </p:nvSpPr>
          <p:spPr>
            <a:xfrm>
              <a:off x="6888725" y="875925"/>
              <a:ext cx="1914900" cy="311100"/>
            </a:xfrm>
            <a:prstGeom prst="rect">
              <a:avLst/>
            </a:prstGeom>
            <a:solidFill>
              <a:srgbClr val="E9F0F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endParaRPr>
            </a:p>
          </p:txBody>
        </p:sp>
        <p:pic>
          <p:nvPicPr>
            <p:cNvPr id="234" name="Google Shape;234;g3baf7f9ce70_0_6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17200" y="944254"/>
              <a:ext cx="1829600" cy="17447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Shape 213">
          <a:extLst>
            <a:ext uri="{FF2B5EF4-FFF2-40B4-BE49-F238E27FC236}">
              <a16:creationId xmlns:a16="http://schemas.microsoft.com/office/drawing/2014/main" id="{CE3946E5-C0F5-87E8-3F31-81348B9A5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baf7f9ce70_0_64">
            <a:extLst>
              <a:ext uri="{FF2B5EF4-FFF2-40B4-BE49-F238E27FC236}">
                <a16:creationId xmlns:a16="http://schemas.microsoft.com/office/drawing/2014/main" id="{65B66D2E-1376-B8A9-7022-D931098A346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333300"/>
            <a:ext cx="3583500" cy="831300"/>
          </a:xfrm>
          <a:prstGeom prst="rect">
            <a:avLst/>
          </a:prstGeom>
          <a:gradFill>
            <a:gsLst>
              <a:gs pos="0">
                <a:srgbClr val="5925BF"/>
              </a:gs>
              <a:gs pos="100000">
                <a:srgbClr val="A58FFF"/>
              </a:gs>
            </a:gsLst>
            <a:lin ang="2698631" scaled="0"/>
          </a:gradFill>
          <a:ln>
            <a:noFill/>
            <a:prstDash/>
          </a:ln>
          <a:effectLst/>
        </p:spPr>
        <p:txBody>
          <a:bodyPr rot="0" spcFirstLastPara="1" vertOverflow="overflow" horzOverflow="overflow" vert="horz" wrap="square" lIns="731500" tIns="182875" rIns="731500" bIns="18287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Problem 0a</a:t>
            </a:r>
          </a:p>
        </p:txBody>
      </p:sp>
      <p:sp>
        <p:nvSpPr>
          <p:cNvPr id="216" name="Google Shape;216;g3baf7f9ce70_0_64">
            <a:extLst>
              <a:ext uri="{FF2B5EF4-FFF2-40B4-BE49-F238E27FC236}">
                <a16:creationId xmlns:a16="http://schemas.microsoft.com/office/drawing/2014/main" id="{668E257E-E6F8-8A73-F6FB-91B91F10B7A5}"/>
              </a:ext>
            </a:extLst>
          </p:cNvPr>
          <p:cNvSpPr txBox="1"/>
          <p:nvPr/>
        </p:nvSpPr>
        <p:spPr>
          <a:xfrm>
            <a:off x="454650" y="1221799"/>
            <a:ext cx="856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Find a recurrence </a:t>
            </a:r>
            <a:r>
              <a:rPr lang="en" sz="1600" b="0" i="1" u="none" strike="noStrike" cap="none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rPr>
              <a:t>T(n)</a:t>
            </a:r>
            <a:r>
              <a:rPr lang="en" sz="1600" b="0" i="0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modelling the </a:t>
            </a:r>
            <a:r>
              <a:rPr lang="en" sz="1600" b="0" i="1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worst-case runtime complexity</a:t>
            </a:r>
            <a:r>
              <a:rPr lang="en" sz="1600" b="0" i="0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of </a:t>
            </a:r>
            <a:r>
              <a:rPr lang="en" sz="1600" b="0" i="1" u="none" strike="noStrike" cap="none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rPr>
              <a:t>f(n)</a:t>
            </a:r>
            <a:endParaRPr sz="1600" b="0" i="1" u="none" strike="noStrike" cap="none">
              <a:solidFill>
                <a:srgbClr val="391A47"/>
              </a:solidFill>
              <a:latin typeface="STIX Two Text"/>
              <a:ea typeface="STIX Two Text"/>
              <a:cs typeface="STIX Two Text"/>
              <a:sym typeface="STIX Two Text"/>
            </a:endParaRPr>
          </a:p>
        </p:txBody>
      </p:sp>
      <p:sp>
        <p:nvSpPr>
          <p:cNvPr id="215" name="Google Shape;215;g3baf7f9ce70_0_64">
            <a:extLst>
              <a:ext uri="{FF2B5EF4-FFF2-40B4-BE49-F238E27FC236}">
                <a16:creationId xmlns:a16="http://schemas.microsoft.com/office/drawing/2014/main" id="{C509500E-59D3-891A-8E9F-2965ADA037FB}"/>
              </a:ext>
            </a:extLst>
          </p:cNvPr>
          <p:cNvSpPr txBox="1"/>
          <p:nvPr/>
        </p:nvSpPr>
        <p:spPr>
          <a:xfrm>
            <a:off x="454650" y="1612071"/>
            <a:ext cx="3735000" cy="1887000"/>
          </a:xfrm>
          <a:prstGeom prst="rect">
            <a:avLst/>
          </a:prstGeom>
          <a:solidFill>
            <a:srgbClr val="E9F0F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1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f(stack) {  </a:t>
            </a:r>
            <a:r>
              <a:rPr lang="en" sz="1400" b="1" i="0" u="none" strike="noStrike" cap="none" dirty="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// </a:t>
            </a:r>
            <a:r>
              <a:rPr lang="en" sz="1400" b="1" i="0" u="none" strike="noStrike" cap="none" dirty="0" err="1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stack.size</a:t>
            </a:r>
            <a:r>
              <a:rPr lang="en" sz="1400" b="1" i="0" u="none" strike="noStrike" cap="none" dirty="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 = n</a:t>
            </a:r>
            <a:endParaRPr sz="1400" b="1" i="0" u="none" strike="noStrike" cap="none" dirty="0">
              <a:solidFill>
                <a:schemeClr val="l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2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if (</a:t>
            </a:r>
            <a:r>
              <a:rPr lang="en" sz="1400" b="1" i="0" u="none" strike="noStrike" cap="none" dirty="0" err="1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stack.size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== 0) {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3  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return 0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4  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b="1" i="0" u="none" strike="noStrike" cap="none" dirty="0" err="1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stack.pop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" sz="1400" b="1" i="0" u="none" strike="noStrike" cap="none" dirty="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// </a:t>
            </a:r>
            <a:r>
              <a:rPr lang="en" sz="1400" b="1" i="0" u="none" strike="noStrike" cap="none" dirty="0" err="1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stack.size</a:t>
            </a:r>
            <a:r>
              <a:rPr lang="en" sz="1400" b="1" i="0" u="none" strike="noStrike" cap="none" dirty="0">
                <a:solidFill>
                  <a:schemeClr val="lt2"/>
                </a:solidFill>
                <a:latin typeface="Courier New"/>
                <a:ea typeface="Courier New"/>
                <a:cs typeface="Courier New"/>
                <a:sym typeface="Courier New"/>
              </a:rPr>
              <a:t> --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6  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return 2*f(stack)+1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7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36B1467-777C-E438-9503-83DE3D5A6DC2}"/>
                  </a:ext>
                </a:extLst>
              </p:cNvPr>
              <p:cNvSpPr txBox="1"/>
              <p:nvPr/>
            </p:nvSpPr>
            <p:spPr>
              <a:xfrm>
                <a:off x="4652921" y="2367767"/>
                <a:ext cx="2903487" cy="572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𝑜𝑡h𝑒𝑟𝑤𝑖𝑠𝑒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36B1467-777C-E438-9503-83DE3D5A6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2921" y="2367767"/>
                <a:ext cx="2903487" cy="572914"/>
              </a:xfrm>
              <a:prstGeom prst="rect">
                <a:avLst/>
              </a:prstGeom>
              <a:blipFill>
                <a:blip r:embed="rId3"/>
                <a:stretch>
                  <a:fillRect l="-5652" t="-178261" b="-25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8" name="Google Shape;228;g3baf7f9ce70_0_64">
            <a:extLst>
              <a:ext uri="{FF2B5EF4-FFF2-40B4-BE49-F238E27FC236}">
                <a16:creationId xmlns:a16="http://schemas.microsoft.com/office/drawing/2014/main" id="{4CB60641-1D61-E322-42AF-A314D810C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69400" y="4585829"/>
            <a:ext cx="4822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766DF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constant, which we can denote as </a:t>
            </a:r>
            <a:r>
              <a:rPr lang="en" sz="1600" b="0" i="1" u="none" strike="noStrike" cap="none" dirty="0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c</a:t>
            </a:r>
            <a:r>
              <a:rPr lang="en" sz="1600" b="0" i="0" u="none" strike="noStrike" cap="none" baseline="-25000" dirty="0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1</a:t>
            </a:r>
            <a:endParaRPr sz="1600" b="0" i="0" u="none" strike="noStrike" cap="none" baseline="-25000" dirty="0">
              <a:solidFill>
                <a:srgbClr val="766DF0"/>
              </a:solidFill>
              <a:latin typeface="STIX Two Text"/>
              <a:ea typeface="STIX Two Text"/>
              <a:cs typeface="STIX Two Text"/>
              <a:sym typeface="STIX Two Tex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589E85F-2970-C49C-2A2A-B1B44FF62B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493700" y="287250"/>
            <a:ext cx="2373600" cy="923400"/>
            <a:chOff x="6493700" y="287250"/>
            <a:chExt cx="2373600" cy="923400"/>
          </a:xfrm>
        </p:grpSpPr>
        <p:sp>
          <p:nvSpPr>
            <p:cNvPr id="229" name="Google Shape;229;g3baf7f9ce70_0_64">
              <a:extLst>
                <a:ext uri="{FF2B5EF4-FFF2-40B4-BE49-F238E27FC236}">
                  <a16:creationId xmlns:a16="http://schemas.microsoft.com/office/drawing/2014/main" id="{33F65523-71C6-DE20-371A-3609731EBAD4}"/>
                </a:ext>
              </a:extLst>
            </p:cNvPr>
            <p:cNvSpPr txBox="1"/>
            <p:nvPr/>
          </p:nvSpPr>
          <p:spPr>
            <a:xfrm>
              <a:off x="6493700" y="287250"/>
              <a:ext cx="2373600" cy="923400"/>
            </a:xfrm>
            <a:prstGeom prst="rect">
              <a:avLst/>
            </a:prstGeom>
            <a:solidFill>
              <a:srgbClr val="E9F0F7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rgbClr val="391A47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Recurrence relation forms:</a:t>
              </a:r>
              <a:endParaRPr sz="1200" b="0" i="0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457200" marR="0" lvl="0" indent="-3048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91A47"/>
                </a:buClr>
                <a:buSzPts val="1200"/>
                <a:buFont typeface="Helvetica Neue"/>
                <a:buChar char="●"/>
              </a:pPr>
              <a:r>
                <a:rPr lang="en" sz="1200" b="0" i="0" u="none" strike="noStrike" cap="none">
                  <a:solidFill>
                    <a:srgbClr val="391A47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</a:t>
              </a:r>
              <a:endParaRPr sz="1200" b="0" i="0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457200" marR="0" lvl="0" indent="-2286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91A47"/>
                </a:buClr>
                <a:buSzPts val="1200"/>
                <a:buFont typeface="Helvetica Neue"/>
                <a:buNone/>
              </a:pPr>
              <a:endParaRPr sz="1200" b="0" i="0" u="none" strike="noStrike" cap="none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30" name="Google Shape;230;g3baf7f9ce70_0_64">
              <a:extLst>
                <a:ext uri="{FF2B5EF4-FFF2-40B4-BE49-F238E27FC236}">
                  <a16:creationId xmlns:a16="http://schemas.microsoft.com/office/drawing/2014/main" id="{4DFD3380-2674-DE7A-5556-7E7B452318D4}"/>
                </a:ext>
              </a:extLst>
            </p:cNvPr>
            <p:cNvSpPr txBox="1"/>
            <p:nvPr/>
          </p:nvSpPr>
          <p:spPr>
            <a:xfrm>
              <a:off x="6493700" y="834700"/>
              <a:ext cx="853500" cy="369300"/>
            </a:xfrm>
            <a:prstGeom prst="rect">
              <a:avLst/>
            </a:prstGeom>
            <a:solidFill>
              <a:srgbClr val="E9F0F7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marR="0" lvl="0" indent="-228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66DF0"/>
                </a:buClr>
                <a:buSzPts val="1200"/>
                <a:buFont typeface="Helvetica Neue"/>
                <a:buNone/>
              </a:pPr>
              <a:endParaRPr sz="1200" b="0" i="0" u="none" strike="noStrike" cap="none">
                <a:solidFill>
                  <a:srgbClr val="766DF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231" name="Google Shape;231;g3baf7f9ce70_0_64">
              <a:extLst>
                <a:ext uri="{FF2B5EF4-FFF2-40B4-BE49-F238E27FC236}">
                  <a16:creationId xmlns:a16="http://schemas.microsoft.com/office/drawing/2014/main" id="{6F41A457-D68B-B2B9-04B7-433AFCDA60C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917206" y="642863"/>
              <a:ext cx="1579693" cy="2121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" name="Google Shape;232;g3baf7f9ce70_0_64">
              <a:extLst>
                <a:ext uri="{FF2B5EF4-FFF2-40B4-BE49-F238E27FC236}">
                  <a16:creationId xmlns:a16="http://schemas.microsoft.com/office/drawing/2014/main" id="{4D4C7025-82B9-AA9F-C769-B1C418D348E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917198" y="941897"/>
              <a:ext cx="1829614" cy="1791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g3baf7f9ce70_0_64">
              <a:extLst>
                <a:ext uri="{FF2B5EF4-FFF2-40B4-BE49-F238E27FC236}">
                  <a16:creationId xmlns:a16="http://schemas.microsoft.com/office/drawing/2014/main" id="{408EFC87-FD0A-978A-FF64-60FD20453659}"/>
                </a:ext>
              </a:extLst>
            </p:cNvPr>
            <p:cNvSpPr/>
            <p:nvPr/>
          </p:nvSpPr>
          <p:spPr>
            <a:xfrm>
              <a:off x="6888725" y="875925"/>
              <a:ext cx="1914900" cy="311100"/>
            </a:xfrm>
            <a:prstGeom prst="rect">
              <a:avLst/>
            </a:prstGeom>
            <a:solidFill>
              <a:srgbClr val="E9F0F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endParaRPr>
            </a:p>
          </p:txBody>
        </p:sp>
        <p:pic>
          <p:nvPicPr>
            <p:cNvPr id="234" name="Google Shape;234;g3baf7f9ce70_0_64">
              <a:extLst>
                <a:ext uri="{FF2B5EF4-FFF2-40B4-BE49-F238E27FC236}">
                  <a16:creationId xmlns:a16="http://schemas.microsoft.com/office/drawing/2014/main" id="{94AF3BA0-B7C9-B830-5DA4-7DFE607BF50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917200" y="944254"/>
              <a:ext cx="1829600" cy="1744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05413B1-2686-F6FD-0B73-8F79FA4B5C15}"/>
              </a:ext>
            </a:extLst>
          </p:cNvPr>
          <p:cNvSpPr txBox="1"/>
          <p:nvPr/>
        </p:nvSpPr>
        <p:spPr>
          <a:xfrm>
            <a:off x="4738200" y="4267575"/>
            <a:ext cx="504845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 dirty="0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b = </a:t>
            </a:r>
            <a:r>
              <a:rPr lang="en-US" sz="1600" b="0" i="0" u="none" strike="noStrike" cap="none" dirty="0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1</a:t>
            </a:r>
            <a:r>
              <a:rPr lang="en-US" sz="1600" b="0" i="0" u="none" strike="noStrike" cap="none" dirty="0">
                <a:solidFill>
                  <a:srgbClr val="766D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600" b="0" i="0" u="none" strike="noStrike" cap="none" dirty="0">
                <a:solidFill>
                  <a:srgbClr val="766DF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since we always reduce input size by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596D70-515E-A0D4-5F30-90BCB02709C6}"/>
              </a:ext>
            </a:extLst>
          </p:cNvPr>
          <p:cNvSpPr txBox="1"/>
          <p:nvPr/>
        </p:nvSpPr>
        <p:spPr>
          <a:xfrm>
            <a:off x="3818850" y="3893820"/>
            <a:ext cx="504845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 dirty="0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a = </a:t>
            </a:r>
            <a:r>
              <a:rPr lang="en-US" sz="1600" b="0" i="0" u="none" strike="noStrike" cap="none" dirty="0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1</a:t>
            </a:r>
            <a:r>
              <a:rPr lang="en-US" sz="1600" b="0" i="0" u="none" strike="noStrike" cap="none" dirty="0">
                <a:solidFill>
                  <a:srgbClr val="766D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600" b="0" i="0" u="none" strike="noStrike" cap="none" dirty="0">
                <a:solidFill>
                  <a:srgbClr val="766DF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since we only make one recursive call</a:t>
            </a:r>
          </a:p>
        </p:txBody>
      </p:sp>
      <p:sp>
        <p:nvSpPr>
          <p:cNvPr id="9" name="Google Shape;218;g3baf7f9ce70_0_64">
            <a:extLst>
              <a:ext uri="{FF2B5EF4-FFF2-40B4-BE49-F238E27FC236}">
                <a16:creationId xmlns:a16="http://schemas.microsoft.com/office/drawing/2014/main" id="{E3DF362B-B53E-B0E4-F4F0-C8DD74035968}"/>
              </a:ext>
            </a:extLst>
          </p:cNvPr>
          <p:cNvSpPr txBox="1"/>
          <p:nvPr/>
        </p:nvSpPr>
        <p:spPr>
          <a:xfrm>
            <a:off x="4029475" y="3506015"/>
            <a:ext cx="793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1" u="none" strike="noStrike" cap="none" dirty="0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n</a:t>
            </a:r>
            <a:r>
              <a:rPr lang="en" sz="1600" b="0" i="0" u="none" strike="noStrike" cap="none" dirty="0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 </a:t>
            </a:r>
            <a:r>
              <a:rPr lang="en" sz="1600" b="0" i="0" u="none" strike="noStrike" cap="none" dirty="0">
                <a:solidFill>
                  <a:srgbClr val="766DF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≤</a:t>
            </a:r>
            <a:r>
              <a:rPr lang="en" sz="1600" b="0" i="0" u="none" strike="noStrike" cap="none" dirty="0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 0</a:t>
            </a:r>
            <a:endParaRPr sz="1600" b="0" i="0" u="none" strike="noStrike" cap="none" dirty="0">
              <a:solidFill>
                <a:srgbClr val="766DF0"/>
              </a:solidFill>
              <a:latin typeface="STIX Two Text"/>
              <a:ea typeface="STIX Two Text"/>
              <a:cs typeface="STIX Two Text"/>
              <a:sym typeface="STIX Two Text"/>
            </a:endParaRPr>
          </a:p>
        </p:txBody>
      </p:sp>
      <p:sp>
        <p:nvSpPr>
          <p:cNvPr id="18" name="Google Shape;217;g3baf7f9ce70_0_64">
            <a:extLst>
              <a:ext uri="{FF2B5EF4-FFF2-40B4-BE49-F238E27FC236}">
                <a16:creationId xmlns:a16="http://schemas.microsoft.com/office/drawing/2014/main" id="{9D28233B-4F82-AFE1-2AFE-4E41379D69D1}"/>
              </a:ext>
            </a:extLst>
          </p:cNvPr>
          <p:cNvSpPr txBox="1"/>
          <p:nvPr/>
        </p:nvSpPr>
        <p:spPr>
          <a:xfrm>
            <a:off x="446550" y="3484921"/>
            <a:ext cx="504845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1600"/>
              <a:buFont typeface="Helvetica Neue"/>
              <a:buChar char="●"/>
            </a:pP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When does the base case occur?</a:t>
            </a:r>
            <a:endParaRPr sz="1600" b="0" i="0" u="none" strike="noStrike" cap="none" dirty="0">
              <a:solidFill>
                <a:srgbClr val="391A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1600"/>
              <a:buFont typeface="Helvetica Neue"/>
              <a:buChar char="●"/>
            </a:pP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branching factor </a:t>
            </a:r>
            <a:r>
              <a:rPr lang="en" sz="1600" b="0" i="1" u="none" strike="noStrike" cap="none" dirty="0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rPr>
              <a:t>a</a:t>
            </a: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600" b="0" i="0" u="none" strike="noStrike" cap="none" dirty="0">
              <a:solidFill>
                <a:srgbClr val="391A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1600"/>
              <a:buFont typeface="Helvetica Neue"/>
              <a:buChar char="●"/>
            </a:pP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reduction factor / constant</a:t>
            </a:r>
            <a:r>
              <a:rPr lang="en" sz="9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1600" b="0" i="1" u="none" strike="noStrike" cap="none" dirty="0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rPr>
              <a:t>b</a:t>
            </a: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600" b="0" i="0" u="none" strike="noStrike" cap="none" dirty="0">
              <a:solidFill>
                <a:srgbClr val="391A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1600"/>
              <a:buFont typeface="Helvetica Neue"/>
              <a:buChar char="●"/>
            </a:pP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</a:t>
            </a:r>
            <a:r>
              <a:rPr lang="en" sz="16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amount of non-recursive work </a:t>
            </a:r>
            <a:r>
              <a:rPr lang="en" sz="1600" b="0" i="1" u="none" strike="noStrike" cap="none" dirty="0">
                <a:solidFill>
                  <a:schemeClr val="dk1"/>
                </a:solidFill>
                <a:latin typeface="STIX Two Text"/>
                <a:ea typeface="STIX Two Text"/>
                <a:cs typeface="STIX Two Text"/>
                <a:sym typeface="STIX Two Text"/>
              </a:rPr>
              <a:t>f</a:t>
            </a:r>
            <a:r>
              <a:rPr lang="en" sz="1600" b="0" i="0" u="none" strike="noStrike" cap="none" dirty="0">
                <a:solidFill>
                  <a:schemeClr val="dk1"/>
                </a:solidFill>
                <a:latin typeface="STIX Two Text"/>
                <a:ea typeface="STIX Two Text"/>
                <a:cs typeface="STIX Two Text"/>
                <a:sym typeface="STIX Two Text"/>
              </a:rPr>
              <a:t>(</a:t>
            </a:r>
            <a:r>
              <a:rPr lang="en" sz="1600" b="0" i="1" u="none" strike="noStrike" cap="none" dirty="0">
                <a:solidFill>
                  <a:schemeClr val="dk1"/>
                </a:solidFill>
                <a:latin typeface="STIX Two Text"/>
                <a:ea typeface="STIX Two Text"/>
                <a:cs typeface="STIX Two Text"/>
                <a:sym typeface="STIX Two Text"/>
              </a:rPr>
              <a:t>n</a:t>
            </a:r>
            <a:r>
              <a:rPr lang="en" sz="1600" b="0" i="0" u="none" strike="noStrike" cap="none" dirty="0">
                <a:solidFill>
                  <a:schemeClr val="dk1"/>
                </a:solidFill>
                <a:latin typeface="STIX Two Text"/>
                <a:ea typeface="STIX Two Text"/>
                <a:cs typeface="STIX Two Text"/>
                <a:sym typeface="STIX Two Text"/>
              </a:rPr>
              <a:t>)</a:t>
            </a:r>
            <a:r>
              <a:rPr lang="en" sz="16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600" b="0" i="0" u="none" strike="noStrike" cap="none" dirty="0">
              <a:solidFill>
                <a:srgbClr val="391A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02903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/>
      <p:bldP spid="6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baf7f9ce70_0_137"/>
          <p:cNvSpPr txBox="1">
            <a:spLocks noGrp="1"/>
          </p:cNvSpPr>
          <p:nvPr>
            <p:ph type="title" idx="4294967295"/>
          </p:nvPr>
        </p:nvSpPr>
        <p:spPr>
          <a:xfrm>
            <a:off x="0" y="333300"/>
            <a:ext cx="3583500" cy="831300"/>
          </a:xfrm>
          <a:prstGeom prst="rect">
            <a:avLst/>
          </a:prstGeom>
          <a:gradFill>
            <a:gsLst>
              <a:gs pos="0">
                <a:srgbClr val="5925BF"/>
              </a:gs>
              <a:gs pos="100000">
                <a:srgbClr val="A58FFF"/>
              </a:gs>
            </a:gsLst>
            <a:lin ang="2698631" scaled="0"/>
          </a:gradFill>
          <a:ln>
            <a:noFill/>
            <a:prstDash/>
          </a:ln>
          <a:effectLst/>
        </p:spPr>
        <p:txBody>
          <a:bodyPr rot="0" spcFirstLastPara="1" vertOverflow="overflow" horzOverflow="overflow" vert="horz" wrap="square" lIns="731500" tIns="182875" rIns="731500" bIns="18287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Problem 0b</a:t>
            </a:r>
          </a:p>
        </p:txBody>
      </p:sp>
      <p:sp>
        <p:nvSpPr>
          <p:cNvPr id="241" name="Google Shape;241;g3baf7f9ce70_0_137"/>
          <p:cNvSpPr txBox="1"/>
          <p:nvPr/>
        </p:nvSpPr>
        <p:spPr>
          <a:xfrm>
            <a:off x="454650" y="1308325"/>
            <a:ext cx="85671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Find a recurrence </a:t>
            </a:r>
            <a:r>
              <a:rPr lang="en" sz="1600" b="0" i="1" u="none" strike="noStrike" cap="none" dirty="0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rPr>
              <a:t>T(n)</a:t>
            </a: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modelling the </a:t>
            </a:r>
            <a:r>
              <a:rPr lang="en" sz="1600" b="0" i="1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worst-case runtime complexity</a:t>
            </a: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of </a:t>
            </a:r>
            <a:r>
              <a:rPr lang="en" sz="1600" i="1" dirty="0">
                <a:solidFill>
                  <a:srgbClr val="391A47"/>
                </a:solidFill>
                <a:latin typeface="STIX Two Text"/>
                <a:ea typeface="Helvetica Neue"/>
                <a:cs typeface="Helvetica Neue"/>
                <a:sym typeface="STIX Two Text"/>
              </a:rPr>
              <a:t>bar</a:t>
            </a:r>
            <a:r>
              <a:rPr lang="en" sz="1600" b="0" i="1" u="none" strike="noStrike" cap="none" dirty="0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rPr>
              <a:t>(n)</a:t>
            </a:r>
            <a:endParaRPr sz="1600" b="0" i="1" u="none" strike="noStrike" cap="none" dirty="0">
              <a:solidFill>
                <a:srgbClr val="391A47"/>
              </a:solidFill>
              <a:latin typeface="STIX Two Text"/>
              <a:ea typeface="STIX Two Text"/>
              <a:cs typeface="STIX Two Text"/>
              <a:sym typeface="STIX Two Text"/>
            </a:endParaRPr>
          </a:p>
        </p:txBody>
      </p:sp>
      <p:sp>
        <p:nvSpPr>
          <p:cNvPr id="240" name="Google Shape;240;g3baf7f9ce70_0_137"/>
          <p:cNvSpPr txBox="1"/>
          <p:nvPr/>
        </p:nvSpPr>
        <p:spPr>
          <a:xfrm>
            <a:off x="204375" y="1717825"/>
            <a:ext cx="3271500" cy="3104666"/>
          </a:xfrm>
          <a:prstGeom prst="rect">
            <a:avLst/>
          </a:prstGeom>
          <a:solidFill>
            <a:srgbClr val="E9F0F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1  </a:t>
            </a:r>
            <a:r>
              <a:rPr lang="en" sz="1100" b="1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bar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(A, start, n) {</a:t>
            </a:r>
            <a:endParaRPr sz="11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if n ≤ 10000 {</a:t>
            </a:r>
            <a:endParaRPr sz="11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  return 1000</a:t>
            </a:r>
            <a:endParaRPr sz="11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4    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1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1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if (bar(A, start, n/3) &gt; 5) {</a:t>
            </a:r>
            <a:endParaRPr sz="1100" b="0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6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  for (int i=0; i&lt;n; i++) {</a:t>
            </a:r>
            <a:endParaRPr sz="11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1">
              <a:lnSpc>
                <a:spcPct val="115000"/>
              </a:lnSpc>
              <a:buClr>
                <a:schemeClr val="dk2"/>
              </a:buClr>
              <a:buSzPts val="1100"/>
            </a:pPr>
            <a:r>
              <a:rPr lang="en" sz="110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7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   println("Yay")</a:t>
            </a:r>
          </a:p>
          <a:p>
            <a:pPr lvl="1">
              <a:lnSpc>
                <a:spcPct val="115000"/>
              </a:lnSpc>
              <a:buClr>
                <a:schemeClr val="dk2"/>
              </a:buClr>
              <a:buSzPts val="1100"/>
            </a:pPr>
            <a:r>
              <a:rPr lang="en-US" sz="110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8</a:t>
            </a:r>
            <a:r>
              <a:rPr lang="en-US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 }</a:t>
            </a:r>
            <a:endParaRPr sz="11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9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  return 5*bar(A, start, n/3)</a:t>
            </a:r>
            <a:endParaRPr sz="11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10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} else {</a:t>
            </a:r>
            <a:endParaRPr sz="11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11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 for (int i=0; i&lt;n*n; i++) {</a:t>
            </a:r>
            <a:endParaRPr sz="11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12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   println("Yay")</a:t>
            </a:r>
            <a:endParaRPr sz="11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" sz="1100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 }</a:t>
            </a:r>
            <a:endParaRPr sz="11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" sz="1100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 return 4 * bar(A, start, n/3)</a:t>
            </a:r>
            <a:endParaRPr sz="11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" sz="1100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lang="en" sz="11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}</a:t>
            </a:r>
            <a:endParaRPr sz="11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42" name="Google Shape;242;g3baf7f9ce70_0_137" descr="The base case occurs when n is less than or equal to ten thousand.&#10;The branching factor is 2.&#10;The reduction factor / b is 3&#10;The amont of non-recursive work is c1 * n + c2&#10;&#10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328375" y="1742225"/>
            <a:ext cx="82428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1600"/>
              <a:buFont typeface="Helvetica Neue"/>
              <a:buChar char="●"/>
            </a:pP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When does the base case occur?</a:t>
            </a:r>
            <a:endParaRPr sz="1600" b="0" i="0" u="none" strike="noStrike" cap="none" dirty="0">
              <a:solidFill>
                <a:srgbClr val="391A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1600"/>
              <a:buFont typeface="Helvetica Neue"/>
              <a:buChar char="●"/>
            </a:pP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branching factor </a:t>
            </a:r>
            <a:r>
              <a:rPr lang="en" sz="1600" b="0" i="1" u="none" strike="noStrike" cap="none" dirty="0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rPr>
              <a:t>a</a:t>
            </a: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600" b="0" i="0" u="none" strike="noStrike" cap="none" dirty="0">
              <a:solidFill>
                <a:srgbClr val="391A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1600"/>
              <a:buFont typeface="Helvetica Neue"/>
              <a:buChar char="●"/>
            </a:pP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reduction factor</a:t>
            </a:r>
            <a:r>
              <a:rPr lang="en" sz="9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</a:t>
            </a:r>
            <a:r>
              <a:rPr lang="en" sz="1600" b="0" i="1" u="none" strike="noStrike" cap="none" dirty="0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rPr>
              <a:t>b</a:t>
            </a: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600" b="0" i="0" u="none" strike="noStrike" cap="none" dirty="0">
              <a:solidFill>
                <a:srgbClr val="391A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1600"/>
              <a:buFont typeface="Helvetica Neue"/>
              <a:buChar char="●"/>
            </a:pPr>
            <a:r>
              <a:rPr lang="en" sz="16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</a:t>
            </a:r>
            <a:r>
              <a:rPr lang="en" sz="16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amount of non-recursive work </a:t>
            </a:r>
            <a:r>
              <a:rPr lang="en" sz="1600" b="0" i="1" u="none" strike="noStrike" cap="none" dirty="0">
                <a:solidFill>
                  <a:schemeClr val="dk1"/>
                </a:solidFill>
                <a:latin typeface="STIX Two Text"/>
                <a:ea typeface="STIX Two Text"/>
                <a:cs typeface="STIX Two Text"/>
                <a:sym typeface="STIX Two Text"/>
              </a:rPr>
              <a:t>f</a:t>
            </a:r>
            <a:r>
              <a:rPr lang="en" sz="1600" b="0" i="0" u="none" strike="noStrike" cap="none" dirty="0">
                <a:solidFill>
                  <a:schemeClr val="dk1"/>
                </a:solidFill>
                <a:latin typeface="STIX Two Text"/>
                <a:ea typeface="STIX Two Text"/>
                <a:cs typeface="STIX Two Text"/>
                <a:sym typeface="STIX Two Text"/>
              </a:rPr>
              <a:t>(</a:t>
            </a:r>
            <a:r>
              <a:rPr lang="en" sz="1600" b="0" i="1" u="none" strike="noStrike" cap="none" dirty="0">
                <a:solidFill>
                  <a:schemeClr val="dk1"/>
                </a:solidFill>
                <a:latin typeface="STIX Two Text"/>
                <a:ea typeface="STIX Two Text"/>
                <a:cs typeface="STIX Two Text"/>
                <a:sym typeface="STIX Two Text"/>
              </a:rPr>
              <a:t>n</a:t>
            </a:r>
            <a:r>
              <a:rPr lang="en" sz="1600" b="0" i="0" u="none" strike="noStrike" cap="none" dirty="0">
                <a:solidFill>
                  <a:schemeClr val="dk1"/>
                </a:solidFill>
                <a:latin typeface="STIX Two Text"/>
                <a:ea typeface="STIX Two Text"/>
                <a:cs typeface="STIX Two Text"/>
                <a:sym typeface="STIX Two Text"/>
              </a:rPr>
              <a:t>)</a:t>
            </a:r>
            <a:r>
              <a:rPr lang="en" sz="16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600" b="0" i="0" u="none" strike="noStrike" cap="none" dirty="0">
              <a:solidFill>
                <a:srgbClr val="391A4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g3baf7f9ce70_0_1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053175" y="1742225"/>
            <a:ext cx="1740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1" u="none" strike="noStrike" cap="none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n</a:t>
            </a:r>
            <a:r>
              <a:rPr lang="en" sz="1600" b="0" i="0" u="none" strike="noStrike" cap="none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 </a:t>
            </a:r>
            <a:r>
              <a:rPr lang="en" sz="1600" b="0" i="0" u="none" strike="noStrike" cap="none">
                <a:solidFill>
                  <a:srgbClr val="766DF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≤</a:t>
            </a:r>
            <a:r>
              <a:rPr lang="en" sz="1600" b="0" i="0" u="none" strike="noStrike" cap="none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 10000</a:t>
            </a:r>
            <a:endParaRPr sz="1600" b="0" i="0" u="none" strike="noStrike" cap="none">
              <a:solidFill>
                <a:srgbClr val="766DF0"/>
              </a:solidFill>
              <a:latin typeface="STIX Two Text"/>
              <a:ea typeface="STIX Two Text"/>
              <a:cs typeface="STIX Two Text"/>
              <a:sym typeface="STIX Two Text"/>
            </a:endParaRPr>
          </a:p>
        </p:txBody>
      </p:sp>
      <p:sp>
        <p:nvSpPr>
          <p:cNvPr id="244" name="Google Shape;244;g3baf7f9ce70_0_1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16550" y="2107350"/>
            <a:ext cx="4822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1" u="none" strike="noStrike" cap="none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a = </a:t>
            </a:r>
            <a:r>
              <a:rPr lang="en" sz="1600" b="0" i="0" u="none" strike="noStrike" cap="none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2</a:t>
            </a:r>
            <a:endParaRPr sz="1600" b="0" i="0" u="none" strike="noStrike" cap="none">
              <a:solidFill>
                <a:srgbClr val="766DF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45" name="Google Shape;245;g3baf7f9ce70_0_1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16550" y="2438263"/>
            <a:ext cx="422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1" u="none" strike="noStrike" cap="none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b = </a:t>
            </a:r>
            <a:r>
              <a:rPr lang="en" sz="1600" b="0" i="0" u="none" strike="noStrike" cap="none">
                <a:solidFill>
                  <a:srgbClr val="766DF0"/>
                </a:solidFill>
                <a:latin typeface="STIX Two Text"/>
                <a:ea typeface="STIX Two Text"/>
                <a:cs typeface="STIX Two Text"/>
                <a:sym typeface="STIX Two Text"/>
              </a:rPr>
              <a:t>3</a:t>
            </a:r>
            <a:endParaRPr sz="1600" b="0" i="0" u="none" strike="noStrike" cap="none">
              <a:solidFill>
                <a:srgbClr val="766DF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46" name="Google Shape;246;g3baf7f9ce70_0_1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05325" y="2790000"/>
            <a:ext cx="1113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766DF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c1*n + c2</a:t>
            </a:r>
            <a:endParaRPr sz="1600" b="0" i="0" u="none" strike="noStrike" cap="none" baseline="-25000" dirty="0">
              <a:solidFill>
                <a:srgbClr val="766DF0"/>
              </a:solidFill>
              <a:latin typeface="STIX Two Text"/>
              <a:ea typeface="STIX Two Text"/>
              <a:cs typeface="STIX Two Text"/>
              <a:sym typeface="STIX Two Text"/>
            </a:endParaRPr>
          </a:p>
        </p:txBody>
      </p:sp>
      <p:grpSp>
        <p:nvGrpSpPr>
          <p:cNvPr id="2" name="Group 1" descr="changed">
            <a:extLst>
              <a:ext uri="{FF2B5EF4-FFF2-40B4-BE49-F238E27FC236}">
                <a16:creationId xmlns:a16="http://schemas.microsoft.com/office/drawing/2014/main" id="{702CFD3C-5590-C3CE-7A27-09D936BA8CC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493700" y="287250"/>
            <a:ext cx="2373600" cy="923400"/>
            <a:chOff x="6493700" y="287250"/>
            <a:chExt cx="2373600" cy="923400"/>
          </a:xfrm>
        </p:grpSpPr>
        <p:sp>
          <p:nvSpPr>
            <p:cNvPr id="247" name="Google Shape;247;g3baf7f9ce70_0_13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6493700" y="287250"/>
              <a:ext cx="2373600" cy="923400"/>
            </a:xfrm>
            <a:prstGeom prst="rect">
              <a:avLst/>
            </a:prstGeom>
            <a:solidFill>
              <a:srgbClr val="E9F0F7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 dirty="0">
                  <a:solidFill>
                    <a:srgbClr val="391A47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Recurrence relation forms:</a:t>
              </a:r>
              <a:endParaRPr sz="12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457200" marR="0" lvl="0" indent="-3048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91A47"/>
                </a:buClr>
                <a:buSzPts val="1200"/>
                <a:buFont typeface="Helvetica Neue"/>
                <a:buChar char="●"/>
              </a:pPr>
              <a:r>
                <a:rPr lang="en" sz="1200" b="0" i="0" u="none" strike="noStrike" cap="none" dirty="0">
                  <a:solidFill>
                    <a:srgbClr val="391A47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</a:t>
              </a:r>
              <a:endParaRPr sz="12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457200" marR="0" lvl="0" indent="-2286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91A47"/>
                </a:buClr>
                <a:buSzPts val="1200"/>
                <a:buFont typeface="Helvetica Neue"/>
                <a:buNone/>
              </a:pPr>
              <a:endParaRPr sz="12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8" name="Google Shape;248;g3baf7f9ce70_0_137"/>
            <p:cNvSpPr txBox="1"/>
            <p:nvPr/>
          </p:nvSpPr>
          <p:spPr>
            <a:xfrm>
              <a:off x="6493700" y="834700"/>
              <a:ext cx="853500" cy="369300"/>
            </a:xfrm>
            <a:prstGeom prst="rect">
              <a:avLst/>
            </a:prstGeom>
            <a:solidFill>
              <a:srgbClr val="E9F0F7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marR="0" lvl="0" indent="-228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66DF0"/>
                </a:buClr>
                <a:buSzPts val="1200"/>
                <a:buFont typeface="Helvetica Neue"/>
                <a:buNone/>
              </a:pPr>
              <a:endParaRPr sz="1200" b="0" i="0" u="none" strike="noStrike" cap="none">
                <a:solidFill>
                  <a:srgbClr val="766DF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249" name="Google Shape;249;g3baf7f9ce70_0_1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917206" y="642863"/>
              <a:ext cx="1579693" cy="2121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0" name="Google Shape;250;g3baf7f9ce70_0_1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917198" y="941897"/>
              <a:ext cx="1829614" cy="1791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g3baf7f9ce70_0_137"/>
            <p:cNvSpPr/>
            <p:nvPr/>
          </p:nvSpPr>
          <p:spPr>
            <a:xfrm>
              <a:off x="6888725" y="875925"/>
              <a:ext cx="1914900" cy="311100"/>
            </a:xfrm>
            <a:prstGeom prst="rect">
              <a:avLst/>
            </a:prstGeom>
            <a:solidFill>
              <a:srgbClr val="E9F0F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391A47"/>
                </a:solidFill>
                <a:latin typeface="STIX Two Text"/>
                <a:ea typeface="STIX Two Text"/>
                <a:cs typeface="STIX Two Text"/>
                <a:sym typeface="STIX Two Text"/>
              </a:endParaRPr>
            </a:p>
          </p:txBody>
        </p:sp>
        <p:pic>
          <p:nvPicPr>
            <p:cNvPr id="252" name="Google Shape;252;g3baf7f9ce70_0_13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917200" y="944254"/>
              <a:ext cx="1829600" cy="17447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3" name="Google Shape;253;g3baf7f9ce70_0_1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71574" y="3472650"/>
            <a:ext cx="4822200" cy="1214476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3baf7f9ce70_0_1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84575" y="4039615"/>
            <a:ext cx="1968600" cy="431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6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78543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5000"/>
              <a:t>Tree Method Overview</a:t>
            </a:r>
            <a:endParaRPr sz="5000"/>
          </a:p>
        </p:txBody>
      </p:sp>
      <p:pic>
        <p:nvPicPr>
          <p:cNvPr id="260" name="Google Shape;260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7780" y="2628025"/>
            <a:ext cx="2645325" cy="2592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8"/>
          <p:cNvSpPr txBox="1">
            <a:spLocks noGrp="1"/>
          </p:cNvSpPr>
          <p:nvPr>
            <p:ph type="title"/>
          </p:nvPr>
        </p:nvSpPr>
        <p:spPr>
          <a:xfrm>
            <a:off x="471488" y="205383"/>
            <a:ext cx="5915100" cy="7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 dirty="0"/>
              <a:t>Big Idea: T(n/b)</a:t>
            </a:r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F83C12-6770-5F43-E370-5197AF9C8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9362" y="1111644"/>
            <a:ext cx="1859893" cy="5469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Red box represents a problem instance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37EC3D-8D77-DAAB-4397-8A8018EF0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590" y="1748594"/>
            <a:ext cx="1941596" cy="693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070C0"/>
                </a:solidFill>
              </a:rPr>
              <a:t>Blue value next to each box represents time spent at that recursive call</a:t>
            </a:r>
          </a:p>
        </p:txBody>
      </p:sp>
      <p:grpSp>
        <p:nvGrpSpPr>
          <p:cNvPr id="2" name="Group 1" descr="A picture of the recursion for the given recurrence relation. We have one box per stack frame in the recursion. Each box is labelled inside with a value that represents the size of the input for that stack frame. Outside each box is labelled with the amount of (non-recursive) work done by that box (in this case it matches the size of the box).">
            <a:extLst>
              <a:ext uri="{FF2B5EF4-FFF2-40B4-BE49-F238E27FC236}">
                <a16:creationId xmlns:a16="http://schemas.microsoft.com/office/drawing/2014/main" id="{AB228BA0-7E95-1734-3671-3F8E5C632698}"/>
              </a:ext>
            </a:extLst>
          </p:cNvPr>
          <p:cNvGrpSpPr/>
          <p:nvPr/>
        </p:nvGrpSpPr>
        <p:grpSpPr>
          <a:xfrm>
            <a:off x="971550" y="1126813"/>
            <a:ext cx="5189396" cy="3138390"/>
            <a:chOff x="971550" y="1126813"/>
            <a:chExt cx="5189396" cy="3138390"/>
          </a:xfrm>
        </p:grpSpPr>
        <p:sp>
          <p:nvSpPr>
            <p:cNvPr id="269" name="Google Shape;269;p8"/>
            <p:cNvSpPr txBox="1"/>
            <p:nvPr/>
          </p:nvSpPr>
          <p:spPr>
            <a:xfrm>
              <a:off x="3286125" y="1232362"/>
              <a:ext cx="1000200" cy="3429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8"/>
            <p:cNvSpPr txBox="1"/>
            <p:nvPr/>
          </p:nvSpPr>
          <p:spPr>
            <a:xfrm>
              <a:off x="2017953" y="2271189"/>
              <a:ext cx="1000200" cy="3429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8"/>
            <p:cNvSpPr txBox="1"/>
            <p:nvPr/>
          </p:nvSpPr>
          <p:spPr>
            <a:xfrm>
              <a:off x="4486275" y="2271189"/>
              <a:ext cx="1000200" cy="3429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8"/>
            <p:cNvSpPr txBox="1"/>
            <p:nvPr/>
          </p:nvSpPr>
          <p:spPr>
            <a:xfrm>
              <a:off x="1180410" y="2875745"/>
              <a:ext cx="1000200" cy="3429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8"/>
            <p:cNvSpPr txBox="1"/>
            <p:nvPr/>
          </p:nvSpPr>
          <p:spPr>
            <a:xfrm>
              <a:off x="2486025" y="2875745"/>
              <a:ext cx="1000200" cy="3429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8"/>
            <p:cNvSpPr txBox="1"/>
            <p:nvPr/>
          </p:nvSpPr>
          <p:spPr>
            <a:xfrm>
              <a:off x="3886200" y="2874282"/>
              <a:ext cx="1000200" cy="34290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8"/>
            <p:cNvSpPr txBox="1"/>
            <p:nvPr/>
          </p:nvSpPr>
          <p:spPr>
            <a:xfrm>
              <a:off x="5057775" y="2875745"/>
              <a:ext cx="1000200" cy="342900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8"/>
            <p:cNvSpPr/>
            <p:nvPr/>
          </p:nvSpPr>
          <p:spPr>
            <a:xfrm rot="-5400000">
              <a:off x="1514222" y="3210965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8"/>
            <p:cNvSpPr/>
            <p:nvPr/>
          </p:nvSpPr>
          <p:spPr>
            <a:xfrm rot="-5400000">
              <a:off x="2770896" y="3231226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8"/>
            <p:cNvSpPr/>
            <p:nvPr/>
          </p:nvSpPr>
          <p:spPr>
            <a:xfrm rot="-5400000">
              <a:off x="4228221" y="3231226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8"/>
            <p:cNvSpPr/>
            <p:nvPr/>
          </p:nvSpPr>
          <p:spPr>
            <a:xfrm rot="-5400000">
              <a:off x="5342646" y="3251487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8"/>
            <p:cNvSpPr txBox="1"/>
            <p:nvPr/>
          </p:nvSpPr>
          <p:spPr>
            <a:xfrm>
              <a:off x="971550" y="3919992"/>
              <a:ext cx="537600" cy="3429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8"/>
            <p:cNvSpPr txBox="1"/>
            <p:nvPr/>
          </p:nvSpPr>
          <p:spPr>
            <a:xfrm>
              <a:off x="1714500" y="3922183"/>
              <a:ext cx="537600" cy="342900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8"/>
            <p:cNvSpPr txBox="1"/>
            <p:nvPr/>
          </p:nvSpPr>
          <p:spPr>
            <a:xfrm>
              <a:off x="2400989" y="3922183"/>
              <a:ext cx="537600" cy="342900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3100387" y="3688003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8"/>
            <p:cNvSpPr txBox="1"/>
            <p:nvPr/>
          </p:nvSpPr>
          <p:spPr>
            <a:xfrm>
              <a:off x="4011308" y="3919992"/>
              <a:ext cx="537600" cy="342900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8"/>
            <p:cNvSpPr txBox="1"/>
            <p:nvPr/>
          </p:nvSpPr>
          <p:spPr>
            <a:xfrm>
              <a:off x="4743450" y="3922183"/>
              <a:ext cx="537600" cy="342900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8"/>
            <p:cNvSpPr txBox="1"/>
            <p:nvPr/>
          </p:nvSpPr>
          <p:spPr>
            <a:xfrm>
              <a:off x="5400792" y="3922183"/>
              <a:ext cx="537600" cy="342900"/>
            </a:xfrm>
            <a:prstGeom prst="rect">
              <a:avLst/>
            </a:prstGeom>
            <a:blipFill rotWithShape="1">
              <a:blip r:embed="rId15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87" name="Google Shape;287;p8"/>
            <p:cNvCxnSpPr>
              <a:stCxn id="269" idx="2"/>
              <a:endCxn id="270" idx="0"/>
            </p:cNvCxnSpPr>
            <p:nvPr/>
          </p:nvCxnSpPr>
          <p:spPr>
            <a:xfrm flipH="1">
              <a:off x="2518125" y="1575262"/>
              <a:ext cx="1268100" cy="696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88" name="Google Shape;288;p8"/>
            <p:cNvCxnSpPr>
              <a:stCxn id="269" idx="2"/>
              <a:endCxn id="271" idx="0"/>
            </p:cNvCxnSpPr>
            <p:nvPr/>
          </p:nvCxnSpPr>
          <p:spPr>
            <a:xfrm>
              <a:off x="3786225" y="1575262"/>
              <a:ext cx="1200300" cy="696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89" name="Google Shape;289;p8"/>
            <p:cNvCxnSpPr>
              <a:stCxn id="270" idx="2"/>
              <a:endCxn id="272" idx="0"/>
            </p:cNvCxnSpPr>
            <p:nvPr/>
          </p:nvCxnSpPr>
          <p:spPr>
            <a:xfrm flipH="1">
              <a:off x="1680453" y="2614089"/>
              <a:ext cx="8376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90" name="Google Shape;290;p8"/>
            <p:cNvCxnSpPr>
              <a:stCxn id="270" idx="2"/>
              <a:endCxn id="273" idx="0"/>
            </p:cNvCxnSpPr>
            <p:nvPr/>
          </p:nvCxnSpPr>
          <p:spPr>
            <a:xfrm>
              <a:off x="2518053" y="2614089"/>
              <a:ext cx="4680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91" name="Google Shape;291;p8"/>
            <p:cNvCxnSpPr>
              <a:stCxn id="271" idx="2"/>
              <a:endCxn id="274" idx="0"/>
            </p:cNvCxnSpPr>
            <p:nvPr/>
          </p:nvCxnSpPr>
          <p:spPr>
            <a:xfrm flipH="1">
              <a:off x="4386375" y="2614089"/>
              <a:ext cx="600000" cy="260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92" name="Google Shape;292;p8"/>
            <p:cNvCxnSpPr>
              <a:stCxn id="271" idx="2"/>
              <a:endCxn id="275" idx="0"/>
            </p:cNvCxnSpPr>
            <p:nvPr/>
          </p:nvCxnSpPr>
          <p:spPr>
            <a:xfrm>
              <a:off x="4986375" y="2614089"/>
              <a:ext cx="5715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93" name="Google Shape;293;p8"/>
            <p:cNvCxnSpPr/>
            <p:nvPr/>
          </p:nvCxnSpPr>
          <p:spPr>
            <a:xfrm>
              <a:off x="5614988" y="3218645"/>
              <a:ext cx="374700" cy="2544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94" name="Google Shape;294;p8"/>
            <p:cNvCxnSpPr>
              <a:stCxn id="275" idx="2"/>
            </p:cNvCxnSpPr>
            <p:nvPr/>
          </p:nvCxnSpPr>
          <p:spPr>
            <a:xfrm flipH="1">
              <a:off x="5357775" y="3218645"/>
              <a:ext cx="200100" cy="2544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95" name="Google Shape;295;p8"/>
            <p:cNvCxnSpPr>
              <a:stCxn id="274" idx="2"/>
            </p:cNvCxnSpPr>
            <p:nvPr/>
          </p:nvCxnSpPr>
          <p:spPr>
            <a:xfrm>
              <a:off x="4386300" y="3217182"/>
              <a:ext cx="374700" cy="240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96" name="Google Shape;296;p8"/>
            <p:cNvCxnSpPr>
              <a:stCxn id="274" idx="2"/>
            </p:cNvCxnSpPr>
            <p:nvPr/>
          </p:nvCxnSpPr>
          <p:spPr>
            <a:xfrm flipH="1">
              <a:off x="4186200" y="3217182"/>
              <a:ext cx="200100" cy="240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97" name="Google Shape;297;p8"/>
            <p:cNvCxnSpPr>
              <a:stCxn id="273" idx="2"/>
            </p:cNvCxnSpPr>
            <p:nvPr/>
          </p:nvCxnSpPr>
          <p:spPr>
            <a:xfrm>
              <a:off x="2986125" y="3218645"/>
              <a:ext cx="395100" cy="235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98" name="Google Shape;298;p8"/>
            <p:cNvCxnSpPr>
              <a:stCxn id="273" idx="2"/>
            </p:cNvCxnSpPr>
            <p:nvPr/>
          </p:nvCxnSpPr>
          <p:spPr>
            <a:xfrm flipH="1">
              <a:off x="2806425" y="3218645"/>
              <a:ext cx="179700" cy="235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99" name="Google Shape;299;p8"/>
            <p:cNvCxnSpPr>
              <a:stCxn id="272" idx="2"/>
            </p:cNvCxnSpPr>
            <p:nvPr/>
          </p:nvCxnSpPr>
          <p:spPr>
            <a:xfrm>
              <a:off x="1680510" y="3218645"/>
              <a:ext cx="356100" cy="231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300" name="Google Shape;300;p8"/>
            <p:cNvCxnSpPr>
              <a:stCxn id="272" idx="2"/>
            </p:cNvCxnSpPr>
            <p:nvPr/>
          </p:nvCxnSpPr>
          <p:spPr>
            <a:xfrm flipH="1">
              <a:off x="1461810" y="3218645"/>
              <a:ext cx="218700" cy="231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sp>
          <p:nvSpPr>
            <p:cNvPr id="301" name="Google Shape;301;p8"/>
            <p:cNvSpPr txBox="1"/>
            <p:nvPr/>
          </p:nvSpPr>
          <p:spPr>
            <a:xfrm>
              <a:off x="4251161" y="1126813"/>
              <a:ext cx="525000" cy="276900"/>
            </a:xfrm>
            <a:prstGeom prst="rect">
              <a:avLst/>
            </a:prstGeom>
            <a:blipFill rotWithShape="1">
              <a:blip r:embed="rId16">
                <a:alphaModFix/>
              </a:blip>
              <a:stretch>
                <a:fillRect b="-13104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8"/>
            <p:cNvSpPr txBox="1"/>
            <p:nvPr/>
          </p:nvSpPr>
          <p:spPr>
            <a:xfrm>
              <a:off x="2954027" y="2250136"/>
              <a:ext cx="581100" cy="436500"/>
            </a:xfrm>
            <a:prstGeom prst="rect">
              <a:avLst/>
            </a:prstGeom>
            <a:blipFill rotWithShape="1">
              <a:blip r:embed="rId1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8"/>
            <p:cNvSpPr txBox="1"/>
            <p:nvPr/>
          </p:nvSpPr>
          <p:spPr>
            <a:xfrm>
              <a:off x="5432810" y="2185144"/>
              <a:ext cx="581100" cy="436500"/>
            </a:xfrm>
            <a:prstGeom prst="rect">
              <a:avLst/>
            </a:prstGeom>
            <a:blipFill rotWithShape="1">
              <a:blip r:embed="rId1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8"/>
            <p:cNvSpPr txBox="1"/>
            <p:nvPr/>
          </p:nvSpPr>
          <p:spPr>
            <a:xfrm>
              <a:off x="1428750" y="3829050"/>
              <a:ext cx="263100" cy="276900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8"/>
            <p:cNvSpPr txBox="1"/>
            <p:nvPr/>
          </p:nvSpPr>
          <p:spPr>
            <a:xfrm>
              <a:off x="2180535" y="3829050"/>
              <a:ext cx="263100" cy="276900"/>
            </a:xfrm>
            <a:prstGeom prst="rect">
              <a:avLst/>
            </a:prstGeom>
            <a:blipFill rotWithShape="1">
              <a:blip r:embed="rId2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8"/>
            <p:cNvSpPr txBox="1"/>
            <p:nvPr/>
          </p:nvSpPr>
          <p:spPr>
            <a:xfrm>
              <a:off x="2865969" y="3829050"/>
              <a:ext cx="2121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8"/>
            <p:cNvSpPr txBox="1"/>
            <p:nvPr/>
          </p:nvSpPr>
          <p:spPr>
            <a:xfrm>
              <a:off x="4469096" y="3838043"/>
              <a:ext cx="263100" cy="276900"/>
            </a:xfrm>
            <a:prstGeom prst="rect">
              <a:avLst/>
            </a:prstGeom>
            <a:blipFill rotWithShape="1">
              <a:blip r:embed="rId2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8"/>
            <p:cNvSpPr txBox="1"/>
            <p:nvPr/>
          </p:nvSpPr>
          <p:spPr>
            <a:xfrm>
              <a:off x="5212046" y="3838043"/>
              <a:ext cx="263100" cy="276900"/>
            </a:xfrm>
            <a:prstGeom prst="rect">
              <a:avLst/>
            </a:prstGeom>
            <a:blipFill rotWithShape="1">
              <a:blip r:embed="rId2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8"/>
            <p:cNvSpPr txBox="1"/>
            <p:nvPr/>
          </p:nvSpPr>
          <p:spPr>
            <a:xfrm>
              <a:off x="5897846" y="3838043"/>
              <a:ext cx="263100" cy="276900"/>
            </a:xfrm>
            <a:prstGeom prst="rect">
              <a:avLst/>
            </a:prstGeom>
            <a:blipFill rotWithShape="1">
              <a:blip r:embed="rId2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3" name="Google Shape;313;p8"/>
            <p:cNvCxnSpPr>
              <a:stCxn id="269" idx="2"/>
              <a:endCxn id="314" idx="0"/>
            </p:cNvCxnSpPr>
            <p:nvPr/>
          </p:nvCxnSpPr>
          <p:spPr>
            <a:xfrm flipH="1">
              <a:off x="3541425" y="1575262"/>
              <a:ext cx="244800" cy="5565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sp>
          <p:nvSpPr>
            <p:cNvPr id="314" name="Google Shape;314;p8"/>
            <p:cNvSpPr txBox="1"/>
            <p:nvPr/>
          </p:nvSpPr>
          <p:spPr>
            <a:xfrm>
              <a:off x="3409928" y="2131833"/>
              <a:ext cx="263100" cy="154200"/>
            </a:xfrm>
            <a:prstGeom prst="rect">
              <a:avLst/>
            </a:prstGeom>
            <a:blipFill rotWithShape="1">
              <a:blip r:embed="rId23">
                <a:alphaModFix/>
              </a:blip>
              <a:stretch>
                <a:fillRect l="-40655" t="-130474" r="-91487" b="-199892"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5" name="Google Shape;315;p8"/>
            <p:cNvCxnSpPr>
              <a:stCxn id="269" idx="2"/>
              <a:endCxn id="316" idx="0"/>
            </p:cNvCxnSpPr>
            <p:nvPr/>
          </p:nvCxnSpPr>
          <p:spPr>
            <a:xfrm>
              <a:off x="3786225" y="1575262"/>
              <a:ext cx="186900" cy="552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sp>
          <p:nvSpPr>
            <p:cNvPr id="316" name="Google Shape;316;p8"/>
            <p:cNvSpPr txBox="1"/>
            <p:nvPr/>
          </p:nvSpPr>
          <p:spPr>
            <a:xfrm>
              <a:off x="3841718" y="2128016"/>
              <a:ext cx="263100" cy="154200"/>
            </a:xfrm>
            <a:prstGeom prst="rect">
              <a:avLst/>
            </a:prstGeom>
            <a:blipFill rotWithShape="1">
              <a:blip r:embed="rId24">
                <a:alphaModFix/>
              </a:blip>
              <a:stretch>
                <a:fillRect l="-39972" t="-130474" r="-88297" b="-199892"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8"/>
            <p:cNvSpPr txBox="1"/>
            <p:nvPr/>
          </p:nvSpPr>
          <p:spPr>
            <a:xfrm>
              <a:off x="3651043" y="1718031"/>
              <a:ext cx="2577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8"/>
            <p:cNvSpPr txBox="1"/>
            <p:nvPr/>
          </p:nvSpPr>
          <p:spPr>
            <a:xfrm>
              <a:off x="4498867" y="1644829"/>
              <a:ext cx="849900" cy="276900"/>
            </a:xfrm>
            <a:prstGeom prst="rect">
              <a:avLst/>
            </a:prstGeom>
            <a:blipFill rotWithShape="1">
              <a:blip r:embed="rId25">
                <a:alphaModFix/>
              </a:blip>
              <a:stretch>
                <a:fillRect t="-8325" r="-9135" b="-28323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8"/>
            <p:cNvSpPr/>
            <p:nvPr/>
          </p:nvSpPr>
          <p:spPr>
            <a:xfrm>
              <a:off x="2937893" y="1644585"/>
              <a:ext cx="1579200" cy="405900"/>
            </a:xfrm>
            <a:prstGeom prst="ellipse">
              <a:avLst/>
            </a:prstGeom>
            <a:noFill/>
            <a:ln w="1905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8"/>
            <p:cNvSpPr txBox="1"/>
            <p:nvPr/>
          </p:nvSpPr>
          <p:spPr>
            <a:xfrm>
              <a:off x="2368556" y="2576159"/>
              <a:ext cx="2577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8"/>
            <p:cNvSpPr txBox="1"/>
            <p:nvPr/>
          </p:nvSpPr>
          <p:spPr>
            <a:xfrm>
              <a:off x="4875249" y="2567236"/>
              <a:ext cx="2577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8"/>
            <p:cNvSpPr txBox="1"/>
            <p:nvPr/>
          </p:nvSpPr>
          <p:spPr>
            <a:xfrm>
              <a:off x="2012213" y="2748679"/>
              <a:ext cx="449700" cy="314100"/>
            </a:xfrm>
            <a:prstGeom prst="rect">
              <a:avLst/>
            </a:prstGeom>
            <a:blipFill rotWithShape="1">
              <a:blip r:embed="rId26">
                <a:alphaModFix/>
              </a:blip>
              <a:stretch>
                <a:fillRect b="-1445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8"/>
            <p:cNvSpPr txBox="1"/>
            <p:nvPr/>
          </p:nvSpPr>
          <p:spPr>
            <a:xfrm>
              <a:off x="3321521" y="2650885"/>
              <a:ext cx="449700" cy="314100"/>
            </a:xfrm>
            <a:prstGeom prst="rect">
              <a:avLst/>
            </a:prstGeom>
            <a:blipFill rotWithShape="1">
              <a:blip r:embed="rId27">
                <a:alphaModFix/>
              </a:blip>
              <a:stretch>
                <a:fillRect b="-1445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8"/>
            <p:cNvSpPr txBox="1"/>
            <p:nvPr/>
          </p:nvSpPr>
          <p:spPr>
            <a:xfrm>
              <a:off x="4682321" y="2705735"/>
              <a:ext cx="449700" cy="314100"/>
            </a:xfrm>
            <a:prstGeom prst="rect">
              <a:avLst/>
            </a:prstGeom>
            <a:blipFill rotWithShape="1">
              <a:blip r:embed="rId28">
                <a:alphaModFix/>
              </a:blip>
              <a:stretch>
                <a:fillRect b="-1445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9844C0B-9CA8-58F2-D756-69D5FBEBE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946804" y="106100"/>
            <a:ext cx="4683121" cy="917254"/>
            <a:chOff x="3946804" y="106100"/>
            <a:chExt cx="4683121" cy="917254"/>
          </a:xfrm>
        </p:grpSpPr>
        <p:sp>
          <p:nvSpPr>
            <p:cNvPr id="312" name="Google Shape;312;p8"/>
            <p:cNvSpPr txBox="1"/>
            <p:nvPr/>
          </p:nvSpPr>
          <p:spPr>
            <a:xfrm>
              <a:off x="3946804" y="291054"/>
              <a:ext cx="4573200" cy="732300"/>
            </a:xfrm>
            <a:prstGeom prst="rect">
              <a:avLst/>
            </a:prstGeom>
            <a:blipFill rotWithShape="1">
              <a:blip r:embed="rId2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8"/>
            <p:cNvSpPr/>
            <p:nvPr/>
          </p:nvSpPr>
          <p:spPr>
            <a:xfrm>
              <a:off x="5669528" y="342900"/>
              <a:ext cx="1818300" cy="226500"/>
            </a:xfrm>
            <a:prstGeom prst="rect">
              <a:avLst/>
            </a:prstGeom>
            <a:noFill/>
            <a:ln w="19050" cap="flat" cmpd="sng">
              <a:solidFill>
                <a:srgbClr val="00B05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8"/>
            <p:cNvSpPr txBox="1"/>
            <p:nvPr/>
          </p:nvSpPr>
          <p:spPr>
            <a:xfrm>
              <a:off x="5669525" y="106100"/>
              <a:ext cx="29604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Asymptotically, these never matter!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608572-60DE-3C0C-AAC5-6D5BA81456F6}"/>
                  </a:ext>
                </a:extLst>
              </p:cNvPr>
              <p:cNvSpPr txBox="1"/>
              <p:nvPr/>
            </p:nvSpPr>
            <p:spPr>
              <a:xfrm>
                <a:off x="6426507" y="1572388"/>
                <a:ext cx="2426242" cy="4217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work per level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608572-60DE-3C0C-AAC5-6D5BA8145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507" y="1572388"/>
                <a:ext cx="2426242" cy="421782"/>
              </a:xfrm>
              <a:prstGeom prst="rect">
                <a:avLst/>
              </a:prstGeom>
              <a:blipFill>
                <a:blip r:embed="rId30"/>
                <a:stretch>
                  <a:fillRect r="-521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7" name="Google Shape;267;p8" descr="Because we need to make log_b(n) recursive calls before reaching a base case, the height of this chain of stackframes is log_b(n)."/>
          <p:cNvSpPr/>
          <p:nvPr/>
        </p:nvSpPr>
        <p:spPr>
          <a:xfrm rot="10800000">
            <a:off x="6172179" y="1600183"/>
            <a:ext cx="187800" cy="2664900"/>
          </a:xfrm>
          <a:prstGeom prst="leftBrace">
            <a:avLst>
              <a:gd name="adj1" fmla="val 83199"/>
              <a:gd name="adj2" fmla="val 49631"/>
            </a:avLst>
          </a:prstGeom>
          <a:noFill/>
          <a:ln w="19050" cap="flat" cmpd="sng">
            <a:solidFill>
              <a:srgbClr val="FF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D3AA97-DAEF-5FD9-EF28-BF2611542FBA}"/>
                  </a:ext>
                </a:extLst>
              </p:cNvPr>
              <p:cNvSpPr txBox="1"/>
              <p:nvPr/>
            </p:nvSpPr>
            <p:spPr>
              <a:xfrm>
                <a:off x="6580593" y="2778744"/>
                <a:ext cx="16535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i="1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1800" b="0" i="1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>
                    <a:solidFill>
                      <a:srgbClr val="FF00FF"/>
                    </a:solidFill>
                  </a:rPr>
                  <a:t> levels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D3AA97-DAEF-5FD9-EF28-BF2611542F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593" y="2778744"/>
                <a:ext cx="1653530" cy="369332"/>
              </a:xfrm>
              <a:prstGeom prst="rect">
                <a:avLst/>
              </a:prstGeom>
              <a:blipFill>
                <a:blip r:embed="rId31"/>
                <a:stretch>
                  <a:fillRect t="-6667" r="-227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5" name="Google Shape;325;p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798959" y="2714658"/>
            <a:ext cx="449700" cy="314100"/>
          </a:xfrm>
          <a:prstGeom prst="rect">
            <a:avLst/>
          </a:prstGeom>
          <a:blipFill rotWithShape="1">
            <a:blip r:embed="rId32">
              <a:alphaModFix/>
            </a:blip>
            <a:stretch>
              <a:fillRect b="-2936"/>
            </a:stretch>
          </a:blip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647A026-3BE6-5F24-DCF4-3C144BDB5B91}"/>
                  </a:ext>
                </a:extLst>
              </p:cNvPr>
              <p:cNvSpPr/>
              <p:nvPr/>
            </p:nvSpPr>
            <p:spPr>
              <a:xfrm>
                <a:off x="6057975" y="4104950"/>
                <a:ext cx="3050986" cy="8065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i="1">
                              <a:latin typeface="Cambria Math"/>
                            </a:rPr>
                            <m:t>𝑖</m:t>
                          </m:r>
                          <m:r>
                            <a:rPr lang="en-US" sz="1600" i="1">
                              <a:latin typeface="Cambria Math"/>
                            </a:rPr>
                            <m:t>=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unc>
                            <m:func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fName>
                            <m:e/>
                          </m:func>
                        </m:sup>
                        <m:e>
                          <m:sSup>
                            <m:s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647A026-3BE6-5F24-DCF4-3C144BDB5B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7975" y="4104950"/>
                <a:ext cx="3050986" cy="806567"/>
              </a:xfrm>
              <a:prstGeom prst="rect">
                <a:avLst/>
              </a:prstGeom>
              <a:blipFill>
                <a:blip r:embed="rId33"/>
                <a:stretch>
                  <a:fillRect t="-92188" b="-148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>
          <a:extLst>
            <a:ext uri="{FF2B5EF4-FFF2-40B4-BE49-F238E27FC236}">
              <a16:creationId xmlns:a16="http://schemas.microsoft.com/office/drawing/2014/main" id="{C87B5C97-44AB-DF3B-9B5C-FA1D67599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8">
            <a:extLst>
              <a:ext uri="{FF2B5EF4-FFF2-40B4-BE49-F238E27FC236}">
                <a16:creationId xmlns:a16="http://schemas.microsoft.com/office/drawing/2014/main" id="{C257F2AF-BB3B-FCA0-F435-B52711253A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1488" y="205383"/>
            <a:ext cx="5915100" cy="7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 dirty="0"/>
              <a:t>Big Idea: T(n-b)</a:t>
            </a:r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C12125-0634-D487-288D-F1C1E2B0F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9362" y="1111644"/>
            <a:ext cx="1859893" cy="5469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Red box represents a problem instance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E4544F-62CA-7E48-DE9F-D45F14E18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590" y="1748594"/>
            <a:ext cx="1806193" cy="693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070C0"/>
                </a:solidFill>
              </a:rPr>
              <a:t>Blue value next to each box represents time spent at that recursive call</a:t>
            </a:r>
          </a:p>
        </p:txBody>
      </p:sp>
      <p:grpSp>
        <p:nvGrpSpPr>
          <p:cNvPr id="63" name="Group 62" descr="A picture of the recursion for the given recurrence relation. We have one box per stack frame in the recursion. Each box is labelled inside with a value that represents the size of the input for that stack frame. Outside each box is labelled with the amount of (non-recursive) work done by that box (in this case it matches the size of the box).">
            <a:extLst>
              <a:ext uri="{FF2B5EF4-FFF2-40B4-BE49-F238E27FC236}">
                <a16:creationId xmlns:a16="http://schemas.microsoft.com/office/drawing/2014/main" id="{C14768DC-28AB-A60A-C336-1E0C89859342}"/>
              </a:ext>
            </a:extLst>
          </p:cNvPr>
          <p:cNvGrpSpPr/>
          <p:nvPr/>
        </p:nvGrpSpPr>
        <p:grpSpPr>
          <a:xfrm>
            <a:off x="751225" y="1040375"/>
            <a:ext cx="5642975" cy="3501575"/>
            <a:chOff x="751225" y="1040375"/>
            <a:chExt cx="5642975" cy="3501575"/>
          </a:xfrm>
        </p:grpSpPr>
        <p:sp>
          <p:nvSpPr>
            <p:cNvPr id="13" name="Google Shape;336;p9">
              <a:extLst>
                <a:ext uri="{FF2B5EF4-FFF2-40B4-BE49-F238E27FC236}">
                  <a16:creationId xmlns:a16="http://schemas.microsoft.com/office/drawing/2014/main" id="{FB3B11B4-8129-A595-55AD-4D32C4920A34}"/>
                </a:ext>
              </a:extLst>
            </p:cNvPr>
            <p:cNvSpPr/>
            <p:nvPr/>
          </p:nvSpPr>
          <p:spPr>
            <a:xfrm>
              <a:off x="3162750" y="1121975"/>
              <a:ext cx="1362300" cy="4311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</a:t>
              </a: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" name="Google Shape;337;p9">
              <a:extLst>
                <a:ext uri="{FF2B5EF4-FFF2-40B4-BE49-F238E27FC236}">
                  <a16:creationId xmlns:a16="http://schemas.microsoft.com/office/drawing/2014/main" id="{6FE707F5-74F3-4DD1-22DD-CE70407CBAE4}"/>
                </a:ext>
              </a:extLst>
            </p:cNvPr>
            <p:cNvSpPr txBox="1"/>
            <p:nvPr/>
          </p:nvSpPr>
          <p:spPr>
            <a:xfrm>
              <a:off x="4441800" y="1040375"/>
              <a:ext cx="692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1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f(n)</a:t>
              </a:r>
              <a:endParaRPr sz="13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" name="Google Shape;338;p9">
              <a:extLst>
                <a:ext uri="{FF2B5EF4-FFF2-40B4-BE49-F238E27FC236}">
                  <a16:creationId xmlns:a16="http://schemas.microsoft.com/office/drawing/2014/main" id="{D4083F4E-CB7F-3F3D-E3FE-BBA07BB6B1B7}"/>
                </a:ext>
              </a:extLst>
            </p:cNvPr>
            <p:cNvSpPr/>
            <p:nvPr/>
          </p:nvSpPr>
          <p:spPr>
            <a:xfrm>
              <a:off x="2403625" y="1849500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 - b</a:t>
              </a: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" name="Google Shape;339;p9">
              <a:extLst>
                <a:ext uri="{FF2B5EF4-FFF2-40B4-BE49-F238E27FC236}">
                  <a16:creationId xmlns:a16="http://schemas.microsoft.com/office/drawing/2014/main" id="{AE6B0A56-F5C0-6448-CB4D-BF9C409AA5E7}"/>
                </a:ext>
              </a:extLst>
            </p:cNvPr>
            <p:cNvSpPr/>
            <p:nvPr/>
          </p:nvSpPr>
          <p:spPr>
            <a:xfrm>
              <a:off x="4672025" y="1849500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 - b</a:t>
              </a: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7" name="Google Shape;340;p9">
              <a:extLst>
                <a:ext uri="{FF2B5EF4-FFF2-40B4-BE49-F238E27FC236}">
                  <a16:creationId xmlns:a16="http://schemas.microsoft.com/office/drawing/2014/main" id="{6DC5B460-34C4-00CE-A8C6-E6D26598CDAF}"/>
                </a:ext>
              </a:extLst>
            </p:cNvPr>
            <p:cNvCxnSpPr>
              <a:stCxn id="13" idx="2"/>
              <a:endCxn id="15" idx="0"/>
            </p:cNvCxnSpPr>
            <p:nvPr/>
          </p:nvCxnSpPr>
          <p:spPr>
            <a:xfrm flipH="1">
              <a:off x="2828700" y="1553075"/>
              <a:ext cx="1015200" cy="2964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8" name="Google Shape;341;p9">
              <a:extLst>
                <a:ext uri="{FF2B5EF4-FFF2-40B4-BE49-F238E27FC236}">
                  <a16:creationId xmlns:a16="http://schemas.microsoft.com/office/drawing/2014/main" id="{CE72A24A-2137-79BF-6D7D-7CED4D0A9362}"/>
                </a:ext>
              </a:extLst>
            </p:cNvPr>
            <p:cNvCxnSpPr>
              <a:stCxn id="13" idx="2"/>
              <a:endCxn id="16" idx="0"/>
            </p:cNvCxnSpPr>
            <p:nvPr/>
          </p:nvCxnSpPr>
          <p:spPr>
            <a:xfrm>
              <a:off x="3843900" y="1553075"/>
              <a:ext cx="1253100" cy="2964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9" name="Google Shape;342;p9">
              <a:extLst>
                <a:ext uri="{FF2B5EF4-FFF2-40B4-BE49-F238E27FC236}">
                  <a16:creationId xmlns:a16="http://schemas.microsoft.com/office/drawing/2014/main" id="{47D21981-B34E-BF43-2564-985C843DF123}"/>
                </a:ext>
              </a:extLst>
            </p:cNvPr>
            <p:cNvSpPr/>
            <p:nvPr/>
          </p:nvSpPr>
          <p:spPr>
            <a:xfrm>
              <a:off x="1803325" y="2663825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 - 2b</a:t>
              </a: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" name="Google Shape;343;p9">
              <a:extLst>
                <a:ext uri="{FF2B5EF4-FFF2-40B4-BE49-F238E27FC236}">
                  <a16:creationId xmlns:a16="http://schemas.microsoft.com/office/drawing/2014/main" id="{29B922C5-1E90-373F-26F7-4CE5606B2672}"/>
                </a:ext>
              </a:extLst>
            </p:cNvPr>
            <p:cNvSpPr/>
            <p:nvPr/>
          </p:nvSpPr>
          <p:spPr>
            <a:xfrm>
              <a:off x="2911350" y="2663825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 - 2b</a:t>
              </a: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" name="Google Shape;344;p9">
              <a:extLst>
                <a:ext uri="{FF2B5EF4-FFF2-40B4-BE49-F238E27FC236}">
                  <a16:creationId xmlns:a16="http://schemas.microsoft.com/office/drawing/2014/main" id="{548861CF-A06A-5339-4BA0-6F27C9B8259F}"/>
                </a:ext>
              </a:extLst>
            </p:cNvPr>
            <p:cNvSpPr/>
            <p:nvPr/>
          </p:nvSpPr>
          <p:spPr>
            <a:xfrm>
              <a:off x="4147050" y="2663825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 - 2b</a:t>
              </a: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" name="Google Shape;345;p9">
              <a:extLst>
                <a:ext uri="{FF2B5EF4-FFF2-40B4-BE49-F238E27FC236}">
                  <a16:creationId xmlns:a16="http://schemas.microsoft.com/office/drawing/2014/main" id="{E908A488-2006-F6C7-DC98-270513C54EB9}"/>
                </a:ext>
              </a:extLst>
            </p:cNvPr>
            <p:cNvSpPr/>
            <p:nvPr/>
          </p:nvSpPr>
          <p:spPr>
            <a:xfrm>
              <a:off x="5291700" y="2663825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 - 2b</a:t>
              </a: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23" name="Google Shape;346;p9">
              <a:extLst>
                <a:ext uri="{FF2B5EF4-FFF2-40B4-BE49-F238E27FC236}">
                  <a16:creationId xmlns:a16="http://schemas.microsoft.com/office/drawing/2014/main" id="{3451874D-0CE3-8127-C54D-C86B9433A212}"/>
                </a:ext>
              </a:extLst>
            </p:cNvPr>
            <p:cNvCxnSpPr>
              <a:stCxn id="15" idx="2"/>
              <a:endCxn id="19" idx="0"/>
            </p:cNvCxnSpPr>
            <p:nvPr/>
          </p:nvCxnSpPr>
          <p:spPr>
            <a:xfrm flipH="1">
              <a:off x="2228275" y="2280600"/>
              <a:ext cx="600300" cy="3831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347;p9">
              <a:extLst>
                <a:ext uri="{FF2B5EF4-FFF2-40B4-BE49-F238E27FC236}">
                  <a16:creationId xmlns:a16="http://schemas.microsoft.com/office/drawing/2014/main" id="{DEEFA489-4C11-B44F-2821-A1406DB2F6C8}"/>
                </a:ext>
              </a:extLst>
            </p:cNvPr>
            <p:cNvCxnSpPr>
              <a:stCxn id="15" idx="2"/>
              <a:endCxn id="20" idx="0"/>
            </p:cNvCxnSpPr>
            <p:nvPr/>
          </p:nvCxnSpPr>
          <p:spPr>
            <a:xfrm>
              <a:off x="2828575" y="2280600"/>
              <a:ext cx="507600" cy="3831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" name="Google Shape;348;p9">
              <a:extLst>
                <a:ext uri="{FF2B5EF4-FFF2-40B4-BE49-F238E27FC236}">
                  <a16:creationId xmlns:a16="http://schemas.microsoft.com/office/drawing/2014/main" id="{7BDCBD83-CBEB-2565-ED65-9FFA67053948}"/>
                </a:ext>
              </a:extLst>
            </p:cNvPr>
            <p:cNvCxnSpPr>
              <a:stCxn id="16" idx="2"/>
              <a:endCxn id="21" idx="0"/>
            </p:cNvCxnSpPr>
            <p:nvPr/>
          </p:nvCxnSpPr>
          <p:spPr>
            <a:xfrm flipH="1">
              <a:off x="4571975" y="2280600"/>
              <a:ext cx="525000" cy="3831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349;p9">
              <a:extLst>
                <a:ext uri="{FF2B5EF4-FFF2-40B4-BE49-F238E27FC236}">
                  <a16:creationId xmlns:a16="http://schemas.microsoft.com/office/drawing/2014/main" id="{D1DD2960-323D-7BC0-9C26-E1263BE4DAF3}"/>
                </a:ext>
              </a:extLst>
            </p:cNvPr>
            <p:cNvCxnSpPr>
              <a:stCxn id="16" idx="2"/>
              <a:endCxn id="22" idx="0"/>
            </p:cNvCxnSpPr>
            <p:nvPr/>
          </p:nvCxnSpPr>
          <p:spPr>
            <a:xfrm>
              <a:off x="5096975" y="2280600"/>
              <a:ext cx="619800" cy="3831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7" name="Google Shape;350;p9">
              <a:extLst>
                <a:ext uri="{FF2B5EF4-FFF2-40B4-BE49-F238E27FC236}">
                  <a16:creationId xmlns:a16="http://schemas.microsoft.com/office/drawing/2014/main" id="{2C6D38D6-3B42-0096-831A-924E6219E9B7}"/>
                </a:ext>
              </a:extLst>
            </p:cNvPr>
            <p:cNvSpPr/>
            <p:nvPr/>
          </p:nvSpPr>
          <p:spPr>
            <a:xfrm>
              <a:off x="3503549" y="1916900"/>
              <a:ext cx="257700" cy="3831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" name="Google Shape;351;p9">
              <a:extLst>
                <a:ext uri="{FF2B5EF4-FFF2-40B4-BE49-F238E27FC236}">
                  <a16:creationId xmlns:a16="http://schemas.microsoft.com/office/drawing/2014/main" id="{4BC401ED-E87B-E8FF-94C4-51A00561B36E}"/>
                </a:ext>
              </a:extLst>
            </p:cNvPr>
            <p:cNvSpPr/>
            <p:nvPr/>
          </p:nvSpPr>
          <p:spPr>
            <a:xfrm>
              <a:off x="4147475" y="1889000"/>
              <a:ext cx="257700" cy="4110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" name="Google Shape;352;p9">
              <a:extLst>
                <a:ext uri="{FF2B5EF4-FFF2-40B4-BE49-F238E27FC236}">
                  <a16:creationId xmlns:a16="http://schemas.microsoft.com/office/drawing/2014/main" id="{26E0CAA3-3FC7-8012-ABB3-08FA2720E2C0}"/>
                </a:ext>
              </a:extLst>
            </p:cNvPr>
            <p:cNvSpPr/>
            <p:nvPr/>
          </p:nvSpPr>
          <p:spPr>
            <a:xfrm>
              <a:off x="3162750" y="1503418"/>
              <a:ext cx="1579200" cy="671100"/>
            </a:xfrm>
            <a:prstGeom prst="ellipse">
              <a:avLst/>
            </a:prstGeom>
            <a:noFill/>
            <a:ln w="1905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0" name="Google Shape;353;p9">
              <a:extLst>
                <a:ext uri="{FF2B5EF4-FFF2-40B4-BE49-F238E27FC236}">
                  <a16:creationId xmlns:a16="http://schemas.microsoft.com/office/drawing/2014/main" id="{1483694E-071B-A4E8-9A54-35DDB1933EC9}"/>
                </a:ext>
              </a:extLst>
            </p:cNvPr>
            <p:cNvCxnSpPr>
              <a:stCxn id="13" idx="2"/>
            </p:cNvCxnSpPr>
            <p:nvPr/>
          </p:nvCxnSpPr>
          <p:spPr>
            <a:xfrm flipH="1">
              <a:off x="3494100" y="1553075"/>
              <a:ext cx="349800" cy="3135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1" name="Google Shape;354;p9">
              <a:extLst>
                <a:ext uri="{FF2B5EF4-FFF2-40B4-BE49-F238E27FC236}">
                  <a16:creationId xmlns:a16="http://schemas.microsoft.com/office/drawing/2014/main" id="{D473CC27-F31E-E339-4AFE-18B93EBC47C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3843900" y="1553075"/>
              <a:ext cx="420600" cy="3243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2" name="Google Shape;355;p9">
              <a:extLst>
                <a:ext uri="{FF2B5EF4-FFF2-40B4-BE49-F238E27FC236}">
                  <a16:creationId xmlns:a16="http://schemas.microsoft.com/office/drawing/2014/main" id="{8D44B426-0024-7F08-CB2A-18FFF1BE25AB}"/>
                </a:ext>
              </a:extLst>
            </p:cNvPr>
            <p:cNvSpPr txBox="1"/>
            <p:nvPr/>
          </p:nvSpPr>
          <p:spPr>
            <a:xfrm>
              <a:off x="4571992" y="1421742"/>
              <a:ext cx="849900" cy="2769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t="-8325" r="-9135" b="-28323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56;p9">
              <a:extLst>
                <a:ext uri="{FF2B5EF4-FFF2-40B4-BE49-F238E27FC236}">
                  <a16:creationId xmlns:a16="http://schemas.microsoft.com/office/drawing/2014/main" id="{D03C0932-F572-F28D-0BD1-3B1EE5F4A482}"/>
                </a:ext>
              </a:extLst>
            </p:cNvPr>
            <p:cNvSpPr txBox="1"/>
            <p:nvPr/>
          </p:nvSpPr>
          <p:spPr>
            <a:xfrm>
              <a:off x="3808850" y="1889000"/>
              <a:ext cx="3498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4" name="Google Shape;357;p9">
              <a:extLst>
                <a:ext uri="{FF2B5EF4-FFF2-40B4-BE49-F238E27FC236}">
                  <a16:creationId xmlns:a16="http://schemas.microsoft.com/office/drawing/2014/main" id="{0B9B9E96-85F4-4B67-2ACE-BE292A613ECA}"/>
                </a:ext>
              </a:extLst>
            </p:cNvPr>
            <p:cNvCxnSpPr/>
            <p:nvPr/>
          </p:nvCxnSpPr>
          <p:spPr>
            <a:xfrm flipH="1">
              <a:off x="1790575" y="3094925"/>
              <a:ext cx="437700" cy="3015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5" name="Google Shape;358;p9">
              <a:extLst>
                <a:ext uri="{FF2B5EF4-FFF2-40B4-BE49-F238E27FC236}">
                  <a16:creationId xmlns:a16="http://schemas.microsoft.com/office/drawing/2014/main" id="{7C575348-B38D-B7DC-37F2-9DB404885752}"/>
                </a:ext>
              </a:extLst>
            </p:cNvPr>
            <p:cNvCxnSpPr>
              <a:stCxn id="19" idx="2"/>
            </p:cNvCxnSpPr>
            <p:nvPr/>
          </p:nvCxnSpPr>
          <p:spPr>
            <a:xfrm>
              <a:off x="2228275" y="3094925"/>
              <a:ext cx="310800" cy="3450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6" name="Google Shape;359;p9">
              <a:extLst>
                <a:ext uri="{FF2B5EF4-FFF2-40B4-BE49-F238E27FC236}">
                  <a16:creationId xmlns:a16="http://schemas.microsoft.com/office/drawing/2014/main" id="{869F0176-B0D3-FD80-4615-AB8A2128C515}"/>
                </a:ext>
              </a:extLst>
            </p:cNvPr>
            <p:cNvCxnSpPr>
              <a:stCxn id="20" idx="2"/>
            </p:cNvCxnSpPr>
            <p:nvPr/>
          </p:nvCxnSpPr>
          <p:spPr>
            <a:xfrm flipH="1">
              <a:off x="2897400" y="3094925"/>
              <a:ext cx="438900" cy="3015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7" name="Google Shape;360;p9">
              <a:extLst>
                <a:ext uri="{FF2B5EF4-FFF2-40B4-BE49-F238E27FC236}">
                  <a16:creationId xmlns:a16="http://schemas.microsoft.com/office/drawing/2014/main" id="{6635E552-E7CC-3628-0C8C-07D1F10ECBD3}"/>
                </a:ext>
              </a:extLst>
            </p:cNvPr>
            <p:cNvCxnSpPr>
              <a:stCxn id="20" idx="2"/>
            </p:cNvCxnSpPr>
            <p:nvPr/>
          </p:nvCxnSpPr>
          <p:spPr>
            <a:xfrm>
              <a:off x="3336300" y="3094925"/>
              <a:ext cx="363900" cy="3123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8" name="Google Shape;361;p9">
              <a:extLst>
                <a:ext uri="{FF2B5EF4-FFF2-40B4-BE49-F238E27FC236}">
                  <a16:creationId xmlns:a16="http://schemas.microsoft.com/office/drawing/2014/main" id="{E75689FF-6391-FF4B-38B4-8B1CB344E82C}"/>
                </a:ext>
              </a:extLst>
            </p:cNvPr>
            <p:cNvCxnSpPr>
              <a:stCxn id="21" idx="2"/>
            </p:cNvCxnSpPr>
            <p:nvPr/>
          </p:nvCxnSpPr>
          <p:spPr>
            <a:xfrm flipH="1">
              <a:off x="4167000" y="3094925"/>
              <a:ext cx="405000" cy="2907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9" name="Google Shape;362;p9">
              <a:extLst>
                <a:ext uri="{FF2B5EF4-FFF2-40B4-BE49-F238E27FC236}">
                  <a16:creationId xmlns:a16="http://schemas.microsoft.com/office/drawing/2014/main" id="{5A996732-6D9D-4A34-9600-34E5E45EE50E}"/>
                </a:ext>
              </a:extLst>
            </p:cNvPr>
            <p:cNvCxnSpPr>
              <a:stCxn id="21" idx="2"/>
            </p:cNvCxnSpPr>
            <p:nvPr/>
          </p:nvCxnSpPr>
          <p:spPr>
            <a:xfrm>
              <a:off x="4572000" y="3094925"/>
              <a:ext cx="441300" cy="3231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0" name="Google Shape;363;p9">
              <a:extLst>
                <a:ext uri="{FF2B5EF4-FFF2-40B4-BE49-F238E27FC236}">
                  <a16:creationId xmlns:a16="http://schemas.microsoft.com/office/drawing/2014/main" id="{1F8D7188-DCF3-E873-0187-92FB64DC4060}"/>
                </a:ext>
              </a:extLst>
            </p:cNvPr>
            <p:cNvCxnSpPr>
              <a:stCxn id="22" idx="2"/>
            </p:cNvCxnSpPr>
            <p:nvPr/>
          </p:nvCxnSpPr>
          <p:spPr>
            <a:xfrm flipH="1">
              <a:off x="5338950" y="3094925"/>
              <a:ext cx="377700" cy="3123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1" name="Google Shape;364;p9">
              <a:extLst>
                <a:ext uri="{FF2B5EF4-FFF2-40B4-BE49-F238E27FC236}">
                  <a16:creationId xmlns:a16="http://schemas.microsoft.com/office/drawing/2014/main" id="{897E3B84-FB65-6445-7464-74E8A8DA10FA}"/>
                </a:ext>
              </a:extLst>
            </p:cNvPr>
            <p:cNvCxnSpPr>
              <a:stCxn id="22" idx="2"/>
            </p:cNvCxnSpPr>
            <p:nvPr/>
          </p:nvCxnSpPr>
          <p:spPr>
            <a:xfrm>
              <a:off x="5716650" y="3094925"/>
              <a:ext cx="349200" cy="2907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42" name="Google Shape;365;p9">
              <a:extLst>
                <a:ext uri="{FF2B5EF4-FFF2-40B4-BE49-F238E27FC236}">
                  <a16:creationId xmlns:a16="http://schemas.microsoft.com/office/drawing/2014/main" id="{5CC7A6B6-B127-60A6-0BED-CA242402E0D8}"/>
                </a:ext>
              </a:extLst>
            </p:cNvPr>
            <p:cNvSpPr txBox="1"/>
            <p:nvPr/>
          </p:nvSpPr>
          <p:spPr>
            <a:xfrm rot="-5400000">
              <a:off x="1699525" y="3422300"/>
              <a:ext cx="619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366;p9">
              <a:extLst>
                <a:ext uri="{FF2B5EF4-FFF2-40B4-BE49-F238E27FC236}">
                  <a16:creationId xmlns:a16="http://schemas.microsoft.com/office/drawing/2014/main" id="{068E7745-E98D-682C-01F2-9492317D7BF3}"/>
                </a:ext>
              </a:extLst>
            </p:cNvPr>
            <p:cNvSpPr txBox="1"/>
            <p:nvPr/>
          </p:nvSpPr>
          <p:spPr>
            <a:xfrm rot="-5400000">
              <a:off x="2865025" y="3422300"/>
              <a:ext cx="619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367;p9">
              <a:extLst>
                <a:ext uri="{FF2B5EF4-FFF2-40B4-BE49-F238E27FC236}">
                  <a16:creationId xmlns:a16="http://schemas.microsoft.com/office/drawing/2014/main" id="{E207A20B-66EA-F729-CECB-7AC72AB37C4D}"/>
                </a:ext>
              </a:extLst>
            </p:cNvPr>
            <p:cNvSpPr txBox="1"/>
            <p:nvPr/>
          </p:nvSpPr>
          <p:spPr>
            <a:xfrm rot="-5400000">
              <a:off x="4096588" y="3422300"/>
              <a:ext cx="619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368;p9">
              <a:extLst>
                <a:ext uri="{FF2B5EF4-FFF2-40B4-BE49-F238E27FC236}">
                  <a16:creationId xmlns:a16="http://schemas.microsoft.com/office/drawing/2014/main" id="{6E426E9E-0D39-DF09-E75C-02948887366C}"/>
                </a:ext>
              </a:extLst>
            </p:cNvPr>
            <p:cNvSpPr txBox="1"/>
            <p:nvPr/>
          </p:nvSpPr>
          <p:spPr>
            <a:xfrm rot="-5400000">
              <a:off x="5328150" y="3441700"/>
              <a:ext cx="619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369;p9">
              <a:extLst>
                <a:ext uri="{FF2B5EF4-FFF2-40B4-BE49-F238E27FC236}">
                  <a16:creationId xmlns:a16="http://schemas.microsoft.com/office/drawing/2014/main" id="{09C93E9D-7F25-B02D-428A-2C65CE8613BC}"/>
                </a:ext>
              </a:extLst>
            </p:cNvPr>
            <p:cNvSpPr/>
            <p:nvPr/>
          </p:nvSpPr>
          <p:spPr>
            <a:xfrm>
              <a:off x="751225" y="4078550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7" name="Google Shape;370;p9">
              <a:extLst>
                <a:ext uri="{FF2B5EF4-FFF2-40B4-BE49-F238E27FC236}">
                  <a16:creationId xmlns:a16="http://schemas.microsoft.com/office/drawing/2014/main" id="{439B2A23-10B9-F006-DD9C-078B42A27470}"/>
                </a:ext>
              </a:extLst>
            </p:cNvPr>
            <p:cNvSpPr/>
            <p:nvPr/>
          </p:nvSpPr>
          <p:spPr>
            <a:xfrm>
              <a:off x="1789900" y="4078550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8" name="Google Shape;371;p9">
              <a:extLst>
                <a:ext uri="{FF2B5EF4-FFF2-40B4-BE49-F238E27FC236}">
                  <a16:creationId xmlns:a16="http://schemas.microsoft.com/office/drawing/2014/main" id="{A6E5A075-89F7-69C6-D012-DD8947E08910}"/>
                </a:ext>
              </a:extLst>
            </p:cNvPr>
            <p:cNvSpPr/>
            <p:nvPr/>
          </p:nvSpPr>
          <p:spPr>
            <a:xfrm>
              <a:off x="2828575" y="4078550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9" name="Google Shape;372;p9">
              <a:extLst>
                <a:ext uri="{FF2B5EF4-FFF2-40B4-BE49-F238E27FC236}">
                  <a16:creationId xmlns:a16="http://schemas.microsoft.com/office/drawing/2014/main" id="{A713F999-A541-6FB1-2955-F8725EA541E7}"/>
                </a:ext>
              </a:extLst>
            </p:cNvPr>
            <p:cNvSpPr txBox="1"/>
            <p:nvPr/>
          </p:nvSpPr>
          <p:spPr>
            <a:xfrm>
              <a:off x="4687050" y="3849250"/>
              <a:ext cx="619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373;p9">
              <a:extLst>
                <a:ext uri="{FF2B5EF4-FFF2-40B4-BE49-F238E27FC236}">
                  <a16:creationId xmlns:a16="http://schemas.microsoft.com/office/drawing/2014/main" id="{F9085B41-245C-3EE0-E2E7-0AA16C52593E}"/>
                </a:ext>
              </a:extLst>
            </p:cNvPr>
            <p:cNvSpPr/>
            <p:nvPr/>
          </p:nvSpPr>
          <p:spPr>
            <a:xfrm>
              <a:off x="5291700" y="4060100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1" name="Google Shape;374;p9">
              <a:extLst>
                <a:ext uri="{FF2B5EF4-FFF2-40B4-BE49-F238E27FC236}">
                  <a16:creationId xmlns:a16="http://schemas.microsoft.com/office/drawing/2014/main" id="{002420DC-AF3C-9A4C-8DE0-62CD25250CAA}"/>
                </a:ext>
              </a:extLst>
            </p:cNvPr>
            <p:cNvSpPr/>
            <p:nvPr/>
          </p:nvSpPr>
          <p:spPr>
            <a:xfrm>
              <a:off x="3867250" y="4060100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endParaRPr sz="1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2" name="Google Shape;375;p9">
              <a:extLst>
                <a:ext uri="{FF2B5EF4-FFF2-40B4-BE49-F238E27FC236}">
                  <a16:creationId xmlns:a16="http://schemas.microsoft.com/office/drawing/2014/main" id="{48FE7FEB-5C7F-B215-3315-269D6FD5B618}"/>
                </a:ext>
              </a:extLst>
            </p:cNvPr>
            <p:cNvSpPr txBox="1"/>
            <p:nvPr/>
          </p:nvSpPr>
          <p:spPr>
            <a:xfrm>
              <a:off x="5461499" y="1849500"/>
              <a:ext cx="744899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600" b="1" i="1" u="none" strike="noStrike" cap="none" dirty="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f(n-b)</a:t>
              </a:r>
              <a:endParaRPr sz="1300" b="1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3" name="Google Shape;376;p9">
              <a:extLst>
                <a:ext uri="{FF2B5EF4-FFF2-40B4-BE49-F238E27FC236}">
                  <a16:creationId xmlns:a16="http://schemas.microsoft.com/office/drawing/2014/main" id="{A706B0CE-50CE-6E49-6A8A-440CD262AF80}"/>
                </a:ext>
              </a:extLst>
            </p:cNvPr>
            <p:cNvSpPr txBox="1"/>
            <p:nvPr/>
          </p:nvSpPr>
          <p:spPr>
            <a:xfrm>
              <a:off x="1803325" y="1868900"/>
              <a:ext cx="932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1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f(n-b)</a:t>
              </a:r>
              <a:endParaRPr sz="13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4" name="Google Shape;377;p9">
              <a:extLst>
                <a:ext uri="{FF2B5EF4-FFF2-40B4-BE49-F238E27FC236}">
                  <a16:creationId xmlns:a16="http://schemas.microsoft.com/office/drawing/2014/main" id="{DCEA3AF6-4D05-3691-8AE4-6B96C3D51FDD}"/>
                </a:ext>
              </a:extLst>
            </p:cNvPr>
            <p:cNvSpPr txBox="1"/>
            <p:nvPr/>
          </p:nvSpPr>
          <p:spPr>
            <a:xfrm>
              <a:off x="1522375" y="2350313"/>
              <a:ext cx="781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1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f(n-2b)</a:t>
              </a:r>
              <a:endParaRPr sz="13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5" name="Google Shape;378;p9">
              <a:extLst>
                <a:ext uri="{FF2B5EF4-FFF2-40B4-BE49-F238E27FC236}">
                  <a16:creationId xmlns:a16="http://schemas.microsoft.com/office/drawing/2014/main" id="{2C9DCF8A-FE37-C7C2-3465-71E978D3B36F}"/>
                </a:ext>
              </a:extLst>
            </p:cNvPr>
            <p:cNvSpPr txBox="1"/>
            <p:nvPr/>
          </p:nvSpPr>
          <p:spPr>
            <a:xfrm>
              <a:off x="3233913" y="2350313"/>
              <a:ext cx="932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1" u="none" strike="noStrike" cap="none" dirty="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f(n-2b)</a:t>
              </a:r>
              <a:endParaRPr sz="1300" b="1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6" name="Google Shape;379;p9">
              <a:extLst>
                <a:ext uri="{FF2B5EF4-FFF2-40B4-BE49-F238E27FC236}">
                  <a16:creationId xmlns:a16="http://schemas.microsoft.com/office/drawing/2014/main" id="{A3C2AD16-8829-7E94-D3E2-CF56F363210D}"/>
                </a:ext>
              </a:extLst>
            </p:cNvPr>
            <p:cNvSpPr txBox="1"/>
            <p:nvPr/>
          </p:nvSpPr>
          <p:spPr>
            <a:xfrm>
              <a:off x="5605138" y="2350313"/>
              <a:ext cx="789062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1" u="none" strike="noStrike" cap="none" dirty="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f(n-2b)</a:t>
              </a:r>
              <a:endParaRPr sz="1300" b="1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7" name="Google Shape;380;p9">
              <a:extLst>
                <a:ext uri="{FF2B5EF4-FFF2-40B4-BE49-F238E27FC236}">
                  <a16:creationId xmlns:a16="http://schemas.microsoft.com/office/drawing/2014/main" id="{003EA9E0-C864-B5DE-6C13-13605840CFDF}"/>
                </a:ext>
              </a:extLst>
            </p:cNvPr>
            <p:cNvSpPr txBox="1"/>
            <p:nvPr/>
          </p:nvSpPr>
          <p:spPr>
            <a:xfrm>
              <a:off x="3962775" y="2356700"/>
              <a:ext cx="932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1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f(n-2b)</a:t>
              </a:r>
              <a:endParaRPr sz="13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8" name="Google Shape;381;p9">
              <a:extLst>
                <a:ext uri="{FF2B5EF4-FFF2-40B4-BE49-F238E27FC236}">
                  <a16:creationId xmlns:a16="http://schemas.microsoft.com/office/drawing/2014/main" id="{D5927D1B-A2B9-F124-81E5-F825DB1AF74C}"/>
                </a:ext>
              </a:extLst>
            </p:cNvPr>
            <p:cNvSpPr txBox="1"/>
            <p:nvPr/>
          </p:nvSpPr>
          <p:spPr>
            <a:xfrm>
              <a:off x="1439425" y="3766050"/>
              <a:ext cx="363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1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 sz="13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" name="Google Shape;382;p9">
              <a:extLst>
                <a:ext uri="{FF2B5EF4-FFF2-40B4-BE49-F238E27FC236}">
                  <a16:creationId xmlns:a16="http://schemas.microsoft.com/office/drawing/2014/main" id="{963AD5DF-60A9-CB86-F374-FDC723BA6C28}"/>
                </a:ext>
              </a:extLst>
            </p:cNvPr>
            <p:cNvSpPr txBox="1"/>
            <p:nvPr/>
          </p:nvSpPr>
          <p:spPr>
            <a:xfrm>
              <a:off x="2452675" y="3766050"/>
              <a:ext cx="257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1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 sz="13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" name="Google Shape;383;p9">
              <a:extLst>
                <a:ext uri="{FF2B5EF4-FFF2-40B4-BE49-F238E27FC236}">
                  <a16:creationId xmlns:a16="http://schemas.microsoft.com/office/drawing/2014/main" id="{9D5DD6C7-999E-82CB-2D64-E6911C5B9287}"/>
                </a:ext>
              </a:extLst>
            </p:cNvPr>
            <p:cNvSpPr txBox="1"/>
            <p:nvPr/>
          </p:nvSpPr>
          <p:spPr>
            <a:xfrm>
              <a:off x="3503550" y="3768725"/>
              <a:ext cx="257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1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 sz="13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1" name="Google Shape;384;p9">
              <a:extLst>
                <a:ext uri="{FF2B5EF4-FFF2-40B4-BE49-F238E27FC236}">
                  <a16:creationId xmlns:a16="http://schemas.microsoft.com/office/drawing/2014/main" id="{F1B63A6C-389A-0732-9596-1D405ADE76E1}"/>
                </a:ext>
              </a:extLst>
            </p:cNvPr>
            <p:cNvSpPr txBox="1"/>
            <p:nvPr/>
          </p:nvSpPr>
          <p:spPr>
            <a:xfrm>
              <a:off x="4496250" y="3725150"/>
              <a:ext cx="310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1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 sz="13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2" name="Google Shape;385;p9">
              <a:extLst>
                <a:ext uri="{FF2B5EF4-FFF2-40B4-BE49-F238E27FC236}">
                  <a16:creationId xmlns:a16="http://schemas.microsoft.com/office/drawing/2014/main" id="{80B7BAC0-572B-3387-A0B0-D2A5B5DDA5A3}"/>
                </a:ext>
              </a:extLst>
            </p:cNvPr>
            <p:cNvSpPr txBox="1"/>
            <p:nvPr/>
          </p:nvSpPr>
          <p:spPr>
            <a:xfrm>
              <a:off x="5927125" y="3719225"/>
              <a:ext cx="257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1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 sz="13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B8A6C9-C1B1-41D5-ABFA-8D154A5AC660}"/>
                  </a:ext>
                </a:extLst>
              </p:cNvPr>
              <p:cNvSpPr txBox="1"/>
              <p:nvPr/>
            </p:nvSpPr>
            <p:spPr>
              <a:xfrm>
                <a:off x="6477607" y="1573894"/>
                <a:ext cx="262854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m:rPr>
                        <m:nor/>
                      </m:rPr>
                      <a:rPr lang="en" sz="1600" i="1" dirty="0">
                        <a:solidFill>
                          <a:srgbClr val="3D85C6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m:t>a</m:t>
                    </m:r>
                    <m:r>
                      <m:rPr>
                        <m:nor/>
                      </m:rPr>
                      <a:rPr lang="en" sz="1600" b="1" i="1" baseline="30000" dirty="0">
                        <a:solidFill>
                          <a:srgbClr val="3D85C6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m:t>i</m:t>
                    </m:r>
                    <m:r>
                      <m:rPr>
                        <m:nor/>
                      </m:rPr>
                      <a:rPr lang="en" sz="1600" i="1" dirty="0">
                        <a:solidFill>
                          <a:srgbClr val="3D85C6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m:t> </m:t>
                    </m:r>
                    <m:r>
                      <m:rPr>
                        <m:nor/>
                      </m:rPr>
                      <a:rPr lang="en" sz="1600" i="1" dirty="0">
                        <a:solidFill>
                          <a:srgbClr val="3D85C6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m:t>f</m:t>
                    </m:r>
                    <m:r>
                      <m:rPr>
                        <m:nor/>
                      </m:rPr>
                      <a:rPr lang="en" sz="1600" i="1" dirty="0">
                        <a:solidFill>
                          <a:srgbClr val="3D85C6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m:t>(</m:t>
                    </m:r>
                    <m:r>
                      <m:rPr>
                        <m:nor/>
                      </m:rPr>
                      <a:rPr lang="en" sz="1600" i="1" dirty="0">
                        <a:solidFill>
                          <a:srgbClr val="3D85C6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m:t>n</m:t>
                    </m:r>
                    <m:r>
                      <m:rPr>
                        <m:nor/>
                      </m:rPr>
                      <a:rPr lang="en" sz="1600" i="1" dirty="0">
                        <a:solidFill>
                          <a:srgbClr val="3D85C6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m:t> − </m:t>
                    </m:r>
                    <m:r>
                      <m:rPr>
                        <m:nor/>
                      </m:rPr>
                      <a:rPr lang="en" sz="1600" i="1" dirty="0">
                        <a:solidFill>
                          <a:srgbClr val="3D85C6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m:t>bi</m:t>
                    </m:r>
                    <m:r>
                      <m:rPr>
                        <m:nor/>
                      </m:rPr>
                      <a:rPr lang="en" sz="1600" i="1" dirty="0">
                        <a:solidFill>
                          <a:srgbClr val="3D85C6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m:t>)</m:t>
                    </m:r>
                  </m:oMath>
                </a14:m>
                <a:r>
                  <a:rPr lang="en-US" sz="1600" dirty="0"/>
                  <a:t> work per level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B8A6C9-C1B1-41D5-ABFA-8D154A5AC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607" y="1573894"/>
                <a:ext cx="2628540" cy="338554"/>
              </a:xfrm>
              <a:prstGeom prst="rect">
                <a:avLst/>
              </a:prstGeom>
              <a:blipFill>
                <a:blip r:embed="rId4"/>
                <a:stretch>
                  <a:fillRect t="-3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7" name="Google Shape;267;p8" descr="Because we need to make n / b recursive calls before reaching a base case, the height of this chain of stackframes is n / b.">
            <a:extLst>
              <a:ext uri="{FF2B5EF4-FFF2-40B4-BE49-F238E27FC236}">
                <a16:creationId xmlns:a16="http://schemas.microsoft.com/office/drawing/2014/main" id="{681A2B20-AF79-7465-E303-B3A1A63B06E5}"/>
              </a:ext>
            </a:extLst>
          </p:cNvPr>
          <p:cNvSpPr/>
          <p:nvPr/>
        </p:nvSpPr>
        <p:spPr>
          <a:xfrm rot="10800000">
            <a:off x="6335188" y="1620100"/>
            <a:ext cx="187800" cy="2664900"/>
          </a:xfrm>
          <a:prstGeom prst="leftBrace">
            <a:avLst>
              <a:gd name="adj1" fmla="val 83199"/>
              <a:gd name="adj2" fmla="val 49631"/>
            </a:avLst>
          </a:prstGeom>
          <a:noFill/>
          <a:ln w="19050" cap="flat" cmpd="sng">
            <a:solidFill>
              <a:srgbClr val="FF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87E434-51CB-2839-6AC7-B5CD97D5827E}"/>
                  </a:ext>
                </a:extLst>
              </p:cNvPr>
              <p:cNvSpPr txBox="1"/>
              <p:nvPr/>
            </p:nvSpPr>
            <p:spPr>
              <a:xfrm>
                <a:off x="6580593" y="2778744"/>
                <a:ext cx="1184620" cy="4629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i="1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1800" b="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1800" b="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1800" dirty="0">
                    <a:solidFill>
                      <a:srgbClr val="FF00FF"/>
                    </a:solidFill>
                  </a:rPr>
                  <a:t> levels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87E434-51CB-2839-6AC7-B5CD97D58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593" y="2778744"/>
                <a:ext cx="1184620" cy="462947"/>
              </a:xfrm>
              <a:prstGeom prst="rect">
                <a:avLst/>
              </a:prstGeom>
              <a:blipFill>
                <a:blip r:embed="rId5"/>
                <a:stretch>
                  <a:fillRect r="-3158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E14F327-21BF-F374-5B65-293CDC621B47}"/>
                  </a:ext>
                </a:extLst>
              </p:cNvPr>
              <p:cNvSpPr/>
              <p:nvPr/>
            </p:nvSpPr>
            <p:spPr>
              <a:xfrm>
                <a:off x="6179082" y="3988052"/>
                <a:ext cx="3050986" cy="991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>
                              <a:latin typeface="Cambria Math"/>
                            </a:rPr>
                            <m:t>𝑖</m:t>
                          </m:r>
                          <m:r>
                            <a:rPr lang="en-US" sz="1800" i="1">
                              <a:latin typeface="Cambria Math"/>
                            </a:rPr>
                            <m:t>=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𝑏𝑖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E14F327-21BF-F374-5B65-293CDC621B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082" y="3988052"/>
                <a:ext cx="3050986" cy="991746"/>
              </a:xfrm>
              <a:prstGeom prst="rect">
                <a:avLst/>
              </a:prstGeom>
              <a:blipFill>
                <a:blip r:embed="rId6"/>
                <a:stretch>
                  <a:fillRect t="-70000" b="-12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6" name="Group 255">
            <a:extLst>
              <a:ext uri="{FF2B5EF4-FFF2-40B4-BE49-F238E27FC236}">
                <a16:creationId xmlns:a16="http://schemas.microsoft.com/office/drawing/2014/main" id="{35EFD86E-82FA-B2A9-606E-D103AA6C4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08101" y="241492"/>
            <a:ext cx="4898046" cy="917254"/>
            <a:chOff x="3946804" y="106100"/>
            <a:chExt cx="4898046" cy="917254"/>
          </a:xfrm>
        </p:grpSpPr>
        <p:sp>
          <p:nvSpPr>
            <p:cNvPr id="7" name="Google Shape;387;p9">
              <a:extLst>
                <a:ext uri="{FF2B5EF4-FFF2-40B4-BE49-F238E27FC236}">
                  <a16:creationId xmlns:a16="http://schemas.microsoft.com/office/drawing/2014/main" id="{92032625-4E59-1B78-1FA0-80894FB3448A}"/>
                </a:ext>
              </a:extLst>
            </p:cNvPr>
            <p:cNvSpPr txBox="1"/>
            <p:nvPr/>
          </p:nvSpPr>
          <p:spPr>
            <a:xfrm>
              <a:off x="3946804" y="291054"/>
              <a:ext cx="4573200" cy="7323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" name="Google Shape;388;p9">
              <a:extLst>
                <a:ext uri="{FF2B5EF4-FFF2-40B4-BE49-F238E27FC236}">
                  <a16:creationId xmlns:a16="http://schemas.microsoft.com/office/drawing/2014/main" id="{6B0F034F-81E6-1781-7B78-F38BA62BAA7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521925" y="555398"/>
              <a:ext cx="2568943" cy="431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389;p9">
              <a:extLst>
                <a:ext uri="{FF2B5EF4-FFF2-40B4-BE49-F238E27FC236}">
                  <a16:creationId xmlns:a16="http://schemas.microsoft.com/office/drawing/2014/main" id="{92E6B426-203D-CA9D-76CA-BCE45D5F6CD7}"/>
                </a:ext>
              </a:extLst>
            </p:cNvPr>
            <p:cNvSpPr txBox="1"/>
            <p:nvPr/>
          </p:nvSpPr>
          <p:spPr>
            <a:xfrm>
              <a:off x="5605150" y="106100"/>
              <a:ext cx="32397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Asymptotically, these never matter!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390;p9">
              <a:extLst>
                <a:ext uri="{FF2B5EF4-FFF2-40B4-BE49-F238E27FC236}">
                  <a16:creationId xmlns:a16="http://schemas.microsoft.com/office/drawing/2014/main" id="{9498D090-5E10-9792-1BC8-371C7DDB4145}"/>
                </a:ext>
              </a:extLst>
            </p:cNvPr>
            <p:cNvSpPr/>
            <p:nvPr/>
          </p:nvSpPr>
          <p:spPr>
            <a:xfrm>
              <a:off x="5669528" y="342900"/>
              <a:ext cx="1818300" cy="226500"/>
            </a:xfrm>
            <a:prstGeom prst="rect">
              <a:avLst/>
            </a:prstGeom>
            <a:noFill/>
            <a:ln w="19050" cap="flat" cmpd="sng">
              <a:solidFill>
                <a:srgbClr val="00B05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8398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170176"/>
                <a:ext cx="7886700" cy="864015"/>
              </a:xfrm>
            </p:spPr>
            <p:txBody>
              <a:bodyPr/>
              <a:lstStyle/>
              <a:p>
                <a:r>
                  <a:rPr lang="en-US" dirty="0"/>
                  <a:t>Tree Method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170176"/>
                <a:ext cx="7886700" cy="864015"/>
              </a:xfrm>
              <a:blipFill>
                <a:blip r:embed="rId3"/>
                <a:stretch>
                  <a:fillRect l="-2412" b="-5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012C2DE-48D7-4255-8090-ED57B66C0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8853" y="1105494"/>
            <a:ext cx="1951935" cy="4798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Red box represents a problem instance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04CA70-A150-F1D8-AD03-6AA8C0C6C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07" y="1637178"/>
            <a:ext cx="2037681" cy="6086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0070C0"/>
                </a:solidFill>
              </a:rPr>
              <a:t>Blue value next to each box represents time spent at that recursive call</a:t>
            </a:r>
          </a:p>
        </p:txBody>
      </p:sp>
      <p:grpSp>
        <p:nvGrpSpPr>
          <p:cNvPr id="5" name="Group 4" descr="A picture of the recursion for the given recurrence relation. We have one box per stack frame in the recursion. Each box is labelled inside with a value that represents the size of the input for that stack frame. Outside each box is labelled with the amount of (non-recursive) work done by that box (in this case it matches the size of the box).&#10;&#10;Each box has an arrow pointing to two boxes with a smaller input (specifically each is half the size) to represent the larger box recursively invoking the algorithm twice with smaller inputs.">
            <a:extLst>
              <a:ext uri="{FF2B5EF4-FFF2-40B4-BE49-F238E27FC236}">
                <a16:creationId xmlns:a16="http://schemas.microsoft.com/office/drawing/2014/main" id="{1608846C-74F5-18A2-9C12-E88C074DF299}"/>
              </a:ext>
            </a:extLst>
          </p:cNvPr>
          <p:cNvGrpSpPr/>
          <p:nvPr/>
        </p:nvGrpSpPr>
        <p:grpSpPr>
          <a:xfrm>
            <a:off x="984638" y="1633642"/>
            <a:ext cx="5329988" cy="2793516"/>
            <a:chOff x="1295400" y="1992868"/>
            <a:chExt cx="7106651" cy="37246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4381500" y="2133600"/>
                  <a:ext cx="1333500" cy="45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100" i="1" dirty="0">
                            <a:latin typeface="Cambria Math"/>
                          </a:rPr>
                          <m:t>𝑛</m:t>
                        </m:r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44" name="Text 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81500" y="2133600"/>
                  <a:ext cx="1333500" cy="45720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2690604" y="3028252"/>
                  <a:ext cx="1333500" cy="45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en-US" sz="21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1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47" name="Text 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90604" y="3028252"/>
                  <a:ext cx="1333500" cy="45720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5981700" y="3028252"/>
                  <a:ext cx="1333500" cy="45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en-US" sz="21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1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48" name="Text 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81700" y="3028252"/>
                  <a:ext cx="1333500" cy="45720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573880" y="3834326"/>
                  <a:ext cx="1333500" cy="45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en-US" sz="21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100" i="1">
                                <a:latin typeface="Cambria Math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49" name="Text 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73880" y="3834326"/>
                  <a:ext cx="1333500" cy="45720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3314700" y="3834326"/>
                  <a:ext cx="1333500" cy="45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en-US" sz="21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100" i="1">
                                <a:latin typeface="Cambria Math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50" name="Text 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14700" y="3834326"/>
                  <a:ext cx="1333500" cy="45720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5181600" y="3832376"/>
                  <a:ext cx="1333500" cy="45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en-US" sz="21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100" i="1">
                                <a:latin typeface="Cambria Math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51" name="Text 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81600" y="3832376"/>
                  <a:ext cx="1333500" cy="45720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6743700" y="3834326"/>
                  <a:ext cx="1333500" cy="45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en-US" sz="21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100" i="1">
                                <a:latin typeface="Cambria Math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52" name="Text 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43700" y="3834326"/>
                  <a:ext cx="1333500" cy="45720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Rectangle 52"/>
            <p:cNvSpPr/>
            <p:nvPr/>
          </p:nvSpPr>
          <p:spPr>
            <a:xfrm rot="16200000">
              <a:off x="1900644" y="4265880"/>
              <a:ext cx="810479" cy="800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300" dirty="0"/>
                <a:t>…</a:t>
              </a:r>
            </a:p>
          </p:txBody>
        </p:sp>
        <p:sp>
          <p:nvSpPr>
            <p:cNvPr id="54" name="Rectangle 53"/>
            <p:cNvSpPr/>
            <p:nvPr/>
          </p:nvSpPr>
          <p:spPr>
            <a:xfrm rot="16200000">
              <a:off x="3576211" y="4292894"/>
              <a:ext cx="810479" cy="800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300" dirty="0"/>
                <a:t>…</a:t>
              </a:r>
            </a:p>
          </p:txBody>
        </p:sp>
        <p:sp>
          <p:nvSpPr>
            <p:cNvPr id="55" name="Rectangle 54"/>
            <p:cNvSpPr/>
            <p:nvPr/>
          </p:nvSpPr>
          <p:spPr>
            <a:xfrm rot="16200000">
              <a:off x="5519311" y="4292894"/>
              <a:ext cx="810479" cy="800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300" dirty="0"/>
                <a:t>…</a:t>
              </a:r>
            </a:p>
          </p:txBody>
        </p:sp>
        <p:sp>
          <p:nvSpPr>
            <p:cNvPr id="56" name="Rectangle 55"/>
            <p:cNvSpPr/>
            <p:nvPr/>
          </p:nvSpPr>
          <p:spPr>
            <a:xfrm rot="16200000">
              <a:off x="7005211" y="4319909"/>
              <a:ext cx="810479" cy="800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300" dirty="0"/>
                <a:t>…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295400" y="5226656"/>
                  <a:ext cx="716630" cy="45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100" i="1"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57" name="Text 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95400" y="5226656"/>
                  <a:ext cx="716630" cy="45720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2286000" y="5229577"/>
                  <a:ext cx="716630" cy="45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100" i="1"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58" name="Text 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86000" y="5229577"/>
                  <a:ext cx="716630" cy="45720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3201319" y="5229577"/>
                  <a:ext cx="716630" cy="45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100" i="1"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59" name="Text 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01319" y="5229577"/>
                  <a:ext cx="716630" cy="45720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Rectangle 59"/>
            <p:cNvSpPr/>
            <p:nvPr/>
          </p:nvSpPr>
          <p:spPr>
            <a:xfrm>
              <a:off x="4133849" y="4917337"/>
              <a:ext cx="810479" cy="800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300" dirty="0"/>
                <a:t>…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5348411" y="5226656"/>
                  <a:ext cx="716630" cy="45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100" i="1"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61" name="Text 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48411" y="5226656"/>
                  <a:ext cx="716630" cy="45720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6324600" y="5229577"/>
                  <a:ext cx="716630" cy="45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100" i="1"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62" name="Text 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324600" y="5229577"/>
                  <a:ext cx="716630" cy="45720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7201056" y="5229577"/>
                  <a:ext cx="716630" cy="45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0" tIns="0" rIns="0" bIns="0" anchor="ctr"/>
                <a:lstStyle/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100" i="1"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63" name="Text 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01056" y="5229577"/>
                  <a:ext cx="716630" cy="45720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Connector 64"/>
            <p:cNvCxnSpPr>
              <a:stCxn id="44" idx="2"/>
              <a:endCxn id="47" idx="0"/>
            </p:cNvCxnSpPr>
            <p:nvPr/>
          </p:nvCxnSpPr>
          <p:spPr>
            <a:xfrm flipH="1">
              <a:off x="3357354" y="2590800"/>
              <a:ext cx="1690896" cy="43745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44" idx="2"/>
              <a:endCxn id="48" idx="0"/>
            </p:cNvCxnSpPr>
            <p:nvPr/>
          </p:nvCxnSpPr>
          <p:spPr>
            <a:xfrm>
              <a:off x="5048250" y="2590800"/>
              <a:ext cx="1600200" cy="43745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47" idx="2"/>
              <a:endCxn id="49" idx="0"/>
            </p:cNvCxnSpPr>
            <p:nvPr/>
          </p:nvCxnSpPr>
          <p:spPr>
            <a:xfrm flipH="1">
              <a:off x="2240630" y="3485452"/>
              <a:ext cx="1116724" cy="348874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47" idx="2"/>
              <a:endCxn id="50" idx="0"/>
            </p:cNvCxnSpPr>
            <p:nvPr/>
          </p:nvCxnSpPr>
          <p:spPr>
            <a:xfrm>
              <a:off x="3357354" y="3485452"/>
              <a:ext cx="624096" cy="348874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48" idx="2"/>
              <a:endCxn id="51" idx="0"/>
            </p:cNvCxnSpPr>
            <p:nvPr/>
          </p:nvCxnSpPr>
          <p:spPr>
            <a:xfrm flipH="1">
              <a:off x="5848350" y="3485452"/>
              <a:ext cx="800100" cy="346924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stCxn id="48" idx="2"/>
              <a:endCxn id="52" idx="0"/>
            </p:cNvCxnSpPr>
            <p:nvPr/>
          </p:nvCxnSpPr>
          <p:spPr>
            <a:xfrm>
              <a:off x="6648450" y="3485452"/>
              <a:ext cx="762000" cy="348874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7486650" y="4291526"/>
              <a:ext cx="499546" cy="339268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>
              <a:stCxn id="52" idx="2"/>
            </p:cNvCxnSpPr>
            <p:nvPr/>
          </p:nvCxnSpPr>
          <p:spPr>
            <a:xfrm flipH="1">
              <a:off x="7143432" y="4291526"/>
              <a:ext cx="267019" cy="339268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stCxn id="51" idx="2"/>
            </p:cNvCxnSpPr>
            <p:nvPr/>
          </p:nvCxnSpPr>
          <p:spPr>
            <a:xfrm>
              <a:off x="5848351" y="4289576"/>
              <a:ext cx="499545" cy="320454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51" idx="2"/>
            </p:cNvCxnSpPr>
            <p:nvPr/>
          </p:nvCxnSpPr>
          <p:spPr>
            <a:xfrm flipH="1">
              <a:off x="5581332" y="4289576"/>
              <a:ext cx="267019" cy="320454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50" idx="2"/>
            </p:cNvCxnSpPr>
            <p:nvPr/>
          </p:nvCxnSpPr>
          <p:spPr>
            <a:xfrm>
              <a:off x="3981450" y="4291526"/>
              <a:ext cx="526860" cy="31338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stCxn id="50" idx="2"/>
            </p:cNvCxnSpPr>
            <p:nvPr/>
          </p:nvCxnSpPr>
          <p:spPr>
            <a:xfrm flipH="1">
              <a:off x="3741748" y="4291526"/>
              <a:ext cx="239703" cy="313382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stCxn id="49" idx="2"/>
            </p:cNvCxnSpPr>
            <p:nvPr/>
          </p:nvCxnSpPr>
          <p:spPr>
            <a:xfrm>
              <a:off x="2240631" y="4291527"/>
              <a:ext cx="474963" cy="308485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stCxn id="49" idx="2"/>
            </p:cNvCxnSpPr>
            <p:nvPr/>
          </p:nvCxnSpPr>
          <p:spPr>
            <a:xfrm flipH="1">
              <a:off x="1949032" y="4291527"/>
              <a:ext cx="291599" cy="308485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5668215" y="1992868"/>
                  <a:ext cx="401051" cy="3385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en-US" sz="105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8215" y="1992868"/>
                  <a:ext cx="401051" cy="338555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/>
                <p:cNvSpPr txBox="1"/>
                <p:nvPr/>
              </p:nvSpPr>
              <p:spPr>
                <a:xfrm>
                  <a:off x="3962400" y="2940303"/>
                  <a:ext cx="401051" cy="4907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sz="105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TextBox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62400" y="2940303"/>
                  <a:ext cx="401051" cy="4907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/>
                <p:cNvSpPr txBox="1"/>
                <p:nvPr/>
              </p:nvSpPr>
              <p:spPr>
                <a:xfrm>
                  <a:off x="7246375" y="2974403"/>
                  <a:ext cx="401051" cy="4907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sz="105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TextBox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6375" y="2974403"/>
                  <a:ext cx="401051" cy="4907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/>
                <p:cNvSpPr txBox="1"/>
                <p:nvPr/>
              </p:nvSpPr>
              <p:spPr>
                <a:xfrm>
                  <a:off x="2819400" y="3778527"/>
                  <a:ext cx="401051" cy="4907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105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TextBox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19400" y="3778527"/>
                  <a:ext cx="401051" cy="490732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/>
                <p:cNvSpPr txBox="1"/>
                <p:nvPr/>
              </p:nvSpPr>
              <p:spPr>
                <a:xfrm>
                  <a:off x="4639597" y="3774093"/>
                  <a:ext cx="401051" cy="4907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105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Text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9597" y="3774093"/>
                  <a:ext cx="401051" cy="490732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6432433" y="3783623"/>
                  <a:ext cx="401051" cy="4907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105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2433" y="3783623"/>
                  <a:ext cx="401051" cy="490732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8001000" y="3779188"/>
                  <a:ext cx="401051" cy="4907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105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105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000" y="3779188"/>
                  <a:ext cx="401051" cy="4907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1905000" y="5105400"/>
                  <a:ext cx="395835" cy="3385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en-US" sz="105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5000" y="5105400"/>
                  <a:ext cx="395835" cy="338555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/>
                <p:cNvSpPr txBox="1"/>
                <p:nvPr/>
              </p:nvSpPr>
              <p:spPr>
                <a:xfrm>
                  <a:off x="2907380" y="5105400"/>
                  <a:ext cx="395835" cy="3385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en-US" sz="105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75" name="TextBox 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07380" y="5105400"/>
                  <a:ext cx="395835" cy="338555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/>
                <p:cNvSpPr txBox="1"/>
                <p:nvPr/>
              </p:nvSpPr>
              <p:spPr>
                <a:xfrm>
                  <a:off x="3821292" y="5105400"/>
                  <a:ext cx="395835" cy="3385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en-US" sz="105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77" name="TextBox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1292" y="5105400"/>
                  <a:ext cx="395835" cy="338555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/>
                <p:cNvSpPr txBox="1"/>
                <p:nvPr/>
              </p:nvSpPr>
              <p:spPr>
                <a:xfrm>
                  <a:off x="5958794" y="5117391"/>
                  <a:ext cx="395835" cy="3385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en-US" sz="105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78" name="TextBox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8794" y="5117391"/>
                  <a:ext cx="395835" cy="338555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/>
                <p:cNvSpPr txBox="1"/>
                <p:nvPr/>
              </p:nvSpPr>
              <p:spPr>
                <a:xfrm>
                  <a:off x="6949394" y="5117391"/>
                  <a:ext cx="395835" cy="3385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en-US" sz="105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80" name="TextBox 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49394" y="5117391"/>
                  <a:ext cx="395835" cy="338555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/>
                <p:cNvSpPr txBox="1"/>
                <p:nvPr/>
              </p:nvSpPr>
              <p:spPr>
                <a:xfrm>
                  <a:off x="7863794" y="5117391"/>
                  <a:ext cx="395835" cy="3385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en-US" sz="105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81" name="TextBox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63794" y="5117391"/>
                  <a:ext cx="395835" cy="338555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2" name="Left Brace 41" descr="Because we need to make log_2(n) recursive calls before reaching a base case, the height of this chain of stackframes is log_2(n)."/>
          <p:cNvSpPr/>
          <p:nvPr/>
        </p:nvSpPr>
        <p:spPr>
          <a:xfrm flipH="1" flipV="1">
            <a:off x="6464345" y="1764682"/>
            <a:ext cx="187779" cy="2664883"/>
          </a:xfrm>
          <a:prstGeom prst="leftBrace">
            <a:avLst>
              <a:gd name="adj1" fmla="val 83199"/>
              <a:gd name="adj2" fmla="val 49631"/>
            </a:avLst>
          </a:prstGeom>
          <a:ln w="190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Box 2"/>
              <p:cNvSpPr txBox="1">
                <a:spLocks noChangeArrowheads="1"/>
              </p:cNvSpPr>
              <p:nvPr/>
            </p:nvSpPr>
            <p:spPr bwMode="auto">
              <a:xfrm>
                <a:off x="6611857" y="1685957"/>
                <a:ext cx="2105276" cy="9230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42900" indent="-342900" algn="ctr">
                  <a:buFont typeface="Symbol" pitchFamily="2" charset="2"/>
                  <a:buChar char="Þ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95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95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195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sup>
                    </m:sSup>
                    <m:r>
                      <a:rPr lang="en-US" sz="195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sz="195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95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num>
                      <m:den>
                        <m:sSup>
                          <m:sSupPr>
                            <m:ctrlPr>
                              <a:rPr lang="en-US" sz="195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95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195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i</m:t>
                            </m:r>
                          </m:sup>
                        </m:sSup>
                      </m:den>
                    </m:f>
                    <m:r>
                      <a:rPr lang="en-US" sz="195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195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950" dirty="0">
                    <a:solidFill>
                      <a:srgbClr val="FF0000"/>
                    </a:solidFill>
                  </a:rPr>
                  <a:t> </a:t>
                </a:r>
              </a:p>
              <a:p>
                <a:pPr algn="ctr"/>
                <a:r>
                  <a:rPr lang="en-US" dirty="0"/>
                  <a:t>work per level </a:t>
                </a:r>
              </a:p>
              <a:p>
                <a:pPr algn="ctr"/>
                <a:r>
                  <a:rPr lang="en-US" dirty="0"/>
                  <a:t>(root level is 0)</a:t>
                </a:r>
                <a:endParaRPr lang="en-US" sz="1950" dirty="0"/>
              </a:p>
            </p:txBody>
          </p:sp>
        </mc:Choice>
        <mc:Fallback xmlns="">
          <p:sp>
            <p:nvSpPr>
              <p:cNvPr id="41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11857" y="1685957"/>
                <a:ext cx="2105276" cy="923073"/>
              </a:xfrm>
              <a:prstGeom prst="rect">
                <a:avLst/>
              </a:prstGeom>
              <a:blipFill>
                <a:blip r:embed="rId28"/>
                <a:stretch>
                  <a:fillRect t="-1351" b="-675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 Box 2"/>
              <p:cNvSpPr txBox="1">
                <a:spLocks noChangeArrowheads="1"/>
              </p:cNvSpPr>
              <p:nvPr/>
            </p:nvSpPr>
            <p:spPr bwMode="auto">
              <a:xfrm>
                <a:off x="6701975" y="2753080"/>
                <a:ext cx="1734291" cy="738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dirty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100" dirty="0">
                            <a:solidFill>
                              <a:srgbClr val="FF00FF"/>
                            </a:solidFill>
                            <a:latin typeface="Cambria Math"/>
                          </a:rPr>
                          <m:t>log</m:t>
                        </m:r>
                      </m:e>
                      <m:sub>
                        <m:r>
                          <a:rPr lang="en-US" sz="2100" i="1" dirty="0">
                            <a:solidFill>
                              <a:srgbClr val="FF00FF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100" i="1" dirty="0">
                        <a:solidFill>
                          <a:srgbClr val="FF00FF"/>
                        </a:solidFill>
                        <a:latin typeface="Cambria Math"/>
                      </a:rPr>
                      <m:t>⁡</m:t>
                    </m:r>
                    <m:r>
                      <a:rPr lang="en-US" sz="2100" i="1" dirty="0">
                        <a:solidFill>
                          <a:srgbClr val="FF00FF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US" sz="2100" dirty="0">
                    <a:solidFill>
                      <a:srgbClr val="FF00FF"/>
                    </a:solidFill>
                  </a:rPr>
                  <a:t> </a:t>
                </a:r>
                <a:r>
                  <a:rPr lang="en-US" sz="2100" dirty="0"/>
                  <a:t>levels</a:t>
                </a:r>
              </a:p>
              <a:p>
                <a:pPr algn="ctr"/>
                <a:r>
                  <a:rPr lang="en-US" sz="2100" dirty="0"/>
                  <a:t>of recursion</a:t>
                </a:r>
              </a:p>
            </p:txBody>
          </p:sp>
        </mc:Choice>
        <mc:Fallback xmlns="">
          <p:sp>
            <p:nvSpPr>
              <p:cNvPr id="43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01975" y="2753080"/>
                <a:ext cx="1734291" cy="738664"/>
              </a:xfrm>
              <a:prstGeom prst="rect">
                <a:avLst/>
              </a:prstGeom>
              <a:blipFill>
                <a:blip r:embed="rId29"/>
                <a:stretch>
                  <a:fillRect t="-3333" r="-725" b="-1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658427" y="4105813"/>
                <a:ext cx="2155779" cy="10164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/>
                            </a:rPr>
                            <m:t>𝑛</m:t>
                          </m:r>
                        </m:e>
                      </m:d>
                      <m:r>
                        <a:rPr lang="en-US" sz="21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100" i="1">
                              <a:latin typeface="Cambria Math"/>
                            </a:rPr>
                            <m:t>𝑖</m:t>
                          </m:r>
                          <m:r>
                            <a:rPr lang="en-US" sz="2100" i="1">
                              <a:latin typeface="Cambria Math"/>
                            </a:rPr>
                            <m:t>=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unc>
                            <m:func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10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10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sz="2100" i="1">
                                  <a:latin typeface="Cambria Math"/>
                                </a:rPr>
                                <m:t>𝑛</m:t>
                              </m:r>
                            </m:e>
                          </m:func>
                        </m:sup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nary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427" y="4105813"/>
                <a:ext cx="2155779" cy="1016432"/>
              </a:xfrm>
              <a:prstGeom prst="rect">
                <a:avLst/>
              </a:prstGeom>
              <a:blipFill>
                <a:blip r:embed="rId30"/>
                <a:stretch>
                  <a:fillRect t="-96296" r="-5263" b="-15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Google Shape;444;p7">
            <a:extLst>
              <a:ext uri="{FF2B5EF4-FFF2-40B4-BE49-F238E27FC236}">
                <a16:creationId xmlns:a16="http://schemas.microsoft.com/office/drawing/2014/main" id="{8ECBB170-DA5A-DE0E-E994-475C29208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56538" y="868338"/>
            <a:ext cx="4573200" cy="732300"/>
          </a:xfrm>
          <a:prstGeom prst="rect">
            <a:avLst/>
          </a:prstGeom>
          <a:blipFill rotWithShape="1">
            <a:blip r:embed="rId3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9101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baf7f9ce70_0_281"/>
          <p:cNvSpPr txBox="1">
            <a:spLocks noGrp="1"/>
          </p:cNvSpPr>
          <p:nvPr>
            <p:ph type="title"/>
          </p:nvPr>
        </p:nvSpPr>
        <p:spPr>
          <a:xfrm>
            <a:off x="471488" y="205383"/>
            <a:ext cx="5915100" cy="7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/>
              <a:t>Q1(a) Solving the Summation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A23F9C7-EB4F-128F-3A59-75DB6511473B}"/>
                  </a:ext>
                </a:extLst>
              </p:cNvPr>
              <p:cNvSpPr/>
              <p:nvPr/>
            </p:nvSpPr>
            <p:spPr>
              <a:xfrm>
                <a:off x="610135" y="952290"/>
                <a:ext cx="2561208" cy="11484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unc>
                            <m:func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𝑙𝑜𝑔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fName>
                            <m:e>
                              <m:r>
                                <a:rPr lang="en-US" sz="240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)−1</m:t>
                              </m:r>
                            </m:e>
                          </m:func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A23F9C7-EB4F-128F-3A59-75DB651147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35" y="952290"/>
                <a:ext cx="2561208" cy="1148456"/>
              </a:xfrm>
              <a:prstGeom prst="rect">
                <a:avLst/>
              </a:prstGeom>
              <a:blipFill>
                <a:blip r:embed="rId3"/>
                <a:stretch>
                  <a:fillRect t="-96739" r="-3465" b="-15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FE4FBD1-26EC-3D42-8A3C-7ADF8D8989C5}"/>
                  </a:ext>
                </a:extLst>
              </p:cNvPr>
              <p:cNvSpPr txBox="1"/>
              <p:nvPr/>
            </p:nvSpPr>
            <p:spPr>
              <a:xfrm>
                <a:off x="1290694" y="2310140"/>
                <a:ext cx="40852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0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−1)+1</m:t>
                              </m:r>
                            </m:e>
                          </m:func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FE4FBD1-26EC-3D42-8A3C-7ADF8D8989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0694" y="2310140"/>
                <a:ext cx="4085286" cy="523220"/>
              </a:xfrm>
              <a:prstGeom prst="rect">
                <a:avLst/>
              </a:prstGeom>
              <a:blipFill>
                <a:blip r:embed="rId4"/>
                <a:stretch>
                  <a:fillRect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4C15C0E-1538-4CFD-1020-42A3A03986BF}"/>
                  </a:ext>
                </a:extLst>
              </p:cNvPr>
              <p:cNvSpPr txBox="1"/>
              <p:nvPr/>
            </p:nvSpPr>
            <p:spPr>
              <a:xfrm>
                <a:off x="1290694" y="3148847"/>
                <a:ext cx="228376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4C15C0E-1538-4CFD-1020-42A3A03986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0694" y="3148847"/>
                <a:ext cx="2283767" cy="523220"/>
              </a:xfrm>
              <a:prstGeom prst="rect">
                <a:avLst/>
              </a:prstGeom>
              <a:blipFill>
                <a:blip r:embed="rId5"/>
                <a:stretch>
                  <a:fillRect r="-552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92100C-B2A5-09F4-9D32-1444137670D2}"/>
                  </a:ext>
                </a:extLst>
              </p:cNvPr>
              <p:cNvSpPr txBox="1"/>
              <p:nvPr/>
            </p:nvSpPr>
            <p:spPr>
              <a:xfrm>
                <a:off x="1290694" y="4086224"/>
                <a:ext cx="20843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𝑛𝑙𝑜𝑔𝑛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92100C-B2A5-09F4-9D32-144413767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0694" y="4086224"/>
                <a:ext cx="2084353" cy="523220"/>
              </a:xfrm>
              <a:prstGeom prst="rect">
                <a:avLst/>
              </a:prstGeom>
              <a:blipFill>
                <a:blip r:embed="rId6"/>
                <a:stretch>
                  <a:fillRect r="-606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0"/>
          <p:cNvSpPr txBox="1">
            <a:spLocks noGrp="1"/>
          </p:cNvSpPr>
          <p:nvPr>
            <p:ph type="title"/>
          </p:nvPr>
        </p:nvSpPr>
        <p:spPr>
          <a:xfrm>
            <a:off x="265500" y="1181700"/>
            <a:ext cx="4045200" cy="18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000"/>
              <a:t>Your Turn!</a:t>
            </a:r>
            <a:endParaRPr sz="3920"/>
          </a:p>
        </p:txBody>
      </p:sp>
      <p:sp>
        <p:nvSpPr>
          <p:cNvPr id="465" name="Google Shape;465;p10"/>
          <p:cNvSpPr txBox="1">
            <a:spLocks noGrp="1"/>
          </p:cNvSpPr>
          <p:nvPr>
            <p:ph type="subTitle" idx="1"/>
          </p:nvPr>
        </p:nvSpPr>
        <p:spPr>
          <a:xfrm>
            <a:off x="265500" y="3019800"/>
            <a:ext cx="4045200" cy="10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 sz="2700"/>
              <a:t>Try problems 1b-1f</a:t>
            </a:r>
            <a:endParaRPr sz="2700"/>
          </a:p>
        </p:txBody>
      </p:sp>
      <p:pic>
        <p:nvPicPr>
          <p:cNvPr id="466" name="Google Shape;466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700" y="1052500"/>
            <a:ext cx="1724025" cy="303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1"/>
          <p:cNvSpPr txBox="1">
            <a:spLocks noGrp="1"/>
          </p:cNvSpPr>
          <p:nvPr>
            <p:ph type="title"/>
          </p:nvPr>
        </p:nvSpPr>
        <p:spPr>
          <a:xfrm>
            <a:off x="134463" y="125933"/>
            <a:ext cx="5915100" cy="7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70"/>
              <a:buFont typeface="Play"/>
              <a:buNone/>
            </a:pPr>
            <a:r>
              <a:rPr lang="en" sz="2670"/>
              <a:t>Q1(b) Base Case Doesn’t Matter!</a:t>
            </a:r>
            <a:endParaRPr sz="267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491339-4B7B-6BF9-7BD1-8BBB44DAB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8853" y="1105494"/>
            <a:ext cx="1951935" cy="4798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Red box represents a problem instance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67E527-AD6C-4045-F14D-F28EED0DA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07" y="1637178"/>
            <a:ext cx="2037681" cy="6086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0070C0"/>
                </a:solidFill>
              </a:rPr>
              <a:t>Blue value next to each box represents time spent at that recursive call</a:t>
            </a:r>
          </a:p>
        </p:txBody>
      </p:sp>
      <p:sp>
        <p:nvSpPr>
          <p:cNvPr id="517" name="Google Shape;517;p11" descr="T(n) is defined as the following:&#10;4 when n is less than or equal to 4.&#10;2T(n/2)+n otherwise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717514" y="434747"/>
            <a:ext cx="4573200" cy="732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" name="Group 3" descr="A picture of the recursion for the given recurrence relation. We have one box per stack frame in the recursion. Each box is labelled inside with a value that represents the size of the input for that stack frame. Outside each box is labelled with the amount of (non-recursive) work done by that box (in this case it is the same as the size of the box).">
            <a:extLst>
              <a:ext uri="{FF2B5EF4-FFF2-40B4-BE49-F238E27FC236}">
                <a16:creationId xmlns:a16="http://schemas.microsoft.com/office/drawing/2014/main" id="{142B4864-BFE6-5C37-D8F7-A337AEB685BF}"/>
              </a:ext>
            </a:extLst>
          </p:cNvPr>
          <p:cNvGrpSpPr/>
          <p:nvPr/>
        </p:nvGrpSpPr>
        <p:grpSpPr>
          <a:xfrm>
            <a:off x="971550" y="1126813"/>
            <a:ext cx="5195996" cy="3138390"/>
            <a:chOff x="971550" y="1126813"/>
            <a:chExt cx="5195996" cy="3138390"/>
          </a:xfrm>
        </p:grpSpPr>
        <p:sp>
          <p:nvSpPr>
            <p:cNvPr id="474" name="Google Shape;474;p11"/>
            <p:cNvSpPr txBox="1"/>
            <p:nvPr/>
          </p:nvSpPr>
          <p:spPr>
            <a:xfrm>
              <a:off x="3286125" y="1232362"/>
              <a:ext cx="1000200" cy="3429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11"/>
            <p:cNvSpPr txBox="1"/>
            <p:nvPr/>
          </p:nvSpPr>
          <p:spPr>
            <a:xfrm>
              <a:off x="2017953" y="2271189"/>
              <a:ext cx="1000200" cy="3429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1"/>
            <p:cNvSpPr txBox="1"/>
            <p:nvPr/>
          </p:nvSpPr>
          <p:spPr>
            <a:xfrm>
              <a:off x="4486275" y="2271189"/>
              <a:ext cx="1000200" cy="3429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11"/>
            <p:cNvSpPr txBox="1"/>
            <p:nvPr/>
          </p:nvSpPr>
          <p:spPr>
            <a:xfrm>
              <a:off x="1180410" y="2875745"/>
              <a:ext cx="1000200" cy="3429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11"/>
            <p:cNvSpPr txBox="1"/>
            <p:nvPr/>
          </p:nvSpPr>
          <p:spPr>
            <a:xfrm>
              <a:off x="2486025" y="2875745"/>
              <a:ext cx="1000200" cy="34290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11"/>
            <p:cNvSpPr txBox="1"/>
            <p:nvPr/>
          </p:nvSpPr>
          <p:spPr>
            <a:xfrm>
              <a:off x="3886200" y="2874282"/>
              <a:ext cx="1000200" cy="342900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11"/>
            <p:cNvSpPr txBox="1"/>
            <p:nvPr/>
          </p:nvSpPr>
          <p:spPr>
            <a:xfrm>
              <a:off x="5057775" y="2875745"/>
              <a:ext cx="1000200" cy="3429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11"/>
            <p:cNvSpPr/>
            <p:nvPr/>
          </p:nvSpPr>
          <p:spPr>
            <a:xfrm rot="-5400000">
              <a:off x="1514222" y="3210965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11"/>
            <p:cNvSpPr/>
            <p:nvPr/>
          </p:nvSpPr>
          <p:spPr>
            <a:xfrm rot="-5400000">
              <a:off x="2770896" y="3231226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11"/>
            <p:cNvSpPr/>
            <p:nvPr/>
          </p:nvSpPr>
          <p:spPr>
            <a:xfrm rot="-5400000">
              <a:off x="4228221" y="3231226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11"/>
            <p:cNvSpPr/>
            <p:nvPr/>
          </p:nvSpPr>
          <p:spPr>
            <a:xfrm rot="-5400000">
              <a:off x="5342646" y="3251487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11"/>
            <p:cNvSpPr txBox="1"/>
            <p:nvPr/>
          </p:nvSpPr>
          <p:spPr>
            <a:xfrm>
              <a:off x="971550" y="3919992"/>
              <a:ext cx="537600" cy="342900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11"/>
            <p:cNvSpPr txBox="1"/>
            <p:nvPr/>
          </p:nvSpPr>
          <p:spPr>
            <a:xfrm>
              <a:off x="1714500" y="3922183"/>
              <a:ext cx="537600" cy="342900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11"/>
            <p:cNvSpPr txBox="1"/>
            <p:nvPr/>
          </p:nvSpPr>
          <p:spPr>
            <a:xfrm>
              <a:off x="2400989" y="3922183"/>
              <a:ext cx="537600" cy="342900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11"/>
            <p:cNvSpPr/>
            <p:nvPr/>
          </p:nvSpPr>
          <p:spPr>
            <a:xfrm>
              <a:off x="3100387" y="3688003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11"/>
            <p:cNvSpPr txBox="1"/>
            <p:nvPr/>
          </p:nvSpPr>
          <p:spPr>
            <a:xfrm>
              <a:off x="4011308" y="3919992"/>
              <a:ext cx="537600" cy="342900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11"/>
            <p:cNvSpPr txBox="1"/>
            <p:nvPr/>
          </p:nvSpPr>
          <p:spPr>
            <a:xfrm>
              <a:off x="4743450" y="3922183"/>
              <a:ext cx="537600" cy="342900"/>
            </a:xfrm>
            <a:prstGeom prst="rect">
              <a:avLst/>
            </a:prstGeom>
            <a:blipFill rotWithShape="1">
              <a:blip r:embed="rId15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11"/>
            <p:cNvSpPr txBox="1"/>
            <p:nvPr/>
          </p:nvSpPr>
          <p:spPr>
            <a:xfrm>
              <a:off x="5400792" y="3922183"/>
              <a:ext cx="537600" cy="342900"/>
            </a:xfrm>
            <a:prstGeom prst="rect">
              <a:avLst/>
            </a:prstGeom>
            <a:blipFill rotWithShape="1">
              <a:blip r:embed="rId16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92" name="Google Shape;492;p11"/>
            <p:cNvCxnSpPr>
              <a:stCxn id="474" idx="2"/>
              <a:endCxn id="475" idx="0"/>
            </p:cNvCxnSpPr>
            <p:nvPr/>
          </p:nvCxnSpPr>
          <p:spPr>
            <a:xfrm flipH="1">
              <a:off x="2518125" y="1575262"/>
              <a:ext cx="1268100" cy="696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493" name="Google Shape;493;p11"/>
            <p:cNvCxnSpPr>
              <a:stCxn id="474" idx="2"/>
              <a:endCxn id="476" idx="0"/>
            </p:cNvCxnSpPr>
            <p:nvPr/>
          </p:nvCxnSpPr>
          <p:spPr>
            <a:xfrm>
              <a:off x="3786225" y="1575262"/>
              <a:ext cx="1200300" cy="696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494" name="Google Shape;494;p11"/>
            <p:cNvCxnSpPr>
              <a:stCxn id="475" idx="2"/>
              <a:endCxn id="477" idx="0"/>
            </p:cNvCxnSpPr>
            <p:nvPr/>
          </p:nvCxnSpPr>
          <p:spPr>
            <a:xfrm flipH="1">
              <a:off x="1680453" y="2614089"/>
              <a:ext cx="8376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495" name="Google Shape;495;p11"/>
            <p:cNvCxnSpPr>
              <a:stCxn id="475" idx="2"/>
              <a:endCxn id="478" idx="0"/>
            </p:cNvCxnSpPr>
            <p:nvPr/>
          </p:nvCxnSpPr>
          <p:spPr>
            <a:xfrm>
              <a:off x="2518053" y="2614089"/>
              <a:ext cx="4680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496" name="Google Shape;496;p11"/>
            <p:cNvCxnSpPr>
              <a:stCxn id="476" idx="2"/>
              <a:endCxn id="479" idx="0"/>
            </p:cNvCxnSpPr>
            <p:nvPr/>
          </p:nvCxnSpPr>
          <p:spPr>
            <a:xfrm flipH="1">
              <a:off x="4386375" y="2614089"/>
              <a:ext cx="600000" cy="260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497" name="Google Shape;497;p11"/>
            <p:cNvCxnSpPr>
              <a:stCxn id="476" idx="2"/>
              <a:endCxn id="480" idx="0"/>
            </p:cNvCxnSpPr>
            <p:nvPr/>
          </p:nvCxnSpPr>
          <p:spPr>
            <a:xfrm>
              <a:off x="4986375" y="2614089"/>
              <a:ext cx="5715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498" name="Google Shape;498;p11"/>
            <p:cNvCxnSpPr/>
            <p:nvPr/>
          </p:nvCxnSpPr>
          <p:spPr>
            <a:xfrm>
              <a:off x="5614988" y="3218645"/>
              <a:ext cx="374700" cy="2544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499" name="Google Shape;499;p11"/>
            <p:cNvCxnSpPr>
              <a:stCxn id="480" idx="2"/>
            </p:cNvCxnSpPr>
            <p:nvPr/>
          </p:nvCxnSpPr>
          <p:spPr>
            <a:xfrm flipH="1">
              <a:off x="5357775" y="3218645"/>
              <a:ext cx="200100" cy="2544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00" name="Google Shape;500;p11"/>
            <p:cNvCxnSpPr>
              <a:stCxn id="479" idx="2"/>
            </p:cNvCxnSpPr>
            <p:nvPr/>
          </p:nvCxnSpPr>
          <p:spPr>
            <a:xfrm>
              <a:off x="4386300" y="3217182"/>
              <a:ext cx="374700" cy="240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01" name="Google Shape;501;p11"/>
            <p:cNvCxnSpPr>
              <a:stCxn id="479" idx="2"/>
            </p:cNvCxnSpPr>
            <p:nvPr/>
          </p:nvCxnSpPr>
          <p:spPr>
            <a:xfrm flipH="1">
              <a:off x="4186200" y="3217182"/>
              <a:ext cx="200100" cy="240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02" name="Google Shape;502;p11"/>
            <p:cNvCxnSpPr>
              <a:stCxn id="478" idx="2"/>
            </p:cNvCxnSpPr>
            <p:nvPr/>
          </p:nvCxnSpPr>
          <p:spPr>
            <a:xfrm>
              <a:off x="2986125" y="3218645"/>
              <a:ext cx="395100" cy="235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03" name="Google Shape;503;p11"/>
            <p:cNvCxnSpPr>
              <a:stCxn id="478" idx="2"/>
            </p:cNvCxnSpPr>
            <p:nvPr/>
          </p:nvCxnSpPr>
          <p:spPr>
            <a:xfrm flipH="1">
              <a:off x="2806425" y="3218645"/>
              <a:ext cx="179700" cy="235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04" name="Google Shape;504;p11"/>
            <p:cNvCxnSpPr>
              <a:stCxn id="477" idx="2"/>
            </p:cNvCxnSpPr>
            <p:nvPr/>
          </p:nvCxnSpPr>
          <p:spPr>
            <a:xfrm>
              <a:off x="1680510" y="3218645"/>
              <a:ext cx="356100" cy="231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05" name="Google Shape;505;p11"/>
            <p:cNvCxnSpPr>
              <a:stCxn id="477" idx="2"/>
            </p:cNvCxnSpPr>
            <p:nvPr/>
          </p:nvCxnSpPr>
          <p:spPr>
            <a:xfrm flipH="1">
              <a:off x="1461810" y="3218645"/>
              <a:ext cx="218700" cy="231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sp>
          <p:nvSpPr>
            <p:cNvPr id="506" name="Google Shape;506;p11"/>
            <p:cNvSpPr txBox="1"/>
            <p:nvPr/>
          </p:nvSpPr>
          <p:spPr>
            <a:xfrm>
              <a:off x="4251161" y="1126813"/>
              <a:ext cx="276000" cy="276900"/>
            </a:xfrm>
            <a:prstGeom prst="rect">
              <a:avLst/>
            </a:prstGeom>
            <a:blipFill rotWithShape="1">
              <a:blip r:embed="rId1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11"/>
            <p:cNvSpPr txBox="1"/>
            <p:nvPr/>
          </p:nvSpPr>
          <p:spPr>
            <a:xfrm>
              <a:off x="2954027" y="2250136"/>
              <a:ext cx="276000" cy="423600"/>
            </a:xfrm>
            <a:prstGeom prst="rect">
              <a:avLst/>
            </a:prstGeom>
            <a:blipFill rotWithShape="1">
              <a:blip r:embed="rId1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11"/>
            <p:cNvSpPr txBox="1"/>
            <p:nvPr/>
          </p:nvSpPr>
          <p:spPr>
            <a:xfrm>
              <a:off x="5432810" y="2185144"/>
              <a:ext cx="276000" cy="423600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11"/>
            <p:cNvSpPr txBox="1"/>
            <p:nvPr/>
          </p:nvSpPr>
          <p:spPr>
            <a:xfrm>
              <a:off x="1428750" y="3829050"/>
              <a:ext cx="269700" cy="276900"/>
            </a:xfrm>
            <a:prstGeom prst="rect">
              <a:avLst/>
            </a:prstGeom>
            <a:blipFill rotWithShape="1">
              <a:blip r:embed="rId2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11"/>
            <p:cNvSpPr txBox="1"/>
            <p:nvPr/>
          </p:nvSpPr>
          <p:spPr>
            <a:xfrm>
              <a:off x="2180535" y="3829050"/>
              <a:ext cx="269700" cy="276900"/>
            </a:xfrm>
            <a:prstGeom prst="rect">
              <a:avLst/>
            </a:prstGeom>
            <a:blipFill rotWithShape="1">
              <a:blip r:embed="rId2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11"/>
            <p:cNvSpPr txBox="1"/>
            <p:nvPr/>
          </p:nvSpPr>
          <p:spPr>
            <a:xfrm>
              <a:off x="2865969" y="3829050"/>
              <a:ext cx="269700" cy="276900"/>
            </a:xfrm>
            <a:prstGeom prst="rect">
              <a:avLst/>
            </a:prstGeom>
            <a:blipFill rotWithShape="1">
              <a:blip r:embed="rId2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11"/>
            <p:cNvSpPr txBox="1"/>
            <p:nvPr/>
          </p:nvSpPr>
          <p:spPr>
            <a:xfrm>
              <a:off x="4469096" y="3838043"/>
              <a:ext cx="269700" cy="276900"/>
            </a:xfrm>
            <a:prstGeom prst="rect">
              <a:avLst/>
            </a:prstGeom>
            <a:blipFill rotWithShape="1">
              <a:blip r:embed="rId2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11"/>
            <p:cNvSpPr txBox="1"/>
            <p:nvPr/>
          </p:nvSpPr>
          <p:spPr>
            <a:xfrm>
              <a:off x="5212046" y="3838043"/>
              <a:ext cx="269700" cy="276900"/>
            </a:xfrm>
            <a:prstGeom prst="rect">
              <a:avLst/>
            </a:prstGeom>
            <a:blipFill rotWithShape="1">
              <a:blip r:embed="rId2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11"/>
            <p:cNvSpPr txBox="1"/>
            <p:nvPr/>
          </p:nvSpPr>
          <p:spPr>
            <a:xfrm>
              <a:off x="5897846" y="3838043"/>
              <a:ext cx="269700" cy="276900"/>
            </a:xfrm>
            <a:prstGeom prst="rect">
              <a:avLst/>
            </a:prstGeom>
            <a:blipFill rotWithShape="1">
              <a:blip r:embed="rId2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11"/>
            <p:cNvSpPr txBox="1"/>
            <p:nvPr/>
          </p:nvSpPr>
          <p:spPr>
            <a:xfrm>
              <a:off x="2368556" y="2576159"/>
              <a:ext cx="2577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11"/>
            <p:cNvSpPr txBox="1"/>
            <p:nvPr/>
          </p:nvSpPr>
          <p:spPr>
            <a:xfrm>
              <a:off x="4875249" y="2567236"/>
              <a:ext cx="2577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11"/>
            <p:cNvSpPr txBox="1"/>
            <p:nvPr/>
          </p:nvSpPr>
          <p:spPr>
            <a:xfrm>
              <a:off x="2026058" y="2853158"/>
              <a:ext cx="449700" cy="305700"/>
            </a:xfrm>
            <a:prstGeom prst="rect">
              <a:avLst/>
            </a:prstGeom>
            <a:blipFill rotWithShape="1">
              <a:blip r:embed="rId25">
                <a:alphaModFix/>
              </a:blip>
              <a:stretch>
                <a:fillRect b="-1484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11"/>
            <p:cNvSpPr txBox="1"/>
            <p:nvPr/>
          </p:nvSpPr>
          <p:spPr>
            <a:xfrm>
              <a:off x="3321521" y="2801111"/>
              <a:ext cx="449700" cy="305700"/>
            </a:xfrm>
            <a:prstGeom prst="rect">
              <a:avLst/>
            </a:prstGeom>
            <a:blipFill rotWithShape="1">
              <a:blip r:embed="rId26">
                <a:alphaModFix/>
              </a:blip>
              <a:stretch>
                <a:fillRect b="-1503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11"/>
            <p:cNvSpPr txBox="1"/>
            <p:nvPr/>
          </p:nvSpPr>
          <p:spPr>
            <a:xfrm>
              <a:off x="4728108" y="2876072"/>
              <a:ext cx="449700" cy="305700"/>
            </a:xfrm>
            <a:prstGeom prst="rect">
              <a:avLst/>
            </a:prstGeom>
            <a:blipFill rotWithShape="1">
              <a:blip r:embed="rId25">
                <a:alphaModFix/>
              </a:blip>
              <a:stretch>
                <a:fillRect b="-1484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3" name="Google Shape;523;p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97129" y="2843417"/>
            <a:ext cx="449700" cy="305700"/>
          </a:xfrm>
          <a:prstGeom prst="rect">
            <a:avLst/>
          </a:prstGeom>
          <a:blipFill rotWithShape="1">
            <a:blip r:embed="rId2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B06D46A-9BA4-9AE9-8C23-9898F67D3CA9}"/>
                  </a:ext>
                </a:extLst>
              </p:cNvPr>
              <p:cNvSpPr txBox="1"/>
              <p:nvPr/>
            </p:nvSpPr>
            <p:spPr>
              <a:xfrm>
                <a:off x="6359979" y="1655231"/>
                <a:ext cx="2704843" cy="4205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sSup>
                          <m:sSupPr>
                            <m:ctrlPr>
                              <a:rPr lang="en-US" sz="1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1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den>
                    </m:f>
                    <m:r>
                      <a:rPr lang="en-US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rgbClr val="0070C0"/>
                    </a:solidFill>
                  </a:rPr>
                  <a:t> </a:t>
                </a:r>
                <a:r>
                  <a:rPr lang="en-US" sz="1600" dirty="0"/>
                  <a:t>work per level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B06D46A-9BA4-9AE9-8C23-9898F67D3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9979" y="1655231"/>
                <a:ext cx="2704843" cy="420500"/>
              </a:xfrm>
              <a:prstGeom prst="rect">
                <a:avLst/>
              </a:prstGeom>
              <a:blipFill>
                <a:blip r:embed="rId28"/>
                <a:stretch>
                  <a:fillRect r="-467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2" name="Google Shape;472;p11" descr="Because we need to make log_2(n)-2 recursive calls before reaching a base case, the height of this chain of stackframes is log_2(n)-2. We subtract two levels since we reach the base case at n = 4 (2^2) instead of n=1"/>
          <p:cNvSpPr/>
          <p:nvPr/>
        </p:nvSpPr>
        <p:spPr>
          <a:xfrm rot="10800000">
            <a:off x="6172179" y="1600183"/>
            <a:ext cx="187800" cy="2664900"/>
          </a:xfrm>
          <a:prstGeom prst="leftBrace">
            <a:avLst>
              <a:gd name="adj1" fmla="val 83199"/>
              <a:gd name="adj2" fmla="val 49631"/>
            </a:avLst>
          </a:prstGeom>
          <a:noFill/>
          <a:ln w="19050" cap="flat" cmpd="sng">
            <a:solidFill>
              <a:srgbClr val="FF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F18FE87-C639-3C33-C646-8099F98E7BBC}"/>
                  </a:ext>
                </a:extLst>
              </p:cNvPr>
              <p:cNvSpPr txBox="1"/>
              <p:nvPr/>
            </p:nvSpPr>
            <p:spPr>
              <a:xfrm>
                <a:off x="6507883" y="2744139"/>
                <a:ext cx="23064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1800" b="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sz="1800" b="0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sz="1800" b="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func>
                  </m:oMath>
                </a14:m>
                <a:r>
                  <a:rPr lang="en-US" sz="1800" dirty="0">
                    <a:solidFill>
                      <a:srgbClr val="FF00FF"/>
                    </a:solidFill>
                  </a:rPr>
                  <a:t> </a:t>
                </a:r>
                <a:r>
                  <a:rPr lang="en-US" sz="1800" dirty="0"/>
                  <a:t>levels of </a:t>
                </a:r>
              </a:p>
              <a:p>
                <a:r>
                  <a:rPr lang="en-US" sz="1800" dirty="0"/>
                  <a:t>recursion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F18FE87-C639-3C33-C646-8099F98E7B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7883" y="2744139"/>
                <a:ext cx="2306401" cy="646331"/>
              </a:xfrm>
              <a:prstGeom prst="rect">
                <a:avLst/>
              </a:prstGeom>
              <a:blipFill>
                <a:blip r:embed="rId29"/>
                <a:stretch>
                  <a:fillRect l="-2186" t="-3922" r="-1093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4D24F58-199C-8478-532D-54FC3345CD4E}"/>
                  </a:ext>
                </a:extLst>
              </p:cNvPr>
              <p:cNvSpPr/>
              <p:nvPr/>
            </p:nvSpPr>
            <p:spPr>
              <a:xfrm>
                <a:off x="6552695" y="3583226"/>
                <a:ext cx="2155779" cy="10164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 smtClean="0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/>
                            </a:rPr>
                            <m:t>𝑛</m:t>
                          </m:r>
                        </m:e>
                      </m:d>
                      <m:r>
                        <a:rPr lang="en-US" sz="21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100" i="1">
                              <a:latin typeface="Cambria Math"/>
                            </a:rPr>
                            <m:t>𝑖</m:t>
                          </m:r>
                          <m:r>
                            <a:rPr lang="en-US" sz="2100" i="1">
                              <a:latin typeface="Cambria Math"/>
                            </a:rPr>
                            <m:t>=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unc>
                            <m:func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10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10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sz="21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func>
                        </m:sup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nary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4D24F58-199C-8478-532D-54FC3345CD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2695" y="3583226"/>
                <a:ext cx="2155779" cy="1016432"/>
              </a:xfrm>
              <a:prstGeom prst="rect">
                <a:avLst/>
              </a:prstGeom>
              <a:blipFill>
                <a:blip r:embed="rId30"/>
                <a:stretch>
                  <a:fillRect t="-96296" r="-5294" b="-150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baf7f9ce70_0_364"/>
          <p:cNvSpPr txBox="1">
            <a:spLocks noGrp="1"/>
          </p:cNvSpPr>
          <p:nvPr>
            <p:ph type="title"/>
          </p:nvPr>
        </p:nvSpPr>
        <p:spPr>
          <a:xfrm>
            <a:off x="471488" y="205383"/>
            <a:ext cx="5915100" cy="7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 dirty="0"/>
              <a:t>Q1(b) Solving the Summation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48A699A-1F4A-87B7-E678-3CEB015D6FB8}"/>
                  </a:ext>
                </a:extLst>
              </p:cNvPr>
              <p:cNvSpPr/>
              <p:nvPr/>
            </p:nvSpPr>
            <p:spPr>
              <a:xfrm>
                <a:off x="344656" y="1201047"/>
                <a:ext cx="2936730" cy="11484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40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)−3</m:t>
                              </m:r>
                            </m:e>
                          </m:func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48A699A-1F4A-87B7-E678-3CEB015D6F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656" y="1201047"/>
                <a:ext cx="2936730" cy="1148456"/>
              </a:xfrm>
              <a:prstGeom prst="rect">
                <a:avLst/>
              </a:prstGeom>
              <a:blipFill>
                <a:blip r:embed="rId3"/>
                <a:stretch>
                  <a:fillRect t="-98901" b="-15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368BBF-3A96-2159-FFD1-7986EDC40885}"/>
                  </a:ext>
                </a:extLst>
              </p:cNvPr>
              <p:cNvSpPr txBox="1"/>
              <p:nvPr/>
            </p:nvSpPr>
            <p:spPr>
              <a:xfrm>
                <a:off x="1147157" y="2532388"/>
                <a:ext cx="408451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800" b="0" i="0" smtClean="0">
                                          <a:latin typeface="Cambria Math" panose="02040503050406030204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fName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+1]⋅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368BBF-3A96-2159-FFD1-7986EDC408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157" y="2532388"/>
                <a:ext cx="4084516" cy="523220"/>
              </a:xfrm>
              <a:prstGeom prst="rect">
                <a:avLst/>
              </a:prstGeom>
              <a:blipFill>
                <a:blip r:embed="rId4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B7063EA-7F51-D72B-7948-43EB888F20FA}"/>
                  </a:ext>
                </a:extLst>
              </p:cNvPr>
              <p:cNvSpPr txBox="1"/>
              <p:nvPr/>
            </p:nvSpPr>
            <p:spPr>
              <a:xfrm>
                <a:off x="1188720" y="3272220"/>
                <a:ext cx="275511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B7063EA-7F51-D72B-7948-43EB888F20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720" y="3272220"/>
                <a:ext cx="2755113" cy="523220"/>
              </a:xfrm>
              <a:prstGeom prst="rect">
                <a:avLst/>
              </a:prstGeom>
              <a:blipFill>
                <a:blip r:embed="rId5"/>
                <a:stretch>
                  <a:fillRect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E3EE95-F619-D008-170E-00351B01BB99}"/>
                  </a:ext>
                </a:extLst>
              </p:cNvPr>
              <p:cNvSpPr txBox="1"/>
              <p:nvPr/>
            </p:nvSpPr>
            <p:spPr>
              <a:xfrm>
                <a:off x="1197033" y="4045304"/>
                <a:ext cx="20843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𝑛𝑙𝑜𝑔𝑛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E3EE95-F619-D008-170E-00351B01B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033" y="4045304"/>
                <a:ext cx="2084353" cy="523220"/>
              </a:xfrm>
              <a:prstGeom prst="rect">
                <a:avLst/>
              </a:prstGeom>
              <a:blipFill>
                <a:blip r:embed="rId6"/>
                <a:stretch>
                  <a:fillRect r="-606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2"/>
          <p:cNvSpPr txBox="1">
            <a:spLocks noGrp="1"/>
          </p:cNvSpPr>
          <p:nvPr>
            <p:ph type="title"/>
          </p:nvPr>
        </p:nvSpPr>
        <p:spPr>
          <a:xfrm>
            <a:off x="87375" y="-38900"/>
            <a:ext cx="56178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lay"/>
              <a:buNone/>
            </a:pPr>
            <a:r>
              <a:rPr lang="en" sz="2500"/>
              <a:t>Q1(c) Constants for f(n) Don’t Matter!</a:t>
            </a:r>
            <a:endParaRPr sz="25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DCE659-04FA-AB04-3390-6B53C08EBA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8853" y="1105494"/>
            <a:ext cx="1951935" cy="4798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Red box represents a problem instance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4FF843-B938-C8FF-4A4E-0C4C90466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07" y="1637178"/>
            <a:ext cx="2037681" cy="6086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0070C0"/>
                </a:solidFill>
              </a:rPr>
              <a:t>Blue value next to each box represents time spent at that recursive call</a:t>
            </a:r>
          </a:p>
        </p:txBody>
      </p:sp>
      <p:sp>
        <p:nvSpPr>
          <p:cNvPr id="585" name="Google Shape;585;p12" descr="T(n) is defined as the following:&#10;100 when n &lt;= 1.&#10;2T(n/2)+100n otherwise"/>
          <p:cNvSpPr txBox="1"/>
          <p:nvPr/>
        </p:nvSpPr>
        <p:spPr>
          <a:xfrm>
            <a:off x="4717514" y="434747"/>
            <a:ext cx="4573200" cy="732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" name="Group 3" descr="A picture of the recursion for the given recurrence relation. We have one box per stack frame in the recursion. Each box is labelled inside with a value that represents the size of the input for that stack frame. Outside each box is labelled with the amount of (non-recursive) work done by that box (in this case it is the 100 * the size of the box).">
            <a:extLst>
              <a:ext uri="{FF2B5EF4-FFF2-40B4-BE49-F238E27FC236}">
                <a16:creationId xmlns:a16="http://schemas.microsoft.com/office/drawing/2014/main" id="{D42CF8EC-68BE-312F-FF0E-840CCDB5B4C0}"/>
              </a:ext>
            </a:extLst>
          </p:cNvPr>
          <p:cNvGrpSpPr/>
          <p:nvPr/>
        </p:nvGrpSpPr>
        <p:grpSpPr>
          <a:xfrm>
            <a:off x="971550" y="1126813"/>
            <a:ext cx="5388296" cy="3138390"/>
            <a:chOff x="971550" y="1126813"/>
            <a:chExt cx="5388296" cy="3138390"/>
          </a:xfrm>
        </p:grpSpPr>
        <p:sp>
          <p:nvSpPr>
            <p:cNvPr id="542" name="Google Shape;542;p12"/>
            <p:cNvSpPr txBox="1"/>
            <p:nvPr/>
          </p:nvSpPr>
          <p:spPr>
            <a:xfrm>
              <a:off x="3286125" y="1232362"/>
              <a:ext cx="1000200" cy="3429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12"/>
            <p:cNvSpPr txBox="1"/>
            <p:nvPr/>
          </p:nvSpPr>
          <p:spPr>
            <a:xfrm>
              <a:off x="2017953" y="2271189"/>
              <a:ext cx="1000200" cy="3429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12"/>
            <p:cNvSpPr txBox="1"/>
            <p:nvPr/>
          </p:nvSpPr>
          <p:spPr>
            <a:xfrm>
              <a:off x="4486275" y="2271189"/>
              <a:ext cx="1000200" cy="3429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12"/>
            <p:cNvSpPr txBox="1"/>
            <p:nvPr/>
          </p:nvSpPr>
          <p:spPr>
            <a:xfrm>
              <a:off x="1180410" y="2875745"/>
              <a:ext cx="1000200" cy="3429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12"/>
            <p:cNvSpPr txBox="1"/>
            <p:nvPr/>
          </p:nvSpPr>
          <p:spPr>
            <a:xfrm>
              <a:off x="2486025" y="2875745"/>
              <a:ext cx="1000200" cy="34290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2"/>
            <p:cNvSpPr txBox="1"/>
            <p:nvPr/>
          </p:nvSpPr>
          <p:spPr>
            <a:xfrm>
              <a:off x="3886200" y="2874282"/>
              <a:ext cx="1000200" cy="342900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2"/>
            <p:cNvSpPr txBox="1"/>
            <p:nvPr/>
          </p:nvSpPr>
          <p:spPr>
            <a:xfrm>
              <a:off x="5057775" y="2875745"/>
              <a:ext cx="1000200" cy="3429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2"/>
            <p:cNvSpPr/>
            <p:nvPr/>
          </p:nvSpPr>
          <p:spPr>
            <a:xfrm rot="-5400000">
              <a:off x="1514222" y="3210965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2"/>
            <p:cNvSpPr/>
            <p:nvPr/>
          </p:nvSpPr>
          <p:spPr>
            <a:xfrm rot="-5400000">
              <a:off x="2770896" y="3231226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2"/>
            <p:cNvSpPr/>
            <p:nvPr/>
          </p:nvSpPr>
          <p:spPr>
            <a:xfrm rot="-5400000">
              <a:off x="4228221" y="3231226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2"/>
            <p:cNvSpPr/>
            <p:nvPr/>
          </p:nvSpPr>
          <p:spPr>
            <a:xfrm rot="-5400000">
              <a:off x="5342646" y="3251487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2"/>
            <p:cNvSpPr txBox="1"/>
            <p:nvPr/>
          </p:nvSpPr>
          <p:spPr>
            <a:xfrm>
              <a:off x="971550" y="3919992"/>
              <a:ext cx="537600" cy="342900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2"/>
            <p:cNvSpPr txBox="1"/>
            <p:nvPr/>
          </p:nvSpPr>
          <p:spPr>
            <a:xfrm>
              <a:off x="1714500" y="3922183"/>
              <a:ext cx="537600" cy="342900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12"/>
            <p:cNvSpPr txBox="1"/>
            <p:nvPr/>
          </p:nvSpPr>
          <p:spPr>
            <a:xfrm>
              <a:off x="2400989" y="3922183"/>
              <a:ext cx="537600" cy="342900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12"/>
            <p:cNvSpPr/>
            <p:nvPr/>
          </p:nvSpPr>
          <p:spPr>
            <a:xfrm>
              <a:off x="3100387" y="3688003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2"/>
            <p:cNvSpPr txBox="1"/>
            <p:nvPr/>
          </p:nvSpPr>
          <p:spPr>
            <a:xfrm>
              <a:off x="4011308" y="3919992"/>
              <a:ext cx="537600" cy="342900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12"/>
            <p:cNvSpPr txBox="1"/>
            <p:nvPr/>
          </p:nvSpPr>
          <p:spPr>
            <a:xfrm>
              <a:off x="4743450" y="3922183"/>
              <a:ext cx="537600" cy="342900"/>
            </a:xfrm>
            <a:prstGeom prst="rect">
              <a:avLst/>
            </a:prstGeom>
            <a:blipFill rotWithShape="1">
              <a:blip r:embed="rId15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12"/>
            <p:cNvSpPr txBox="1"/>
            <p:nvPr/>
          </p:nvSpPr>
          <p:spPr>
            <a:xfrm>
              <a:off x="5400792" y="3922183"/>
              <a:ext cx="537600" cy="342900"/>
            </a:xfrm>
            <a:prstGeom prst="rect">
              <a:avLst/>
            </a:prstGeom>
            <a:blipFill rotWithShape="1">
              <a:blip r:embed="rId16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60" name="Google Shape;560;p12"/>
            <p:cNvCxnSpPr>
              <a:cxnSpLocks/>
              <a:stCxn id="542" idx="2"/>
              <a:endCxn id="543" idx="0"/>
            </p:cNvCxnSpPr>
            <p:nvPr/>
          </p:nvCxnSpPr>
          <p:spPr>
            <a:xfrm flipH="1">
              <a:off x="2518125" y="1575262"/>
              <a:ext cx="1268100" cy="696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61" name="Google Shape;561;p12"/>
            <p:cNvCxnSpPr>
              <a:stCxn id="542" idx="2"/>
              <a:endCxn id="544" idx="0"/>
            </p:cNvCxnSpPr>
            <p:nvPr/>
          </p:nvCxnSpPr>
          <p:spPr>
            <a:xfrm>
              <a:off x="3786225" y="1575262"/>
              <a:ext cx="1200300" cy="696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62" name="Google Shape;562;p12"/>
            <p:cNvCxnSpPr>
              <a:cxnSpLocks/>
              <a:stCxn id="543" idx="2"/>
              <a:endCxn id="545" idx="0"/>
            </p:cNvCxnSpPr>
            <p:nvPr/>
          </p:nvCxnSpPr>
          <p:spPr>
            <a:xfrm flipH="1">
              <a:off x="1680453" y="2614089"/>
              <a:ext cx="8376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63" name="Google Shape;563;p12"/>
            <p:cNvCxnSpPr>
              <a:cxnSpLocks/>
              <a:stCxn id="543" idx="2"/>
              <a:endCxn id="546" idx="0"/>
            </p:cNvCxnSpPr>
            <p:nvPr/>
          </p:nvCxnSpPr>
          <p:spPr>
            <a:xfrm>
              <a:off x="2518053" y="2614089"/>
              <a:ext cx="4680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64" name="Google Shape;564;p12"/>
            <p:cNvCxnSpPr>
              <a:stCxn id="544" idx="2"/>
              <a:endCxn id="547" idx="0"/>
            </p:cNvCxnSpPr>
            <p:nvPr/>
          </p:nvCxnSpPr>
          <p:spPr>
            <a:xfrm flipH="1">
              <a:off x="4386375" y="2614089"/>
              <a:ext cx="600000" cy="260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65" name="Google Shape;565;p12"/>
            <p:cNvCxnSpPr>
              <a:stCxn id="544" idx="2"/>
              <a:endCxn id="548" idx="0"/>
            </p:cNvCxnSpPr>
            <p:nvPr/>
          </p:nvCxnSpPr>
          <p:spPr>
            <a:xfrm>
              <a:off x="4986375" y="2614089"/>
              <a:ext cx="5715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66" name="Google Shape;566;p12"/>
            <p:cNvCxnSpPr/>
            <p:nvPr/>
          </p:nvCxnSpPr>
          <p:spPr>
            <a:xfrm>
              <a:off x="5614988" y="3218645"/>
              <a:ext cx="374700" cy="2544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67" name="Google Shape;567;p12"/>
            <p:cNvCxnSpPr>
              <a:stCxn id="548" idx="2"/>
            </p:cNvCxnSpPr>
            <p:nvPr/>
          </p:nvCxnSpPr>
          <p:spPr>
            <a:xfrm flipH="1">
              <a:off x="5357775" y="3218645"/>
              <a:ext cx="200100" cy="2544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68" name="Google Shape;568;p12"/>
            <p:cNvCxnSpPr>
              <a:stCxn id="547" idx="2"/>
            </p:cNvCxnSpPr>
            <p:nvPr/>
          </p:nvCxnSpPr>
          <p:spPr>
            <a:xfrm>
              <a:off x="4386300" y="3217182"/>
              <a:ext cx="374700" cy="240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69" name="Google Shape;569;p12"/>
            <p:cNvCxnSpPr>
              <a:stCxn id="547" idx="2"/>
            </p:cNvCxnSpPr>
            <p:nvPr/>
          </p:nvCxnSpPr>
          <p:spPr>
            <a:xfrm flipH="1">
              <a:off x="4186200" y="3217182"/>
              <a:ext cx="200100" cy="240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70" name="Google Shape;570;p12"/>
            <p:cNvCxnSpPr>
              <a:stCxn id="546" idx="2"/>
            </p:cNvCxnSpPr>
            <p:nvPr/>
          </p:nvCxnSpPr>
          <p:spPr>
            <a:xfrm>
              <a:off x="2986125" y="3218645"/>
              <a:ext cx="395100" cy="235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71" name="Google Shape;571;p12"/>
            <p:cNvCxnSpPr>
              <a:stCxn id="546" idx="2"/>
            </p:cNvCxnSpPr>
            <p:nvPr/>
          </p:nvCxnSpPr>
          <p:spPr>
            <a:xfrm flipH="1">
              <a:off x="2806425" y="3218645"/>
              <a:ext cx="179700" cy="235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72" name="Google Shape;572;p12"/>
            <p:cNvCxnSpPr>
              <a:stCxn id="545" idx="2"/>
            </p:cNvCxnSpPr>
            <p:nvPr/>
          </p:nvCxnSpPr>
          <p:spPr>
            <a:xfrm>
              <a:off x="1680510" y="3218645"/>
              <a:ext cx="356100" cy="231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573" name="Google Shape;573;p12"/>
            <p:cNvCxnSpPr>
              <a:stCxn id="545" idx="2"/>
            </p:cNvCxnSpPr>
            <p:nvPr/>
          </p:nvCxnSpPr>
          <p:spPr>
            <a:xfrm flipH="1">
              <a:off x="1461810" y="3218645"/>
              <a:ext cx="218700" cy="231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sp>
          <p:nvSpPr>
            <p:cNvPr id="574" name="Google Shape;574;p12"/>
            <p:cNvSpPr txBox="1"/>
            <p:nvPr/>
          </p:nvSpPr>
          <p:spPr>
            <a:xfrm>
              <a:off x="4251161" y="1126813"/>
              <a:ext cx="564900" cy="276900"/>
            </a:xfrm>
            <a:prstGeom prst="rect">
              <a:avLst/>
            </a:prstGeom>
            <a:blipFill rotWithShape="1">
              <a:blip r:embed="rId1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12"/>
            <p:cNvSpPr txBox="1"/>
            <p:nvPr/>
          </p:nvSpPr>
          <p:spPr>
            <a:xfrm>
              <a:off x="2954027" y="2250136"/>
              <a:ext cx="593400" cy="423600"/>
            </a:xfrm>
            <a:prstGeom prst="rect">
              <a:avLst/>
            </a:prstGeom>
            <a:blipFill rotWithShape="1">
              <a:blip r:embed="rId1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12"/>
            <p:cNvSpPr txBox="1"/>
            <p:nvPr/>
          </p:nvSpPr>
          <p:spPr>
            <a:xfrm>
              <a:off x="5432810" y="2185144"/>
              <a:ext cx="593400" cy="423600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12"/>
            <p:cNvSpPr txBox="1"/>
            <p:nvPr/>
          </p:nvSpPr>
          <p:spPr>
            <a:xfrm>
              <a:off x="1428750" y="3829050"/>
              <a:ext cx="462000" cy="276900"/>
            </a:xfrm>
            <a:prstGeom prst="rect">
              <a:avLst/>
            </a:prstGeom>
            <a:blipFill rotWithShape="1">
              <a:blip r:embed="rId2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12"/>
            <p:cNvSpPr txBox="1"/>
            <p:nvPr/>
          </p:nvSpPr>
          <p:spPr>
            <a:xfrm>
              <a:off x="2180535" y="3829050"/>
              <a:ext cx="462000" cy="276900"/>
            </a:xfrm>
            <a:prstGeom prst="rect">
              <a:avLst/>
            </a:prstGeom>
            <a:blipFill rotWithShape="1">
              <a:blip r:embed="rId2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12"/>
            <p:cNvSpPr txBox="1"/>
            <p:nvPr/>
          </p:nvSpPr>
          <p:spPr>
            <a:xfrm>
              <a:off x="2865969" y="3829050"/>
              <a:ext cx="462000" cy="276900"/>
            </a:xfrm>
            <a:prstGeom prst="rect">
              <a:avLst/>
            </a:prstGeom>
            <a:blipFill rotWithShape="1">
              <a:blip r:embed="rId2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12"/>
            <p:cNvSpPr txBox="1"/>
            <p:nvPr/>
          </p:nvSpPr>
          <p:spPr>
            <a:xfrm>
              <a:off x="4469096" y="3838043"/>
              <a:ext cx="462000" cy="276900"/>
            </a:xfrm>
            <a:prstGeom prst="rect">
              <a:avLst/>
            </a:prstGeom>
            <a:blipFill rotWithShape="1">
              <a:blip r:embed="rId2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2"/>
            <p:cNvSpPr txBox="1"/>
            <p:nvPr/>
          </p:nvSpPr>
          <p:spPr>
            <a:xfrm>
              <a:off x="5067452" y="3814443"/>
              <a:ext cx="462000" cy="276900"/>
            </a:xfrm>
            <a:prstGeom prst="rect">
              <a:avLst/>
            </a:prstGeom>
            <a:blipFill rotWithShape="1">
              <a:blip r:embed="rId2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12"/>
            <p:cNvSpPr txBox="1"/>
            <p:nvPr/>
          </p:nvSpPr>
          <p:spPr>
            <a:xfrm>
              <a:off x="5897846" y="3838043"/>
              <a:ext cx="462000" cy="276900"/>
            </a:xfrm>
            <a:prstGeom prst="rect">
              <a:avLst/>
            </a:prstGeom>
            <a:blipFill rotWithShape="1">
              <a:blip r:embed="rId2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12"/>
            <p:cNvSpPr txBox="1"/>
            <p:nvPr/>
          </p:nvSpPr>
          <p:spPr>
            <a:xfrm>
              <a:off x="2368556" y="2576159"/>
              <a:ext cx="2577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12"/>
            <p:cNvSpPr txBox="1"/>
            <p:nvPr/>
          </p:nvSpPr>
          <p:spPr>
            <a:xfrm>
              <a:off x="4875249" y="2567236"/>
              <a:ext cx="2577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12"/>
            <p:cNvSpPr txBox="1"/>
            <p:nvPr/>
          </p:nvSpPr>
          <p:spPr>
            <a:xfrm>
              <a:off x="2026058" y="2853158"/>
              <a:ext cx="449700" cy="305700"/>
            </a:xfrm>
            <a:prstGeom prst="rect">
              <a:avLst/>
            </a:prstGeom>
            <a:blipFill rotWithShape="1">
              <a:blip r:embed="rId26">
                <a:alphaModFix/>
              </a:blip>
              <a:stretch>
                <a:fillRect b="-1484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12"/>
            <p:cNvSpPr txBox="1"/>
            <p:nvPr/>
          </p:nvSpPr>
          <p:spPr>
            <a:xfrm>
              <a:off x="3321521" y="2801111"/>
              <a:ext cx="449700" cy="305700"/>
            </a:xfrm>
            <a:prstGeom prst="rect">
              <a:avLst/>
            </a:prstGeom>
            <a:blipFill rotWithShape="1">
              <a:blip r:embed="rId27">
                <a:alphaModFix/>
              </a:blip>
              <a:stretch>
                <a:fillRect b="-1503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12"/>
            <p:cNvSpPr txBox="1"/>
            <p:nvPr/>
          </p:nvSpPr>
          <p:spPr>
            <a:xfrm>
              <a:off x="4663142" y="2849984"/>
              <a:ext cx="449700" cy="305700"/>
            </a:xfrm>
            <a:prstGeom prst="rect">
              <a:avLst/>
            </a:prstGeom>
            <a:blipFill rotWithShape="1">
              <a:blip r:embed="rId26">
                <a:alphaModFix/>
              </a:blip>
              <a:stretch>
                <a:fillRect b="-1484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12"/>
            <p:cNvSpPr txBox="1"/>
            <p:nvPr/>
          </p:nvSpPr>
          <p:spPr>
            <a:xfrm>
              <a:off x="5897129" y="2843417"/>
              <a:ext cx="449700" cy="305700"/>
            </a:xfrm>
            <a:prstGeom prst="rect">
              <a:avLst/>
            </a:prstGeom>
            <a:blipFill rotWithShape="1">
              <a:blip r:embed="rId2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C1849F-AC21-C027-9866-68AA95074124}"/>
                  </a:ext>
                </a:extLst>
              </p:cNvPr>
              <p:cNvSpPr txBox="1"/>
              <p:nvPr/>
            </p:nvSpPr>
            <p:spPr>
              <a:xfrm>
                <a:off x="6634243" y="1609230"/>
                <a:ext cx="2018926" cy="686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  <m:r>
                          <a:rPr lang="en-US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sSup>
                          <m:sSupPr>
                            <m:ctrlPr>
                              <a:rPr lang="en-US" sz="1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1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den>
                    </m:f>
                    <m:r>
                      <a:rPr lang="en-US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=100</m:t>
                    </m:r>
                    <m:r>
                      <a:rPr lang="en-US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rgbClr val="0070C0"/>
                    </a:solidFill>
                  </a:rPr>
                  <a:t> </a:t>
                </a:r>
                <a:r>
                  <a:rPr lang="en-US" sz="1600" dirty="0"/>
                  <a:t>work per level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C1849F-AC21-C027-9866-68AA95074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4243" y="1609230"/>
                <a:ext cx="2018926" cy="686726"/>
              </a:xfrm>
              <a:prstGeom prst="rect">
                <a:avLst/>
              </a:prstGeom>
              <a:blipFill>
                <a:blip r:embed="rId29"/>
                <a:stretch>
                  <a:fillRect l="-1875"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0" name="Google Shape;540;p12" descr="Because we need to make log_2(n) recursive calls before reaching a base case, the height of this chain of stackframes is log_2(n). "/>
          <p:cNvSpPr/>
          <p:nvPr/>
        </p:nvSpPr>
        <p:spPr>
          <a:xfrm rot="10800000">
            <a:off x="6378906" y="1597992"/>
            <a:ext cx="187800" cy="2664900"/>
          </a:xfrm>
          <a:prstGeom prst="leftBrace">
            <a:avLst>
              <a:gd name="adj1" fmla="val 83199"/>
              <a:gd name="adj2" fmla="val 49631"/>
            </a:avLst>
          </a:prstGeom>
          <a:noFill/>
          <a:ln w="19050" cap="flat" cmpd="sng">
            <a:solidFill>
              <a:srgbClr val="FF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A3C10BA-9187-DBCA-87FC-71D667917515}"/>
                  </a:ext>
                </a:extLst>
              </p:cNvPr>
              <p:cNvSpPr txBox="1"/>
              <p:nvPr/>
            </p:nvSpPr>
            <p:spPr>
              <a:xfrm>
                <a:off x="6654750" y="2736732"/>
                <a:ext cx="190244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1800" b="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sz="1800" b="0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1800" dirty="0">
                    <a:solidFill>
                      <a:srgbClr val="FF00FF"/>
                    </a:solidFill>
                  </a:rPr>
                  <a:t> </a:t>
                </a:r>
                <a:r>
                  <a:rPr lang="en-US" sz="1800" dirty="0"/>
                  <a:t>levels of </a:t>
                </a:r>
              </a:p>
              <a:p>
                <a:r>
                  <a:rPr lang="en-US" sz="1800" dirty="0"/>
                  <a:t>recursion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A3C10BA-9187-DBCA-87FC-71D667917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750" y="2736732"/>
                <a:ext cx="1902444" cy="646331"/>
              </a:xfrm>
              <a:prstGeom prst="rect">
                <a:avLst/>
              </a:prstGeom>
              <a:blipFill>
                <a:blip r:embed="rId30"/>
                <a:stretch>
                  <a:fillRect l="-3333" t="-3846" r="-2000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3A89E12-B273-B06A-E527-FD1398ED30B0}"/>
                  </a:ext>
                </a:extLst>
              </p:cNvPr>
              <p:cNvSpPr/>
              <p:nvPr/>
            </p:nvSpPr>
            <p:spPr>
              <a:xfrm>
                <a:off x="6421882" y="3919992"/>
                <a:ext cx="2676339" cy="10164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 smtClean="0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i="1">
                              <a:latin typeface="Cambria Math"/>
                            </a:rPr>
                            <m:t>𝑛</m:t>
                          </m:r>
                        </m:e>
                      </m:d>
                      <m:r>
                        <a:rPr lang="en-US" sz="21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100" i="1">
                              <a:latin typeface="Cambria Math"/>
                            </a:rPr>
                            <m:t>𝑖</m:t>
                          </m:r>
                          <m:r>
                            <a:rPr lang="en-US" sz="2100" i="1">
                              <a:latin typeface="Cambria Math"/>
                            </a:rPr>
                            <m:t>=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unc>
                            <m:func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10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10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sz="21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func>
                        </m:sup>
                        <m:e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nary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3A89E12-B273-B06A-E527-FD1398ED30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1882" y="3919992"/>
                <a:ext cx="2676339" cy="1016432"/>
              </a:xfrm>
              <a:prstGeom prst="rect">
                <a:avLst/>
              </a:prstGeom>
              <a:blipFill>
                <a:blip r:embed="rId31"/>
                <a:stretch>
                  <a:fillRect t="-96296" b="-15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baf7f9ce70_0_447"/>
          <p:cNvSpPr txBox="1">
            <a:spLocks noGrp="1"/>
          </p:cNvSpPr>
          <p:nvPr>
            <p:ph type="title"/>
          </p:nvPr>
        </p:nvSpPr>
        <p:spPr>
          <a:xfrm>
            <a:off x="471488" y="205383"/>
            <a:ext cx="5915100" cy="7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 dirty="0"/>
              <a:t>Q(1c) Solving the Summation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8C1DD74-9278-5058-1429-5BC5CFD37DCE}"/>
                  </a:ext>
                </a:extLst>
              </p:cNvPr>
              <p:cNvSpPr/>
              <p:nvPr/>
            </p:nvSpPr>
            <p:spPr>
              <a:xfrm>
                <a:off x="269257" y="1027163"/>
                <a:ext cx="3504721" cy="11484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40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func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8C1DD74-9278-5058-1429-5BC5CFD37D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257" y="1027163"/>
                <a:ext cx="3504721" cy="1148456"/>
              </a:xfrm>
              <a:prstGeom prst="rect">
                <a:avLst/>
              </a:prstGeom>
              <a:blipFill>
                <a:blip r:embed="rId3"/>
                <a:stretch>
                  <a:fillRect t="-96739" b="-15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37FB807-2ABF-5EE9-EF07-A412F1A9B1C3}"/>
                  </a:ext>
                </a:extLst>
              </p:cNvPr>
              <p:cNvSpPr txBox="1"/>
              <p:nvPr/>
            </p:nvSpPr>
            <p:spPr>
              <a:xfrm>
                <a:off x="1160815" y="2504245"/>
                <a:ext cx="46808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800" b="0" i="0" smtClean="0">
                                          <a:latin typeface="Cambria Math" panose="02040503050406030204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fName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+1]⋅100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37FB807-2ABF-5EE9-EF07-A412F1A9B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0815" y="2504245"/>
                <a:ext cx="4680833" cy="523220"/>
              </a:xfrm>
              <a:prstGeom prst="rect">
                <a:avLst/>
              </a:prstGeom>
              <a:blipFill>
                <a:blip r:embed="rId4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345F01E-2638-7102-47D5-9B9E20194296}"/>
                  </a:ext>
                </a:extLst>
              </p:cNvPr>
              <p:cNvSpPr txBox="1"/>
              <p:nvPr/>
            </p:nvSpPr>
            <p:spPr>
              <a:xfrm>
                <a:off x="1202378" y="3244077"/>
                <a:ext cx="251248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345F01E-2638-7102-47D5-9B9E20194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2378" y="3244077"/>
                <a:ext cx="2512483" cy="523220"/>
              </a:xfrm>
              <a:prstGeom prst="rect">
                <a:avLst/>
              </a:prstGeom>
              <a:blipFill>
                <a:blip r:embed="rId5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FFD5DE-046D-FFB8-1800-9E5321B81EBD}"/>
                  </a:ext>
                </a:extLst>
              </p:cNvPr>
              <p:cNvSpPr txBox="1"/>
              <p:nvPr/>
            </p:nvSpPr>
            <p:spPr>
              <a:xfrm>
                <a:off x="1210691" y="4017161"/>
                <a:ext cx="20843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𝑛𝑙𝑜𝑔𝑛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FFD5DE-046D-FFB8-1800-9E5321B81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691" y="4017161"/>
                <a:ext cx="2084353" cy="523220"/>
              </a:xfrm>
              <a:prstGeom prst="rect">
                <a:avLst/>
              </a:prstGeom>
              <a:blipFill>
                <a:blip r:embed="rId6"/>
                <a:stretch>
                  <a:fillRect r="-606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3d6031c3e1c_0_513"/>
          <p:cNvSpPr txBox="1">
            <a:spLocks noGrp="1"/>
          </p:cNvSpPr>
          <p:nvPr>
            <p:ph type="title"/>
          </p:nvPr>
        </p:nvSpPr>
        <p:spPr>
          <a:xfrm>
            <a:off x="228600" y="51200"/>
            <a:ext cx="5668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lay"/>
              <a:buNone/>
            </a:pPr>
            <a:r>
              <a:rPr lang="en" sz="2600" dirty="0"/>
              <a:t>Q1(d) Branching Factor (a) Matters!</a:t>
            </a:r>
            <a:endParaRPr sz="2600" dirty="0"/>
          </a:p>
        </p:txBody>
      </p:sp>
      <p:sp>
        <p:nvSpPr>
          <p:cNvPr id="617" name="Google Shape;617;g3d6031c3e1c_0_513"/>
          <p:cNvSpPr txBox="1"/>
          <p:nvPr/>
        </p:nvSpPr>
        <p:spPr>
          <a:xfrm>
            <a:off x="6032696" y="317369"/>
            <a:ext cx="2871600" cy="780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9380" t="-196831" b="-28254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 dirty="0">
                <a:latin typeface="Arial"/>
                <a:ea typeface="Arial"/>
                <a:cs typeface="Arial"/>
                <a:sym typeface="Arial"/>
              </a:rPr>
              <a:t> </a:t>
            </a:r>
            <a:endParaRPr dirty="0"/>
          </a:p>
        </p:txBody>
      </p:sp>
      <p:grpSp>
        <p:nvGrpSpPr>
          <p:cNvPr id="618" name="Google Shape;618;g3d6031c3e1c_0_513" descr="A picture of the recursion for the given recurrence relation. We have one box per stack frame in the recursion. Each box is labelled inside with a value that represents the size of the input for that stack frame. Outside each box is labelled with the amount of (non-recursive) work done by that box (in this case it matches the size of the box).&#10;&#10;Each box has an arrow pointing to three boxes with a smaller input (specifically each is half the size) to represent the larger box recursively invoking the algorithm twice with smaller inputs."/>
          <p:cNvGrpSpPr/>
          <p:nvPr/>
        </p:nvGrpSpPr>
        <p:grpSpPr>
          <a:xfrm>
            <a:off x="118187" y="1103571"/>
            <a:ext cx="6270087" cy="3261809"/>
            <a:chOff x="76742" y="1097519"/>
            <a:chExt cx="6270087" cy="3261809"/>
          </a:xfrm>
        </p:grpSpPr>
        <p:sp>
          <p:nvSpPr>
            <p:cNvPr id="619" name="Google Shape;619;g3d6031c3e1c_0_513"/>
            <p:cNvSpPr txBox="1"/>
            <p:nvPr/>
          </p:nvSpPr>
          <p:spPr>
            <a:xfrm>
              <a:off x="3286125" y="1232362"/>
              <a:ext cx="1000200" cy="3429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g3d6031c3e1c_0_513"/>
            <p:cNvSpPr txBox="1"/>
            <p:nvPr/>
          </p:nvSpPr>
          <p:spPr>
            <a:xfrm>
              <a:off x="1652192" y="2271189"/>
              <a:ext cx="1000200" cy="3429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g3d6031c3e1c_0_513"/>
            <p:cNvSpPr txBox="1"/>
            <p:nvPr/>
          </p:nvSpPr>
          <p:spPr>
            <a:xfrm>
              <a:off x="4486275" y="2271189"/>
              <a:ext cx="1000200" cy="3429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g3d6031c3e1c_0_513"/>
            <p:cNvSpPr txBox="1"/>
            <p:nvPr/>
          </p:nvSpPr>
          <p:spPr>
            <a:xfrm>
              <a:off x="285602" y="2875745"/>
              <a:ext cx="1000200" cy="3429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g3d6031c3e1c_0_513"/>
            <p:cNvSpPr txBox="1"/>
            <p:nvPr/>
          </p:nvSpPr>
          <p:spPr>
            <a:xfrm>
              <a:off x="2120264" y="2875745"/>
              <a:ext cx="1000200" cy="34290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g3d6031c3e1c_0_513"/>
            <p:cNvSpPr txBox="1"/>
            <p:nvPr/>
          </p:nvSpPr>
          <p:spPr>
            <a:xfrm>
              <a:off x="3461657" y="2874282"/>
              <a:ext cx="1000200" cy="342900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g3d6031c3e1c_0_513"/>
            <p:cNvSpPr txBox="1"/>
            <p:nvPr/>
          </p:nvSpPr>
          <p:spPr>
            <a:xfrm>
              <a:off x="5057775" y="2875745"/>
              <a:ext cx="1000200" cy="3429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g3d6031c3e1c_0_513"/>
            <p:cNvSpPr/>
            <p:nvPr/>
          </p:nvSpPr>
          <p:spPr>
            <a:xfrm rot="-5400000">
              <a:off x="566389" y="3305090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g3d6031c3e1c_0_513"/>
            <p:cNvSpPr/>
            <p:nvPr/>
          </p:nvSpPr>
          <p:spPr>
            <a:xfrm rot="-5400000">
              <a:off x="2352111" y="3325351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g3d6031c3e1c_0_513"/>
            <p:cNvSpPr/>
            <p:nvPr/>
          </p:nvSpPr>
          <p:spPr>
            <a:xfrm rot="-5400000">
              <a:off x="3750654" y="3325351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g3d6031c3e1c_0_513"/>
            <p:cNvSpPr/>
            <p:nvPr/>
          </p:nvSpPr>
          <p:spPr>
            <a:xfrm rot="-5400000">
              <a:off x="5289621" y="3345612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g3d6031c3e1c_0_513"/>
            <p:cNvSpPr txBox="1"/>
            <p:nvPr/>
          </p:nvSpPr>
          <p:spPr>
            <a:xfrm>
              <a:off x="76742" y="3919992"/>
              <a:ext cx="537600" cy="342900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g3d6031c3e1c_0_513"/>
            <p:cNvSpPr txBox="1"/>
            <p:nvPr/>
          </p:nvSpPr>
          <p:spPr>
            <a:xfrm>
              <a:off x="819692" y="3922183"/>
              <a:ext cx="537600" cy="342900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g3d6031c3e1c_0_513"/>
            <p:cNvSpPr txBox="1"/>
            <p:nvPr/>
          </p:nvSpPr>
          <p:spPr>
            <a:xfrm>
              <a:off x="1506182" y="3922183"/>
              <a:ext cx="537600" cy="342900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g3d6031c3e1c_0_513"/>
            <p:cNvSpPr/>
            <p:nvPr/>
          </p:nvSpPr>
          <p:spPr>
            <a:xfrm>
              <a:off x="2681601" y="3782128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g3d6031c3e1c_0_513"/>
            <p:cNvSpPr txBox="1"/>
            <p:nvPr/>
          </p:nvSpPr>
          <p:spPr>
            <a:xfrm>
              <a:off x="3586766" y="3919992"/>
              <a:ext cx="537600" cy="342900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g3d6031c3e1c_0_513"/>
            <p:cNvSpPr txBox="1"/>
            <p:nvPr/>
          </p:nvSpPr>
          <p:spPr>
            <a:xfrm>
              <a:off x="4318907" y="3922183"/>
              <a:ext cx="537600" cy="342900"/>
            </a:xfrm>
            <a:prstGeom prst="rect">
              <a:avLst/>
            </a:prstGeom>
            <a:blipFill rotWithShape="1">
              <a:blip r:embed="rId15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g3d6031c3e1c_0_513"/>
            <p:cNvSpPr txBox="1"/>
            <p:nvPr/>
          </p:nvSpPr>
          <p:spPr>
            <a:xfrm>
              <a:off x="5400792" y="3922183"/>
              <a:ext cx="537600" cy="342900"/>
            </a:xfrm>
            <a:prstGeom prst="rect">
              <a:avLst/>
            </a:prstGeom>
            <a:blipFill rotWithShape="1">
              <a:blip r:embed="rId16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37" name="Google Shape;637;g3d6031c3e1c_0_513"/>
            <p:cNvCxnSpPr>
              <a:stCxn id="619" idx="2"/>
              <a:endCxn id="620" idx="0"/>
            </p:cNvCxnSpPr>
            <p:nvPr/>
          </p:nvCxnSpPr>
          <p:spPr>
            <a:xfrm flipH="1">
              <a:off x="2152425" y="1575262"/>
              <a:ext cx="1633800" cy="696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38" name="Google Shape;638;g3d6031c3e1c_0_513"/>
            <p:cNvCxnSpPr>
              <a:stCxn id="619" idx="2"/>
              <a:endCxn id="621" idx="0"/>
            </p:cNvCxnSpPr>
            <p:nvPr/>
          </p:nvCxnSpPr>
          <p:spPr>
            <a:xfrm>
              <a:off x="3786225" y="1575262"/>
              <a:ext cx="1200300" cy="696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39" name="Google Shape;639;g3d6031c3e1c_0_513"/>
            <p:cNvCxnSpPr>
              <a:stCxn id="620" idx="2"/>
              <a:endCxn id="622" idx="0"/>
            </p:cNvCxnSpPr>
            <p:nvPr/>
          </p:nvCxnSpPr>
          <p:spPr>
            <a:xfrm flipH="1">
              <a:off x="785792" y="2614089"/>
              <a:ext cx="13665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40" name="Google Shape;640;g3d6031c3e1c_0_513"/>
            <p:cNvCxnSpPr>
              <a:stCxn id="620" idx="2"/>
              <a:endCxn id="623" idx="0"/>
            </p:cNvCxnSpPr>
            <p:nvPr/>
          </p:nvCxnSpPr>
          <p:spPr>
            <a:xfrm>
              <a:off x="2152292" y="2614089"/>
              <a:ext cx="4680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41" name="Google Shape;641;g3d6031c3e1c_0_513"/>
            <p:cNvCxnSpPr>
              <a:stCxn id="621" idx="2"/>
              <a:endCxn id="624" idx="0"/>
            </p:cNvCxnSpPr>
            <p:nvPr/>
          </p:nvCxnSpPr>
          <p:spPr>
            <a:xfrm flipH="1">
              <a:off x="3961875" y="2614089"/>
              <a:ext cx="1024500" cy="260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42" name="Google Shape;642;g3d6031c3e1c_0_513"/>
            <p:cNvCxnSpPr>
              <a:stCxn id="621" idx="2"/>
              <a:endCxn id="625" idx="0"/>
            </p:cNvCxnSpPr>
            <p:nvPr/>
          </p:nvCxnSpPr>
          <p:spPr>
            <a:xfrm>
              <a:off x="4986375" y="2614089"/>
              <a:ext cx="5715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43" name="Google Shape;643;g3d6031c3e1c_0_513"/>
            <p:cNvCxnSpPr>
              <a:stCxn id="623" idx="2"/>
            </p:cNvCxnSpPr>
            <p:nvPr/>
          </p:nvCxnSpPr>
          <p:spPr>
            <a:xfrm>
              <a:off x="2620364" y="3218645"/>
              <a:ext cx="395100" cy="235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44" name="Google Shape;644;g3d6031c3e1c_0_513"/>
            <p:cNvCxnSpPr>
              <a:stCxn id="645" idx="2"/>
            </p:cNvCxnSpPr>
            <p:nvPr/>
          </p:nvCxnSpPr>
          <p:spPr>
            <a:xfrm>
              <a:off x="1850614" y="3019077"/>
              <a:ext cx="181800" cy="1398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sp>
          <p:nvSpPr>
            <p:cNvPr id="646" name="Google Shape;646;g3d6031c3e1c_0_513"/>
            <p:cNvSpPr txBox="1"/>
            <p:nvPr/>
          </p:nvSpPr>
          <p:spPr>
            <a:xfrm>
              <a:off x="4251161" y="1126813"/>
              <a:ext cx="276000" cy="276900"/>
            </a:xfrm>
            <a:prstGeom prst="rect">
              <a:avLst/>
            </a:prstGeom>
            <a:blipFill rotWithShape="1">
              <a:blip r:embed="rId1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g3d6031c3e1c_0_513"/>
            <p:cNvSpPr txBox="1"/>
            <p:nvPr/>
          </p:nvSpPr>
          <p:spPr>
            <a:xfrm>
              <a:off x="2588267" y="2250136"/>
              <a:ext cx="276000" cy="423600"/>
            </a:xfrm>
            <a:prstGeom prst="rect">
              <a:avLst/>
            </a:prstGeom>
            <a:blipFill rotWithShape="1">
              <a:blip r:embed="rId1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g3d6031c3e1c_0_513"/>
            <p:cNvSpPr txBox="1"/>
            <p:nvPr/>
          </p:nvSpPr>
          <p:spPr>
            <a:xfrm>
              <a:off x="5432810" y="2185144"/>
              <a:ext cx="276000" cy="423600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g3d6031c3e1c_0_513"/>
            <p:cNvSpPr txBox="1"/>
            <p:nvPr/>
          </p:nvSpPr>
          <p:spPr>
            <a:xfrm>
              <a:off x="533942" y="3829050"/>
              <a:ext cx="269700" cy="276900"/>
            </a:xfrm>
            <a:prstGeom prst="rect">
              <a:avLst/>
            </a:prstGeom>
            <a:blipFill rotWithShape="1">
              <a:blip r:embed="rId2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g3d6031c3e1c_0_513"/>
            <p:cNvSpPr txBox="1"/>
            <p:nvPr/>
          </p:nvSpPr>
          <p:spPr>
            <a:xfrm>
              <a:off x="1285727" y="3829050"/>
              <a:ext cx="269700" cy="276900"/>
            </a:xfrm>
            <a:prstGeom prst="rect">
              <a:avLst/>
            </a:prstGeom>
            <a:blipFill rotWithShape="1">
              <a:blip r:embed="rId2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g3d6031c3e1c_0_513"/>
            <p:cNvSpPr txBox="1"/>
            <p:nvPr/>
          </p:nvSpPr>
          <p:spPr>
            <a:xfrm>
              <a:off x="2003315" y="3790351"/>
              <a:ext cx="269700" cy="276900"/>
            </a:xfrm>
            <a:prstGeom prst="rect">
              <a:avLst/>
            </a:prstGeom>
            <a:blipFill rotWithShape="1">
              <a:blip r:embed="rId2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g3d6031c3e1c_0_513"/>
            <p:cNvSpPr txBox="1"/>
            <p:nvPr/>
          </p:nvSpPr>
          <p:spPr>
            <a:xfrm>
              <a:off x="4044553" y="3838043"/>
              <a:ext cx="269700" cy="276900"/>
            </a:xfrm>
            <a:prstGeom prst="rect">
              <a:avLst/>
            </a:prstGeom>
            <a:blipFill rotWithShape="1">
              <a:blip r:embed="rId2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g3d6031c3e1c_0_513"/>
            <p:cNvSpPr txBox="1"/>
            <p:nvPr/>
          </p:nvSpPr>
          <p:spPr>
            <a:xfrm>
              <a:off x="4760525" y="3814443"/>
              <a:ext cx="269700" cy="276900"/>
            </a:xfrm>
            <a:prstGeom prst="rect">
              <a:avLst/>
            </a:prstGeom>
            <a:blipFill rotWithShape="1">
              <a:blip r:embed="rId2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g3d6031c3e1c_0_513"/>
            <p:cNvSpPr txBox="1"/>
            <p:nvPr/>
          </p:nvSpPr>
          <p:spPr>
            <a:xfrm>
              <a:off x="5897846" y="3838043"/>
              <a:ext cx="269700" cy="276900"/>
            </a:xfrm>
            <a:prstGeom prst="rect">
              <a:avLst/>
            </a:prstGeom>
            <a:blipFill rotWithShape="1">
              <a:blip r:embed="rId2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g3d6031c3e1c_0_513"/>
            <p:cNvSpPr/>
            <p:nvPr/>
          </p:nvSpPr>
          <p:spPr>
            <a:xfrm>
              <a:off x="228601" y="1097519"/>
              <a:ext cx="1951800" cy="4800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Red box represents a problem instance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g3d6031c3e1c_0_513"/>
            <p:cNvSpPr/>
            <p:nvPr/>
          </p:nvSpPr>
          <p:spPr>
            <a:xfrm>
              <a:off x="228601" y="1597304"/>
              <a:ext cx="1951800" cy="60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 dirty="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Blue value represents time spent at that recursive call</a:t>
              </a: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g3d6031c3e1c_0_513"/>
            <p:cNvSpPr txBox="1"/>
            <p:nvPr/>
          </p:nvSpPr>
          <p:spPr>
            <a:xfrm>
              <a:off x="1131251" y="2853158"/>
              <a:ext cx="449700" cy="305700"/>
            </a:xfrm>
            <a:prstGeom prst="rect">
              <a:avLst/>
            </a:prstGeom>
            <a:blipFill rotWithShape="1">
              <a:blip r:embed="rId26">
                <a:alphaModFix/>
              </a:blip>
              <a:stretch>
                <a:fillRect b="-1480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g3d6031c3e1c_0_513"/>
            <p:cNvSpPr txBox="1"/>
            <p:nvPr/>
          </p:nvSpPr>
          <p:spPr>
            <a:xfrm>
              <a:off x="2954856" y="2817810"/>
              <a:ext cx="449700" cy="305700"/>
            </a:xfrm>
            <a:prstGeom prst="rect">
              <a:avLst/>
            </a:prstGeom>
            <a:blipFill rotWithShape="1">
              <a:blip r:embed="rId27">
                <a:alphaModFix/>
              </a:blip>
              <a:stretch>
                <a:fillRect b="-1500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g3d6031c3e1c_0_513"/>
            <p:cNvSpPr txBox="1"/>
            <p:nvPr/>
          </p:nvSpPr>
          <p:spPr>
            <a:xfrm>
              <a:off x="4304148" y="2869077"/>
              <a:ext cx="449700" cy="305700"/>
            </a:xfrm>
            <a:prstGeom prst="rect">
              <a:avLst/>
            </a:prstGeom>
            <a:blipFill rotWithShape="1">
              <a:blip r:embed="rId28">
                <a:alphaModFix/>
              </a:blip>
              <a:stretch>
                <a:fillRect b="-1500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g3d6031c3e1c_0_513"/>
            <p:cNvSpPr txBox="1"/>
            <p:nvPr/>
          </p:nvSpPr>
          <p:spPr>
            <a:xfrm>
              <a:off x="5897129" y="2843417"/>
              <a:ext cx="449700" cy="305700"/>
            </a:xfrm>
            <a:prstGeom prst="rect">
              <a:avLst/>
            </a:prstGeom>
            <a:blipFill rotWithShape="1">
              <a:blip r:embed="rId2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g3d6031c3e1c_0_513"/>
            <p:cNvSpPr txBox="1"/>
            <p:nvPr/>
          </p:nvSpPr>
          <p:spPr>
            <a:xfrm>
              <a:off x="3240396" y="2293799"/>
              <a:ext cx="1000200" cy="342900"/>
            </a:xfrm>
            <a:prstGeom prst="rect">
              <a:avLst/>
            </a:prstGeom>
            <a:blipFill rotWithShape="1">
              <a:blip r:embed="rId30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g3d6031c3e1c_0_513"/>
            <p:cNvSpPr txBox="1"/>
            <p:nvPr/>
          </p:nvSpPr>
          <p:spPr>
            <a:xfrm>
              <a:off x="4186931" y="2207753"/>
              <a:ext cx="276000" cy="423600"/>
            </a:xfrm>
            <a:prstGeom prst="rect">
              <a:avLst/>
            </a:prstGeom>
            <a:blipFill rotWithShape="1">
              <a:blip r:embed="rId3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63" name="Google Shape;663;g3d6031c3e1c_0_513"/>
            <p:cNvCxnSpPr>
              <a:stCxn id="619" idx="2"/>
              <a:endCxn id="661" idx="0"/>
            </p:cNvCxnSpPr>
            <p:nvPr/>
          </p:nvCxnSpPr>
          <p:spPr>
            <a:xfrm flipH="1">
              <a:off x="3740625" y="1575262"/>
              <a:ext cx="45600" cy="7185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sp>
          <p:nvSpPr>
            <p:cNvPr id="645" name="Google Shape;645;g3d6031c3e1c_0_513"/>
            <p:cNvSpPr txBox="1"/>
            <p:nvPr/>
          </p:nvSpPr>
          <p:spPr>
            <a:xfrm>
              <a:off x="1721764" y="2869077"/>
              <a:ext cx="257700" cy="15000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endPara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64" name="Google Shape;664;g3d6031c3e1c_0_513"/>
            <p:cNvCxnSpPr>
              <a:stCxn id="620" idx="2"/>
              <a:endCxn id="645" idx="0"/>
            </p:cNvCxnSpPr>
            <p:nvPr/>
          </p:nvCxnSpPr>
          <p:spPr>
            <a:xfrm flipH="1">
              <a:off x="1850492" y="2614089"/>
              <a:ext cx="301800" cy="255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65" name="Google Shape;665;g3d6031c3e1c_0_513"/>
            <p:cNvCxnSpPr>
              <a:stCxn id="645" idx="2"/>
            </p:cNvCxnSpPr>
            <p:nvPr/>
          </p:nvCxnSpPr>
          <p:spPr>
            <a:xfrm flipH="1">
              <a:off x="1659814" y="3019077"/>
              <a:ext cx="190800" cy="1557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66" name="Google Shape;666;g3d6031c3e1c_0_513"/>
            <p:cNvCxnSpPr>
              <a:stCxn id="645" idx="2"/>
            </p:cNvCxnSpPr>
            <p:nvPr/>
          </p:nvCxnSpPr>
          <p:spPr>
            <a:xfrm>
              <a:off x="1850614" y="3019077"/>
              <a:ext cx="16200" cy="193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67" name="Google Shape;667;g3d6031c3e1c_0_513"/>
            <p:cNvCxnSpPr>
              <a:stCxn id="623" idx="2"/>
            </p:cNvCxnSpPr>
            <p:nvPr/>
          </p:nvCxnSpPr>
          <p:spPr>
            <a:xfrm flipH="1">
              <a:off x="2369564" y="3218645"/>
              <a:ext cx="250800" cy="201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68" name="Google Shape;668;g3d6031c3e1c_0_513"/>
            <p:cNvCxnSpPr>
              <a:stCxn id="623" idx="2"/>
            </p:cNvCxnSpPr>
            <p:nvPr/>
          </p:nvCxnSpPr>
          <p:spPr>
            <a:xfrm>
              <a:off x="2620364" y="3218645"/>
              <a:ext cx="14700" cy="237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69" name="Google Shape;669;g3d6031c3e1c_0_513"/>
            <p:cNvCxnSpPr/>
            <p:nvPr/>
          </p:nvCxnSpPr>
          <p:spPr>
            <a:xfrm>
              <a:off x="743849" y="3227440"/>
              <a:ext cx="395100" cy="235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70" name="Google Shape;670;g3d6031c3e1c_0_513"/>
            <p:cNvCxnSpPr/>
            <p:nvPr/>
          </p:nvCxnSpPr>
          <p:spPr>
            <a:xfrm flipH="1">
              <a:off x="493049" y="3227440"/>
              <a:ext cx="250800" cy="201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71" name="Google Shape;671;g3d6031c3e1c_0_513"/>
            <p:cNvCxnSpPr/>
            <p:nvPr/>
          </p:nvCxnSpPr>
          <p:spPr>
            <a:xfrm>
              <a:off x="743849" y="3227440"/>
              <a:ext cx="14700" cy="237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72" name="Google Shape;672;g3d6031c3e1c_0_513"/>
            <p:cNvCxnSpPr/>
            <p:nvPr/>
          </p:nvCxnSpPr>
          <p:spPr>
            <a:xfrm>
              <a:off x="3910956" y="3214877"/>
              <a:ext cx="395100" cy="235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73" name="Google Shape;673;g3d6031c3e1c_0_513"/>
            <p:cNvCxnSpPr/>
            <p:nvPr/>
          </p:nvCxnSpPr>
          <p:spPr>
            <a:xfrm flipH="1">
              <a:off x="3660156" y="3214877"/>
              <a:ext cx="250800" cy="201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74" name="Google Shape;674;g3d6031c3e1c_0_513"/>
            <p:cNvCxnSpPr/>
            <p:nvPr/>
          </p:nvCxnSpPr>
          <p:spPr>
            <a:xfrm>
              <a:off x="3910956" y="3214877"/>
              <a:ext cx="14700" cy="237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75" name="Google Shape;675;g3d6031c3e1c_0_513"/>
            <p:cNvCxnSpPr/>
            <p:nvPr/>
          </p:nvCxnSpPr>
          <p:spPr>
            <a:xfrm>
              <a:off x="5535302" y="3227440"/>
              <a:ext cx="395100" cy="235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76" name="Google Shape;676;g3d6031c3e1c_0_513"/>
            <p:cNvCxnSpPr/>
            <p:nvPr/>
          </p:nvCxnSpPr>
          <p:spPr>
            <a:xfrm flipH="1">
              <a:off x="5284502" y="3227440"/>
              <a:ext cx="250800" cy="201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77" name="Google Shape;677;g3d6031c3e1c_0_513"/>
            <p:cNvCxnSpPr/>
            <p:nvPr/>
          </p:nvCxnSpPr>
          <p:spPr>
            <a:xfrm>
              <a:off x="5535302" y="3227440"/>
              <a:ext cx="14700" cy="237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78" name="Google Shape;678;g3d6031c3e1c_0_513"/>
            <p:cNvCxnSpPr>
              <a:stCxn id="679" idx="2"/>
            </p:cNvCxnSpPr>
            <p:nvPr/>
          </p:nvCxnSpPr>
          <p:spPr>
            <a:xfrm>
              <a:off x="4786389" y="3035134"/>
              <a:ext cx="181800" cy="1398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sp>
          <p:nvSpPr>
            <p:cNvPr id="679" name="Google Shape;679;g3d6031c3e1c_0_513"/>
            <p:cNvSpPr txBox="1"/>
            <p:nvPr/>
          </p:nvSpPr>
          <p:spPr>
            <a:xfrm>
              <a:off x="4657539" y="2885134"/>
              <a:ext cx="257700" cy="15000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endPara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80" name="Google Shape;680;g3d6031c3e1c_0_513"/>
            <p:cNvCxnSpPr>
              <a:stCxn id="621" idx="2"/>
              <a:endCxn id="679" idx="0"/>
            </p:cNvCxnSpPr>
            <p:nvPr/>
          </p:nvCxnSpPr>
          <p:spPr>
            <a:xfrm flipH="1">
              <a:off x="4786275" y="2614089"/>
              <a:ext cx="200100" cy="270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81" name="Google Shape;681;g3d6031c3e1c_0_513"/>
            <p:cNvCxnSpPr>
              <a:stCxn id="679" idx="2"/>
            </p:cNvCxnSpPr>
            <p:nvPr/>
          </p:nvCxnSpPr>
          <p:spPr>
            <a:xfrm flipH="1">
              <a:off x="4595589" y="3035134"/>
              <a:ext cx="190800" cy="1557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sp>
          <p:nvSpPr>
            <p:cNvPr id="682" name="Google Shape;682;g3d6031c3e1c_0_513"/>
            <p:cNvSpPr/>
            <p:nvPr/>
          </p:nvSpPr>
          <p:spPr>
            <a:xfrm rot="-5400000">
              <a:off x="3167710" y="2840638"/>
              <a:ext cx="189600" cy="36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550" tIns="21775" rIns="43550" bIns="217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96"/>
                <a:buFont typeface="Arial"/>
                <a:buNone/>
              </a:pPr>
              <a:r>
                <a:rPr lang="en" sz="2096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69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83" name="Google Shape;683;g3d6031c3e1c_0_513"/>
            <p:cNvCxnSpPr/>
            <p:nvPr/>
          </p:nvCxnSpPr>
          <p:spPr>
            <a:xfrm>
              <a:off x="3378935" y="2648848"/>
              <a:ext cx="251100" cy="103500"/>
            </a:xfrm>
            <a:prstGeom prst="straightConnector1">
              <a:avLst/>
            </a:prstGeom>
            <a:noFill/>
            <a:ln w="181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84" name="Google Shape;684;g3d6031c3e1c_0_513"/>
            <p:cNvCxnSpPr/>
            <p:nvPr/>
          </p:nvCxnSpPr>
          <p:spPr>
            <a:xfrm flipH="1">
              <a:off x="3148235" y="2647034"/>
              <a:ext cx="159300" cy="89400"/>
            </a:xfrm>
            <a:prstGeom prst="straightConnector1">
              <a:avLst/>
            </a:prstGeom>
            <a:noFill/>
            <a:ln w="181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85" name="Google Shape;685;g3d6031c3e1c_0_513"/>
            <p:cNvCxnSpPr>
              <a:stCxn id="679" idx="2"/>
            </p:cNvCxnSpPr>
            <p:nvPr/>
          </p:nvCxnSpPr>
          <p:spPr>
            <a:xfrm>
              <a:off x="4786389" y="3035134"/>
              <a:ext cx="16200" cy="193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686" name="Google Shape;686;g3d6031c3e1c_0_513"/>
            <p:cNvCxnSpPr/>
            <p:nvPr/>
          </p:nvCxnSpPr>
          <p:spPr>
            <a:xfrm>
              <a:off x="3342961" y="2640972"/>
              <a:ext cx="14700" cy="165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</p:grpSp>
      <p:sp>
        <p:nvSpPr>
          <p:cNvPr id="687" name="Google Shape;687;g3d6031c3e1c_0_513"/>
          <p:cNvSpPr txBox="1"/>
          <p:nvPr/>
        </p:nvSpPr>
        <p:spPr>
          <a:xfrm>
            <a:off x="6311225" y="1669104"/>
            <a:ext cx="2604300" cy="624600"/>
          </a:xfrm>
          <a:prstGeom prst="rect">
            <a:avLst/>
          </a:prstGeom>
          <a:blipFill rotWithShape="1">
            <a:blip r:embed="rId32">
              <a:alphaModFix/>
            </a:blip>
            <a:stretch>
              <a:fillRect r="-1460" b="-200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grpSp>
        <p:nvGrpSpPr>
          <p:cNvPr id="688" name="Google Shape;688;g3d6031c3e1c_0_513" descr="Because we need to make log_2(n) recursive calls before reaching a base case, the height of this chain of stackframes is log_2(n)."/>
          <p:cNvGrpSpPr/>
          <p:nvPr/>
        </p:nvGrpSpPr>
        <p:grpSpPr>
          <a:xfrm>
            <a:off x="6172179" y="1600183"/>
            <a:ext cx="1954595" cy="2664900"/>
            <a:chOff x="6172179" y="1600183"/>
            <a:chExt cx="1954595" cy="2664900"/>
          </a:xfrm>
        </p:grpSpPr>
        <p:sp>
          <p:nvSpPr>
            <p:cNvPr id="689" name="Google Shape;689;g3d6031c3e1c_0_513"/>
            <p:cNvSpPr/>
            <p:nvPr/>
          </p:nvSpPr>
          <p:spPr>
            <a:xfrm rot="10800000">
              <a:off x="6172179" y="1600183"/>
              <a:ext cx="187800" cy="2664900"/>
            </a:xfrm>
            <a:prstGeom prst="leftBrace">
              <a:avLst>
                <a:gd name="adj1" fmla="val 83199"/>
                <a:gd name="adj2" fmla="val 49631"/>
              </a:avLst>
            </a:prstGeom>
            <a:noFill/>
            <a:ln w="19050" cap="flat" cmpd="sng">
              <a:solidFill>
                <a:srgbClr val="FF00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g3d6031c3e1c_0_513" descr="Because we need to make log_2(n) recursive calls before reaching a base case, the height of this chain of stackframes is log_2(n)."/>
            <p:cNvSpPr txBox="1"/>
            <p:nvPr/>
          </p:nvSpPr>
          <p:spPr>
            <a:xfrm>
              <a:off x="6388274" y="2734476"/>
              <a:ext cx="1738500" cy="400200"/>
            </a:xfrm>
            <a:prstGeom prst="rect">
              <a:avLst/>
            </a:prstGeom>
            <a:blipFill rotWithShape="1">
              <a:blip r:embed="rId33">
                <a:alphaModFix/>
              </a:blip>
              <a:stretch>
                <a:fillRect l="-1460" t="-9371" r="-2920" b="-28130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0" i="0" u="none" strike="noStrike" cap="none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</p:grpSp>
      <p:sp>
        <p:nvSpPr>
          <p:cNvPr id="691" name="Google Shape;691;g3d6031c3e1c_0_513"/>
          <p:cNvSpPr txBox="1"/>
          <p:nvPr/>
        </p:nvSpPr>
        <p:spPr>
          <a:xfrm>
            <a:off x="6552695" y="3937781"/>
            <a:ext cx="2413800" cy="890700"/>
          </a:xfrm>
          <a:prstGeom prst="rect">
            <a:avLst/>
          </a:prstGeom>
          <a:blipFill rotWithShape="1">
            <a:blip r:embed="rId34">
              <a:alphaModFix/>
            </a:blip>
            <a:stretch>
              <a:fillRect t="-91551" b="-14507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7" grpId="0" animBg="1"/>
      <p:bldP spid="69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d6031c3e1c_0_592"/>
          <p:cNvSpPr/>
          <p:nvPr/>
        </p:nvSpPr>
        <p:spPr>
          <a:xfrm>
            <a:off x="5465653" y="2659122"/>
            <a:ext cx="1977300" cy="7176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5400" cap="flat" cmpd="sng">
            <a:solidFill>
              <a:srgbClr val="0828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g3d6031c3e1c_0_592"/>
          <p:cNvSpPr txBox="1">
            <a:spLocks noGrp="1"/>
          </p:cNvSpPr>
          <p:nvPr>
            <p:ph type="title"/>
          </p:nvPr>
        </p:nvSpPr>
        <p:spPr>
          <a:xfrm>
            <a:off x="128611" y="117452"/>
            <a:ext cx="5915100" cy="7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/>
              <a:t>Q(1d) Solving the Summation</a:t>
            </a:r>
            <a:endParaRPr/>
          </a:p>
        </p:txBody>
      </p:sp>
      <p:sp>
        <p:nvSpPr>
          <p:cNvPr id="698" name="Google Shape;698;g3d6031c3e1c_0_592"/>
          <p:cNvSpPr txBox="1"/>
          <p:nvPr/>
        </p:nvSpPr>
        <p:spPr>
          <a:xfrm>
            <a:off x="270747" y="777330"/>
            <a:ext cx="4646400" cy="979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-93592" b="-14872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 dirty="0">
                <a:latin typeface="Arial"/>
                <a:ea typeface="Arial"/>
                <a:cs typeface="Arial"/>
                <a:sym typeface="Arial"/>
              </a:rPr>
              <a:t> </a:t>
            </a:r>
            <a:endParaRPr dirty="0"/>
          </a:p>
        </p:txBody>
      </p:sp>
      <p:sp>
        <p:nvSpPr>
          <p:cNvPr id="699" name="Google Shape;699;g3d6031c3e1c_0_592"/>
          <p:cNvSpPr txBox="1"/>
          <p:nvPr/>
        </p:nvSpPr>
        <p:spPr>
          <a:xfrm>
            <a:off x="831536" y="1777565"/>
            <a:ext cx="2140500" cy="8907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5290" t="-91551" b="-14507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00" name="Google Shape;700;g3d6031c3e1c_0_592"/>
          <p:cNvSpPr txBox="1"/>
          <p:nvPr/>
        </p:nvSpPr>
        <p:spPr>
          <a:xfrm>
            <a:off x="2817463" y="2084730"/>
            <a:ext cx="5708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move the n using the constant multiple rule </a:t>
            </a:r>
            <a:endParaRPr sz="1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g3d6031c3e1c_0_592"/>
          <p:cNvSpPr txBox="1"/>
          <p:nvPr/>
        </p:nvSpPr>
        <p:spPr>
          <a:xfrm>
            <a:off x="2817463" y="2688371"/>
            <a:ext cx="5518500" cy="6258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460" t="-50979" b="-10000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04" name="Google Shape;704;g3d6031c3e1c_0_592"/>
          <p:cNvSpPr txBox="1"/>
          <p:nvPr/>
        </p:nvSpPr>
        <p:spPr>
          <a:xfrm>
            <a:off x="2817463" y="3395176"/>
            <a:ext cx="6926700" cy="6396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l="-37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05" name="Google Shape;705;g3d6031c3e1c_0_592"/>
          <p:cNvSpPr txBox="1"/>
          <p:nvPr/>
        </p:nvSpPr>
        <p:spPr>
          <a:xfrm>
            <a:off x="803939" y="4176339"/>
            <a:ext cx="2613000" cy="3816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06" name="Google Shape;706;g3d6031c3e1c_0_592"/>
          <p:cNvSpPr txBox="1"/>
          <p:nvPr/>
        </p:nvSpPr>
        <p:spPr>
          <a:xfrm>
            <a:off x="2817463" y="4139840"/>
            <a:ext cx="3890100" cy="3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multiplied by -2 and distributed our n</a:t>
            </a:r>
            <a:endParaRPr sz="1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g3d6031c3e1c_0_592"/>
          <p:cNvSpPr txBox="1"/>
          <p:nvPr/>
        </p:nvSpPr>
        <p:spPr>
          <a:xfrm>
            <a:off x="803939" y="4633055"/>
            <a:ext cx="2613000" cy="3930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08" name="Google Shape;708;g3d6031c3e1c_0_592"/>
          <p:cNvSpPr txBox="1"/>
          <p:nvPr/>
        </p:nvSpPr>
        <p:spPr>
          <a:xfrm>
            <a:off x="2863995" y="4629670"/>
            <a:ext cx="4249200" cy="330600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l="-590" b="-3333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09" name="Google Shape;709;g3d6031c3e1c_0_592"/>
          <p:cNvSpPr txBox="1"/>
          <p:nvPr/>
        </p:nvSpPr>
        <p:spPr>
          <a:xfrm>
            <a:off x="7187610" y="4530850"/>
            <a:ext cx="1830000" cy="478200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-14630"/>
            </a:stretch>
          </a:blipFill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7F1AC1F-F596-A300-5710-14549F8F0509}"/>
                  </a:ext>
                </a:extLst>
              </p:cNvPr>
              <p:cNvSpPr txBox="1"/>
              <p:nvPr/>
            </p:nvSpPr>
            <p:spPr>
              <a:xfrm>
                <a:off x="910990" y="2607938"/>
                <a:ext cx="1164756" cy="8288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/>
                                <m:t>1 − 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func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1 − 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7F1AC1F-F596-A300-5710-14549F8F0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0" y="2607938"/>
                <a:ext cx="1164756" cy="828817"/>
              </a:xfrm>
              <a:prstGeom prst="rect">
                <a:avLst/>
              </a:prstGeom>
              <a:blipFill>
                <a:blip r:embed="rId11"/>
                <a:stretch>
                  <a:fillRect r="-32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F712B2D-283F-6217-F7AA-800847B180F7}"/>
                  </a:ext>
                </a:extLst>
              </p:cNvPr>
              <p:cNvSpPr txBox="1"/>
              <p:nvPr/>
            </p:nvSpPr>
            <p:spPr>
              <a:xfrm>
                <a:off x="910990" y="3376722"/>
                <a:ext cx="1164756" cy="8577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/>
                                <m:t>1 −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e>
                                        <m:sup>
                                          <m:func>
                                            <m:func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sSub>
                                                <m:sSub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>
                                                      <a:latin typeface="Cambria Math" panose="02040503050406030204" pitchFamily="18" charset="0"/>
                                                    </a:rPr>
                                                    <m:t>log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b>
                                              </m:sSub>
                                            </m:fName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</m:func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 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F712B2D-283F-6217-F7AA-800847B18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0" y="3376722"/>
                <a:ext cx="1164756" cy="857799"/>
              </a:xfrm>
              <a:prstGeom prst="rect">
                <a:avLst/>
              </a:prstGeom>
              <a:blipFill>
                <a:blip r:embed="rId12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d6031c3e1c_0_609"/>
          <p:cNvSpPr txBox="1">
            <a:spLocks noGrp="1"/>
          </p:cNvSpPr>
          <p:nvPr>
            <p:ph type="title"/>
          </p:nvPr>
        </p:nvSpPr>
        <p:spPr>
          <a:xfrm>
            <a:off x="-5625" y="0"/>
            <a:ext cx="6195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lay"/>
              <a:buNone/>
            </a:pPr>
            <a:r>
              <a:rPr lang="en" sz="2500"/>
              <a:t> Q1(e) Reduction Factor (/b) Does Matter!</a:t>
            </a:r>
            <a:endParaRPr sz="3100"/>
          </a:p>
        </p:txBody>
      </p:sp>
      <p:sp>
        <p:nvSpPr>
          <p:cNvPr id="715" name="Google Shape;715;g3d6031c3e1c_0_609"/>
          <p:cNvSpPr txBox="1"/>
          <p:nvPr/>
        </p:nvSpPr>
        <p:spPr>
          <a:xfrm>
            <a:off x="5897129" y="457422"/>
            <a:ext cx="3246600" cy="878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9920" t="-202857" b="-28857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grpSp>
        <p:nvGrpSpPr>
          <p:cNvPr id="716" name="Google Shape;716;g3d6031c3e1c_0_609" descr="A picture of the recursion for the given recurrence relation. We have one box per stack frame in the recursion. Each box is labelled inside with a value that represents the size of the input for that stack frame. Outside each box is labelled with the amount of (non-recursive) work done by that box (in this case it matches the size of the box).&#10;&#10;Each box has an arrow pointing to two boxes with a smaller input (specifically each is a third of the size) to represent the larger box recursively invoking the algorithm twice with smaller inputs."/>
          <p:cNvGrpSpPr/>
          <p:nvPr/>
        </p:nvGrpSpPr>
        <p:grpSpPr>
          <a:xfrm>
            <a:off x="228601" y="1097519"/>
            <a:ext cx="6118228" cy="3167684"/>
            <a:chOff x="228601" y="1097519"/>
            <a:chExt cx="6118228" cy="3167684"/>
          </a:xfrm>
        </p:grpSpPr>
        <p:sp>
          <p:nvSpPr>
            <p:cNvPr id="717" name="Google Shape;717;g3d6031c3e1c_0_609"/>
            <p:cNvSpPr txBox="1"/>
            <p:nvPr/>
          </p:nvSpPr>
          <p:spPr>
            <a:xfrm>
              <a:off x="3286125" y="1232362"/>
              <a:ext cx="1000200" cy="3429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g3d6031c3e1c_0_609"/>
            <p:cNvSpPr txBox="1"/>
            <p:nvPr/>
          </p:nvSpPr>
          <p:spPr>
            <a:xfrm>
              <a:off x="2017953" y="2271189"/>
              <a:ext cx="1000200" cy="3429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g3d6031c3e1c_0_609"/>
            <p:cNvSpPr txBox="1"/>
            <p:nvPr/>
          </p:nvSpPr>
          <p:spPr>
            <a:xfrm>
              <a:off x="4486275" y="2271189"/>
              <a:ext cx="1000200" cy="3429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g3d6031c3e1c_0_609"/>
            <p:cNvSpPr txBox="1"/>
            <p:nvPr/>
          </p:nvSpPr>
          <p:spPr>
            <a:xfrm>
              <a:off x="1180410" y="2875745"/>
              <a:ext cx="1000200" cy="3429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g3d6031c3e1c_0_609"/>
            <p:cNvSpPr txBox="1"/>
            <p:nvPr/>
          </p:nvSpPr>
          <p:spPr>
            <a:xfrm>
              <a:off x="2486025" y="2875745"/>
              <a:ext cx="1000200" cy="34290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g3d6031c3e1c_0_609"/>
            <p:cNvSpPr txBox="1"/>
            <p:nvPr/>
          </p:nvSpPr>
          <p:spPr>
            <a:xfrm>
              <a:off x="3886200" y="2874282"/>
              <a:ext cx="1000200" cy="342900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g3d6031c3e1c_0_609"/>
            <p:cNvSpPr txBox="1"/>
            <p:nvPr/>
          </p:nvSpPr>
          <p:spPr>
            <a:xfrm>
              <a:off x="5057775" y="2875745"/>
              <a:ext cx="1000200" cy="3429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g3d6031c3e1c_0_609"/>
            <p:cNvSpPr/>
            <p:nvPr/>
          </p:nvSpPr>
          <p:spPr>
            <a:xfrm rot="-5400000">
              <a:off x="1514222" y="3210965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g3d6031c3e1c_0_609"/>
            <p:cNvSpPr/>
            <p:nvPr/>
          </p:nvSpPr>
          <p:spPr>
            <a:xfrm rot="-5400000">
              <a:off x="2770896" y="3231226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g3d6031c3e1c_0_609"/>
            <p:cNvSpPr/>
            <p:nvPr/>
          </p:nvSpPr>
          <p:spPr>
            <a:xfrm rot="-5400000">
              <a:off x="4228221" y="3231226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g3d6031c3e1c_0_609"/>
            <p:cNvSpPr/>
            <p:nvPr/>
          </p:nvSpPr>
          <p:spPr>
            <a:xfrm rot="-5400000">
              <a:off x="5342646" y="3251487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g3d6031c3e1c_0_609"/>
            <p:cNvSpPr txBox="1"/>
            <p:nvPr/>
          </p:nvSpPr>
          <p:spPr>
            <a:xfrm>
              <a:off x="971550" y="3919992"/>
              <a:ext cx="537600" cy="342900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g3d6031c3e1c_0_609"/>
            <p:cNvSpPr txBox="1"/>
            <p:nvPr/>
          </p:nvSpPr>
          <p:spPr>
            <a:xfrm>
              <a:off x="1714500" y="3922183"/>
              <a:ext cx="537600" cy="342900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g3d6031c3e1c_0_609"/>
            <p:cNvSpPr txBox="1"/>
            <p:nvPr/>
          </p:nvSpPr>
          <p:spPr>
            <a:xfrm>
              <a:off x="2400989" y="3922183"/>
              <a:ext cx="537600" cy="342900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g3d6031c3e1c_0_609"/>
            <p:cNvSpPr/>
            <p:nvPr/>
          </p:nvSpPr>
          <p:spPr>
            <a:xfrm>
              <a:off x="3100387" y="3688003"/>
              <a:ext cx="4305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g3d6031c3e1c_0_609"/>
            <p:cNvSpPr txBox="1"/>
            <p:nvPr/>
          </p:nvSpPr>
          <p:spPr>
            <a:xfrm>
              <a:off x="4011308" y="3919992"/>
              <a:ext cx="537600" cy="342900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g3d6031c3e1c_0_609"/>
            <p:cNvSpPr txBox="1"/>
            <p:nvPr/>
          </p:nvSpPr>
          <p:spPr>
            <a:xfrm>
              <a:off x="4743450" y="3922183"/>
              <a:ext cx="537600" cy="342900"/>
            </a:xfrm>
            <a:prstGeom prst="rect">
              <a:avLst/>
            </a:prstGeom>
            <a:blipFill rotWithShape="1">
              <a:blip r:embed="rId15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g3d6031c3e1c_0_609"/>
            <p:cNvSpPr txBox="1"/>
            <p:nvPr/>
          </p:nvSpPr>
          <p:spPr>
            <a:xfrm>
              <a:off x="5400792" y="3922183"/>
              <a:ext cx="537600" cy="342900"/>
            </a:xfrm>
            <a:prstGeom prst="rect">
              <a:avLst/>
            </a:prstGeom>
            <a:blipFill rotWithShape="1">
              <a:blip r:embed="rId16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35" name="Google Shape;735;g3d6031c3e1c_0_609"/>
            <p:cNvCxnSpPr>
              <a:stCxn id="717" idx="2"/>
              <a:endCxn id="718" idx="0"/>
            </p:cNvCxnSpPr>
            <p:nvPr/>
          </p:nvCxnSpPr>
          <p:spPr>
            <a:xfrm flipH="1">
              <a:off x="2518125" y="1575262"/>
              <a:ext cx="1268100" cy="696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736" name="Google Shape;736;g3d6031c3e1c_0_609"/>
            <p:cNvCxnSpPr>
              <a:stCxn id="717" idx="2"/>
              <a:endCxn id="719" idx="0"/>
            </p:cNvCxnSpPr>
            <p:nvPr/>
          </p:nvCxnSpPr>
          <p:spPr>
            <a:xfrm>
              <a:off x="3786225" y="1575262"/>
              <a:ext cx="1200300" cy="696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737" name="Google Shape;737;g3d6031c3e1c_0_609"/>
            <p:cNvCxnSpPr>
              <a:stCxn id="718" idx="2"/>
              <a:endCxn id="720" idx="0"/>
            </p:cNvCxnSpPr>
            <p:nvPr/>
          </p:nvCxnSpPr>
          <p:spPr>
            <a:xfrm flipH="1">
              <a:off x="1680453" y="2614089"/>
              <a:ext cx="8376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738" name="Google Shape;738;g3d6031c3e1c_0_609"/>
            <p:cNvCxnSpPr>
              <a:stCxn id="718" idx="2"/>
              <a:endCxn id="721" idx="0"/>
            </p:cNvCxnSpPr>
            <p:nvPr/>
          </p:nvCxnSpPr>
          <p:spPr>
            <a:xfrm>
              <a:off x="2518053" y="2614089"/>
              <a:ext cx="4680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739" name="Google Shape;739;g3d6031c3e1c_0_609"/>
            <p:cNvCxnSpPr>
              <a:stCxn id="719" idx="2"/>
              <a:endCxn id="722" idx="0"/>
            </p:cNvCxnSpPr>
            <p:nvPr/>
          </p:nvCxnSpPr>
          <p:spPr>
            <a:xfrm flipH="1">
              <a:off x="4386375" y="2614089"/>
              <a:ext cx="600000" cy="260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740" name="Google Shape;740;g3d6031c3e1c_0_609"/>
            <p:cNvCxnSpPr>
              <a:stCxn id="719" idx="2"/>
              <a:endCxn id="723" idx="0"/>
            </p:cNvCxnSpPr>
            <p:nvPr/>
          </p:nvCxnSpPr>
          <p:spPr>
            <a:xfrm>
              <a:off x="4986375" y="2614089"/>
              <a:ext cx="571500" cy="261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741" name="Google Shape;741;g3d6031c3e1c_0_609"/>
            <p:cNvCxnSpPr/>
            <p:nvPr/>
          </p:nvCxnSpPr>
          <p:spPr>
            <a:xfrm>
              <a:off x="5614988" y="3218645"/>
              <a:ext cx="374700" cy="2544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742" name="Google Shape;742;g3d6031c3e1c_0_609"/>
            <p:cNvCxnSpPr>
              <a:stCxn id="723" idx="2"/>
            </p:cNvCxnSpPr>
            <p:nvPr/>
          </p:nvCxnSpPr>
          <p:spPr>
            <a:xfrm flipH="1">
              <a:off x="5357775" y="3218645"/>
              <a:ext cx="200100" cy="2544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743" name="Google Shape;743;g3d6031c3e1c_0_609"/>
            <p:cNvCxnSpPr>
              <a:stCxn id="722" idx="2"/>
            </p:cNvCxnSpPr>
            <p:nvPr/>
          </p:nvCxnSpPr>
          <p:spPr>
            <a:xfrm>
              <a:off x="4386300" y="3217182"/>
              <a:ext cx="374700" cy="240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744" name="Google Shape;744;g3d6031c3e1c_0_609"/>
            <p:cNvCxnSpPr>
              <a:stCxn id="722" idx="2"/>
            </p:cNvCxnSpPr>
            <p:nvPr/>
          </p:nvCxnSpPr>
          <p:spPr>
            <a:xfrm flipH="1">
              <a:off x="4186200" y="3217182"/>
              <a:ext cx="200100" cy="240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745" name="Google Shape;745;g3d6031c3e1c_0_609"/>
            <p:cNvCxnSpPr>
              <a:stCxn id="721" idx="2"/>
            </p:cNvCxnSpPr>
            <p:nvPr/>
          </p:nvCxnSpPr>
          <p:spPr>
            <a:xfrm>
              <a:off x="2986125" y="3218645"/>
              <a:ext cx="395100" cy="235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746" name="Google Shape;746;g3d6031c3e1c_0_609"/>
            <p:cNvCxnSpPr>
              <a:stCxn id="721" idx="2"/>
            </p:cNvCxnSpPr>
            <p:nvPr/>
          </p:nvCxnSpPr>
          <p:spPr>
            <a:xfrm flipH="1">
              <a:off x="2806425" y="3218645"/>
              <a:ext cx="179700" cy="235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747" name="Google Shape;747;g3d6031c3e1c_0_609"/>
            <p:cNvCxnSpPr>
              <a:stCxn id="720" idx="2"/>
            </p:cNvCxnSpPr>
            <p:nvPr/>
          </p:nvCxnSpPr>
          <p:spPr>
            <a:xfrm>
              <a:off x="1680510" y="3218645"/>
              <a:ext cx="356100" cy="231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748" name="Google Shape;748;g3d6031c3e1c_0_609"/>
            <p:cNvCxnSpPr>
              <a:stCxn id="720" idx="2"/>
            </p:cNvCxnSpPr>
            <p:nvPr/>
          </p:nvCxnSpPr>
          <p:spPr>
            <a:xfrm flipH="1">
              <a:off x="1461810" y="3218645"/>
              <a:ext cx="218700" cy="2313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sp>
          <p:nvSpPr>
            <p:cNvPr id="749" name="Google Shape;749;g3d6031c3e1c_0_609"/>
            <p:cNvSpPr txBox="1"/>
            <p:nvPr/>
          </p:nvSpPr>
          <p:spPr>
            <a:xfrm>
              <a:off x="4251161" y="1126813"/>
              <a:ext cx="276000" cy="276900"/>
            </a:xfrm>
            <a:prstGeom prst="rect">
              <a:avLst/>
            </a:prstGeom>
            <a:blipFill rotWithShape="1">
              <a:blip r:embed="rId1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g3d6031c3e1c_0_609"/>
            <p:cNvSpPr txBox="1"/>
            <p:nvPr/>
          </p:nvSpPr>
          <p:spPr>
            <a:xfrm>
              <a:off x="2954027" y="2250136"/>
              <a:ext cx="276000" cy="425100"/>
            </a:xfrm>
            <a:prstGeom prst="rect">
              <a:avLst/>
            </a:prstGeom>
            <a:blipFill rotWithShape="1">
              <a:blip r:embed="rId1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g3d6031c3e1c_0_609"/>
            <p:cNvSpPr txBox="1"/>
            <p:nvPr/>
          </p:nvSpPr>
          <p:spPr>
            <a:xfrm>
              <a:off x="5432810" y="2185144"/>
              <a:ext cx="276000" cy="425100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g3d6031c3e1c_0_609"/>
            <p:cNvSpPr txBox="1"/>
            <p:nvPr/>
          </p:nvSpPr>
          <p:spPr>
            <a:xfrm>
              <a:off x="1428750" y="3829050"/>
              <a:ext cx="269700" cy="276900"/>
            </a:xfrm>
            <a:prstGeom prst="rect">
              <a:avLst/>
            </a:prstGeom>
            <a:blipFill rotWithShape="1">
              <a:blip r:embed="rId2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g3d6031c3e1c_0_609"/>
            <p:cNvSpPr txBox="1"/>
            <p:nvPr/>
          </p:nvSpPr>
          <p:spPr>
            <a:xfrm>
              <a:off x="2180535" y="3829050"/>
              <a:ext cx="269700" cy="276900"/>
            </a:xfrm>
            <a:prstGeom prst="rect">
              <a:avLst/>
            </a:prstGeom>
            <a:blipFill rotWithShape="1">
              <a:blip r:embed="rId2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g3d6031c3e1c_0_609"/>
            <p:cNvSpPr txBox="1"/>
            <p:nvPr/>
          </p:nvSpPr>
          <p:spPr>
            <a:xfrm>
              <a:off x="2865969" y="3829050"/>
              <a:ext cx="269700" cy="276900"/>
            </a:xfrm>
            <a:prstGeom prst="rect">
              <a:avLst/>
            </a:prstGeom>
            <a:blipFill rotWithShape="1">
              <a:blip r:embed="rId2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g3d6031c3e1c_0_609"/>
            <p:cNvSpPr txBox="1"/>
            <p:nvPr/>
          </p:nvSpPr>
          <p:spPr>
            <a:xfrm>
              <a:off x="4469096" y="3838043"/>
              <a:ext cx="269700" cy="276900"/>
            </a:xfrm>
            <a:prstGeom prst="rect">
              <a:avLst/>
            </a:prstGeom>
            <a:blipFill rotWithShape="1">
              <a:blip r:embed="rId2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g3d6031c3e1c_0_609"/>
            <p:cNvSpPr txBox="1"/>
            <p:nvPr/>
          </p:nvSpPr>
          <p:spPr>
            <a:xfrm>
              <a:off x="5221992" y="3838043"/>
              <a:ext cx="269700" cy="276900"/>
            </a:xfrm>
            <a:prstGeom prst="rect">
              <a:avLst/>
            </a:prstGeom>
            <a:blipFill rotWithShape="1">
              <a:blip r:embed="rId2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g3d6031c3e1c_0_609"/>
            <p:cNvSpPr txBox="1"/>
            <p:nvPr/>
          </p:nvSpPr>
          <p:spPr>
            <a:xfrm>
              <a:off x="5897846" y="3838043"/>
              <a:ext cx="269700" cy="276900"/>
            </a:xfrm>
            <a:prstGeom prst="rect">
              <a:avLst/>
            </a:prstGeom>
            <a:blipFill rotWithShape="1">
              <a:blip r:embed="rId2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g3d6031c3e1c_0_609"/>
            <p:cNvSpPr/>
            <p:nvPr/>
          </p:nvSpPr>
          <p:spPr>
            <a:xfrm>
              <a:off x="228601" y="1097519"/>
              <a:ext cx="1951800" cy="4800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Red box represents a problem instance</a:t>
              </a: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g3d6031c3e1c_0_609"/>
            <p:cNvSpPr/>
            <p:nvPr/>
          </p:nvSpPr>
          <p:spPr>
            <a:xfrm>
              <a:off x="228601" y="1597304"/>
              <a:ext cx="1951800" cy="60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 dirty="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Blue value represents time spent at that recursive call</a:t>
              </a:r>
              <a:endParaRPr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g3d6031c3e1c_0_609"/>
            <p:cNvSpPr txBox="1"/>
            <p:nvPr/>
          </p:nvSpPr>
          <p:spPr>
            <a:xfrm>
              <a:off x="2368556" y="2576159"/>
              <a:ext cx="2577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g3d6031c3e1c_0_609"/>
            <p:cNvSpPr txBox="1"/>
            <p:nvPr/>
          </p:nvSpPr>
          <p:spPr>
            <a:xfrm>
              <a:off x="4875249" y="2567236"/>
              <a:ext cx="2577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g3d6031c3e1c_0_609"/>
            <p:cNvSpPr txBox="1"/>
            <p:nvPr/>
          </p:nvSpPr>
          <p:spPr>
            <a:xfrm>
              <a:off x="2026058" y="2853158"/>
              <a:ext cx="449700" cy="305700"/>
            </a:xfrm>
            <a:prstGeom prst="rect">
              <a:avLst/>
            </a:prstGeom>
            <a:blipFill rotWithShape="1">
              <a:blip r:embed="rId26">
                <a:alphaModFix/>
              </a:blip>
              <a:stretch>
                <a:fillRect b="-1480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g3d6031c3e1c_0_609"/>
            <p:cNvSpPr txBox="1"/>
            <p:nvPr/>
          </p:nvSpPr>
          <p:spPr>
            <a:xfrm>
              <a:off x="3321521" y="2801111"/>
              <a:ext cx="449700" cy="305700"/>
            </a:xfrm>
            <a:prstGeom prst="rect">
              <a:avLst/>
            </a:prstGeom>
            <a:blipFill rotWithShape="1">
              <a:blip r:embed="rId27">
                <a:alphaModFix/>
              </a:blip>
              <a:stretch>
                <a:fillRect b="-1500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g3d6031c3e1c_0_609"/>
            <p:cNvSpPr txBox="1"/>
            <p:nvPr/>
          </p:nvSpPr>
          <p:spPr>
            <a:xfrm>
              <a:off x="4728458" y="2849984"/>
              <a:ext cx="449700" cy="305700"/>
            </a:xfrm>
            <a:prstGeom prst="rect">
              <a:avLst/>
            </a:prstGeom>
            <a:blipFill rotWithShape="1">
              <a:blip r:embed="rId28">
                <a:alphaModFix/>
              </a:blip>
              <a:stretch>
                <a:fillRect b="-1480"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g3d6031c3e1c_0_609"/>
            <p:cNvSpPr txBox="1"/>
            <p:nvPr/>
          </p:nvSpPr>
          <p:spPr>
            <a:xfrm>
              <a:off x="5897129" y="2843417"/>
              <a:ext cx="449700" cy="305700"/>
            </a:xfrm>
            <a:prstGeom prst="rect">
              <a:avLst/>
            </a:prstGeom>
            <a:blipFill rotWithShape="1">
              <a:blip r:embed="rId2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6" name="Google Shape;766;g3d6031c3e1c_0_609" descr="Because we need to make log_3(n) recursive calls before reaching a base case, the height of this chain of stackframes is log_3(n)."/>
          <p:cNvGrpSpPr/>
          <p:nvPr/>
        </p:nvGrpSpPr>
        <p:grpSpPr>
          <a:xfrm>
            <a:off x="6172179" y="1600183"/>
            <a:ext cx="1930132" cy="2664900"/>
            <a:chOff x="6172179" y="1600183"/>
            <a:chExt cx="1930132" cy="2664900"/>
          </a:xfrm>
        </p:grpSpPr>
        <p:sp>
          <p:nvSpPr>
            <p:cNvPr id="767" name="Google Shape;767;g3d6031c3e1c_0_609"/>
            <p:cNvSpPr/>
            <p:nvPr/>
          </p:nvSpPr>
          <p:spPr>
            <a:xfrm rot="10800000">
              <a:off x="6172179" y="1600183"/>
              <a:ext cx="187800" cy="2664900"/>
            </a:xfrm>
            <a:prstGeom prst="leftBrace">
              <a:avLst>
                <a:gd name="adj1" fmla="val 83199"/>
                <a:gd name="adj2" fmla="val 49631"/>
              </a:avLst>
            </a:prstGeom>
            <a:noFill/>
            <a:ln w="19050" cap="flat" cmpd="sng">
              <a:solidFill>
                <a:srgbClr val="FF00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g3d6031c3e1c_0_609"/>
            <p:cNvSpPr txBox="1"/>
            <p:nvPr/>
          </p:nvSpPr>
          <p:spPr>
            <a:xfrm>
              <a:off x="6363811" y="2725124"/>
              <a:ext cx="1738500" cy="400200"/>
            </a:xfrm>
            <a:prstGeom prst="rect">
              <a:avLst/>
            </a:prstGeom>
            <a:blipFill rotWithShape="1">
              <a:blip r:embed="rId30">
                <a:alphaModFix/>
              </a:blip>
              <a:stretch>
                <a:fillRect l="-1460" t="-6060" r="-2920" b="-24240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0" i="0" u="none" strike="noStrike" cap="none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</p:grpSp>
      <p:sp>
        <p:nvSpPr>
          <p:cNvPr id="769" name="Google Shape;769;g3d6031c3e1c_0_609"/>
          <p:cNvSpPr txBox="1"/>
          <p:nvPr/>
        </p:nvSpPr>
        <p:spPr>
          <a:xfrm>
            <a:off x="6300790" y="1529833"/>
            <a:ext cx="2769300" cy="624600"/>
          </a:xfrm>
          <a:prstGeom prst="rect">
            <a:avLst/>
          </a:prstGeom>
          <a:blipFill rotWithShape="1">
            <a:blip r:embed="rId31">
              <a:alphaModFix/>
            </a:blip>
            <a:stretch>
              <a:fillRect r="-1370" b="-600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70" name="Google Shape;770;g3d6031c3e1c_0_609"/>
          <p:cNvSpPr txBox="1"/>
          <p:nvPr/>
        </p:nvSpPr>
        <p:spPr>
          <a:xfrm>
            <a:off x="6300790" y="3982716"/>
            <a:ext cx="2729700" cy="979800"/>
          </a:xfrm>
          <a:prstGeom prst="rect">
            <a:avLst/>
          </a:prstGeom>
          <a:blipFill rotWithShape="1">
            <a:blip r:embed="rId32">
              <a:alphaModFix/>
            </a:blip>
            <a:stretch>
              <a:fillRect t="-93589" b="-15000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3d6031c3e1c_0_669"/>
          <p:cNvSpPr txBox="1">
            <a:spLocks noGrp="1"/>
          </p:cNvSpPr>
          <p:nvPr>
            <p:ph type="title"/>
          </p:nvPr>
        </p:nvSpPr>
        <p:spPr>
          <a:xfrm>
            <a:off x="236524" y="184237"/>
            <a:ext cx="5915100" cy="7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/>
              <a:t>Q(1e) Solving the Summation</a:t>
            </a:r>
            <a:endParaRPr/>
          </a:p>
        </p:txBody>
      </p:sp>
      <p:sp>
        <p:nvSpPr>
          <p:cNvPr id="776" name="Google Shape;776;g3d6031c3e1c_0_669"/>
          <p:cNvSpPr txBox="1"/>
          <p:nvPr/>
        </p:nvSpPr>
        <p:spPr>
          <a:xfrm>
            <a:off x="236524" y="833093"/>
            <a:ext cx="3625800" cy="11571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-96738" b="-15434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77" name="Google Shape;777;g3d6031c3e1c_0_669"/>
          <p:cNvSpPr txBox="1"/>
          <p:nvPr/>
        </p:nvSpPr>
        <p:spPr>
          <a:xfrm>
            <a:off x="608663" y="2060473"/>
            <a:ext cx="3625800" cy="11571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-97827" b="-15433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78" name="Google Shape;778;g3d6031c3e1c_0_669"/>
          <p:cNvSpPr txBox="1"/>
          <p:nvPr/>
        </p:nvSpPr>
        <p:spPr>
          <a:xfrm>
            <a:off x="3815771" y="2352647"/>
            <a:ext cx="5708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move the n using the constant multiple rule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g3d6031c3e1c_0_669"/>
          <p:cNvSpPr txBox="1"/>
          <p:nvPr/>
        </p:nvSpPr>
        <p:spPr>
          <a:xfrm>
            <a:off x="236524" y="3412751"/>
            <a:ext cx="94770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a geometric series with a ratio &lt; 1, so it converges to a constant!</a:t>
            </a:r>
            <a:endParaRPr sz="2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g3d6031c3e1c_0_669"/>
          <p:cNvSpPr txBox="1"/>
          <p:nvPr/>
        </p:nvSpPr>
        <p:spPr>
          <a:xfrm>
            <a:off x="608663" y="4018019"/>
            <a:ext cx="2469000" cy="5847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r="-510" b="-20409"/>
            </a:stretch>
          </a:blipFill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3d6031c3e1c_0_678"/>
          <p:cNvSpPr txBox="1">
            <a:spLocks noGrp="1"/>
          </p:cNvSpPr>
          <p:nvPr>
            <p:ph type="title"/>
          </p:nvPr>
        </p:nvSpPr>
        <p:spPr>
          <a:xfrm>
            <a:off x="227818" y="186438"/>
            <a:ext cx="5041200" cy="6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lay"/>
              <a:buNone/>
            </a:pPr>
            <a:r>
              <a:rPr lang="en" sz="2800"/>
              <a:t>Q1(f): Tree method</a:t>
            </a:r>
            <a:endParaRPr sz="2100"/>
          </a:p>
        </p:txBody>
      </p:sp>
      <p:sp>
        <p:nvSpPr>
          <p:cNvPr id="786" name="Google Shape;786;g3d6031c3e1c_0_678"/>
          <p:cNvSpPr txBox="1"/>
          <p:nvPr/>
        </p:nvSpPr>
        <p:spPr>
          <a:xfrm>
            <a:off x="5805330" y="307473"/>
            <a:ext cx="3379200" cy="641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4480" t="-186281" b="-26666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grpSp>
        <p:nvGrpSpPr>
          <p:cNvPr id="787" name="Google Shape;787;g3d6031c3e1c_0_678" descr="A picture of the recursion for the given recurrence relation. We have one box per stack frame in the recursion. Each box is labelled inside with a value that represents the size of the input for that stack frame. Outside each box is labelled with the amount of (non-recursive) work done by that box (in this case constant).&#10;&#10;Each box has an arrow pointing to two boxes with a smaller input (specifically each is the parent minus 2) to represent the larger box recursively invoking the algorithm twice with smaller inputs."/>
          <p:cNvGrpSpPr/>
          <p:nvPr/>
        </p:nvGrpSpPr>
        <p:grpSpPr>
          <a:xfrm>
            <a:off x="751225" y="1121975"/>
            <a:ext cx="5433600" cy="3419975"/>
            <a:chOff x="751225" y="1121975"/>
            <a:chExt cx="5433600" cy="3419975"/>
          </a:xfrm>
        </p:grpSpPr>
        <p:sp>
          <p:nvSpPr>
            <p:cNvPr id="788" name="Google Shape;788;g3d6031c3e1c_0_678"/>
            <p:cNvSpPr/>
            <p:nvPr/>
          </p:nvSpPr>
          <p:spPr>
            <a:xfrm>
              <a:off x="2807713" y="1121975"/>
              <a:ext cx="1362300" cy="431100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</a:t>
              </a:r>
              <a:endPara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9" name="Google Shape;789;g3d6031c3e1c_0_678"/>
            <p:cNvSpPr txBox="1"/>
            <p:nvPr/>
          </p:nvSpPr>
          <p:spPr>
            <a:xfrm>
              <a:off x="4039363" y="1121975"/>
              <a:ext cx="10653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Work: 1</a:t>
              </a:r>
              <a:endPara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0" name="Google Shape;790;g3d6031c3e1c_0_678"/>
            <p:cNvSpPr/>
            <p:nvPr/>
          </p:nvSpPr>
          <p:spPr>
            <a:xfrm>
              <a:off x="2048588" y="1849500"/>
              <a:ext cx="1099800" cy="431100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800" b="0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n-2</a:t>
              </a:r>
              <a:r>
                <a:rPr lang="en" sz="2600" b="0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 sz="23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1" name="Google Shape;791;g3d6031c3e1c_0_678"/>
            <p:cNvSpPr/>
            <p:nvPr/>
          </p:nvSpPr>
          <p:spPr>
            <a:xfrm>
              <a:off x="4067088" y="1849500"/>
              <a:ext cx="1099800" cy="431100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 sz="18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n-2</a:t>
              </a:r>
              <a:r>
                <a:rPr lang="en" sz="26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792" name="Google Shape;792;g3d6031c3e1c_0_678"/>
            <p:cNvCxnSpPr>
              <a:stCxn id="788" idx="2"/>
              <a:endCxn id="790" idx="0"/>
            </p:cNvCxnSpPr>
            <p:nvPr/>
          </p:nvCxnSpPr>
          <p:spPr>
            <a:xfrm flipH="1">
              <a:off x="2598463" y="1553075"/>
              <a:ext cx="890400" cy="2964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793" name="Google Shape;793;g3d6031c3e1c_0_678"/>
            <p:cNvCxnSpPr>
              <a:stCxn id="788" idx="2"/>
              <a:endCxn id="791" idx="0"/>
            </p:cNvCxnSpPr>
            <p:nvPr/>
          </p:nvCxnSpPr>
          <p:spPr>
            <a:xfrm>
              <a:off x="3488863" y="1553075"/>
              <a:ext cx="1128000" cy="2964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794" name="Google Shape;794;g3d6031c3e1c_0_678"/>
            <p:cNvSpPr/>
            <p:nvPr/>
          </p:nvSpPr>
          <p:spPr>
            <a:xfrm>
              <a:off x="1308038" y="2663825"/>
              <a:ext cx="990000" cy="431100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1800" b="0" i="0" u="none" strike="noStrike" cap="none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n-4</a:t>
              </a:r>
              <a:endParaRPr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5" name="Google Shape;795;g3d6031c3e1c_0_678"/>
            <p:cNvSpPr/>
            <p:nvPr/>
          </p:nvSpPr>
          <p:spPr>
            <a:xfrm>
              <a:off x="2416213" y="2663825"/>
              <a:ext cx="990000" cy="431100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n-4</a:t>
              </a:r>
              <a:endParaRPr sz="1300" b="1" i="0" u="none" strike="noStrike" cap="none">
                <a:solidFill>
                  <a:srgbClr val="000000"/>
                </a:solidFill>
                <a:highlight>
                  <a:srgbClr val="B6D7A8"/>
                </a:highlight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6" name="Google Shape;796;g3d6031c3e1c_0_678"/>
            <p:cNvSpPr/>
            <p:nvPr/>
          </p:nvSpPr>
          <p:spPr>
            <a:xfrm>
              <a:off x="3651913" y="2663825"/>
              <a:ext cx="990000" cy="431100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n-4</a:t>
              </a:r>
              <a:endParaRPr sz="1300" b="1" i="0" u="none" strike="noStrike" cap="none">
                <a:solidFill>
                  <a:srgbClr val="000000"/>
                </a:solidFill>
                <a:highlight>
                  <a:srgbClr val="B6D7A8"/>
                </a:highlight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7" name="Google Shape;797;g3d6031c3e1c_0_678"/>
            <p:cNvSpPr/>
            <p:nvPr/>
          </p:nvSpPr>
          <p:spPr>
            <a:xfrm>
              <a:off x="4796563" y="2663825"/>
              <a:ext cx="990000" cy="431100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n-4</a:t>
              </a:r>
              <a:endParaRPr sz="1300" b="1" i="0" u="none" strike="noStrike" cap="none">
                <a:solidFill>
                  <a:srgbClr val="000000"/>
                </a:solidFill>
                <a:highlight>
                  <a:srgbClr val="B6D7A8"/>
                </a:highlight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798" name="Google Shape;798;g3d6031c3e1c_0_678"/>
            <p:cNvCxnSpPr>
              <a:stCxn id="790" idx="2"/>
              <a:endCxn id="794" idx="0"/>
            </p:cNvCxnSpPr>
            <p:nvPr/>
          </p:nvCxnSpPr>
          <p:spPr>
            <a:xfrm flipH="1">
              <a:off x="1802888" y="2280600"/>
              <a:ext cx="795600" cy="3831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799" name="Google Shape;799;g3d6031c3e1c_0_678"/>
            <p:cNvCxnSpPr>
              <a:stCxn id="790" idx="2"/>
              <a:endCxn id="795" idx="0"/>
            </p:cNvCxnSpPr>
            <p:nvPr/>
          </p:nvCxnSpPr>
          <p:spPr>
            <a:xfrm>
              <a:off x="2598488" y="2280600"/>
              <a:ext cx="312600" cy="3831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800" name="Google Shape;800;g3d6031c3e1c_0_678"/>
            <p:cNvCxnSpPr>
              <a:stCxn id="791" idx="2"/>
              <a:endCxn id="796" idx="0"/>
            </p:cNvCxnSpPr>
            <p:nvPr/>
          </p:nvCxnSpPr>
          <p:spPr>
            <a:xfrm flipH="1">
              <a:off x="4146888" y="2280600"/>
              <a:ext cx="470100" cy="3831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801" name="Google Shape;801;g3d6031c3e1c_0_678"/>
            <p:cNvCxnSpPr>
              <a:stCxn id="791" idx="2"/>
              <a:endCxn id="797" idx="0"/>
            </p:cNvCxnSpPr>
            <p:nvPr/>
          </p:nvCxnSpPr>
          <p:spPr>
            <a:xfrm>
              <a:off x="4616988" y="2280600"/>
              <a:ext cx="674700" cy="3831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802" name="Google Shape;802;g3d6031c3e1c_0_678"/>
            <p:cNvCxnSpPr/>
            <p:nvPr/>
          </p:nvCxnSpPr>
          <p:spPr>
            <a:xfrm flipH="1">
              <a:off x="1308038" y="3122988"/>
              <a:ext cx="437700" cy="3015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803" name="Google Shape;803;g3d6031c3e1c_0_678"/>
            <p:cNvCxnSpPr>
              <a:stCxn id="794" idx="2"/>
            </p:cNvCxnSpPr>
            <p:nvPr/>
          </p:nvCxnSpPr>
          <p:spPr>
            <a:xfrm>
              <a:off x="1803038" y="3094925"/>
              <a:ext cx="310800" cy="3450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804" name="Google Shape;804;g3d6031c3e1c_0_678"/>
            <p:cNvCxnSpPr>
              <a:stCxn id="795" idx="2"/>
            </p:cNvCxnSpPr>
            <p:nvPr/>
          </p:nvCxnSpPr>
          <p:spPr>
            <a:xfrm flipH="1">
              <a:off x="2472313" y="3094925"/>
              <a:ext cx="438900" cy="3015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805" name="Google Shape;805;g3d6031c3e1c_0_678"/>
            <p:cNvCxnSpPr>
              <a:stCxn id="795" idx="2"/>
            </p:cNvCxnSpPr>
            <p:nvPr/>
          </p:nvCxnSpPr>
          <p:spPr>
            <a:xfrm>
              <a:off x="2911213" y="3094925"/>
              <a:ext cx="363900" cy="3123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806" name="Google Shape;806;g3d6031c3e1c_0_678"/>
            <p:cNvCxnSpPr>
              <a:stCxn id="796" idx="2"/>
            </p:cNvCxnSpPr>
            <p:nvPr/>
          </p:nvCxnSpPr>
          <p:spPr>
            <a:xfrm flipH="1">
              <a:off x="3741913" y="3094925"/>
              <a:ext cx="405000" cy="2907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807" name="Google Shape;807;g3d6031c3e1c_0_678"/>
            <p:cNvCxnSpPr>
              <a:stCxn id="796" idx="2"/>
            </p:cNvCxnSpPr>
            <p:nvPr/>
          </p:nvCxnSpPr>
          <p:spPr>
            <a:xfrm>
              <a:off x="4146913" y="3094925"/>
              <a:ext cx="441300" cy="3231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808" name="Google Shape;808;g3d6031c3e1c_0_678"/>
            <p:cNvCxnSpPr>
              <a:stCxn id="797" idx="2"/>
            </p:cNvCxnSpPr>
            <p:nvPr/>
          </p:nvCxnSpPr>
          <p:spPr>
            <a:xfrm flipH="1">
              <a:off x="4913863" y="3094925"/>
              <a:ext cx="377700" cy="3123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809" name="Google Shape;809;g3d6031c3e1c_0_678"/>
            <p:cNvCxnSpPr>
              <a:stCxn id="797" idx="2"/>
            </p:cNvCxnSpPr>
            <p:nvPr/>
          </p:nvCxnSpPr>
          <p:spPr>
            <a:xfrm>
              <a:off x="5291563" y="3094925"/>
              <a:ext cx="349200" cy="2907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810" name="Google Shape;810;g3d6031c3e1c_0_678"/>
            <p:cNvSpPr txBox="1"/>
            <p:nvPr/>
          </p:nvSpPr>
          <p:spPr>
            <a:xfrm rot="-5400000">
              <a:off x="1699525" y="3422300"/>
              <a:ext cx="619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g3d6031c3e1c_0_678"/>
            <p:cNvSpPr txBox="1"/>
            <p:nvPr/>
          </p:nvSpPr>
          <p:spPr>
            <a:xfrm rot="-5400000">
              <a:off x="2865025" y="3422300"/>
              <a:ext cx="619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g3d6031c3e1c_0_678"/>
            <p:cNvSpPr txBox="1"/>
            <p:nvPr/>
          </p:nvSpPr>
          <p:spPr>
            <a:xfrm rot="-5400000">
              <a:off x="4096588" y="3422300"/>
              <a:ext cx="619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g3d6031c3e1c_0_678"/>
            <p:cNvSpPr txBox="1"/>
            <p:nvPr/>
          </p:nvSpPr>
          <p:spPr>
            <a:xfrm rot="-5400000">
              <a:off x="5328150" y="3441700"/>
              <a:ext cx="619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g3d6031c3e1c_0_678"/>
            <p:cNvSpPr/>
            <p:nvPr/>
          </p:nvSpPr>
          <p:spPr>
            <a:xfrm>
              <a:off x="751225" y="4078550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5" name="Google Shape;815;g3d6031c3e1c_0_678"/>
            <p:cNvSpPr/>
            <p:nvPr/>
          </p:nvSpPr>
          <p:spPr>
            <a:xfrm>
              <a:off x="1789900" y="4078550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6" name="Google Shape;816;g3d6031c3e1c_0_678"/>
            <p:cNvSpPr/>
            <p:nvPr/>
          </p:nvSpPr>
          <p:spPr>
            <a:xfrm>
              <a:off x="2828575" y="4078550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7" name="Google Shape;817;g3d6031c3e1c_0_678"/>
            <p:cNvSpPr txBox="1"/>
            <p:nvPr/>
          </p:nvSpPr>
          <p:spPr>
            <a:xfrm>
              <a:off x="4687050" y="3849250"/>
              <a:ext cx="6198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lang="en" sz="33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g3d6031c3e1c_0_678"/>
            <p:cNvSpPr/>
            <p:nvPr/>
          </p:nvSpPr>
          <p:spPr>
            <a:xfrm>
              <a:off x="5291700" y="4060100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9" name="Google Shape;819;g3d6031c3e1c_0_678"/>
            <p:cNvSpPr/>
            <p:nvPr/>
          </p:nvSpPr>
          <p:spPr>
            <a:xfrm>
              <a:off x="3867250" y="4060100"/>
              <a:ext cx="849900" cy="431100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sz="20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0" name="Google Shape;820;g3d6031c3e1c_0_678"/>
            <p:cNvSpPr txBox="1"/>
            <p:nvPr/>
          </p:nvSpPr>
          <p:spPr>
            <a:xfrm>
              <a:off x="5164682" y="1842306"/>
              <a:ext cx="932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1" name="Google Shape;821;g3d6031c3e1c_0_678"/>
            <p:cNvSpPr txBox="1"/>
            <p:nvPr/>
          </p:nvSpPr>
          <p:spPr>
            <a:xfrm>
              <a:off x="1759388" y="1868900"/>
              <a:ext cx="257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2" name="Google Shape;822;g3d6031c3e1c_0_678"/>
            <p:cNvSpPr txBox="1"/>
            <p:nvPr/>
          </p:nvSpPr>
          <p:spPr>
            <a:xfrm>
              <a:off x="1507238" y="2350325"/>
              <a:ext cx="4413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3" name="Google Shape;823;g3d6031c3e1c_0_678"/>
            <p:cNvSpPr txBox="1"/>
            <p:nvPr/>
          </p:nvSpPr>
          <p:spPr>
            <a:xfrm>
              <a:off x="2878876" y="2350313"/>
              <a:ext cx="932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4" name="Google Shape;824;g3d6031c3e1c_0_678"/>
            <p:cNvSpPr txBox="1"/>
            <p:nvPr/>
          </p:nvSpPr>
          <p:spPr>
            <a:xfrm>
              <a:off x="3920638" y="2356700"/>
              <a:ext cx="619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5" name="Google Shape;825;g3d6031c3e1c_0_678"/>
            <p:cNvSpPr txBox="1"/>
            <p:nvPr/>
          </p:nvSpPr>
          <p:spPr>
            <a:xfrm>
              <a:off x="1349466" y="3766050"/>
              <a:ext cx="363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6" name="Google Shape;826;g3d6031c3e1c_0_678"/>
            <p:cNvSpPr txBox="1"/>
            <p:nvPr/>
          </p:nvSpPr>
          <p:spPr>
            <a:xfrm>
              <a:off x="2452675" y="3766050"/>
              <a:ext cx="257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7" name="Google Shape;827;g3d6031c3e1c_0_678"/>
            <p:cNvSpPr txBox="1"/>
            <p:nvPr/>
          </p:nvSpPr>
          <p:spPr>
            <a:xfrm>
              <a:off x="3503550" y="3768725"/>
              <a:ext cx="257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8" name="Google Shape;828;g3d6031c3e1c_0_678"/>
            <p:cNvSpPr txBox="1"/>
            <p:nvPr/>
          </p:nvSpPr>
          <p:spPr>
            <a:xfrm>
              <a:off x="4496250" y="3725150"/>
              <a:ext cx="310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9" name="Google Shape;829;g3d6031c3e1c_0_678"/>
            <p:cNvSpPr txBox="1"/>
            <p:nvPr/>
          </p:nvSpPr>
          <p:spPr>
            <a:xfrm>
              <a:off x="5927125" y="3719225"/>
              <a:ext cx="257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0" name="Google Shape;830;g3d6031c3e1c_0_678"/>
            <p:cNvSpPr txBox="1"/>
            <p:nvPr/>
          </p:nvSpPr>
          <p:spPr>
            <a:xfrm>
              <a:off x="5564013" y="2362249"/>
              <a:ext cx="619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3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831" name="Google Shape;831;g3d6031c3e1c_0_678" descr="Because we need to make n/2 recursive calls before reaching a base case, the height of this chain of stackframes is n/2."/>
          <p:cNvGrpSpPr/>
          <p:nvPr/>
        </p:nvGrpSpPr>
        <p:grpSpPr>
          <a:xfrm>
            <a:off x="6336837" y="1191328"/>
            <a:ext cx="2732374" cy="3277500"/>
            <a:chOff x="6336837" y="1191328"/>
            <a:chExt cx="2732374" cy="3277500"/>
          </a:xfrm>
        </p:grpSpPr>
        <p:sp>
          <p:nvSpPr>
            <p:cNvPr id="832" name="Google Shape;832;g3d6031c3e1c_0_678"/>
            <p:cNvSpPr txBox="1"/>
            <p:nvPr/>
          </p:nvSpPr>
          <p:spPr>
            <a:xfrm>
              <a:off x="6576811" y="2732161"/>
              <a:ext cx="2492400" cy="67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≈ </a:t>
              </a:r>
              <a:r>
                <a:rPr lang="en" sz="20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n/2</a:t>
              </a:r>
              <a:r>
                <a:rPr lang="en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levels 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g3d6031c3e1c_0_678"/>
            <p:cNvSpPr/>
            <p:nvPr/>
          </p:nvSpPr>
          <p:spPr>
            <a:xfrm rot="10800000">
              <a:off x="6336837" y="1191328"/>
              <a:ext cx="187800" cy="3277500"/>
            </a:xfrm>
            <a:prstGeom prst="leftBrace">
              <a:avLst>
                <a:gd name="adj1" fmla="val 83199"/>
                <a:gd name="adj2" fmla="val 45384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4" name="Google Shape;834;g3d6031c3e1c_0_678"/>
          <p:cNvSpPr txBox="1"/>
          <p:nvPr/>
        </p:nvSpPr>
        <p:spPr>
          <a:xfrm>
            <a:off x="6465661" y="1698131"/>
            <a:ext cx="2492400" cy="4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⇒</a:t>
            </a:r>
            <a:r>
              <a:rPr lang="en" sz="2000" b="0" i="0" u="none" strike="noStrike" cap="none">
                <a:solidFill>
                  <a:srgbClr val="3D85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2000" b="1" i="0" u="none" strike="noStrike" cap="none">
                <a:solidFill>
                  <a:srgbClr val="3D85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" sz="2000" b="1" i="0" u="none" strike="noStrike" cap="none" baseline="30000">
                <a:solidFill>
                  <a:srgbClr val="3D85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</a:t>
            </a:r>
            <a:r>
              <a:rPr lang="en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per level</a:t>
            </a:r>
            <a:endParaRPr sz="2000" b="0" i="0" u="none" strike="noStrike" cap="none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g3d6031c3e1c_0_678"/>
          <p:cNvSpPr/>
          <p:nvPr/>
        </p:nvSpPr>
        <p:spPr>
          <a:xfrm>
            <a:off x="5878700" y="255698"/>
            <a:ext cx="3215700" cy="732300"/>
          </a:xfrm>
          <a:prstGeom prst="rect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g3d6031c3e1c_0_678"/>
          <p:cNvSpPr txBox="1"/>
          <p:nvPr/>
        </p:nvSpPr>
        <p:spPr>
          <a:xfrm>
            <a:off x="6825341" y="3700464"/>
            <a:ext cx="1594500" cy="9903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-72151" r="-11899" b="-13164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grpSp>
        <p:nvGrpSpPr>
          <p:cNvPr id="837" name="Google Shape;837;g3d6031c3e1c_0_678" descr="Given a recurrence relation T(n) = aT(n-b)+c, the number of children comes from a, the number of levels is related to b, and the amount of work is related to c."/>
          <p:cNvGrpSpPr/>
          <p:nvPr/>
        </p:nvGrpSpPr>
        <p:grpSpPr>
          <a:xfrm>
            <a:off x="6518410" y="904981"/>
            <a:ext cx="1588515" cy="611731"/>
            <a:chOff x="6518410" y="904981"/>
            <a:chExt cx="1588515" cy="611731"/>
          </a:xfrm>
        </p:grpSpPr>
        <p:grpSp>
          <p:nvGrpSpPr>
            <p:cNvPr id="838" name="Google Shape;838;g3d6031c3e1c_0_678"/>
            <p:cNvGrpSpPr/>
            <p:nvPr/>
          </p:nvGrpSpPr>
          <p:grpSpPr>
            <a:xfrm>
              <a:off x="6518410" y="920447"/>
              <a:ext cx="702300" cy="596265"/>
              <a:chOff x="6576811" y="896538"/>
              <a:chExt cx="702300" cy="596265"/>
            </a:xfrm>
          </p:grpSpPr>
          <p:cxnSp>
            <p:nvCxnSpPr>
              <p:cNvPr id="839" name="Google Shape;839;g3d6031c3e1c_0_678"/>
              <p:cNvCxnSpPr/>
              <p:nvPr/>
            </p:nvCxnSpPr>
            <p:spPr>
              <a:xfrm>
                <a:off x="6823363" y="896538"/>
                <a:ext cx="0" cy="3501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115D81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sp>
            <p:nvSpPr>
              <p:cNvPr id="840" name="Google Shape;840;g3d6031c3e1c_0_678"/>
              <p:cNvSpPr txBox="1"/>
              <p:nvPr/>
            </p:nvSpPr>
            <p:spPr>
              <a:xfrm>
                <a:off x="6576811" y="1246503"/>
                <a:ext cx="7023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en" sz="10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#children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41" name="Google Shape;841;g3d6031c3e1c_0_678"/>
            <p:cNvGrpSpPr/>
            <p:nvPr/>
          </p:nvGrpSpPr>
          <p:grpSpPr>
            <a:xfrm>
              <a:off x="7117614" y="904981"/>
              <a:ext cx="582300" cy="589820"/>
              <a:chOff x="7168538" y="896538"/>
              <a:chExt cx="582300" cy="589820"/>
            </a:xfrm>
          </p:grpSpPr>
          <p:cxnSp>
            <p:nvCxnSpPr>
              <p:cNvPr id="842" name="Google Shape;842;g3d6031c3e1c_0_678"/>
              <p:cNvCxnSpPr/>
              <p:nvPr/>
            </p:nvCxnSpPr>
            <p:spPr>
              <a:xfrm>
                <a:off x="7509163" y="896538"/>
                <a:ext cx="0" cy="3501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115D81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sp>
            <p:nvSpPr>
              <p:cNvPr id="843" name="Google Shape;843;g3d6031c3e1c_0_678"/>
              <p:cNvSpPr txBox="1"/>
              <p:nvPr/>
            </p:nvSpPr>
            <p:spPr>
              <a:xfrm>
                <a:off x="7168538" y="1240058"/>
                <a:ext cx="5823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en" sz="10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#levels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44" name="Google Shape;844;g3d6031c3e1c_0_678"/>
            <p:cNvGrpSpPr/>
            <p:nvPr/>
          </p:nvGrpSpPr>
          <p:grpSpPr>
            <a:xfrm>
              <a:off x="7651225" y="908162"/>
              <a:ext cx="455700" cy="583375"/>
              <a:chOff x="7692411" y="896538"/>
              <a:chExt cx="455700" cy="583375"/>
            </a:xfrm>
          </p:grpSpPr>
          <p:cxnSp>
            <p:nvCxnSpPr>
              <p:cNvPr id="845" name="Google Shape;845;g3d6031c3e1c_0_678"/>
              <p:cNvCxnSpPr/>
              <p:nvPr/>
            </p:nvCxnSpPr>
            <p:spPr>
              <a:xfrm>
                <a:off x="7910945" y="896538"/>
                <a:ext cx="0" cy="3501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115D81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sp>
            <p:nvSpPr>
              <p:cNvPr id="846" name="Google Shape;846;g3d6031c3e1c_0_678"/>
              <p:cNvSpPr txBox="1"/>
              <p:nvPr/>
            </p:nvSpPr>
            <p:spPr>
              <a:xfrm>
                <a:off x="7692411" y="1233613"/>
                <a:ext cx="4557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en" sz="10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work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3d6031c3e1c_0_743"/>
          <p:cNvSpPr txBox="1">
            <a:spLocks noGrp="1"/>
          </p:cNvSpPr>
          <p:nvPr>
            <p:ph type="title"/>
          </p:nvPr>
        </p:nvSpPr>
        <p:spPr>
          <a:xfrm>
            <a:off x="422997" y="121928"/>
            <a:ext cx="5915100" cy="7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 sz="2500"/>
              <a:t>Q1(f): Solving the Summation</a:t>
            </a:r>
            <a:endParaRPr sz="2500"/>
          </a:p>
        </p:txBody>
      </p:sp>
      <p:sp>
        <p:nvSpPr>
          <p:cNvPr id="852" name="Google Shape;852;g3d6031c3e1c_0_743"/>
          <p:cNvSpPr txBox="1"/>
          <p:nvPr/>
        </p:nvSpPr>
        <p:spPr>
          <a:xfrm>
            <a:off x="415584" y="789787"/>
            <a:ext cx="1594500" cy="990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-72152" r="-11020" b="-13038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grpSp>
        <p:nvGrpSpPr>
          <p:cNvPr id="853" name="Google Shape;853;g3d6031c3e1c_0_743"/>
          <p:cNvGrpSpPr/>
          <p:nvPr/>
        </p:nvGrpSpPr>
        <p:grpSpPr>
          <a:xfrm>
            <a:off x="940794" y="1780058"/>
            <a:ext cx="6395731" cy="749100"/>
            <a:chOff x="940794" y="1780058"/>
            <a:chExt cx="6395731" cy="749100"/>
          </a:xfrm>
        </p:grpSpPr>
        <p:sp>
          <p:nvSpPr>
            <p:cNvPr id="854" name="Google Shape;854;g3d6031c3e1c_0_743"/>
            <p:cNvSpPr/>
            <p:nvPr/>
          </p:nvSpPr>
          <p:spPr>
            <a:xfrm>
              <a:off x="5167421" y="1920630"/>
              <a:ext cx="2041500" cy="57180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25400" cap="flat" cmpd="sng">
              <a:solidFill>
                <a:srgbClr val="0828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g3d6031c3e1c_0_743"/>
            <p:cNvSpPr txBox="1"/>
            <p:nvPr/>
          </p:nvSpPr>
          <p:spPr>
            <a:xfrm>
              <a:off x="940794" y="1780058"/>
              <a:ext cx="1543500" cy="7491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-3330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0" i="0" u="none" strike="noStrike" cap="none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  <p:sp>
          <p:nvSpPr>
            <p:cNvPr id="856" name="Google Shape;856;g3d6031c3e1c_0_743"/>
            <p:cNvSpPr txBox="1"/>
            <p:nvPr/>
          </p:nvSpPr>
          <p:spPr>
            <a:xfrm>
              <a:off x="2583625" y="1920630"/>
              <a:ext cx="4752900" cy="5718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270" t="-65222" b="-11304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0" i="0" u="none" strike="noStrike" cap="none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</p:grpSp>
      <p:sp>
        <p:nvSpPr>
          <p:cNvPr id="857" name="Google Shape;857;g3d6031c3e1c_0_743"/>
          <p:cNvSpPr txBox="1"/>
          <p:nvPr/>
        </p:nvSpPr>
        <p:spPr>
          <a:xfrm>
            <a:off x="940794" y="2535646"/>
            <a:ext cx="1139700" cy="7491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333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58" name="Google Shape;858;g3d6031c3e1c_0_743"/>
          <p:cNvSpPr txBox="1"/>
          <p:nvPr/>
        </p:nvSpPr>
        <p:spPr>
          <a:xfrm>
            <a:off x="4449497" y="2651216"/>
            <a:ext cx="347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Note: formula like this will be provided for exams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g3d6031c3e1c_0_743"/>
          <p:cNvSpPr txBox="1"/>
          <p:nvPr/>
        </p:nvSpPr>
        <p:spPr>
          <a:xfrm>
            <a:off x="928322" y="3284762"/>
            <a:ext cx="1835700" cy="5445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60" name="Google Shape;860;g3d6031c3e1c_0_743"/>
          <p:cNvSpPr txBox="1"/>
          <p:nvPr/>
        </p:nvSpPr>
        <p:spPr>
          <a:xfrm>
            <a:off x="940794" y="3882430"/>
            <a:ext cx="1139700" cy="4713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61" name="Google Shape;861;g3d6031c3e1c_0_743"/>
          <p:cNvSpPr txBox="1"/>
          <p:nvPr/>
        </p:nvSpPr>
        <p:spPr>
          <a:xfrm>
            <a:off x="940794" y="4406937"/>
            <a:ext cx="1291200" cy="434100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62" name="Google Shape;862;g3d6031c3e1c_0_743"/>
          <p:cNvSpPr/>
          <p:nvPr/>
        </p:nvSpPr>
        <p:spPr>
          <a:xfrm>
            <a:off x="2245651" y="4300518"/>
            <a:ext cx="2025900" cy="714300"/>
          </a:xfrm>
          <a:prstGeom prst="roundRect">
            <a:avLst>
              <a:gd name="adj" fmla="val 16667"/>
            </a:avLst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3d6031c3e1c_0_758"/>
          <p:cNvSpPr txBox="1">
            <a:spLocks noGrp="1"/>
          </p:cNvSpPr>
          <p:nvPr>
            <p:ph type="title"/>
          </p:nvPr>
        </p:nvSpPr>
        <p:spPr>
          <a:xfrm>
            <a:off x="108958" y="126000"/>
            <a:ext cx="60114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lay"/>
              <a:buNone/>
            </a:pPr>
            <a:r>
              <a:rPr lang="en" sz="2700"/>
              <a:t> Reduction Constant (-b) Matters!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8" name="Google Shape;868;g3d6031c3e1c_0_758"/>
          <p:cNvSpPr txBox="1"/>
          <p:nvPr/>
        </p:nvSpPr>
        <p:spPr>
          <a:xfrm>
            <a:off x="5764678" y="72696"/>
            <a:ext cx="3379200" cy="641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4890" t="-180773" b="-25962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69" name="Google Shape;869;g3d6031c3e1c_0_758"/>
          <p:cNvSpPr txBox="1"/>
          <p:nvPr/>
        </p:nvSpPr>
        <p:spPr>
          <a:xfrm>
            <a:off x="5764678" y="944058"/>
            <a:ext cx="3379200" cy="6417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4890" t="-186281" b="-26666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grpSp>
        <p:nvGrpSpPr>
          <p:cNvPr id="870" name="Google Shape;870;g3d6031c3e1c_0_758"/>
          <p:cNvGrpSpPr/>
          <p:nvPr/>
        </p:nvGrpSpPr>
        <p:grpSpPr>
          <a:xfrm>
            <a:off x="142449" y="779510"/>
            <a:ext cx="6395400" cy="3719350"/>
            <a:chOff x="142449" y="779510"/>
            <a:chExt cx="6395400" cy="3719350"/>
          </a:xfrm>
        </p:grpSpPr>
        <p:sp>
          <p:nvSpPr>
            <p:cNvPr id="871" name="Google Shape;871;g3d6031c3e1c_0_758"/>
            <p:cNvSpPr txBox="1"/>
            <p:nvPr/>
          </p:nvSpPr>
          <p:spPr>
            <a:xfrm>
              <a:off x="5461500" y="1849500"/>
              <a:ext cx="932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1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3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72" name="Google Shape;872;g3d6031c3e1c_0_758"/>
            <p:cNvSpPr txBox="1"/>
            <p:nvPr/>
          </p:nvSpPr>
          <p:spPr>
            <a:xfrm>
              <a:off x="5687949" y="2350325"/>
              <a:ext cx="849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1" u="none" strike="noStrike" cap="none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3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873" name="Google Shape;873;g3d6031c3e1c_0_758" descr="A picture of the recursion for the given recurrence relation. We have one box per stack frame in the recursion. Each box is labelled inside with a value that represents the size of the input for that stack frame. Outside each box is labelled with the amount of (non-recursive) work done by that box (in this case constant).&#10;&#10;Each box has an arrow pointing to two boxes with a smaller input (specifically each is the parent minus 2) to represent the larger box recursively invoking the algorithm twice with smaller inputs."/>
            <p:cNvGrpSpPr/>
            <p:nvPr/>
          </p:nvGrpSpPr>
          <p:grpSpPr>
            <a:xfrm>
              <a:off x="142449" y="779510"/>
              <a:ext cx="5985925" cy="3719350"/>
              <a:chOff x="198900" y="822600"/>
              <a:chExt cx="5985925" cy="3719350"/>
            </a:xfrm>
          </p:grpSpPr>
          <p:sp>
            <p:nvSpPr>
              <p:cNvPr id="874" name="Google Shape;874;g3d6031c3e1c_0_758"/>
              <p:cNvSpPr/>
              <p:nvPr/>
            </p:nvSpPr>
            <p:spPr>
              <a:xfrm>
                <a:off x="198900" y="822600"/>
                <a:ext cx="2572500" cy="77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600" b="0" i="0" u="none" strike="noStrike" cap="non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Left/top represents -1 case</a:t>
                </a:r>
                <a:endParaRPr sz="1600" b="0" i="0" u="none" strike="noStrike" cap="non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600" b="0" i="0" u="none" strike="noStrike" cap="none">
                    <a:solidFill>
                      <a:schemeClr val="accent3"/>
                    </a:solidFill>
                    <a:latin typeface="Arial"/>
                    <a:ea typeface="Arial"/>
                    <a:cs typeface="Arial"/>
                    <a:sym typeface="Arial"/>
                  </a:rPr>
                  <a:t>Right/bottom represents -2 case</a:t>
                </a:r>
                <a:endParaRPr sz="1300" b="0" i="0" u="none" strike="noStrike" cap="none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5" name="Google Shape;875;g3d6031c3e1c_0_758"/>
              <p:cNvSpPr/>
              <p:nvPr/>
            </p:nvSpPr>
            <p:spPr>
              <a:xfrm>
                <a:off x="3162750" y="1121975"/>
                <a:ext cx="1362300" cy="431100"/>
              </a:xfrm>
              <a:prstGeom prst="rect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2000" b="0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n</a:t>
                </a:r>
                <a:endParaRPr sz="1700" b="0" i="1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76" name="Google Shape;876;g3d6031c3e1c_0_758"/>
              <p:cNvSpPr txBox="1"/>
              <p:nvPr/>
            </p:nvSpPr>
            <p:spPr>
              <a:xfrm>
                <a:off x="4394400" y="1121975"/>
                <a:ext cx="4413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300" b="1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77" name="Google Shape;877;g3d6031c3e1c_0_758"/>
              <p:cNvSpPr/>
              <p:nvPr/>
            </p:nvSpPr>
            <p:spPr>
              <a:xfrm>
                <a:off x="2403625" y="1849500"/>
                <a:ext cx="1099800" cy="431100"/>
              </a:xfrm>
              <a:prstGeom prst="rect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800" b="0" i="1" u="none" strike="noStrike" cap="none">
                    <a:solidFill>
                      <a:schemeClr val="dk1"/>
                    </a:solidFill>
                    <a:highlight>
                      <a:srgbClr val="F9CB9C"/>
                    </a:highlight>
                    <a:latin typeface="Times New Roman"/>
                    <a:ea typeface="Times New Roman"/>
                    <a:cs typeface="Times New Roman"/>
                    <a:sym typeface="Times New Roman"/>
                  </a:rPr>
                  <a:t>n-1</a:t>
                </a:r>
                <a:r>
                  <a:rPr lang="en" sz="1800" b="0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or </a:t>
                </a:r>
                <a:r>
                  <a:rPr lang="en" sz="1800" b="0" i="1" u="none" strike="noStrike" cap="none">
                    <a:solidFill>
                      <a:schemeClr val="dk1"/>
                    </a:solidFill>
                    <a:highlight>
                      <a:srgbClr val="B6D7A8"/>
                    </a:highlight>
                    <a:latin typeface="Times New Roman"/>
                    <a:ea typeface="Times New Roman"/>
                    <a:cs typeface="Times New Roman"/>
                    <a:sym typeface="Times New Roman"/>
                  </a:rPr>
                  <a:t>n-2</a:t>
                </a:r>
                <a:r>
                  <a:rPr lang="en" sz="2600" b="0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</a:t>
                </a:r>
                <a:endParaRPr sz="2300" b="0" i="1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78" name="Google Shape;878;g3d6031c3e1c_0_758"/>
              <p:cNvSpPr/>
              <p:nvPr/>
            </p:nvSpPr>
            <p:spPr>
              <a:xfrm>
                <a:off x="4422125" y="1849500"/>
                <a:ext cx="1099800" cy="431100"/>
              </a:xfrm>
              <a:prstGeom prst="rect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lang="en" sz="1800" b="0" i="1" u="none" strike="noStrike" cap="none">
                    <a:solidFill>
                      <a:schemeClr val="dk1"/>
                    </a:solidFill>
                    <a:highlight>
                      <a:srgbClr val="F9CB9C"/>
                    </a:highlight>
                    <a:latin typeface="Times New Roman"/>
                    <a:ea typeface="Times New Roman"/>
                    <a:cs typeface="Times New Roman"/>
                    <a:sym typeface="Times New Roman"/>
                  </a:rPr>
                  <a:t>n-1</a:t>
                </a:r>
                <a:r>
                  <a:rPr lang="en" sz="1800" b="0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or </a:t>
                </a:r>
                <a:r>
                  <a:rPr lang="en" sz="1800" b="0" i="1" u="none" strike="noStrike" cap="none">
                    <a:solidFill>
                      <a:schemeClr val="dk1"/>
                    </a:solidFill>
                    <a:highlight>
                      <a:srgbClr val="B6D7A8"/>
                    </a:highlight>
                    <a:latin typeface="Times New Roman"/>
                    <a:ea typeface="Times New Roman"/>
                    <a:cs typeface="Times New Roman"/>
                    <a:sym typeface="Times New Roman"/>
                  </a:rPr>
                  <a:t>n-2</a:t>
                </a:r>
                <a:r>
                  <a:rPr lang="en" sz="2600" b="0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</a:t>
                </a:r>
                <a:endParaRPr sz="22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879" name="Google Shape;879;g3d6031c3e1c_0_758"/>
              <p:cNvCxnSpPr>
                <a:stCxn id="875" idx="2"/>
                <a:endCxn id="877" idx="0"/>
              </p:cNvCxnSpPr>
              <p:nvPr/>
            </p:nvCxnSpPr>
            <p:spPr>
              <a:xfrm flipH="1">
                <a:off x="2953500" y="1553075"/>
                <a:ext cx="890400" cy="2964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80" name="Google Shape;880;g3d6031c3e1c_0_758"/>
              <p:cNvCxnSpPr>
                <a:stCxn id="875" idx="2"/>
                <a:endCxn id="878" idx="0"/>
              </p:cNvCxnSpPr>
              <p:nvPr/>
            </p:nvCxnSpPr>
            <p:spPr>
              <a:xfrm>
                <a:off x="3843900" y="1553075"/>
                <a:ext cx="1128000" cy="2964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sp>
            <p:nvSpPr>
              <p:cNvPr id="881" name="Google Shape;881;g3d6031c3e1c_0_758"/>
              <p:cNvSpPr/>
              <p:nvPr/>
            </p:nvSpPr>
            <p:spPr>
              <a:xfrm>
                <a:off x="1663075" y="2663825"/>
                <a:ext cx="990000" cy="431100"/>
              </a:xfrm>
              <a:prstGeom prst="rect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chemeClr val="dk1"/>
                    </a:solidFill>
                    <a:highlight>
                      <a:srgbClr val="F9CB9C"/>
                    </a:highlight>
                    <a:latin typeface="Times New Roman"/>
                    <a:ea typeface="Times New Roman"/>
                    <a:cs typeface="Times New Roman"/>
                    <a:sym typeface="Times New Roman"/>
                  </a:rPr>
                  <a:t>n-2</a:t>
                </a:r>
                <a:r>
                  <a:rPr lang="en" sz="1600" b="1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or </a:t>
                </a:r>
                <a:r>
                  <a:rPr lang="en" sz="1600" b="1" i="1" u="none" strike="noStrike" cap="none">
                    <a:solidFill>
                      <a:schemeClr val="dk1"/>
                    </a:solidFill>
                    <a:highlight>
                      <a:srgbClr val="B6D7A8"/>
                    </a:highlight>
                    <a:latin typeface="Times New Roman"/>
                    <a:ea typeface="Times New Roman"/>
                    <a:cs typeface="Times New Roman"/>
                    <a:sym typeface="Times New Roman"/>
                  </a:rPr>
                  <a:t>n-4</a:t>
                </a:r>
                <a:endParaRPr sz="1300" b="1" i="1" u="none" strike="noStrike" cap="none">
                  <a:solidFill>
                    <a:srgbClr val="000000"/>
                  </a:solidFill>
                  <a:highlight>
                    <a:srgbClr val="B6D7A8"/>
                  </a:highlight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82" name="Google Shape;882;g3d6031c3e1c_0_758"/>
              <p:cNvSpPr/>
              <p:nvPr/>
            </p:nvSpPr>
            <p:spPr>
              <a:xfrm>
                <a:off x="2771250" y="2663825"/>
                <a:ext cx="990000" cy="431100"/>
              </a:xfrm>
              <a:prstGeom prst="rect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chemeClr val="dk1"/>
                    </a:solidFill>
                    <a:highlight>
                      <a:srgbClr val="F9CB9C"/>
                    </a:highlight>
                    <a:latin typeface="Times New Roman"/>
                    <a:ea typeface="Times New Roman"/>
                    <a:cs typeface="Times New Roman"/>
                    <a:sym typeface="Times New Roman"/>
                  </a:rPr>
                  <a:t>n-2</a:t>
                </a:r>
                <a:r>
                  <a:rPr lang="en" sz="1600" b="1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or </a:t>
                </a:r>
                <a:r>
                  <a:rPr lang="en" sz="1600" b="1" i="1" u="none" strike="noStrike" cap="none">
                    <a:solidFill>
                      <a:schemeClr val="dk1"/>
                    </a:solidFill>
                    <a:highlight>
                      <a:srgbClr val="B6D7A8"/>
                    </a:highlight>
                    <a:latin typeface="Times New Roman"/>
                    <a:ea typeface="Times New Roman"/>
                    <a:cs typeface="Times New Roman"/>
                    <a:sym typeface="Times New Roman"/>
                  </a:rPr>
                  <a:t>n-4</a:t>
                </a:r>
                <a:endParaRPr sz="1300" b="1" i="1" u="none" strike="noStrike" cap="none">
                  <a:solidFill>
                    <a:srgbClr val="000000"/>
                  </a:solidFill>
                  <a:highlight>
                    <a:srgbClr val="B6D7A8"/>
                  </a:highlight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83" name="Google Shape;883;g3d6031c3e1c_0_758"/>
              <p:cNvSpPr/>
              <p:nvPr/>
            </p:nvSpPr>
            <p:spPr>
              <a:xfrm>
                <a:off x="4006950" y="2663825"/>
                <a:ext cx="990000" cy="431100"/>
              </a:xfrm>
              <a:prstGeom prst="rect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chemeClr val="dk1"/>
                    </a:solidFill>
                    <a:highlight>
                      <a:srgbClr val="F9CB9C"/>
                    </a:highlight>
                    <a:latin typeface="Times New Roman"/>
                    <a:ea typeface="Times New Roman"/>
                    <a:cs typeface="Times New Roman"/>
                    <a:sym typeface="Times New Roman"/>
                  </a:rPr>
                  <a:t>n-2</a:t>
                </a:r>
                <a:r>
                  <a:rPr lang="en" sz="1600" b="1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or </a:t>
                </a:r>
                <a:r>
                  <a:rPr lang="en" sz="1600" b="1" i="1" u="none" strike="noStrike" cap="none">
                    <a:solidFill>
                      <a:schemeClr val="dk1"/>
                    </a:solidFill>
                    <a:highlight>
                      <a:srgbClr val="B6D7A8"/>
                    </a:highlight>
                    <a:latin typeface="Times New Roman"/>
                    <a:ea typeface="Times New Roman"/>
                    <a:cs typeface="Times New Roman"/>
                    <a:sym typeface="Times New Roman"/>
                  </a:rPr>
                  <a:t>n-4</a:t>
                </a:r>
                <a:endParaRPr sz="1300" b="1" i="1" u="none" strike="noStrike" cap="none">
                  <a:solidFill>
                    <a:srgbClr val="000000"/>
                  </a:solidFill>
                  <a:highlight>
                    <a:srgbClr val="B6D7A8"/>
                  </a:highlight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84" name="Google Shape;884;g3d6031c3e1c_0_758"/>
              <p:cNvSpPr/>
              <p:nvPr/>
            </p:nvSpPr>
            <p:spPr>
              <a:xfrm>
                <a:off x="5151600" y="2663825"/>
                <a:ext cx="990000" cy="431100"/>
              </a:xfrm>
              <a:prstGeom prst="rect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chemeClr val="dk1"/>
                    </a:solidFill>
                    <a:highlight>
                      <a:srgbClr val="F9CB9C"/>
                    </a:highlight>
                    <a:latin typeface="Times New Roman"/>
                    <a:ea typeface="Times New Roman"/>
                    <a:cs typeface="Times New Roman"/>
                    <a:sym typeface="Times New Roman"/>
                  </a:rPr>
                  <a:t>n-2</a:t>
                </a:r>
                <a:r>
                  <a:rPr lang="en" sz="1600" b="1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or </a:t>
                </a:r>
                <a:r>
                  <a:rPr lang="en" sz="1600" b="1" i="1" u="none" strike="noStrike" cap="none">
                    <a:solidFill>
                      <a:schemeClr val="dk1"/>
                    </a:solidFill>
                    <a:highlight>
                      <a:srgbClr val="B6D7A8"/>
                    </a:highlight>
                    <a:latin typeface="Times New Roman"/>
                    <a:ea typeface="Times New Roman"/>
                    <a:cs typeface="Times New Roman"/>
                    <a:sym typeface="Times New Roman"/>
                  </a:rPr>
                  <a:t>n-4</a:t>
                </a:r>
                <a:endParaRPr sz="1300" b="1" i="1" u="none" strike="noStrike" cap="none">
                  <a:solidFill>
                    <a:srgbClr val="000000"/>
                  </a:solidFill>
                  <a:highlight>
                    <a:srgbClr val="B6D7A8"/>
                  </a:highlight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885" name="Google Shape;885;g3d6031c3e1c_0_758"/>
              <p:cNvCxnSpPr>
                <a:stCxn id="877" idx="2"/>
                <a:endCxn id="881" idx="0"/>
              </p:cNvCxnSpPr>
              <p:nvPr/>
            </p:nvCxnSpPr>
            <p:spPr>
              <a:xfrm flipH="1">
                <a:off x="2157925" y="2280600"/>
                <a:ext cx="795600" cy="3831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86" name="Google Shape;886;g3d6031c3e1c_0_758"/>
              <p:cNvCxnSpPr>
                <a:stCxn id="877" idx="2"/>
                <a:endCxn id="882" idx="0"/>
              </p:cNvCxnSpPr>
              <p:nvPr/>
            </p:nvCxnSpPr>
            <p:spPr>
              <a:xfrm>
                <a:off x="2953525" y="2280600"/>
                <a:ext cx="312600" cy="3831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87" name="Google Shape;887;g3d6031c3e1c_0_758"/>
              <p:cNvCxnSpPr>
                <a:stCxn id="878" idx="2"/>
                <a:endCxn id="883" idx="0"/>
              </p:cNvCxnSpPr>
              <p:nvPr/>
            </p:nvCxnSpPr>
            <p:spPr>
              <a:xfrm flipH="1">
                <a:off x="4501925" y="2280600"/>
                <a:ext cx="470100" cy="3831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88" name="Google Shape;888;g3d6031c3e1c_0_758"/>
              <p:cNvCxnSpPr>
                <a:stCxn id="878" idx="2"/>
                <a:endCxn id="884" idx="0"/>
              </p:cNvCxnSpPr>
              <p:nvPr/>
            </p:nvCxnSpPr>
            <p:spPr>
              <a:xfrm>
                <a:off x="4972025" y="2280600"/>
                <a:ext cx="674700" cy="3831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89" name="Google Shape;889;g3d6031c3e1c_0_758"/>
              <p:cNvCxnSpPr/>
              <p:nvPr/>
            </p:nvCxnSpPr>
            <p:spPr>
              <a:xfrm flipH="1">
                <a:off x="1663075" y="3122988"/>
                <a:ext cx="437700" cy="3015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90" name="Google Shape;890;g3d6031c3e1c_0_758"/>
              <p:cNvCxnSpPr>
                <a:stCxn id="881" idx="2"/>
              </p:cNvCxnSpPr>
              <p:nvPr/>
            </p:nvCxnSpPr>
            <p:spPr>
              <a:xfrm>
                <a:off x="2158075" y="3094925"/>
                <a:ext cx="310800" cy="3450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91" name="Google Shape;891;g3d6031c3e1c_0_758"/>
              <p:cNvCxnSpPr>
                <a:stCxn id="882" idx="2"/>
              </p:cNvCxnSpPr>
              <p:nvPr/>
            </p:nvCxnSpPr>
            <p:spPr>
              <a:xfrm flipH="1">
                <a:off x="2827350" y="3094925"/>
                <a:ext cx="438900" cy="3015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92" name="Google Shape;892;g3d6031c3e1c_0_758"/>
              <p:cNvCxnSpPr>
                <a:stCxn id="882" idx="2"/>
              </p:cNvCxnSpPr>
              <p:nvPr/>
            </p:nvCxnSpPr>
            <p:spPr>
              <a:xfrm>
                <a:off x="3266250" y="3094925"/>
                <a:ext cx="363900" cy="3123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93" name="Google Shape;893;g3d6031c3e1c_0_758"/>
              <p:cNvCxnSpPr>
                <a:stCxn id="883" idx="2"/>
              </p:cNvCxnSpPr>
              <p:nvPr/>
            </p:nvCxnSpPr>
            <p:spPr>
              <a:xfrm flipH="1">
                <a:off x="4096950" y="3094925"/>
                <a:ext cx="405000" cy="2907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94" name="Google Shape;894;g3d6031c3e1c_0_758"/>
              <p:cNvCxnSpPr>
                <a:stCxn id="883" idx="2"/>
              </p:cNvCxnSpPr>
              <p:nvPr/>
            </p:nvCxnSpPr>
            <p:spPr>
              <a:xfrm>
                <a:off x="4501950" y="3094925"/>
                <a:ext cx="441300" cy="3231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95" name="Google Shape;895;g3d6031c3e1c_0_758"/>
              <p:cNvCxnSpPr>
                <a:stCxn id="884" idx="2"/>
              </p:cNvCxnSpPr>
              <p:nvPr/>
            </p:nvCxnSpPr>
            <p:spPr>
              <a:xfrm flipH="1">
                <a:off x="5268900" y="3094925"/>
                <a:ext cx="377700" cy="3123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896" name="Google Shape;896;g3d6031c3e1c_0_758"/>
              <p:cNvCxnSpPr>
                <a:stCxn id="884" idx="2"/>
              </p:cNvCxnSpPr>
              <p:nvPr/>
            </p:nvCxnSpPr>
            <p:spPr>
              <a:xfrm>
                <a:off x="5646600" y="3094925"/>
                <a:ext cx="349200" cy="2907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sp>
            <p:nvSpPr>
              <p:cNvPr id="897" name="Google Shape;897;g3d6031c3e1c_0_758"/>
              <p:cNvSpPr txBox="1"/>
              <p:nvPr/>
            </p:nvSpPr>
            <p:spPr>
              <a:xfrm rot="-5400000">
                <a:off x="1699525" y="3422300"/>
                <a:ext cx="619800" cy="69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300"/>
                  <a:buFont typeface="Arial"/>
                  <a:buNone/>
                </a:pPr>
                <a:r>
                  <a:rPr lang="en" sz="33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…</a:t>
                </a:r>
                <a:endParaRPr sz="1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8" name="Google Shape;898;g3d6031c3e1c_0_758"/>
              <p:cNvSpPr txBox="1"/>
              <p:nvPr/>
            </p:nvSpPr>
            <p:spPr>
              <a:xfrm rot="-5400000">
                <a:off x="2865025" y="3422300"/>
                <a:ext cx="619800" cy="69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300"/>
                  <a:buFont typeface="Arial"/>
                  <a:buNone/>
                </a:pPr>
                <a:r>
                  <a:rPr lang="en" sz="33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…</a:t>
                </a:r>
                <a:endParaRPr sz="1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9" name="Google Shape;899;g3d6031c3e1c_0_758"/>
              <p:cNvSpPr txBox="1"/>
              <p:nvPr/>
            </p:nvSpPr>
            <p:spPr>
              <a:xfrm rot="-5400000">
                <a:off x="4096588" y="3422300"/>
                <a:ext cx="619800" cy="69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300"/>
                  <a:buFont typeface="Arial"/>
                  <a:buNone/>
                </a:pPr>
                <a:r>
                  <a:rPr lang="en" sz="33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…</a:t>
                </a:r>
                <a:endParaRPr sz="1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0" name="Google Shape;900;g3d6031c3e1c_0_758"/>
              <p:cNvSpPr txBox="1"/>
              <p:nvPr/>
            </p:nvSpPr>
            <p:spPr>
              <a:xfrm rot="-5400000">
                <a:off x="5328150" y="3441700"/>
                <a:ext cx="619800" cy="69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300"/>
                  <a:buFont typeface="Arial"/>
                  <a:buNone/>
                </a:pPr>
                <a:r>
                  <a:rPr lang="en" sz="33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…</a:t>
                </a:r>
                <a:endParaRPr sz="1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1" name="Google Shape;901;g3d6031c3e1c_0_758"/>
              <p:cNvSpPr/>
              <p:nvPr/>
            </p:nvSpPr>
            <p:spPr>
              <a:xfrm>
                <a:off x="751225" y="4078550"/>
                <a:ext cx="849900" cy="431100"/>
              </a:xfrm>
              <a:prstGeom prst="rect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2000" b="0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700" b="0" i="1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02" name="Google Shape;902;g3d6031c3e1c_0_758"/>
              <p:cNvSpPr/>
              <p:nvPr/>
            </p:nvSpPr>
            <p:spPr>
              <a:xfrm>
                <a:off x="1789900" y="4078550"/>
                <a:ext cx="849900" cy="431100"/>
              </a:xfrm>
              <a:prstGeom prst="rect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2000" b="0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700" b="0" i="1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03" name="Google Shape;903;g3d6031c3e1c_0_758"/>
              <p:cNvSpPr/>
              <p:nvPr/>
            </p:nvSpPr>
            <p:spPr>
              <a:xfrm>
                <a:off x="2828575" y="4078550"/>
                <a:ext cx="849900" cy="431100"/>
              </a:xfrm>
              <a:prstGeom prst="rect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2000" b="0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700" b="0" i="1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04" name="Google Shape;904;g3d6031c3e1c_0_758"/>
              <p:cNvSpPr txBox="1"/>
              <p:nvPr/>
            </p:nvSpPr>
            <p:spPr>
              <a:xfrm>
                <a:off x="4687050" y="3849250"/>
                <a:ext cx="619800" cy="69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300"/>
                  <a:buFont typeface="Arial"/>
                  <a:buNone/>
                </a:pPr>
                <a:r>
                  <a:rPr lang="en" sz="33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…</a:t>
                </a:r>
                <a:endParaRPr sz="11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5" name="Google Shape;905;g3d6031c3e1c_0_758"/>
              <p:cNvSpPr/>
              <p:nvPr/>
            </p:nvSpPr>
            <p:spPr>
              <a:xfrm>
                <a:off x="5291700" y="4060100"/>
                <a:ext cx="849900" cy="431100"/>
              </a:xfrm>
              <a:prstGeom prst="rect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2000" b="0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700" b="0" i="1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06" name="Google Shape;906;g3d6031c3e1c_0_758"/>
              <p:cNvSpPr/>
              <p:nvPr/>
            </p:nvSpPr>
            <p:spPr>
              <a:xfrm>
                <a:off x="3867250" y="4060100"/>
                <a:ext cx="849900" cy="431100"/>
              </a:xfrm>
              <a:prstGeom prst="rect">
                <a:avLst/>
              </a:prstGeom>
              <a:noFill/>
              <a:ln w="190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" sz="2000" b="0" i="1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700" b="0" i="1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07" name="Google Shape;907;g3d6031c3e1c_0_758"/>
              <p:cNvSpPr txBox="1"/>
              <p:nvPr/>
            </p:nvSpPr>
            <p:spPr>
              <a:xfrm>
                <a:off x="2114425" y="1868900"/>
                <a:ext cx="2577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300" b="1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08" name="Google Shape;908;g3d6031c3e1c_0_758"/>
              <p:cNvSpPr txBox="1"/>
              <p:nvPr/>
            </p:nvSpPr>
            <p:spPr>
              <a:xfrm>
                <a:off x="1862275" y="2350325"/>
                <a:ext cx="4413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300" b="1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09" name="Google Shape;909;g3d6031c3e1c_0_758"/>
              <p:cNvSpPr txBox="1"/>
              <p:nvPr/>
            </p:nvSpPr>
            <p:spPr>
              <a:xfrm>
                <a:off x="3233913" y="2350313"/>
                <a:ext cx="9327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300" b="1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10" name="Google Shape;910;g3d6031c3e1c_0_758"/>
              <p:cNvSpPr txBox="1"/>
              <p:nvPr/>
            </p:nvSpPr>
            <p:spPr>
              <a:xfrm>
                <a:off x="4275675" y="2356700"/>
                <a:ext cx="6198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300" b="1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11" name="Google Shape;911;g3d6031c3e1c_0_758"/>
              <p:cNvSpPr txBox="1"/>
              <p:nvPr/>
            </p:nvSpPr>
            <p:spPr>
              <a:xfrm>
                <a:off x="1439425" y="3766050"/>
                <a:ext cx="3639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300" b="1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12" name="Google Shape;912;g3d6031c3e1c_0_758"/>
              <p:cNvSpPr txBox="1"/>
              <p:nvPr/>
            </p:nvSpPr>
            <p:spPr>
              <a:xfrm>
                <a:off x="2452675" y="3766050"/>
                <a:ext cx="2577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300" b="1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13" name="Google Shape;913;g3d6031c3e1c_0_758"/>
              <p:cNvSpPr txBox="1"/>
              <p:nvPr/>
            </p:nvSpPr>
            <p:spPr>
              <a:xfrm>
                <a:off x="3503550" y="3768725"/>
                <a:ext cx="2577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300" b="1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14" name="Google Shape;914;g3d6031c3e1c_0_758"/>
              <p:cNvSpPr txBox="1"/>
              <p:nvPr/>
            </p:nvSpPr>
            <p:spPr>
              <a:xfrm>
                <a:off x="4496250" y="3725150"/>
                <a:ext cx="3108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300" b="1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15" name="Google Shape;915;g3d6031c3e1c_0_758"/>
              <p:cNvSpPr txBox="1"/>
              <p:nvPr/>
            </p:nvSpPr>
            <p:spPr>
              <a:xfrm>
                <a:off x="5927125" y="3719225"/>
                <a:ext cx="2577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en" sz="1600" b="1" i="1" u="none" strike="noStrike" cap="none">
                    <a:solidFill>
                      <a:srgbClr val="0070C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</a:t>
                </a:r>
                <a:endParaRPr sz="1300" b="1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grpSp>
        <p:nvGrpSpPr>
          <p:cNvPr id="916" name="Google Shape;916;g3d6031c3e1c_0_758"/>
          <p:cNvGrpSpPr/>
          <p:nvPr/>
        </p:nvGrpSpPr>
        <p:grpSpPr>
          <a:xfrm>
            <a:off x="6210358" y="955060"/>
            <a:ext cx="2721425" cy="3277500"/>
            <a:chOff x="6350050" y="1040373"/>
            <a:chExt cx="2721425" cy="3277500"/>
          </a:xfrm>
        </p:grpSpPr>
        <p:sp>
          <p:nvSpPr>
            <p:cNvPr id="917" name="Google Shape;917;g3d6031c3e1c_0_758"/>
            <p:cNvSpPr txBox="1"/>
            <p:nvPr/>
          </p:nvSpPr>
          <p:spPr>
            <a:xfrm>
              <a:off x="6579075" y="2706875"/>
              <a:ext cx="2492400" cy="3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≈ </a:t>
              </a:r>
              <a:r>
                <a:rPr lang="en" sz="2000" b="0" i="0" u="none" strike="noStrike" cap="none">
                  <a:solidFill>
                    <a:schemeClr val="dk1"/>
                  </a:solidFill>
                  <a:highlight>
                    <a:srgbClr val="F9CB9C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 n</a:t>
              </a:r>
              <a:r>
                <a:rPr lang="en" sz="2000" b="0" i="0" u="none" strike="noStrike" cap="none">
                  <a:solidFill>
                    <a:schemeClr val="dk1"/>
                  </a:solidFill>
                  <a:highlight>
                    <a:srgbClr val="F9CB9C"/>
                  </a:highlight>
                  <a:latin typeface="Arial"/>
                  <a:ea typeface="Arial"/>
                  <a:cs typeface="Arial"/>
                  <a:sym typeface="Arial"/>
                </a:rPr>
                <a:t> levels for -1</a:t>
              </a:r>
              <a:endParaRPr sz="2000" b="0" i="0" u="none" strike="noStrike" cap="none">
                <a:solidFill>
                  <a:schemeClr val="dk1"/>
                </a:solidFill>
                <a:highlight>
                  <a:srgbClr val="F9CB9C"/>
                </a:highlight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≈ </a:t>
              </a:r>
              <a:r>
                <a:rPr lang="en" sz="2000" b="0" i="0" u="none" strike="noStrike" cap="none">
                  <a:solidFill>
                    <a:schemeClr val="dk1"/>
                  </a:solidFill>
                  <a:highlight>
                    <a:srgbClr val="B6D7A8"/>
                  </a:highlight>
                  <a:latin typeface="Times New Roman"/>
                  <a:ea typeface="Times New Roman"/>
                  <a:cs typeface="Times New Roman"/>
                  <a:sym typeface="Times New Roman"/>
                </a:rPr>
                <a:t> n/2</a:t>
              </a:r>
              <a:r>
                <a:rPr lang="en" sz="2000" b="0" i="0" u="none" strike="noStrike" cap="none">
                  <a:solidFill>
                    <a:schemeClr val="dk1"/>
                  </a:solidFill>
                  <a:highlight>
                    <a:srgbClr val="B6D7A8"/>
                  </a:highlight>
                  <a:latin typeface="Arial"/>
                  <a:ea typeface="Arial"/>
                  <a:cs typeface="Arial"/>
                  <a:sym typeface="Arial"/>
                </a:rPr>
                <a:t> levels for -2</a:t>
              </a:r>
              <a:endParaRPr sz="2000" b="0" i="0" u="none" strike="noStrike" cap="none">
                <a:solidFill>
                  <a:schemeClr val="dk1"/>
                </a:solidFill>
                <a:highlight>
                  <a:srgbClr val="B6D7A8"/>
                </a:highlight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endPara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g3d6031c3e1c_0_758"/>
            <p:cNvSpPr/>
            <p:nvPr/>
          </p:nvSpPr>
          <p:spPr>
            <a:xfrm rot="10800000">
              <a:off x="6350050" y="1040373"/>
              <a:ext cx="187800" cy="3277500"/>
            </a:xfrm>
            <a:prstGeom prst="leftBrace">
              <a:avLst>
                <a:gd name="adj1" fmla="val 83199"/>
                <a:gd name="adj2" fmla="val 40734"/>
              </a:avLst>
            </a:prstGeom>
            <a:noFill/>
            <a:ln w="19050" cap="flat" cmpd="sng">
              <a:solidFill>
                <a:srgbClr val="FF00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9" name="Google Shape;919;g3d6031c3e1c_0_758"/>
          <p:cNvSpPr txBox="1"/>
          <p:nvPr/>
        </p:nvSpPr>
        <p:spPr>
          <a:xfrm>
            <a:off x="6304257" y="1647396"/>
            <a:ext cx="2492400" cy="7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⇒</a:t>
            </a:r>
            <a:r>
              <a:rPr lang="en" sz="2000" b="0" i="1" u="none" strike="noStrike" cap="none">
                <a:solidFill>
                  <a:srgbClr val="3D85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2000" b="1" i="1" u="none" strike="noStrike" cap="none">
                <a:solidFill>
                  <a:srgbClr val="3D85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" sz="2000" b="1" i="1" u="none" strike="noStrike" cap="none" baseline="30000">
                <a:solidFill>
                  <a:srgbClr val="3D85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endParaRPr sz="2000" b="1" i="1" u="none" strike="noStrike" cap="none" baseline="30000">
              <a:solidFill>
                <a:srgbClr val="3D85C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per level for both cases</a:t>
            </a:r>
            <a:endParaRPr sz="2000" b="0" i="0" u="none" strike="noStrike" cap="none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g3d6031c3e1c_0_758"/>
          <p:cNvSpPr/>
          <p:nvPr/>
        </p:nvSpPr>
        <p:spPr>
          <a:xfrm>
            <a:off x="5852175" y="40975"/>
            <a:ext cx="3215700" cy="732300"/>
          </a:xfrm>
          <a:prstGeom prst="rect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1" name="Google Shape;921;g3d6031c3e1c_0_758"/>
          <p:cNvGrpSpPr/>
          <p:nvPr/>
        </p:nvGrpSpPr>
        <p:grpSpPr>
          <a:xfrm>
            <a:off x="6811154" y="3437667"/>
            <a:ext cx="2151300" cy="1652706"/>
            <a:chOff x="6811154" y="3437667"/>
            <a:chExt cx="2151300" cy="1652706"/>
          </a:xfrm>
        </p:grpSpPr>
        <p:sp>
          <p:nvSpPr>
            <p:cNvPr id="922" name="Google Shape;922;g3d6031c3e1c_0_758"/>
            <p:cNvSpPr txBox="1"/>
            <p:nvPr/>
          </p:nvSpPr>
          <p:spPr>
            <a:xfrm>
              <a:off x="6925132" y="3437667"/>
              <a:ext cx="1923300" cy="7842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t="-89387" b="-140918"/>
              </a:stretch>
            </a:blipFill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0" i="0" u="none" strike="noStrike" cap="none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  <p:sp>
          <p:nvSpPr>
            <p:cNvPr id="923" name="Google Shape;923;g3d6031c3e1c_0_758"/>
            <p:cNvSpPr txBox="1"/>
            <p:nvPr/>
          </p:nvSpPr>
          <p:spPr>
            <a:xfrm>
              <a:off x="6811154" y="4295673"/>
              <a:ext cx="2151300" cy="7947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t="-89398" b="-142420"/>
              </a:stretch>
            </a:blipFill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0" i="0" u="none" strike="noStrike" cap="none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</p:grpSp>
      <p:grpSp>
        <p:nvGrpSpPr>
          <p:cNvPr id="924" name="Google Shape;924;g3d6031c3e1c_0_758"/>
          <p:cNvGrpSpPr/>
          <p:nvPr/>
        </p:nvGrpSpPr>
        <p:grpSpPr>
          <a:xfrm>
            <a:off x="142449" y="3775174"/>
            <a:ext cx="6648202" cy="1319934"/>
            <a:chOff x="142449" y="3775174"/>
            <a:chExt cx="6648202" cy="1319934"/>
          </a:xfrm>
        </p:grpSpPr>
        <p:sp>
          <p:nvSpPr>
            <p:cNvPr id="925" name="Google Shape;925;g3d6031c3e1c_0_758"/>
            <p:cNvSpPr txBox="1"/>
            <p:nvPr/>
          </p:nvSpPr>
          <p:spPr>
            <a:xfrm>
              <a:off x="142449" y="4664008"/>
              <a:ext cx="6495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Hint: Use the Finite Geometric Series (#7 on Math Identities) to solve these summations!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26" name="Google Shape;926;g3d6031c3e1c_0_758"/>
            <p:cNvCxnSpPr/>
            <p:nvPr/>
          </p:nvCxnSpPr>
          <p:spPr>
            <a:xfrm rot="10800000" flipH="1">
              <a:off x="6193351" y="3775174"/>
              <a:ext cx="597300" cy="8934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927" name="Google Shape;927;g3d6031c3e1c_0_758"/>
            <p:cNvCxnSpPr/>
            <p:nvPr/>
          </p:nvCxnSpPr>
          <p:spPr>
            <a:xfrm rot="10800000" flipH="1">
              <a:off x="6304257" y="4693101"/>
              <a:ext cx="401100" cy="1668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928" name="Google Shape;928;g3d6031c3e1c_0_758"/>
          <p:cNvSpPr/>
          <p:nvPr/>
        </p:nvSpPr>
        <p:spPr>
          <a:xfrm>
            <a:off x="5834829" y="890687"/>
            <a:ext cx="3215700" cy="732300"/>
          </a:xfrm>
          <a:prstGeom prst="rect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3d6031c3e1c_0_823"/>
          <p:cNvSpPr txBox="1">
            <a:spLocks noGrp="1"/>
          </p:cNvSpPr>
          <p:nvPr>
            <p:ph type="title"/>
          </p:nvPr>
        </p:nvSpPr>
        <p:spPr>
          <a:xfrm>
            <a:off x="330600" y="1652700"/>
            <a:ext cx="4045200" cy="18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000"/>
              <a:t>General Advice</a:t>
            </a:r>
            <a:endParaRPr sz="3920"/>
          </a:p>
        </p:txBody>
      </p:sp>
      <p:pic>
        <p:nvPicPr>
          <p:cNvPr id="934" name="Google Shape;934;g3d6031c3e1c_0_8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6300" y="1296500"/>
            <a:ext cx="2627025" cy="262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3d6031c3e1c_0_828"/>
          <p:cNvSpPr txBox="1">
            <a:spLocks noGrp="1"/>
          </p:cNvSpPr>
          <p:nvPr>
            <p:ph type="title" idx="4294967295"/>
          </p:nvPr>
        </p:nvSpPr>
        <p:spPr>
          <a:xfrm>
            <a:off x="206100" y="278172"/>
            <a:ext cx="8731800" cy="6501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Recursive Running Times - Guidance</a:t>
            </a:r>
          </a:p>
        </p:txBody>
      </p:sp>
      <p:sp>
        <p:nvSpPr>
          <p:cNvPr id="940" name="Google Shape;940;g3d6031c3e1c_0_828"/>
          <p:cNvSpPr/>
          <p:nvPr/>
        </p:nvSpPr>
        <p:spPr>
          <a:xfrm>
            <a:off x="365586" y="942459"/>
            <a:ext cx="8937900" cy="3922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990" t="-193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 dirty="0">
                <a:latin typeface="Arial"/>
                <a:ea typeface="Arial"/>
                <a:cs typeface="Arial"/>
                <a:sym typeface="Arial"/>
              </a:rPr>
              <a:t> </a:t>
            </a:r>
            <a:endParaRPr dirty="0"/>
          </a:p>
        </p:txBody>
      </p:sp>
      <p:sp>
        <p:nvSpPr>
          <p:cNvPr id="941" name="Google Shape;941;g3d6031c3e1c_0_828"/>
          <p:cNvSpPr txBox="1"/>
          <p:nvPr/>
        </p:nvSpPr>
        <p:spPr>
          <a:xfrm>
            <a:off x="3886201" y="4426378"/>
            <a:ext cx="4689000" cy="453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540" b="-2222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3d6031c3e1c_0_834"/>
          <p:cNvSpPr txBox="1"/>
          <p:nvPr/>
        </p:nvSpPr>
        <p:spPr>
          <a:xfrm>
            <a:off x="118800" y="74428"/>
            <a:ext cx="9025200" cy="1139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2370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" sz="4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 </a:t>
            </a:r>
            <a:endParaRPr sz="4400" b="0" i="0" u="none" strike="noStrike" cap="non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947" name="Google Shape;947;g3d6031c3e1c_0_834"/>
          <p:cNvSpPr txBox="1"/>
          <p:nvPr/>
        </p:nvSpPr>
        <p:spPr>
          <a:xfrm>
            <a:off x="406696" y="973487"/>
            <a:ext cx="9885600" cy="3969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900" b="-223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3d6031c3e1c_0_839"/>
          <p:cNvSpPr txBox="1"/>
          <p:nvPr/>
        </p:nvSpPr>
        <p:spPr>
          <a:xfrm>
            <a:off x="549950" y="238125"/>
            <a:ext cx="9025200" cy="1139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2370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" sz="4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 </a:t>
            </a:r>
            <a:endParaRPr sz="4400" b="0" i="0" u="none" strike="noStrike" cap="non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953" name="Google Shape;953;g3d6031c3e1c_0_839"/>
          <p:cNvSpPr txBox="1"/>
          <p:nvPr/>
        </p:nvSpPr>
        <p:spPr>
          <a:xfrm>
            <a:off x="499642" y="1191168"/>
            <a:ext cx="4689000" cy="5133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810" b="-2143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954" name="Google Shape;954;g3d6031c3e1c_0_839"/>
          <p:cNvSpPr txBox="1"/>
          <p:nvPr/>
        </p:nvSpPr>
        <p:spPr>
          <a:xfrm>
            <a:off x="589050" y="1654350"/>
            <a:ext cx="7469700" cy="3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●"/>
            </a:pPr>
            <a:r>
              <a:rPr lang="en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Draw a tree such that:</a:t>
            </a:r>
            <a:endParaRPr sz="2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○"/>
            </a:pPr>
            <a:r>
              <a:rPr lang="en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Each node has </a:t>
            </a:r>
            <a:r>
              <a:rPr lang="en" sz="21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children</a:t>
            </a:r>
            <a:endParaRPr sz="2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○"/>
            </a:pPr>
            <a:r>
              <a:rPr lang="en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“size of each node is </a:t>
            </a:r>
            <a:r>
              <a:rPr lang="en" sz="2100" b="0" i="1" u="none" strike="noStrike" cap="none" dirty="0">
                <a:solidFill>
                  <a:schemeClr val="dk1"/>
                </a:solidFill>
                <a:highlight>
                  <a:srgbClr val="FFE599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 </a:t>
            </a:r>
            <a:r>
              <a:rPr lang="en" sz="2100" b="0" i="0" u="none" strike="noStrike" cap="none" dirty="0">
                <a:solidFill>
                  <a:schemeClr val="dk1"/>
                </a:solidFill>
                <a:highlight>
                  <a:srgbClr val="FFE599"/>
                </a:highlight>
                <a:latin typeface="Arial"/>
                <a:ea typeface="Arial"/>
                <a:cs typeface="Arial"/>
                <a:sym typeface="Arial"/>
              </a:rPr>
              <a:t>less than</a:t>
            </a:r>
            <a:r>
              <a:rPr lang="en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size of its parent</a:t>
            </a:r>
            <a:endParaRPr sz="2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○"/>
            </a:pPr>
            <a:r>
              <a:rPr lang="en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“work” for each node is </a:t>
            </a:r>
            <a:r>
              <a:rPr lang="en" sz="2100" b="0" i="1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en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applied to its size</a:t>
            </a:r>
            <a:endParaRPr sz="2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○"/>
            </a:pPr>
            <a:r>
              <a:rPr lang="en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height of the tree is </a:t>
            </a:r>
            <a:r>
              <a:rPr lang="en" sz="2100" b="0" i="1" u="none" strike="noStrike" cap="none" dirty="0">
                <a:solidFill>
                  <a:schemeClr val="dk1"/>
                </a:solidFill>
                <a:highlight>
                  <a:srgbClr val="FFE599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n/b</a:t>
            </a:r>
            <a:endParaRPr sz="2100" b="0" i="1" u="none" strike="noStrike" cap="none" dirty="0">
              <a:solidFill>
                <a:schemeClr val="dk1"/>
              </a:solidFill>
              <a:highlight>
                <a:srgbClr val="FFE599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●"/>
            </a:pPr>
            <a:r>
              <a:rPr lang="en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 the tree horizontally</a:t>
            </a:r>
            <a:endParaRPr sz="2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○"/>
            </a:pPr>
            <a:r>
              <a:rPr lang="en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I.e. identify the total work done at each level</a:t>
            </a:r>
            <a:endParaRPr sz="2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●"/>
            </a:pPr>
            <a:r>
              <a:rPr lang="en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 the levels’ work vertically</a:t>
            </a:r>
            <a:endParaRPr sz="2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○"/>
            </a:pPr>
            <a:r>
              <a:rPr lang="en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Given the sum of all work in the entire tree</a:t>
            </a:r>
            <a:endParaRPr sz="2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g3d6031c3e1c_0_839"/>
          <p:cNvSpPr txBox="1"/>
          <p:nvPr/>
        </p:nvSpPr>
        <p:spPr>
          <a:xfrm>
            <a:off x="4757450" y="1265850"/>
            <a:ext cx="438660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dk1"/>
                </a:solidFill>
                <a:highlight>
                  <a:srgbClr val="FFE599"/>
                </a:highlight>
                <a:latin typeface="Arial"/>
                <a:ea typeface="Arial"/>
                <a:cs typeface="Arial"/>
                <a:sym typeface="Arial"/>
              </a:rPr>
              <a:t>Only differences between divide and conquer cases highlighted in yellow</a:t>
            </a:r>
            <a:endParaRPr sz="2000" b="0" i="0" u="none" strike="noStrike" cap="none">
              <a:solidFill>
                <a:schemeClr val="dk1"/>
              </a:solidFill>
              <a:highlight>
                <a:srgbClr val="FFE599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3d6031c3e1c_0_846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6660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Putting it All Together</a:t>
            </a:r>
            <a:endParaRPr/>
          </a:p>
        </p:txBody>
      </p:sp>
      <p:pic>
        <p:nvPicPr>
          <p:cNvPr id="961" name="Google Shape;961;g3d6031c3e1c_0_8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7500" y="2873075"/>
            <a:ext cx="3624650" cy="198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3d6031c3e1c_0_8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 dirty="0"/>
              <a:t>Problem 2(a)</a:t>
            </a:r>
            <a:endParaRPr dirty="0"/>
          </a:p>
        </p:txBody>
      </p:sp>
      <p:sp>
        <p:nvSpPr>
          <p:cNvPr id="967" name="Google Shape;967;g3d6031c3e1c_0_8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1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en" dirty="0">
                <a:solidFill>
                  <a:schemeClr val="dk2"/>
                </a:solidFill>
              </a:rPr>
              <a:t>(a) Find a recurrence </a:t>
            </a:r>
            <a:r>
              <a:rPr lang="en" i="1" dirty="0">
                <a:solidFill>
                  <a:schemeClr val="dk2"/>
                </a:solidFill>
                <a:latin typeface="Cambria Math"/>
                <a:ea typeface="Cambria Math"/>
                <a:cs typeface="Cambria Math"/>
                <a:sym typeface="Cambria Math"/>
              </a:rPr>
              <a:t>T(n)</a:t>
            </a:r>
            <a:r>
              <a:rPr lang="en" dirty="0">
                <a:solidFill>
                  <a:schemeClr val="dk2"/>
                </a:solidFill>
              </a:rPr>
              <a:t> modeling the </a:t>
            </a:r>
            <a:r>
              <a:rPr lang="en" i="1" dirty="0">
                <a:solidFill>
                  <a:schemeClr val="dk2"/>
                </a:solidFill>
              </a:rPr>
              <a:t>worst-case runtime complexity</a:t>
            </a:r>
            <a:r>
              <a:rPr lang="en" dirty="0">
                <a:solidFill>
                  <a:schemeClr val="dk2"/>
                </a:solidFill>
              </a:rPr>
              <a:t> of </a:t>
            </a:r>
            <a:r>
              <a:rPr lang="en" i="1" dirty="0">
                <a:solidFill>
                  <a:schemeClr val="dk2"/>
                </a:solidFill>
                <a:latin typeface="Cambria Math"/>
                <a:ea typeface="Cambria Math"/>
                <a:cs typeface="Cambria Math"/>
                <a:sym typeface="Cambria Math"/>
              </a:rPr>
              <a:t>f(n)</a:t>
            </a:r>
            <a:r>
              <a:rPr lang="en" dirty="0">
                <a:solidFill>
                  <a:schemeClr val="dk2"/>
                </a:solidFill>
              </a:rPr>
              <a:t>.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968" name="Google Shape;968;g3d6031c3e1c_0_851"/>
          <p:cNvSpPr txBox="1"/>
          <p:nvPr/>
        </p:nvSpPr>
        <p:spPr>
          <a:xfrm>
            <a:off x="445375" y="1685450"/>
            <a:ext cx="3891900" cy="2630400"/>
          </a:xfrm>
          <a:prstGeom prst="rect">
            <a:avLst/>
          </a:prstGeom>
          <a:solidFill>
            <a:srgbClr val="E9F0F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1  </a:t>
            </a:r>
            <a:r>
              <a:rPr lang="en" sz="1400" b="1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f(L, start, n) {</a:t>
            </a:r>
            <a:endParaRPr sz="1400" b="1" i="0" u="none" strike="noStrike" cap="none">
              <a:solidFill>
                <a:schemeClr val="l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2  </a:t>
            </a:r>
            <a:r>
              <a:rPr lang="en" sz="1400" b="1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if (n - start &lt;= 1) {</a:t>
            </a:r>
            <a:endParaRPr sz="1400" b="1" i="0" u="none" strike="noStrike" cap="none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3    </a:t>
            </a:r>
            <a:r>
              <a:rPr lang="en" sz="1400" b="1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return 0</a:t>
            </a:r>
            <a:endParaRPr sz="1400" b="1" i="0" u="none" strike="noStrike" cap="none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4    </a:t>
            </a:r>
            <a:r>
              <a:rPr lang="en" sz="1400" b="1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400" b="1" i="0" u="none" strike="noStrike" cap="none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lang="en" sz="1400" b="1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int res = f(L, start, n/2) </a:t>
            </a:r>
            <a:endParaRPr sz="1400" b="1" i="0" u="none" strike="noStrike" cap="none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6    </a:t>
            </a:r>
            <a:r>
              <a:rPr lang="en" sz="1400" b="1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for (int i=0; i&lt;n; i++) {</a:t>
            </a:r>
            <a:endParaRPr sz="1400" b="1" i="0" u="none" strike="noStrike" cap="none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7  </a:t>
            </a:r>
            <a:r>
              <a:rPr lang="en" sz="1400" b="1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result *= 4</a:t>
            </a:r>
            <a:endParaRPr sz="1400" b="1" i="0" u="none" strike="noStrike" cap="none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8</a:t>
            </a:r>
            <a:r>
              <a:rPr lang="en" sz="1400" b="1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endParaRPr sz="1400" b="1" i="0" u="none" strike="noStrike" cap="none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9</a:t>
            </a:r>
            <a:r>
              <a:rPr lang="en" sz="1400" b="1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res + f(L, start, n/2)</a:t>
            </a:r>
            <a:endParaRPr sz="1400" b="1" i="0" u="none" strike="noStrike" cap="none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10</a:t>
            </a:r>
            <a:r>
              <a:rPr lang="en" sz="1400" b="1" i="0" u="none" strike="noStrike" cap="none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}</a:t>
            </a:r>
            <a:endParaRPr sz="1400" b="1" i="0" u="none" strike="noStrike" cap="none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69" name="Google Shape;969;g3d6031c3e1c_0_851"/>
          <p:cNvSpPr txBox="1"/>
          <p:nvPr/>
        </p:nvSpPr>
        <p:spPr>
          <a:xfrm>
            <a:off x="4768687" y="2343525"/>
            <a:ext cx="4063500" cy="987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23989" t="-111389" b="-19873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3d6031c3e1c_0_8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 dirty="0"/>
              <a:t>Problem 2(a)</a:t>
            </a:r>
            <a:endParaRPr dirty="0"/>
          </a:p>
        </p:txBody>
      </p:sp>
      <p:sp>
        <p:nvSpPr>
          <p:cNvPr id="975" name="Google Shape;975;g3d6031c3e1c_0_85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1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en" dirty="0">
                <a:solidFill>
                  <a:schemeClr val="dk2"/>
                </a:solidFill>
              </a:rPr>
              <a:t>(a) Find a recurrence </a:t>
            </a:r>
            <a:r>
              <a:rPr lang="en" i="1" dirty="0">
                <a:solidFill>
                  <a:schemeClr val="dk2"/>
                </a:solidFill>
                <a:latin typeface="Cambria Math"/>
                <a:ea typeface="Cambria Math"/>
                <a:cs typeface="Cambria Math"/>
                <a:sym typeface="Cambria Math"/>
              </a:rPr>
              <a:t>T(n)</a:t>
            </a:r>
            <a:r>
              <a:rPr lang="en" dirty="0">
                <a:solidFill>
                  <a:schemeClr val="dk2"/>
                </a:solidFill>
              </a:rPr>
              <a:t> modeling the </a:t>
            </a:r>
            <a:r>
              <a:rPr lang="en" i="1" dirty="0">
                <a:solidFill>
                  <a:schemeClr val="dk2"/>
                </a:solidFill>
              </a:rPr>
              <a:t>worst-case runtime complexity</a:t>
            </a:r>
            <a:r>
              <a:rPr lang="en" dirty="0">
                <a:solidFill>
                  <a:schemeClr val="dk2"/>
                </a:solidFill>
              </a:rPr>
              <a:t> of </a:t>
            </a:r>
            <a:r>
              <a:rPr lang="en" i="1" dirty="0">
                <a:solidFill>
                  <a:schemeClr val="dk2"/>
                </a:solidFill>
                <a:latin typeface="Cambria Math"/>
                <a:ea typeface="Cambria Math"/>
                <a:cs typeface="Cambria Math"/>
                <a:sym typeface="Cambria Math"/>
              </a:rPr>
              <a:t>f(n)</a:t>
            </a:r>
            <a:r>
              <a:rPr lang="en" dirty="0">
                <a:solidFill>
                  <a:schemeClr val="dk2"/>
                </a:solidFill>
              </a:rPr>
              <a:t>.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976" name="Google Shape;976;g3d6031c3e1c_0_858"/>
          <p:cNvSpPr txBox="1"/>
          <p:nvPr/>
        </p:nvSpPr>
        <p:spPr>
          <a:xfrm>
            <a:off x="445375" y="1685450"/>
            <a:ext cx="3969600" cy="2662237"/>
          </a:xfrm>
          <a:prstGeom prst="rect">
            <a:avLst/>
          </a:prstGeom>
          <a:solidFill>
            <a:srgbClr val="E9F0F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1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f(L, start, j) { //n = j - start</a:t>
            </a:r>
            <a:endParaRPr sz="1400" b="1" i="0" u="none" strike="noStrike" cap="none" dirty="0">
              <a:solidFill>
                <a:schemeClr val="l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2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if (j - start &lt;= 1) {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3  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return 0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4  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int res = f(L, start, j/2) 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6  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for (int </a:t>
            </a:r>
            <a:r>
              <a:rPr lang="en" sz="1400" b="1" i="0" u="none" strike="noStrike" cap="none" dirty="0" err="1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=0; </a:t>
            </a:r>
            <a:r>
              <a:rPr lang="en" sz="1400" b="1" i="0" u="none" strike="noStrike" cap="none" dirty="0" err="1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&lt;j; </a:t>
            </a:r>
            <a:r>
              <a:rPr lang="en" sz="1400" b="1" i="0" u="none" strike="noStrike" cap="none" dirty="0" err="1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++) {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7  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result *= 4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8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9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   return res + f(L, start, j/2)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10</a:t>
            </a:r>
            <a:r>
              <a:rPr lang="en" sz="1400" b="1" i="0" u="none" strike="noStrike" cap="none" dirty="0">
                <a:solidFill>
                  <a:srgbClr val="391A47"/>
                </a:solidFill>
                <a:latin typeface="Courier New"/>
                <a:ea typeface="Courier New"/>
                <a:cs typeface="Courier New"/>
                <a:sym typeface="Courier New"/>
              </a:rPr>
              <a:t> }</a:t>
            </a:r>
            <a:endParaRPr sz="1400" b="1" i="0" u="none" strike="noStrike" cap="none" dirty="0">
              <a:solidFill>
                <a:srgbClr val="391A47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977" name="Google Shape;977;g3d6031c3e1c_0_8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525" y="4526575"/>
            <a:ext cx="3782650" cy="455850"/>
          </a:xfrm>
          <a:prstGeom prst="rect">
            <a:avLst/>
          </a:prstGeom>
          <a:noFill/>
          <a:ln>
            <a:noFill/>
          </a:ln>
        </p:spPr>
      </p:pic>
      <p:sp>
        <p:nvSpPr>
          <p:cNvPr id="978" name="Google Shape;978;g3d6031c3e1c_0_858"/>
          <p:cNvSpPr txBox="1"/>
          <p:nvPr/>
        </p:nvSpPr>
        <p:spPr>
          <a:xfrm>
            <a:off x="4322000" y="3931300"/>
            <a:ext cx="48816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roxima Nova"/>
              <a:buChar char="●"/>
            </a:pPr>
            <a:r>
              <a:rPr lang="en" sz="1600" b="0" i="0" u="none" strike="noStrike" cap="none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2 function calls -&gt;  a = 2 </a:t>
            </a:r>
            <a:endParaRPr sz="1600" b="0" i="0" u="none" strike="noStrike" cap="none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roxima Nova"/>
              <a:buChar char="●"/>
            </a:pPr>
            <a:r>
              <a:rPr lang="en" sz="1600" b="0" i="0" u="none" strike="noStrike" cap="none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Reducing input size by half -&gt; (n / 2)</a:t>
            </a:r>
            <a:endParaRPr sz="1600" b="0" i="0" u="none" strike="noStrike" cap="none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roxima Nova"/>
              <a:buChar char="●"/>
            </a:pPr>
            <a:r>
              <a:rPr lang="en" sz="1600" b="0" i="0" u="none" strike="noStrike" cap="none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Non-recursive work has loop with n iterations and some constant work -&gt; f(n) = c_2n + c_1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9" name="Google Shape;979;g3d6031c3e1c_0_858"/>
          <p:cNvSpPr/>
          <p:nvPr/>
        </p:nvSpPr>
        <p:spPr>
          <a:xfrm>
            <a:off x="7732825" y="4775075"/>
            <a:ext cx="519300" cy="216600"/>
          </a:xfrm>
          <a:prstGeom prst="rect">
            <a:avLst/>
          </a:prstGeom>
          <a:noFill/>
          <a:ln w="1905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0" name="Google Shape;980;g3d6031c3e1c_0_858"/>
          <p:cNvSpPr/>
          <p:nvPr/>
        </p:nvSpPr>
        <p:spPr>
          <a:xfrm>
            <a:off x="1610625" y="4569100"/>
            <a:ext cx="279900" cy="3708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1" name="Google Shape;981;g3d6031c3e1c_0_858"/>
          <p:cNvSpPr/>
          <p:nvPr/>
        </p:nvSpPr>
        <p:spPr>
          <a:xfrm>
            <a:off x="4463100" y="4024075"/>
            <a:ext cx="226800" cy="2166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g3d6031c3e1c_0_858"/>
          <p:cNvSpPr/>
          <p:nvPr/>
        </p:nvSpPr>
        <p:spPr>
          <a:xfrm>
            <a:off x="2312899" y="4444150"/>
            <a:ext cx="312900" cy="5886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g3d6031c3e1c_0_858"/>
          <p:cNvSpPr/>
          <p:nvPr/>
        </p:nvSpPr>
        <p:spPr>
          <a:xfrm>
            <a:off x="4470750" y="4299342"/>
            <a:ext cx="226800" cy="2166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4" name="Google Shape;984;g3d6031c3e1c_0_858"/>
          <p:cNvSpPr/>
          <p:nvPr/>
        </p:nvSpPr>
        <p:spPr>
          <a:xfrm>
            <a:off x="2061475" y="2707625"/>
            <a:ext cx="1836900" cy="2859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5" name="Google Shape;985;g3d6031c3e1c_0_858"/>
          <p:cNvSpPr/>
          <p:nvPr/>
        </p:nvSpPr>
        <p:spPr>
          <a:xfrm>
            <a:off x="2421488" y="3764523"/>
            <a:ext cx="1755600" cy="2514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6" name="Google Shape;986;g3d6031c3e1c_0_858"/>
          <p:cNvSpPr/>
          <p:nvPr/>
        </p:nvSpPr>
        <p:spPr>
          <a:xfrm>
            <a:off x="3744395" y="3786523"/>
            <a:ext cx="374100" cy="2166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7" name="Google Shape;987;g3d6031c3e1c_0_858"/>
          <p:cNvSpPr/>
          <p:nvPr/>
        </p:nvSpPr>
        <p:spPr>
          <a:xfrm>
            <a:off x="3386400" y="2760800"/>
            <a:ext cx="374100" cy="2166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8" name="Google Shape;988;g3d6031c3e1c_0_858"/>
          <p:cNvSpPr/>
          <p:nvPr/>
        </p:nvSpPr>
        <p:spPr>
          <a:xfrm>
            <a:off x="1019425" y="3013263"/>
            <a:ext cx="2879100" cy="731400"/>
          </a:xfrm>
          <a:prstGeom prst="rect">
            <a:avLst/>
          </a:prstGeom>
          <a:noFill/>
          <a:ln w="1905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9" name="Google Shape;989;g3d6031c3e1c_0_858"/>
          <p:cNvSpPr/>
          <p:nvPr/>
        </p:nvSpPr>
        <p:spPr>
          <a:xfrm>
            <a:off x="3219078" y="4441888"/>
            <a:ext cx="868800" cy="623400"/>
          </a:xfrm>
          <a:prstGeom prst="rect">
            <a:avLst/>
          </a:prstGeom>
          <a:noFill/>
          <a:ln w="1905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0" name="Google Shape;990;g3d6031c3e1c_0_858"/>
          <p:cNvSpPr/>
          <p:nvPr/>
        </p:nvSpPr>
        <p:spPr>
          <a:xfrm>
            <a:off x="4470750" y="4558467"/>
            <a:ext cx="226800" cy="216600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2" name="Google Shape;992;g3d6031c3e1c_0_858" descr="Given a recurrence relation T(n) = aT(n/b) + f(n), we have that the value a comes from the two recursive calls on line 5 and line 9 of the code. The value of b comes from the parameters being divided by 2 in those recursive calls, and the function f(n) comes from the non-recursive for loop in lines 6-8. These together define the recurrence relation."/>
          <p:cNvSpPr txBox="1"/>
          <p:nvPr/>
        </p:nvSpPr>
        <p:spPr>
          <a:xfrm>
            <a:off x="5220586" y="925033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3D0FAB2-9C2E-D059-3D37-7028451DE373}"/>
                  </a:ext>
                </a:extLst>
              </p:cNvPr>
              <p:cNvSpPr txBox="1"/>
              <p:nvPr/>
            </p:nvSpPr>
            <p:spPr>
              <a:xfrm>
                <a:off x="4985305" y="2076608"/>
                <a:ext cx="3007170" cy="11549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,&amp;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,&amp;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𝑜𝑡h𝑒𝑟𝑤𝑖𝑠𝑒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3D0FAB2-9C2E-D059-3D37-7028451DE3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305" y="2076608"/>
                <a:ext cx="3007170" cy="1154932"/>
              </a:xfrm>
              <a:prstGeom prst="rect">
                <a:avLst/>
              </a:prstGeom>
              <a:blipFill>
                <a:blip r:embed="rId4"/>
                <a:stretch>
                  <a:fillRect l="-47899" t="-153261" r="-10084" b="-2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Problem 2(b)</a:t>
            </a:r>
            <a:endParaRPr/>
          </a:p>
        </p:txBody>
      </p:sp>
      <p:sp>
        <p:nvSpPr>
          <p:cNvPr id="998" name="Google Shape;998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29031"/>
              <a:buNone/>
            </a:pPr>
            <a:r>
              <a:rPr lang="en">
                <a:solidFill>
                  <a:schemeClr val="dk2"/>
                </a:solidFill>
              </a:rPr>
              <a:t>(b) Find a closed form to your answer for (a).</a:t>
            </a:r>
            <a:endParaRPr>
              <a:solidFill>
                <a:schemeClr val="dk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7722EDE-1895-23FF-2D9C-1BBC795540B3}"/>
                  </a:ext>
                </a:extLst>
              </p:cNvPr>
              <p:cNvSpPr txBox="1"/>
              <p:nvPr/>
            </p:nvSpPr>
            <p:spPr>
              <a:xfrm>
                <a:off x="4318000" y="756725"/>
                <a:ext cx="4599849" cy="6865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,&amp;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/2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,&amp;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𝑜𝑡h𝑒𝑟𝑤𝑖𝑠𝑒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7722EDE-1895-23FF-2D9C-1BBC79554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8000" y="756725"/>
                <a:ext cx="4599849" cy="686535"/>
              </a:xfrm>
              <a:prstGeom prst="rect">
                <a:avLst/>
              </a:prstGeom>
              <a:blipFill>
                <a:blip r:embed="rId3"/>
                <a:stretch>
                  <a:fillRect l="-6868" t="-225455" b="-32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FCE82CB-2C52-C907-046A-1EDAC601916F}"/>
                  </a:ext>
                </a:extLst>
              </p:cNvPr>
              <p:cNvSpPr txBox="1"/>
              <p:nvPr/>
            </p:nvSpPr>
            <p:spPr>
              <a:xfrm>
                <a:off x="4318000" y="756725"/>
                <a:ext cx="4599849" cy="6865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,&amp;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/2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,&amp;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𝑜𝑡h𝑒𝑟𝑤𝑖𝑠𝑒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FCE82CB-2C52-C907-046A-1EDAC60191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8000" y="756725"/>
                <a:ext cx="4599849" cy="686535"/>
              </a:xfrm>
              <a:prstGeom prst="rect">
                <a:avLst/>
              </a:prstGeom>
              <a:blipFill>
                <a:blip r:embed="rId3"/>
                <a:stretch>
                  <a:fillRect l="-6868" t="-225455" b="-32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AA44993-DF32-5982-DD3D-B9476E444767}"/>
              </a:ext>
            </a:extLst>
          </p:cNvPr>
          <p:cNvSpPr/>
          <p:nvPr/>
        </p:nvSpPr>
        <p:spPr>
          <a:xfrm>
            <a:off x="4216400" y="533400"/>
            <a:ext cx="4701449" cy="10922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9" name="Google Shape;1009;p27"/>
          <p:cNvCxnSpPr>
            <a:stCxn id="1010" idx="3"/>
          </p:cNvCxnSpPr>
          <p:nvPr/>
        </p:nvCxnSpPr>
        <p:spPr>
          <a:xfrm>
            <a:off x="4892425" y="1092475"/>
            <a:ext cx="995100" cy="207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none" w="sm" len="sm"/>
          </a:ln>
        </p:spPr>
      </p:cxnSp>
      <p:sp>
        <p:nvSpPr>
          <p:cNvPr id="1011" name="Google Shape;1011;p27"/>
          <p:cNvSpPr txBox="1"/>
          <p:nvPr/>
        </p:nvSpPr>
        <p:spPr>
          <a:xfrm>
            <a:off x="5887525" y="1063050"/>
            <a:ext cx="2257500" cy="3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Our first call to T(n)</a:t>
            </a:r>
            <a:endParaRPr sz="18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0" name="Google Shape;1010;p27"/>
          <p:cNvSpPr/>
          <p:nvPr/>
        </p:nvSpPr>
        <p:spPr>
          <a:xfrm>
            <a:off x="3924325" y="803125"/>
            <a:ext cx="968100" cy="578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94FA3C3-4891-9CDA-76C5-9869D980671C}"/>
              </a:ext>
            </a:extLst>
          </p:cNvPr>
          <p:cNvGrpSpPr/>
          <p:nvPr/>
        </p:nvGrpSpPr>
        <p:grpSpPr>
          <a:xfrm>
            <a:off x="5071534" y="220133"/>
            <a:ext cx="4599849" cy="761042"/>
            <a:chOff x="5071534" y="220133"/>
            <a:chExt cx="4599849" cy="761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C351F914-4044-0106-03AA-9CF7FBB463C6}"/>
                    </a:ext>
                  </a:extLst>
                </p:cNvPr>
                <p:cNvSpPr txBox="1"/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C351F914-4044-0106-03AA-9CF7FBB463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blipFill>
                  <a:blip r:embed="rId3"/>
                  <a:stretch>
                    <a:fillRect t="-217949" b="-3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7661F8C-7A20-7362-27A5-58F56160F1A6}"/>
                </a:ext>
              </a:extLst>
            </p:cNvPr>
            <p:cNvSpPr/>
            <p:nvPr/>
          </p:nvSpPr>
          <p:spPr>
            <a:xfrm>
              <a:off x="5774267" y="220133"/>
              <a:ext cx="3178192" cy="761042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3" name="Google Shape;1023;p28"/>
          <p:cNvCxnSpPr/>
          <p:nvPr/>
        </p:nvCxnSpPr>
        <p:spPr>
          <a:xfrm>
            <a:off x="4837225" y="986275"/>
            <a:ext cx="1050300" cy="207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none" w="sm" len="sm"/>
          </a:ln>
        </p:spPr>
      </p:cxnSp>
      <p:sp>
        <p:nvSpPr>
          <p:cNvPr id="1024" name="Google Shape;1024;p28"/>
          <p:cNvSpPr txBox="1"/>
          <p:nvPr/>
        </p:nvSpPr>
        <p:spPr>
          <a:xfrm>
            <a:off x="5887525" y="1063050"/>
            <a:ext cx="2384100" cy="3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Our first call to T(n)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28"/>
          <p:cNvSpPr/>
          <p:nvPr/>
        </p:nvSpPr>
        <p:spPr>
          <a:xfrm>
            <a:off x="3924325" y="803125"/>
            <a:ext cx="968100" cy="495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</a:t>
            </a:r>
            <a:endParaRPr sz="1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dirty="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C841D3-46B6-3D39-2431-88AC4CBB8AD0}"/>
              </a:ext>
            </a:extLst>
          </p:cNvPr>
          <p:cNvGrpSpPr/>
          <p:nvPr/>
        </p:nvGrpSpPr>
        <p:grpSpPr>
          <a:xfrm>
            <a:off x="5071534" y="220133"/>
            <a:ext cx="4599849" cy="761042"/>
            <a:chOff x="5071534" y="220133"/>
            <a:chExt cx="4599849" cy="761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6F8C076E-F982-BC05-5C20-2E0DBF2096C9}"/>
                    </a:ext>
                  </a:extLst>
                </p:cNvPr>
                <p:cNvSpPr txBox="1"/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6F8C076E-F982-BC05-5C20-2E0DBF2096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blipFill>
                  <a:blip r:embed="rId3"/>
                  <a:stretch>
                    <a:fillRect t="-217949" b="-3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7FAC13A-6403-B3EC-1CFD-E4BBC76E182A}"/>
                </a:ext>
              </a:extLst>
            </p:cNvPr>
            <p:cNvSpPr/>
            <p:nvPr/>
          </p:nvSpPr>
          <p:spPr>
            <a:xfrm>
              <a:off x="5774267" y="220133"/>
              <a:ext cx="3178192" cy="761042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1" name="Google Shape;1031;p29"/>
          <p:cNvCxnSpPr/>
          <p:nvPr/>
        </p:nvCxnSpPr>
        <p:spPr>
          <a:xfrm>
            <a:off x="4837225" y="986275"/>
            <a:ext cx="1050300" cy="207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none" w="sm" len="sm"/>
          </a:ln>
        </p:spPr>
      </p:cxnSp>
      <p:sp>
        <p:nvSpPr>
          <p:cNvPr id="1032" name="Google Shape;1032;p29"/>
          <p:cNvSpPr txBox="1"/>
          <p:nvPr/>
        </p:nvSpPr>
        <p:spPr>
          <a:xfrm>
            <a:off x="5887525" y="1063050"/>
            <a:ext cx="1357500" cy="3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Our first call to T(n)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5" name="Google Shape;1035;p29"/>
          <p:cNvCxnSpPr>
            <a:cxnSpLocks/>
          </p:cNvCxnSpPr>
          <p:nvPr/>
        </p:nvCxnSpPr>
        <p:spPr>
          <a:xfrm flipH="1">
            <a:off x="6978213" y="1048525"/>
            <a:ext cx="502500" cy="275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triangle" w="med" len="med"/>
            <a:tailEnd type="none" w="sm" len="sm"/>
          </a:ln>
        </p:spPr>
      </p:cxnSp>
      <p:sp>
        <p:nvSpPr>
          <p:cNvPr id="1036" name="Google Shape;1036;p29"/>
          <p:cNvSpPr/>
          <p:nvPr/>
        </p:nvSpPr>
        <p:spPr>
          <a:xfrm>
            <a:off x="3924325" y="803125"/>
            <a:ext cx="1050300" cy="5787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c2*n + 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DE8E40E-6003-2982-ED9C-1A6A7746B4D7}"/>
              </a:ext>
            </a:extLst>
          </p:cNvPr>
          <p:cNvGrpSpPr/>
          <p:nvPr/>
        </p:nvGrpSpPr>
        <p:grpSpPr>
          <a:xfrm>
            <a:off x="5071534" y="220133"/>
            <a:ext cx="4599849" cy="761042"/>
            <a:chOff x="5071534" y="220133"/>
            <a:chExt cx="4599849" cy="761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8286A7B-F240-E7F3-0BAB-1F83C382CACC}"/>
                    </a:ext>
                  </a:extLst>
                </p:cNvPr>
                <p:cNvSpPr txBox="1"/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8286A7B-F240-E7F3-0BAB-1F83C382CA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blipFill>
                  <a:blip r:embed="rId3"/>
                  <a:stretch>
                    <a:fillRect t="-217949" b="-3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FC3AAD8-B075-635D-2CB4-E89A64B3AAD6}"/>
                </a:ext>
              </a:extLst>
            </p:cNvPr>
            <p:cNvSpPr/>
            <p:nvPr/>
          </p:nvSpPr>
          <p:spPr>
            <a:xfrm>
              <a:off x="5774267" y="220133"/>
              <a:ext cx="3178192" cy="761042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5622D82-0620-4B72-8E38-1E8B421A9A4A}"/>
              </a:ext>
            </a:extLst>
          </p:cNvPr>
          <p:cNvSpPr/>
          <p:nvPr/>
        </p:nvSpPr>
        <p:spPr>
          <a:xfrm>
            <a:off x="7399866" y="567267"/>
            <a:ext cx="660401" cy="25281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30"/>
          <p:cNvSpPr/>
          <p:nvPr/>
        </p:nvSpPr>
        <p:spPr>
          <a:xfrm>
            <a:off x="2564175" y="1918675"/>
            <a:ext cx="872700" cy="541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p30"/>
          <p:cNvSpPr/>
          <p:nvPr/>
        </p:nvSpPr>
        <p:spPr>
          <a:xfrm>
            <a:off x="5564850" y="1918675"/>
            <a:ext cx="872700" cy="541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43" name="Google Shape;1043;p30"/>
          <p:cNvCxnSpPr>
            <a:stCxn id="1041" idx="3"/>
          </p:cNvCxnSpPr>
          <p:nvPr/>
        </p:nvCxnSpPr>
        <p:spPr>
          <a:xfrm rot="10800000" flipH="1">
            <a:off x="3436875" y="1264675"/>
            <a:ext cx="557700" cy="92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44" name="Google Shape;1044;p30"/>
          <p:cNvCxnSpPr>
            <a:endCxn id="1042" idx="1"/>
          </p:cNvCxnSpPr>
          <p:nvPr/>
        </p:nvCxnSpPr>
        <p:spPr>
          <a:xfrm>
            <a:off x="4791750" y="1256875"/>
            <a:ext cx="773100" cy="93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45" name="Google Shape;1045;p30"/>
          <p:cNvSpPr txBox="1"/>
          <p:nvPr/>
        </p:nvSpPr>
        <p:spPr>
          <a:xfrm>
            <a:off x="6798900" y="982400"/>
            <a:ext cx="2198700" cy="3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“2T(...)” = 2 recursive calls </a:t>
            </a:r>
            <a:endParaRPr sz="1800" b="0" i="0" u="none" strike="noStrike" cap="none" dirty="0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46" name="Google Shape;1046;p30"/>
          <p:cNvCxnSpPr/>
          <p:nvPr/>
        </p:nvCxnSpPr>
        <p:spPr>
          <a:xfrm flipH="1">
            <a:off x="6362025" y="1679575"/>
            <a:ext cx="733800" cy="50970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47" name="Google Shape;1047;p30"/>
          <p:cNvCxnSpPr/>
          <p:nvPr/>
        </p:nvCxnSpPr>
        <p:spPr>
          <a:xfrm flipH="1">
            <a:off x="3385500" y="1254250"/>
            <a:ext cx="3413400" cy="54120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50" name="Google Shape;1050;p30"/>
          <p:cNvSpPr/>
          <p:nvPr/>
        </p:nvSpPr>
        <p:spPr>
          <a:xfrm>
            <a:off x="3924325" y="803125"/>
            <a:ext cx="968100" cy="627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c2*n + 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CE3E81D-6904-9742-326A-37A6F067120D}"/>
              </a:ext>
            </a:extLst>
          </p:cNvPr>
          <p:cNvGrpSpPr/>
          <p:nvPr/>
        </p:nvGrpSpPr>
        <p:grpSpPr>
          <a:xfrm>
            <a:off x="5071534" y="220133"/>
            <a:ext cx="4599849" cy="761042"/>
            <a:chOff x="5071534" y="220133"/>
            <a:chExt cx="4599849" cy="761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DC8E50E0-FB5A-AD77-ED93-B59CDBE2BA04}"/>
                    </a:ext>
                  </a:extLst>
                </p:cNvPr>
                <p:cNvSpPr txBox="1"/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DC8E50E0-FB5A-AD77-ED93-B59CDBE2BA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blipFill>
                  <a:blip r:embed="rId3"/>
                  <a:stretch>
                    <a:fillRect t="-217949" b="-3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E85414B-79F2-7775-9B3B-237D36B5890D}"/>
                </a:ext>
              </a:extLst>
            </p:cNvPr>
            <p:cNvSpPr/>
            <p:nvPr/>
          </p:nvSpPr>
          <p:spPr>
            <a:xfrm>
              <a:off x="5774267" y="220133"/>
              <a:ext cx="3178192" cy="761042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D6DF11B6-62D5-E6DC-C4E8-4E09BC3303BD}"/>
              </a:ext>
            </a:extLst>
          </p:cNvPr>
          <p:cNvSpPr/>
          <p:nvPr/>
        </p:nvSpPr>
        <p:spPr>
          <a:xfrm>
            <a:off x="6519331" y="561297"/>
            <a:ext cx="660401" cy="25281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31"/>
          <p:cNvSpPr/>
          <p:nvPr/>
        </p:nvSpPr>
        <p:spPr>
          <a:xfrm>
            <a:off x="2564175" y="1918675"/>
            <a:ext cx="872700" cy="495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7" name="Google Shape;1057;p31"/>
          <p:cNvSpPr/>
          <p:nvPr/>
        </p:nvSpPr>
        <p:spPr>
          <a:xfrm>
            <a:off x="5564850" y="1918675"/>
            <a:ext cx="872700" cy="495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58" name="Google Shape;1058;p31"/>
          <p:cNvCxnSpPr>
            <a:stCxn id="1056" idx="3"/>
          </p:cNvCxnSpPr>
          <p:nvPr/>
        </p:nvCxnSpPr>
        <p:spPr>
          <a:xfrm rot="10800000" flipH="1">
            <a:off x="3436875" y="1241725"/>
            <a:ext cx="557700" cy="92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59" name="Google Shape;1059;p31"/>
          <p:cNvCxnSpPr>
            <a:endCxn id="1057" idx="1"/>
          </p:cNvCxnSpPr>
          <p:nvPr/>
        </p:nvCxnSpPr>
        <p:spPr>
          <a:xfrm>
            <a:off x="4791750" y="1233925"/>
            <a:ext cx="773100" cy="93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61" name="Google Shape;1061;p31"/>
          <p:cNvSpPr/>
          <p:nvPr/>
        </p:nvSpPr>
        <p:spPr>
          <a:xfrm>
            <a:off x="5642750" y="2166325"/>
            <a:ext cx="299100" cy="198000"/>
          </a:xfrm>
          <a:prstGeom prst="rect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2" name="Google Shape;1062;p31"/>
          <p:cNvSpPr/>
          <p:nvPr/>
        </p:nvSpPr>
        <p:spPr>
          <a:xfrm>
            <a:off x="3924325" y="803125"/>
            <a:ext cx="968100" cy="615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c2*n + 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1D55AF8-AA6E-4DA9-A33D-F0977F39BF99}"/>
              </a:ext>
            </a:extLst>
          </p:cNvPr>
          <p:cNvGrpSpPr/>
          <p:nvPr/>
        </p:nvGrpSpPr>
        <p:grpSpPr>
          <a:xfrm>
            <a:off x="5071534" y="220133"/>
            <a:ext cx="4599849" cy="761042"/>
            <a:chOff x="5071534" y="220133"/>
            <a:chExt cx="4599849" cy="761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4A9BD760-6C3A-DAF9-59E7-7FFA5DD0A642}"/>
                    </a:ext>
                  </a:extLst>
                </p:cNvPr>
                <p:cNvSpPr txBox="1"/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4A9BD760-6C3A-DAF9-59E7-7FFA5DD0A6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blipFill>
                  <a:blip r:embed="rId3"/>
                  <a:stretch>
                    <a:fillRect t="-217949" b="-3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6648C6A-9DBD-2FF6-9C40-97EB5670FA08}"/>
                </a:ext>
              </a:extLst>
            </p:cNvPr>
            <p:cNvSpPr/>
            <p:nvPr/>
          </p:nvSpPr>
          <p:spPr>
            <a:xfrm>
              <a:off x="5774267" y="220133"/>
              <a:ext cx="3178192" cy="761042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8F0E7C5A-9292-03A6-F42C-B679ABE19A2F}"/>
              </a:ext>
            </a:extLst>
          </p:cNvPr>
          <p:cNvSpPr/>
          <p:nvPr/>
        </p:nvSpPr>
        <p:spPr>
          <a:xfrm>
            <a:off x="6756399" y="579791"/>
            <a:ext cx="414868" cy="25281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32"/>
          <p:cNvSpPr/>
          <p:nvPr/>
        </p:nvSpPr>
        <p:spPr>
          <a:xfrm>
            <a:off x="2268325" y="1918675"/>
            <a:ext cx="1168500" cy="669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c2*(n/2)+c1</a:t>
            </a:r>
            <a:endParaRPr sz="14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9" name="Google Shape;1069;p32"/>
          <p:cNvSpPr/>
          <p:nvPr/>
        </p:nvSpPr>
        <p:spPr>
          <a:xfrm>
            <a:off x="5564850" y="1918675"/>
            <a:ext cx="1168500" cy="669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c2*(n/2)+c1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70" name="Google Shape;1070;p32"/>
          <p:cNvCxnSpPr>
            <a:stCxn id="1068" idx="3"/>
          </p:cNvCxnSpPr>
          <p:nvPr/>
        </p:nvCxnSpPr>
        <p:spPr>
          <a:xfrm rot="10800000" flipH="1">
            <a:off x="3436825" y="1328725"/>
            <a:ext cx="557700" cy="92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71" name="Google Shape;1071;p32"/>
          <p:cNvCxnSpPr>
            <a:endCxn id="1069" idx="1"/>
          </p:cNvCxnSpPr>
          <p:nvPr/>
        </p:nvCxnSpPr>
        <p:spPr>
          <a:xfrm>
            <a:off x="4791750" y="1320925"/>
            <a:ext cx="773100" cy="93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72" name="Google Shape;1072;p32"/>
          <p:cNvSpPr/>
          <p:nvPr/>
        </p:nvSpPr>
        <p:spPr>
          <a:xfrm>
            <a:off x="5564850" y="2373750"/>
            <a:ext cx="1065300" cy="198000"/>
          </a:xfrm>
          <a:prstGeom prst="rect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4" name="Google Shape;1074;p32"/>
          <p:cNvSpPr/>
          <p:nvPr/>
        </p:nvSpPr>
        <p:spPr>
          <a:xfrm>
            <a:off x="3924325" y="803125"/>
            <a:ext cx="968100" cy="669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c2*n + 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E3180F-DC3B-48CA-82E0-62ED44647F1B}"/>
              </a:ext>
            </a:extLst>
          </p:cNvPr>
          <p:cNvGrpSpPr/>
          <p:nvPr/>
        </p:nvGrpSpPr>
        <p:grpSpPr>
          <a:xfrm>
            <a:off x="5071534" y="220133"/>
            <a:ext cx="4599849" cy="761042"/>
            <a:chOff x="5071534" y="220133"/>
            <a:chExt cx="4599849" cy="761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017FEC9B-3E0E-3BDE-2E5F-7ED07E9496D5}"/>
                    </a:ext>
                  </a:extLst>
                </p:cNvPr>
                <p:cNvSpPr txBox="1"/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017FEC9B-3E0E-3BDE-2E5F-7ED07E9496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blipFill>
                  <a:blip r:embed="rId3"/>
                  <a:stretch>
                    <a:fillRect t="-217949" b="-3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C428AB4-CDC3-26E2-A275-C33E062B92AE}"/>
                </a:ext>
              </a:extLst>
            </p:cNvPr>
            <p:cNvSpPr/>
            <p:nvPr/>
          </p:nvSpPr>
          <p:spPr>
            <a:xfrm>
              <a:off x="5774267" y="220133"/>
              <a:ext cx="3178192" cy="761042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E9E5317-AB2C-084F-15D8-FC7460755B7E}"/>
              </a:ext>
            </a:extLst>
          </p:cNvPr>
          <p:cNvSpPr/>
          <p:nvPr/>
        </p:nvSpPr>
        <p:spPr>
          <a:xfrm>
            <a:off x="7399866" y="567267"/>
            <a:ext cx="660401" cy="25281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33"/>
          <p:cNvSpPr/>
          <p:nvPr/>
        </p:nvSpPr>
        <p:spPr>
          <a:xfrm>
            <a:off x="2524000" y="1789675"/>
            <a:ext cx="1099800" cy="748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c2*(n/2)+c1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0" name="Google Shape;1080;p33"/>
          <p:cNvSpPr/>
          <p:nvPr/>
        </p:nvSpPr>
        <p:spPr>
          <a:xfrm>
            <a:off x="5377950" y="1789675"/>
            <a:ext cx="1189800" cy="748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c2*(n/2)+c1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1" name="Google Shape;1081;p33"/>
          <p:cNvCxnSpPr>
            <a:stCxn id="1079" idx="3"/>
          </p:cNvCxnSpPr>
          <p:nvPr/>
        </p:nvCxnSpPr>
        <p:spPr>
          <a:xfrm rot="10800000" flipH="1">
            <a:off x="3623800" y="1239475"/>
            <a:ext cx="557700" cy="92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82" name="Google Shape;1082;p33"/>
          <p:cNvCxnSpPr>
            <a:endCxn id="1080" idx="1"/>
          </p:cNvCxnSpPr>
          <p:nvPr/>
        </p:nvCxnSpPr>
        <p:spPr>
          <a:xfrm>
            <a:off x="4604850" y="1231675"/>
            <a:ext cx="773100" cy="93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83" name="Google Shape;1083;p33"/>
          <p:cNvSpPr/>
          <p:nvPr/>
        </p:nvSpPr>
        <p:spPr>
          <a:xfrm>
            <a:off x="1651300" y="3033775"/>
            <a:ext cx="872700" cy="748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4" name="Google Shape;1084;p33"/>
          <p:cNvSpPr/>
          <p:nvPr/>
        </p:nvSpPr>
        <p:spPr>
          <a:xfrm>
            <a:off x="3477050" y="3033775"/>
            <a:ext cx="872700" cy="748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5" name="Google Shape;1085;p33"/>
          <p:cNvSpPr/>
          <p:nvPr/>
        </p:nvSpPr>
        <p:spPr>
          <a:xfrm>
            <a:off x="4651975" y="3033775"/>
            <a:ext cx="872700" cy="748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6" name="Google Shape;1086;p33"/>
          <p:cNvSpPr/>
          <p:nvPr/>
        </p:nvSpPr>
        <p:spPr>
          <a:xfrm>
            <a:off x="6477725" y="3033775"/>
            <a:ext cx="872700" cy="748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7" name="Google Shape;1087;p33"/>
          <p:cNvCxnSpPr>
            <a:stCxn id="1079" idx="2"/>
            <a:endCxn id="1083" idx="0"/>
          </p:cNvCxnSpPr>
          <p:nvPr/>
        </p:nvCxnSpPr>
        <p:spPr>
          <a:xfrm flipH="1">
            <a:off x="2087500" y="2538475"/>
            <a:ext cx="986400" cy="495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88" name="Google Shape;1088;p33"/>
          <p:cNvCxnSpPr>
            <a:stCxn id="1079" idx="2"/>
            <a:endCxn id="1084" idx="0"/>
          </p:cNvCxnSpPr>
          <p:nvPr/>
        </p:nvCxnSpPr>
        <p:spPr>
          <a:xfrm>
            <a:off x="3073900" y="2538475"/>
            <a:ext cx="839400" cy="495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89" name="Google Shape;1089;p33"/>
          <p:cNvCxnSpPr>
            <a:stCxn id="1080" idx="2"/>
            <a:endCxn id="1085" idx="0"/>
          </p:cNvCxnSpPr>
          <p:nvPr/>
        </p:nvCxnSpPr>
        <p:spPr>
          <a:xfrm flipH="1">
            <a:off x="5088450" y="2538475"/>
            <a:ext cx="884400" cy="495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90" name="Google Shape;1090;p33"/>
          <p:cNvCxnSpPr>
            <a:stCxn id="1080" idx="2"/>
            <a:endCxn id="1086" idx="0"/>
          </p:cNvCxnSpPr>
          <p:nvPr/>
        </p:nvCxnSpPr>
        <p:spPr>
          <a:xfrm>
            <a:off x="5972850" y="2538475"/>
            <a:ext cx="941100" cy="495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92" name="Google Shape;1092;p33"/>
          <p:cNvSpPr/>
          <p:nvPr/>
        </p:nvSpPr>
        <p:spPr>
          <a:xfrm>
            <a:off x="3913400" y="803125"/>
            <a:ext cx="1059600" cy="748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c2*n + 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6C78E50-7314-6A1E-59B6-67C720CE736E}"/>
              </a:ext>
            </a:extLst>
          </p:cNvPr>
          <p:cNvGrpSpPr/>
          <p:nvPr/>
        </p:nvGrpSpPr>
        <p:grpSpPr>
          <a:xfrm>
            <a:off x="5071534" y="220133"/>
            <a:ext cx="4599849" cy="761042"/>
            <a:chOff x="5071534" y="220133"/>
            <a:chExt cx="4599849" cy="761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3BCAC44-E462-D44A-8C52-D1446252BC07}"/>
                    </a:ext>
                  </a:extLst>
                </p:cNvPr>
                <p:cNvSpPr txBox="1"/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3BCAC44-E462-D44A-8C52-D1446252BC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blipFill>
                  <a:blip r:embed="rId3"/>
                  <a:stretch>
                    <a:fillRect t="-217949" b="-3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3D4542D-9F6D-846E-01D2-568CCD690D20}"/>
                </a:ext>
              </a:extLst>
            </p:cNvPr>
            <p:cNvSpPr/>
            <p:nvPr/>
          </p:nvSpPr>
          <p:spPr>
            <a:xfrm>
              <a:off x="5774267" y="220133"/>
              <a:ext cx="3178192" cy="761042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DB86036-B0DA-7813-1431-FEEDFEB279B0}"/>
              </a:ext>
            </a:extLst>
          </p:cNvPr>
          <p:cNvSpPr/>
          <p:nvPr/>
        </p:nvSpPr>
        <p:spPr>
          <a:xfrm>
            <a:off x="7399866" y="567267"/>
            <a:ext cx="660401" cy="25281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34"/>
          <p:cNvSpPr/>
          <p:nvPr/>
        </p:nvSpPr>
        <p:spPr>
          <a:xfrm>
            <a:off x="2406200" y="18217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c2*(n/2)+c1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8" name="Google Shape;1098;p34"/>
          <p:cNvSpPr/>
          <p:nvPr/>
        </p:nvSpPr>
        <p:spPr>
          <a:xfrm>
            <a:off x="5469450" y="18217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c2*(n/2)+c1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99" name="Google Shape;1099;p34"/>
          <p:cNvCxnSpPr>
            <a:stCxn id="1097" idx="3"/>
          </p:cNvCxnSpPr>
          <p:nvPr/>
        </p:nvCxnSpPr>
        <p:spPr>
          <a:xfrm rot="10800000" flipH="1">
            <a:off x="3532400" y="1193275"/>
            <a:ext cx="557700" cy="92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00" name="Google Shape;1100;p34"/>
          <p:cNvCxnSpPr>
            <a:endCxn id="1098" idx="1"/>
          </p:cNvCxnSpPr>
          <p:nvPr/>
        </p:nvCxnSpPr>
        <p:spPr>
          <a:xfrm>
            <a:off x="4696350" y="1185475"/>
            <a:ext cx="773100" cy="93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1" name="Google Shape;1101;p34"/>
          <p:cNvSpPr/>
          <p:nvPr/>
        </p:nvSpPr>
        <p:spPr>
          <a:xfrm>
            <a:off x="1651300" y="28078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2" name="Google Shape;1102;p34"/>
          <p:cNvSpPr/>
          <p:nvPr/>
        </p:nvSpPr>
        <p:spPr>
          <a:xfrm>
            <a:off x="3223550" y="28078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p34"/>
          <p:cNvSpPr/>
          <p:nvPr/>
        </p:nvSpPr>
        <p:spPr>
          <a:xfrm>
            <a:off x="4651975" y="28078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p34"/>
          <p:cNvSpPr/>
          <p:nvPr/>
        </p:nvSpPr>
        <p:spPr>
          <a:xfrm>
            <a:off x="6224225" y="28078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05" name="Google Shape;1105;p34"/>
          <p:cNvCxnSpPr>
            <a:stCxn id="1097" idx="2"/>
            <a:endCxn id="1101" idx="0"/>
          </p:cNvCxnSpPr>
          <p:nvPr/>
        </p:nvCxnSpPr>
        <p:spPr>
          <a:xfrm flipH="1">
            <a:off x="2214500" y="2413975"/>
            <a:ext cx="7548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06" name="Google Shape;1106;p34"/>
          <p:cNvCxnSpPr>
            <a:stCxn id="1097" idx="2"/>
            <a:endCxn id="1102" idx="0"/>
          </p:cNvCxnSpPr>
          <p:nvPr/>
        </p:nvCxnSpPr>
        <p:spPr>
          <a:xfrm>
            <a:off x="2969300" y="2413975"/>
            <a:ext cx="8175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07" name="Google Shape;1107;p34"/>
          <p:cNvCxnSpPr>
            <a:stCxn id="1098" idx="2"/>
            <a:endCxn id="1103" idx="0"/>
          </p:cNvCxnSpPr>
          <p:nvPr/>
        </p:nvCxnSpPr>
        <p:spPr>
          <a:xfrm flipH="1">
            <a:off x="5215050" y="2413975"/>
            <a:ext cx="8175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08" name="Google Shape;1108;p34"/>
          <p:cNvCxnSpPr>
            <a:stCxn id="1098" idx="2"/>
            <a:endCxn id="1104" idx="0"/>
          </p:cNvCxnSpPr>
          <p:nvPr/>
        </p:nvCxnSpPr>
        <p:spPr>
          <a:xfrm>
            <a:off x="6032550" y="2413975"/>
            <a:ext cx="7548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09" name="Google Shape;1109;p34"/>
          <p:cNvCxnSpPr/>
          <p:nvPr/>
        </p:nvCxnSpPr>
        <p:spPr>
          <a:xfrm flipH="1">
            <a:off x="2108475" y="3400075"/>
            <a:ext cx="11700" cy="543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110" name="Google Shape;1110;p34"/>
          <p:cNvCxnSpPr/>
          <p:nvPr/>
        </p:nvCxnSpPr>
        <p:spPr>
          <a:xfrm flipH="1">
            <a:off x="3870675" y="3400075"/>
            <a:ext cx="2100" cy="519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111" name="Google Shape;1111;p34"/>
          <p:cNvCxnSpPr/>
          <p:nvPr/>
        </p:nvCxnSpPr>
        <p:spPr>
          <a:xfrm>
            <a:off x="5120850" y="3400075"/>
            <a:ext cx="0" cy="519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112" name="Google Shape;1112;p34"/>
          <p:cNvCxnSpPr/>
          <p:nvPr/>
        </p:nvCxnSpPr>
        <p:spPr>
          <a:xfrm flipH="1">
            <a:off x="6859050" y="3400075"/>
            <a:ext cx="14400" cy="543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114" name="Google Shape;1114;p34"/>
          <p:cNvSpPr/>
          <p:nvPr/>
        </p:nvSpPr>
        <p:spPr>
          <a:xfrm>
            <a:off x="3924325" y="803125"/>
            <a:ext cx="9681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c2*n + 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2F6B69C-F547-4CB8-DA0F-045F47091605}"/>
              </a:ext>
            </a:extLst>
          </p:cNvPr>
          <p:cNvGrpSpPr/>
          <p:nvPr/>
        </p:nvGrpSpPr>
        <p:grpSpPr>
          <a:xfrm>
            <a:off x="5071534" y="220133"/>
            <a:ext cx="4599849" cy="761042"/>
            <a:chOff x="5071534" y="220133"/>
            <a:chExt cx="4599849" cy="761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0F5ECA87-9E61-15F8-052C-116E88C39F07}"/>
                    </a:ext>
                  </a:extLst>
                </p:cNvPr>
                <p:cNvSpPr txBox="1"/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0F5ECA87-9E61-15F8-052C-116E88C39F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blipFill>
                  <a:blip r:embed="rId3"/>
                  <a:stretch>
                    <a:fillRect t="-217949" b="-3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9C0A444-CEFB-BCEA-21CE-1454318223BA}"/>
                </a:ext>
              </a:extLst>
            </p:cNvPr>
            <p:cNvSpPr/>
            <p:nvPr/>
          </p:nvSpPr>
          <p:spPr>
            <a:xfrm>
              <a:off x="5774267" y="220133"/>
              <a:ext cx="3178192" cy="761042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5"/>
          <p:cNvSpPr/>
          <p:nvPr/>
        </p:nvSpPr>
        <p:spPr>
          <a:xfrm>
            <a:off x="2406200" y="18217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c2*(n/2)+c1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0" name="Google Shape;1120;p35"/>
          <p:cNvSpPr/>
          <p:nvPr/>
        </p:nvSpPr>
        <p:spPr>
          <a:xfrm>
            <a:off x="5469450" y="18217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c2*(n/2)+c1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1" name="Google Shape;1121;p35"/>
          <p:cNvCxnSpPr>
            <a:stCxn id="1119" idx="3"/>
          </p:cNvCxnSpPr>
          <p:nvPr/>
        </p:nvCxnSpPr>
        <p:spPr>
          <a:xfrm rot="10800000" flipH="1">
            <a:off x="3532400" y="1193275"/>
            <a:ext cx="557700" cy="92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2" name="Google Shape;1122;p35"/>
          <p:cNvCxnSpPr>
            <a:endCxn id="1120" idx="1"/>
          </p:cNvCxnSpPr>
          <p:nvPr/>
        </p:nvCxnSpPr>
        <p:spPr>
          <a:xfrm>
            <a:off x="4696350" y="1185475"/>
            <a:ext cx="773100" cy="93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23" name="Google Shape;1123;p35"/>
          <p:cNvSpPr/>
          <p:nvPr/>
        </p:nvSpPr>
        <p:spPr>
          <a:xfrm>
            <a:off x="1651300" y="28078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4" name="Google Shape;1124;p35"/>
          <p:cNvSpPr/>
          <p:nvPr/>
        </p:nvSpPr>
        <p:spPr>
          <a:xfrm>
            <a:off x="3223550" y="28078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 dirty="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5" name="Google Shape;1125;p35"/>
          <p:cNvSpPr/>
          <p:nvPr/>
        </p:nvSpPr>
        <p:spPr>
          <a:xfrm>
            <a:off x="4651975" y="28078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6" name="Google Shape;1126;p35"/>
          <p:cNvSpPr/>
          <p:nvPr/>
        </p:nvSpPr>
        <p:spPr>
          <a:xfrm>
            <a:off x="6224225" y="28078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7" name="Google Shape;1127;p35"/>
          <p:cNvCxnSpPr>
            <a:stCxn id="1119" idx="2"/>
            <a:endCxn id="1123" idx="0"/>
          </p:cNvCxnSpPr>
          <p:nvPr/>
        </p:nvCxnSpPr>
        <p:spPr>
          <a:xfrm flipH="1">
            <a:off x="2214500" y="2413975"/>
            <a:ext cx="7548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8" name="Google Shape;1128;p35"/>
          <p:cNvCxnSpPr>
            <a:stCxn id="1119" idx="2"/>
            <a:endCxn id="1124" idx="0"/>
          </p:cNvCxnSpPr>
          <p:nvPr/>
        </p:nvCxnSpPr>
        <p:spPr>
          <a:xfrm>
            <a:off x="2969300" y="2413975"/>
            <a:ext cx="8175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9" name="Google Shape;1129;p35"/>
          <p:cNvCxnSpPr>
            <a:stCxn id="1120" idx="2"/>
            <a:endCxn id="1125" idx="0"/>
          </p:cNvCxnSpPr>
          <p:nvPr/>
        </p:nvCxnSpPr>
        <p:spPr>
          <a:xfrm flipH="1">
            <a:off x="5215050" y="2413975"/>
            <a:ext cx="8175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30" name="Google Shape;1130;p35"/>
          <p:cNvCxnSpPr>
            <a:stCxn id="1120" idx="2"/>
            <a:endCxn id="1126" idx="0"/>
          </p:cNvCxnSpPr>
          <p:nvPr/>
        </p:nvCxnSpPr>
        <p:spPr>
          <a:xfrm>
            <a:off x="6032550" y="2413975"/>
            <a:ext cx="7548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31" name="Google Shape;1131;p35"/>
          <p:cNvCxnSpPr/>
          <p:nvPr/>
        </p:nvCxnSpPr>
        <p:spPr>
          <a:xfrm flipH="1">
            <a:off x="2108475" y="3400075"/>
            <a:ext cx="11700" cy="543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132" name="Google Shape;1132;p35"/>
          <p:cNvCxnSpPr/>
          <p:nvPr/>
        </p:nvCxnSpPr>
        <p:spPr>
          <a:xfrm flipH="1">
            <a:off x="3870675" y="3400075"/>
            <a:ext cx="2100" cy="519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133" name="Google Shape;1133;p35"/>
          <p:cNvCxnSpPr/>
          <p:nvPr/>
        </p:nvCxnSpPr>
        <p:spPr>
          <a:xfrm>
            <a:off x="5120850" y="3400075"/>
            <a:ext cx="0" cy="519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134" name="Google Shape;1134;p35"/>
          <p:cNvCxnSpPr/>
          <p:nvPr/>
        </p:nvCxnSpPr>
        <p:spPr>
          <a:xfrm flipH="1">
            <a:off x="6859050" y="3400075"/>
            <a:ext cx="14400" cy="543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136" name="Google Shape;1136;p35"/>
          <p:cNvSpPr/>
          <p:nvPr/>
        </p:nvSpPr>
        <p:spPr>
          <a:xfrm>
            <a:off x="3924325" y="803125"/>
            <a:ext cx="9681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c2*n + 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7" name="Google Shape;1137;p35"/>
          <p:cNvSpPr/>
          <p:nvPr/>
        </p:nvSpPr>
        <p:spPr>
          <a:xfrm>
            <a:off x="1122075" y="4200650"/>
            <a:ext cx="903000" cy="366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1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38" name="Google Shape;1138;p35"/>
          <p:cNvCxnSpPr/>
          <p:nvPr/>
        </p:nvCxnSpPr>
        <p:spPr>
          <a:xfrm rot="10800000" flipH="1">
            <a:off x="1438425" y="3900950"/>
            <a:ext cx="537000" cy="29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9" name="Google Shape;1139;p35"/>
          <p:cNvSpPr/>
          <p:nvPr/>
        </p:nvSpPr>
        <p:spPr>
          <a:xfrm>
            <a:off x="2223375" y="4200650"/>
            <a:ext cx="903000" cy="366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1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0" name="Google Shape;1140;p35"/>
          <p:cNvCxnSpPr/>
          <p:nvPr/>
        </p:nvCxnSpPr>
        <p:spPr>
          <a:xfrm rot="10800000">
            <a:off x="2351625" y="3900950"/>
            <a:ext cx="458400" cy="29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41" name="Google Shape;1141;p35"/>
          <p:cNvSpPr/>
          <p:nvPr/>
        </p:nvSpPr>
        <p:spPr>
          <a:xfrm>
            <a:off x="5911925" y="4200650"/>
            <a:ext cx="903000" cy="366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1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2" name="Google Shape;1142;p35"/>
          <p:cNvSpPr/>
          <p:nvPr/>
        </p:nvSpPr>
        <p:spPr>
          <a:xfrm>
            <a:off x="7013225" y="4200650"/>
            <a:ext cx="903000" cy="366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1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3" name="Google Shape;1143;p35"/>
          <p:cNvCxnSpPr/>
          <p:nvPr/>
        </p:nvCxnSpPr>
        <p:spPr>
          <a:xfrm rot="10800000" flipH="1">
            <a:off x="6228275" y="3900950"/>
            <a:ext cx="537000" cy="29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44" name="Google Shape;1144;p35"/>
          <p:cNvCxnSpPr/>
          <p:nvPr/>
        </p:nvCxnSpPr>
        <p:spPr>
          <a:xfrm rot="10800000">
            <a:off x="7141475" y="3900950"/>
            <a:ext cx="458400" cy="29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45" name="Google Shape;1145;p35"/>
          <p:cNvCxnSpPr/>
          <p:nvPr/>
        </p:nvCxnSpPr>
        <p:spPr>
          <a:xfrm rot="10800000" flipH="1">
            <a:off x="3536688" y="4324250"/>
            <a:ext cx="2070600" cy="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147" name="Google Shape;1147;p35"/>
          <p:cNvSpPr/>
          <p:nvPr/>
        </p:nvSpPr>
        <p:spPr>
          <a:xfrm>
            <a:off x="7599872" y="4219550"/>
            <a:ext cx="221700" cy="210300"/>
          </a:xfrm>
          <a:prstGeom prst="rect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79EB26-653A-D0E8-3DED-CBECF86D31D1}"/>
              </a:ext>
            </a:extLst>
          </p:cNvPr>
          <p:cNvGrpSpPr/>
          <p:nvPr/>
        </p:nvGrpSpPr>
        <p:grpSpPr>
          <a:xfrm>
            <a:off x="5071534" y="220133"/>
            <a:ext cx="4599849" cy="761042"/>
            <a:chOff x="5071534" y="220133"/>
            <a:chExt cx="4599849" cy="761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33995980-79B8-81FF-9D32-A40F5929B09A}"/>
                    </a:ext>
                  </a:extLst>
                </p:cNvPr>
                <p:cNvSpPr txBox="1"/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33995980-79B8-81FF-9D32-A40F5929B0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blipFill>
                  <a:blip r:embed="rId3"/>
                  <a:stretch>
                    <a:fillRect t="-217949" b="-3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5E31B6-AD67-326E-6006-BDB2F43E3390}"/>
                </a:ext>
              </a:extLst>
            </p:cNvPr>
            <p:cNvSpPr/>
            <p:nvPr/>
          </p:nvSpPr>
          <p:spPr>
            <a:xfrm>
              <a:off x="5774267" y="220133"/>
              <a:ext cx="3178192" cy="761042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D849B4DD-B315-4181-74C1-CFC9FCC5495A}"/>
              </a:ext>
            </a:extLst>
          </p:cNvPr>
          <p:cNvSpPr/>
          <p:nvPr/>
        </p:nvSpPr>
        <p:spPr>
          <a:xfrm>
            <a:off x="8407400" y="339501"/>
            <a:ext cx="160867" cy="25281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36"/>
          <p:cNvSpPr/>
          <p:nvPr/>
        </p:nvSpPr>
        <p:spPr>
          <a:xfrm>
            <a:off x="2406200" y="18217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c2*(n/2)+c1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36"/>
          <p:cNvSpPr/>
          <p:nvPr/>
        </p:nvSpPr>
        <p:spPr>
          <a:xfrm>
            <a:off x="5469450" y="18217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c2*(n/2)+c1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54" name="Google Shape;1154;p36"/>
          <p:cNvCxnSpPr>
            <a:stCxn id="1152" idx="3"/>
          </p:cNvCxnSpPr>
          <p:nvPr/>
        </p:nvCxnSpPr>
        <p:spPr>
          <a:xfrm rot="10800000" flipH="1">
            <a:off x="3532400" y="1193275"/>
            <a:ext cx="557700" cy="92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55" name="Google Shape;1155;p36"/>
          <p:cNvCxnSpPr>
            <a:endCxn id="1153" idx="1"/>
          </p:cNvCxnSpPr>
          <p:nvPr/>
        </p:nvCxnSpPr>
        <p:spPr>
          <a:xfrm>
            <a:off x="4696350" y="1185475"/>
            <a:ext cx="773100" cy="93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56" name="Google Shape;1156;p36"/>
          <p:cNvSpPr/>
          <p:nvPr/>
        </p:nvSpPr>
        <p:spPr>
          <a:xfrm>
            <a:off x="1651300" y="28078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 dirty="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7" name="Google Shape;1157;p36"/>
          <p:cNvSpPr/>
          <p:nvPr/>
        </p:nvSpPr>
        <p:spPr>
          <a:xfrm>
            <a:off x="3223550" y="28078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8" name="Google Shape;1158;p36"/>
          <p:cNvSpPr/>
          <p:nvPr/>
        </p:nvSpPr>
        <p:spPr>
          <a:xfrm>
            <a:off x="4651975" y="28078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9" name="Google Shape;1159;p36"/>
          <p:cNvSpPr/>
          <p:nvPr/>
        </p:nvSpPr>
        <p:spPr>
          <a:xfrm>
            <a:off x="6224225" y="280787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60" name="Google Shape;1160;p36"/>
          <p:cNvCxnSpPr>
            <a:stCxn id="1152" idx="2"/>
            <a:endCxn id="1156" idx="0"/>
          </p:cNvCxnSpPr>
          <p:nvPr/>
        </p:nvCxnSpPr>
        <p:spPr>
          <a:xfrm flipH="1">
            <a:off x="2214500" y="2413975"/>
            <a:ext cx="7548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61" name="Google Shape;1161;p36"/>
          <p:cNvCxnSpPr>
            <a:stCxn id="1152" idx="2"/>
            <a:endCxn id="1157" idx="0"/>
          </p:cNvCxnSpPr>
          <p:nvPr/>
        </p:nvCxnSpPr>
        <p:spPr>
          <a:xfrm>
            <a:off x="2969300" y="2413975"/>
            <a:ext cx="8175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62" name="Google Shape;1162;p36"/>
          <p:cNvCxnSpPr>
            <a:stCxn id="1153" idx="2"/>
            <a:endCxn id="1158" idx="0"/>
          </p:cNvCxnSpPr>
          <p:nvPr/>
        </p:nvCxnSpPr>
        <p:spPr>
          <a:xfrm flipH="1">
            <a:off x="5215050" y="2413975"/>
            <a:ext cx="8175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63" name="Google Shape;1163;p36"/>
          <p:cNvCxnSpPr>
            <a:stCxn id="1153" idx="2"/>
            <a:endCxn id="1159" idx="0"/>
          </p:cNvCxnSpPr>
          <p:nvPr/>
        </p:nvCxnSpPr>
        <p:spPr>
          <a:xfrm>
            <a:off x="6032550" y="2413975"/>
            <a:ext cx="7548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64" name="Google Shape;1164;p36"/>
          <p:cNvCxnSpPr/>
          <p:nvPr/>
        </p:nvCxnSpPr>
        <p:spPr>
          <a:xfrm flipH="1">
            <a:off x="2108475" y="3400075"/>
            <a:ext cx="11700" cy="543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165" name="Google Shape;1165;p36"/>
          <p:cNvCxnSpPr/>
          <p:nvPr/>
        </p:nvCxnSpPr>
        <p:spPr>
          <a:xfrm flipH="1">
            <a:off x="3870675" y="3400075"/>
            <a:ext cx="2100" cy="519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166" name="Google Shape;1166;p36"/>
          <p:cNvCxnSpPr/>
          <p:nvPr/>
        </p:nvCxnSpPr>
        <p:spPr>
          <a:xfrm>
            <a:off x="5120850" y="3400075"/>
            <a:ext cx="0" cy="519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167" name="Google Shape;1167;p36"/>
          <p:cNvCxnSpPr/>
          <p:nvPr/>
        </p:nvCxnSpPr>
        <p:spPr>
          <a:xfrm flipH="1">
            <a:off x="6859050" y="3400075"/>
            <a:ext cx="14400" cy="543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169" name="Google Shape;1169;p36"/>
          <p:cNvSpPr/>
          <p:nvPr/>
        </p:nvSpPr>
        <p:spPr>
          <a:xfrm>
            <a:off x="3924325" y="803125"/>
            <a:ext cx="9681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c2*n + 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0" name="Google Shape;1170;p36"/>
          <p:cNvSpPr/>
          <p:nvPr/>
        </p:nvSpPr>
        <p:spPr>
          <a:xfrm>
            <a:off x="1122075" y="4200650"/>
            <a:ext cx="903000" cy="543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1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c0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71" name="Google Shape;1171;p36"/>
          <p:cNvCxnSpPr/>
          <p:nvPr/>
        </p:nvCxnSpPr>
        <p:spPr>
          <a:xfrm rot="10800000" flipH="1">
            <a:off x="1438425" y="3900950"/>
            <a:ext cx="537000" cy="29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2" name="Google Shape;1172;p36"/>
          <p:cNvSpPr/>
          <p:nvPr/>
        </p:nvSpPr>
        <p:spPr>
          <a:xfrm>
            <a:off x="2223375" y="4200650"/>
            <a:ext cx="903000" cy="543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1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c0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73" name="Google Shape;1173;p36"/>
          <p:cNvCxnSpPr/>
          <p:nvPr/>
        </p:nvCxnSpPr>
        <p:spPr>
          <a:xfrm rot="10800000">
            <a:off x="2351625" y="3900950"/>
            <a:ext cx="458400" cy="29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4" name="Google Shape;1174;p36"/>
          <p:cNvSpPr/>
          <p:nvPr/>
        </p:nvSpPr>
        <p:spPr>
          <a:xfrm>
            <a:off x="5911925" y="4200650"/>
            <a:ext cx="903000" cy="543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1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c0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36"/>
          <p:cNvSpPr/>
          <p:nvPr/>
        </p:nvSpPr>
        <p:spPr>
          <a:xfrm>
            <a:off x="7013225" y="4200650"/>
            <a:ext cx="903000" cy="519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1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c0</a:t>
            </a: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76" name="Google Shape;1176;p36"/>
          <p:cNvCxnSpPr/>
          <p:nvPr/>
        </p:nvCxnSpPr>
        <p:spPr>
          <a:xfrm rot="10800000" flipH="1">
            <a:off x="6228275" y="3900950"/>
            <a:ext cx="537000" cy="29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77" name="Google Shape;1177;p36"/>
          <p:cNvCxnSpPr/>
          <p:nvPr/>
        </p:nvCxnSpPr>
        <p:spPr>
          <a:xfrm rot="10800000">
            <a:off x="7141475" y="3900950"/>
            <a:ext cx="458400" cy="29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78" name="Google Shape;1178;p36"/>
          <p:cNvCxnSpPr/>
          <p:nvPr/>
        </p:nvCxnSpPr>
        <p:spPr>
          <a:xfrm rot="10800000" flipH="1">
            <a:off x="3536688" y="4324250"/>
            <a:ext cx="2070600" cy="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180" name="Google Shape;1180;p36"/>
          <p:cNvSpPr/>
          <p:nvPr/>
        </p:nvSpPr>
        <p:spPr>
          <a:xfrm>
            <a:off x="7599872" y="4433850"/>
            <a:ext cx="221700" cy="210300"/>
          </a:xfrm>
          <a:prstGeom prst="rect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8827A9-2379-3814-85F2-CC3C3780B118}"/>
              </a:ext>
            </a:extLst>
          </p:cNvPr>
          <p:cNvGrpSpPr/>
          <p:nvPr/>
        </p:nvGrpSpPr>
        <p:grpSpPr>
          <a:xfrm>
            <a:off x="5071534" y="220133"/>
            <a:ext cx="4599849" cy="761042"/>
            <a:chOff x="5071534" y="220133"/>
            <a:chExt cx="4599849" cy="761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42ACD956-6D94-AA85-9DF1-0331B4050B5D}"/>
                    </a:ext>
                  </a:extLst>
                </p:cNvPr>
                <p:cNvSpPr txBox="1"/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,&amp;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42ACD956-6D94-AA85-9DF1-0331B4050B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1534" y="339501"/>
                  <a:ext cx="4599849" cy="480581"/>
                </a:xfrm>
                <a:prstGeom prst="rect">
                  <a:avLst/>
                </a:prstGeom>
                <a:blipFill>
                  <a:blip r:embed="rId3"/>
                  <a:stretch>
                    <a:fillRect t="-217949" b="-3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C22277-08F0-9902-1EF6-74684AFC99F9}"/>
                </a:ext>
              </a:extLst>
            </p:cNvPr>
            <p:cNvSpPr/>
            <p:nvPr/>
          </p:nvSpPr>
          <p:spPr>
            <a:xfrm>
              <a:off x="5774267" y="220133"/>
              <a:ext cx="3178192" cy="761042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0ED4AA2D-AD75-4E55-E2FF-61BD171D80D8}"/>
              </a:ext>
            </a:extLst>
          </p:cNvPr>
          <p:cNvSpPr/>
          <p:nvPr/>
        </p:nvSpPr>
        <p:spPr>
          <a:xfrm>
            <a:off x="7821572" y="347131"/>
            <a:ext cx="238695" cy="25281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37"/>
          <p:cNvSpPr/>
          <p:nvPr/>
        </p:nvSpPr>
        <p:spPr>
          <a:xfrm>
            <a:off x="1473000" y="183262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c2*(n/2)+c1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6" name="Google Shape;1186;p37"/>
          <p:cNvSpPr/>
          <p:nvPr/>
        </p:nvSpPr>
        <p:spPr>
          <a:xfrm>
            <a:off x="4536250" y="183262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n/2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c2*(n/2)+c1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87" name="Google Shape;1187;p37"/>
          <p:cNvCxnSpPr>
            <a:stCxn id="1185" idx="3"/>
          </p:cNvCxnSpPr>
          <p:nvPr/>
        </p:nvCxnSpPr>
        <p:spPr>
          <a:xfrm rot="10800000" flipH="1">
            <a:off x="2599200" y="1204125"/>
            <a:ext cx="557700" cy="92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88" name="Google Shape;1188;p37"/>
          <p:cNvCxnSpPr>
            <a:endCxn id="1186" idx="1"/>
          </p:cNvCxnSpPr>
          <p:nvPr/>
        </p:nvCxnSpPr>
        <p:spPr>
          <a:xfrm>
            <a:off x="3763150" y="1196325"/>
            <a:ext cx="773100" cy="93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89" name="Google Shape;1189;p37"/>
          <p:cNvSpPr/>
          <p:nvPr/>
        </p:nvSpPr>
        <p:spPr>
          <a:xfrm>
            <a:off x="718100" y="281872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 dirty="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0" name="Google Shape;1190;p37"/>
          <p:cNvSpPr/>
          <p:nvPr/>
        </p:nvSpPr>
        <p:spPr>
          <a:xfrm>
            <a:off x="2290350" y="281872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 dirty="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p37"/>
          <p:cNvSpPr/>
          <p:nvPr/>
        </p:nvSpPr>
        <p:spPr>
          <a:xfrm>
            <a:off x="3718775" y="281872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 dirty="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2" name="Google Shape;1192;p37"/>
          <p:cNvSpPr/>
          <p:nvPr/>
        </p:nvSpPr>
        <p:spPr>
          <a:xfrm>
            <a:off x="5291025" y="2818725"/>
            <a:ext cx="11262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n/4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c2*(n/4)+c1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93" name="Google Shape;1193;p37"/>
          <p:cNvCxnSpPr>
            <a:stCxn id="1185" idx="2"/>
            <a:endCxn id="1189" idx="0"/>
          </p:cNvCxnSpPr>
          <p:nvPr/>
        </p:nvCxnSpPr>
        <p:spPr>
          <a:xfrm flipH="1">
            <a:off x="1281300" y="2424825"/>
            <a:ext cx="7548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94" name="Google Shape;1194;p37"/>
          <p:cNvCxnSpPr>
            <a:stCxn id="1185" idx="2"/>
            <a:endCxn id="1190" idx="0"/>
          </p:cNvCxnSpPr>
          <p:nvPr/>
        </p:nvCxnSpPr>
        <p:spPr>
          <a:xfrm>
            <a:off x="2036100" y="2424825"/>
            <a:ext cx="8175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95" name="Google Shape;1195;p37"/>
          <p:cNvCxnSpPr>
            <a:stCxn id="1186" idx="2"/>
            <a:endCxn id="1191" idx="0"/>
          </p:cNvCxnSpPr>
          <p:nvPr/>
        </p:nvCxnSpPr>
        <p:spPr>
          <a:xfrm flipH="1">
            <a:off x="4281850" y="2424825"/>
            <a:ext cx="8175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96" name="Google Shape;1196;p37"/>
          <p:cNvCxnSpPr>
            <a:stCxn id="1186" idx="2"/>
            <a:endCxn id="1192" idx="0"/>
          </p:cNvCxnSpPr>
          <p:nvPr/>
        </p:nvCxnSpPr>
        <p:spPr>
          <a:xfrm>
            <a:off x="5099350" y="2424825"/>
            <a:ext cx="754800" cy="39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97" name="Google Shape;1197;p37"/>
          <p:cNvCxnSpPr/>
          <p:nvPr/>
        </p:nvCxnSpPr>
        <p:spPr>
          <a:xfrm flipH="1">
            <a:off x="1175275" y="3410925"/>
            <a:ext cx="11700" cy="543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198" name="Google Shape;1198;p37"/>
          <p:cNvCxnSpPr/>
          <p:nvPr/>
        </p:nvCxnSpPr>
        <p:spPr>
          <a:xfrm flipH="1">
            <a:off x="2937475" y="3410925"/>
            <a:ext cx="2100" cy="519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199" name="Google Shape;1199;p37"/>
          <p:cNvCxnSpPr/>
          <p:nvPr/>
        </p:nvCxnSpPr>
        <p:spPr>
          <a:xfrm>
            <a:off x="4187650" y="3410925"/>
            <a:ext cx="0" cy="519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200" name="Google Shape;1200;p37"/>
          <p:cNvCxnSpPr/>
          <p:nvPr/>
        </p:nvCxnSpPr>
        <p:spPr>
          <a:xfrm flipH="1">
            <a:off x="5925850" y="3410925"/>
            <a:ext cx="14400" cy="543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201" name="Google Shape;1201;p37"/>
          <p:cNvSpPr/>
          <p:nvPr/>
        </p:nvSpPr>
        <p:spPr>
          <a:xfrm>
            <a:off x="2991125" y="813975"/>
            <a:ext cx="968100" cy="59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n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 c2*n + c1</a:t>
            </a:r>
            <a:endParaRPr sz="1400" b="0" i="0" u="none" strike="noStrike" cap="non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2" name="Google Shape;1202;p37"/>
          <p:cNvSpPr/>
          <p:nvPr/>
        </p:nvSpPr>
        <p:spPr>
          <a:xfrm>
            <a:off x="188875" y="4211500"/>
            <a:ext cx="903000" cy="543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1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c0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03" name="Google Shape;1203;p37"/>
          <p:cNvCxnSpPr/>
          <p:nvPr/>
        </p:nvCxnSpPr>
        <p:spPr>
          <a:xfrm rot="10800000" flipH="1">
            <a:off x="505225" y="3911800"/>
            <a:ext cx="537000" cy="29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04" name="Google Shape;1204;p37"/>
          <p:cNvSpPr/>
          <p:nvPr/>
        </p:nvSpPr>
        <p:spPr>
          <a:xfrm>
            <a:off x="1290175" y="4211500"/>
            <a:ext cx="903000" cy="543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1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c0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05" name="Google Shape;1205;p37"/>
          <p:cNvCxnSpPr/>
          <p:nvPr/>
        </p:nvCxnSpPr>
        <p:spPr>
          <a:xfrm rot="10800000">
            <a:off x="1418425" y="3911800"/>
            <a:ext cx="458400" cy="29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06" name="Google Shape;1206;p37"/>
          <p:cNvSpPr/>
          <p:nvPr/>
        </p:nvSpPr>
        <p:spPr>
          <a:xfrm>
            <a:off x="4978725" y="4211500"/>
            <a:ext cx="903000" cy="543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1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c0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7" name="Google Shape;1207;p37"/>
          <p:cNvSpPr/>
          <p:nvPr/>
        </p:nvSpPr>
        <p:spPr>
          <a:xfrm>
            <a:off x="6080025" y="4211500"/>
            <a:ext cx="903000" cy="519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Input:  1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Work: c0</a:t>
            </a:r>
            <a:endParaRPr sz="800" b="0" i="0" u="none" strike="noStrike" cap="none" baseline="3000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08" name="Google Shape;1208;p37"/>
          <p:cNvCxnSpPr/>
          <p:nvPr/>
        </p:nvCxnSpPr>
        <p:spPr>
          <a:xfrm rot="10800000" flipH="1">
            <a:off x="5295075" y="3911800"/>
            <a:ext cx="537000" cy="29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09" name="Google Shape;1209;p37"/>
          <p:cNvCxnSpPr/>
          <p:nvPr/>
        </p:nvCxnSpPr>
        <p:spPr>
          <a:xfrm rot="10800000">
            <a:off x="6208275" y="3911800"/>
            <a:ext cx="458400" cy="29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10" name="Google Shape;1210;p37"/>
          <p:cNvCxnSpPr/>
          <p:nvPr/>
        </p:nvCxnSpPr>
        <p:spPr>
          <a:xfrm rot="10800000" flipH="1">
            <a:off x="2603488" y="4335100"/>
            <a:ext cx="2070600" cy="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211" name="Google Shape;1211;p37"/>
          <p:cNvSpPr txBox="1"/>
          <p:nvPr/>
        </p:nvSpPr>
        <p:spPr>
          <a:xfrm>
            <a:off x="6080025" y="150675"/>
            <a:ext cx="2702100" cy="3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sng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Since we’re in /b case:</a:t>
            </a:r>
            <a:endParaRPr sz="1800" b="0" i="0" u="sng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2" name="Google Shape;1212;p37"/>
          <p:cNvSpPr txBox="1"/>
          <p:nvPr/>
        </p:nvSpPr>
        <p:spPr>
          <a:xfrm>
            <a:off x="6080013" y="1416588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sng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With a, b, and f(n) plugged in:</a:t>
            </a:r>
            <a:endParaRPr sz="1800" b="0" i="0" u="sng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EA4E35B-7CD2-37BD-BB4E-DFB277DCB20B}"/>
                  </a:ext>
                </a:extLst>
              </p:cNvPr>
              <p:cNvSpPr txBox="1"/>
              <p:nvPr/>
            </p:nvSpPr>
            <p:spPr>
              <a:xfrm>
                <a:off x="5816634" y="650587"/>
                <a:ext cx="2965491" cy="62106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fun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EA4E35B-7CD2-37BD-BB4E-DFB277DCB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634" y="650587"/>
                <a:ext cx="2965491" cy="621067"/>
              </a:xfrm>
              <a:prstGeom prst="rect">
                <a:avLst/>
              </a:prstGeom>
              <a:blipFill>
                <a:blip r:embed="rId3"/>
                <a:stretch>
                  <a:fillRect t="-108000" b="-17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CDF309F-EA02-0199-A0C7-DE6B78782C05}"/>
                  </a:ext>
                </a:extLst>
              </p:cNvPr>
              <p:cNvSpPr txBox="1"/>
              <p:nvPr/>
            </p:nvSpPr>
            <p:spPr>
              <a:xfrm>
                <a:off x="6294533" y="1988891"/>
                <a:ext cx="2570960" cy="6210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fun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CDF309F-EA02-0199-A0C7-DE6B78782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533" y="1988891"/>
                <a:ext cx="2570960" cy="621067"/>
              </a:xfrm>
              <a:prstGeom prst="rect">
                <a:avLst/>
              </a:prstGeom>
              <a:blipFill>
                <a:blip r:embed="rId4"/>
                <a:stretch>
                  <a:fillRect l="-985" t="-108000" b="-17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39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79845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Thank You!</a:t>
            </a:r>
            <a:endParaRPr/>
          </a:p>
        </p:txBody>
      </p:sp>
      <p:pic>
        <p:nvPicPr>
          <p:cNvPr id="1220" name="Google Shape;1220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18225" y="922825"/>
            <a:ext cx="4925776" cy="3694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</TotalTime>
  <Words>2957</Words>
  <Application>Microsoft Office PowerPoint</Application>
  <PresentationFormat>On-screen Show (16:9)</PresentationFormat>
  <Paragraphs>715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45</vt:i4>
      </vt:variant>
    </vt:vector>
  </HeadingPairs>
  <TitlesOfParts>
    <vt:vector size="59" baseType="lpstr">
      <vt:lpstr>Proxima Nova</vt:lpstr>
      <vt:lpstr>Symbol</vt:lpstr>
      <vt:lpstr>STIX Two Text</vt:lpstr>
      <vt:lpstr>Play</vt:lpstr>
      <vt:lpstr>Helvetica Neue Light</vt:lpstr>
      <vt:lpstr>Cambria Math</vt:lpstr>
      <vt:lpstr>Helvetica Neue</vt:lpstr>
      <vt:lpstr>Raleway</vt:lpstr>
      <vt:lpstr>Arial</vt:lpstr>
      <vt:lpstr>Courier New</vt:lpstr>
      <vt:lpstr>Times New Roman</vt:lpstr>
      <vt:lpstr>Plum</vt:lpstr>
      <vt:lpstr>Office Theme</vt:lpstr>
      <vt:lpstr>Plum</vt:lpstr>
      <vt:lpstr>Recurrences</vt:lpstr>
      <vt:lpstr>Part 1: Recurrence Relations</vt:lpstr>
      <vt:lpstr>Recurrence Relations Overview</vt:lpstr>
      <vt:lpstr>Recurrence Relations Examples</vt:lpstr>
      <vt:lpstr>Problem 0a</vt:lpstr>
      <vt:lpstr>Problem 0a</vt:lpstr>
      <vt:lpstr>Problem 0b</vt:lpstr>
      <vt:lpstr>Tree Method Overview</vt:lpstr>
      <vt:lpstr>Big Idea: T(n/b)</vt:lpstr>
      <vt:lpstr>Big Idea: T(n-b)</vt:lpstr>
      <vt:lpstr>Tree Method T(n)=2T(n/2)+n</vt:lpstr>
      <vt:lpstr>Q1(a) Solving the Summation</vt:lpstr>
      <vt:lpstr>Your Turn!</vt:lpstr>
      <vt:lpstr>Q1(b) Base Case Doesn’t Matter!</vt:lpstr>
      <vt:lpstr>Q1(b) Solving the Summation</vt:lpstr>
      <vt:lpstr>Q1(c) Constants for f(n) Don’t Matter!</vt:lpstr>
      <vt:lpstr>Q(1c) Solving the Summation</vt:lpstr>
      <vt:lpstr>Q1(d) Branching Factor (a) Matters!</vt:lpstr>
      <vt:lpstr>Q(1d) Solving the Summation</vt:lpstr>
      <vt:lpstr> Q1(e) Reduction Factor (/b) Does Matter!</vt:lpstr>
      <vt:lpstr>Q(1e) Solving the Summation</vt:lpstr>
      <vt:lpstr>Q1(f): Tree method</vt:lpstr>
      <vt:lpstr>Q1(f): Solving the Summation</vt:lpstr>
      <vt:lpstr> Reduction Constant (-b) Matters! </vt:lpstr>
      <vt:lpstr>General Advice</vt:lpstr>
      <vt:lpstr>Recursive Running Times - Guidance</vt:lpstr>
      <vt:lpstr>PowerPoint Presentation</vt:lpstr>
      <vt:lpstr>PowerPoint Presentation</vt:lpstr>
      <vt:lpstr>Putting it All Together</vt:lpstr>
      <vt:lpstr>Problem 2(a)</vt:lpstr>
      <vt:lpstr>Problem 2(a)</vt:lpstr>
      <vt:lpstr>Problem 2(b)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Aaron Honjaya</dc:creator>
  <cp:lastModifiedBy>Ruth Anderson</cp:lastModifiedBy>
  <cp:revision>15</cp:revision>
  <dcterms:modified xsi:type="dcterms:W3CDTF">2026-10-15T19:17:32Z</dcterms:modified>
</cp:coreProperties>
</file>