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83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4" r:id="rId15"/>
    <p:sldId id="285" r:id="rId16"/>
    <p:sldId id="296" r:id="rId17"/>
    <p:sldId id="286" r:id="rId18"/>
    <p:sldId id="287" r:id="rId19"/>
    <p:sldId id="260" r:id="rId20"/>
    <p:sldId id="298" r:id="rId21"/>
    <p:sldId id="297" r:id="rId22"/>
    <p:sldId id="288" r:id="rId23"/>
    <p:sldId id="289" r:id="rId24"/>
    <p:sldId id="299" r:id="rId25"/>
    <p:sldId id="290" r:id="rId26"/>
    <p:sldId id="291" r:id="rId27"/>
    <p:sldId id="292" r:id="rId28"/>
    <p:sldId id="293" r:id="rId29"/>
    <p:sldId id="294" r:id="rId30"/>
    <p:sldId id="300" r:id="rId31"/>
    <p:sldId id="301" r:id="rId32"/>
  </p:sldIdLst>
  <p:sldSz cx="12192000" cy="6858000"/>
  <p:notesSz cx="6858000" cy="9144000"/>
  <p:embeddedFontLst>
    <p:embeddedFont>
      <p:font typeface="Cambria Math" panose="02040503050406030204" pitchFamily="18" charset="0"/>
      <p:regular r:id="rId34"/>
    </p:embeddedFont>
    <p:embeddedFont>
      <p:font typeface="Consolas" panose="020B0609020204030204" pitchFamily="49" charset="0"/>
      <p:regular r:id="rId35"/>
      <p:bold r:id="rId36"/>
      <p:italic r:id="rId37"/>
      <p:boldItalic r:id="rId38"/>
    </p:embeddedFont>
    <p:embeddedFont>
      <p:font typeface="Helvetica Neue" panose="02000503000000020004" pitchFamily="2" charset="0"/>
      <p:regular r:id="rId39"/>
      <p:bold r:id="rId40"/>
      <p:italic r:id="rId41"/>
      <p:boldItalic r:id="rId42"/>
    </p:embeddedFont>
    <p:embeddedFont>
      <p:font typeface="Play"/>
      <p:regular r:id="rId43"/>
      <p:bold r:id="rId44"/>
    </p:embeddedFont>
    <p:embeddedFont>
      <p:font typeface="Roboto" panose="02000000000000000000" pitchFamily="2" charset="0"/>
      <p:regular r:id="rId45"/>
      <p:bold r:id="rId46"/>
      <p:italic r:id="rId47"/>
      <p:boldItalic r:id="rId48"/>
    </p:embeddedFont>
    <p:embeddedFont>
      <p:font typeface="STIX Two Text" pitchFamily="2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3" roundtripDataSignature="AMtx7mg5tZvG3HnKCM04n7dwTzRcVvEW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3838"/>
    <a:srgbClr val="766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FB82A1-1123-7949-95C3-2EB248C58EA1}" v="2762" dt="2026-04-06T06:48:59.431"/>
    <p1510:client id="{EC86B6B4-12ED-FCF8-4777-4294D9420A5C}" v="14" dt="2026-04-06T05:26:30.0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541"/>
    <p:restoredTop sz="94655"/>
  </p:normalViewPr>
  <p:slideViewPr>
    <p:cSldViewPr snapToGrid="0">
      <p:cViewPr varScale="1">
        <p:scale>
          <a:sx n="74" d="100"/>
          <a:sy n="74" d="100"/>
        </p:scale>
        <p:origin x="184" y="7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customschemas.google.com/relationships/presentationmetadata" Target="metadata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54E01F79-7F78-7A0B-2150-29426CB14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>
            <a:extLst>
              <a:ext uri="{FF2B5EF4-FFF2-40B4-BE49-F238E27FC236}">
                <a16:creationId xmlns:a16="http://schemas.microsoft.com/office/drawing/2014/main" id="{F6448E7B-2328-CF0A-95A8-13FF5584CE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:notes">
            <a:extLst>
              <a:ext uri="{FF2B5EF4-FFF2-40B4-BE49-F238E27FC236}">
                <a16:creationId xmlns:a16="http://schemas.microsoft.com/office/drawing/2014/main" id="{24FAFA5B-43A5-696B-97A7-27D3549A1E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318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uw.hosted.panopto.com/Panopto/Pages/Viewer.aspx?id=412977cb-48bf-4da3-b227-b4240171878d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dirty="0"/>
              <a:t>Section 2</a:t>
            </a:r>
            <a:endParaRPr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Runtime</a:t>
            </a:r>
            <a:endParaRPr dirty="0"/>
          </a:p>
        </p:txBody>
      </p:sp>
      <p:pic>
        <p:nvPicPr>
          <p:cNvPr id="86" name="Google Shape;86;p1" descr="Decorative 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976" y="3399575"/>
            <a:ext cx="3272150" cy="329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dirty="0"/>
              <a:t>Big-Oh Review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11DFA84-4E36-1F53-8376-60203B6A6282}"/>
                  </a:ext>
                  <a:ext uri="{C183D7F6-B498-43B3-948B-1728B52AA6E4}">
                    <adec:decorative xmlns:adec="http://schemas.microsoft.com/office/drawing/2017/decorative" val="0"/>
                  </a:ext>
                </a:extLst>
              </p:cNvPr>
              <p:cNvSpPr txBox="1"/>
              <p:nvPr/>
            </p:nvSpPr>
            <p:spPr>
              <a:xfrm>
                <a:off x="838200" y="1623117"/>
                <a:ext cx="10515600" cy="120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700" dirty="0"/>
                  <a:t>Definition</a:t>
                </a:r>
                <a:r>
                  <a:rPr lang="en-US" sz="2000" dirty="0"/>
                  <a:t>:</a:t>
                </a:r>
              </a:p>
              <a:p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000" dirty="0"/>
                  <a:t> are two functions, then we say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provided there exists positive constants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7030A0"/>
                    </a:solidFill>
                  </a:rPr>
                  <a:t> </a:t>
                </a:r>
                <a:r>
                  <a:rPr lang="en-US" sz="2000" dirty="0"/>
                  <a:t>such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for all values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11DFA84-4E36-1F53-8376-60203B6A6282}"/>
                  </a:ext>
                  <a:ext uri="{C183D7F6-B498-43B3-948B-1728B52AA6E4}">
                    <adec:decorative xmlns:adec="http://schemas.microsoft.com/office/drawing/2017/decorative" val="0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23117"/>
                <a:ext cx="10515600" cy="1207125"/>
              </a:xfrm>
              <a:prstGeom prst="rect">
                <a:avLst/>
              </a:prstGeom>
              <a:blipFill>
                <a:blip r:embed="rId3"/>
                <a:stretch>
                  <a:fillRect l="-1086" t="-4167"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Google Shape;97;p2"/>
          <p:cNvSpPr txBox="1"/>
          <p:nvPr/>
        </p:nvSpPr>
        <p:spPr>
          <a:xfrm>
            <a:off x="838200" y="5241900"/>
            <a:ext cx="10596036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0" i="0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Main ideas:</a:t>
            </a: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2100"/>
              <a:buFont typeface="Arial"/>
              <a:buChar char="•"/>
            </a:pPr>
            <a:r>
              <a:rPr lang="en-US" sz="2100" b="0" i="1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Big-O, we focus on the </a:t>
            </a:r>
            <a:r>
              <a:rPr lang="en-US" sz="2100" b="1" i="1" u="none" strike="noStrike" cap="none" dirty="0">
                <a:solidFill>
                  <a:srgbClr val="766D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growth</a:t>
            </a:r>
            <a:r>
              <a:rPr lang="en-US" sz="2100" b="1" i="1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100" b="0" i="1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 the runtime as the input size </a:t>
            </a:r>
            <a:r>
              <a:rPr lang="en-US" sz="2100" b="0" i="1" u="none" strike="noStrike" cap="none" dirty="0">
                <a:solidFill>
                  <a:srgbClr val="6AA84F"/>
                </a:solidFill>
                <a:latin typeface="STIX Two Text"/>
                <a:ea typeface="STIX Two Text"/>
                <a:cs typeface="STIX Two Text"/>
                <a:sym typeface="STIX Two Text"/>
              </a:rPr>
              <a:t>n</a:t>
            </a:r>
            <a:r>
              <a:rPr lang="en-US" sz="2100" b="1" i="1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100" b="1" i="1" u="none" strike="noStrike" cap="none" dirty="0">
                <a:solidFill>
                  <a:srgbClr val="766D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goes to infinity</a:t>
            </a:r>
            <a:r>
              <a:rPr lang="en-US" sz="2100" b="0" i="1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21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1A47"/>
              </a:buClr>
              <a:buSzPts val="2100"/>
              <a:buFont typeface="Arial"/>
              <a:buChar char="•"/>
            </a:pPr>
            <a:r>
              <a:rPr lang="en-US" sz="2100" b="0" i="1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Big-O represents an </a:t>
            </a:r>
            <a:r>
              <a:rPr lang="en-US" sz="2100" b="1" i="1" u="none" strike="noStrike" cap="none" dirty="0">
                <a:solidFill>
                  <a:srgbClr val="766D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upper bound</a:t>
            </a:r>
            <a:r>
              <a:rPr lang="en-US" sz="2100" b="0" i="1" u="none" strike="noStrike" cap="none" dirty="0">
                <a:solidFill>
                  <a:srgbClr val="391A4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on the algorithm runtime. Not necessarily tight!</a:t>
            </a:r>
            <a:endParaRPr sz="1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AA55D5-AB71-6F1C-6675-D934877CCAC3}"/>
                  </a:ext>
                </a:extLst>
              </p:cNvPr>
              <p:cNvSpPr txBox="1"/>
              <p:nvPr/>
            </p:nvSpPr>
            <p:spPr>
              <a:xfrm>
                <a:off x="588936" y="3116024"/>
                <a:ext cx="2032499" cy="1661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700" b="1" dirty="0"/>
                  <a:t>Why is </a:t>
                </a:r>
                <a14:m>
                  <m:oMath xmlns:m="http://schemas.openxmlformats.org/officeDocument/2006/math">
                    <m:r>
                      <a:rPr lang="en-US" sz="1700" b="1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sz="1700" b="1" dirty="0"/>
                  <a:t> important?</a:t>
                </a:r>
              </a:p>
              <a:p>
                <a:r>
                  <a:rPr lang="en-US" sz="1700" i="1" dirty="0"/>
                  <a:t>Ensures that we focus on the </a:t>
                </a:r>
                <a:r>
                  <a:rPr lang="en-US" sz="1700" i="1" dirty="0">
                    <a:solidFill>
                      <a:srgbClr val="766DF0"/>
                    </a:solidFill>
                  </a:rPr>
                  <a:t>shape</a:t>
                </a:r>
                <a:r>
                  <a:rPr lang="en-US" sz="1700" i="1" dirty="0"/>
                  <a:t> of the runtime curve’s </a:t>
                </a:r>
                <a:r>
                  <a:rPr lang="en-US" sz="1700" i="1" dirty="0">
                    <a:solidFill>
                      <a:srgbClr val="766DF0"/>
                    </a:solidFill>
                  </a:rPr>
                  <a:t>growth</a:t>
                </a:r>
                <a:r>
                  <a:rPr lang="en-US" sz="1700" i="1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AA55D5-AB71-6F1C-6675-D934877CC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936" y="3116024"/>
                <a:ext cx="2032499" cy="1661993"/>
              </a:xfrm>
              <a:prstGeom prst="rect">
                <a:avLst/>
              </a:prstGeom>
              <a:blipFill>
                <a:blip r:embed="rId6"/>
                <a:stretch>
                  <a:fillRect l="-1863" t="-1515" r="-621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3C8612F-B5A2-3CA0-DE62-9B901EE0BE7C}"/>
                  </a:ext>
                </a:extLst>
              </p:cNvPr>
              <p:cNvSpPr txBox="1"/>
              <p:nvPr/>
            </p:nvSpPr>
            <p:spPr>
              <a:xfrm>
                <a:off x="6167634" y="3116024"/>
                <a:ext cx="2563442" cy="1661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700" b="1" dirty="0"/>
                  <a:t>Why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sz="17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1700" b="1" dirty="0"/>
                  <a:t> important?</a:t>
                </a:r>
              </a:p>
              <a:p>
                <a:r>
                  <a:rPr lang="en-US" sz="1700" i="1" dirty="0"/>
                  <a:t>Ensures that we focus on the input size </a:t>
                </a:r>
                <a14:m>
                  <m:oMath xmlns:m="http://schemas.openxmlformats.org/officeDocument/2006/math">
                    <m:r>
                      <a:rPr lang="en-US" sz="17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700" i="1" dirty="0"/>
                  <a:t> as it </a:t>
                </a:r>
                <a:r>
                  <a:rPr lang="en-US" sz="1700" i="1" dirty="0">
                    <a:solidFill>
                      <a:srgbClr val="766DF0"/>
                    </a:solidFill>
                  </a:rPr>
                  <a:t>goes to infinity</a:t>
                </a:r>
                <a:r>
                  <a:rPr lang="en-US" sz="1700" i="1" dirty="0"/>
                  <a:t> by allow us to ignore small values.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3C8612F-B5A2-3CA0-DE62-9B901EE0B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634" y="3116024"/>
                <a:ext cx="2563442" cy="1661993"/>
              </a:xfrm>
              <a:prstGeom prst="rect">
                <a:avLst/>
              </a:prstGeom>
              <a:blipFill>
                <a:blip r:embed="rId7"/>
                <a:stretch>
                  <a:fillRect l="-1478" t="-1515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4" name="Google Shape;94;p2" descr="Graph depicting a function f starting out larger than a function g, but becoming smaller asymptotically beyond some smallest point n_0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731076" y="2876281"/>
            <a:ext cx="3319849" cy="2296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" descr="Graph showing runtime of functions with respect to input size. Demonstrates that multiplying by a constant is equivalent to changing the slope of the line."/>
          <p:cNvPicPr preferRelativeResize="0"/>
          <p:nvPr/>
        </p:nvPicPr>
        <p:blipFill rotWithShape="1">
          <a:blip r:embed="rId9">
            <a:alphaModFix/>
          </a:blip>
          <a:srcRect t="1" r="3288" b="-4069"/>
          <a:stretch>
            <a:fillRect/>
          </a:stretch>
        </p:blipFill>
        <p:spPr>
          <a:xfrm>
            <a:off x="2670647" y="2924714"/>
            <a:ext cx="3221426" cy="2296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dirty="0"/>
              <a:t>Big-Omega and Big-Theta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4AB373E-D99E-615C-429C-35C23BA8D5F7}"/>
                  </a:ext>
                </a:extLst>
              </p:cNvPr>
              <p:cNvSpPr txBox="1"/>
              <p:nvPr/>
            </p:nvSpPr>
            <p:spPr>
              <a:xfrm>
                <a:off x="838200" y="1861582"/>
                <a:ext cx="10669292" cy="430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dirty="0"/>
                  <a:t>Definition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300" b="0" i="1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300" dirty="0"/>
                  <a:t>:</a:t>
                </a:r>
              </a:p>
              <a:p>
                <a:endParaRPr lang="en-US" dirty="0"/>
              </a:p>
              <a:p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000" dirty="0"/>
                  <a:t> are two functions, then we say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provided there exists positive constants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7030A0"/>
                    </a:solidFill>
                  </a:rPr>
                  <a:t> </a:t>
                </a:r>
                <a:r>
                  <a:rPr lang="en-US" sz="2000" dirty="0"/>
                  <a:t>such that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0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for all values of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i="1" dirty="0"/>
                  <a:t>We also focus on the growth of the runtime as the input size </a:t>
                </a:r>
                <a:r>
                  <a:rPr lang="en-US" sz="2000" i="1" dirty="0">
                    <a:solidFill>
                      <a:srgbClr val="00B050"/>
                    </a:solidFill>
                  </a:rPr>
                  <a:t>n</a:t>
                </a:r>
                <a:r>
                  <a:rPr lang="en-US" sz="2000" i="1" dirty="0"/>
                  <a:t> </a:t>
                </a:r>
                <a:r>
                  <a:rPr lang="en-US" sz="2000" i="1" dirty="0">
                    <a:solidFill>
                      <a:srgbClr val="766DF0"/>
                    </a:solidFill>
                  </a:rPr>
                  <a:t>goes to infinity</a:t>
                </a:r>
                <a:r>
                  <a:rPr lang="en-US" sz="2000" i="1" dirty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𝛺</m:t>
                    </m:r>
                  </m:oMath>
                </a14:m>
                <a:r>
                  <a:rPr lang="en-US" sz="2000" i="1" dirty="0"/>
                  <a:t> represents a </a:t>
                </a:r>
                <a:r>
                  <a:rPr lang="en-US" sz="2000" i="1" dirty="0">
                    <a:solidFill>
                      <a:srgbClr val="766DF0"/>
                    </a:solidFill>
                  </a:rPr>
                  <a:t>lower bound </a:t>
                </a:r>
                <a:r>
                  <a:rPr lang="en-US" sz="2000" i="1" dirty="0"/>
                  <a:t>on the algorithm runtime. Not necessarily tight either.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i="1" dirty="0"/>
              </a:p>
              <a:p>
                <a:r>
                  <a:rPr lang="en-US" sz="2300" dirty="0"/>
                  <a:t>Definition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300" b="0" i="1" smtClean="0"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US" sz="2300" dirty="0"/>
                  <a:t>:</a:t>
                </a:r>
              </a:p>
              <a:p>
                <a:endParaRPr lang="en-US" dirty="0"/>
              </a:p>
              <a:p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000" dirty="0"/>
                  <a:t> are two functions, then we say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provided that both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US" sz="2000" i="1" dirty="0"/>
                  <a:t> represents a </a:t>
                </a:r>
                <a:r>
                  <a:rPr lang="en-US" sz="2000" i="1" dirty="0">
                    <a:solidFill>
                      <a:srgbClr val="766DF0"/>
                    </a:solidFill>
                  </a:rPr>
                  <a:t>tight/exact bound </a:t>
                </a:r>
                <a:r>
                  <a:rPr lang="en-US" sz="2000" i="1" dirty="0"/>
                  <a:t>on the algorithm runtime.</a:t>
                </a:r>
              </a:p>
              <a:p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4AB373E-D99E-615C-429C-35C23BA8D5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61582"/>
                <a:ext cx="10669292" cy="4308872"/>
              </a:xfrm>
              <a:prstGeom prst="rect">
                <a:avLst/>
              </a:prstGeom>
              <a:blipFill>
                <a:blip r:embed="rId3"/>
                <a:stretch>
                  <a:fillRect l="-832" t="-882" r="-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dirty="0"/>
              <a:t>Practice Worksheet Question 0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BE902FB-A262-B718-3542-DA059A8DEF09}"/>
                  </a:ext>
                </a:extLst>
              </p:cNvPr>
              <p:cNvSpPr txBox="1"/>
              <p:nvPr/>
            </p:nvSpPr>
            <p:spPr>
              <a:xfrm>
                <a:off x="838200" y="1683479"/>
                <a:ext cx="10111353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Suppose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/>
                  <a:t> Indicate if each statement is guaranteed to be always true, guaranteed to be always false, or is sometimes true (and thus also sometimes false).</a:t>
                </a:r>
              </a:p>
              <a:p>
                <a:endParaRPr lang="en-US" sz="2000" dirty="0"/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𝑙𝑜𝑔𝑛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𝑛𝑙𝑜𝑔𝑛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𝑙𝑜𝑔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)∈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BE902FB-A262-B718-3542-DA059A8DE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83479"/>
                <a:ext cx="10111353" cy="5016758"/>
              </a:xfrm>
              <a:prstGeom prst="rect">
                <a:avLst/>
              </a:prstGeom>
              <a:blipFill>
                <a:blip r:embed="rId3"/>
                <a:stretch>
                  <a:fillRect l="-753" t="-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B468889B-6084-1971-E918-17DD13A0E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>
            <a:extLst>
              <a:ext uri="{FF2B5EF4-FFF2-40B4-BE49-F238E27FC236}">
                <a16:creationId xmlns:a16="http://schemas.microsoft.com/office/drawing/2014/main" id="{B866252F-DF4B-058B-9F67-1A1410C28E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dirty="0"/>
              <a:t>Solutions Worksheet Question 0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A114EFA-7734-B9A3-002B-A27F3A16EB29}"/>
                  </a:ext>
                </a:extLst>
              </p:cNvPr>
              <p:cNvSpPr txBox="1"/>
              <p:nvPr/>
            </p:nvSpPr>
            <p:spPr>
              <a:xfrm>
                <a:off x="838200" y="1690825"/>
                <a:ext cx="10111353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Suppose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/>
                  <a:t> Indicate if each statement is guaranteed to be always true, guaranteed to be always false, or is sometimes true (and thus also sometimes false).</a:t>
                </a:r>
              </a:p>
              <a:p>
                <a:endParaRPr lang="en-US" sz="2000" dirty="0"/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𝑙𝑜𝑔𝑛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𝑛𝑙𝑜𝑔𝑛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𝑙𝑜𝑔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)∈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A114EFA-7734-B9A3-002B-A27F3A16E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90825"/>
                <a:ext cx="10111353" cy="5016758"/>
              </a:xfrm>
              <a:prstGeom prst="rect">
                <a:avLst/>
              </a:prstGeom>
              <a:blipFill>
                <a:blip r:embed="rId3"/>
                <a:stretch>
                  <a:fillRect l="-753" t="-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1EC5148-3DA0-88BC-385E-AAEB1B813E21}"/>
              </a:ext>
            </a:extLst>
          </p:cNvPr>
          <p:cNvSpPr txBox="1"/>
          <p:nvPr/>
        </p:nvSpPr>
        <p:spPr>
          <a:xfrm>
            <a:off x="4890381" y="2606406"/>
            <a:ext cx="2411238" cy="4190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Always True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Always True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Sometimes True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Always True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Sometimes True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Sometimes True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Sometimes True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Always False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5290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dirty="0"/>
              <a:t>Worksheet Question 1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Google Shape;124;p7"/>
              <p:cNvSpPr txBox="1"/>
              <p:nvPr/>
            </p:nvSpPr>
            <p:spPr>
              <a:xfrm>
                <a:off x="914400" y="1690700"/>
                <a:ext cx="7896300" cy="324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514350" lvl="0" indent="-514350">
                  <a:buSzPts val="2800"/>
                  <a:buAutoNum type="arabicPeriod"/>
                </a:pPr>
                <a:r>
                  <a:rPr lang="en-US" sz="2800" b="0" i="0" u="none" strike="noStrike" cap="none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Prove that </a:t>
                </a:r>
                <a14:m>
                  <m:oMath xmlns:m="http://schemas.openxmlformats.org/officeDocument/2006/math">
                    <m:r>
                      <a:rPr lang="ar-AE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ar-AE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ar-AE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ar-AE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ar-A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b="0" i="0" u="none" strike="noStrike" cap="none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514350" lvl="0" indent="-514350">
                  <a:buSzPts val="2800"/>
                  <a:buAutoNum type="arabicPeriod"/>
                </a:pPr>
                <a:endParaRPr lang="ar-AE" sz="2800" b="0" i="0" u="none" strike="noStrike" cap="none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marR="0" lvl="0" indent="-4064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Roboto"/>
                  <a:buAutoNum type="alphaLcParenR"/>
                </a:pPr>
                <a:r>
                  <a:rPr lang="en-US" sz="2800" b="0" i="0" u="none" strike="noStrike" cap="none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f(n) = 7n, g(n) = n/10</a:t>
                </a:r>
                <a:endParaRPr sz="2800" b="0" i="0" u="none" strike="noStrike" cap="none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marR="0" lvl="0" indent="-4064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Roboto"/>
                  <a:buAutoNum type="alphaLcParenR"/>
                </a:pPr>
                <a:r>
                  <a:rPr lang="en-US" sz="2800" b="0" i="0" u="none" strike="noStrike" cap="none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f(n) = 1000, g(n) = 3n</a:t>
                </a:r>
                <a:r>
                  <a:rPr lang="en-US" sz="2800" b="0" i="0" u="none" strike="noStrike" cap="none" baseline="30000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3</a:t>
                </a:r>
                <a:endParaRPr sz="2800" b="0" i="0" u="none" strike="noStrike" cap="none" baseline="30000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marR="0" lvl="0" indent="-4064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Roboto"/>
                  <a:buAutoNum type="alphaLcParenR"/>
                </a:pPr>
                <a:r>
                  <a:rPr lang="en-US" sz="2800" b="0" i="0" u="none" strike="noStrike" cap="none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f(n) = 2</a:t>
                </a:r>
                <a:r>
                  <a:rPr lang="en-US" sz="2800" b="0" i="0" u="none" strike="noStrike" cap="none" baseline="30000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n</a:t>
                </a:r>
                <a:r>
                  <a:rPr lang="en-US" sz="2800" b="0" i="0" u="none" strike="noStrike" cap="none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, g(n) = 3</a:t>
                </a:r>
                <a:r>
                  <a:rPr lang="en-US" sz="2800" b="0" i="0" u="none" strike="noStrike" cap="none" baseline="30000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2n</a:t>
                </a:r>
                <a:endParaRPr sz="2800" b="0" i="0" u="none" strike="noStrike" cap="none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marR="0" lvl="0" indent="-4064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Roboto"/>
                  <a:buAutoNum type="alphaLcParenR"/>
                </a:pPr>
                <a:r>
                  <a:rPr lang="en-US" sz="2800" b="0" i="0" u="none" strike="noStrike" cap="none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f(n) = 7n</a:t>
                </a:r>
                <a:r>
                  <a:rPr lang="en-US" sz="2800" b="0" i="0" u="none" strike="noStrike" cap="none" baseline="30000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2</a:t>
                </a:r>
                <a:r>
                  <a:rPr lang="en-US" sz="2800" b="0" i="0" u="none" strike="noStrike" cap="none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 + 3n, g(n) = n</a:t>
                </a:r>
                <a:r>
                  <a:rPr lang="en-US" sz="2800" b="0" i="0" u="none" strike="noStrike" cap="none" baseline="30000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4</a:t>
                </a:r>
                <a:endParaRPr sz="2800" b="0" i="0" u="none" strike="noStrike" cap="none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marR="0" lvl="0" indent="-4064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Roboto"/>
                  <a:buAutoNum type="alphaLcParenR"/>
                </a:pPr>
                <a:r>
                  <a:rPr lang="en-US" sz="2800" b="0" i="0" u="none" strike="noStrike" cap="none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f(n) = n + 2nlog(n), g(n) = </a:t>
                </a:r>
                <a:r>
                  <a:rPr lang="en-US" sz="2800" b="0" i="0" u="none" strike="noStrike" cap="none" dirty="0" err="1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nlog</a:t>
                </a:r>
                <a:r>
                  <a:rPr lang="en-US" sz="2800" b="0" i="0" u="none" strike="noStrike" cap="none" dirty="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(n)</a:t>
                </a:r>
                <a:endParaRPr sz="2800" b="0" i="0" u="none" strike="noStrike" cap="none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mc:Choice>
        <mc:Fallback xmlns="">
          <p:sp>
            <p:nvSpPr>
              <p:cNvPr id="124" name="Google Shape;124;p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690700"/>
                <a:ext cx="7896300" cy="3242700"/>
              </a:xfrm>
              <a:prstGeom prst="rect">
                <a:avLst/>
              </a:prstGeom>
              <a:blipFill>
                <a:blip r:embed="rId3"/>
                <a:stretch>
                  <a:fillRect l="-1768" t="-389" b="-15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>
            <a:spLocks noGrp="1"/>
          </p:cNvSpPr>
          <p:nvPr>
            <p:ph type="title"/>
          </p:nvPr>
        </p:nvSpPr>
        <p:spPr>
          <a:xfrm>
            <a:off x="838200" y="116931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How to Approach these Problems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Google Shape;130;p8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838200" y="1101757"/>
                <a:ext cx="10515600" cy="435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/>
                  <a:t>When trying to prove something like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ar-AE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ar-AE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ar-AE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ar-AE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ar-AE" sz="2400" dirty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latin typeface="Roboto"/>
                    <a:ea typeface="Roboto"/>
                    <a:cs typeface="Roboto"/>
                    <a:sym typeface="Roboto"/>
                  </a:rPr>
                  <a:t>or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ar-AE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ar-AE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ar-AE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ar-AE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>
                    <a:latin typeface="Roboto"/>
                    <a:ea typeface="Roboto"/>
                    <a:cs typeface="Roboto"/>
                    <a:sym typeface="Roboto"/>
                  </a:rPr>
                  <a:t>you need to find a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  <a:ea typeface="Roboto"/>
                        <a:cs typeface="Roboto"/>
                        <a:sym typeface="Roboto"/>
                      </a:rPr>
                      <m:t>𝑐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Roboto"/>
                        <a:cs typeface="Roboto"/>
                        <a:sym typeface="Roboto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sz="2600" dirty="0">
                    <a:latin typeface="Roboto"/>
                    <a:ea typeface="Roboto"/>
                    <a:cs typeface="Roboto"/>
                    <a:sym typeface="Roboto"/>
                  </a:rPr>
                  <a:t>. </a:t>
                </a:r>
              </a:p>
              <a:p>
                <a:pPr marL="457200" lvl="0" indent="-330200" algn="l" rtl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SzPts val="1600"/>
                  <a:buFont typeface="Roboto"/>
                  <a:buChar char="●"/>
                </a:pPr>
                <a:r>
                  <a:rPr lang="en-US" sz="2600" dirty="0">
                    <a:latin typeface="Roboto"/>
                    <a:ea typeface="Roboto"/>
                    <a:cs typeface="Roboto"/>
                    <a:sym typeface="Roboto"/>
                  </a:rPr>
                  <a:t>The </a:t>
                </a:r>
                <a:r>
                  <a:rPr lang="en-US" sz="2600" b="1" dirty="0">
                    <a:latin typeface="Roboto"/>
                    <a:ea typeface="Roboto"/>
                    <a:cs typeface="Roboto"/>
                    <a:sym typeface="Roboto"/>
                  </a:rPr>
                  <a:t>proof</a:t>
                </a:r>
                <a:r>
                  <a:rPr lang="en-US" sz="2600" dirty="0">
                    <a:latin typeface="Roboto"/>
                    <a:ea typeface="Roboto"/>
                    <a:cs typeface="Roboto"/>
                    <a:sym typeface="Roboto"/>
                  </a:rPr>
                  <a:t>, or final solution, for the problem should simply </a:t>
                </a:r>
                <a:r>
                  <a:rPr lang="en-US" sz="2600" u="sng" dirty="0">
                    <a:latin typeface="Roboto"/>
                    <a:ea typeface="Roboto"/>
                    <a:cs typeface="Roboto"/>
                    <a:sym typeface="Roboto"/>
                  </a:rPr>
                  <a:t>declare</a:t>
                </a:r>
                <a:r>
                  <a:rPr lang="en-US" sz="2600" dirty="0">
                    <a:latin typeface="Roboto"/>
                    <a:ea typeface="Roboto"/>
                    <a:cs typeface="Roboto"/>
                    <a:sym typeface="Roboto"/>
                  </a:rPr>
                  <a:t> the values of c and n</a:t>
                </a:r>
                <a:r>
                  <a:rPr lang="en-US" sz="2600" baseline="-25000" dirty="0">
                    <a:latin typeface="Roboto"/>
                    <a:ea typeface="Roboto"/>
                    <a:cs typeface="Roboto"/>
                    <a:sym typeface="Roboto"/>
                  </a:rPr>
                  <a:t>0</a:t>
                </a:r>
                <a:r>
                  <a:rPr lang="en-US" sz="2600" dirty="0">
                    <a:latin typeface="Roboto"/>
                    <a:ea typeface="Roboto"/>
                    <a:cs typeface="Roboto"/>
                    <a:sym typeface="Roboto"/>
                  </a:rPr>
                  <a:t> and should plug them in/explain why they make the inequality true.  </a:t>
                </a:r>
              </a:p>
              <a:p>
                <a:pPr marL="457200" lvl="0" indent="-33020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SzPts val="1600"/>
                  <a:buFont typeface="Roboto"/>
                  <a:buChar char="●"/>
                </a:pPr>
                <a:r>
                  <a:rPr lang="en-US" sz="2600" dirty="0">
                    <a:latin typeface="Roboto"/>
                    <a:ea typeface="Roboto"/>
                    <a:cs typeface="Roboto"/>
                    <a:sym typeface="Roboto"/>
                  </a:rPr>
                  <a:t>The proof should </a:t>
                </a:r>
                <a:r>
                  <a:rPr lang="en-US" sz="2600" b="1" dirty="0">
                    <a:latin typeface="Roboto"/>
                    <a:ea typeface="Roboto"/>
                    <a:cs typeface="Roboto"/>
                    <a:sym typeface="Roboto"/>
                  </a:rPr>
                  <a:t>not</a:t>
                </a:r>
                <a:r>
                  <a:rPr lang="en-US" sz="2600" dirty="0">
                    <a:latin typeface="Roboto"/>
                    <a:ea typeface="Roboto"/>
                    <a:cs typeface="Roboto"/>
                    <a:sym typeface="Roboto"/>
                  </a:rPr>
                  <a:t> explain how to </a:t>
                </a:r>
                <a:r>
                  <a:rPr lang="en-US" sz="2600" i="1" dirty="0">
                    <a:latin typeface="Roboto"/>
                    <a:ea typeface="Roboto"/>
                    <a:cs typeface="Roboto"/>
                    <a:sym typeface="Roboto"/>
                  </a:rPr>
                  <a:t>solve for</a:t>
                </a:r>
                <a:r>
                  <a:rPr lang="en-US" sz="2600" dirty="0">
                    <a:latin typeface="Roboto"/>
                    <a:ea typeface="Roboto"/>
                    <a:cs typeface="Roboto"/>
                    <a:sym typeface="Roboto"/>
                  </a:rPr>
                  <a:t> c and n</a:t>
                </a:r>
                <a:r>
                  <a:rPr lang="en-US" sz="2600" baseline="-25000" dirty="0">
                    <a:latin typeface="Roboto"/>
                    <a:ea typeface="Roboto"/>
                    <a:cs typeface="Roboto"/>
                    <a:sym typeface="Roboto"/>
                  </a:rPr>
                  <a:t>0</a:t>
                </a:r>
                <a:r>
                  <a:rPr lang="en-US" sz="2600" dirty="0">
                    <a:latin typeface="Roboto"/>
                    <a:ea typeface="Roboto"/>
                    <a:cs typeface="Roboto"/>
                    <a:sym typeface="Roboto"/>
                  </a:rPr>
                  <a:t>- that would be your own work.</a:t>
                </a:r>
                <a:r>
                  <a:rPr lang="en-US" sz="2600" dirty="0"/>
                  <a:t> </a:t>
                </a:r>
              </a:p>
              <a:p>
                <a:pPr marL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SzPts val="1800"/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130" name="Google Shape;130;p8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101757"/>
                <a:ext cx="10515600" cy="4351200"/>
              </a:xfrm>
              <a:prstGeom prst="rect">
                <a:avLst/>
              </a:prstGeom>
              <a:blipFill>
                <a:blip r:embed="rId3"/>
                <a:stretch>
                  <a:fillRect l="-10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D23935-B9CA-21A9-DA95-7CE74D9E2618}"/>
                  </a:ext>
                </a:extLst>
              </p:cNvPr>
              <p:cNvSpPr txBox="1"/>
              <p:nvPr/>
            </p:nvSpPr>
            <p:spPr>
              <a:xfrm>
                <a:off x="1549340" y="4152424"/>
                <a:ext cx="10024352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Show: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+100∈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Technique: </a:t>
                </a:r>
                <a:r>
                  <a:rPr lang="en-US" sz="2000" dirty="0"/>
                  <a:t>find values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dirty="0"/>
                  <a:t> such that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 we have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+100≤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Proof: </a:t>
                </a:r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=6.</m:t>
                    </m:r>
                  </m:oMath>
                </a14:m>
                <a:r>
                  <a:rPr lang="en-US" sz="2000" dirty="0"/>
                  <a:t> Show that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≥6, 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+100≤10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+10≤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0≤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This final expression is true because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sz="2000" dirty="0"/>
                  <a:t> is strictly increasing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6−1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&gt;10</m:t>
                    </m:r>
                  </m:oMath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CD23935-B9CA-21A9-DA95-7CE74D9E2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340" y="4152424"/>
                <a:ext cx="10024352" cy="2862322"/>
              </a:xfrm>
              <a:prstGeom prst="rect">
                <a:avLst/>
              </a:prstGeom>
              <a:blipFill>
                <a:blip r:embed="rId4"/>
                <a:stretch>
                  <a:fillRect l="-506" t="-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F05B3DB-F2B6-4D3F-6872-006005E6A5E5}"/>
                  </a:ext>
                </a:extLst>
              </p:cNvPr>
              <p:cNvSpPr txBox="1">
                <a:spLocks noGrp="1"/>
              </p:cNvSpPr>
              <p:nvPr>
                <p:ph type="title" idx="4294967295"/>
              </p:nvPr>
            </p:nvSpPr>
            <p:spPr>
              <a:xfrm>
                <a:off x="509919" y="537309"/>
                <a:ext cx="11172161" cy="916533"/>
              </a:xfrm>
              <a:prstGeom prst="rect">
                <a:avLst/>
              </a:prstGeom>
              <a:noFill/>
              <a:ln>
                <a:noFill/>
                <a:prstDash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4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1a) Prove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𝑓</m:t>
                    </m:r>
                    <m:d>
                      <m:dPr>
                        <m:ctrlPr>
                          <a:rPr kumimoji="0" lang="en-US" sz="4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kumimoji="0" lang="en-US" sz="4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kumimoji="0" lang="en-US" sz="40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=7</m:t>
                    </m:r>
                    <m:r>
                      <a:rPr kumimoji="0" lang="en-US" sz="40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kumimoji="0" lang="en-US" sz="40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, </m:t>
                    </m:r>
                    <m:r>
                      <a:rPr kumimoji="0" lang="en-US" sz="40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𝑔</m:t>
                    </m:r>
                    <m:d>
                      <m:dPr>
                        <m:ctrlPr>
                          <a:rPr kumimoji="0" lang="en-US" sz="4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kumimoji="0" lang="en-US" sz="4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kumimoji="0" lang="en-US" sz="40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</m:t>
                    </m:r>
                    <m:f>
                      <m:fPr>
                        <m:ctrlPr>
                          <a:rPr kumimoji="0" lang="en-US" sz="4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4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num>
                      <m:den>
                        <m:r>
                          <a:rPr kumimoji="0" lang="en-US" sz="4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10</m:t>
                        </m:r>
                      </m:den>
                    </m:f>
                  </m:oMath>
                </a14:m>
                <a:r>
                  <a:rPr kumimoji="0" lang="en-US" sz="4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   (Scratch Work)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F05B3DB-F2B6-4D3F-6872-006005E6A5E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509919" y="537309"/>
                <a:ext cx="11172161" cy="916533"/>
              </a:xfrm>
              <a:prstGeom prst="rect">
                <a:avLst/>
              </a:prstGeom>
              <a:blipFill>
                <a:blip r:embed="rId3"/>
                <a:stretch>
                  <a:fillRect l="-1932" t="-5479" r="-1023" b="-12329"/>
                </a:stretch>
              </a:blipFill>
              <a:ln>
                <a:noFill/>
                <a:prstDash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8303E79-01B6-5A0B-0BF2-84AE549BF050}"/>
                  </a:ext>
                </a:extLst>
              </p:cNvPr>
              <p:cNvSpPr txBox="1"/>
              <p:nvPr/>
            </p:nvSpPr>
            <p:spPr>
              <a:xfrm>
                <a:off x="886662" y="1766807"/>
                <a:ext cx="7403879" cy="812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We need to find positive constants c and n_0 so that for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we have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8303E79-01B6-5A0B-0BF2-84AE549BF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662" y="1766807"/>
                <a:ext cx="7403879" cy="812274"/>
              </a:xfrm>
              <a:prstGeom prst="rect">
                <a:avLst/>
              </a:prstGeom>
              <a:blipFill>
                <a:blip r:embed="rId4"/>
                <a:stretch>
                  <a:fillRect l="-856" t="-4615"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1F2C889-8078-5E6D-F895-7FB5B631952B}"/>
                  </a:ext>
                </a:extLst>
              </p:cNvPr>
              <p:cNvSpPr txBox="1"/>
              <p:nvPr/>
            </p:nvSpPr>
            <p:spPr>
              <a:xfrm>
                <a:off x="4588601" y="2892046"/>
                <a:ext cx="1798506" cy="1692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28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𝑐𝑛</m:t>
                      </m:r>
                    </m:oMath>
                  </m:oMathPara>
                </a14:m>
                <a:endParaRPr lang="en-US" sz="28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1F2C889-8078-5E6D-F895-7FB5B6319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601" y="2892046"/>
                <a:ext cx="1798506" cy="1692066"/>
              </a:xfrm>
              <a:prstGeom prst="rect">
                <a:avLst/>
              </a:prstGeom>
              <a:blipFill>
                <a:blip r:embed="rId5"/>
                <a:stretch>
                  <a:fillRect b="-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08B0C9-1993-8B74-A6A4-7419BC5F09C2}"/>
                  </a:ext>
                </a:extLst>
              </p:cNvPr>
              <p:cNvSpPr txBox="1"/>
              <p:nvPr/>
            </p:nvSpPr>
            <p:spPr>
              <a:xfrm>
                <a:off x="6718515" y="3971143"/>
                <a:ext cx="36119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This is only ok because we said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08B0C9-1993-8B74-A6A4-7419BC5F0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515" y="3971143"/>
                <a:ext cx="3611951" cy="307777"/>
              </a:xfrm>
              <a:prstGeom prst="rect">
                <a:avLst/>
              </a:prstGeom>
              <a:blipFill>
                <a:blip r:embed="rId6"/>
                <a:stretch>
                  <a:fillRect l="-350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922BC56-F6F7-82D4-1189-78252D6DA951}"/>
                  </a:ext>
                </a:extLst>
              </p:cNvPr>
              <p:cNvSpPr txBox="1"/>
              <p:nvPr/>
            </p:nvSpPr>
            <p:spPr>
              <a:xfrm>
                <a:off x="838200" y="4924081"/>
                <a:ext cx="901226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Meaning that this inequality holds for all values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dirty="0"/>
                  <a:t> so long 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≥70</m:t>
                    </m:r>
                  </m:oMath>
                </a14:m>
                <a:r>
                  <a:rPr lang="en-US" sz="2000" dirty="0"/>
                  <a:t>, so we can select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=70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922BC56-F6F7-82D4-1189-78252D6DA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24081"/>
                <a:ext cx="9012265" cy="707886"/>
              </a:xfrm>
              <a:prstGeom prst="rect">
                <a:avLst/>
              </a:prstGeom>
              <a:blipFill>
                <a:blip r:embed="rId7"/>
                <a:stretch>
                  <a:fillRect l="-845" t="-5263" r="-986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D956B4-657A-4C37-77D1-63F4F8896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91342" y="1849752"/>
            <a:ext cx="9209315" cy="3998957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3" name="Google Shape;143;p10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389626" y="328700"/>
                <a:ext cx="11087927" cy="132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 fontScale="90000"/>
              </a:bodyPr>
              <a:lstStyle/>
              <a:p>
                <a:pPr lvl="0"/>
                <a:r>
                  <a:rPr lang="en-US" dirty="0"/>
                  <a:t>1a) Prove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=7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, 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𝑔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/>
                  <a:t>    (Final Solution)</a:t>
                </a:r>
                <a:endParaRPr dirty="0"/>
              </a:p>
            </p:txBody>
          </p:sp>
        </mc:Choice>
        <mc:Fallback>
          <p:sp>
            <p:nvSpPr>
              <p:cNvPr id="143" name="Google Shape;143;p10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89626" y="328700"/>
                <a:ext cx="11087927" cy="1325700"/>
              </a:xfrm>
              <a:prstGeom prst="rect">
                <a:avLst/>
              </a:prstGeom>
              <a:blipFill>
                <a:blip r:embed="rId3"/>
                <a:stretch>
                  <a:fillRect l="-1945" r="-45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A39BAE9-CC31-B791-9177-65E6E62C5239}"/>
                  </a:ext>
                </a:extLst>
              </p:cNvPr>
              <p:cNvSpPr txBox="1"/>
              <p:nvPr/>
            </p:nvSpPr>
            <p:spPr>
              <a:xfrm>
                <a:off x="1761834" y="1957483"/>
                <a:ext cx="110879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=70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400" dirty="0"/>
                  <a:t>,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be an arbitrary integer.</a:t>
                </a:r>
              </a:p>
              <a:p>
                <a:r>
                  <a:rPr lang="en-US" sz="2400" dirty="0"/>
                  <a:t>We start with the left-hand-side of the inequality. Observe that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A39BAE9-CC31-B791-9177-65E6E62C5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834" y="1957483"/>
                <a:ext cx="11087927" cy="830997"/>
              </a:xfrm>
              <a:prstGeom prst="rect">
                <a:avLst/>
              </a:prstGeom>
              <a:blipFill>
                <a:blip r:embed="rId4"/>
                <a:stretch>
                  <a:fillRect l="-801" t="-6061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B04528-5E12-D430-943D-2C915F099A2A}"/>
                  </a:ext>
                </a:extLst>
              </p:cNvPr>
              <p:cNvSpPr txBox="1"/>
              <p:nvPr/>
            </p:nvSpPr>
            <p:spPr>
              <a:xfrm>
                <a:off x="3580109" y="3133752"/>
                <a:ext cx="3927539" cy="935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=70⋅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B04528-5E12-D430-943D-2C915F099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109" y="3133752"/>
                <a:ext cx="3927539" cy="935769"/>
              </a:xfrm>
              <a:prstGeom prst="rect">
                <a:avLst/>
              </a:prstGeom>
              <a:blipFill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46DFB4-A6E4-7B39-8BAA-B8A6920618C1}"/>
                  </a:ext>
                </a:extLst>
              </p:cNvPr>
              <p:cNvSpPr txBox="1"/>
              <p:nvPr/>
            </p:nvSpPr>
            <p:spPr>
              <a:xfrm>
                <a:off x="1761834" y="4414587"/>
                <a:ext cx="9415222" cy="10814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/>
                  <a:t> for 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We thus have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/>
                  <a:t>, by definition.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46DFB4-A6E4-7B39-8BAA-B8A692061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834" y="4414587"/>
                <a:ext cx="9415222" cy="1081450"/>
              </a:xfrm>
              <a:prstGeom prst="rect">
                <a:avLst/>
              </a:prstGeom>
              <a:blipFill>
                <a:blip r:embed="rId6"/>
                <a:stretch>
                  <a:fillRect l="-942" t="-1163" b="-3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1E3EA40-D3C8-2348-939F-6C3B1DD0FAE2}"/>
                  </a:ext>
                </a:extLst>
              </p:cNvPr>
              <p:cNvSpPr txBox="1">
                <a:spLocks noGrp="1"/>
              </p:cNvSpPr>
              <p:nvPr>
                <p:ph type="title" idx="4294967295"/>
              </p:nvPr>
            </p:nvSpPr>
            <p:spPr>
              <a:xfrm>
                <a:off x="301121" y="700796"/>
                <a:ext cx="11890879" cy="707886"/>
              </a:xfrm>
              <a:prstGeom prst="rect">
                <a:avLst/>
              </a:prstGeom>
              <a:noFill/>
              <a:ln>
                <a:noFill/>
                <a:prstDash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4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1b) Prove</a:t>
                </a:r>
                <a:r>
                  <a:rPr kumimoji="0" lang="en-US" sz="4000" b="0" i="0" u="none" strike="noStrike" kern="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𝑓</m:t>
                    </m:r>
                    <m:d>
                      <m:dPr>
                        <m:ctrlPr>
                          <a:rPr kumimoji="0" lang="en-US" sz="4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kumimoji="0" lang="en-US" sz="4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kumimoji="0" lang="en-US" sz="40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=1000, </m:t>
                    </m:r>
                    <m:r>
                      <a:rPr kumimoji="0" lang="en-US" sz="40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𝑔</m:t>
                    </m:r>
                    <m:d>
                      <m:dPr>
                        <m:ctrlPr>
                          <a:rPr kumimoji="0" lang="en-US" sz="4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kumimoji="0" lang="en-US" sz="4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kumimoji="0" lang="en-US" sz="40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=3</m:t>
                    </m:r>
                    <m:sSup>
                      <m:sSupPr>
                        <m:ctrlPr>
                          <a:rPr kumimoji="0" lang="en-US" sz="4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sSupPr>
                      <m:e>
                        <m:r>
                          <a:rPr kumimoji="0" lang="en-US" sz="4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e>
                      <m:sup>
                        <m:r>
                          <a:rPr kumimoji="0" lang="en-US" sz="4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2</m:t>
                        </m:r>
                      </m:sup>
                    </m:sSup>
                    <m:r>
                      <a:rPr kumimoji="0" lang="en-US" sz="40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 </m:t>
                    </m:r>
                  </m:oMath>
                </a14:m>
                <a:r>
                  <a:rPr kumimoji="0" lang="en-US" sz="4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(Scratch Work)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1E3EA40-D3C8-2348-939F-6C3B1DD0FAE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301121" y="700796"/>
                <a:ext cx="11890879" cy="707886"/>
              </a:xfrm>
              <a:prstGeom prst="rect">
                <a:avLst/>
              </a:prstGeom>
              <a:blipFill>
                <a:blip r:embed="rId3"/>
                <a:stretch>
                  <a:fillRect l="-1812" t="-16071" b="-37500"/>
                </a:stretch>
              </a:blipFill>
              <a:ln>
                <a:noFill/>
                <a:prstDash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235FE6-CE59-978D-A125-3307641188B2}"/>
                  </a:ext>
                </a:extLst>
              </p:cNvPr>
              <p:cNvSpPr txBox="1"/>
              <p:nvPr/>
            </p:nvSpPr>
            <p:spPr>
              <a:xfrm>
                <a:off x="838200" y="1975268"/>
                <a:ext cx="1063054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We need to find positive constants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/>
                  <a:t> so that for all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we have that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1000≤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⋅3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235FE6-CE59-978D-A125-330764118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75268"/>
                <a:ext cx="10630546" cy="954107"/>
              </a:xfrm>
              <a:prstGeom prst="rect">
                <a:avLst/>
              </a:prstGeom>
              <a:blipFill>
                <a:blip r:embed="rId4"/>
                <a:stretch>
                  <a:fillRect l="-1195" t="-6579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4887C40-73CA-C9E8-FC54-33B8002D8F63}"/>
                  </a:ext>
                </a:extLst>
              </p:cNvPr>
              <p:cNvSpPr txBox="1"/>
              <p:nvPr/>
            </p:nvSpPr>
            <p:spPr>
              <a:xfrm>
                <a:off x="838200" y="3317228"/>
                <a:ext cx="1017930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Here we can select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800" dirty="0"/>
                  <a:t> and then make sure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/>
                  <a:t> is large enough so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1000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4887C40-73CA-C9E8-FC54-33B8002D8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317228"/>
                <a:ext cx="10179304" cy="954107"/>
              </a:xfrm>
              <a:prstGeom prst="rect">
                <a:avLst/>
              </a:prstGeom>
              <a:blipFill>
                <a:blip r:embed="rId5"/>
                <a:stretch>
                  <a:fillRect l="-1247" t="-7895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563B9E7-E304-F007-83D6-0E744447FD07}"/>
                  </a:ext>
                </a:extLst>
              </p:cNvPr>
              <p:cNvSpPr txBox="1"/>
              <p:nvPr/>
            </p:nvSpPr>
            <p:spPr>
              <a:xfrm>
                <a:off x="762500" y="4789832"/>
                <a:ext cx="1017930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If we select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US" sz="2800" dirty="0"/>
                  <a:t> then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=1200</m:t>
                    </m:r>
                  </m:oMath>
                </a14:m>
                <a:endParaRPr lang="en-US" sz="2800" b="0" dirty="0">
                  <a:ea typeface="Cambria Math" panose="02040503050406030204" pitchFamily="18" charset="0"/>
                </a:endParaRPr>
              </a:p>
              <a:p>
                <a:r>
                  <a:rPr lang="en-US" sz="2800" dirty="0"/>
                  <a:t>Definition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2800" dirty="0"/>
                  <a:t> holds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=20.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563B9E7-E304-F007-83D6-0E744447F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00" y="4789832"/>
                <a:ext cx="10179304" cy="954107"/>
              </a:xfrm>
              <a:prstGeom prst="rect">
                <a:avLst/>
              </a:prstGeom>
              <a:blipFill>
                <a:blip r:embed="rId6"/>
                <a:stretch>
                  <a:fillRect l="-1372" t="-6579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5" name="Google Shape;155;p12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246571" y="287417"/>
                <a:ext cx="12192719" cy="132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lvl="0"/>
                <a:r>
                  <a:rPr lang="en-US" sz="4000" dirty="0"/>
                  <a:t>1b) Prove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𝑓</m:t>
                    </m:r>
                    <m:d>
                      <m:dPr>
                        <m:ctrlP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lang="en-US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=1000, </m:t>
                    </m:r>
                    <m:r>
                      <a:rPr lang="en-US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𝑔</m:t>
                    </m:r>
                    <m:d>
                      <m:dPr>
                        <m:ctrlP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lang="en-US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=3</m:t>
                    </m:r>
                    <m:sSup>
                      <m:sSupPr>
                        <m:ctrlP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sSupPr>
                      <m:e>
                        <m: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e>
                      <m:sup>
                        <m: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000" dirty="0"/>
                  <a:t>  (Final Solution)</a:t>
                </a:r>
                <a:endParaRPr sz="4000" dirty="0"/>
              </a:p>
            </p:txBody>
          </p:sp>
        </mc:Choice>
        <mc:Fallback>
          <p:sp>
            <p:nvSpPr>
              <p:cNvPr id="155" name="Google Shape;155;p1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46571" y="287417"/>
                <a:ext cx="12192719" cy="1325700"/>
              </a:xfrm>
              <a:prstGeom prst="rect">
                <a:avLst/>
              </a:prstGeom>
              <a:blipFill>
                <a:blip r:embed="rId3"/>
                <a:stretch>
                  <a:fillRect l="-1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0301E09-E3FB-B256-4AB6-DA30A5273313}"/>
                  </a:ext>
                </a:extLst>
              </p:cNvPr>
              <p:cNvSpPr txBox="1"/>
              <p:nvPr/>
            </p:nvSpPr>
            <p:spPr>
              <a:xfrm>
                <a:off x="838200" y="1613117"/>
                <a:ext cx="10515600" cy="433965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=20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/>
                  <a:t> Let let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/>
                  <a:t> be an arbitrary integer.</a:t>
                </a:r>
              </a:p>
              <a:p>
                <a:r>
                  <a:rPr lang="en-US" sz="2800" dirty="0"/>
                  <a:t>We start with the right-hand-side of the inequality. 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Observe that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(as c=1).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Further, note that the smallest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 could be is 20, where we have that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=3⋅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=1200.</m:t>
                    </m:r>
                  </m:oMath>
                </a14:m>
                <a:endParaRPr lang="en-US" sz="2800" b="0" dirty="0">
                  <a:ea typeface="Cambria Math" panose="02040503050406030204" pitchFamily="18" charset="0"/>
                </a:endParaRPr>
              </a:p>
              <a:p>
                <a:endParaRPr lang="en-US" sz="1200" b="0" dirty="0">
                  <a:ea typeface="Cambria Math" panose="02040503050406030204" pitchFamily="18" charset="0"/>
                </a:endParaRPr>
              </a:p>
              <a:p>
                <a:r>
                  <a:rPr lang="en-US" sz="2800" dirty="0"/>
                  <a:t>When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&gt;20</m:t>
                    </m:r>
                  </m:oMath>
                </a14:m>
                <a:r>
                  <a:rPr lang="en-US" sz="2800" dirty="0"/>
                  <a:t>, we have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&gt;3⋅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≥1200&gt;1000.</m:t>
                    </m:r>
                  </m:oMath>
                </a14:m>
                <a:endParaRPr lang="en-US" sz="2800" b="0" dirty="0">
                  <a:ea typeface="Cambria Math" panose="02040503050406030204" pitchFamily="18" charset="0"/>
                </a:endParaRPr>
              </a:p>
              <a:p>
                <a:endParaRPr lang="en-US" sz="1200" dirty="0"/>
              </a:p>
              <a:p>
                <a:r>
                  <a:rPr lang="en-US" sz="2800" dirty="0"/>
                  <a:t>Thus, we have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1000≤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⋅3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/>
                  <a:t>, and so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1000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0301E09-E3FB-B256-4AB6-DA30A5273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13117"/>
                <a:ext cx="10515600" cy="4339650"/>
              </a:xfrm>
              <a:prstGeom prst="rect">
                <a:avLst/>
              </a:prstGeom>
              <a:blipFill>
                <a:blip r:embed="rId4"/>
                <a:stretch>
                  <a:fillRect l="-1206" t="-1754" b="-3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1C8F8ED-45F9-1BF5-83F8-2F88CEEB4243}"/>
                  </a:ext>
                </a:extLst>
              </p:cNvPr>
              <p:cNvSpPr txBox="1">
                <a:spLocks noGrp="1"/>
              </p:cNvSpPr>
              <p:nvPr>
                <p:ph type="title" idx="4294967295"/>
              </p:nvPr>
            </p:nvSpPr>
            <p:spPr>
              <a:xfrm>
                <a:off x="479967" y="611314"/>
                <a:ext cx="10657661" cy="769441"/>
              </a:xfrm>
              <a:prstGeom prst="rect">
                <a:avLst/>
              </a:prstGeom>
              <a:noFill/>
              <a:ln>
                <a:noFill/>
                <a:prstDash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1c) </a:t>
                </a:r>
                <a14:m>
                  <m:oMath xmlns:m="http://schemas.openxmlformats.org/officeDocument/2006/math">
                    <m:r>
                      <a:rPr kumimoji="0" lang="en-US" sz="4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𝑓</m:t>
                    </m:r>
                    <m:d>
                      <m:dPr>
                        <m:ctrlPr>
                          <a:rPr kumimoji="0" lang="en-US" sz="4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kumimoji="0" lang="en-US" sz="4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kumimoji="0" lang="en-US" sz="4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=</m:t>
                    </m:r>
                    <m:sSup>
                      <m:sSupPr>
                        <m:ctrlPr>
                          <a:rPr kumimoji="0" lang="en-US" sz="4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sSupPr>
                      <m:e>
                        <m:r>
                          <a:rPr kumimoji="0" lang="en-US" sz="4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2</m:t>
                        </m:r>
                      </m:e>
                      <m:sup>
                        <m:r>
                          <a:rPr kumimoji="0" lang="en-US" sz="4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sup>
                    </m:sSup>
                    <m:r>
                      <a:rPr kumimoji="0" lang="en-US" sz="4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, </m:t>
                    </m:r>
                    <m:r>
                      <a:rPr kumimoji="0" lang="en-US" sz="4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𝑔</m:t>
                    </m:r>
                    <m:d>
                      <m:dPr>
                        <m:ctrlPr>
                          <a:rPr kumimoji="0" lang="en-US" sz="4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kumimoji="0" lang="en-US" sz="4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kumimoji="0" lang="en-US" sz="4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=</m:t>
                    </m:r>
                    <m:sSup>
                      <m:sSupPr>
                        <m:ctrlPr>
                          <a:rPr kumimoji="0" lang="en-US" sz="4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sSupPr>
                      <m:e>
                        <m:r>
                          <a:rPr kumimoji="0" lang="en-US" sz="4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3</m:t>
                        </m:r>
                      </m:e>
                      <m:sup>
                        <m:r>
                          <a:rPr kumimoji="0" lang="en-US" sz="4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2</m:t>
                        </m:r>
                        <m:r>
                          <a:rPr kumimoji="0" lang="en-US" sz="4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sup>
                    </m:sSup>
                    <m:r>
                      <a:rPr kumimoji="0" lang="en-US" sz="4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   (</m:t>
                    </m:r>
                    <m:r>
                      <m:rPr>
                        <m:sty m:val="p"/>
                      </m:rPr>
                      <a:rPr kumimoji="0" lang="en-US" sz="4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Scratch</m:t>
                    </m:r>
                    <m:r>
                      <a:rPr kumimoji="0" lang="en-US" sz="4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4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Work</m:t>
                    </m:r>
                    <m:r>
                      <a:rPr kumimoji="0" lang="en-US" sz="4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)</m:t>
                    </m:r>
                  </m:oMath>
                </a14:m>
                <a:endParaRPr kumimoji="0" 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1C8F8ED-45F9-1BF5-83F8-2F88CEEB424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479967" y="611314"/>
                <a:ext cx="10657661" cy="769441"/>
              </a:xfrm>
              <a:prstGeom prst="rect">
                <a:avLst/>
              </a:prstGeom>
              <a:blipFill>
                <a:blip r:embed="rId3"/>
                <a:stretch>
                  <a:fillRect l="-2262" t="-16393" r="-714" b="-37705"/>
                </a:stretch>
              </a:blipFill>
              <a:ln>
                <a:noFill/>
                <a:prstDash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7577E0E-10D2-16BE-1558-13322FDC370A}"/>
                  </a:ext>
                </a:extLst>
              </p:cNvPr>
              <p:cNvSpPr txBox="1"/>
              <p:nvPr/>
            </p:nvSpPr>
            <p:spPr>
              <a:xfrm>
                <a:off x="1344967" y="1913801"/>
                <a:ext cx="9502065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We need to find positive constants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so that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we have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If we select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 </m:t>
                    </m:r>
                  </m:oMath>
                </a14:m>
                <a:r>
                  <a:rPr lang="en-US" sz="2400" dirty="0"/>
                  <a:t>then: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Certainly holds true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≥2.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7577E0E-10D2-16BE-1558-13322FDC3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967" y="1913801"/>
                <a:ext cx="9502065" cy="3785652"/>
              </a:xfrm>
              <a:prstGeom prst="rect">
                <a:avLst/>
              </a:prstGeom>
              <a:blipFill>
                <a:blip r:embed="rId4"/>
                <a:stretch>
                  <a:fillRect l="-1070" t="-1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68" name="Google Shape;168;p14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367340" y="365125"/>
                <a:ext cx="12192719" cy="132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lvl="0"/>
                <a:r>
                  <a:rPr lang="en-US" sz="4200" dirty="0"/>
                  <a:t>1c) Prove </a:t>
                </a:r>
                <a14:m>
                  <m:oMath xmlns:m="http://schemas.openxmlformats.org/officeDocument/2006/math">
                    <m:r>
                      <a:rPr lang="en-US"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𝑓</m:t>
                    </m:r>
                    <m:d>
                      <m:dPr>
                        <m:ctrlPr>
                          <a:rPr lang="en-US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lang="en-US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lang="en-US"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=</m:t>
                    </m:r>
                    <m:sSup>
                      <m:sSupPr>
                        <m:ctrlPr>
                          <a:rPr lang="en-US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sSupPr>
                      <m:e>
                        <m:r>
                          <a:rPr lang="en-US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2</m:t>
                        </m:r>
                      </m:e>
                      <m:sup>
                        <m:r>
                          <a:rPr lang="en-US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sup>
                    </m:sSup>
                    <m:r>
                      <a:rPr lang="en-US"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, </m:t>
                    </m:r>
                    <m:r>
                      <a:rPr lang="en-US"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𝑔</m:t>
                    </m:r>
                    <m:d>
                      <m:dPr>
                        <m:ctrlPr>
                          <a:rPr lang="en-US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lang="en-US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lang="en-US"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  <a:sym typeface="Arial"/>
                      </a:rPr>
                      <m:t>=</m:t>
                    </m:r>
                    <m:sSup>
                      <m:sSupPr>
                        <m:ctrlPr>
                          <a:rPr lang="en-US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</m:ctrlPr>
                      </m:sSupPr>
                      <m:e>
                        <m:r>
                          <a:rPr lang="en-US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3</m:t>
                        </m:r>
                      </m:e>
                      <m:sup>
                        <m:r>
                          <a:rPr lang="en-US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2</m:t>
                        </m:r>
                        <m:r>
                          <a:rPr lang="en-US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4200" dirty="0"/>
                  <a:t>  (Final Solution)</a:t>
                </a:r>
                <a:endParaRPr sz="4200" dirty="0"/>
              </a:p>
            </p:txBody>
          </p:sp>
        </mc:Choice>
        <mc:Fallback>
          <p:sp>
            <p:nvSpPr>
              <p:cNvPr id="168" name="Google Shape;168;p1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67340" y="365125"/>
                <a:ext cx="12192719" cy="1325700"/>
              </a:xfrm>
              <a:prstGeom prst="rect">
                <a:avLst/>
              </a:prstGeom>
              <a:blipFill>
                <a:blip r:embed="rId3"/>
                <a:stretch>
                  <a:fillRect l="-1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A4F4BB8-5E36-ABA5-9B3C-40C8CEDED6FB}"/>
                  </a:ext>
                </a:extLst>
              </p:cNvPr>
              <p:cNvSpPr txBox="1"/>
              <p:nvPr/>
            </p:nvSpPr>
            <p:spPr>
              <a:xfrm>
                <a:off x="953737" y="1863353"/>
                <a:ext cx="10284525" cy="42780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=2.</m:t>
                    </m:r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200" dirty="0"/>
              </a:p>
              <a:p>
                <a:r>
                  <a:rPr lang="en-US" sz="2800" dirty="0"/>
                  <a:t>We wish to show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/>
                  <a:t>, we 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1200" dirty="0"/>
              </a:p>
              <a:p>
                <a:r>
                  <a:rPr lang="en-US" sz="2800" dirty="0"/>
                  <a:t>Since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800" dirty="0"/>
                  <a:t> our task is to show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1200" dirty="0"/>
              </a:p>
              <a:p>
                <a:r>
                  <a:rPr lang="en-US" sz="2800" dirty="0"/>
                  <a:t>Note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. Since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2&lt;9</m:t>
                    </m:r>
                  </m:oMath>
                </a14:m>
                <a:r>
                  <a:rPr lang="en-US" sz="2800" dirty="0"/>
                  <a:t>, we certainly 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≤9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 for all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en-US" sz="2800" dirty="0"/>
                  <a:t>hus we 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≤9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 for all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/>
                  <a:t>, as required.</a:t>
                </a:r>
              </a:p>
              <a:p>
                <a:endParaRPr lang="en-US" sz="1200" dirty="0"/>
              </a:p>
              <a:p>
                <a:r>
                  <a:rPr lang="en-US" sz="2800" dirty="0"/>
                  <a:t>Therefore,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A4F4BB8-5E36-ABA5-9B3C-40C8CEDED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737" y="1863353"/>
                <a:ext cx="10284525" cy="4278094"/>
              </a:xfrm>
              <a:prstGeom prst="rect">
                <a:avLst/>
              </a:prstGeom>
              <a:blipFill>
                <a:blip r:embed="rId4"/>
                <a:stretch>
                  <a:fillRect l="-1108" t="-1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10F3544D-A28F-FE89-A370-A5058BA1441B}"/>
                  </a:ext>
                </a:extLst>
              </p:cNvPr>
              <p:cNvSpPr txBox="1">
                <a:spLocks noGrp="1"/>
              </p:cNvSpPr>
              <p:nvPr>
                <p:ph type="title" idx="4294967295"/>
              </p:nvPr>
            </p:nvSpPr>
            <p:spPr>
              <a:xfrm>
                <a:off x="143931" y="406888"/>
                <a:ext cx="12048069" cy="769441"/>
              </a:xfrm>
              <a:prstGeom prst="rect">
                <a:avLst/>
              </a:prstGeom>
              <a:noFill/>
              <a:ln>
                <a:noFill/>
                <a:prstDash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lvl="0">
                  <a:lnSpc>
                    <a:spcPct val="100000"/>
                  </a:lnSpc>
                  <a:buClr>
                    <a:srgbClr val="000000"/>
                  </a:buClr>
                  <a:buSzTx/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1d) </a:t>
                </a:r>
                <a14:m>
                  <m:oMath xmlns:m="http://schemas.openxmlformats.org/officeDocument/2006/math">
                    <m:r>
                      <a:rPr kumimoji="0" lang="en-US" sz="4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𝑓</m:t>
                    </m:r>
                    <m:d>
                      <m:dPr>
                        <m:ctrlPr>
                          <a:rPr kumimoji="0" lang="en-US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kumimoji="0" lang="en-US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kumimoji="0" lang="en-US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=7</m:t>
                    </m:r>
                    <m:sSup>
                      <m:sSupPr>
                        <m:ctrlPr>
                          <a:rPr kumimoji="0" lang="ar-AE" sz="4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sSupPr>
                      <m:e>
                        <m:r>
                          <a:rPr kumimoji="0" lang="ar-AE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  <m:sup>
                        <m:r>
                          <a:rPr kumimoji="0" lang="ar-AE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2</m:t>
                        </m:r>
                      </m:sup>
                    </m:sSup>
                    <m:r>
                      <a:rPr kumimoji="0" lang="ar-AE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+3</m:t>
                    </m:r>
                    <m:r>
                      <a:rPr kumimoji="0" lang="ar-AE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kumimoji="0" lang="ar-AE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,</m:t>
                    </m:r>
                    <m:r>
                      <a:rPr kumimoji="0" lang="ar-AE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𝑔</m:t>
                    </m:r>
                    <m:d>
                      <m:dPr>
                        <m:ctrlPr>
                          <a:rPr kumimoji="0" lang="ar-AE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kumimoji="0" lang="ar-AE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kumimoji="0" lang="ar-AE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</m:t>
                    </m:r>
                    <m:sSup>
                      <m:sSupPr>
                        <m:ctrlPr>
                          <a:rPr kumimoji="0" lang="ar-AE" sz="4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sSupPr>
                      <m:e>
                        <m:r>
                          <a:rPr kumimoji="0" lang="ar-AE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  <m:sup>
                        <m:r>
                          <a:rPr kumimoji="0" lang="ar-AE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4</m:t>
                        </m:r>
                      </m:sup>
                    </m:sSup>
                  </m:oMath>
                </a14:m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 (Scratch Work)</a:t>
                </a:r>
              </a:p>
            </p:txBody>
          </p:sp>
        </mc:Choice>
        <mc:Fallback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10F3544D-A28F-FE89-A370-A5058BA1441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143931" y="406888"/>
                <a:ext cx="12048069" cy="769441"/>
              </a:xfrm>
              <a:prstGeom prst="rect">
                <a:avLst/>
              </a:prstGeom>
              <a:blipFill>
                <a:blip r:embed="rId2"/>
                <a:stretch>
                  <a:fillRect l="-2105" t="-16393" r="-842" b="-37705"/>
                </a:stretch>
              </a:blipFill>
              <a:ln>
                <a:noFill/>
                <a:prstDash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71060"/>
                <a:ext cx="10515600" cy="4351338"/>
              </a:xfrm>
              <a:noFill/>
            </p:spPr>
            <p:txBody>
              <a:bodyPr/>
              <a:lstStyle/>
              <a:p>
                <a:pPr marL="114300" lvl="0" indent="0">
                  <a:buNone/>
                </a:pPr>
                <a:r>
                  <a:rPr lang="en-US" dirty="0"/>
                  <a:t>We need to find positive constants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/>
                  <a:t> </a:t>
                </a:r>
                <a:r>
                  <a:rPr lang="en-US" dirty="0"/>
                  <a:t>so that for all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/>
                  <a:t> </a:t>
                </a:r>
                <a:r>
                  <a:rPr lang="en-US" dirty="0"/>
                  <a:t>we have that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7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+3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>
                        <a:latin typeface="Cambria Math" panose="02040503050406030204" pitchFamily="18" charset="0"/>
                      </a:rPr>
                      <m:t>≤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ar-AE" dirty="0"/>
              </a:p>
              <a:p>
                <a:pPr marL="114300" lvl="0" indent="0">
                  <a:buNone/>
                </a:pPr>
                <a:endParaRPr lang="ar-A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7</m:t>
                            </m:r>
                            <m:sSup>
                              <m:sSup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sSup>
                              <m:sSup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ar-AE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                                </m:t>
                            </m:r>
                          </m:e>
                        </m:mr>
                        <m:m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7</m:t>
                            </m:r>
                            <m:sSup>
                              <m:sSup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≤7</m:t>
                            </m:r>
                            <m:sSup>
                              <m:sSup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+3</m:t>
                            </m:r>
                            <m:sSup>
                              <m:sSup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sSup>
                              <m:sSup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lang="ar-AE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0" smtClean="0"/>
                              <m:t>        </m:t>
                            </m:r>
                            <m:r>
                              <m:rPr>
                                <m:nor/>
                              </m:rPr>
                              <a:rPr lang="ar-AE" b="0" i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mtClean="0">
                                <a:solidFill>
                                  <a:srgbClr val="FF0000"/>
                                </a:solidFill>
                              </a:rPr>
                              <m:t>As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mtClean="0">
                                <a:solidFill>
                                  <a:srgbClr val="FF0000"/>
                                </a:solidFill>
                              </a:rPr>
                              <m:t>long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</a:rPr>
                              <m:t>as</m:t>
                            </m:r>
                            <m:r>
                              <m:rPr>
                                <m:nor/>
                              </m:rPr>
                              <a:rPr lang="en-US" smtClean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≥1</m:t>
                            </m:r>
                          </m:e>
                        </m:mr>
                        <m:m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10</m:t>
                            </m:r>
                            <m:sSup>
                              <m:sSup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p>
                              <m:sSup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                                  </m:t>
                            </m:r>
                          </m:e>
                        </m:mr>
                      </m:m>
                    </m:oMath>
                  </m:oMathPara>
                </a14:m>
                <a:endParaRPr lang="ar-AE" dirty="0"/>
              </a:p>
              <a:p>
                <a:pPr marL="114300" lvl="0" indent="0">
                  <a:buNone/>
                </a:pPr>
                <a:endParaRPr lang="ar-AE" dirty="0"/>
              </a:p>
              <a:p>
                <a:pPr marL="114300" lvl="0" indent="0">
                  <a:buNone/>
                </a:pPr>
                <a:r>
                  <a:rPr lang="en-US" dirty="0"/>
                  <a:t>Because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≤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𝑐</m:t>
                    </m:r>
                    <m:r>
                      <a:rPr lang="ar-AE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ar-AE" dirty="0"/>
                  <a:t> </a:t>
                </a: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/>
                  <a:t> and every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US" dirty="0"/>
                  <a:t>, we can satisfy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71060"/>
                <a:ext cx="10515600" cy="4351338"/>
              </a:xfrm>
              <a:blipFill>
                <a:blip r:embed="rId3"/>
                <a:stretch>
                  <a:fillRect l="-241" r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74685" y="287113"/>
                <a:ext cx="13144500" cy="1325563"/>
              </a:xfrm>
            </p:spPr>
            <p:txBody>
              <a:bodyPr>
                <a:normAutofit/>
              </a:bodyPr>
              <a:lstStyle/>
              <a:p>
                <a:r>
                  <a:rPr sz="4000" dirty="0"/>
                  <a:t>1d) Pro</a:t>
                </a:r>
                <a:r>
                  <a:rPr lang="en-US" sz="4000" dirty="0"/>
                  <a:t>ve </a:t>
                </a:r>
                <a14:m>
                  <m:oMath xmlns:m="http://schemas.openxmlformats.org/officeDocument/2006/math">
                    <m:r>
                      <a:rPr lang="en-US" sz="40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𝑓</m:t>
                    </m:r>
                    <m:d>
                      <m:dPr>
                        <m:ctrlP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lang="en-US" sz="4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lang="en-US" sz="40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=7</m:t>
                    </m:r>
                    <m:sSup>
                      <m:sSupPr>
                        <m:ctrlPr>
                          <a:rPr lang="ar-AE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sSupPr>
                      <m:e>
                        <m:r>
                          <a:rPr lang="ar-AE" sz="4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  <m:sup>
                        <m:r>
                          <a:rPr lang="ar-AE" sz="4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ar-AE" sz="40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+3</m:t>
                    </m:r>
                    <m:r>
                      <a:rPr lang="ar-AE" sz="40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lang="ar-AE" sz="40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,</m:t>
                    </m:r>
                    <m:r>
                      <a:rPr lang="ar-AE" sz="40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𝑔</m:t>
                    </m:r>
                    <m:d>
                      <m:dPr>
                        <m:ctrlPr>
                          <a:rPr lang="ar-AE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lang="ar-AE" sz="4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lang="ar-AE" sz="40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</m:t>
                    </m:r>
                    <m:sSup>
                      <m:sSupPr>
                        <m:ctrlPr>
                          <a:rPr lang="ar-AE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sSupPr>
                      <m:e>
                        <m:r>
                          <a:rPr lang="ar-AE" sz="4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  <m:sup>
                        <m:r>
                          <a:rPr lang="ar-AE" sz="4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4</m:t>
                        </m:r>
                      </m:sup>
                    </m:sSup>
                  </m:oMath>
                </a14:m>
                <a:r>
                  <a:rPr sz="4000" dirty="0"/>
                  <a:t> </a:t>
                </a:r>
                <a:r>
                  <a:rPr lang="en-US" sz="3800" dirty="0"/>
                  <a:t>(</a:t>
                </a:r>
                <a:r>
                  <a:rPr sz="3800" dirty="0"/>
                  <a:t>Final Solution</a:t>
                </a:r>
                <a:r>
                  <a:rPr lang="en-US" sz="3800" dirty="0"/>
                  <a:t>)</a:t>
                </a:r>
                <a:endParaRPr sz="38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74685" y="287113"/>
                <a:ext cx="13144500" cy="1325563"/>
              </a:xfrm>
              <a:blipFill>
                <a:blip r:embed="rId2"/>
                <a:stretch>
                  <a:fillRect l="-1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21554" y="1733446"/>
                <a:ext cx="8678008" cy="4351338"/>
              </a:xfrm>
              <a:solidFill>
                <a:schemeClr val="bg1">
                  <a:lumMod val="85000"/>
                </a:schemeClr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dirty="0"/>
                  <a:t>Let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𝑐</m:t>
                    </m:r>
                    <m:r>
                      <a:rPr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>
                        <a:latin typeface="Cambria Math" panose="02040503050406030204" pitchFamily="18" charset="0"/>
                      </a:rPr>
                      <m:t>=</m:t>
                    </m:r>
                    <m:r>
                      <a:rPr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dirty="0"/>
                  <a:t>, and consider an arbitrary </a:t>
                </a:r>
                <a:r>
                  <a:rPr lang="en-US" dirty="0"/>
                  <a:t>      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/>
                  <a:t>. </a:t>
                </a:r>
                <a:endParaRPr lang="en-US" dirty="0"/>
              </a:p>
              <a:p>
                <a:pPr marL="0" indent="0">
                  <a:buNone/>
                </a:pPr>
                <a:endParaRPr lang="en-US" sz="1200" dirty="0"/>
              </a:p>
              <a:p>
                <a:pPr marL="0" indent="0">
                  <a:buNone/>
                </a:pPr>
                <a:r>
                  <a:rPr dirty="0"/>
                  <a:t>We have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7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>
                        <a:latin typeface="Cambria Math" panose="02040503050406030204" pitchFamily="18" charset="0"/>
                      </a:rPr>
                      <m:t>≤7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dirty="0"/>
                  <a:t> (since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dirty="0"/>
                  <a:t> ) and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3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≤3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dirty="0"/>
                  <a:t> (since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dirty="0"/>
                  <a:t> ). </a:t>
                </a:r>
                <a:endParaRPr lang="en-US" dirty="0"/>
              </a:p>
              <a:p>
                <a:pPr marL="0" indent="0">
                  <a:buNone/>
                </a:pPr>
                <a:endParaRPr lang="en-US" sz="1200" dirty="0"/>
              </a:p>
              <a:p>
                <a:pPr marL="0" indent="0">
                  <a:buNone/>
                </a:pPr>
                <a:r>
                  <a:rPr dirty="0"/>
                  <a:t>Adding these inequalities we have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7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>
                        <a:latin typeface="Cambria Math" panose="02040503050406030204" pitchFamily="18" charset="0"/>
                      </a:rPr>
                      <m:t>+3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≤10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dirty="0"/>
                  <a:t>, as required.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21554" y="1733446"/>
                <a:ext cx="8678008" cy="4351338"/>
              </a:xfrm>
              <a:blipFill>
                <a:blip r:embed="rId3"/>
                <a:stretch>
                  <a:fillRect l="-1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D354C33-9D1F-11E0-B7CD-895E0DE97CD6}"/>
              </a:ext>
            </a:extLst>
          </p:cNvPr>
          <p:cNvSpPr txBox="1"/>
          <p:nvPr/>
        </p:nvSpPr>
        <p:spPr>
          <a:xfrm>
            <a:off x="2148453" y="5068684"/>
            <a:ext cx="789509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2400" b="0" i="0" u="none" strike="noStrike" dirty="0">
                <a:solidFill>
                  <a:srgbClr val="CC0000"/>
                </a:solidFill>
                <a:effectLst/>
                <a:latin typeface="Arial" panose="020B0604020202020204" pitchFamily="34" charset="0"/>
              </a:rPr>
              <a:t>This approach is “by parts” as we show the runtime for each term separately. Read more on course webpage.</a:t>
            </a:r>
            <a:endParaRPr lang="en-US" sz="2400" b="0" dirty="0">
              <a:effectLst/>
            </a:endParaRP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itle 6">
                <a:extLst>
                  <a:ext uri="{FF2B5EF4-FFF2-40B4-BE49-F238E27FC236}">
                    <a16:creationId xmlns:a16="http://schemas.microsoft.com/office/drawing/2014/main" id="{E83E0353-FAEC-89EE-888D-2D1F0652DEF3}"/>
                  </a:ext>
                </a:extLst>
              </p:cNvPr>
              <p:cNvSpPr txBox="1">
                <a:spLocks noGrp="1"/>
              </p:cNvSpPr>
              <p:nvPr>
                <p:ph type="title" idx="4294967295"/>
              </p:nvPr>
            </p:nvSpPr>
            <p:spPr>
              <a:xfrm>
                <a:off x="274622" y="454223"/>
                <a:ext cx="12440714" cy="677108"/>
              </a:xfrm>
              <a:prstGeom prst="rect">
                <a:avLst/>
              </a:prstGeom>
              <a:noFill/>
              <a:ln>
                <a:noFill/>
                <a:prstDash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1 e) </a:t>
                </a:r>
                <a14:m>
                  <m:oMath xmlns:m="http://schemas.openxmlformats.org/officeDocument/2006/math">
                    <m:r>
                      <a:rPr kumimoji="0" lang="en-US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𝑓</m:t>
                    </m:r>
                    <m:r>
                      <a:rPr kumimoji="0" lang="en-US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(</m:t>
                    </m:r>
                    <m:r>
                      <a:rPr kumimoji="0" lang="en-US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kumimoji="0" lang="en-US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)=</m:t>
                    </m:r>
                    <m:r>
                      <a:rPr kumimoji="0" lang="en-US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kumimoji="0" lang="en-US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+2</m:t>
                    </m:r>
                    <m:r>
                      <a:rPr kumimoji="0" lang="en-US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sSub>
                      <m:sSubPr>
                        <m:ctrlPr>
                          <a:rPr kumimoji="0" lang="ar-AE" sz="3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3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log</m:t>
                        </m:r>
                      </m:e>
                      <m:sub>
                        <m:r>
                          <a:rPr kumimoji="0" lang="ar-AE" sz="3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2</m:t>
                        </m:r>
                      </m:sub>
                    </m:sSub>
                    <m:r>
                      <a:rPr kumimoji="0" lang="ar-AE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kumimoji="0" lang="ar-AE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,</m:t>
                    </m:r>
                    <m:r>
                      <a:rPr kumimoji="0" lang="ar-AE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𝑔</m:t>
                    </m:r>
                    <m:r>
                      <a:rPr kumimoji="0" lang="ar-AE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(</m:t>
                    </m:r>
                    <m:r>
                      <a:rPr kumimoji="0" lang="ar-AE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kumimoji="0" lang="ar-AE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)=</m:t>
                    </m:r>
                    <m:r>
                      <a:rPr kumimoji="0" lang="ar-AE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sSub>
                      <m:sSubPr>
                        <m:ctrlPr>
                          <a:rPr kumimoji="0" lang="ar-AE" sz="38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3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log</m:t>
                        </m:r>
                      </m:e>
                      <m:sub>
                        <m:r>
                          <a:rPr kumimoji="0" lang="ar-AE" sz="3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2</m:t>
                        </m:r>
                      </m:sub>
                    </m:sSub>
                    <m:r>
                      <a:rPr kumimoji="0" lang="ar-AE" sz="3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</m:oMath>
                </a14:m>
                <a:r>
                  <a:rPr kumimoji="0" lang="en-US" sz="3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kumimoji="0" lang="en-US" sz="3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(Scratch Work)</a:t>
                </a:r>
                <a:endParaRPr kumimoji="0" lang="ar-AE" sz="35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7" name="Title 6">
                <a:extLst>
                  <a:ext uri="{FF2B5EF4-FFF2-40B4-BE49-F238E27FC236}">
                    <a16:creationId xmlns:a16="http://schemas.microsoft.com/office/drawing/2014/main" id="{E83E0353-FAEC-89EE-888D-2D1F0652DEF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274622" y="454223"/>
                <a:ext cx="12440714" cy="677108"/>
              </a:xfrm>
              <a:prstGeom prst="rect">
                <a:avLst/>
              </a:prstGeom>
              <a:blipFill>
                <a:blip r:embed="rId2"/>
                <a:stretch>
                  <a:fillRect l="-1631" t="-16667" b="-35185"/>
                </a:stretch>
              </a:blipFill>
              <a:ln>
                <a:noFill/>
                <a:prstDash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EE7EC4-1741-40AC-681C-C2E10F39E046}"/>
                  </a:ext>
                </a:extLst>
              </p:cNvPr>
              <p:cNvSpPr txBox="1"/>
              <p:nvPr/>
            </p:nvSpPr>
            <p:spPr>
              <a:xfrm>
                <a:off x="1019908" y="1690949"/>
                <a:ext cx="10364455" cy="40357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sz="2800" dirty="0"/>
                  <a:t>We need to find positive constants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 sz="28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sz="2800" dirty="0"/>
                  <a:t> </a:t>
                </a:r>
                <a:r>
                  <a:rPr lang="en-US" sz="2800" dirty="0"/>
                  <a:t>so that for all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 sz="28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sz="2800" dirty="0"/>
                  <a:t> </a:t>
                </a:r>
                <a:r>
                  <a:rPr lang="en-US" sz="2800" dirty="0"/>
                  <a:t>we have that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ar-AE" sz="28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ar-AE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≤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𝑐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⋅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ar-AE" sz="28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ar-AE" sz="280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:</a:t>
                </a:r>
              </a:p>
              <a:p>
                <a:pPr lvl="0"/>
                <a:endParaRPr lang="ar-AE" sz="2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ar-AE" sz="2800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sSub>
                              <m:sSubPr>
                                <m:ctrlPr>
                                  <a:rPr lang="ar-AE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ar-AE" sz="28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sSub>
                              <m:sSubPr>
                                <m:ctrlPr>
                                  <a:rPr lang="ar-AE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ar-AE" sz="28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                                            </m:t>
                            </m:r>
                          </m:e>
                        </m:mr>
                        <m:mr>
                          <m:e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sSub>
                              <m:sSubPr>
                                <m:ctrlPr>
                                  <a:rPr lang="ar-AE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ar-AE" sz="28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≤3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sSub>
                              <m:sSubPr>
                                <m:ctrlPr>
                                  <a:rPr lang="ar-AE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ar-AE" sz="28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sSub>
                              <m:sSubPr>
                                <m:ctrlPr>
                                  <a:rPr lang="ar-AE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ar-AE" sz="28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ar-AE" sz="2800">
                                <a:latin typeface="Cambria Math" panose="02040503050406030204" pitchFamily="18" charset="0"/>
                              </a:rPr>
                              <m:t> </m:t>
                            </m:r>
                            <m:r>
                              <m:rPr>
                                <m:nor/>
                              </m:rPr>
                              <a:rPr lang="ar-AE" sz="280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smtClean="0">
                                <a:solidFill>
                                  <a:srgbClr val="FF0000"/>
                                </a:solidFill>
                              </a:rPr>
                              <m:t>As</m:t>
                            </m:r>
                            <m:r>
                              <m:rPr>
                                <m:nor/>
                              </m:rPr>
                              <a:rPr lang="en-US" sz="2800" smtClean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smtClean="0">
                                <a:solidFill>
                                  <a:srgbClr val="FF0000"/>
                                </a:solidFill>
                              </a:rPr>
                              <m:t>long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rgbClr val="FF0000"/>
                                </a:solidFill>
                              </a:rPr>
                              <m:t>as</m:t>
                            </m:r>
                            <m:r>
                              <m:rPr>
                                <m:nor/>
                              </m:rPr>
                              <a:rPr lang="en-US" sz="2800" smtClean="0">
                                <a:solidFill>
                                  <a:srgbClr val="FF0000"/>
                                </a:solidFill>
                              </a:rPr>
                              <m:t> </m:t>
                            </m:r>
                            <m:r>
                              <a:rPr lang="en-US" sz="28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≥2</m:t>
                            </m:r>
                          </m:e>
                        </m:mr>
                      </m:m>
                    </m:oMath>
                  </m:oMathPara>
                </a14:m>
                <a:endParaRPr lang="ar-AE" sz="2800" dirty="0"/>
              </a:p>
              <a:p>
                <a:pPr lvl="0"/>
                <a:endParaRPr lang="en-US" sz="2800" dirty="0"/>
              </a:p>
              <a:p>
                <a:pPr lvl="0"/>
                <a:r>
                  <a:rPr lang="en-US" sz="2800" dirty="0"/>
                  <a:t>Because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ar-AE" sz="28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ar-AE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≤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𝑐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⋅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ar-AE" sz="28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ar-AE" sz="280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ar-AE" sz="2800" dirty="0"/>
                  <a:t> </a:t>
                </a:r>
                <a:r>
                  <a:rPr lang="en-US" sz="2800" dirty="0"/>
                  <a:t>for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800" dirty="0"/>
                  <a:t> and every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US" sz="2800" dirty="0"/>
                  <a:t>,</a:t>
                </a:r>
              </a:p>
              <a:p>
                <a:pPr lvl="0"/>
                <a:r>
                  <a:rPr lang="en-US" sz="2800" dirty="0"/>
                  <a:t>and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ar-AE" sz="28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ar-AE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≤3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ar-AE" sz="28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ar-AE" sz="280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ar-AE" sz="2800" dirty="0"/>
                  <a:t> </a:t>
                </a:r>
                <a:r>
                  <a:rPr lang="en-US" sz="2800" dirty="0"/>
                  <a:t>for every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sz="2800" dirty="0"/>
                  <a:t>,</a:t>
                </a:r>
              </a:p>
              <a:p>
                <a:pPr lvl="0"/>
                <a:r>
                  <a:rPr lang="en-US" sz="2800" dirty="0"/>
                  <a:t>we can satisfy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2800" dirty="0"/>
                  <a:t> for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 sz="28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 sz="280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ar-AE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EE7EC4-1741-40AC-681C-C2E10F39E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08" y="1690949"/>
                <a:ext cx="10364455" cy="4035720"/>
              </a:xfrm>
              <a:prstGeom prst="rect">
                <a:avLst/>
              </a:prstGeom>
              <a:blipFill>
                <a:blip r:embed="rId3"/>
                <a:stretch>
                  <a:fillRect l="-1224" t="-1254" r="-1836" b="-313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4069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25083" y="279914"/>
                <a:ext cx="10162240" cy="1325563"/>
              </a:xfrm>
            </p:spPr>
            <p:txBody>
              <a:bodyPr>
                <a:normAutofit/>
              </a:bodyPr>
              <a:lstStyle/>
              <a:p>
                <a:r>
                  <a:rPr sz="3800" dirty="0"/>
                  <a:t>1e) Pro</a:t>
                </a:r>
                <a:r>
                  <a:rPr lang="en-US" sz="3800" dirty="0"/>
                  <a:t>ve </a:t>
                </a:r>
                <a14:m>
                  <m:oMath xmlns:m="http://schemas.openxmlformats.org/officeDocument/2006/math">
                    <m:r>
                      <a:rPr lang="en-US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𝑓</m:t>
                    </m:r>
                    <m:r>
                      <a:rPr lang="en-US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(</m:t>
                    </m:r>
                    <m:r>
                      <a:rPr lang="en-US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lang="en-US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)=</m:t>
                    </m:r>
                    <m:r>
                      <a:rPr lang="en-US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lang="en-US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+2</m:t>
                    </m:r>
                    <m:r>
                      <a:rPr lang="en-US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sSub>
                      <m:sSubPr>
                        <m:ctrlPr>
                          <a:rPr lang="ar-AE"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log</m:t>
                        </m:r>
                      </m:e>
                      <m:sub>
                        <m:r>
                          <a:rPr lang="ar-AE" sz="3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2</m:t>
                        </m:r>
                      </m:sub>
                    </m:sSub>
                    <m:r>
                      <a:rPr lang="ar-AE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lang="ar-AE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,</m:t>
                    </m:r>
                    <m:r>
                      <a:rPr lang="ar-AE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𝑔</m:t>
                    </m:r>
                    <m:r>
                      <a:rPr lang="ar-AE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(</m:t>
                    </m:r>
                    <m:r>
                      <a:rPr lang="ar-AE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lang="ar-AE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)=</m:t>
                    </m:r>
                    <m:r>
                      <a:rPr lang="ar-AE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sSub>
                      <m:sSubPr>
                        <m:ctrlPr>
                          <a:rPr lang="ar-AE"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log</m:t>
                        </m:r>
                      </m:e>
                      <m:sub>
                        <m:r>
                          <a:rPr lang="ar-AE" sz="3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2</m:t>
                        </m:r>
                      </m:sub>
                    </m:sSub>
                    <m:r>
                      <a:rPr lang="ar-AE" sz="3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</m:oMath>
                </a14:m>
                <a:endParaRPr sz="35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25083" y="279914"/>
                <a:ext cx="10162240" cy="1325563"/>
              </a:xfrm>
              <a:blipFill>
                <a:blip r:embed="rId2"/>
                <a:stretch>
                  <a:fillRect l="-2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solidFill>
                <a:schemeClr val="bg1">
                  <a:lumMod val="85000"/>
                </a:schemeClr>
              </a:solidFill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383838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>
                    <a:solidFill>
                      <a:srgbClr val="383838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rgbClr val="38383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solidFill>
                              <a:srgbClr val="383838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solidFill>
                              <a:srgbClr val="383838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ar-AE" dirty="0">
                    <a:solidFill>
                      <a:srgbClr val="383838"/>
                    </a:solidFill>
                  </a:rPr>
                  <a:t>. </a:t>
                </a:r>
                <a:r>
                  <a:rPr lang="en-US" dirty="0">
                    <a:solidFill>
                      <a:srgbClr val="383838"/>
                    </a:solidFill>
                  </a:rPr>
                  <a:t>For an arbitrary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ar-AE" i="1">
                            <a:solidFill>
                              <a:srgbClr val="38383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solidFill>
                              <a:srgbClr val="383838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solidFill>
                              <a:srgbClr val="383838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>
                    <a:solidFill>
                      <a:srgbClr val="383838"/>
                    </a:solidFill>
                  </a:rPr>
                  <a:t>, </a:t>
                </a:r>
                <a:r>
                  <a:rPr lang="en-US" dirty="0">
                    <a:solidFill>
                      <a:srgbClr val="383838"/>
                    </a:solidFill>
                  </a:rPr>
                  <a:t>we have:</a:t>
                </a:r>
              </a:p>
              <a:p>
                <a:pPr marL="0" indent="0">
                  <a:buNone/>
                </a:pPr>
                <a:endParaRPr lang="en-US" dirty="0">
                  <a:solidFill>
                    <a:srgbClr val="383838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ar-AE" i="1">
                              <a:solidFill>
                                <a:srgbClr val="383838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ar-AE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ar-AE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ar-AE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0" smtClean="0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          </m:t>
                            </m:r>
                            <m:r>
                              <a:rPr lang="en-US" smtClean="0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>
                                <a:solidFill>
                                  <a:srgbClr val="383838"/>
                                </a:solidFill>
                              </a:rPr>
                              <m:t>since</m:t>
                            </m:r>
                            <m:r>
                              <m:rPr>
                                <m:nor/>
                              </m:rPr>
                              <a:rPr lang="en-US">
                                <a:solidFill>
                                  <a:srgbClr val="383838"/>
                                </a:solidFill>
                              </a:rPr>
                              <m:t> </m:t>
                            </m:r>
                            <m: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≥2,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≥1)</m:t>
                            </m:r>
                          </m:e>
                        </m:mr>
                        <m:mr>
                          <m:e>
                            <m:r>
                              <a:rPr lang="ar-AE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ar-AE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≤2</m:t>
                            </m:r>
                            <m: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en-US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0" smtClean="0">
                                <a:solidFill>
                                  <a:srgbClr val="383838"/>
                                </a:solidFill>
                                <a:latin typeface="Cambria Math" panose="02040503050406030204" pitchFamily="18" charset="0"/>
                              </a:rPr>
                              <m:t>                                                                </m:t>
                            </m:r>
                          </m:e>
                        </m:mr>
                      </m:m>
                    </m:oMath>
                  </m:oMathPara>
                </a14:m>
                <a:endParaRPr lang="ar-AE" dirty="0">
                  <a:solidFill>
                    <a:srgbClr val="383838"/>
                  </a:solidFill>
                </a:endParaRPr>
              </a:p>
              <a:p>
                <a:pPr marL="0" indent="0">
                  <a:buNone/>
                </a:pPr>
                <a:endParaRPr lang="ar-AE" sz="1200" dirty="0">
                  <a:solidFill>
                    <a:srgbClr val="383838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383838"/>
                    </a:solidFill>
                  </a:rPr>
                  <a:t>Adding these inequalities, we have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solidFill>
                      <a:srgbClr val="383838"/>
                    </a:solidFill>
                  </a:rPr>
                  <a:t>, as required. So we have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)∈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>
                        <a:solidFill>
                          <a:srgbClr val="383838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dirty="0">
                    <a:solidFill>
                      <a:srgbClr val="383838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9FCDBD1-A56E-2D99-C63F-3B44511DB76C}"/>
              </a:ext>
            </a:extLst>
          </p:cNvPr>
          <p:cNvSpPr txBox="1"/>
          <p:nvPr/>
        </p:nvSpPr>
        <p:spPr>
          <a:xfrm>
            <a:off x="1904677" y="5096511"/>
            <a:ext cx="83826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2400" b="0" i="0" u="none" strike="noStrike" dirty="0">
                <a:solidFill>
                  <a:srgbClr val="CC0000"/>
                </a:solidFill>
                <a:effectLst/>
                <a:latin typeface="Arial" panose="020B0604020202020204" pitchFamily="34" charset="0"/>
              </a:rPr>
              <a:t>This approach is the “squeeze method” as we squeeze another function between f and g. More on course webpage.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AC0D90-6DB1-5C5D-72D6-48BBFEBB7677}"/>
              </a:ext>
            </a:extLst>
          </p:cNvPr>
          <p:cNvSpPr txBox="1"/>
          <p:nvPr/>
        </p:nvSpPr>
        <p:spPr>
          <a:xfrm>
            <a:off x="9798169" y="357919"/>
            <a:ext cx="262818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Final Solution</a:t>
            </a:r>
            <a:endParaRPr lang="en-US" sz="3500" dirty="0"/>
          </a:p>
        </p:txBody>
      </p:sp>
      <p:sp>
        <p:nvSpPr>
          <p:cNvPr id="7" name="Double Bracket 6">
            <a:extLst>
              <a:ext uri="{FF2B5EF4-FFF2-40B4-BE49-F238E27FC236}">
                <a16:creationId xmlns:a16="http://schemas.microsoft.com/office/drawing/2014/main" id="{4EF5F518-592D-05FB-2C70-3C08CF9CD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10157" y="378896"/>
            <a:ext cx="1956760" cy="1127596"/>
          </a:xfrm>
          <a:prstGeom prst="bracketPair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266" y="355076"/>
            <a:ext cx="10515600" cy="1325563"/>
          </a:xfrm>
        </p:spPr>
        <p:txBody>
          <a:bodyPr/>
          <a:lstStyle/>
          <a:p>
            <a:r>
              <a:rPr dirty="0"/>
              <a:t>Worksheet problem</a:t>
            </a:r>
            <a:r>
              <a:rPr lang="en-US" dirty="0"/>
              <a:t> 2. Big-Theta Proofs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3992371"/>
              </a:xfrm>
            </p:spPr>
            <p:txBody>
              <a:bodyPr>
                <a:normAutofit/>
              </a:bodyPr>
              <a:lstStyle/>
              <a:p>
                <a:pPr marL="114300" indent="0">
                  <a:buNone/>
                </a:pPr>
                <a:r>
                  <a:rPr lang="en-US" dirty="0"/>
                  <a:t>For each of the following, prove that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ar-AE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114300" indent="0">
                  <a:buNone/>
                </a:pPr>
                <a:endParaRPr lang="en-US" sz="300" dirty="0"/>
              </a:p>
              <a:p>
                <a:pPr marL="914389" lvl="1" indent="-457189">
                  <a:buFont typeface="Arial"/>
                  <a:buAutoNum type="alphaLcParenR"/>
                </a:pPr>
                <a14:m>
                  <m:oMath xmlns:m="http://schemas.openxmlformats.org/officeDocument/2006/math">
                    <m:r>
                      <a:rPr lang="ar-AE" sz="280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8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2800">
                        <a:latin typeface="Cambria Math" panose="02040503050406030204" pitchFamily="18" charset="0"/>
                      </a:rPr>
                      <m:t>=7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𝑔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ar-AE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US" sz="2800" dirty="0"/>
              </a:p>
              <a:p>
                <a:pPr marL="914389" lvl="1" indent="-457189">
                  <a:buFont typeface="Arial"/>
                  <a:buAutoNum type="alphaLcParenR"/>
                </a:pPr>
                <a14:m>
                  <m:oMath xmlns:m="http://schemas.openxmlformats.org/officeDocument/2006/math">
                    <m:r>
                      <a:rPr lang="ar-AE" sz="280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8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28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AE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+10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𝑔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 sz="2800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ar-AE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3992371"/>
              </a:xfrm>
              <a:blipFill>
                <a:blip r:embed="rId2"/>
                <a:stretch>
                  <a:fillRect l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444" y="228757"/>
            <a:ext cx="10515600" cy="1325563"/>
          </a:xfrm>
        </p:spPr>
        <p:txBody>
          <a:bodyPr/>
          <a:lstStyle/>
          <a:p>
            <a:r>
              <a:rPr lang="en-US" dirty="0"/>
              <a:t>High Level Approach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54320"/>
                <a:ext cx="10515600" cy="435133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dirty="0"/>
                  <a:t>When trying to prove a function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>
                        <a:latin typeface="Cambria Math" panose="02040503050406030204" pitchFamily="18" charset="0"/>
                      </a:rPr>
                      <m:t>f</m:t>
                    </m:r>
                    <m:r>
                      <a:rPr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>
                        <a:latin typeface="Cambria Math" panose="02040503050406030204" pitchFamily="18" charset="0"/>
                      </a:rPr>
                      <m:t>n</m:t>
                    </m:r>
                    <m:r>
                      <a:rPr>
                        <a:latin typeface="Cambria Math" panose="02040503050406030204" pitchFamily="18" charset="0"/>
                      </a:rPr>
                      <m:t>)∈</m:t>
                    </m:r>
                    <m:r>
                      <m:rPr>
                        <m:sty m:val="p"/>
                      </m:rPr>
                      <a:rPr>
                        <a:latin typeface="Cambria Math" panose="02040503050406030204" pitchFamily="18" charset="0"/>
                      </a:rPr>
                      <m:t>Θ</m:t>
                    </m:r>
                    <m:r>
                      <a:rPr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>
                        <a:latin typeface="Cambria Math" panose="02040503050406030204" pitchFamily="18" charset="0"/>
                      </a:rPr>
                      <m:t>g</m:t>
                    </m:r>
                    <m:r>
                      <a:rPr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, you should show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>
                        <a:latin typeface="Cambria Math" panose="02040503050406030204" pitchFamily="18" charset="0"/>
                      </a:rPr>
                      <m:t>f</m:t>
                    </m:r>
                    <m:r>
                      <a:rPr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>
                        <a:latin typeface="Cambria Math" panose="02040503050406030204" pitchFamily="18" charset="0"/>
                      </a:rPr>
                      <m:t>n</m:t>
                    </m:r>
                    <m:r>
                      <a:rPr>
                        <a:latin typeface="Cambria Math" panose="02040503050406030204" pitchFamily="18" charset="0"/>
                      </a:rPr>
                      <m:t>)∈</m:t>
                    </m:r>
                    <m:r>
                      <a:rPr>
                        <a:latin typeface="Cambria Math" panose="02040503050406030204" pitchFamily="18" charset="0"/>
                      </a:rPr>
                      <m:t>𝑂</m:t>
                    </m:r>
                    <m:r>
                      <a:rPr>
                        <a:latin typeface="Cambria Math" panose="02040503050406030204" pitchFamily="18" charset="0"/>
                      </a:rPr>
                      <m:t>(</m:t>
                    </m:r>
                    <m:r>
                      <a:rPr>
                        <a:latin typeface="Cambria Math" panose="02040503050406030204" pitchFamily="18" charset="0"/>
                      </a:rPr>
                      <m:t>𝑔</m:t>
                    </m:r>
                    <m:r>
                      <a:rPr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 and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𝑓</m:t>
                    </m:r>
                    <m:r>
                      <a:rPr>
                        <a:latin typeface="Cambria Math" panose="02040503050406030204" pitchFamily="18" charset="0"/>
                      </a:rPr>
                      <m:t>(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)∈</m:t>
                    </m:r>
                    <m:r>
                      <m:rPr>
                        <m:sty m:val="p"/>
                      </m:rPr>
                      <a:rPr>
                        <a:latin typeface="Cambria Math" panose="02040503050406030204" pitchFamily="18" charset="0"/>
                      </a:rPr>
                      <m:t>Ω</m:t>
                    </m:r>
                    <m:r>
                      <a:rPr>
                        <a:latin typeface="Cambria Math" panose="02040503050406030204" pitchFamily="18" charset="0"/>
                      </a:rPr>
                      <m:t>(</m:t>
                    </m:r>
                    <m:r>
                      <a:rPr>
                        <a:latin typeface="Cambria Math" panose="02040503050406030204" pitchFamily="18" charset="0"/>
                      </a:rPr>
                      <m:t>𝑔</m:t>
                    </m:r>
                    <m:r>
                      <a:rPr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.</a:t>
                </a:r>
              </a:p>
              <a:p>
                <a:pPr lvl="0"/>
                <a:r>
                  <a:rPr dirty="0"/>
                  <a:t>The proof, or final solution, for the problem consists of both a big-O and big-Omega proof</a:t>
                </a:r>
              </a:p>
              <a:p>
                <a:pPr lvl="0"/>
                <a:r>
                  <a:rPr dirty="0"/>
                  <a:t>Each sub-proof should simply declare values of c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/>
                  <a:t> and plug them in/explain why they make the inequality true.</a:t>
                </a:r>
              </a:p>
              <a:p>
                <a:pPr lvl="0"/>
                <a:r>
                  <a:rPr dirty="0"/>
                  <a:t>The proof should not explain how to solve for c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/>
                  <a:t> - that would be </a:t>
                </a:r>
                <a:r>
                  <a:rPr lang="en-US" dirty="0"/>
                  <a:t>y</a:t>
                </a:r>
                <a:r>
                  <a:rPr dirty="0"/>
                  <a:t>our own </a:t>
                </a:r>
                <a:r>
                  <a:rPr lang="en-US" dirty="0"/>
                  <a:t>scratch </a:t>
                </a:r>
                <a:r>
                  <a:rPr dirty="0"/>
                  <a:t>work.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54320"/>
                <a:ext cx="10515600" cy="4351338"/>
              </a:xfrm>
              <a:blipFill>
                <a:blip r:embed="rId2"/>
                <a:stretch>
                  <a:fillRect l="-1206" r="-1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C6C31-1760-4CB5-9115-3E7BF450C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66" y="13439"/>
            <a:ext cx="10515600" cy="1325563"/>
          </a:xfrm>
        </p:spPr>
        <p:txBody>
          <a:bodyPr/>
          <a:lstStyle/>
          <a:p>
            <a:r>
              <a:rPr lang="en-US" dirty="0"/>
              <a:t>Problem Solving Techniques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B64CA91-8ACA-3756-0EF7-CA75C3F0C92B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68346" y="1075172"/>
                <a:ext cx="10727452" cy="5782828"/>
              </a:xfrm>
            </p:spPr>
            <p:txBody>
              <a:bodyPr>
                <a:normAutofit fontScale="92500" lnSpcReduction="10000"/>
              </a:bodyPr>
              <a:lstStyle/>
              <a:p>
                <a:pPr marL="114300" lvl="0" indent="0">
                  <a:buNone/>
                </a:pPr>
                <a:r>
                  <a:rPr lang="en-US" u="sng" dirty="0">
                    <a:solidFill>
                      <a:srgbClr val="FF0000"/>
                    </a:solidFill>
                  </a:rPr>
                  <a:t>Example:</a:t>
                </a:r>
                <a:r>
                  <a:rPr lang="en-US" dirty="0"/>
                  <a:t> Show that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+5∈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ar-AE" dirty="0"/>
                  <a:t>.</a:t>
                </a:r>
                <a:endParaRPr lang="en-US" dirty="0"/>
              </a:p>
              <a:p>
                <a:pPr marL="114300" lvl="0" indent="0">
                  <a:buNone/>
                </a:pPr>
                <a:endParaRPr lang="en-US" sz="100" dirty="0"/>
              </a:p>
              <a:p>
                <a:pPr marL="114300" lvl="0" indent="0">
                  <a:buNone/>
                </a:pPr>
                <a:r>
                  <a:rPr lang="en-US" u="sng" dirty="0">
                    <a:solidFill>
                      <a:schemeClr val="accent6"/>
                    </a:solidFill>
                  </a:rPr>
                  <a:t>Technique:</a:t>
                </a:r>
                <a:r>
                  <a:rPr lang="en-US" dirty="0">
                    <a:solidFill>
                      <a:schemeClr val="accent6"/>
                    </a:solidFill>
                  </a:rPr>
                  <a:t> </a:t>
                </a:r>
                <a:r>
                  <a:rPr lang="en-US" dirty="0"/>
                  <a:t>Demonstrate that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+5∈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ar-AE" dirty="0"/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+5∈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ar-AE" dirty="0"/>
              </a:p>
              <a:p>
                <a:pPr marL="114300" lvl="0" indent="0">
                  <a:buNone/>
                </a:pPr>
                <a:endParaRPr lang="en-US" sz="100" dirty="0"/>
              </a:p>
              <a:p>
                <a:pPr marL="114300" lvl="0" indent="0">
                  <a:buNone/>
                </a:pPr>
                <a:r>
                  <a:rPr lang="en-US" u="sng" dirty="0">
                    <a:solidFill>
                      <a:srgbClr val="0070C0"/>
                    </a:solidFill>
                  </a:rPr>
                  <a:t>Proof:</a:t>
                </a:r>
              </a:p>
              <a:p>
                <a:pPr marL="114300" lvl="0" indent="0">
                  <a:buNone/>
                </a:pPr>
                <a:r>
                  <a:rPr lang="en-US" dirty="0"/>
                  <a:t>First we will show that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ar-AE" dirty="0"/>
                  <a:t> </a:t>
                </a:r>
                <a:r>
                  <a:rPr lang="en-US" dirty="0"/>
                  <a:t>belongs to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:</a:t>
                </a:r>
              </a:p>
              <a:p>
                <a:pPr marL="571500" lvl="1" indent="0">
                  <a:buNone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  </m:t>
                    </m:r>
                  </m:oMath>
                </a14:m>
                <a:r>
                  <a:rPr lang="en-US" dirty="0"/>
                  <a:t>We show that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/>
                  <a:t> </a:t>
                </a:r>
                <a:r>
                  <a:rPr lang="en-US" dirty="0"/>
                  <a:t>we have that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+5≤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𝑐</m:t>
                    </m:r>
                    <m:r>
                      <a:rPr lang="ar-AE">
                        <a:latin typeface="Cambria Math" panose="02040503050406030204" pitchFamily="18" charset="0"/>
                      </a:rPr>
                      <m:t>⋅4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pPr marL="571500" lvl="1" indent="0">
                  <a:buNone/>
                </a:pPr>
                <a:r>
                  <a:rPr lang="en-US" dirty="0"/>
                  <a:t>Start with the left-hand side of the inequality.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+5≤3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AE" dirty="0"/>
                  <a:t> </a:t>
                </a:r>
                <a:r>
                  <a:rPr lang="en-US" dirty="0"/>
                  <a:t>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&gt;5</m:t>
                    </m:r>
                  </m:oMath>
                </a14:m>
                <a:r>
                  <a:rPr lang="ar-AE" dirty="0"/>
                  <a:t> </a:t>
                </a:r>
                <a:r>
                  <a:rPr lang="en-US" dirty="0"/>
                  <a:t>whenever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≥3</m:t>
                    </m:r>
                  </m:oMath>
                </a14:m>
                <a:r>
                  <a:rPr lang="en-US" dirty="0"/>
                  <a:t>. Since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≤4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AE" dirty="0"/>
                  <a:t> </a:t>
                </a:r>
                <a:r>
                  <a:rPr lang="en-US" dirty="0"/>
                  <a:t>we can conclude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+5∈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ar-AE" dirty="0"/>
                  <a:t>.</a:t>
                </a:r>
                <a:endParaRPr lang="en-US" dirty="0"/>
              </a:p>
              <a:p>
                <a:pPr marL="571500" lvl="1" indent="0">
                  <a:buNone/>
                </a:pPr>
                <a:endParaRPr lang="en-US" sz="100" dirty="0"/>
              </a:p>
              <a:p>
                <a:pPr marL="0" indent="0">
                  <a:buNone/>
                </a:pPr>
                <a:r>
                  <a:rPr lang="en-US" dirty="0"/>
                  <a:t> Next we will show that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ar-AE" dirty="0"/>
                  <a:t> </a:t>
                </a:r>
                <a:r>
                  <a:rPr lang="en-US" dirty="0"/>
                  <a:t>belongs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/>
              </a:p>
              <a:p>
                <a:pPr marL="457200" lvl="1" indent="0">
                  <a:buNone/>
                </a:pPr>
                <a:r>
                  <a:rPr lang="en-US" sz="2200" dirty="0"/>
                  <a:t>Let 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AE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2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AE" sz="22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ar-AE" sz="2200" dirty="0"/>
                  <a:t> </a:t>
                </a:r>
                <a:r>
                  <a:rPr lang="en-US" sz="22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2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 sz="22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 sz="2200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sz="220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ar-AE" sz="2200" dirty="0"/>
                  <a:t> </a:t>
                </a:r>
                <a:r>
                  <a:rPr lang="en-US" sz="2200" dirty="0"/>
                  <a:t>We have that 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22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 sz="22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sz="2200">
                        <a:latin typeface="Cambria Math" panose="02040503050406030204" pitchFamily="18" charset="0"/>
                      </a:rPr>
                      <m:t>+5≥</m:t>
                    </m:r>
                    <m:r>
                      <a:rPr lang="ar-AE" sz="2200">
                        <a:latin typeface="Cambria Math" panose="02040503050406030204" pitchFamily="18" charset="0"/>
                      </a:rPr>
                      <m:t>𝑐</m:t>
                    </m:r>
                    <m:r>
                      <a:rPr lang="ar-AE" sz="2200">
                        <a:latin typeface="Cambria Math" panose="02040503050406030204" pitchFamily="18" charset="0"/>
                      </a:rPr>
                      <m:t>⋅4</m:t>
                    </m:r>
                    <m:sSup>
                      <m:sSupPr>
                        <m:ctrlPr>
                          <a:rPr lang="ar-AE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22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 sz="22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ar-AE" sz="2200" dirty="0"/>
                  <a:t> </a:t>
                </a:r>
                <a:r>
                  <a:rPr lang="en-US" sz="2200" dirty="0"/>
                  <a:t>We start with the left-hand side of the inequality. Observe that 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22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 sz="22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sz="2200">
                        <a:latin typeface="Cambria Math" panose="02040503050406030204" pitchFamily="18" charset="0"/>
                      </a:rPr>
                      <m:t>+5≥</m:t>
                    </m:r>
                    <m:f>
                      <m:fPr>
                        <m:ctrlPr>
                          <a:rPr lang="ar-AE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2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AE" sz="22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ar-AE" sz="2200">
                        <a:latin typeface="Cambria Math" panose="02040503050406030204" pitchFamily="18" charset="0"/>
                      </a:rPr>
                      <m:t>⋅4</m:t>
                    </m:r>
                    <m:sSup>
                      <m:sSupPr>
                        <m:ctrlPr>
                          <a:rPr lang="ar-AE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22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 sz="22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ar-AE" sz="2200" dirty="0"/>
                  <a:t> </a:t>
                </a:r>
                <a:r>
                  <a:rPr lang="en-US" sz="2200" dirty="0"/>
                  <a:t>for all positive values of 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200" dirty="0"/>
                  <a:t>, therefore 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22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 sz="22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sz="2200">
                        <a:latin typeface="Cambria Math" panose="02040503050406030204" pitchFamily="18" charset="0"/>
                      </a:rPr>
                      <m:t>+5∈</m:t>
                    </m:r>
                    <m:r>
                      <m:rPr>
                        <m:sty m:val="p"/>
                      </m:rPr>
                      <a:rPr lang="el-GR" sz="22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ar-AE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20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ar-AE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 sz="220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 sz="22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2200" dirty="0"/>
              </a:p>
              <a:p>
                <a:pPr marL="457200" lvl="1" indent="0">
                  <a:buNone/>
                </a:pPr>
                <a:endParaRPr lang="en-US" sz="100" dirty="0"/>
              </a:p>
              <a:p>
                <a:pPr marL="0" indent="0">
                  <a:buNone/>
                </a:pPr>
                <a:r>
                  <a:rPr lang="en-US" b="0" dirty="0"/>
                  <a:t> Since,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+5∈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2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+5∈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it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must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be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that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+5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ar-AE" dirty="0"/>
                  <a:t>.</a:t>
                </a:r>
                <a:endParaRPr lang="en-US" b="0" dirty="0"/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:endParaRPr lang="en-US" b="0" dirty="0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B64CA91-8ACA-3756-0EF7-CA75C3F0C9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68346" y="1075172"/>
                <a:ext cx="10727452" cy="5782828"/>
              </a:xfrm>
              <a:blipFill>
                <a:blip r:embed="rId2"/>
                <a:stretch>
                  <a:fillRect l="-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8687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1756103-227D-8D49-8DE9-EB25C617542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47151" y="1436608"/>
                <a:ext cx="11049000" cy="4843611"/>
              </a:xfrm>
            </p:spPr>
            <p:txBody>
              <a:bodyPr>
                <a:no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ar-AE">
                        <a:latin typeface="Cambria Math" panose="02040503050406030204" pitchFamily="18" charset="0"/>
                      </a:rPr>
                      <m:t>𝑓</m:t>
                    </m:r>
                    <m:r>
                      <a:rPr lang="ar-AE"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>
                        <a:latin typeface="Cambria Math" panose="02040503050406030204" pitchFamily="18" charset="0"/>
                      </a:rPr>
                      <m:t>)∈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𝑂</m:t>
                    </m:r>
                    <m:r>
                      <a:rPr lang="ar-AE"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𝑔</m:t>
                    </m:r>
                    <m:r>
                      <a:rPr lang="ar-AE"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ar-AE" dirty="0"/>
                  <a:t> </a:t>
                </a:r>
                <a:r>
                  <a:rPr lang="en-US" dirty="0"/>
                  <a:t>shown in problem 1(a).</a:t>
                </a:r>
              </a:p>
              <a:p>
                <a:pPr lvl="0"/>
                <a:r>
                  <a:rPr lang="en-US" dirty="0"/>
                  <a:t>Now we show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)∈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Ω</m:t>
                    </m:r>
                    <m:r>
                      <a:rPr lang="el-GR"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>
                        <a:latin typeface="Cambria Math" panose="02040503050406030204" pitchFamily="18" charset="0"/>
                      </a:rPr>
                      <m:t>𝑔</m:t>
                    </m:r>
                    <m:r>
                      <a:rPr lang="el-GR"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>
                        <a:latin typeface="Cambria Math" panose="02040503050406030204" pitchFamily="18" charset="0"/>
                      </a:rPr>
                      <m:t>𝑛</m:t>
                    </m:r>
                    <m:r>
                      <a:rPr lang="el-GR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l-GR" dirty="0"/>
              </a:p>
              <a:p>
                <a:pPr lvl="0"/>
                <a:r>
                  <a:rPr lang="en-US" dirty="0"/>
                  <a:t>We need to find positive constants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/>
                  <a:t> </a:t>
                </a:r>
                <a:r>
                  <a:rPr lang="en-US" dirty="0"/>
                  <a:t>so that for all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/>
                  <a:t> </a:t>
                </a:r>
                <a:r>
                  <a:rPr lang="en-US" dirty="0"/>
                  <a:t>we have that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  <m:f>
                      <m:f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ar-AE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ar-A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≥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f>
                              <m:f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den>
                            </m:f>
                          </m:e>
                        </m:mr>
                        <m:m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70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≥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𝑐𝑛</m:t>
                            </m:r>
                          </m:e>
                        </m:mr>
                        <m:m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70≥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mr>
                      </m:m>
                    </m:oMath>
                  </m:oMathPara>
                </a14:m>
                <a:endParaRPr lang="ar-AE" dirty="0"/>
              </a:p>
              <a:p>
                <a:pPr marL="114300" lvl="0" indent="0">
                  <a:buNone/>
                </a:pPr>
                <a:endParaRPr lang="en-US" sz="100" dirty="0"/>
              </a:p>
              <a:p>
                <a:pPr marL="114300" lvl="0" indent="0">
                  <a:buNone/>
                </a:pPr>
                <a:endParaRPr lang="en-US" sz="200" dirty="0"/>
              </a:p>
              <a:p>
                <a:pPr lvl="0"/>
                <a:r>
                  <a:rPr lang="en-US" dirty="0"/>
                  <a:t>Meaning that this inequality holds for all values of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so long as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≤70</m:t>
                    </m:r>
                  </m:oMath>
                </a14:m>
                <a:r>
                  <a:rPr lang="en-US" dirty="0"/>
                  <a:t>, so we can select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=70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ar-AE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1756103-227D-8D49-8DE9-EB25C61754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47151" y="1436608"/>
                <a:ext cx="11049000" cy="4843611"/>
              </a:xfrm>
              <a:blipFill>
                <a:blip r:embed="rId2"/>
                <a:stretch>
                  <a:fillRect b="-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9505307C-610B-87F1-9302-F9155CB060EF}"/>
                  </a:ext>
                </a:extLst>
              </p:cNvPr>
              <p:cNvSpPr txBox="1">
                <a:spLocks noGrp="1"/>
              </p:cNvSpPr>
              <p:nvPr>
                <p:ph type="title" idx="4294967295"/>
              </p:nvPr>
            </p:nvSpPr>
            <p:spPr>
              <a:xfrm>
                <a:off x="447151" y="437618"/>
                <a:ext cx="11457302" cy="998991"/>
              </a:xfrm>
              <a:prstGeom prst="rect">
                <a:avLst/>
              </a:prstGeom>
              <a:noFill/>
              <a:ln>
                <a:noFill/>
                <a:prstDash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2a) </a:t>
                </a:r>
                <a14:m>
                  <m:oMath xmlns:m="http://schemas.openxmlformats.org/officeDocument/2006/math">
                    <m:r>
                      <a:rPr kumimoji="0" lang="en-US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𝑓</m:t>
                    </m:r>
                    <m:d>
                      <m:dPr>
                        <m:ctrlPr>
                          <a:rPr kumimoji="0" lang="en-US" sz="4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kumimoji="0" lang="en-US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kumimoji="0" lang="en-US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=7</m:t>
                    </m:r>
                    <m:r>
                      <a:rPr kumimoji="0" lang="en-US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kumimoji="0" lang="en-US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,   </m:t>
                    </m:r>
                    <m:r>
                      <a:rPr kumimoji="0" lang="en-US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𝑔</m:t>
                    </m:r>
                    <m:d>
                      <m:dPr>
                        <m:ctrlPr>
                          <a:rPr kumimoji="0" lang="en-US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kumimoji="0" lang="en-US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kumimoji="0" lang="en-US" sz="4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</m:t>
                    </m:r>
                    <m:f>
                      <m:fPr>
                        <m:ctrlPr>
                          <a:rPr kumimoji="0" lang="ar-AE" sz="4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ar-AE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num>
                      <m:den>
                        <m:r>
                          <a:rPr kumimoji="0" lang="ar-AE" sz="44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10</m:t>
                        </m:r>
                      </m:den>
                    </m:f>
                    <m:r>
                      <a:rPr kumimoji="0" lang="en-US" sz="4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    </m:t>
                    </m:r>
                  </m:oMath>
                </a14:m>
                <a:r>
                  <a:rPr kumimoji="0" lang="en-US" sz="4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(Scratch Work)</a:t>
                </a:r>
                <a:endParaRPr kumimoji="0" lang="ar-AE" sz="4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9505307C-610B-87F1-9302-F9155CB060E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447151" y="437618"/>
                <a:ext cx="11457302" cy="998991"/>
              </a:xfrm>
              <a:prstGeom prst="rect">
                <a:avLst/>
              </a:prstGeom>
              <a:blipFill>
                <a:blip r:embed="rId3"/>
                <a:stretch>
                  <a:fillRect l="-2215" t="-6250" b="-11250"/>
                </a:stretch>
              </a:blipFill>
              <a:ln>
                <a:noFill/>
                <a:prstDash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50976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71500" y="365125"/>
                <a:ext cx="11049000" cy="1325563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2a) Prove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𝑓</m:t>
                    </m:r>
                    <m:d>
                      <m:dPr>
                        <m:ctrlPr>
                          <a:rPr lang="ar-AE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lang="ar-AE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lang="ar-AE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=7</m:t>
                    </m:r>
                    <m:r>
                      <a:rPr lang="ar-AE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𝑛</m:t>
                    </m:r>
                    <m:r>
                      <a:rPr lang="ar-AE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,   </m:t>
                    </m:r>
                    <m:r>
                      <a:rPr lang="ar-AE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𝑔</m:t>
                    </m:r>
                    <m:d>
                      <m:dPr>
                        <m:ctrlPr>
                          <a:rPr lang="ar-AE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dPr>
                      <m:e>
                        <m:r>
                          <a:rPr lang="ar-AE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e>
                    </m:d>
                    <m:r>
                      <a:rPr lang="ar-AE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=</m:t>
                    </m:r>
                    <m:f>
                      <m:fPr>
                        <m:ctrlPr>
                          <a:rPr lang="ar-AE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lang="ar-AE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𝑛</m:t>
                        </m:r>
                      </m:num>
                      <m:den>
                        <m:r>
                          <a:rPr lang="ar-AE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10</m:t>
                        </m:r>
                      </m:den>
                    </m:f>
                    <m:r>
                      <a:rPr lang="ar-AE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 </m:t>
                    </m:r>
                  </m:oMath>
                </a14:m>
                <a:r>
                  <a:rPr lang="en-US" dirty="0"/>
                  <a:t> (Final Solution)</a:t>
                </a:r>
                <a:endParaRPr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71500" y="365125"/>
                <a:ext cx="11049000" cy="1325563"/>
              </a:xfrm>
              <a:blipFill>
                <a:blip r:embed="rId2"/>
                <a:stretch>
                  <a:fillRect l="-2069" r="-1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6"/>
                <a:ext cx="10515600" cy="4143096"/>
              </a:xfrm>
              <a:solidFill>
                <a:schemeClr val="bg1">
                  <a:lumMod val="85000"/>
                </a:schemeClr>
              </a:solidFill>
            </p:spPr>
            <p:txBody>
              <a:bodyPr/>
              <a:lstStyle/>
              <a:p>
                <a:pPr marL="0" indent="0">
                  <a:buNone/>
                </a:pPr>
                <a:r>
                  <a:rPr dirty="0"/>
                  <a:t>Again, we let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𝑐</m:t>
                    </m:r>
                    <m:r>
                      <a:rPr>
                        <a:latin typeface="Cambria Math" panose="02040503050406030204" pitchFamily="18" charset="0"/>
                      </a:rPr>
                      <m:t>=70</m:t>
                    </m:r>
                  </m:oMath>
                </a14:m>
                <a:r>
                  <a:rPr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dirty="0"/>
                  <a:t>, let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/>
                  <a:t> be an arbitrary integer. We start with the left-hand-side of the inequality. Observe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>
                          <a:latin typeface="Cambria Math" panose="02040503050406030204" pitchFamily="18" charset="0"/>
                        </a:rPr>
                        <m:t>7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>
                          <a:latin typeface="Cambria Math" panose="02040503050406030204" pitchFamily="18" charset="0"/>
                        </a:rPr>
                        <m:t>=70⋅</m:t>
                      </m:r>
                      <m:f>
                        <m:f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>
                          <a:latin typeface="Cambria Math" panose="02040503050406030204" pitchFamily="18" charset="0"/>
                        </a:rPr>
                        <m:t>=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dirty="0"/>
              </a:p>
              <a:p>
                <a:pPr marL="0" indent="0">
                  <a:buNone/>
                </a:pPr>
                <a:r>
                  <a:rPr dirty="0"/>
                  <a:t>Thus 7n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≥</m:t>
                    </m:r>
                    <m:r>
                      <a:rPr>
                        <a:latin typeface="Cambria Math" panose="02040503050406030204" pitchFamily="18" charset="0"/>
                      </a:rPr>
                      <m:t>𝑐</m:t>
                    </m:r>
                    <m:r>
                      <a:rPr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dirty="0"/>
                  <a:t> for all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/>
                  <a:t>. </a:t>
                </a:r>
                <a:endParaRPr lang="en-US" dirty="0"/>
              </a:p>
              <a:p>
                <a:pPr marL="0" indent="0">
                  <a:buNone/>
                </a:pPr>
                <a:r>
                  <a:rPr dirty="0"/>
                  <a:t>We thus have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7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e>
                    </m:d>
                  </m:oMath>
                </a14:m>
                <a:r>
                  <a:rPr dirty="0"/>
                  <a:t>,by definition. Since we have both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dirty="0"/>
                  <a:t> bounds, we conclude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7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</m:e>
                    </m:d>
                  </m:oMath>
                </a14:m>
                <a:r>
                  <a:rPr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6"/>
                <a:ext cx="10515600" cy="4143096"/>
              </a:xfrm>
              <a:blipFill>
                <a:blip r:embed="rId3"/>
                <a:stretch>
                  <a:fillRect l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45830" y="301197"/>
                <a:ext cx="11506863" cy="1325563"/>
              </a:xfrm>
            </p:spPr>
            <p:txBody>
              <a:bodyPr/>
              <a:lstStyle/>
              <a:p>
                <a:r>
                  <a:rPr lang="en-US" dirty="0"/>
                  <a:t>2 b)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+10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>
                        <a:latin typeface="Cambria Math" panose="02040503050406030204" pitchFamily="18" charset="0"/>
                      </a:rPr>
                      <m:t>,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dirty="0"/>
                  <a:t>   (Scratch)</a:t>
                </a:r>
                <a:endParaRPr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45830" y="301197"/>
                <a:ext cx="11506863" cy="1325563"/>
              </a:xfrm>
              <a:blipFill>
                <a:blip r:embed="rId2"/>
                <a:stretch>
                  <a:fillRect l="-2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7813" y="1626760"/>
                <a:ext cx="10515600" cy="508717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dirty="0"/>
                  <a:t>To show </a:t>
                </a:r>
                <a:r>
                  <a:rPr lang="en-US" dirty="0"/>
                  <a:t>Big-Oh</a:t>
                </a:r>
                <a:r>
                  <a:rPr dirty="0"/>
                  <a:t>:</a:t>
                </a:r>
              </a:p>
              <a:p>
                <a:pPr lvl="0"/>
                <a:r>
                  <a:rPr dirty="0"/>
                  <a:t>We need to find positive constants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/>
                  <a:t> so that for all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/>
                  <a:t> we have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>
                        <a:latin typeface="Cambria Math" panose="02040503050406030204" pitchFamily="18" charset="0"/>
                      </a:rPr>
                      <m:t>+10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≤</m:t>
                    </m:r>
                    <m:r>
                      <a:rPr>
                        <a:latin typeface="Cambria Math" panose="02040503050406030204" pitchFamily="18" charset="0"/>
                      </a:rPr>
                      <m:t>𝑐</m:t>
                    </m:r>
                    <m:r>
                      <a:rPr>
                        <a:latin typeface="Cambria Math" panose="02040503050406030204" pitchFamily="18" charset="0"/>
                      </a:rPr>
                      <m:t>⋅3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dirty="0"/>
                  <a:t>.</a:t>
                </a:r>
              </a:p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>
                        <a:latin typeface="Cambria Math" panose="02040503050406030204" pitchFamily="18" charset="0"/>
                      </a:rPr>
                      <m:t>+10≤2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dirty="0"/>
                  <a:t> when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dirty="0"/>
                  <a:t>.</a:t>
                </a:r>
              </a:p>
              <a:p>
                <a:pPr lvl="0"/>
                <a:r>
                  <a:rPr dirty="0"/>
                  <a:t>Therefore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>
                        <a:latin typeface="Cambria Math" panose="02040503050406030204" pitchFamily="18" charset="0"/>
                      </a:rPr>
                      <m:t>+10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≤2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dirty="0"/>
                  <a:t> since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dirty="0"/>
                  <a:t> is positive.</a:t>
                </a:r>
              </a:p>
              <a:p>
                <a:pPr lvl="0"/>
                <a:r>
                  <a:rPr dirty="0"/>
                  <a:t>And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>
                        <a:latin typeface="Cambria Math" panose="02040503050406030204" pitchFamily="18" charset="0"/>
                      </a:rPr>
                      <m:t>≤</m:t>
                    </m:r>
                    <m:r>
                      <a:rPr>
                        <a:latin typeface="Cambria Math" panose="02040503050406030204" pitchFamily="18" charset="0"/>
                      </a:rPr>
                      <m:t>𝑐</m:t>
                    </m:r>
                    <m:r>
                      <a:rPr>
                        <a:latin typeface="Cambria Math" panose="02040503050406030204" pitchFamily="18" charset="0"/>
                      </a:rPr>
                      <m:t>⋅3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dirty="0"/>
                  <a:t> for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𝑐</m:t>
                    </m:r>
                    <m:r>
                      <a:rPr>
                        <a:latin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dirty="0"/>
                  <a:t>.</a:t>
                </a:r>
              </a:p>
              <a:p>
                <a:pPr lvl="0"/>
                <a:r>
                  <a:rPr dirty="0"/>
                  <a:t>By transitivity: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>
                        <a:latin typeface="Cambria Math" panose="02040503050406030204" pitchFamily="18" charset="0"/>
                      </a:rPr>
                      <m:t>+10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≤</m:t>
                    </m:r>
                    <m:r>
                      <a:rPr>
                        <a:latin typeface="Cambria Math" panose="02040503050406030204" pitchFamily="18" charset="0"/>
                      </a:rPr>
                      <m:t>𝑐</m:t>
                    </m:r>
                    <m:r>
                      <a:rPr>
                        <a:latin typeface="Cambria Math" panose="02040503050406030204" pitchFamily="18" charset="0"/>
                      </a:rPr>
                      <m:t>⋅3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dirty="0"/>
                  <a:t> for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≥4,</m:t>
                    </m:r>
                    <m:r>
                      <a:rPr>
                        <a:latin typeface="Cambria Math" panose="02040503050406030204" pitchFamily="18" charset="0"/>
                      </a:rPr>
                      <m:t>𝑐</m:t>
                    </m:r>
                    <m:r>
                      <a:rPr>
                        <a:latin typeface="Cambria Math" panose="02040503050406030204" pitchFamily="18" charset="0"/>
                      </a:rPr>
                      <m:t>≥</m:t>
                    </m:r>
                    <m:f>
                      <m:f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dirty="0"/>
                  <a:t>.</a:t>
                </a:r>
              </a:p>
              <a:p>
                <a:pPr lvl="0"/>
                <a:r>
                  <a:rPr dirty="0"/>
                  <a:t>We can select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𝑐</m:t>
                    </m:r>
                    <m:r>
                      <a:rPr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dirty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7813" y="1626760"/>
                <a:ext cx="10515600" cy="5087179"/>
              </a:xfrm>
              <a:blipFill>
                <a:blip r:embed="rId3"/>
                <a:stretch>
                  <a:fillRect l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3CDC990B-80CA-018E-C58E-6A7951BD234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45830" y="301197"/>
                <a:ext cx="11310257" cy="1325563"/>
              </a:xfrm>
            </p:spPr>
            <p:txBody>
              <a:bodyPr/>
              <a:lstStyle/>
              <a:p>
                <a:r>
                  <a:rPr lang="en-US" dirty="0"/>
                  <a:t>2 b)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+10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>
                        <a:latin typeface="Cambria Math" panose="02040503050406030204" pitchFamily="18" charset="0"/>
                      </a:rPr>
                      <m:t>,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dirty="0"/>
                  <a:t>  (Scratch)</a:t>
                </a:r>
                <a:endParaRPr dirty="0"/>
              </a:p>
            </p:txBody>
          </p:sp>
        </mc:Choice>
        <mc:Fallback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3CDC990B-80CA-018E-C58E-6A7951BD23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45830" y="301197"/>
                <a:ext cx="11310257" cy="1325563"/>
              </a:xfrm>
              <a:blipFill>
                <a:blip r:embed="rId2"/>
                <a:stretch>
                  <a:fillRect l="-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2FA2F2E-CEC7-0164-B5E8-DEC2A9C4493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926571"/>
                <a:ext cx="10515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To show Big-Omega</a:t>
                </a:r>
                <a:r>
                  <a:rPr lang="el-GR" dirty="0"/>
                  <a:t>:</a:t>
                </a:r>
              </a:p>
              <a:p>
                <a:pPr lvl="0"/>
                <a:r>
                  <a:rPr lang="en-US" dirty="0"/>
                  <a:t>We need to find positive constants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/>
                  <a:t> </a:t>
                </a:r>
                <a:r>
                  <a:rPr lang="en-US" dirty="0"/>
                  <a:t>so that for all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/>
                  <a:t> </a:t>
                </a:r>
                <a:r>
                  <a:rPr lang="en-US" dirty="0"/>
                  <a:t>we have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+10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>
                        <a:latin typeface="Cambria Math" panose="02040503050406030204" pitchFamily="18" charset="0"/>
                      </a:rPr>
                      <m:t>≥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𝑐</m:t>
                    </m:r>
                    <m:r>
                      <a:rPr lang="ar-AE">
                        <a:latin typeface="Cambria Math" panose="02040503050406030204" pitchFamily="18" charset="0"/>
                      </a:rPr>
                      <m:t>⋅3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ar-AE" dirty="0"/>
                  <a:t>.</a:t>
                </a:r>
              </a:p>
              <a:p>
                <a:pPr lvl="0"/>
                <a:r>
                  <a:rPr lang="en-US" dirty="0"/>
                  <a:t>Let’s select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AE" dirty="0"/>
                  <a:t>.</a:t>
                </a:r>
              </a:p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+10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ar-AE" dirty="0"/>
                  <a:t> </a:t>
                </a:r>
                <a:r>
                  <a:rPr lang="en-US" dirty="0"/>
                  <a:t>for all choices of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0"/>
                <a:r>
                  <a:rPr lang="en-US" dirty="0"/>
                  <a:t>Definition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l-GR" dirty="0"/>
                  <a:t> </a:t>
                </a:r>
                <a:r>
                  <a:rPr lang="en-US" dirty="0"/>
                  <a:t>holds for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AE" dirty="0"/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ar-AE" dirty="0"/>
                  <a:t>.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2FA2F2E-CEC7-0164-B5E8-DEC2A9C449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926571"/>
                <a:ext cx="10515600" cy="4351338"/>
              </a:xfrm>
              <a:blipFill>
                <a:blip r:embed="rId3"/>
                <a:stretch>
                  <a:fillRect l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7732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12992" y="228756"/>
                <a:ext cx="11566016" cy="1325563"/>
              </a:xfrm>
            </p:spPr>
            <p:txBody>
              <a:bodyPr>
                <a:normAutofit/>
              </a:bodyPr>
              <a:lstStyle/>
              <a:p>
                <a:r>
                  <a:rPr lang="en-US" sz="4000" dirty="0"/>
                  <a:t>2b) Prove </a:t>
                </a:r>
                <a14:m>
                  <m:oMath xmlns:m="http://schemas.openxmlformats.org/officeDocument/2006/math">
                    <m:r>
                      <a:rPr lang="en-US" sz="400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4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40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AE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4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 sz="40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ar-AE" sz="4000">
                        <a:latin typeface="Cambria Math" panose="02040503050406030204" pitchFamily="18" charset="0"/>
                      </a:rPr>
                      <m:t>+10</m:t>
                    </m:r>
                    <m:r>
                      <a:rPr lang="ar-AE" sz="40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 sz="4000">
                        <a:latin typeface="Cambria Math" panose="02040503050406030204" pitchFamily="18" charset="0"/>
                      </a:rPr>
                      <m:t>,</m:t>
                    </m:r>
                    <m:r>
                      <a:rPr lang="ar-AE" sz="400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ar-AE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4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400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ar-AE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4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 sz="40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4000" dirty="0"/>
                  <a:t> (Final Pt. 1)</a:t>
                </a:r>
                <a:endParaRPr sz="40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12992" y="228756"/>
                <a:ext cx="11566016" cy="1325563"/>
              </a:xfrm>
              <a:blipFill>
                <a:blip r:embed="rId2"/>
                <a:stretch>
                  <a:fillRect l="-1864" r="-1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18587" y="1554319"/>
                <a:ext cx="10515600" cy="4649533"/>
              </a:xfrm>
              <a:solidFill>
                <a:schemeClr val="bg1">
                  <a:lumMod val="85000"/>
                </a:schemeClr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dirty="0"/>
                  <a:t>First we will show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>
                        <a:latin typeface="Cambria Math" panose="02040503050406030204" pitchFamily="18" charset="0"/>
                      </a:rPr>
                      <m:t>+10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dirty="0"/>
                  <a:t> belongs to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dirty="0"/>
                  <a:t>.</a:t>
                </a:r>
                <a:endParaRPr lang="en-US" dirty="0"/>
              </a:p>
              <a:p>
                <a:pPr marL="0" indent="0">
                  <a:buNone/>
                </a:pPr>
                <a:r>
                  <a:rPr dirty="0"/>
                  <a:t>Let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𝑐</m:t>
                    </m:r>
                    <m:r>
                      <a:rPr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dirty="0"/>
                  <a:t> and let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/>
                  <a:t> be an arbitrary integer.</a:t>
                </a:r>
                <a:endParaRPr lang="en-US" dirty="0"/>
              </a:p>
              <a:p>
                <a:pPr marL="0" indent="0">
                  <a:buNone/>
                </a:pPr>
                <a:r>
                  <a:rPr dirty="0"/>
                  <a:t>Observe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10≤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dirty="0"/>
                  <a:t> for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dirty="0"/>
                  <a:t>. Multiply both sides by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dirty="0"/>
                  <a:t>.</a:t>
                </a:r>
                <a:endParaRPr lang="en-US" dirty="0"/>
              </a:p>
              <a:p>
                <a:pPr marL="0" indent="0">
                  <a:buNone/>
                </a:pPr>
                <a:endParaRPr sz="1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dirty="0"/>
              </a:p>
              <a:p>
                <a:pPr marL="0" indent="0">
                  <a:buNone/>
                </a:pPr>
                <a:r>
                  <a:rPr dirty="0"/>
                  <a:t>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dirty="0"/>
                  <a:t> to both sides.</a:t>
                </a:r>
                <a:endParaRPr lang="en-US" dirty="0"/>
              </a:p>
              <a:p>
                <a:pPr marL="0" indent="0">
                  <a:buNone/>
                </a:pPr>
                <a:endParaRPr sz="1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>
                          <a:latin typeface="Cambria Math" panose="02040503050406030204" pitchFamily="18" charset="0"/>
                        </a:rPr>
                        <m:t>≤2</m:t>
                      </m:r>
                      <m:sSup>
                        <m:sSup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sz="1200" dirty="0"/>
              </a:p>
              <a:p>
                <a:pPr marL="0" indent="0">
                  <a:buNone/>
                </a:pPr>
                <a:r>
                  <a:rPr dirty="0"/>
                  <a:t>Thus, we have: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>
                        <a:latin typeface="Cambria Math" panose="02040503050406030204" pitchFamily="18" charset="0"/>
                      </a:rPr>
                      <m:t>+10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≤2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>
                        <a:latin typeface="Cambria Math" panose="02040503050406030204" pitchFamily="18" charset="0"/>
                      </a:rPr>
                      <m:t>≤1⋅3</m:t>
                    </m:r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dirty="0"/>
                  <a:t>.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>
                        <a:latin typeface="Cambria Math" panose="02040503050406030204" pitchFamily="18" charset="0"/>
                      </a:rPr>
                      <m:t>+10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∈</m:t>
                    </m:r>
                    <m:r>
                      <a:rPr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8587" y="1554319"/>
                <a:ext cx="10515600" cy="4649533"/>
              </a:xfrm>
              <a:blipFill>
                <a:blip r:embed="rId3"/>
                <a:stretch>
                  <a:fillRect l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18132" y="365125"/>
                <a:ext cx="11755735" cy="1325563"/>
              </a:xfrm>
            </p:spPr>
            <p:txBody>
              <a:bodyPr>
                <a:normAutofit/>
              </a:bodyPr>
              <a:lstStyle/>
              <a:p>
                <a:r>
                  <a:rPr sz="4000" dirty="0"/>
                  <a:t>2b) </a:t>
                </a:r>
                <a:r>
                  <a:rPr lang="en-US" sz="4000" dirty="0"/>
                  <a:t>Prove </a:t>
                </a:r>
                <a14:m>
                  <m:oMath xmlns:m="http://schemas.openxmlformats.org/officeDocument/2006/math">
                    <m:r>
                      <a:rPr lang="en-US" sz="400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ar-AE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4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40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AE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4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 sz="40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ar-AE" sz="4000">
                        <a:latin typeface="Cambria Math" panose="02040503050406030204" pitchFamily="18" charset="0"/>
                      </a:rPr>
                      <m:t>+10</m:t>
                    </m:r>
                    <m:r>
                      <a:rPr lang="ar-AE" sz="40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 sz="4000">
                        <a:latin typeface="Cambria Math" panose="02040503050406030204" pitchFamily="18" charset="0"/>
                      </a:rPr>
                      <m:t>,</m:t>
                    </m:r>
                    <m:r>
                      <a:rPr lang="ar-AE" sz="400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ar-AE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4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ar-AE" sz="400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ar-AE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4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 sz="40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4000" dirty="0"/>
                  <a:t> (Final Pt. 2)</a:t>
                </a:r>
                <a:endParaRPr sz="40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8132" y="365125"/>
                <a:ext cx="11755735" cy="1325563"/>
              </a:xfrm>
              <a:blipFill>
                <a:blip r:embed="rId2"/>
                <a:stretch>
                  <a:fillRect l="-1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55476"/>
                <a:ext cx="10515600" cy="5037399"/>
              </a:xfrm>
              <a:solidFill>
                <a:schemeClr val="bg1">
                  <a:lumMod val="85000"/>
                </a:schemeClr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Next, we show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+10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ar-AE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ar-AE" dirty="0"/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ar-AE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For an arbitrary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/>
                  <a:t>, </a:t>
                </a:r>
                <a:r>
                  <a:rPr lang="en-US" dirty="0"/>
                  <a:t>we have:</a:t>
                </a:r>
              </a:p>
              <a:p>
                <a:pPr marL="0" indent="0">
                  <a:buNone/>
                </a:pPr>
                <a:endParaRPr lang="en-US" sz="1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ar-AE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ar-AE">
                          <a:latin typeface="Cambria Math" panose="02040503050406030204" pitchFamily="18" charset="0"/>
                        </a:rPr>
                        <m:t>⋅3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ar-AE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ar-AE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ar-AE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endParaRPr lang="ar-AE" sz="1200" dirty="0"/>
              </a:p>
              <a:p>
                <a:pPr marL="0" indent="0">
                  <a:buNone/>
                </a:pPr>
                <a:r>
                  <a:rPr lang="en-US" dirty="0"/>
                  <a:t>We thus 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+10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  <m:r>
                      <a:rPr lang="ar-AE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sz="1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55476"/>
                <a:ext cx="10515600" cy="5037399"/>
              </a:xfrm>
              <a:blipFill>
                <a:blip r:embed="rId3"/>
                <a:stretch>
                  <a:fillRect l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964A9CB-6040-3AD2-5A0D-079DFA18B81B}"/>
                  </a:ext>
                </a:extLst>
              </p:cNvPr>
              <p:cNvSpPr txBox="1"/>
              <p:nvPr/>
            </p:nvSpPr>
            <p:spPr>
              <a:xfrm>
                <a:off x="838200" y="5257870"/>
                <a:ext cx="9320684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>
                    <a:solidFill>
                      <a:schemeClr val="accent6"/>
                    </a:solidFill>
                  </a:rPr>
                  <a:t>Since we have matching </a:t>
                </a:r>
                <a14:m>
                  <m:oMath xmlns:m="http://schemas.openxmlformats.org/officeDocument/2006/math">
                    <m:r>
                      <a:rPr lang="en-US" sz="280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2800" dirty="0">
                    <a:solidFill>
                      <a:schemeClr val="accent6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l-GR" sz="2800" dirty="0">
                    <a:solidFill>
                      <a:schemeClr val="accent6"/>
                    </a:solidFill>
                  </a:rPr>
                  <a:t> </a:t>
                </a:r>
                <a:r>
                  <a:rPr lang="en-US" sz="2800" dirty="0">
                    <a:solidFill>
                      <a:schemeClr val="accent6"/>
                    </a:solidFill>
                  </a:rPr>
                  <a:t>bounds, we conclude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280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ar-AE" sz="280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ar-AE" sz="280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+10</m:t>
                    </m:r>
                    <m:r>
                      <a:rPr lang="ar-AE" sz="280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ar-AE" sz="280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sz="280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ar-AE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80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ar-AE" sz="28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 sz="280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ar-AE" sz="280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endParaRPr lang="ar-AE" sz="2800" dirty="0">
                  <a:solidFill>
                    <a:schemeClr val="accent6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964A9CB-6040-3AD2-5A0D-079DFA18B8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57870"/>
                <a:ext cx="9320684" cy="954107"/>
              </a:xfrm>
              <a:prstGeom prst="rect">
                <a:avLst/>
              </a:prstGeom>
              <a:blipFill>
                <a:blip r:embed="rId4"/>
                <a:stretch>
                  <a:fillRect l="-1362" t="-7895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396" y="0"/>
            <a:ext cx="10515600" cy="1325563"/>
          </a:xfrm>
        </p:spPr>
        <p:txBody>
          <a:bodyPr/>
          <a:lstStyle/>
          <a:p>
            <a:r>
              <a:rPr dirty="0"/>
              <a:t>Worksheet problems: Q3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E55B44-0FF5-DFEA-271C-3A8200EC843A}"/>
                  </a:ext>
                </a:extLst>
              </p:cNvPr>
              <p:cNvSpPr txBox="1"/>
              <p:nvPr/>
            </p:nvSpPr>
            <p:spPr>
              <a:xfrm>
                <a:off x="6758332" y="1578865"/>
                <a:ext cx="5178272" cy="4154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/>
                  <a:t>Get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>
                        <a:latin typeface="Cambria Math" panose="02040503050406030204" pitchFamily="18" charset="0"/>
                      </a:rPr>
                      <m:t>Θ</m:t>
                    </m:r>
                    <m:r>
                      <a:rPr lang="el-GR" sz="2800">
                        <a:latin typeface="Cambria Math" panose="02040503050406030204" pitchFamily="18" charset="0"/>
                      </a:rPr>
                      <m:t>(⋅)</m:t>
                    </m:r>
                  </m:oMath>
                </a14:m>
                <a:r>
                  <a:rPr lang="el-GR" sz="2800" dirty="0"/>
                  <a:t> </a:t>
                </a:r>
                <a:r>
                  <a:rPr lang="en-US" sz="2800" dirty="0"/>
                  <a:t>bound of each function below.</a:t>
                </a:r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US" sz="2800" dirty="0"/>
                  <a:t> worst case running time</a:t>
                </a:r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US" sz="2800" dirty="0"/>
                  <a:t> best case running time</a:t>
                </a:r>
              </a:p>
              <a:p>
                <a:endParaRPr lang="en-US" sz="1200" dirty="0"/>
              </a:p>
              <a:p>
                <a:pPr marL="0" indent="0">
                  <a:buNone/>
                </a:pPr>
                <a:r>
                  <a:rPr lang="en-US" sz="2800" dirty="0"/>
                  <a:t>We will construct equations for each function and then simplify them to get a closed form.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E55B44-0FF5-DFEA-271C-3A8200EC8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332" y="1578865"/>
                <a:ext cx="5178272" cy="4154984"/>
              </a:xfrm>
              <a:prstGeom prst="rect">
                <a:avLst/>
              </a:prstGeom>
              <a:blipFill>
                <a:blip r:embed="rId2"/>
                <a:stretch>
                  <a:fillRect l="-2451" t="-1524" r="-2451" b="-3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69CC337-5033-EB2F-6BAF-67B4C45B1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863162"/>
              </p:ext>
            </p:extLst>
          </p:nvPr>
        </p:nvGraphicFramePr>
        <p:xfrm>
          <a:off x="431241" y="1505282"/>
          <a:ext cx="5929365" cy="4580259"/>
        </p:xfrm>
        <a:graphic>
          <a:graphicData uri="http://schemas.openxmlformats.org/drawingml/2006/table">
            <a:tbl>
              <a:tblPr firstRow="1"/>
              <a:tblGrid>
                <a:gridCol w="5929365">
                  <a:extLst>
                    <a:ext uri="{9D8B030D-6E8A-4147-A177-3AD203B41FA5}">
                      <a16:colId xmlns:a16="http://schemas.microsoft.com/office/drawing/2014/main" val="4112529468"/>
                    </a:ext>
                  </a:extLst>
                </a:gridCol>
              </a:tblGrid>
              <a:tr h="458025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  int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numUnique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(String[] values)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2     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boolean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[] visited = new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boolean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3      for (int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= 0;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&lt;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++)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4          visited[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 = false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5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6      int out = 0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7      for (int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= 0;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&lt;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++)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8          if (!visited[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9              out += 1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10             for (int j =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j &lt;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j++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11                 if (values[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].equals(values[j]))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12                     visited[j] = true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13           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14       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15   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16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17     return out;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18 }</a:t>
                      </a:r>
                      <a:endParaRPr lang="en-US" sz="15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76944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76519" y="18255"/>
                <a:ext cx="10515600" cy="1325563"/>
              </a:xfrm>
            </p:spPr>
            <p:txBody>
              <a:bodyPr/>
              <a:lstStyle/>
              <a:p>
                <a:r>
                  <a:rPr dirty="0"/>
                  <a:t>3a)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𝑓</m:t>
                    </m:r>
                    <m:r>
                      <a:rPr>
                        <a:latin typeface="Cambria Math" panose="02040503050406030204" pitchFamily="18" charset="0"/>
                      </a:rPr>
                      <m:t>(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dirty="0"/>
                  <a:t> worst case running time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76519" y="18255"/>
                <a:ext cx="10515600" cy="1325563"/>
              </a:xfrm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32396" y="1268657"/>
                <a:ext cx="5295481" cy="509973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sz="2000" dirty="0"/>
                  <a:t>First function (lines </a:t>
                </a:r>
                <a:r>
                  <a:rPr lang="en-US" sz="2000" dirty="0"/>
                  <a:t>3</a:t>
                </a:r>
                <a:r>
                  <a:rPr sz="2000" dirty="0"/>
                  <a:t>-</a:t>
                </a:r>
                <a:r>
                  <a:rPr lang="en-US" sz="2000" dirty="0"/>
                  <a:t>5</a:t>
                </a:r>
                <a:r>
                  <a:rPr sz="2000" dirty="0"/>
                  <a:t>) always runs once. </a:t>
                </a:r>
                <a:endParaRPr lang="en-US" sz="2000" dirty="0"/>
              </a:p>
              <a:p>
                <a:pPr marL="0" indent="0">
                  <a:buNone/>
                </a:pPr>
                <a:endParaRPr lang="en-US" sz="200" dirty="0"/>
              </a:p>
              <a:p>
                <a:pPr marL="0" indent="0">
                  <a:buNone/>
                </a:pPr>
                <a:endParaRPr lang="en-US" sz="200" dirty="0"/>
              </a:p>
              <a:p>
                <a:pPr marL="0" indent="0">
                  <a:buNone/>
                </a:pPr>
                <a:r>
                  <a:rPr sz="2000" dirty="0"/>
                  <a:t>Worst case for lines 7-16 is if every value in array is unique.</a:t>
                </a:r>
                <a:endParaRPr lang="en-US" sz="2000" dirty="0"/>
              </a:p>
              <a:p>
                <a:pPr marL="0" indent="0">
                  <a:buNone/>
                </a:pPr>
                <a:r>
                  <a:rPr sz="2000" dirty="0"/>
                  <a:t>This means for every iteration of the outer loop, the inner loop will iterate through the rest of the array.</a:t>
                </a:r>
                <a:endParaRPr lang="en-US" sz="2000" dirty="0"/>
              </a:p>
              <a:p>
                <a:pPr marL="0" indent="0">
                  <a:buNone/>
                </a:pPr>
                <a:r>
                  <a:rPr sz="2000" dirty="0"/>
                  <a:t>Total number of iterations is </a:t>
                </a:r>
                <a14:m>
                  <m:oMath xmlns:m="http://schemas.openxmlformats.org/officeDocument/2006/math">
                    <m:r>
                      <a:rPr sz="2000">
                        <a:latin typeface="Cambria Math" panose="02040503050406030204" pitchFamily="18" charset="0"/>
                      </a:rPr>
                      <m:t>𝑛</m:t>
                    </m:r>
                    <m:r>
                      <a:rPr sz="2000">
                        <a:latin typeface="Cambria Math" panose="02040503050406030204" pitchFamily="18" charset="0"/>
                      </a:rPr>
                      <m:t>+(</m:t>
                    </m:r>
                    <m:r>
                      <a:rPr sz="2000">
                        <a:latin typeface="Cambria Math" panose="02040503050406030204" pitchFamily="18" charset="0"/>
                      </a:rPr>
                      <m:t>𝑛</m:t>
                    </m:r>
                    <m:r>
                      <a:rPr sz="2000">
                        <a:latin typeface="Cambria Math" panose="02040503050406030204" pitchFamily="18" charset="0"/>
                      </a:rPr>
                      <m:t>−1)+(</m:t>
                    </m:r>
                    <m:r>
                      <a:rPr sz="2000">
                        <a:latin typeface="Cambria Math" panose="02040503050406030204" pitchFamily="18" charset="0"/>
                      </a:rPr>
                      <m:t>𝑛</m:t>
                    </m:r>
                    <m:r>
                      <a:rPr sz="2000">
                        <a:latin typeface="Cambria Math" panose="02040503050406030204" pitchFamily="18" charset="0"/>
                      </a:rPr>
                      <m:t>−2)+…+</m:t>
                    </m:r>
                  </m:oMath>
                </a14:m>
                <a:r>
                  <a:rPr sz="2000" dirty="0"/>
                  <a:t> 1.</a:t>
                </a:r>
              </a:p>
              <a:p>
                <a:pPr marL="0" indent="0">
                  <a:buNone/>
                </a:pPr>
                <a:r>
                  <a:rPr sz="2000" dirty="0"/>
                  <a:t>There is a formula for this sum: </a:t>
                </a:r>
                <a:r>
                  <a:rPr lang="en-US" sz="2000" dirty="0"/>
                  <a:t>n</a:t>
                </a:r>
                <a14:m>
                  <m:oMath xmlns:m="http://schemas.openxmlformats.org/officeDocument/2006/math">
                    <m:r>
                      <a:rPr sz="20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sz="2000">
                        <a:latin typeface="Cambria Math" panose="02040503050406030204" pitchFamily="18" charset="0"/>
                      </a:rPr>
                      <m:t>n</m:t>
                    </m:r>
                    <m:r>
                      <a:rPr sz="2000">
                        <a:latin typeface="Cambria Math" panose="02040503050406030204" pitchFamily="18" charset="0"/>
                      </a:rPr>
                      <m:t>+1)/2</m:t>
                    </m:r>
                  </m:oMath>
                </a14:m>
                <a:r>
                  <a:rPr sz="2000" dirty="0"/>
                  <a:t> </a:t>
                </a: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000">
                        <a:latin typeface="Cambria Math" panose="02040503050406030204" pitchFamily="18" charset="0"/>
                      </a:rPr>
                      <m:t>f</m:t>
                    </m:r>
                    <m:r>
                      <a:rPr sz="20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sz="2000">
                        <a:latin typeface="Cambria Math" panose="02040503050406030204" pitchFamily="18" charset="0"/>
                      </a:rPr>
                      <m:t>n</m:t>
                    </m:r>
                    <m:r>
                      <a:rPr sz="2000">
                        <a:latin typeface="Cambria Math" panose="02040503050406030204" pitchFamily="18" charset="0"/>
                      </a:rPr>
                      <m:t>)=</m:t>
                    </m:r>
                    <m:r>
                      <m:rPr>
                        <m:sty m:val="p"/>
                      </m:rPr>
                      <a:rPr sz="2000">
                        <a:latin typeface="Cambria Math" panose="02040503050406030204" pitchFamily="18" charset="0"/>
                      </a:rPr>
                      <m:t>n</m:t>
                    </m:r>
                    <m:r>
                      <a:rPr sz="200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sz="2000">
                        <a:latin typeface="Cambria Math" panose="02040503050406030204" pitchFamily="18" charset="0"/>
                      </a:rPr>
                      <m:t>n</m:t>
                    </m:r>
                    <m:r>
                      <a:rPr sz="20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sz="2000">
                        <a:latin typeface="Cambria Math" panose="02040503050406030204" pitchFamily="18" charset="0"/>
                      </a:rPr>
                      <m:t>n</m:t>
                    </m:r>
                    <m:r>
                      <a:rPr sz="2000">
                        <a:latin typeface="Cambria Math" panose="02040503050406030204" pitchFamily="18" charset="0"/>
                      </a:rPr>
                      <m:t>+1)/2=&gt;</m:t>
                    </m:r>
                    <m:sSup>
                      <m:sSupPr>
                        <m:ctrlPr>
                          <a:rPr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sz="200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p>
                        <m:r>
                          <a:rPr sz="20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sz="2000" dirty="0"/>
                  <a:t>. </a:t>
                </a:r>
                <a:endParaRPr lang="en-US" sz="2000" dirty="0"/>
              </a:p>
              <a:p>
                <a:pPr marL="0" indent="0">
                  <a:buNone/>
                </a:pPr>
                <a:r>
                  <a:rPr sz="2000" dirty="0"/>
                  <a:t>This is quadratic running time</a:t>
                </a:r>
              </a:p>
              <a:p>
                <a:pPr marL="0" indent="0">
                  <a:buNone/>
                </a:pPr>
                <a:endParaRPr lang="en-US" sz="1200" dirty="0"/>
              </a:p>
              <a:p>
                <a:pPr marL="0" indent="0">
                  <a:buNone/>
                </a:pPr>
                <a:r>
                  <a:rPr lang="en-US" sz="2000" dirty="0"/>
                  <a:t>Now, we d</a:t>
                </a:r>
                <a:r>
                  <a:rPr sz="2000" dirty="0"/>
                  <a:t>o something similar to Q2 proofs to prove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000">
                        <a:latin typeface="Cambria Math" panose="02040503050406030204" pitchFamily="18" charset="0"/>
                      </a:rPr>
                      <m:t>n</m:t>
                    </m:r>
                    <m:r>
                      <a:rPr sz="200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sz="2000">
                        <a:latin typeface="Cambria Math" panose="02040503050406030204" pitchFamily="18" charset="0"/>
                      </a:rPr>
                      <m:t>n</m:t>
                    </m:r>
                    <m:r>
                      <a:rPr sz="200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sz="2000">
                        <a:latin typeface="Cambria Math" panose="02040503050406030204" pitchFamily="18" charset="0"/>
                      </a:rPr>
                      <m:t>n</m:t>
                    </m:r>
                    <m:r>
                      <a:rPr sz="2000">
                        <a:latin typeface="Cambria Math" panose="02040503050406030204" pitchFamily="18" charset="0"/>
                      </a:rPr>
                      <m:t>+1)/2∈</m:t>
                    </m:r>
                    <m:r>
                      <m:rPr>
                        <m:sty m:val="p"/>
                      </m:rPr>
                      <a:rPr sz="2000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sz="2000">
                                <a:latin typeface="Cambria Math" panose="02040503050406030204" pitchFamily="18" charset="0"/>
                              </a:rPr>
                              <m:t>n</m:t>
                            </m:r>
                          </m:e>
                          <m:sup>
                            <m:r>
                              <a:rPr sz="20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sz="20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32396" y="1268657"/>
                <a:ext cx="5295481" cy="5099730"/>
              </a:xfrm>
              <a:blipFill>
                <a:blip r:embed="rId3"/>
                <a:stretch>
                  <a:fillRect l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82E2DB8-102B-69D2-3265-18A2D2E0C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265548"/>
              </p:ext>
            </p:extLst>
          </p:nvPr>
        </p:nvGraphicFramePr>
        <p:xfrm>
          <a:off x="431241" y="1505282"/>
          <a:ext cx="5929365" cy="4580259"/>
        </p:xfrm>
        <a:graphic>
          <a:graphicData uri="http://schemas.openxmlformats.org/drawingml/2006/table">
            <a:tbl>
              <a:tblPr firstRow="1"/>
              <a:tblGrid>
                <a:gridCol w="5929365">
                  <a:extLst>
                    <a:ext uri="{9D8B030D-6E8A-4147-A177-3AD203B41FA5}">
                      <a16:colId xmlns:a16="http://schemas.microsoft.com/office/drawing/2014/main" val="4112529468"/>
                    </a:ext>
                  </a:extLst>
                </a:gridCol>
              </a:tblGrid>
              <a:tr h="458025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  int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numUnique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(String[] values)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2     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boolean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[] visited = new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boolean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3      for (int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= 0;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&lt;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++)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4          visited[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 = false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5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6      int out = 0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7      for (int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= 0;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&lt;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++)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8          if (!visited[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9              out += 1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10             for (int j =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j &lt;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j++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11                 if (values[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].equals(values[j]))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12                     visited[j] = true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13           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14       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15   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16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17     return out;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18 }</a:t>
                      </a:r>
                      <a:endParaRPr lang="en-US" sz="15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76944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76519" y="0"/>
                <a:ext cx="10515600" cy="1325563"/>
              </a:xfrm>
            </p:spPr>
            <p:txBody>
              <a:bodyPr/>
              <a:lstStyle/>
              <a:p>
                <a:r>
                  <a:rPr dirty="0"/>
                  <a:t>3b)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𝑔</m:t>
                    </m:r>
                    <m:r>
                      <a:rPr>
                        <a:latin typeface="Cambria Math" panose="02040503050406030204" pitchFamily="18" charset="0"/>
                      </a:rPr>
                      <m:t>(</m:t>
                    </m:r>
                    <m:r>
                      <a:rPr>
                        <a:latin typeface="Cambria Math" panose="02040503050406030204" pitchFamily="18" charset="0"/>
                      </a:rPr>
                      <m:t>𝑛</m:t>
                    </m:r>
                    <m:r>
                      <a:rPr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dirty="0"/>
                  <a:t> best case running time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76519" y="0"/>
                <a:ext cx="10515600" cy="1325563"/>
              </a:xfrm>
              <a:blipFill>
                <a:blip r:embed="rId2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92202" y="1396722"/>
                <a:ext cx="5315578" cy="4780242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dirty="0"/>
                  <a:t>First function (lines 3-5) always runs once. </a:t>
                </a:r>
                <a:endParaRPr lang="en-US" dirty="0"/>
              </a:p>
              <a:p>
                <a:pPr marL="0" indent="0">
                  <a:buNone/>
                </a:pPr>
                <a:endParaRPr lang="en-US" sz="1300" dirty="0"/>
              </a:p>
              <a:p>
                <a:pPr marL="0" indent="0">
                  <a:buNone/>
                </a:pPr>
                <a:r>
                  <a:rPr dirty="0"/>
                  <a:t>Best case for lines 7-16 is if every value in array is the same.</a:t>
                </a:r>
                <a:endParaRPr lang="en-US" dirty="0"/>
              </a:p>
              <a:p>
                <a:pPr marL="0" indent="0">
                  <a:buNone/>
                </a:pPr>
                <a:r>
                  <a:rPr dirty="0"/>
                  <a:t>This means the inner loop will only run once: for the first iteration of the outer loop.</a:t>
                </a:r>
                <a:endParaRPr lang="en-US" dirty="0"/>
              </a:p>
              <a:p>
                <a:pPr marL="0" indent="0">
                  <a:buNone/>
                </a:pPr>
                <a:r>
                  <a:rPr dirty="0"/>
                  <a:t>Then, it will not run because every index will be visited after the first time.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>
                          <a:latin typeface="Cambria Math" panose="02040503050406030204" pitchFamily="18" charset="0"/>
                        </a:rPr>
                        <m:t>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>
                          <a:latin typeface="Cambria Math" panose="02040503050406030204" pitchFamily="18" charset="0"/>
                        </a:rPr>
                        <m:t>=&gt;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92202" y="1396722"/>
                <a:ext cx="5315578" cy="4780242"/>
              </a:xfrm>
              <a:blipFill>
                <a:blip r:embed="rId3"/>
                <a:stretch>
                  <a:fillRect l="-2148" r="-2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77539F3-3F00-DB1E-2F4A-AD021D79DE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007426"/>
              </p:ext>
            </p:extLst>
          </p:nvPr>
        </p:nvGraphicFramePr>
        <p:xfrm>
          <a:off x="431241" y="1505282"/>
          <a:ext cx="5929365" cy="4580259"/>
        </p:xfrm>
        <a:graphic>
          <a:graphicData uri="http://schemas.openxmlformats.org/drawingml/2006/table">
            <a:tbl>
              <a:tblPr firstRow="1"/>
              <a:tblGrid>
                <a:gridCol w="5929365">
                  <a:extLst>
                    <a:ext uri="{9D8B030D-6E8A-4147-A177-3AD203B41FA5}">
                      <a16:colId xmlns:a16="http://schemas.microsoft.com/office/drawing/2014/main" val="4112529468"/>
                    </a:ext>
                  </a:extLst>
                </a:gridCol>
              </a:tblGrid>
              <a:tr h="458025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  int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numUnique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(String[] values)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2     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boolean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[] visited = new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boolean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3      for (int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= 0;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&lt;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++)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4          visited[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 = false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5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6      int out = 0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7      for (int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= 0;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 &lt;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++)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8          if (!visited[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9              out += 1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10             for (int j =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j &lt;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values.length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; 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j++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11                 if (values[</a:t>
                      </a:r>
                      <a:r>
                        <a:rPr lang="en-US" sz="15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].equals(values[j])) {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12                     visited[j] = true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13           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14       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15    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16     }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17     return out;</a:t>
                      </a:r>
                      <a:b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</a:br>
                      <a:r>
                        <a:rPr lang="en-US" sz="1500" b="0" i="0" u="none" strike="noStrike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18 }</a:t>
                      </a:r>
                      <a:endParaRPr lang="en-US" sz="1500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76944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0C8AE-1E4F-8847-567E-36691B9D0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01EA9-D8E6-B018-2BDF-5EF47AF94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Review material on Heaps can be found on the course website under Home Page </a:t>
            </a:r>
            <a:r>
              <a:rPr lang="en-US" dirty="0">
                <a:sym typeface="Wingdings" pitchFamily="2" charset="2"/>
              </a:rPr>
              <a:t> Summaries</a:t>
            </a:r>
          </a:p>
          <a:p>
            <a:pPr lvl="1"/>
            <a:r>
              <a:rPr lang="en-US" dirty="0">
                <a:sym typeface="Wingdings" pitchFamily="2" charset="2"/>
              </a:rPr>
              <a:t>Review of the ADT and its uses</a:t>
            </a:r>
          </a:p>
          <a:p>
            <a:pPr lvl="1"/>
            <a:r>
              <a:rPr lang="en-US" dirty="0">
                <a:sym typeface="Wingdings" pitchFamily="2" charset="2"/>
              </a:rPr>
              <a:t>Associated methods</a:t>
            </a:r>
          </a:p>
          <a:p>
            <a:pPr lvl="1"/>
            <a:r>
              <a:rPr lang="en-US" dirty="0">
                <a:sym typeface="Wingdings" pitchFamily="2" charset="2"/>
              </a:rPr>
              <a:t>Building Heaps efficiently</a:t>
            </a:r>
          </a:p>
          <a:p>
            <a:r>
              <a:rPr lang="en-US" dirty="0">
                <a:sym typeface="Wingdings" pitchFamily="2" charset="2"/>
              </a:rPr>
              <a:t>Please come to </a:t>
            </a:r>
            <a:r>
              <a:rPr lang="en-US" u="sng" dirty="0">
                <a:sym typeface="Wingdings" pitchFamily="2" charset="2"/>
              </a:rPr>
              <a:t>office hours</a:t>
            </a:r>
            <a:r>
              <a:rPr lang="en-US" dirty="0">
                <a:sym typeface="Wingdings" pitchFamily="2" charset="2"/>
              </a:rPr>
              <a:t> and ask questions on the Ed Board</a:t>
            </a:r>
          </a:p>
          <a:p>
            <a:r>
              <a:rPr lang="en-US" dirty="0">
                <a:sym typeface="Wingdings" pitchFamily="2" charset="2"/>
              </a:rPr>
              <a:t>Additionally, find </a:t>
            </a:r>
            <a:r>
              <a:rPr lang="en-US" dirty="0">
                <a:sym typeface="Wingdings" pitchFamily="2" charset="2"/>
                <a:hlinkClick r:id="rId2"/>
              </a:rPr>
              <a:t>this video review for more contents on Heaps </a:t>
            </a:r>
            <a:r>
              <a:rPr lang="en-US" dirty="0">
                <a:sym typeface="Wingdings" pitchFamily="2" charset="2"/>
              </a:rPr>
              <a:t>from the course Panopto</a:t>
            </a:r>
          </a:p>
        </p:txBody>
      </p:sp>
    </p:spTree>
    <p:extLst>
      <p:ext uri="{BB962C8B-B14F-4D97-AF65-F5344CB8AC3E}">
        <p14:creationId xmlns:p14="http://schemas.microsoft.com/office/powerpoint/2010/main" val="1329974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C71DB-29C3-0B6C-65B1-6761FD97D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4088" y="2766218"/>
            <a:ext cx="2283823" cy="1325563"/>
          </a:xfrm>
        </p:spPr>
        <p:txBody>
          <a:bodyPr/>
          <a:lstStyle/>
          <a:p>
            <a:r>
              <a:rPr lang="en-US" dirty="0"/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149898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3510</Words>
  <Application>Microsoft Macintosh PowerPoint</Application>
  <PresentationFormat>Widescreen</PresentationFormat>
  <Paragraphs>258</Paragraphs>
  <Slides>31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Consolas</vt:lpstr>
      <vt:lpstr>Cambria Math</vt:lpstr>
      <vt:lpstr>Helvetica Neue</vt:lpstr>
      <vt:lpstr>Play</vt:lpstr>
      <vt:lpstr>STIX Two Text</vt:lpstr>
      <vt:lpstr>Wingdings</vt:lpstr>
      <vt:lpstr>Roboto</vt:lpstr>
      <vt:lpstr>Office Theme</vt:lpstr>
      <vt:lpstr>Section 2</vt:lpstr>
      <vt:lpstr>Big-Oh Review</vt:lpstr>
      <vt:lpstr>Big-Omega and Big-Theta</vt:lpstr>
      <vt:lpstr>Practice Worksheet Question 0</vt:lpstr>
      <vt:lpstr>Solutions Worksheet Question 0</vt:lpstr>
      <vt:lpstr>Worksheet Question 1</vt:lpstr>
      <vt:lpstr>How to Approach these Problems</vt:lpstr>
      <vt:lpstr>1a) Prove f(n)=7n, g(n)=n/10    (Scratch Work)</vt:lpstr>
      <vt:lpstr>1a) Prove f(n)=7n, g(n)=n/10    (Final Solution)</vt:lpstr>
      <vt:lpstr>1b) Prove f(n)=1000, g(n)=3n^2   (Scratch Work)</vt:lpstr>
      <vt:lpstr>1b) Prove f(n)=1000, g(n)=3n^2  (Final Solution)</vt:lpstr>
      <vt:lpstr>1c) f(n)=2^n, g(n)=3^2n    (Scratch Work)</vt:lpstr>
      <vt:lpstr>1c) Prove f(n)=2^n, g(n)=3^2n  (Final Solution)</vt:lpstr>
      <vt:lpstr>1d) f(n)=7n^2+3n,g(n)=n^4  (Scratch Work)</vt:lpstr>
      <vt:lpstr>1d) Prove f(n)=7n^2+3n,g(n)=n^4 (Final Solution)</vt:lpstr>
      <vt:lpstr>1 e) f(n)=n+2nlog_2 n,g(n)=nlog_2 n (Scratch Work)</vt:lpstr>
      <vt:lpstr>1e) Prove f(n)=n+2nlog_2 n,g(n)=nlog_2 n</vt:lpstr>
      <vt:lpstr>Worksheet problem 2. Big-Theta Proofs</vt:lpstr>
      <vt:lpstr>High Level Approach</vt:lpstr>
      <vt:lpstr>Problem Solving Techniques</vt:lpstr>
      <vt:lpstr>2a) f(n)=7n,   g(n)=n/10     (Scratch Work)</vt:lpstr>
      <vt:lpstr>2a) Prove f(n)=7n,   g(n)=n/10   (Final Solution)</vt:lpstr>
      <vt:lpstr>2 b) f(n)=n^3+10n,g(n)=3n^3.    (Scratch)</vt:lpstr>
      <vt:lpstr>2 b) f(n)=n^3+10n,g(n)=3n^3.   (Scratch)</vt:lpstr>
      <vt:lpstr>2b) Prove f(n)=n^3+10n,g(n)=3n^3 (Final Pt. 1)</vt:lpstr>
      <vt:lpstr>2b) Prove f(n)=n^3+10n,g(n)=3n^3 (Final Pt. 2)</vt:lpstr>
      <vt:lpstr>Worksheet problems: Q3</vt:lpstr>
      <vt:lpstr>3a) f(n)= worst case running time</vt:lpstr>
      <vt:lpstr>3b) g(n)= best case running time</vt:lpstr>
      <vt:lpstr>Heaps!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Brunelle, Nathan J (njb2b)</dc:creator>
  <cp:lastModifiedBy>Ben Bioren</cp:lastModifiedBy>
  <cp:revision>17</cp:revision>
  <cp:lastPrinted>2026-04-06T19:40:40Z</cp:lastPrinted>
  <dcterms:created xsi:type="dcterms:W3CDTF">2025-04-10T18:58:45Z</dcterms:created>
  <dcterms:modified xsi:type="dcterms:W3CDTF">2026-04-09T05:30:14Z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8E1EA668C3438CE5E514F86791301A96_42</vt:lpwstr>
  </property>
  <property fmtid="{D5CDD505-2E9C-101B-9397-08002B2CF9AE}" pid="3" name="KSOProductBuildVer">
    <vt:lpwstr>1033-6.12.2.8699</vt:lpwstr>
  </property>
</Properties>
</file>