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8" roundtripDataSignature="AMtx7mjAYUrZbhT5DJyBcm5ZcKn08k5fa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174" autoAdjust="0"/>
  </p:normalViewPr>
  <p:slideViewPr>
    <p:cSldViewPr snapToGrid="0">
      <p:cViewPr varScale="1">
        <p:scale>
          <a:sx n="124" d="100"/>
          <a:sy n="124" d="100"/>
        </p:scale>
        <p:origin x="1548"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 name="Google Shape;6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 name="Google Shape;7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Review Definition here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solidFill>
                  <a:schemeClr val="dk1"/>
                </a:solidFill>
              </a:rPr>
              <a:t>Review Definition here</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 name="Google Shape;85;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Ask students to identify operations they would expect to be able to do on this type of collection</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Next ask for data structures that could be used to achieve that (ask for good examples and bad examples)</a:t>
            </a:r>
            <a:endParaRPr/>
          </a:p>
          <a:p>
            <a:pPr marL="0" lvl="0" indent="0" algn="l" rtl="0">
              <a:lnSpc>
                <a:spcPct val="100000"/>
              </a:lnSpc>
              <a:spcBef>
                <a:spcPts val="0"/>
              </a:spcBef>
              <a:spcAft>
                <a:spcPts val="0"/>
              </a:spcAft>
              <a:buSzPts val="1100"/>
              <a:buNone/>
            </a:pPr>
            <a:r>
              <a:rPr lang="en"/>
              <a:t>Then discuss at a high level how you might be able to perform those operations using that data structure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 name="Google Shape;9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Some examples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 name="Google Shape;9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solidFill>
                  <a:schemeClr val="dk1"/>
                </a:solidFill>
              </a:rPr>
              <a:t>Ask students to identify operations they would expect to be able to do on this type of collection</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a:solidFill>
                  <a:schemeClr val="dk1"/>
                </a:solidFill>
              </a:rPr>
              <a:t>Next ask for data structures that could be used to achieve that (ask for good examples and bad examples)</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a:solidFill>
                  <a:schemeClr val="dk1"/>
                </a:solidFill>
              </a:rPr>
              <a:t>Then discuss at a high level how you might be able to perform those operations using that data structure</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3" name="Google Shape;10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Some examples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 name="Google Shape;10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solidFill>
                  <a:schemeClr val="dk1"/>
                </a:solidFill>
              </a:rPr>
              <a:t>Ask students to identify operations they would expect to be able to do on this type of collection</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a:solidFill>
                  <a:schemeClr val="dk1"/>
                </a:solidFill>
              </a:rPr>
              <a:t>Next ask for data structures that could be used to achieve that (ask for good examples and bad examples)</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a:solidFill>
                  <a:schemeClr val="dk1"/>
                </a:solidFill>
              </a:rPr>
              <a:t>Then discuss at a high level how you might be able to perform those operations using that data structure</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5" name="Google Shape;115;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Some examples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 name="Google Shape;121;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a:solidFill>
                  <a:schemeClr val="dk1"/>
                </a:solidFill>
              </a:rPr>
              <a:t>Ask students to identify operations they would expect to be able to do on this type of collection</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a:solidFill>
                  <a:schemeClr val="dk1"/>
                </a:solidFill>
              </a:rPr>
              <a:t>Next ask for data structures that could be used to achieve that (ask for good examples and bad examples)</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
                <a:solidFill>
                  <a:schemeClr val="dk1"/>
                </a:solidFill>
              </a:rPr>
              <a:t>Then discuss at a high level how you might be able to perform those operations using that data structure</a:t>
            </a:r>
            <a:endParaRPr>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 name="Google Shape;127;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Some examples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 name="Google Shape;133;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All generics code examples we’ll see relate to this Pair ADT. The idea is simple, it represents an ordered pair of things. One object to contain 2 things.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This is how you might have done this in cse123/143. You pick the type, then hard-code the type (in this case ints).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When we use things like ArrayList, though, we must provide the type. The java developers made it work for any “generic” type you might want! You just provide the type (almost like an argument, but in &lt;&gt;), and you can only add things of that type, and you’re guaranteed that what you remove will also be of that type!</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Let’s see how to do that for ourselves!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6" name="Google Shape;146;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2" name="Google Shape;15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We will also use the &lt;&gt; (diamond operator) to indicate when we are talking about a type. In this case we declare that the class is going to need a generic type defined for it. Whatever that type may be, we’re going to be calling it T in this implementation, because T is in the diamond operator.</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Within the class we can now use T as if it is a known type (i.e. instead of saying String or Integer we can just say T).</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Then we can construct this object just like we saw with ArrayLists. Example: LikePair&lt;String&gt; lp = new LikePair&lt;&gt;(“A”,”B”)</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9" name="Google Shape;159;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We can also require multiple types. Here we have 2 types that we’ve called A and B. This is what the HashMap class does in java! You need a type for the keys and a type for the objects.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6" name="Google Shape;166;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For this next example we have a Tuple ADT, that really isn’t any different from a fixed-size array, but we wanted to talk about it just to demonstrate a weird java quirk when it comes to arrays.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Notice that in the constructor here we want to copy everything over to a new array of type T. To do this, though, we first create an array of Objects, then cast that array to an array of type T. Why do we do it that way? The short answer is because Java makes us! You cannot do something like “new T[10]”. This strategy is a workaround.</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The reason why this is a problem is complex and is a side-effect of java wanting to add support for generics after its initial release, plus a desire for backwards compatibility. If you’re curious to see more details, search for “java type erasure”.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8" name="Google Shape;178;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We may sometimes want to be able to guarantee that a generic type has a specific superclass. We can do that by saying that it “extends Superclass”.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In this example can have any type T here, as long as T is an Animal or a subclass of Animal. Why is this useful? We may want to have pairs of animals, but don’t want those animals to be different. For example, I may want to have a pair of dogs, meaning no cats allowed! If we just said “first” and “second” had type “Animal” then we can’t enforce that first and second are the same type. Here we declare T to be “Dog”, and now first and second must both be dogs.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LikeAnimalPair&lt;Animal&gt; p = new LikeAnimalPair&lt;&gt;(new Dog(), new Cat())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5" name="Google Shape;185;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Have students pair up and work on as many of these as they can. Solutions are in the “code” folder (which will be released to the students). Recommend they attempt them in this order</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Wander the room and offer help. </a:t>
            </a:r>
            <a:endParaRPr/>
          </a:p>
          <a:p>
            <a:pPr marL="0" lvl="0" indent="0" algn="l" rtl="0">
              <a:lnSpc>
                <a:spcPct val="100000"/>
              </a:lnSpc>
              <a:spcBef>
                <a:spcPts val="0"/>
              </a:spcBef>
              <a:spcAft>
                <a:spcPts val="0"/>
              </a:spcAft>
              <a:buSzPts val="1100"/>
              <a:buNone/>
            </a:pPr>
            <a:r>
              <a:rPr lang="en"/>
              <a:t>When there are 3 minutes left, get a show of hands to see how far people got. Go over the first example that many people did not complete.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3"/>
        <p:cNvGrpSpPr/>
        <p:nvPr/>
      </p:nvGrpSpPr>
      <p:grpSpPr>
        <a:xfrm>
          <a:off x="0" y="0"/>
          <a:ext cx="0" cy="0"/>
          <a:chOff x="0" y="0"/>
          <a:chExt cx="0" cy="0"/>
        </a:xfrm>
      </p:grpSpPr>
      <p:sp>
        <p:nvSpPr>
          <p:cNvPr id="14" name="Google Shape;14;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2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6" name="Google Shape;16;p2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7" name="Google Shape;17;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0" name="Google Shape;20;p2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1" name="Google Shape;21;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2"/>
        <p:cNvGrpSpPr/>
        <p:nvPr/>
      </p:nvGrpSpPr>
      <p:grpSpPr>
        <a:xfrm>
          <a:off x="0" y="0"/>
          <a:ext cx="0" cy="0"/>
          <a:chOff x="0" y="0"/>
          <a:chExt cx="0" cy="0"/>
        </a:xfrm>
      </p:grpSpPr>
      <p:sp>
        <p:nvSpPr>
          <p:cNvPr id="23" name="Google Shape;23;p27"/>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4" name="Google Shape;24;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2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2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2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3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3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3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3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3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3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3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3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3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SzPts val="5200"/>
              <a:buNone/>
            </a:pPr>
            <a:r>
              <a:rPr lang="en"/>
              <a:t>Section 1</a:t>
            </a:r>
            <a:endParaRPr/>
          </a:p>
        </p:txBody>
      </p:sp>
      <p:sp>
        <p:nvSpPr>
          <p:cNvPr id="55" name="Google Shape;55;p1"/>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
              <a:t>ADTs, Data Structures, Java Generics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Hello, We’re [TAs]</a:t>
            </a:r>
            <a:endParaRPr/>
          </a:p>
        </p:txBody>
      </p:sp>
      <p:sp>
        <p:nvSpPr>
          <p:cNvPr id="61" name="Google Shape;61;p2"/>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p>
            <a:pPr marL="457200" lvl="0" indent="-317500" algn="l" rtl="0">
              <a:lnSpc>
                <a:spcPct val="115000"/>
              </a:lnSpc>
              <a:spcBef>
                <a:spcPts val="0"/>
              </a:spcBef>
              <a:spcAft>
                <a:spcPts val="0"/>
              </a:spcAft>
              <a:buSzPts val="1400"/>
              <a:buChar char="●"/>
            </a:pPr>
            <a:r>
              <a:rPr lang="en"/>
              <a:t>Name</a:t>
            </a:r>
            <a:endParaRPr/>
          </a:p>
          <a:p>
            <a:pPr marL="457200" lvl="0" indent="-317500" algn="l" rtl="0">
              <a:lnSpc>
                <a:spcPct val="115000"/>
              </a:lnSpc>
              <a:spcBef>
                <a:spcPts val="0"/>
              </a:spcBef>
              <a:spcAft>
                <a:spcPts val="0"/>
              </a:spcAft>
              <a:buSzPts val="1400"/>
              <a:buChar char="●"/>
            </a:pPr>
            <a:r>
              <a:rPr lang="en"/>
              <a:t>Pronouns</a:t>
            </a:r>
            <a:endParaRPr/>
          </a:p>
          <a:p>
            <a:pPr marL="457200" lvl="0" indent="-317500" algn="l" rtl="0">
              <a:lnSpc>
                <a:spcPct val="115000"/>
              </a:lnSpc>
              <a:spcBef>
                <a:spcPts val="0"/>
              </a:spcBef>
              <a:spcAft>
                <a:spcPts val="0"/>
              </a:spcAft>
              <a:buSzPts val="1400"/>
              <a:buChar char="●"/>
            </a:pPr>
            <a:r>
              <a:rPr lang="en"/>
              <a:t>Year</a:t>
            </a:r>
            <a:endParaRPr/>
          </a:p>
          <a:p>
            <a:pPr marL="457200" lvl="0" indent="-317500" algn="l" rtl="0">
              <a:lnSpc>
                <a:spcPct val="115000"/>
              </a:lnSpc>
              <a:spcBef>
                <a:spcPts val="0"/>
              </a:spcBef>
              <a:spcAft>
                <a:spcPts val="0"/>
              </a:spcAft>
              <a:buSzPts val="1400"/>
              <a:buChar char="●"/>
            </a:pPr>
            <a:r>
              <a:rPr lang="en"/>
              <a:t>Hometown</a:t>
            </a:r>
            <a:endParaRPr/>
          </a:p>
          <a:p>
            <a:pPr marL="457200" lvl="0" indent="-317500" algn="l" rtl="0">
              <a:lnSpc>
                <a:spcPct val="115000"/>
              </a:lnSpc>
              <a:spcBef>
                <a:spcPts val="0"/>
              </a:spcBef>
              <a:spcAft>
                <a:spcPts val="0"/>
              </a:spcAft>
              <a:buSzPts val="1400"/>
              <a:buChar char="●"/>
            </a:pPr>
            <a:r>
              <a:rPr lang="en"/>
              <a:t>Hobbies</a:t>
            </a:r>
            <a:endParaRPr/>
          </a:p>
          <a:p>
            <a:pPr marL="457200" lvl="0" indent="-317500" algn="l" rtl="0">
              <a:lnSpc>
                <a:spcPct val="115000"/>
              </a:lnSpc>
              <a:spcBef>
                <a:spcPts val="0"/>
              </a:spcBef>
              <a:spcAft>
                <a:spcPts val="0"/>
              </a:spcAft>
              <a:buSzPts val="1400"/>
              <a:buChar char="●"/>
            </a:pPr>
            <a:r>
              <a:rPr lang="en"/>
              <a:t>Fun fact</a:t>
            </a:r>
            <a:endParaRPr/>
          </a:p>
        </p:txBody>
      </p:sp>
      <p:sp>
        <p:nvSpPr>
          <p:cNvPr id="62" name="Google Shape;62;p2"/>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p>
            <a:pPr marL="457200" lvl="0" indent="-317500" algn="l" rtl="0">
              <a:lnSpc>
                <a:spcPct val="115000"/>
              </a:lnSpc>
              <a:spcBef>
                <a:spcPts val="0"/>
              </a:spcBef>
              <a:spcAft>
                <a:spcPts val="0"/>
              </a:spcAft>
              <a:buSzPts val="1400"/>
              <a:buChar char="●"/>
            </a:pPr>
            <a:r>
              <a:rPr lang="en"/>
              <a:t>Name</a:t>
            </a:r>
            <a:endParaRPr/>
          </a:p>
          <a:p>
            <a:pPr marL="457200" lvl="0" indent="-317500" algn="l" rtl="0">
              <a:lnSpc>
                <a:spcPct val="115000"/>
              </a:lnSpc>
              <a:spcBef>
                <a:spcPts val="0"/>
              </a:spcBef>
              <a:spcAft>
                <a:spcPts val="0"/>
              </a:spcAft>
              <a:buSzPts val="1400"/>
              <a:buChar char="●"/>
            </a:pPr>
            <a:r>
              <a:rPr lang="en"/>
              <a:t>Pronouns</a:t>
            </a:r>
            <a:endParaRPr/>
          </a:p>
          <a:p>
            <a:pPr marL="457200" lvl="0" indent="-317500" algn="l" rtl="0">
              <a:lnSpc>
                <a:spcPct val="115000"/>
              </a:lnSpc>
              <a:spcBef>
                <a:spcPts val="0"/>
              </a:spcBef>
              <a:spcAft>
                <a:spcPts val="0"/>
              </a:spcAft>
              <a:buSzPts val="1400"/>
              <a:buChar char="●"/>
            </a:pPr>
            <a:r>
              <a:rPr lang="en"/>
              <a:t>Year</a:t>
            </a:r>
            <a:endParaRPr/>
          </a:p>
          <a:p>
            <a:pPr marL="457200" lvl="0" indent="-317500" algn="l" rtl="0">
              <a:lnSpc>
                <a:spcPct val="115000"/>
              </a:lnSpc>
              <a:spcBef>
                <a:spcPts val="0"/>
              </a:spcBef>
              <a:spcAft>
                <a:spcPts val="0"/>
              </a:spcAft>
              <a:buSzPts val="1400"/>
              <a:buChar char="●"/>
            </a:pPr>
            <a:r>
              <a:rPr lang="en"/>
              <a:t>Hometown</a:t>
            </a:r>
            <a:endParaRPr/>
          </a:p>
          <a:p>
            <a:pPr marL="457200" lvl="0" indent="-317500" algn="l" rtl="0">
              <a:lnSpc>
                <a:spcPct val="115000"/>
              </a:lnSpc>
              <a:spcBef>
                <a:spcPts val="0"/>
              </a:spcBef>
              <a:spcAft>
                <a:spcPts val="0"/>
              </a:spcAft>
              <a:buSzPts val="1400"/>
              <a:buChar char="●"/>
            </a:pPr>
            <a:r>
              <a:rPr lang="en"/>
              <a:t>Hobbies</a:t>
            </a:r>
            <a:endParaRPr/>
          </a:p>
          <a:p>
            <a:pPr marL="457200" lvl="0" indent="-317500" algn="l" rtl="0">
              <a:lnSpc>
                <a:spcPct val="115000"/>
              </a:lnSpc>
              <a:spcBef>
                <a:spcPts val="0"/>
              </a:spcBef>
              <a:spcAft>
                <a:spcPts val="0"/>
              </a:spcAft>
              <a:buSzPts val="1400"/>
              <a:buChar char="●"/>
            </a:pPr>
            <a:r>
              <a:rPr lang="en"/>
              <a:t>Fun fact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Icebreaker Activity</a:t>
            </a:r>
            <a:endParaRPr/>
          </a:p>
        </p:txBody>
      </p:sp>
      <p:sp>
        <p:nvSpPr>
          <p:cNvPr id="68" name="Google Shape;68;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457200" lvl="0" indent="-342900" algn="l" rtl="0">
              <a:lnSpc>
                <a:spcPct val="115000"/>
              </a:lnSpc>
              <a:spcBef>
                <a:spcPts val="0"/>
              </a:spcBef>
              <a:spcAft>
                <a:spcPts val="0"/>
              </a:spcAft>
              <a:buSzPts val="1800"/>
              <a:buChar char="●"/>
            </a:pPr>
            <a:r>
              <a:rPr lang="en"/>
              <a:t>Describe an icebreaker activity here</a:t>
            </a:r>
            <a:endParaRPr/>
          </a:p>
          <a:p>
            <a:pPr marL="457200" lvl="0" indent="-342900" algn="l" rtl="0">
              <a:lnSpc>
                <a:spcPct val="115000"/>
              </a:lnSpc>
              <a:spcBef>
                <a:spcPts val="0"/>
              </a:spcBef>
              <a:spcAft>
                <a:spcPts val="0"/>
              </a:spcAft>
              <a:buSzPts val="1800"/>
              <a:buChar char="●"/>
            </a:pPr>
            <a:r>
              <a:rPr lang="en"/>
              <a:t>Should allow folks to get up and introduce themselves to each other</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Abstract Data Type (ADT)</a:t>
            </a:r>
            <a:endParaRPr/>
          </a:p>
        </p:txBody>
      </p:sp>
      <p:sp>
        <p:nvSpPr>
          <p:cNvPr id="74" name="Google Shape;74;p4"/>
          <p:cNvSpPr txBox="1">
            <a:spLocks noGrp="1"/>
          </p:cNvSpPr>
          <p:nvPr>
            <p:ph type="body" idx="1"/>
          </p:nvPr>
        </p:nvSpPr>
        <p:spPr>
          <a:xfrm>
            <a:off x="311700" y="1225225"/>
            <a:ext cx="8520600" cy="3689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 b="1"/>
              <a:t>From lecture: </a:t>
            </a:r>
            <a:endParaRPr b="1"/>
          </a:p>
          <a:p>
            <a:pPr marL="0" lvl="0" indent="0" algn="l" rtl="0">
              <a:lnSpc>
                <a:spcPct val="115000"/>
              </a:lnSpc>
              <a:spcBef>
                <a:spcPts val="1200"/>
              </a:spcBef>
              <a:spcAft>
                <a:spcPts val="0"/>
              </a:spcAft>
              <a:buSzPts val="1800"/>
              <a:buNone/>
            </a:pPr>
            <a:r>
              <a:rPr lang="en" i="1"/>
              <a:t>Mathematical description of a “thing” with set of operations on that “thing”</a:t>
            </a:r>
            <a:endParaRPr i="1"/>
          </a:p>
          <a:p>
            <a:pPr marL="0" lvl="0" indent="0" algn="l" rtl="0">
              <a:lnSpc>
                <a:spcPct val="115000"/>
              </a:lnSpc>
              <a:spcBef>
                <a:spcPts val="1200"/>
              </a:spcBef>
              <a:spcAft>
                <a:spcPts val="0"/>
              </a:spcAft>
              <a:buSzPts val="1800"/>
              <a:buNone/>
            </a:pPr>
            <a:r>
              <a:rPr lang="en" b="1"/>
              <a:t>Main Idea:</a:t>
            </a:r>
            <a:endParaRPr b="1"/>
          </a:p>
          <a:p>
            <a:pPr marL="0" lvl="0" indent="0" algn="l" rtl="0">
              <a:lnSpc>
                <a:spcPct val="115000"/>
              </a:lnSpc>
              <a:spcBef>
                <a:spcPts val="1200"/>
              </a:spcBef>
              <a:spcAft>
                <a:spcPts val="0"/>
              </a:spcAft>
              <a:buSzPts val="1800"/>
              <a:buNone/>
            </a:pPr>
            <a:r>
              <a:rPr lang="en"/>
              <a:t>Based on the point of view </a:t>
            </a:r>
            <a:r>
              <a:rPr lang="en" b="1"/>
              <a:t>from the USER</a:t>
            </a:r>
            <a:r>
              <a:rPr lang="en"/>
              <a:t> (as opposed to the implementer)</a:t>
            </a:r>
            <a:endParaRPr/>
          </a:p>
          <a:p>
            <a:pPr marL="0" lvl="0" indent="0" algn="l" rtl="0">
              <a:lnSpc>
                <a:spcPct val="115000"/>
              </a:lnSpc>
              <a:spcBef>
                <a:spcPts val="1200"/>
              </a:spcBef>
              <a:spcAft>
                <a:spcPts val="0"/>
              </a:spcAft>
              <a:buSzPts val="1800"/>
              <a:buNone/>
            </a:pPr>
            <a:r>
              <a:rPr lang="en" b="1"/>
              <a:t>3 Descriptors:</a:t>
            </a:r>
            <a:endParaRPr b="1"/>
          </a:p>
          <a:p>
            <a:pPr marL="457200" lvl="0" indent="-342900" algn="l" rtl="0">
              <a:lnSpc>
                <a:spcPct val="115000"/>
              </a:lnSpc>
              <a:spcBef>
                <a:spcPts val="1200"/>
              </a:spcBef>
              <a:spcAft>
                <a:spcPts val="0"/>
              </a:spcAft>
              <a:buSzPts val="1800"/>
              <a:buAutoNum type="arabicPeriod"/>
            </a:pPr>
            <a:r>
              <a:rPr lang="en"/>
              <a:t>Operation (e.g. stack has a push </a:t>
            </a:r>
            <a:r>
              <a:rPr lang="en" strike="sngStrike"/>
              <a:t>method</a:t>
            </a:r>
            <a:r>
              <a:rPr lang="en"/>
              <a:t> operation)</a:t>
            </a:r>
            <a:endParaRPr/>
          </a:p>
          <a:p>
            <a:pPr marL="457200" lvl="0" indent="-342900" algn="l" rtl="0">
              <a:lnSpc>
                <a:spcPct val="115000"/>
              </a:lnSpc>
              <a:spcBef>
                <a:spcPts val="0"/>
              </a:spcBef>
              <a:spcAft>
                <a:spcPts val="0"/>
              </a:spcAft>
              <a:buSzPts val="1800"/>
              <a:buAutoNum type="arabicPeriod"/>
            </a:pPr>
            <a:r>
              <a:rPr lang="en"/>
              <a:t>Behaviour (e.g. stack has LIFO behaviour)</a:t>
            </a:r>
            <a:endParaRPr/>
          </a:p>
          <a:p>
            <a:pPr marL="457200" lvl="0" indent="-342900" algn="l" rtl="0">
              <a:lnSpc>
                <a:spcPct val="115000"/>
              </a:lnSpc>
              <a:spcBef>
                <a:spcPts val="0"/>
              </a:spcBef>
              <a:spcAft>
                <a:spcPts val="0"/>
              </a:spcAft>
              <a:buSzPts val="1800"/>
              <a:buAutoNum type="arabicPeriod"/>
            </a:pPr>
            <a:r>
              <a:rPr lang="en"/>
              <a:t>Data Type (e.g. stack can store any elements)</a:t>
            </a:r>
            <a:endParaRPr/>
          </a:p>
        </p:txBody>
      </p:sp>
      <p:pic>
        <p:nvPicPr>
          <p:cNvPr id="75" name="Google Shape;75;p4" descr="Image depicting a stack holding B, C, D, E, F and the action of pushing A onto the stack, then popping off all elements except for F."/>
          <p:cNvPicPr preferRelativeResize="0"/>
          <p:nvPr/>
        </p:nvPicPr>
        <p:blipFill rotWithShape="1">
          <a:blip r:embed="rId3">
            <a:alphaModFix/>
          </a:blip>
          <a:srcRect/>
          <a:stretch/>
        </p:blipFill>
        <p:spPr>
          <a:xfrm>
            <a:off x="6412049" y="0"/>
            <a:ext cx="2731951" cy="1720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Data Structure</a:t>
            </a:r>
            <a:endParaRPr/>
          </a:p>
        </p:txBody>
      </p:sp>
      <p:sp>
        <p:nvSpPr>
          <p:cNvPr id="81" name="Google Shape;81;p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 b="1"/>
              <a:t>From lecture: </a:t>
            </a:r>
            <a:endParaRPr b="1"/>
          </a:p>
          <a:p>
            <a:pPr marL="0" lvl="0" indent="0" algn="l" rtl="0">
              <a:lnSpc>
                <a:spcPct val="115000"/>
              </a:lnSpc>
              <a:spcBef>
                <a:spcPts val="1200"/>
              </a:spcBef>
              <a:spcAft>
                <a:spcPts val="0"/>
              </a:spcAft>
              <a:buSzPts val="1800"/>
              <a:buNone/>
            </a:pPr>
            <a:r>
              <a:rPr lang="en" i="1"/>
              <a:t>A specific organization of data and family of algorithms for implementing an ADT</a:t>
            </a:r>
            <a:endParaRPr i="1"/>
          </a:p>
          <a:p>
            <a:pPr marL="0" lvl="0" indent="0" algn="l" rtl="0">
              <a:lnSpc>
                <a:spcPct val="115000"/>
              </a:lnSpc>
              <a:spcBef>
                <a:spcPts val="1200"/>
              </a:spcBef>
              <a:spcAft>
                <a:spcPts val="0"/>
              </a:spcAft>
              <a:buSzPts val="1800"/>
              <a:buNone/>
            </a:pPr>
            <a:r>
              <a:rPr lang="en" b="1"/>
              <a:t>Main Idea:</a:t>
            </a:r>
            <a:endParaRPr b="1"/>
          </a:p>
          <a:p>
            <a:pPr marL="0" lvl="0" indent="0" algn="l" rtl="0">
              <a:lnSpc>
                <a:spcPct val="115000"/>
              </a:lnSpc>
              <a:spcBef>
                <a:spcPts val="1200"/>
              </a:spcBef>
              <a:spcAft>
                <a:spcPts val="0"/>
              </a:spcAft>
              <a:buSzPts val="1800"/>
              <a:buNone/>
            </a:pPr>
            <a:r>
              <a:rPr lang="en"/>
              <a:t>Based on the point of view </a:t>
            </a:r>
            <a:r>
              <a:rPr lang="en" b="1"/>
              <a:t>from the IMPLEMENTER</a:t>
            </a:r>
            <a:r>
              <a:rPr lang="en"/>
              <a:t> (as opposed to the user)</a:t>
            </a:r>
            <a:endParaRPr/>
          </a:p>
          <a:p>
            <a:pPr marL="0" lvl="0" indent="0" algn="l" rtl="0">
              <a:lnSpc>
                <a:spcPct val="115000"/>
              </a:lnSpc>
              <a:spcBef>
                <a:spcPts val="1200"/>
              </a:spcBef>
              <a:spcAft>
                <a:spcPts val="0"/>
              </a:spcAft>
              <a:buSzPts val="1800"/>
              <a:buNone/>
            </a:pPr>
            <a:r>
              <a:rPr lang="en"/>
              <a:t>i.e. it is the </a:t>
            </a:r>
            <a:r>
              <a:rPr lang="en" b="1"/>
              <a:t>specification (data + algorithms) of an ADT</a:t>
            </a:r>
            <a:endParaRPr/>
          </a:p>
          <a:p>
            <a:pPr marL="0" lvl="0" indent="0" algn="l" rtl="0">
              <a:lnSpc>
                <a:spcPct val="115000"/>
              </a:lnSpc>
              <a:spcBef>
                <a:spcPts val="1200"/>
              </a:spcBef>
              <a:spcAft>
                <a:spcPts val="1200"/>
              </a:spcAft>
              <a:buSzPts val="1800"/>
              <a:buNone/>
            </a:pPr>
            <a:r>
              <a:rPr lang="en"/>
              <a:t>e.g. stack can use an underlying </a:t>
            </a:r>
            <a:r>
              <a:rPr lang="en" b="1"/>
              <a:t>array </a:t>
            </a:r>
            <a:r>
              <a:rPr lang="en"/>
              <a:t>data structure and specific </a:t>
            </a:r>
            <a:r>
              <a:rPr lang="en" b="1"/>
              <a:t>pop/push algorithms</a:t>
            </a:r>
            <a:endParaRPr b="1"/>
          </a:p>
        </p:txBody>
      </p:sp>
      <p:pic>
        <p:nvPicPr>
          <p:cNvPr id="82" name="Google Shape;82;p5" descr="Visualization of an array data structure, containing indices and corresponding elements."/>
          <p:cNvPicPr preferRelativeResize="0"/>
          <p:nvPr/>
        </p:nvPicPr>
        <p:blipFill rotWithShape="1">
          <a:blip r:embed="rId3">
            <a:alphaModFix/>
          </a:blip>
          <a:srcRect/>
          <a:stretch/>
        </p:blipFill>
        <p:spPr>
          <a:xfrm>
            <a:off x="4431150" y="152400"/>
            <a:ext cx="4560451" cy="11905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List Abstract Data Type</a:t>
            </a:r>
            <a:endParaRPr/>
          </a:p>
        </p:txBody>
      </p:sp>
      <p:sp>
        <p:nvSpPr>
          <p:cNvPr id="88" name="Google Shape;8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
              <a:t>Summary/Idea: An indexable collection of items held in a sequence</a:t>
            </a:r>
            <a:endParaRPr/>
          </a:p>
          <a:p>
            <a:pPr marL="0" lvl="0" indent="0" algn="l" rtl="0">
              <a:lnSpc>
                <a:spcPct val="115000"/>
              </a:lnSpc>
              <a:spcBef>
                <a:spcPts val="1200"/>
              </a:spcBef>
              <a:spcAft>
                <a:spcPts val="0"/>
              </a:spcAft>
              <a:buSzPts val="1800"/>
              <a:buNone/>
            </a:pPr>
            <a:r>
              <a:rPr lang="en"/>
              <a:t>Identify List operations:</a:t>
            </a:r>
            <a:endParaRPr/>
          </a:p>
          <a:p>
            <a:pPr marL="457200" lvl="0" indent="-342900" algn="l" rtl="0">
              <a:lnSpc>
                <a:spcPct val="115000"/>
              </a:lnSpc>
              <a:spcBef>
                <a:spcPts val="1200"/>
              </a:spcBef>
              <a:spcAft>
                <a:spcPts val="0"/>
              </a:spcAft>
              <a:buSzPts val="1800"/>
              <a:buChar char="●"/>
            </a:pPr>
            <a:endParaRPr/>
          </a:p>
          <a:p>
            <a:pPr marL="0" lvl="0" indent="0" algn="l" rtl="0">
              <a:lnSpc>
                <a:spcPct val="115000"/>
              </a:lnSpc>
              <a:spcBef>
                <a:spcPts val="1200"/>
              </a:spcBef>
              <a:spcAft>
                <a:spcPts val="0"/>
              </a:spcAft>
              <a:buSzPts val="1800"/>
              <a:buNone/>
            </a:pPr>
            <a:r>
              <a:rPr lang="en"/>
              <a:t>Identify List Data Structures:</a:t>
            </a:r>
            <a:endParaRPr/>
          </a:p>
          <a:p>
            <a:pPr marL="457200" lvl="0" indent="-342900" algn="l" rtl="0">
              <a:lnSpc>
                <a:spcPct val="115000"/>
              </a:lnSpc>
              <a:spcBef>
                <a:spcPts val="1200"/>
              </a:spcBef>
              <a:spcAft>
                <a:spcPts val="0"/>
              </a:spcAft>
              <a:buSzPts val="1800"/>
              <a:buChar char="●"/>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dirty="0"/>
              <a:t>List Abstract Data Type (Answers)</a:t>
            </a:r>
            <a:endParaRPr dirty="0"/>
          </a:p>
        </p:txBody>
      </p:sp>
      <p:sp>
        <p:nvSpPr>
          <p:cNvPr id="94" name="Google Shape;94;p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
              <a:t>Summary/Idea: An indexable collection of items held in a sequence</a:t>
            </a:r>
            <a:endParaRPr/>
          </a:p>
          <a:p>
            <a:pPr marL="0" lvl="0" indent="0" algn="l" rtl="0">
              <a:lnSpc>
                <a:spcPct val="115000"/>
              </a:lnSpc>
              <a:spcBef>
                <a:spcPts val="1200"/>
              </a:spcBef>
              <a:spcAft>
                <a:spcPts val="0"/>
              </a:spcAft>
              <a:buSzPts val="1800"/>
              <a:buNone/>
            </a:pPr>
            <a:r>
              <a:rPr lang="en"/>
              <a:t>Identify List operations:</a:t>
            </a:r>
            <a:endParaRPr/>
          </a:p>
          <a:p>
            <a:pPr marL="457200" lvl="0" indent="-342900" algn="l" rtl="0">
              <a:lnSpc>
                <a:spcPct val="115000"/>
              </a:lnSpc>
              <a:spcBef>
                <a:spcPts val="1200"/>
              </a:spcBef>
              <a:spcAft>
                <a:spcPts val="0"/>
              </a:spcAft>
              <a:buSzPts val="1800"/>
              <a:buChar char="●"/>
            </a:pPr>
            <a:r>
              <a:rPr lang="en"/>
              <a:t>Get</a:t>
            </a:r>
            <a:endParaRPr/>
          </a:p>
          <a:p>
            <a:pPr marL="457200" lvl="0" indent="-342900" algn="l" rtl="0">
              <a:lnSpc>
                <a:spcPct val="115000"/>
              </a:lnSpc>
              <a:spcBef>
                <a:spcPts val="0"/>
              </a:spcBef>
              <a:spcAft>
                <a:spcPts val="0"/>
              </a:spcAft>
              <a:buSzPts val="1800"/>
              <a:buChar char="●"/>
            </a:pPr>
            <a:r>
              <a:rPr lang="en"/>
              <a:t>Add</a:t>
            </a:r>
            <a:endParaRPr/>
          </a:p>
          <a:p>
            <a:pPr marL="457200" lvl="0" indent="-342900" algn="l" rtl="0">
              <a:lnSpc>
                <a:spcPct val="115000"/>
              </a:lnSpc>
              <a:spcBef>
                <a:spcPts val="0"/>
              </a:spcBef>
              <a:spcAft>
                <a:spcPts val="0"/>
              </a:spcAft>
              <a:buSzPts val="1800"/>
              <a:buChar char="●"/>
            </a:pPr>
            <a:r>
              <a:rPr lang="en"/>
              <a:t>Remove </a:t>
            </a:r>
            <a:endParaRPr/>
          </a:p>
          <a:p>
            <a:pPr marL="0" lvl="0" indent="0" algn="l" rtl="0">
              <a:lnSpc>
                <a:spcPct val="115000"/>
              </a:lnSpc>
              <a:spcBef>
                <a:spcPts val="1200"/>
              </a:spcBef>
              <a:spcAft>
                <a:spcPts val="0"/>
              </a:spcAft>
              <a:buSzPts val="1800"/>
              <a:buNone/>
            </a:pPr>
            <a:r>
              <a:rPr lang="en"/>
              <a:t>Identify List Data Structures:</a:t>
            </a:r>
            <a:endParaRPr/>
          </a:p>
          <a:p>
            <a:pPr marL="457200" lvl="0" indent="-342900" algn="l" rtl="0">
              <a:lnSpc>
                <a:spcPct val="115000"/>
              </a:lnSpc>
              <a:spcBef>
                <a:spcPts val="1200"/>
              </a:spcBef>
              <a:spcAft>
                <a:spcPts val="0"/>
              </a:spcAft>
              <a:buSzPts val="1800"/>
              <a:buChar char="●"/>
            </a:pPr>
            <a:r>
              <a:rPr lang="en"/>
              <a:t>Linked List</a:t>
            </a:r>
            <a:endParaRPr/>
          </a:p>
          <a:p>
            <a:pPr marL="457200" lvl="0" indent="-342900" algn="l" rtl="0">
              <a:lnSpc>
                <a:spcPct val="115000"/>
              </a:lnSpc>
              <a:spcBef>
                <a:spcPts val="0"/>
              </a:spcBef>
              <a:spcAft>
                <a:spcPts val="0"/>
              </a:spcAft>
              <a:buSzPts val="1800"/>
              <a:buChar char="●"/>
            </a:pPr>
            <a:r>
              <a:rPr lang="en"/>
              <a:t>Array List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Stack Abstract Data Type</a:t>
            </a:r>
            <a:endParaRPr/>
          </a:p>
        </p:txBody>
      </p:sp>
      <p:sp>
        <p:nvSpPr>
          <p:cNvPr id="100" name="Google Shape;100;p8"/>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Clr>
                <a:schemeClr val="dk1"/>
              </a:buClr>
              <a:buSzPts val="1100"/>
              <a:buFont typeface="Arial"/>
              <a:buNone/>
            </a:pPr>
            <a:r>
              <a:rPr lang="en"/>
              <a:t>Summary/Idea: A collection of items accesses in LIFO order</a:t>
            </a:r>
            <a:endParaRPr/>
          </a:p>
          <a:p>
            <a:pPr marL="0" lvl="0" indent="0" algn="l" rtl="0">
              <a:lnSpc>
                <a:spcPct val="115000"/>
              </a:lnSpc>
              <a:spcBef>
                <a:spcPts val="1200"/>
              </a:spcBef>
              <a:spcAft>
                <a:spcPts val="0"/>
              </a:spcAft>
              <a:buSzPts val="1800"/>
              <a:buNone/>
            </a:pPr>
            <a:r>
              <a:rPr lang="en"/>
              <a:t>Identify Stack Operations:</a:t>
            </a:r>
            <a:endParaRPr/>
          </a:p>
          <a:p>
            <a:pPr marL="457200" lvl="0" indent="-342900" algn="l" rtl="0">
              <a:lnSpc>
                <a:spcPct val="115000"/>
              </a:lnSpc>
              <a:spcBef>
                <a:spcPts val="1200"/>
              </a:spcBef>
              <a:spcAft>
                <a:spcPts val="0"/>
              </a:spcAft>
              <a:buSzPts val="1800"/>
              <a:buChar char="●"/>
            </a:pPr>
            <a:endParaRPr/>
          </a:p>
          <a:p>
            <a:pPr marL="0" lvl="0" indent="0" algn="l" rtl="0">
              <a:lnSpc>
                <a:spcPct val="115000"/>
              </a:lnSpc>
              <a:spcBef>
                <a:spcPts val="1200"/>
              </a:spcBef>
              <a:spcAft>
                <a:spcPts val="0"/>
              </a:spcAft>
              <a:buSzPts val="1800"/>
              <a:buNone/>
            </a:pPr>
            <a:r>
              <a:rPr lang="en"/>
              <a:t>Identify Stack Data Structures:</a:t>
            </a:r>
            <a:endParaRPr/>
          </a:p>
          <a:p>
            <a:pPr marL="457200" lvl="0" indent="-342900" algn="l" rtl="0">
              <a:lnSpc>
                <a:spcPct val="115000"/>
              </a:lnSpc>
              <a:spcBef>
                <a:spcPts val="1200"/>
              </a:spcBef>
              <a:spcAft>
                <a:spcPts val="0"/>
              </a:spcAft>
              <a:buSzPts val="1800"/>
              <a:buChar char="●"/>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dirty="0"/>
              <a:t>Stack Abstract Data Type (Answers)</a:t>
            </a:r>
            <a:endParaRPr dirty="0"/>
          </a:p>
        </p:txBody>
      </p:sp>
      <p:sp>
        <p:nvSpPr>
          <p:cNvPr id="106" name="Google Shape;106;p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
              <a:t>Summary/Idea: A collection of items accesses in LIFO order</a:t>
            </a:r>
            <a:endParaRPr/>
          </a:p>
          <a:p>
            <a:pPr marL="0" lvl="0" indent="0" algn="l" rtl="0">
              <a:lnSpc>
                <a:spcPct val="115000"/>
              </a:lnSpc>
              <a:spcBef>
                <a:spcPts val="1200"/>
              </a:spcBef>
              <a:spcAft>
                <a:spcPts val="0"/>
              </a:spcAft>
              <a:buSzPts val="1800"/>
              <a:buNone/>
            </a:pPr>
            <a:r>
              <a:rPr lang="en"/>
              <a:t>Identify Stack Operations:</a:t>
            </a:r>
            <a:endParaRPr/>
          </a:p>
          <a:p>
            <a:pPr marL="457200" lvl="0" indent="-342900" algn="l" rtl="0">
              <a:lnSpc>
                <a:spcPct val="115000"/>
              </a:lnSpc>
              <a:spcBef>
                <a:spcPts val="1200"/>
              </a:spcBef>
              <a:spcAft>
                <a:spcPts val="0"/>
              </a:spcAft>
              <a:buSzPts val="1800"/>
              <a:buChar char="●"/>
            </a:pPr>
            <a:r>
              <a:rPr lang="en"/>
              <a:t>Push</a:t>
            </a:r>
            <a:endParaRPr/>
          </a:p>
          <a:p>
            <a:pPr marL="457200" lvl="0" indent="-342900" algn="l" rtl="0">
              <a:lnSpc>
                <a:spcPct val="115000"/>
              </a:lnSpc>
              <a:spcBef>
                <a:spcPts val="0"/>
              </a:spcBef>
              <a:spcAft>
                <a:spcPts val="0"/>
              </a:spcAft>
              <a:buSzPts val="1800"/>
              <a:buChar char="●"/>
            </a:pPr>
            <a:r>
              <a:rPr lang="en"/>
              <a:t>Pop</a:t>
            </a:r>
            <a:endParaRPr/>
          </a:p>
          <a:p>
            <a:pPr marL="457200" lvl="0" indent="-342900" algn="l" rtl="0">
              <a:lnSpc>
                <a:spcPct val="115000"/>
              </a:lnSpc>
              <a:spcBef>
                <a:spcPts val="0"/>
              </a:spcBef>
              <a:spcAft>
                <a:spcPts val="0"/>
              </a:spcAft>
              <a:buSzPts val="1800"/>
              <a:buChar char="●"/>
            </a:pPr>
            <a:r>
              <a:rPr lang="en"/>
              <a:t>Peek</a:t>
            </a:r>
            <a:endParaRPr/>
          </a:p>
          <a:p>
            <a:pPr marL="0" lvl="0" indent="0" algn="l" rtl="0">
              <a:lnSpc>
                <a:spcPct val="115000"/>
              </a:lnSpc>
              <a:spcBef>
                <a:spcPts val="1200"/>
              </a:spcBef>
              <a:spcAft>
                <a:spcPts val="0"/>
              </a:spcAft>
              <a:buSzPts val="1800"/>
              <a:buNone/>
            </a:pPr>
            <a:r>
              <a:rPr lang="en"/>
              <a:t>Identify Stack Data Structures:</a:t>
            </a:r>
            <a:endParaRPr/>
          </a:p>
          <a:p>
            <a:pPr marL="457200" lvl="0" indent="-342900" algn="l" rtl="0">
              <a:lnSpc>
                <a:spcPct val="115000"/>
              </a:lnSpc>
              <a:spcBef>
                <a:spcPts val="1200"/>
              </a:spcBef>
              <a:spcAft>
                <a:spcPts val="0"/>
              </a:spcAft>
              <a:buSzPts val="1800"/>
              <a:buChar char="●"/>
            </a:pPr>
            <a:r>
              <a:rPr lang="en"/>
              <a:t>Linked list</a:t>
            </a:r>
            <a:endParaRPr/>
          </a:p>
          <a:p>
            <a:pPr marL="457200" lvl="0" indent="-342900" algn="l" rtl="0">
              <a:lnSpc>
                <a:spcPct val="115000"/>
              </a:lnSpc>
              <a:spcBef>
                <a:spcPts val="0"/>
              </a:spcBef>
              <a:spcAft>
                <a:spcPts val="0"/>
              </a:spcAft>
              <a:buSzPts val="1800"/>
              <a:buChar char="●"/>
            </a:pPr>
            <a:r>
              <a:rPr lang="en"/>
              <a:t>Array List (resizable array)</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Queue Abstract Data Type</a:t>
            </a:r>
            <a:endParaRPr/>
          </a:p>
        </p:txBody>
      </p:sp>
      <p:sp>
        <p:nvSpPr>
          <p:cNvPr id="112" name="Google Shape;112;p1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Clr>
                <a:schemeClr val="dk1"/>
              </a:buClr>
              <a:buSzPts val="1100"/>
              <a:buFont typeface="Arial"/>
              <a:buNone/>
            </a:pPr>
            <a:r>
              <a:rPr lang="en"/>
              <a:t>Summary/Idea: A collection of items accessed in FIFO order</a:t>
            </a:r>
            <a:endParaRPr/>
          </a:p>
          <a:p>
            <a:pPr marL="0" lvl="0" indent="0" algn="l" rtl="0">
              <a:lnSpc>
                <a:spcPct val="115000"/>
              </a:lnSpc>
              <a:spcBef>
                <a:spcPts val="1200"/>
              </a:spcBef>
              <a:spcAft>
                <a:spcPts val="0"/>
              </a:spcAft>
              <a:buSzPts val="1800"/>
              <a:buNone/>
            </a:pPr>
            <a:r>
              <a:rPr lang="en"/>
              <a:t>Identify Queue Operations:</a:t>
            </a:r>
            <a:endParaRPr/>
          </a:p>
          <a:p>
            <a:pPr marL="457200" lvl="0" indent="-342900" algn="l" rtl="0">
              <a:lnSpc>
                <a:spcPct val="115000"/>
              </a:lnSpc>
              <a:spcBef>
                <a:spcPts val="1200"/>
              </a:spcBef>
              <a:spcAft>
                <a:spcPts val="0"/>
              </a:spcAft>
              <a:buSzPts val="1800"/>
              <a:buChar char="●"/>
            </a:pPr>
            <a:endParaRPr/>
          </a:p>
          <a:p>
            <a:pPr marL="0" lvl="0" indent="0" algn="l" rtl="0">
              <a:lnSpc>
                <a:spcPct val="115000"/>
              </a:lnSpc>
              <a:spcBef>
                <a:spcPts val="1200"/>
              </a:spcBef>
              <a:spcAft>
                <a:spcPts val="0"/>
              </a:spcAft>
              <a:buSzPts val="1800"/>
              <a:buNone/>
            </a:pPr>
            <a:r>
              <a:rPr lang="en"/>
              <a:t>Identify Queue Data Structures:</a:t>
            </a:r>
            <a:endParaRPr/>
          </a:p>
          <a:p>
            <a:pPr marL="457200" lvl="0" indent="-342900" algn="l" rtl="0">
              <a:lnSpc>
                <a:spcPct val="115000"/>
              </a:lnSpc>
              <a:spcBef>
                <a:spcPts val="1200"/>
              </a:spcBef>
              <a:spcAft>
                <a:spcPts val="0"/>
              </a:spcAft>
              <a:buSzPts val="1800"/>
              <a:buChar char="●"/>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dirty="0"/>
              <a:t>Queue Abstract Data Type (Answers)</a:t>
            </a:r>
            <a:endParaRPr dirty="0"/>
          </a:p>
        </p:txBody>
      </p:sp>
      <p:sp>
        <p:nvSpPr>
          <p:cNvPr id="118" name="Google Shape;118;p1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115000"/>
              </a:lnSpc>
              <a:spcBef>
                <a:spcPts val="0"/>
              </a:spcBef>
              <a:spcAft>
                <a:spcPts val="0"/>
              </a:spcAft>
              <a:buSzPts val="1800"/>
              <a:buNone/>
            </a:pPr>
            <a:r>
              <a:rPr lang="en"/>
              <a:t>Summary/Idea: A collection of items accessed in FIFO order</a:t>
            </a:r>
            <a:endParaRPr/>
          </a:p>
          <a:p>
            <a:pPr marL="0" lvl="0" indent="0" algn="l" rtl="0">
              <a:lnSpc>
                <a:spcPct val="115000"/>
              </a:lnSpc>
              <a:spcBef>
                <a:spcPts val="1200"/>
              </a:spcBef>
              <a:spcAft>
                <a:spcPts val="0"/>
              </a:spcAft>
              <a:buSzPts val="1800"/>
              <a:buNone/>
            </a:pPr>
            <a:r>
              <a:rPr lang="en"/>
              <a:t>Identify Queue Operations:</a:t>
            </a:r>
            <a:endParaRPr/>
          </a:p>
          <a:p>
            <a:pPr marL="457200" lvl="0" indent="-342900" algn="l" rtl="0">
              <a:lnSpc>
                <a:spcPct val="115000"/>
              </a:lnSpc>
              <a:spcBef>
                <a:spcPts val="1200"/>
              </a:spcBef>
              <a:spcAft>
                <a:spcPts val="0"/>
              </a:spcAft>
              <a:buSzPts val="1800"/>
              <a:buChar char="●"/>
            </a:pPr>
            <a:r>
              <a:rPr lang="en"/>
              <a:t>Enqueue </a:t>
            </a:r>
            <a:endParaRPr/>
          </a:p>
          <a:p>
            <a:pPr marL="457200" lvl="0" indent="-342900" algn="l" rtl="0">
              <a:lnSpc>
                <a:spcPct val="115000"/>
              </a:lnSpc>
              <a:spcBef>
                <a:spcPts val="0"/>
              </a:spcBef>
              <a:spcAft>
                <a:spcPts val="0"/>
              </a:spcAft>
              <a:buSzPts val="1800"/>
              <a:buChar char="●"/>
            </a:pPr>
            <a:r>
              <a:rPr lang="en"/>
              <a:t>Dequeue </a:t>
            </a:r>
            <a:endParaRPr/>
          </a:p>
          <a:p>
            <a:pPr marL="457200" lvl="0" indent="-342900" algn="l" rtl="0">
              <a:lnSpc>
                <a:spcPct val="115000"/>
              </a:lnSpc>
              <a:spcBef>
                <a:spcPts val="0"/>
              </a:spcBef>
              <a:spcAft>
                <a:spcPts val="0"/>
              </a:spcAft>
              <a:buSzPts val="1800"/>
              <a:buChar char="●"/>
            </a:pPr>
            <a:r>
              <a:rPr lang="en"/>
              <a:t>Peek </a:t>
            </a:r>
            <a:endParaRPr/>
          </a:p>
          <a:p>
            <a:pPr marL="0" lvl="0" indent="0" algn="l" rtl="0">
              <a:lnSpc>
                <a:spcPct val="115000"/>
              </a:lnSpc>
              <a:spcBef>
                <a:spcPts val="1200"/>
              </a:spcBef>
              <a:spcAft>
                <a:spcPts val="0"/>
              </a:spcAft>
              <a:buSzPts val="1800"/>
              <a:buNone/>
            </a:pPr>
            <a:r>
              <a:rPr lang="en"/>
              <a:t>Identify Queue Data Structures:</a:t>
            </a:r>
            <a:endParaRPr/>
          </a:p>
          <a:p>
            <a:pPr marL="457200" lvl="0" indent="-342900" algn="l" rtl="0">
              <a:lnSpc>
                <a:spcPct val="115000"/>
              </a:lnSpc>
              <a:spcBef>
                <a:spcPts val="1200"/>
              </a:spcBef>
              <a:spcAft>
                <a:spcPts val="0"/>
              </a:spcAft>
              <a:buSzPts val="1800"/>
              <a:buChar char="●"/>
            </a:pPr>
            <a:r>
              <a:rPr lang="en"/>
              <a:t>Linked List</a:t>
            </a:r>
            <a:endParaRPr/>
          </a:p>
          <a:p>
            <a:pPr marL="457200" lvl="0" indent="-342900" algn="l" rtl="0">
              <a:lnSpc>
                <a:spcPct val="115000"/>
              </a:lnSpc>
              <a:spcBef>
                <a:spcPts val="0"/>
              </a:spcBef>
              <a:spcAft>
                <a:spcPts val="0"/>
              </a:spcAft>
              <a:buSzPts val="1800"/>
              <a:buChar char="●"/>
            </a:pPr>
            <a:r>
              <a:rPr lang="en"/>
              <a:t>Array List (resizable array)</a:t>
            </a:r>
            <a:endParaRPr/>
          </a:p>
          <a:p>
            <a:pPr marL="457200" lvl="0" indent="-342900" algn="l" rtl="0">
              <a:lnSpc>
                <a:spcPct val="115000"/>
              </a:lnSpc>
              <a:spcBef>
                <a:spcPts val="0"/>
              </a:spcBef>
              <a:spcAft>
                <a:spcPts val="0"/>
              </a:spcAft>
              <a:buSzPts val="1800"/>
              <a:buChar char="●"/>
            </a:pPr>
            <a:r>
              <a:rPr lang="en"/>
              <a:t>Circular Array</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Set Abstract Data Type</a:t>
            </a:r>
            <a:endParaRPr/>
          </a:p>
        </p:txBody>
      </p:sp>
      <p:sp>
        <p:nvSpPr>
          <p:cNvPr id="124" name="Google Shape;124;p1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Clr>
                <a:schemeClr val="dk1"/>
              </a:buClr>
              <a:buSzPts val="1100"/>
              <a:buFont typeface="Arial"/>
              <a:buNone/>
            </a:pPr>
            <a:r>
              <a:rPr lang="en"/>
              <a:t>Summary/Idea: An unordered collection of items without duplicates</a:t>
            </a:r>
            <a:endParaRPr/>
          </a:p>
          <a:p>
            <a:pPr marL="0" lvl="0" indent="0" algn="l" rtl="0">
              <a:lnSpc>
                <a:spcPct val="115000"/>
              </a:lnSpc>
              <a:spcBef>
                <a:spcPts val="1200"/>
              </a:spcBef>
              <a:spcAft>
                <a:spcPts val="0"/>
              </a:spcAft>
              <a:buClr>
                <a:schemeClr val="dk1"/>
              </a:buClr>
              <a:buSzPts val="1100"/>
              <a:buFont typeface="Arial"/>
              <a:buNone/>
            </a:pPr>
            <a:r>
              <a:rPr lang="en"/>
              <a:t>Identify Set Operations:</a:t>
            </a:r>
            <a:endParaRPr/>
          </a:p>
          <a:p>
            <a:pPr marL="457200" lvl="0" indent="-342900" algn="l" rtl="0">
              <a:lnSpc>
                <a:spcPct val="115000"/>
              </a:lnSpc>
              <a:spcBef>
                <a:spcPts val="1200"/>
              </a:spcBef>
              <a:spcAft>
                <a:spcPts val="0"/>
              </a:spcAft>
              <a:buSzPts val="1800"/>
              <a:buChar char="●"/>
            </a:pPr>
            <a:endParaRPr/>
          </a:p>
          <a:p>
            <a:pPr marL="0" lvl="0" indent="0" algn="l" rtl="0">
              <a:lnSpc>
                <a:spcPct val="115000"/>
              </a:lnSpc>
              <a:spcBef>
                <a:spcPts val="1200"/>
              </a:spcBef>
              <a:spcAft>
                <a:spcPts val="0"/>
              </a:spcAft>
              <a:buClr>
                <a:schemeClr val="dk1"/>
              </a:buClr>
              <a:buSzPts val="1100"/>
              <a:buFont typeface="Arial"/>
              <a:buNone/>
            </a:pPr>
            <a:r>
              <a:rPr lang="en"/>
              <a:t>Identify Set Data Structures:</a:t>
            </a:r>
            <a:endParaRPr/>
          </a:p>
          <a:p>
            <a:pPr marL="457200" lvl="0" indent="-342900" algn="l" rtl="0">
              <a:lnSpc>
                <a:spcPct val="115000"/>
              </a:lnSpc>
              <a:spcBef>
                <a:spcPts val="1200"/>
              </a:spcBef>
              <a:spcAft>
                <a:spcPts val="0"/>
              </a:spcAft>
              <a:buSzPts val="1800"/>
              <a:buChar char="●"/>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dirty="0"/>
              <a:t>Set Abstract Data Type (Answers)</a:t>
            </a:r>
            <a:endParaRPr dirty="0"/>
          </a:p>
        </p:txBody>
      </p:sp>
      <p:sp>
        <p:nvSpPr>
          <p:cNvPr id="130" name="Google Shape;130;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lnSpcReduction="20000"/>
          </a:bodyPr>
          <a:lstStyle/>
          <a:p>
            <a:pPr marL="0" lvl="0" indent="0" algn="l" rtl="0">
              <a:lnSpc>
                <a:spcPct val="115000"/>
              </a:lnSpc>
              <a:spcBef>
                <a:spcPts val="0"/>
              </a:spcBef>
              <a:spcAft>
                <a:spcPts val="0"/>
              </a:spcAft>
              <a:buSzPts val="1800"/>
              <a:buNone/>
            </a:pPr>
            <a:r>
              <a:rPr lang="en"/>
              <a:t>Summary/Idea: An unordered collection of items without duplicates</a:t>
            </a:r>
            <a:endParaRPr/>
          </a:p>
          <a:p>
            <a:pPr marL="0" lvl="0" indent="0" algn="l" rtl="0">
              <a:lnSpc>
                <a:spcPct val="115000"/>
              </a:lnSpc>
              <a:spcBef>
                <a:spcPts val="1200"/>
              </a:spcBef>
              <a:spcAft>
                <a:spcPts val="0"/>
              </a:spcAft>
              <a:buSzPts val="1800"/>
              <a:buNone/>
            </a:pPr>
            <a:r>
              <a:rPr lang="en"/>
              <a:t>Identify Set Operations:</a:t>
            </a:r>
            <a:endParaRPr/>
          </a:p>
          <a:p>
            <a:pPr marL="457200" lvl="0" indent="-342900" algn="l" rtl="0">
              <a:lnSpc>
                <a:spcPct val="115000"/>
              </a:lnSpc>
              <a:spcBef>
                <a:spcPts val="1200"/>
              </a:spcBef>
              <a:spcAft>
                <a:spcPts val="0"/>
              </a:spcAft>
              <a:buSzPts val="1800"/>
              <a:buChar char="●"/>
            </a:pPr>
            <a:r>
              <a:rPr lang="en"/>
              <a:t>Add</a:t>
            </a:r>
            <a:endParaRPr/>
          </a:p>
          <a:p>
            <a:pPr marL="457200" lvl="0" indent="-342900" algn="l" rtl="0">
              <a:lnSpc>
                <a:spcPct val="115000"/>
              </a:lnSpc>
              <a:spcBef>
                <a:spcPts val="0"/>
              </a:spcBef>
              <a:spcAft>
                <a:spcPts val="0"/>
              </a:spcAft>
              <a:buSzPts val="1800"/>
              <a:buChar char="●"/>
            </a:pPr>
            <a:r>
              <a:rPr lang="en"/>
              <a:t>Remove</a:t>
            </a:r>
            <a:endParaRPr/>
          </a:p>
          <a:p>
            <a:pPr marL="457200" lvl="0" indent="-342900" algn="l" rtl="0">
              <a:lnSpc>
                <a:spcPct val="115000"/>
              </a:lnSpc>
              <a:spcBef>
                <a:spcPts val="0"/>
              </a:spcBef>
              <a:spcAft>
                <a:spcPts val="0"/>
              </a:spcAft>
              <a:buSzPts val="1800"/>
              <a:buChar char="●"/>
            </a:pPr>
            <a:r>
              <a:rPr lang="en"/>
              <a:t>Contains</a:t>
            </a:r>
            <a:endParaRPr/>
          </a:p>
          <a:p>
            <a:pPr marL="0" lvl="0" indent="0" algn="l" rtl="0">
              <a:lnSpc>
                <a:spcPct val="115000"/>
              </a:lnSpc>
              <a:spcBef>
                <a:spcPts val="1200"/>
              </a:spcBef>
              <a:spcAft>
                <a:spcPts val="0"/>
              </a:spcAft>
              <a:buSzPts val="1800"/>
              <a:buNone/>
            </a:pPr>
            <a:r>
              <a:rPr lang="en"/>
              <a:t>Identify Set Data Structures:</a:t>
            </a:r>
            <a:endParaRPr/>
          </a:p>
          <a:p>
            <a:pPr marL="457200" lvl="0" indent="-342900" algn="l" rtl="0">
              <a:lnSpc>
                <a:spcPct val="115000"/>
              </a:lnSpc>
              <a:spcBef>
                <a:spcPts val="1200"/>
              </a:spcBef>
              <a:spcAft>
                <a:spcPts val="0"/>
              </a:spcAft>
              <a:buSzPts val="1800"/>
              <a:buChar char="●"/>
            </a:pPr>
            <a:r>
              <a:rPr lang="en"/>
              <a:t>Linked List</a:t>
            </a:r>
            <a:endParaRPr/>
          </a:p>
          <a:p>
            <a:pPr marL="457200" lvl="0" indent="-342900" algn="l" rtl="0">
              <a:lnSpc>
                <a:spcPct val="115000"/>
              </a:lnSpc>
              <a:spcBef>
                <a:spcPts val="0"/>
              </a:spcBef>
              <a:spcAft>
                <a:spcPts val="0"/>
              </a:spcAft>
              <a:buSzPts val="1800"/>
              <a:buChar char="●"/>
            </a:pPr>
            <a:r>
              <a:rPr lang="en"/>
              <a:t>Array List</a:t>
            </a:r>
            <a:endParaRPr/>
          </a:p>
          <a:p>
            <a:pPr marL="457200" lvl="0" indent="-342900" algn="l" rtl="0">
              <a:lnSpc>
                <a:spcPct val="115000"/>
              </a:lnSpc>
              <a:spcBef>
                <a:spcPts val="0"/>
              </a:spcBef>
              <a:spcAft>
                <a:spcPts val="0"/>
              </a:spcAft>
              <a:buSzPts val="1800"/>
              <a:buChar char="●"/>
            </a:pPr>
            <a:r>
              <a:rPr lang="en"/>
              <a:t>Binary Tree</a:t>
            </a:r>
            <a:endParaRPr/>
          </a:p>
          <a:p>
            <a:pPr marL="457200" lvl="0" indent="-342900" algn="l" rtl="0">
              <a:lnSpc>
                <a:spcPct val="115000"/>
              </a:lnSpc>
              <a:spcBef>
                <a:spcPts val="0"/>
              </a:spcBef>
              <a:spcAft>
                <a:spcPts val="0"/>
              </a:spcAft>
              <a:buSzPts val="1800"/>
              <a:buChar char="●"/>
            </a:pPr>
            <a:r>
              <a:rPr lang="en"/>
              <a:t>Hash Set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Pair ADT</a:t>
            </a:r>
            <a:endParaRPr/>
          </a:p>
        </p:txBody>
      </p:sp>
      <p:sp>
        <p:nvSpPr>
          <p:cNvPr id="136" name="Google Shape;136;p1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
              <a:t>Idea: One object which holds an ordered pair of items</a:t>
            </a:r>
            <a:endParaRPr/>
          </a:p>
          <a:p>
            <a:pPr marL="0" lvl="0" indent="0" algn="l" rtl="0">
              <a:lnSpc>
                <a:spcPct val="115000"/>
              </a:lnSpc>
              <a:spcBef>
                <a:spcPts val="1200"/>
              </a:spcBef>
              <a:spcAft>
                <a:spcPts val="0"/>
              </a:spcAft>
              <a:buSzPts val="1800"/>
              <a:buNone/>
            </a:pPr>
            <a:r>
              <a:rPr lang="en"/>
              <a:t>Operations:</a:t>
            </a:r>
            <a:endParaRPr/>
          </a:p>
          <a:p>
            <a:pPr marL="457200" lvl="0" indent="-342900" algn="l" rtl="0">
              <a:lnSpc>
                <a:spcPct val="115000"/>
              </a:lnSpc>
              <a:spcBef>
                <a:spcPts val="1200"/>
              </a:spcBef>
              <a:spcAft>
                <a:spcPts val="0"/>
              </a:spcAft>
              <a:buSzPts val="1800"/>
              <a:buChar char="●"/>
            </a:pPr>
            <a:r>
              <a:rPr lang="en"/>
              <a:t>Set first</a:t>
            </a:r>
            <a:endParaRPr/>
          </a:p>
          <a:p>
            <a:pPr marL="457200" lvl="0" indent="-342900" algn="l" rtl="0">
              <a:lnSpc>
                <a:spcPct val="115000"/>
              </a:lnSpc>
              <a:spcBef>
                <a:spcPts val="0"/>
              </a:spcBef>
              <a:spcAft>
                <a:spcPts val="0"/>
              </a:spcAft>
              <a:buSzPts val="1800"/>
              <a:buChar char="●"/>
            </a:pPr>
            <a:r>
              <a:rPr lang="en"/>
              <a:t>Get first</a:t>
            </a:r>
            <a:endParaRPr/>
          </a:p>
          <a:p>
            <a:pPr marL="457200" lvl="0" indent="-342900" algn="l" rtl="0">
              <a:lnSpc>
                <a:spcPct val="115000"/>
              </a:lnSpc>
              <a:spcBef>
                <a:spcPts val="0"/>
              </a:spcBef>
              <a:spcAft>
                <a:spcPts val="0"/>
              </a:spcAft>
              <a:buSzPts val="1800"/>
              <a:buChar char="●"/>
            </a:pPr>
            <a:r>
              <a:rPr lang="en"/>
              <a:t>Set second</a:t>
            </a:r>
            <a:endParaRPr/>
          </a:p>
          <a:p>
            <a:pPr marL="457200" lvl="0" indent="-342900" algn="l" rtl="0">
              <a:lnSpc>
                <a:spcPct val="115000"/>
              </a:lnSpc>
              <a:spcBef>
                <a:spcPts val="0"/>
              </a:spcBef>
              <a:spcAft>
                <a:spcPts val="0"/>
              </a:spcAft>
              <a:buSzPts val="1800"/>
              <a:buChar char="●"/>
            </a:pPr>
            <a:r>
              <a:rPr lang="en"/>
              <a:t>Get second</a:t>
            </a:r>
            <a:endParaRPr/>
          </a:p>
          <a:p>
            <a:pPr marL="0" lvl="0" indent="0" algn="l" rtl="0">
              <a:lnSpc>
                <a:spcPct val="115000"/>
              </a:lnSpc>
              <a:spcBef>
                <a:spcPts val="1200"/>
              </a:spcBef>
              <a:spcAft>
                <a:spcPts val="0"/>
              </a:spcAft>
              <a:buSzPts val="1800"/>
              <a:buNone/>
            </a:pPr>
            <a:r>
              <a:rPr lang="en"/>
              <a:t>Data Structure:</a:t>
            </a:r>
            <a:endParaRPr/>
          </a:p>
          <a:p>
            <a:pPr marL="457200" lvl="0" indent="-342900" algn="l" rtl="0">
              <a:lnSpc>
                <a:spcPct val="115000"/>
              </a:lnSpc>
              <a:spcBef>
                <a:spcPts val="1200"/>
              </a:spcBef>
              <a:spcAft>
                <a:spcPts val="0"/>
              </a:spcAft>
              <a:buSzPts val="1800"/>
              <a:buChar char="●"/>
            </a:pPr>
            <a:r>
              <a:rPr lang="en"/>
              <a:t>An object with a first and second parameter</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IntPair Data structure</a:t>
            </a:r>
            <a:endParaRPr/>
          </a:p>
        </p:txBody>
      </p:sp>
      <p:sp>
        <p:nvSpPr>
          <p:cNvPr id="142" name="Google Shape;142;p16"/>
          <p:cNvSpPr txBox="1">
            <a:spLocks noGrp="1"/>
          </p:cNvSpPr>
          <p:nvPr>
            <p:ph type="body" idx="1"/>
          </p:nvPr>
        </p:nvSpPr>
        <p:spPr>
          <a:xfrm>
            <a:off x="311700" y="917975"/>
            <a:ext cx="8520600" cy="3907800"/>
          </a:xfrm>
          <a:prstGeom prst="rect">
            <a:avLst/>
          </a:prstGeom>
          <a:noFill/>
          <a:ln>
            <a:noFill/>
          </a:ln>
        </p:spPr>
        <p:txBody>
          <a:bodyPr spcFirstLastPara="1" wrap="square" lIns="91425" tIns="91425" rIns="91425" bIns="91425" anchor="t" anchorCtr="0">
            <a:noAutofit/>
          </a:bodyPr>
          <a:lstStyle/>
          <a:p>
            <a:pPr marL="0" lvl="0" indent="0" algn="l" rtl="0">
              <a:lnSpc>
                <a:spcPct val="135714"/>
              </a:lnSpc>
              <a:spcBef>
                <a:spcPts val="0"/>
              </a:spcBef>
              <a:spcAft>
                <a:spcPts val="0"/>
              </a:spcAft>
              <a:buClr>
                <a:schemeClr val="dk1"/>
              </a:buClr>
              <a:buSzPts val="1100"/>
              <a:buFont typeface="Arial"/>
              <a:buNone/>
            </a:pPr>
            <a:r>
              <a:rPr lang="en" sz="950">
                <a:solidFill>
                  <a:srgbClr val="0000FF"/>
                </a:solidFill>
                <a:highlight>
                  <a:srgbClr val="FFFFFF"/>
                </a:highlight>
                <a:latin typeface="Consolas"/>
                <a:ea typeface="Consolas"/>
                <a:cs typeface="Consolas"/>
                <a:sym typeface="Consolas"/>
              </a:rPr>
              <a:t>public</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class</a:t>
            </a:r>
            <a:r>
              <a:rPr lang="en" sz="950">
                <a:solidFill>
                  <a:schemeClr val="dk1"/>
                </a:solidFill>
                <a:highlight>
                  <a:srgbClr val="FFFFFF"/>
                </a:highlight>
                <a:latin typeface="Consolas"/>
                <a:ea typeface="Consolas"/>
                <a:cs typeface="Consolas"/>
                <a:sym typeface="Consolas"/>
              </a:rPr>
              <a:t> IntPair {</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private</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int</a:t>
            </a:r>
            <a:r>
              <a:rPr lang="en" sz="950">
                <a:solidFill>
                  <a:schemeClr val="dk1"/>
                </a:solidFill>
                <a:highlight>
                  <a:srgbClr val="FFFFFF"/>
                </a:highlight>
                <a:latin typeface="Consolas"/>
                <a:ea typeface="Consolas"/>
                <a:cs typeface="Consolas"/>
                <a:sym typeface="Consolas"/>
              </a:rPr>
              <a:t> first;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private</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int</a:t>
            </a:r>
            <a:r>
              <a:rPr lang="en" sz="950">
                <a:solidFill>
                  <a:schemeClr val="dk1"/>
                </a:solidFill>
                <a:highlight>
                  <a:srgbClr val="FFFFFF"/>
                </a:highlight>
                <a:latin typeface="Consolas"/>
                <a:ea typeface="Consolas"/>
                <a:cs typeface="Consolas"/>
                <a:sym typeface="Consolas"/>
              </a:rPr>
              <a:t> second;</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public</a:t>
            </a:r>
            <a:r>
              <a:rPr lang="en" sz="950">
                <a:solidFill>
                  <a:schemeClr val="dk1"/>
                </a:solidFill>
                <a:highlight>
                  <a:srgbClr val="FFFFFF"/>
                </a:highlight>
                <a:latin typeface="Consolas"/>
                <a:ea typeface="Consolas"/>
                <a:cs typeface="Consolas"/>
                <a:sym typeface="Consolas"/>
              </a:rPr>
              <a:t> IntPair(</a:t>
            </a:r>
            <a:r>
              <a:rPr lang="en" sz="950">
                <a:solidFill>
                  <a:srgbClr val="0000FF"/>
                </a:solidFill>
                <a:highlight>
                  <a:srgbClr val="FFFFFF"/>
                </a:highlight>
                <a:latin typeface="Consolas"/>
                <a:ea typeface="Consolas"/>
                <a:cs typeface="Consolas"/>
                <a:sym typeface="Consolas"/>
              </a:rPr>
              <a:t>int</a:t>
            </a:r>
            <a:r>
              <a:rPr lang="en" sz="950">
                <a:solidFill>
                  <a:schemeClr val="dk1"/>
                </a:solidFill>
                <a:highlight>
                  <a:srgbClr val="FFFFFF"/>
                </a:highlight>
                <a:latin typeface="Consolas"/>
                <a:ea typeface="Consolas"/>
                <a:cs typeface="Consolas"/>
                <a:sym typeface="Consolas"/>
              </a:rPr>
              <a:t> first, </a:t>
            </a:r>
            <a:r>
              <a:rPr lang="en" sz="950">
                <a:solidFill>
                  <a:srgbClr val="0000FF"/>
                </a:solidFill>
                <a:highlight>
                  <a:srgbClr val="FFFFFF"/>
                </a:highlight>
                <a:latin typeface="Consolas"/>
                <a:ea typeface="Consolas"/>
                <a:cs typeface="Consolas"/>
                <a:sym typeface="Consolas"/>
              </a:rPr>
              <a:t>int</a:t>
            </a:r>
            <a:r>
              <a:rPr lang="en" sz="950">
                <a:solidFill>
                  <a:schemeClr val="dk1"/>
                </a:solidFill>
                <a:highlight>
                  <a:srgbClr val="FFFFFF"/>
                </a:highlight>
                <a:latin typeface="Consolas"/>
                <a:ea typeface="Consolas"/>
                <a:cs typeface="Consolas"/>
                <a:sym typeface="Consolas"/>
              </a:rPr>
              <a:t> second){</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this</a:t>
            </a:r>
            <a:r>
              <a:rPr lang="en" sz="950">
                <a:solidFill>
                  <a:schemeClr val="dk1"/>
                </a:solidFill>
                <a:highlight>
                  <a:srgbClr val="FFFFFF"/>
                </a:highlight>
                <a:latin typeface="Consolas"/>
                <a:ea typeface="Consolas"/>
                <a:cs typeface="Consolas"/>
                <a:sym typeface="Consolas"/>
              </a:rPr>
              <a:t>.first = first;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this</a:t>
            </a:r>
            <a:r>
              <a:rPr lang="en" sz="950">
                <a:solidFill>
                  <a:schemeClr val="dk1"/>
                </a:solidFill>
                <a:highlight>
                  <a:srgbClr val="FFFFFF"/>
                </a:highlight>
                <a:latin typeface="Consolas"/>
                <a:ea typeface="Consolas"/>
                <a:cs typeface="Consolas"/>
                <a:sym typeface="Consolas"/>
              </a:rPr>
              <a:t>.second = second;</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public</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int</a:t>
            </a:r>
            <a:r>
              <a:rPr lang="en" sz="950">
                <a:solidFill>
                  <a:schemeClr val="dk1"/>
                </a:solidFill>
                <a:highlight>
                  <a:srgbClr val="FFFFFF"/>
                </a:highlight>
                <a:latin typeface="Consolas"/>
                <a:ea typeface="Consolas"/>
                <a:cs typeface="Consolas"/>
                <a:sym typeface="Consolas"/>
              </a:rPr>
              <a:t> getFirst(){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return</a:t>
            </a:r>
            <a:r>
              <a:rPr lang="en" sz="950">
                <a:solidFill>
                  <a:schemeClr val="dk1"/>
                </a:solidFill>
                <a:highlight>
                  <a:srgbClr val="FFFFFF"/>
                </a:highlight>
                <a:latin typeface="Consolas"/>
                <a:ea typeface="Consolas"/>
                <a:cs typeface="Consolas"/>
                <a:sym typeface="Consolas"/>
              </a:rPr>
              <a:t> first;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public</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int</a:t>
            </a:r>
            <a:r>
              <a:rPr lang="en" sz="950">
                <a:solidFill>
                  <a:schemeClr val="dk1"/>
                </a:solidFill>
                <a:highlight>
                  <a:srgbClr val="FFFFFF"/>
                </a:highlight>
                <a:latin typeface="Consolas"/>
                <a:ea typeface="Consolas"/>
                <a:cs typeface="Consolas"/>
                <a:sym typeface="Consolas"/>
              </a:rPr>
              <a:t> getSecond(){</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return</a:t>
            </a:r>
            <a:r>
              <a:rPr lang="en" sz="950">
                <a:solidFill>
                  <a:schemeClr val="dk1"/>
                </a:solidFill>
                <a:highlight>
                  <a:srgbClr val="FFFFFF"/>
                </a:highlight>
                <a:latin typeface="Consolas"/>
                <a:ea typeface="Consolas"/>
                <a:cs typeface="Consolas"/>
                <a:sym typeface="Consolas"/>
              </a:rPr>
              <a:t> second;</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public</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void</a:t>
            </a:r>
            <a:r>
              <a:rPr lang="en" sz="950">
                <a:solidFill>
                  <a:schemeClr val="dk1"/>
                </a:solidFill>
                <a:highlight>
                  <a:srgbClr val="FFFFFF"/>
                </a:highlight>
                <a:latin typeface="Consolas"/>
                <a:ea typeface="Consolas"/>
                <a:cs typeface="Consolas"/>
                <a:sym typeface="Consolas"/>
              </a:rPr>
              <a:t> setFirst(</a:t>
            </a:r>
            <a:r>
              <a:rPr lang="en" sz="950">
                <a:solidFill>
                  <a:srgbClr val="0000FF"/>
                </a:solidFill>
                <a:highlight>
                  <a:srgbClr val="FFFFFF"/>
                </a:highlight>
                <a:latin typeface="Consolas"/>
                <a:ea typeface="Consolas"/>
                <a:cs typeface="Consolas"/>
                <a:sym typeface="Consolas"/>
              </a:rPr>
              <a:t>int</a:t>
            </a:r>
            <a:r>
              <a:rPr lang="en" sz="950">
                <a:solidFill>
                  <a:schemeClr val="dk1"/>
                </a:solidFill>
                <a:highlight>
                  <a:srgbClr val="FFFFFF"/>
                </a:highlight>
                <a:latin typeface="Consolas"/>
                <a:ea typeface="Consolas"/>
                <a:cs typeface="Consolas"/>
                <a:sym typeface="Consolas"/>
              </a:rPr>
              <a:t> newFirst){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this</a:t>
            </a:r>
            <a:r>
              <a:rPr lang="en" sz="950">
                <a:solidFill>
                  <a:schemeClr val="dk1"/>
                </a:solidFill>
                <a:highlight>
                  <a:srgbClr val="FFFFFF"/>
                </a:highlight>
                <a:latin typeface="Consolas"/>
                <a:ea typeface="Consolas"/>
                <a:cs typeface="Consolas"/>
                <a:sym typeface="Consolas"/>
              </a:rPr>
              <a:t>.first = newFirst;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public</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void</a:t>
            </a:r>
            <a:r>
              <a:rPr lang="en" sz="950">
                <a:solidFill>
                  <a:schemeClr val="dk1"/>
                </a:solidFill>
                <a:highlight>
                  <a:srgbClr val="FFFFFF"/>
                </a:highlight>
                <a:latin typeface="Consolas"/>
                <a:ea typeface="Consolas"/>
                <a:cs typeface="Consolas"/>
                <a:sym typeface="Consolas"/>
              </a:rPr>
              <a:t> setSecond(</a:t>
            </a:r>
            <a:r>
              <a:rPr lang="en" sz="950">
                <a:solidFill>
                  <a:srgbClr val="0000FF"/>
                </a:solidFill>
                <a:highlight>
                  <a:srgbClr val="FFFFFF"/>
                </a:highlight>
                <a:latin typeface="Consolas"/>
                <a:ea typeface="Consolas"/>
                <a:cs typeface="Consolas"/>
                <a:sym typeface="Consolas"/>
              </a:rPr>
              <a:t>int</a:t>
            </a:r>
            <a:r>
              <a:rPr lang="en" sz="950">
                <a:solidFill>
                  <a:schemeClr val="dk1"/>
                </a:solidFill>
                <a:highlight>
                  <a:srgbClr val="FFFFFF"/>
                </a:highlight>
                <a:latin typeface="Consolas"/>
                <a:ea typeface="Consolas"/>
                <a:cs typeface="Consolas"/>
                <a:sym typeface="Consolas"/>
              </a:rPr>
              <a:t> newSecond){</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this</a:t>
            </a:r>
            <a:r>
              <a:rPr lang="en" sz="950">
                <a:solidFill>
                  <a:schemeClr val="dk1"/>
                </a:solidFill>
                <a:highlight>
                  <a:srgbClr val="FFFFFF"/>
                </a:highlight>
                <a:latin typeface="Consolas"/>
                <a:ea typeface="Consolas"/>
                <a:cs typeface="Consolas"/>
                <a:sym typeface="Consolas"/>
              </a:rPr>
              <a:t>.second = newSecond;</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endParaRPr sz="950">
              <a:solidFill>
                <a:schemeClr val="dk1"/>
              </a:solidFill>
              <a:highlight>
                <a:srgbClr val="FFFFFF"/>
              </a:highlight>
              <a:latin typeface="Consolas"/>
              <a:ea typeface="Consolas"/>
              <a:cs typeface="Consolas"/>
              <a:sym typeface="Consolas"/>
            </a:endParaRPr>
          </a:p>
          <a:p>
            <a:pPr marL="0" lvl="0" indent="0" algn="l" rtl="0">
              <a:lnSpc>
                <a:spcPct val="95000"/>
              </a:lnSpc>
              <a:spcBef>
                <a:spcPts val="0"/>
              </a:spcBef>
              <a:spcAft>
                <a:spcPts val="1200"/>
              </a:spcAft>
              <a:buSzPts val="275"/>
              <a:buNone/>
            </a:pPr>
            <a:endParaRPr sz="950"/>
          </a:p>
        </p:txBody>
      </p:sp>
      <p:sp>
        <p:nvSpPr>
          <p:cNvPr id="143" name="Google Shape;143;p16"/>
          <p:cNvSpPr txBox="1"/>
          <p:nvPr/>
        </p:nvSpPr>
        <p:spPr>
          <a:xfrm>
            <a:off x="4929850" y="1433100"/>
            <a:ext cx="4231500" cy="212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dk2"/>
                </a:solidFill>
                <a:latin typeface="Arial"/>
                <a:ea typeface="Arial"/>
                <a:cs typeface="Arial"/>
                <a:sym typeface="Arial"/>
              </a:rPr>
              <a:t>This Pair data structure is set up to work exclusively with Integers. We cannot easily use this to hold pairs of doubles, strings, nodes, etc. </a:t>
            </a: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dk2"/>
                </a:solidFill>
                <a:latin typeface="Arial"/>
                <a:ea typeface="Arial"/>
                <a:cs typeface="Arial"/>
                <a:sym typeface="Arial"/>
              </a:rPr>
              <a:t>We would need to re-implement the class for each type!</a:t>
            </a:r>
            <a:endParaRPr sz="1800" b="0" i="0" u="none" strike="noStrike" cap="none">
              <a:solidFill>
                <a:schemeClr val="dk2"/>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Java Generics</a:t>
            </a:r>
            <a:endParaRPr/>
          </a:p>
        </p:txBody>
      </p:sp>
      <p:sp>
        <p:nvSpPr>
          <p:cNvPr id="149" name="Google Shape;149;p1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457200" lvl="0" indent="-342900" algn="l" rtl="0">
              <a:lnSpc>
                <a:spcPct val="115000"/>
              </a:lnSpc>
              <a:spcBef>
                <a:spcPts val="0"/>
              </a:spcBef>
              <a:spcAft>
                <a:spcPts val="0"/>
              </a:spcAft>
              <a:buSzPts val="1800"/>
              <a:buChar char="●"/>
            </a:pPr>
            <a:r>
              <a:rPr lang="en"/>
              <a:t>Java is a strongly typed language, meaning everything needs a type</a:t>
            </a:r>
            <a:endParaRPr/>
          </a:p>
          <a:p>
            <a:pPr marL="457200" lvl="0" indent="-342900" algn="l" rtl="0">
              <a:lnSpc>
                <a:spcPct val="115000"/>
              </a:lnSpc>
              <a:spcBef>
                <a:spcPts val="0"/>
              </a:spcBef>
              <a:spcAft>
                <a:spcPts val="0"/>
              </a:spcAft>
              <a:buSzPts val="1800"/>
              <a:buChar char="●"/>
            </a:pPr>
            <a:r>
              <a:rPr lang="en"/>
              <a:t>Java requires it know what type of things every collection holds</a:t>
            </a:r>
            <a:endParaRPr/>
          </a:p>
          <a:p>
            <a:pPr marL="457200" lvl="0" indent="-342900" algn="l" rtl="0">
              <a:lnSpc>
                <a:spcPct val="115000"/>
              </a:lnSpc>
              <a:spcBef>
                <a:spcPts val="0"/>
              </a:spcBef>
              <a:spcAft>
                <a:spcPts val="0"/>
              </a:spcAft>
              <a:buSzPts val="1800"/>
              <a:buChar char="●"/>
            </a:pPr>
            <a:r>
              <a:rPr lang="en"/>
              <a:t>“Generics” is the name of the strategy Java uses to do this</a:t>
            </a:r>
            <a:endParaRPr/>
          </a:p>
          <a:p>
            <a:pPr marL="914400" lvl="1" indent="-317500" algn="l" rtl="0">
              <a:lnSpc>
                <a:spcPct val="115000"/>
              </a:lnSpc>
              <a:spcBef>
                <a:spcPts val="0"/>
              </a:spcBef>
              <a:spcAft>
                <a:spcPts val="0"/>
              </a:spcAft>
              <a:buSzPts val="1400"/>
              <a:buChar char="○"/>
            </a:pPr>
            <a:r>
              <a:rPr lang="en"/>
              <a:t>Example: ArrayList&lt;String&gt; myArrayList = new ArrayList&lt;&gt;();</a:t>
            </a:r>
            <a:endParaRPr/>
          </a:p>
          <a:p>
            <a:pPr marL="914400" lvl="1" indent="-317500" algn="l" rtl="0">
              <a:lnSpc>
                <a:spcPct val="115000"/>
              </a:lnSpc>
              <a:spcBef>
                <a:spcPts val="0"/>
              </a:spcBef>
              <a:spcAft>
                <a:spcPts val="0"/>
              </a:spcAft>
              <a:buSzPts val="1400"/>
              <a:buChar char="○"/>
            </a:pPr>
            <a:r>
              <a:rPr lang="en"/>
              <a:t>Name of the type that the array list contains goes inside &lt;&gt;</a:t>
            </a:r>
            <a:endParaRPr/>
          </a:p>
          <a:p>
            <a:pPr marL="914400" lvl="1" indent="-317500" algn="l" rtl="0">
              <a:lnSpc>
                <a:spcPct val="115000"/>
              </a:lnSpc>
              <a:spcBef>
                <a:spcPts val="0"/>
              </a:spcBef>
              <a:spcAft>
                <a:spcPts val="0"/>
              </a:spcAft>
              <a:buSzPts val="1400"/>
              <a:buChar char="○"/>
            </a:pPr>
            <a:r>
              <a:rPr lang="en"/>
              <a:t>The ArrayList implementation is written to work for any kind of Object</a:t>
            </a:r>
            <a:endParaRPr/>
          </a:p>
          <a:p>
            <a:pPr marL="457200" lvl="0" indent="-342900" algn="l" rtl="0">
              <a:lnSpc>
                <a:spcPct val="115000"/>
              </a:lnSpc>
              <a:spcBef>
                <a:spcPts val="0"/>
              </a:spcBef>
              <a:spcAft>
                <a:spcPts val="0"/>
              </a:spcAft>
              <a:buSzPts val="1800"/>
              <a:buChar char="●"/>
            </a:pPr>
            <a:r>
              <a:rPr lang="en"/>
              <a:t>Since we’re going to be implementing data structures this quarter, we need to know how to use these!</a:t>
            </a:r>
            <a:endParaRPr/>
          </a:p>
          <a:p>
            <a:pPr marL="457200" lvl="0" indent="-342900" algn="l" rtl="0">
              <a:lnSpc>
                <a:spcPct val="115000"/>
              </a:lnSpc>
              <a:spcBef>
                <a:spcPts val="0"/>
              </a:spcBef>
              <a:spcAft>
                <a:spcPts val="0"/>
              </a:spcAft>
              <a:buSzPts val="1800"/>
              <a:buChar char="●"/>
            </a:pPr>
            <a:r>
              <a:rPr lang="en"/>
              <a:t>Note: different programming languages solve this problem in different ways, we’re just presenting on how Java does it.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LikePair Data structure</a:t>
            </a:r>
            <a:endParaRPr/>
          </a:p>
        </p:txBody>
      </p:sp>
      <p:sp>
        <p:nvSpPr>
          <p:cNvPr id="155" name="Google Shape;155;p17"/>
          <p:cNvSpPr txBox="1">
            <a:spLocks noGrp="1"/>
          </p:cNvSpPr>
          <p:nvPr>
            <p:ph type="body" idx="1"/>
          </p:nvPr>
        </p:nvSpPr>
        <p:spPr>
          <a:xfrm>
            <a:off x="311700" y="917975"/>
            <a:ext cx="8520600" cy="3907800"/>
          </a:xfrm>
          <a:prstGeom prst="rect">
            <a:avLst/>
          </a:prstGeom>
          <a:noFill/>
          <a:ln>
            <a:noFill/>
          </a:ln>
        </p:spPr>
        <p:txBody>
          <a:bodyPr spcFirstLastPara="1" wrap="square" lIns="91425" tIns="91425" rIns="91425" bIns="91425" anchor="t" anchorCtr="0">
            <a:noAutofit/>
          </a:bodyPr>
          <a:lstStyle/>
          <a:p>
            <a:pPr marL="0" lvl="0" indent="0" algn="l" rtl="0">
              <a:lnSpc>
                <a:spcPct val="135714"/>
              </a:lnSpc>
              <a:spcBef>
                <a:spcPts val="0"/>
              </a:spcBef>
              <a:spcAft>
                <a:spcPts val="0"/>
              </a:spcAft>
              <a:buClr>
                <a:schemeClr val="dk1"/>
              </a:buClr>
              <a:buSzPts val="1100"/>
              <a:buFont typeface="Arial"/>
              <a:buNone/>
            </a:pPr>
            <a:r>
              <a:rPr lang="en" sz="950">
                <a:solidFill>
                  <a:srgbClr val="0000FF"/>
                </a:solidFill>
                <a:highlight>
                  <a:srgbClr val="FFFFFF"/>
                </a:highlight>
                <a:latin typeface="Consolas"/>
                <a:ea typeface="Consolas"/>
                <a:cs typeface="Consolas"/>
                <a:sym typeface="Consolas"/>
              </a:rPr>
              <a:t>public</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class</a:t>
            </a:r>
            <a:r>
              <a:rPr lang="en" sz="950">
                <a:solidFill>
                  <a:schemeClr val="dk1"/>
                </a:solidFill>
                <a:highlight>
                  <a:srgbClr val="FFFFFF"/>
                </a:highlight>
                <a:latin typeface="Consolas"/>
                <a:ea typeface="Consolas"/>
                <a:cs typeface="Consolas"/>
                <a:sym typeface="Consolas"/>
              </a:rPr>
              <a:t> LikePair&lt;</a:t>
            </a:r>
            <a:r>
              <a:rPr lang="en" sz="950">
                <a:solidFill>
                  <a:srgbClr val="0000FF"/>
                </a:solidFill>
                <a:highlight>
                  <a:srgbClr val="FFFFFF"/>
                </a:highlight>
                <a:latin typeface="Consolas"/>
                <a:ea typeface="Consolas"/>
                <a:cs typeface="Consolas"/>
                <a:sym typeface="Consolas"/>
              </a:rPr>
              <a:t>T</a:t>
            </a:r>
            <a:r>
              <a:rPr lang="en" sz="950">
                <a:solidFill>
                  <a:schemeClr val="dk1"/>
                </a:solidFill>
                <a:highlight>
                  <a:srgbClr val="FFFFFF"/>
                </a:highlight>
                <a:latin typeface="Consolas"/>
                <a:ea typeface="Consolas"/>
                <a:cs typeface="Consolas"/>
                <a:sym typeface="Consolas"/>
              </a:rPr>
              <a:t>&gt; {</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private</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T</a:t>
            </a:r>
            <a:r>
              <a:rPr lang="en" sz="950">
                <a:solidFill>
                  <a:schemeClr val="dk1"/>
                </a:solidFill>
                <a:highlight>
                  <a:srgbClr val="FFFFFF"/>
                </a:highlight>
                <a:latin typeface="Consolas"/>
                <a:ea typeface="Consolas"/>
                <a:cs typeface="Consolas"/>
                <a:sym typeface="Consolas"/>
              </a:rPr>
              <a:t> first;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private</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T</a:t>
            </a:r>
            <a:r>
              <a:rPr lang="en" sz="950">
                <a:solidFill>
                  <a:schemeClr val="dk1"/>
                </a:solidFill>
                <a:highlight>
                  <a:srgbClr val="FFFFFF"/>
                </a:highlight>
                <a:latin typeface="Consolas"/>
                <a:ea typeface="Consolas"/>
                <a:cs typeface="Consolas"/>
                <a:sym typeface="Consolas"/>
              </a:rPr>
              <a:t> second;</a:t>
            </a:r>
            <a:endParaRPr sz="90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public</a:t>
            </a:r>
            <a:r>
              <a:rPr lang="en" sz="950">
                <a:solidFill>
                  <a:schemeClr val="dk1"/>
                </a:solidFill>
                <a:highlight>
                  <a:srgbClr val="FFFFFF"/>
                </a:highlight>
                <a:latin typeface="Consolas"/>
                <a:ea typeface="Consolas"/>
                <a:cs typeface="Consolas"/>
                <a:sym typeface="Consolas"/>
              </a:rPr>
              <a:t> LikePair(</a:t>
            </a:r>
            <a:r>
              <a:rPr lang="en" sz="950">
                <a:solidFill>
                  <a:srgbClr val="0000FF"/>
                </a:solidFill>
                <a:highlight>
                  <a:srgbClr val="FFFFFF"/>
                </a:highlight>
                <a:latin typeface="Consolas"/>
                <a:ea typeface="Consolas"/>
                <a:cs typeface="Consolas"/>
                <a:sym typeface="Consolas"/>
              </a:rPr>
              <a:t>T</a:t>
            </a:r>
            <a:r>
              <a:rPr lang="en" sz="950">
                <a:solidFill>
                  <a:schemeClr val="dk1"/>
                </a:solidFill>
                <a:highlight>
                  <a:srgbClr val="FFFFFF"/>
                </a:highlight>
                <a:latin typeface="Consolas"/>
                <a:ea typeface="Consolas"/>
                <a:cs typeface="Consolas"/>
                <a:sym typeface="Consolas"/>
              </a:rPr>
              <a:t> first, </a:t>
            </a:r>
            <a:r>
              <a:rPr lang="en" sz="950">
                <a:solidFill>
                  <a:srgbClr val="0000FF"/>
                </a:solidFill>
                <a:highlight>
                  <a:srgbClr val="FFFFFF"/>
                </a:highlight>
                <a:latin typeface="Consolas"/>
                <a:ea typeface="Consolas"/>
                <a:cs typeface="Consolas"/>
                <a:sym typeface="Consolas"/>
              </a:rPr>
              <a:t>T</a:t>
            </a:r>
            <a:r>
              <a:rPr lang="en" sz="950">
                <a:solidFill>
                  <a:schemeClr val="dk1"/>
                </a:solidFill>
                <a:highlight>
                  <a:srgbClr val="FFFFFF"/>
                </a:highlight>
                <a:latin typeface="Consolas"/>
                <a:ea typeface="Consolas"/>
                <a:cs typeface="Consolas"/>
                <a:sym typeface="Consolas"/>
              </a:rPr>
              <a:t> second){</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this</a:t>
            </a:r>
            <a:r>
              <a:rPr lang="en" sz="950">
                <a:solidFill>
                  <a:schemeClr val="dk1"/>
                </a:solidFill>
                <a:highlight>
                  <a:srgbClr val="FFFFFF"/>
                </a:highlight>
                <a:latin typeface="Consolas"/>
                <a:ea typeface="Consolas"/>
                <a:cs typeface="Consolas"/>
                <a:sym typeface="Consolas"/>
              </a:rPr>
              <a:t>.first = first;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this</a:t>
            </a:r>
            <a:r>
              <a:rPr lang="en" sz="950">
                <a:solidFill>
                  <a:schemeClr val="dk1"/>
                </a:solidFill>
                <a:highlight>
                  <a:srgbClr val="FFFFFF"/>
                </a:highlight>
                <a:latin typeface="Consolas"/>
                <a:ea typeface="Consolas"/>
                <a:cs typeface="Consolas"/>
                <a:sym typeface="Consolas"/>
              </a:rPr>
              <a:t>.second = second;</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public</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T</a:t>
            </a:r>
            <a:r>
              <a:rPr lang="en" sz="950">
                <a:solidFill>
                  <a:schemeClr val="dk1"/>
                </a:solidFill>
                <a:highlight>
                  <a:srgbClr val="FFFFFF"/>
                </a:highlight>
                <a:latin typeface="Consolas"/>
                <a:ea typeface="Consolas"/>
                <a:cs typeface="Consolas"/>
                <a:sym typeface="Consolas"/>
              </a:rPr>
              <a:t> getFirst(){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return</a:t>
            </a:r>
            <a:r>
              <a:rPr lang="en" sz="950">
                <a:solidFill>
                  <a:schemeClr val="dk1"/>
                </a:solidFill>
                <a:highlight>
                  <a:srgbClr val="FFFFFF"/>
                </a:highlight>
                <a:latin typeface="Consolas"/>
                <a:ea typeface="Consolas"/>
                <a:cs typeface="Consolas"/>
                <a:sym typeface="Consolas"/>
              </a:rPr>
              <a:t> first;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public</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T</a:t>
            </a:r>
            <a:r>
              <a:rPr lang="en" sz="950">
                <a:solidFill>
                  <a:schemeClr val="dk1"/>
                </a:solidFill>
                <a:highlight>
                  <a:srgbClr val="FFFFFF"/>
                </a:highlight>
                <a:latin typeface="Consolas"/>
                <a:ea typeface="Consolas"/>
                <a:cs typeface="Consolas"/>
                <a:sym typeface="Consolas"/>
              </a:rPr>
              <a:t> getSecond(){</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return</a:t>
            </a:r>
            <a:r>
              <a:rPr lang="en" sz="950">
                <a:solidFill>
                  <a:schemeClr val="dk1"/>
                </a:solidFill>
                <a:highlight>
                  <a:srgbClr val="FFFFFF"/>
                </a:highlight>
                <a:latin typeface="Consolas"/>
                <a:ea typeface="Consolas"/>
                <a:cs typeface="Consolas"/>
                <a:sym typeface="Consolas"/>
              </a:rPr>
              <a:t> second;</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public</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void</a:t>
            </a:r>
            <a:r>
              <a:rPr lang="en" sz="950">
                <a:solidFill>
                  <a:schemeClr val="dk1"/>
                </a:solidFill>
                <a:highlight>
                  <a:srgbClr val="FFFFFF"/>
                </a:highlight>
                <a:latin typeface="Consolas"/>
                <a:ea typeface="Consolas"/>
                <a:cs typeface="Consolas"/>
                <a:sym typeface="Consolas"/>
              </a:rPr>
              <a:t> setFirst(</a:t>
            </a:r>
            <a:r>
              <a:rPr lang="en" sz="950">
                <a:solidFill>
                  <a:srgbClr val="0000FF"/>
                </a:solidFill>
                <a:highlight>
                  <a:srgbClr val="FFFFFF"/>
                </a:highlight>
                <a:latin typeface="Consolas"/>
                <a:ea typeface="Consolas"/>
                <a:cs typeface="Consolas"/>
                <a:sym typeface="Consolas"/>
              </a:rPr>
              <a:t>T</a:t>
            </a:r>
            <a:r>
              <a:rPr lang="en" sz="950">
                <a:solidFill>
                  <a:schemeClr val="dk1"/>
                </a:solidFill>
                <a:highlight>
                  <a:srgbClr val="FFFFFF"/>
                </a:highlight>
                <a:latin typeface="Consolas"/>
                <a:ea typeface="Consolas"/>
                <a:cs typeface="Consolas"/>
                <a:sym typeface="Consolas"/>
              </a:rPr>
              <a:t> newFirst){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this</a:t>
            </a:r>
            <a:r>
              <a:rPr lang="en" sz="950">
                <a:solidFill>
                  <a:schemeClr val="dk1"/>
                </a:solidFill>
                <a:highlight>
                  <a:srgbClr val="FFFFFF"/>
                </a:highlight>
                <a:latin typeface="Consolas"/>
                <a:ea typeface="Consolas"/>
                <a:cs typeface="Consolas"/>
                <a:sym typeface="Consolas"/>
              </a:rPr>
              <a:t>.first = newFirst;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public</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void</a:t>
            </a:r>
            <a:r>
              <a:rPr lang="en" sz="950">
                <a:solidFill>
                  <a:schemeClr val="dk1"/>
                </a:solidFill>
                <a:highlight>
                  <a:srgbClr val="FFFFFF"/>
                </a:highlight>
                <a:latin typeface="Consolas"/>
                <a:ea typeface="Consolas"/>
                <a:cs typeface="Consolas"/>
                <a:sym typeface="Consolas"/>
              </a:rPr>
              <a:t> setSecond(</a:t>
            </a:r>
            <a:r>
              <a:rPr lang="en" sz="950">
                <a:solidFill>
                  <a:srgbClr val="0000FF"/>
                </a:solidFill>
                <a:highlight>
                  <a:srgbClr val="FFFFFF"/>
                </a:highlight>
                <a:latin typeface="Consolas"/>
                <a:ea typeface="Consolas"/>
                <a:cs typeface="Consolas"/>
                <a:sym typeface="Consolas"/>
              </a:rPr>
              <a:t>T</a:t>
            </a:r>
            <a:r>
              <a:rPr lang="en" sz="950">
                <a:solidFill>
                  <a:schemeClr val="dk1"/>
                </a:solidFill>
                <a:highlight>
                  <a:srgbClr val="FFFFFF"/>
                </a:highlight>
                <a:latin typeface="Consolas"/>
                <a:ea typeface="Consolas"/>
                <a:cs typeface="Consolas"/>
                <a:sym typeface="Consolas"/>
              </a:rPr>
              <a:t> newSecond){</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this</a:t>
            </a:r>
            <a:r>
              <a:rPr lang="en" sz="950">
                <a:solidFill>
                  <a:schemeClr val="dk1"/>
                </a:solidFill>
                <a:highlight>
                  <a:srgbClr val="FFFFFF"/>
                </a:highlight>
                <a:latin typeface="Consolas"/>
                <a:ea typeface="Consolas"/>
                <a:cs typeface="Consolas"/>
                <a:sym typeface="Consolas"/>
              </a:rPr>
              <a:t>.second = newSecond;</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endParaRPr sz="950">
              <a:solidFill>
                <a:schemeClr val="dk1"/>
              </a:solidFill>
              <a:highlight>
                <a:srgbClr val="FFFFFF"/>
              </a:highlight>
              <a:latin typeface="Consolas"/>
              <a:ea typeface="Consolas"/>
              <a:cs typeface="Consolas"/>
              <a:sym typeface="Consolas"/>
            </a:endParaRPr>
          </a:p>
          <a:p>
            <a:pPr marL="0" lvl="0" indent="0" algn="l" rtl="0">
              <a:lnSpc>
                <a:spcPct val="95000"/>
              </a:lnSpc>
              <a:spcBef>
                <a:spcPts val="0"/>
              </a:spcBef>
              <a:spcAft>
                <a:spcPts val="1200"/>
              </a:spcAft>
              <a:buSzPts val="275"/>
              <a:buNone/>
            </a:pPr>
            <a:endParaRPr sz="950"/>
          </a:p>
        </p:txBody>
      </p:sp>
      <p:sp>
        <p:nvSpPr>
          <p:cNvPr id="156" name="Google Shape;156;p17"/>
          <p:cNvSpPr txBox="1"/>
          <p:nvPr/>
        </p:nvSpPr>
        <p:spPr>
          <a:xfrm>
            <a:off x="4929850" y="1433100"/>
            <a:ext cx="4231500" cy="212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dk2"/>
                </a:solidFill>
                <a:latin typeface="Arial"/>
                <a:ea typeface="Arial"/>
                <a:cs typeface="Arial"/>
                <a:sym typeface="Arial"/>
              </a:rPr>
              <a:t>Using generics we essentially treat the type itself as a field in the class.</a:t>
            </a: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dk2"/>
                </a:solidFill>
                <a:latin typeface="Arial"/>
                <a:ea typeface="Arial"/>
                <a:cs typeface="Arial"/>
                <a:sym typeface="Arial"/>
              </a:rPr>
              <a:t>We put &lt;T&gt; to indicate that the type that the pair will contain will be called “T”, and now we can use it just like we might use int or String!</a:t>
            </a:r>
            <a:endParaRPr sz="1800" b="0" i="0" u="none" strike="noStrike" cap="none">
              <a:solidFill>
                <a:schemeClr val="dk2"/>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1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UnlikePair Data structure</a:t>
            </a:r>
            <a:endParaRPr/>
          </a:p>
        </p:txBody>
      </p:sp>
      <p:sp>
        <p:nvSpPr>
          <p:cNvPr id="162" name="Google Shape;162;p18"/>
          <p:cNvSpPr txBox="1">
            <a:spLocks noGrp="1"/>
          </p:cNvSpPr>
          <p:nvPr>
            <p:ph type="body" idx="1"/>
          </p:nvPr>
        </p:nvSpPr>
        <p:spPr>
          <a:xfrm>
            <a:off x="311700" y="917975"/>
            <a:ext cx="8520600" cy="3907800"/>
          </a:xfrm>
          <a:prstGeom prst="rect">
            <a:avLst/>
          </a:prstGeom>
          <a:noFill/>
          <a:ln>
            <a:noFill/>
          </a:ln>
        </p:spPr>
        <p:txBody>
          <a:bodyPr spcFirstLastPara="1" wrap="square" lIns="91425" tIns="91425" rIns="91425" bIns="91425" anchor="t" anchorCtr="0">
            <a:noAutofit/>
          </a:bodyPr>
          <a:lstStyle/>
          <a:p>
            <a:pPr marL="0" lvl="0" indent="0" algn="l" rtl="0">
              <a:lnSpc>
                <a:spcPct val="135714"/>
              </a:lnSpc>
              <a:spcBef>
                <a:spcPts val="0"/>
              </a:spcBef>
              <a:spcAft>
                <a:spcPts val="0"/>
              </a:spcAft>
              <a:buClr>
                <a:schemeClr val="dk1"/>
              </a:buClr>
              <a:buSzPts val="1100"/>
              <a:buFont typeface="Arial"/>
              <a:buNone/>
            </a:pPr>
            <a:r>
              <a:rPr lang="en" sz="950">
                <a:solidFill>
                  <a:srgbClr val="0000FF"/>
                </a:solidFill>
                <a:highlight>
                  <a:srgbClr val="FFFFFF"/>
                </a:highlight>
                <a:latin typeface="Consolas"/>
                <a:ea typeface="Consolas"/>
                <a:cs typeface="Consolas"/>
                <a:sym typeface="Consolas"/>
              </a:rPr>
              <a:t>public</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class</a:t>
            </a:r>
            <a:r>
              <a:rPr lang="en" sz="950">
                <a:solidFill>
                  <a:schemeClr val="dk1"/>
                </a:solidFill>
                <a:highlight>
                  <a:srgbClr val="FFFFFF"/>
                </a:highlight>
                <a:latin typeface="Consolas"/>
                <a:ea typeface="Consolas"/>
                <a:cs typeface="Consolas"/>
                <a:sym typeface="Consolas"/>
              </a:rPr>
              <a:t> UnlikePair&lt;</a:t>
            </a:r>
            <a:r>
              <a:rPr lang="en" sz="950">
                <a:solidFill>
                  <a:srgbClr val="0000FF"/>
                </a:solidFill>
                <a:highlight>
                  <a:srgbClr val="FFFFFF"/>
                </a:highlight>
                <a:latin typeface="Consolas"/>
                <a:ea typeface="Consolas"/>
                <a:cs typeface="Consolas"/>
                <a:sym typeface="Consolas"/>
              </a:rPr>
              <a:t>A,B</a:t>
            </a:r>
            <a:r>
              <a:rPr lang="en" sz="950">
                <a:solidFill>
                  <a:schemeClr val="dk1"/>
                </a:solidFill>
                <a:highlight>
                  <a:srgbClr val="FFFFFF"/>
                </a:highlight>
                <a:latin typeface="Consolas"/>
                <a:ea typeface="Consolas"/>
                <a:cs typeface="Consolas"/>
                <a:sym typeface="Consolas"/>
              </a:rPr>
              <a:t>&gt; {</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private</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A</a:t>
            </a:r>
            <a:r>
              <a:rPr lang="en" sz="950">
                <a:solidFill>
                  <a:schemeClr val="dk1"/>
                </a:solidFill>
                <a:highlight>
                  <a:srgbClr val="FFFFFF"/>
                </a:highlight>
                <a:latin typeface="Consolas"/>
                <a:ea typeface="Consolas"/>
                <a:cs typeface="Consolas"/>
                <a:sym typeface="Consolas"/>
              </a:rPr>
              <a:t> first;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private</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B</a:t>
            </a:r>
            <a:r>
              <a:rPr lang="en" sz="950">
                <a:solidFill>
                  <a:schemeClr val="dk1"/>
                </a:solidFill>
                <a:highlight>
                  <a:srgbClr val="FFFFFF"/>
                </a:highlight>
                <a:latin typeface="Consolas"/>
                <a:ea typeface="Consolas"/>
                <a:cs typeface="Consolas"/>
                <a:sym typeface="Consolas"/>
              </a:rPr>
              <a:t> second;</a:t>
            </a:r>
            <a:endParaRPr sz="90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public</a:t>
            </a:r>
            <a:r>
              <a:rPr lang="en" sz="950">
                <a:solidFill>
                  <a:schemeClr val="dk1"/>
                </a:solidFill>
                <a:highlight>
                  <a:srgbClr val="FFFFFF"/>
                </a:highlight>
                <a:latin typeface="Consolas"/>
                <a:ea typeface="Consolas"/>
                <a:cs typeface="Consolas"/>
                <a:sym typeface="Consolas"/>
              </a:rPr>
              <a:t> UnlikePair(</a:t>
            </a:r>
            <a:r>
              <a:rPr lang="en" sz="950">
                <a:solidFill>
                  <a:srgbClr val="0000FF"/>
                </a:solidFill>
                <a:highlight>
                  <a:srgbClr val="FFFFFF"/>
                </a:highlight>
                <a:latin typeface="Consolas"/>
                <a:ea typeface="Consolas"/>
                <a:cs typeface="Consolas"/>
                <a:sym typeface="Consolas"/>
              </a:rPr>
              <a:t>T</a:t>
            </a:r>
            <a:r>
              <a:rPr lang="en" sz="950">
                <a:solidFill>
                  <a:schemeClr val="dk1"/>
                </a:solidFill>
                <a:highlight>
                  <a:srgbClr val="FFFFFF"/>
                </a:highlight>
                <a:latin typeface="Consolas"/>
                <a:ea typeface="Consolas"/>
                <a:cs typeface="Consolas"/>
                <a:sym typeface="Consolas"/>
              </a:rPr>
              <a:t> first, </a:t>
            </a:r>
            <a:r>
              <a:rPr lang="en" sz="950">
                <a:solidFill>
                  <a:srgbClr val="0000FF"/>
                </a:solidFill>
                <a:highlight>
                  <a:srgbClr val="FFFFFF"/>
                </a:highlight>
                <a:latin typeface="Consolas"/>
                <a:ea typeface="Consolas"/>
                <a:cs typeface="Consolas"/>
                <a:sym typeface="Consolas"/>
              </a:rPr>
              <a:t>T</a:t>
            </a:r>
            <a:r>
              <a:rPr lang="en" sz="950">
                <a:solidFill>
                  <a:schemeClr val="dk1"/>
                </a:solidFill>
                <a:highlight>
                  <a:srgbClr val="FFFFFF"/>
                </a:highlight>
                <a:latin typeface="Consolas"/>
                <a:ea typeface="Consolas"/>
                <a:cs typeface="Consolas"/>
                <a:sym typeface="Consolas"/>
              </a:rPr>
              <a:t> second){</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this</a:t>
            </a:r>
            <a:r>
              <a:rPr lang="en" sz="950">
                <a:solidFill>
                  <a:schemeClr val="dk1"/>
                </a:solidFill>
                <a:highlight>
                  <a:srgbClr val="FFFFFF"/>
                </a:highlight>
                <a:latin typeface="Consolas"/>
                <a:ea typeface="Consolas"/>
                <a:cs typeface="Consolas"/>
                <a:sym typeface="Consolas"/>
              </a:rPr>
              <a:t>.first = first;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this</a:t>
            </a:r>
            <a:r>
              <a:rPr lang="en" sz="950">
                <a:solidFill>
                  <a:schemeClr val="dk1"/>
                </a:solidFill>
                <a:highlight>
                  <a:srgbClr val="FFFFFF"/>
                </a:highlight>
                <a:latin typeface="Consolas"/>
                <a:ea typeface="Consolas"/>
                <a:cs typeface="Consolas"/>
                <a:sym typeface="Consolas"/>
              </a:rPr>
              <a:t>.second = second;</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public</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T</a:t>
            </a:r>
            <a:r>
              <a:rPr lang="en" sz="950">
                <a:solidFill>
                  <a:schemeClr val="dk1"/>
                </a:solidFill>
                <a:highlight>
                  <a:srgbClr val="FFFFFF"/>
                </a:highlight>
                <a:latin typeface="Consolas"/>
                <a:ea typeface="Consolas"/>
                <a:cs typeface="Consolas"/>
                <a:sym typeface="Consolas"/>
              </a:rPr>
              <a:t> getFirst(){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return</a:t>
            </a:r>
            <a:r>
              <a:rPr lang="en" sz="950">
                <a:solidFill>
                  <a:schemeClr val="dk1"/>
                </a:solidFill>
                <a:highlight>
                  <a:srgbClr val="FFFFFF"/>
                </a:highlight>
                <a:latin typeface="Consolas"/>
                <a:ea typeface="Consolas"/>
                <a:cs typeface="Consolas"/>
                <a:sym typeface="Consolas"/>
              </a:rPr>
              <a:t> first;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public</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T</a:t>
            </a:r>
            <a:r>
              <a:rPr lang="en" sz="950">
                <a:solidFill>
                  <a:schemeClr val="dk1"/>
                </a:solidFill>
                <a:highlight>
                  <a:srgbClr val="FFFFFF"/>
                </a:highlight>
                <a:latin typeface="Consolas"/>
                <a:ea typeface="Consolas"/>
                <a:cs typeface="Consolas"/>
                <a:sym typeface="Consolas"/>
              </a:rPr>
              <a:t> getSecond(){</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return</a:t>
            </a:r>
            <a:r>
              <a:rPr lang="en" sz="950">
                <a:solidFill>
                  <a:schemeClr val="dk1"/>
                </a:solidFill>
                <a:highlight>
                  <a:srgbClr val="FFFFFF"/>
                </a:highlight>
                <a:latin typeface="Consolas"/>
                <a:ea typeface="Consolas"/>
                <a:cs typeface="Consolas"/>
                <a:sym typeface="Consolas"/>
              </a:rPr>
              <a:t> second;</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public</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void</a:t>
            </a:r>
            <a:r>
              <a:rPr lang="en" sz="950">
                <a:solidFill>
                  <a:schemeClr val="dk1"/>
                </a:solidFill>
                <a:highlight>
                  <a:srgbClr val="FFFFFF"/>
                </a:highlight>
                <a:latin typeface="Consolas"/>
                <a:ea typeface="Consolas"/>
                <a:cs typeface="Consolas"/>
                <a:sym typeface="Consolas"/>
              </a:rPr>
              <a:t> setFirst(</a:t>
            </a:r>
            <a:r>
              <a:rPr lang="en" sz="950">
                <a:solidFill>
                  <a:srgbClr val="0000FF"/>
                </a:solidFill>
                <a:highlight>
                  <a:srgbClr val="FFFFFF"/>
                </a:highlight>
                <a:latin typeface="Consolas"/>
                <a:ea typeface="Consolas"/>
                <a:cs typeface="Consolas"/>
                <a:sym typeface="Consolas"/>
              </a:rPr>
              <a:t>T</a:t>
            </a:r>
            <a:r>
              <a:rPr lang="en" sz="950">
                <a:solidFill>
                  <a:schemeClr val="dk1"/>
                </a:solidFill>
                <a:highlight>
                  <a:srgbClr val="FFFFFF"/>
                </a:highlight>
                <a:latin typeface="Consolas"/>
                <a:ea typeface="Consolas"/>
                <a:cs typeface="Consolas"/>
                <a:sym typeface="Consolas"/>
              </a:rPr>
              <a:t> newFirst){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this</a:t>
            </a:r>
            <a:r>
              <a:rPr lang="en" sz="950">
                <a:solidFill>
                  <a:schemeClr val="dk1"/>
                </a:solidFill>
                <a:highlight>
                  <a:srgbClr val="FFFFFF"/>
                </a:highlight>
                <a:latin typeface="Consolas"/>
                <a:ea typeface="Consolas"/>
                <a:cs typeface="Consolas"/>
                <a:sym typeface="Consolas"/>
              </a:rPr>
              <a:t>.first = newFirst;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public</a:t>
            </a: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void</a:t>
            </a:r>
            <a:r>
              <a:rPr lang="en" sz="950">
                <a:solidFill>
                  <a:schemeClr val="dk1"/>
                </a:solidFill>
                <a:highlight>
                  <a:srgbClr val="FFFFFF"/>
                </a:highlight>
                <a:latin typeface="Consolas"/>
                <a:ea typeface="Consolas"/>
                <a:cs typeface="Consolas"/>
                <a:sym typeface="Consolas"/>
              </a:rPr>
              <a:t> setSecond(</a:t>
            </a:r>
            <a:r>
              <a:rPr lang="en" sz="950">
                <a:solidFill>
                  <a:srgbClr val="0000FF"/>
                </a:solidFill>
                <a:highlight>
                  <a:srgbClr val="FFFFFF"/>
                </a:highlight>
                <a:latin typeface="Consolas"/>
                <a:ea typeface="Consolas"/>
                <a:cs typeface="Consolas"/>
                <a:sym typeface="Consolas"/>
              </a:rPr>
              <a:t>T</a:t>
            </a:r>
            <a:r>
              <a:rPr lang="en" sz="950">
                <a:solidFill>
                  <a:schemeClr val="dk1"/>
                </a:solidFill>
                <a:highlight>
                  <a:srgbClr val="FFFFFF"/>
                </a:highlight>
                <a:latin typeface="Consolas"/>
                <a:ea typeface="Consolas"/>
                <a:cs typeface="Consolas"/>
                <a:sym typeface="Consolas"/>
              </a:rPr>
              <a:t> newSecond){</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r>
              <a:rPr lang="en" sz="950">
                <a:solidFill>
                  <a:srgbClr val="0000FF"/>
                </a:solidFill>
                <a:highlight>
                  <a:srgbClr val="FFFFFF"/>
                </a:highlight>
                <a:latin typeface="Consolas"/>
                <a:ea typeface="Consolas"/>
                <a:cs typeface="Consolas"/>
                <a:sym typeface="Consolas"/>
              </a:rPr>
              <a:t>this</a:t>
            </a:r>
            <a:r>
              <a:rPr lang="en" sz="950">
                <a:solidFill>
                  <a:schemeClr val="dk1"/>
                </a:solidFill>
                <a:highlight>
                  <a:srgbClr val="FFFFFF"/>
                </a:highlight>
                <a:latin typeface="Consolas"/>
                <a:ea typeface="Consolas"/>
                <a:cs typeface="Consolas"/>
                <a:sym typeface="Consolas"/>
              </a:rPr>
              <a:t>.second = newSecond;</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    }</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950">
                <a:solidFill>
                  <a:schemeClr val="dk1"/>
                </a:solidFill>
                <a:highlight>
                  <a:srgbClr val="FFFFFF"/>
                </a:highlight>
                <a:latin typeface="Consolas"/>
                <a:ea typeface="Consolas"/>
                <a:cs typeface="Consolas"/>
                <a:sym typeface="Consolas"/>
              </a:rPr>
              <a:t>}</a:t>
            </a:r>
            <a:endParaRPr sz="9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endParaRPr sz="950">
              <a:solidFill>
                <a:schemeClr val="dk1"/>
              </a:solidFill>
              <a:highlight>
                <a:srgbClr val="FFFFFF"/>
              </a:highlight>
              <a:latin typeface="Consolas"/>
              <a:ea typeface="Consolas"/>
              <a:cs typeface="Consolas"/>
              <a:sym typeface="Consolas"/>
            </a:endParaRPr>
          </a:p>
          <a:p>
            <a:pPr marL="0" lvl="0" indent="0" algn="l" rtl="0">
              <a:lnSpc>
                <a:spcPct val="95000"/>
              </a:lnSpc>
              <a:spcBef>
                <a:spcPts val="0"/>
              </a:spcBef>
              <a:spcAft>
                <a:spcPts val="0"/>
              </a:spcAft>
              <a:buClr>
                <a:schemeClr val="dk1"/>
              </a:buClr>
              <a:buSzPts val="275"/>
              <a:buFont typeface="Arial"/>
              <a:buNone/>
            </a:pPr>
            <a:endParaRPr sz="950"/>
          </a:p>
          <a:p>
            <a:pPr marL="0" lvl="0" indent="0" algn="l" rtl="0">
              <a:lnSpc>
                <a:spcPct val="95000"/>
              </a:lnSpc>
              <a:spcBef>
                <a:spcPts val="1200"/>
              </a:spcBef>
              <a:spcAft>
                <a:spcPts val="1200"/>
              </a:spcAft>
              <a:buSzPts val="275"/>
              <a:buNone/>
            </a:pPr>
            <a:endParaRPr sz="1050"/>
          </a:p>
        </p:txBody>
      </p:sp>
      <p:sp>
        <p:nvSpPr>
          <p:cNvPr id="163" name="Google Shape;163;p18"/>
          <p:cNvSpPr txBox="1"/>
          <p:nvPr/>
        </p:nvSpPr>
        <p:spPr>
          <a:xfrm>
            <a:off x="4929850" y="1433100"/>
            <a:ext cx="4231500" cy="184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dk2"/>
                </a:solidFill>
                <a:latin typeface="Arial"/>
                <a:ea typeface="Arial"/>
                <a:cs typeface="Arial"/>
                <a:sym typeface="Arial"/>
              </a:rPr>
              <a:t>We can even have multiple types!</a:t>
            </a: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dk2"/>
                </a:solidFill>
                <a:latin typeface="Arial"/>
                <a:ea typeface="Arial"/>
                <a:cs typeface="Arial"/>
                <a:sym typeface="Arial"/>
              </a:rPr>
              <a:t>Here, the first item will be of type A, the second item will be of type B.</a:t>
            </a: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dk2"/>
                </a:solidFill>
                <a:latin typeface="Arial"/>
                <a:ea typeface="Arial"/>
                <a:cs typeface="Arial"/>
                <a:sym typeface="Arial"/>
              </a:rPr>
              <a:t>Replace the Ts in the rest of the implementation to finish it! </a:t>
            </a:r>
            <a:endParaRPr sz="1800" b="0" i="0" u="none" strike="noStrike" cap="none">
              <a:solidFill>
                <a:schemeClr val="dk2"/>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Tuple ADT</a:t>
            </a:r>
            <a:endParaRPr/>
          </a:p>
        </p:txBody>
      </p:sp>
      <p:sp>
        <p:nvSpPr>
          <p:cNvPr id="169" name="Google Shape;169;p1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
              <a:t>Idea: One object which holds a fixed number of items. </a:t>
            </a:r>
            <a:endParaRPr/>
          </a:p>
          <a:p>
            <a:pPr marL="0" lvl="0" indent="0" algn="l" rtl="0">
              <a:lnSpc>
                <a:spcPct val="115000"/>
              </a:lnSpc>
              <a:spcBef>
                <a:spcPts val="1200"/>
              </a:spcBef>
              <a:spcAft>
                <a:spcPts val="0"/>
              </a:spcAft>
              <a:buSzPts val="1800"/>
              <a:buNone/>
            </a:pPr>
            <a:r>
              <a:rPr lang="en"/>
              <a:t>Operations:</a:t>
            </a:r>
            <a:endParaRPr/>
          </a:p>
          <a:p>
            <a:pPr marL="457200" lvl="0" indent="-342900" algn="l" rtl="0">
              <a:lnSpc>
                <a:spcPct val="115000"/>
              </a:lnSpc>
              <a:spcBef>
                <a:spcPts val="1200"/>
              </a:spcBef>
              <a:spcAft>
                <a:spcPts val="0"/>
              </a:spcAft>
              <a:buSzPts val="1800"/>
              <a:buChar char="●"/>
            </a:pPr>
            <a:r>
              <a:rPr lang="en"/>
              <a:t>Get ith</a:t>
            </a:r>
            <a:endParaRPr/>
          </a:p>
          <a:p>
            <a:pPr marL="914400" lvl="1" indent="-317500" algn="l" rtl="0">
              <a:lnSpc>
                <a:spcPct val="115000"/>
              </a:lnSpc>
              <a:spcBef>
                <a:spcPts val="0"/>
              </a:spcBef>
              <a:spcAft>
                <a:spcPts val="0"/>
              </a:spcAft>
              <a:buSzPts val="1400"/>
              <a:buChar char="○"/>
            </a:pPr>
            <a:r>
              <a:rPr lang="en"/>
              <a:t>Return the ith object in the tuple</a:t>
            </a:r>
            <a:endParaRPr/>
          </a:p>
          <a:p>
            <a:pPr marL="457200" lvl="0" indent="-342900" algn="l" rtl="0">
              <a:lnSpc>
                <a:spcPct val="115000"/>
              </a:lnSpc>
              <a:spcBef>
                <a:spcPts val="0"/>
              </a:spcBef>
              <a:spcAft>
                <a:spcPts val="0"/>
              </a:spcAft>
              <a:buSzPts val="1800"/>
              <a:buChar char="●"/>
            </a:pPr>
            <a:r>
              <a:rPr lang="en"/>
              <a:t>Set ith</a:t>
            </a:r>
            <a:endParaRPr/>
          </a:p>
          <a:p>
            <a:pPr marL="914400" lvl="1" indent="-317500" algn="l" rtl="0">
              <a:lnSpc>
                <a:spcPct val="115000"/>
              </a:lnSpc>
              <a:spcBef>
                <a:spcPts val="0"/>
              </a:spcBef>
              <a:spcAft>
                <a:spcPts val="0"/>
              </a:spcAft>
              <a:buSzPts val="1400"/>
              <a:buChar char="○"/>
            </a:pPr>
            <a:r>
              <a:rPr lang="en"/>
              <a:t>Change the ith object in the tuple</a:t>
            </a:r>
            <a:endParaRPr/>
          </a:p>
          <a:p>
            <a:pPr marL="0" lvl="0" indent="0" algn="l" rtl="0">
              <a:lnSpc>
                <a:spcPct val="115000"/>
              </a:lnSpc>
              <a:spcBef>
                <a:spcPts val="1200"/>
              </a:spcBef>
              <a:spcAft>
                <a:spcPts val="0"/>
              </a:spcAft>
              <a:buSzPts val="1800"/>
              <a:buNone/>
            </a:pPr>
            <a:r>
              <a:rPr lang="en"/>
              <a:t>Data Structure:</a:t>
            </a:r>
            <a:endParaRPr/>
          </a:p>
          <a:p>
            <a:pPr marL="457200" lvl="0" indent="-342900" algn="l" rtl="0">
              <a:lnSpc>
                <a:spcPct val="115000"/>
              </a:lnSpc>
              <a:spcBef>
                <a:spcPts val="1200"/>
              </a:spcBef>
              <a:spcAft>
                <a:spcPts val="0"/>
              </a:spcAft>
              <a:buSzPts val="1800"/>
              <a:buChar char="●"/>
            </a:pPr>
            <a:r>
              <a:rPr lang="en"/>
              <a:t>An object with an array</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Tuple Data structure</a:t>
            </a:r>
            <a:endParaRPr/>
          </a:p>
        </p:txBody>
      </p:sp>
      <p:sp>
        <p:nvSpPr>
          <p:cNvPr id="175" name="Google Shape;175;p20"/>
          <p:cNvSpPr txBox="1">
            <a:spLocks noGrp="1"/>
          </p:cNvSpPr>
          <p:nvPr>
            <p:ph type="body" idx="1"/>
          </p:nvPr>
        </p:nvSpPr>
        <p:spPr>
          <a:xfrm>
            <a:off x="311700" y="917975"/>
            <a:ext cx="8520600" cy="3907800"/>
          </a:xfrm>
          <a:prstGeom prst="rect">
            <a:avLst/>
          </a:prstGeom>
          <a:noFill/>
          <a:ln>
            <a:noFill/>
          </a:ln>
        </p:spPr>
        <p:txBody>
          <a:bodyPr spcFirstLastPara="1" wrap="square" lIns="91425" tIns="91425" rIns="91425" bIns="91425" anchor="t" anchorCtr="0">
            <a:noAutofit/>
          </a:bodyPr>
          <a:lstStyle/>
          <a:p>
            <a:pPr marL="0" lvl="0" indent="0" algn="l" rtl="0">
              <a:lnSpc>
                <a:spcPct val="135714"/>
              </a:lnSpc>
              <a:spcBef>
                <a:spcPts val="0"/>
              </a:spcBef>
              <a:spcAft>
                <a:spcPts val="0"/>
              </a:spcAft>
              <a:buClr>
                <a:schemeClr val="dk1"/>
              </a:buClr>
              <a:buSzPts val="1100"/>
              <a:buFont typeface="Arial"/>
              <a:buNone/>
            </a:pPr>
            <a:r>
              <a:rPr lang="en" sz="1050">
                <a:solidFill>
                  <a:srgbClr val="0000FF"/>
                </a:solidFill>
                <a:highlight>
                  <a:srgbClr val="FFFFFF"/>
                </a:highlight>
                <a:latin typeface="Consolas"/>
                <a:ea typeface="Consolas"/>
                <a:cs typeface="Consolas"/>
                <a:sym typeface="Consolas"/>
              </a:rPr>
              <a:t>public</a:t>
            </a: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class</a:t>
            </a:r>
            <a:r>
              <a:rPr lang="en" sz="1050">
                <a:solidFill>
                  <a:schemeClr val="dk1"/>
                </a:solidFill>
                <a:highlight>
                  <a:srgbClr val="FFFFFF"/>
                </a:highlight>
                <a:latin typeface="Consolas"/>
                <a:ea typeface="Consolas"/>
                <a:cs typeface="Consolas"/>
                <a:sym typeface="Consolas"/>
              </a:rPr>
              <a:t> Tuple&lt;</a:t>
            </a:r>
            <a:r>
              <a:rPr lang="en" sz="1050">
                <a:solidFill>
                  <a:srgbClr val="0000FF"/>
                </a:solidFill>
                <a:highlight>
                  <a:srgbClr val="FFFFFF"/>
                </a:highlight>
                <a:latin typeface="Consolas"/>
                <a:ea typeface="Consolas"/>
                <a:cs typeface="Consolas"/>
                <a:sym typeface="Consolas"/>
              </a:rPr>
              <a:t>T</a:t>
            </a:r>
            <a:r>
              <a:rPr lang="en" sz="1050">
                <a:solidFill>
                  <a:schemeClr val="dk1"/>
                </a:solidFill>
                <a:highlight>
                  <a:srgbClr val="FFFFFF"/>
                </a:highlight>
                <a:latin typeface="Consolas"/>
                <a:ea typeface="Consolas"/>
                <a:cs typeface="Consolas"/>
                <a:sym typeface="Consolas"/>
              </a:rPr>
              <a:t>&gt; {</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private</a:t>
            </a: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final</a:t>
            </a: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T</a:t>
            </a:r>
            <a:r>
              <a:rPr lang="en" sz="1050">
                <a:solidFill>
                  <a:schemeClr val="dk1"/>
                </a:solidFill>
                <a:highlight>
                  <a:srgbClr val="FFFFFF"/>
                </a:highlight>
                <a:latin typeface="Consolas"/>
                <a:ea typeface="Consolas"/>
                <a:cs typeface="Consolas"/>
                <a:sym typeface="Consolas"/>
              </a:rPr>
              <a:t>[] data;</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public</a:t>
            </a:r>
            <a:r>
              <a:rPr lang="en" sz="1050">
                <a:solidFill>
                  <a:schemeClr val="dk1"/>
                </a:solidFill>
                <a:highlight>
                  <a:srgbClr val="FFFFFF"/>
                </a:highlight>
                <a:latin typeface="Consolas"/>
                <a:ea typeface="Consolas"/>
                <a:cs typeface="Consolas"/>
                <a:sym typeface="Consolas"/>
              </a:rPr>
              <a:t> Tuple(</a:t>
            </a:r>
            <a:r>
              <a:rPr lang="en" sz="1050">
                <a:solidFill>
                  <a:srgbClr val="0000FF"/>
                </a:solidFill>
                <a:highlight>
                  <a:srgbClr val="FFFFFF"/>
                </a:highlight>
                <a:latin typeface="Consolas"/>
                <a:ea typeface="Consolas"/>
                <a:cs typeface="Consolas"/>
                <a:sym typeface="Consolas"/>
              </a:rPr>
              <a:t>T</a:t>
            </a:r>
            <a:r>
              <a:rPr lang="en" sz="1050">
                <a:solidFill>
                  <a:schemeClr val="dk1"/>
                </a:solidFill>
                <a:highlight>
                  <a:srgbClr val="FFFFFF"/>
                </a:highlight>
                <a:latin typeface="Consolas"/>
                <a:ea typeface="Consolas"/>
                <a:cs typeface="Consolas"/>
                <a:sym typeface="Consolas"/>
              </a:rPr>
              <a:t>[] tuple){</a:t>
            </a:r>
            <a:endParaRPr sz="1050">
              <a:solidFill>
                <a:schemeClr val="dk1"/>
              </a:solidFill>
              <a:highlight>
                <a:srgbClr val="FFFFFF"/>
              </a:highlight>
              <a:latin typeface="Consolas"/>
              <a:ea typeface="Consolas"/>
              <a:cs typeface="Consolas"/>
              <a:sym typeface="Consolas"/>
            </a:endParaRPr>
          </a:p>
          <a:p>
            <a:pPr marL="45720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data = (</a:t>
            </a:r>
            <a:r>
              <a:rPr lang="en" sz="1050">
                <a:solidFill>
                  <a:srgbClr val="0000FF"/>
                </a:solidFill>
                <a:highlight>
                  <a:srgbClr val="FFFFFF"/>
                </a:highlight>
                <a:latin typeface="Consolas"/>
                <a:ea typeface="Consolas"/>
                <a:cs typeface="Consolas"/>
                <a:sym typeface="Consolas"/>
              </a:rPr>
              <a:t>T</a:t>
            </a: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new</a:t>
            </a: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Object</a:t>
            </a:r>
            <a:r>
              <a:rPr lang="en" sz="1050">
                <a:solidFill>
                  <a:schemeClr val="dk1"/>
                </a:solidFill>
                <a:highlight>
                  <a:srgbClr val="FFFFFF"/>
                </a:highlight>
                <a:latin typeface="Consolas"/>
                <a:ea typeface="Consolas"/>
                <a:cs typeface="Consolas"/>
                <a:sym typeface="Consolas"/>
              </a:rPr>
              <a:t>[tuple.length]; </a:t>
            </a:r>
            <a:r>
              <a:rPr lang="en" sz="1050">
                <a:solidFill>
                  <a:srgbClr val="008000"/>
                </a:solidFill>
                <a:highlight>
                  <a:srgbClr val="FFFFFF"/>
                </a:highlight>
                <a:latin typeface="Consolas"/>
                <a:ea typeface="Consolas"/>
                <a:cs typeface="Consolas"/>
                <a:sym typeface="Consolas"/>
              </a:rPr>
              <a:t>// this is a weird thing, but is necessary. Java does not allow    "new T[5]", so instead we must do "(T[]) new Object[5]". That is, create an array of Objects and then cast it to an array of Ts.</a:t>
            </a:r>
            <a:endParaRPr sz="1050">
              <a:solidFill>
                <a:srgbClr val="008000"/>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for</a:t>
            </a:r>
            <a:r>
              <a:rPr lang="en" sz="1050">
                <a:solidFill>
                  <a:schemeClr val="dk1"/>
                </a:solidFill>
                <a:highlight>
                  <a:srgbClr val="FFFFFF"/>
                </a:highlight>
                <a:latin typeface="Consolas"/>
                <a:ea typeface="Consolas"/>
                <a:cs typeface="Consolas"/>
                <a:sym typeface="Consolas"/>
              </a:rPr>
              <a:t>(</a:t>
            </a:r>
            <a:r>
              <a:rPr lang="en" sz="1050">
                <a:solidFill>
                  <a:srgbClr val="0000FF"/>
                </a:solidFill>
                <a:highlight>
                  <a:srgbClr val="FFFFFF"/>
                </a:highlight>
                <a:latin typeface="Consolas"/>
                <a:ea typeface="Consolas"/>
                <a:cs typeface="Consolas"/>
                <a:sym typeface="Consolas"/>
              </a:rPr>
              <a:t>int</a:t>
            </a:r>
            <a:r>
              <a:rPr lang="en" sz="1050">
                <a:solidFill>
                  <a:schemeClr val="dk1"/>
                </a:solidFill>
                <a:highlight>
                  <a:srgbClr val="FFFFFF"/>
                </a:highlight>
                <a:latin typeface="Consolas"/>
                <a:ea typeface="Consolas"/>
                <a:cs typeface="Consolas"/>
                <a:sym typeface="Consolas"/>
              </a:rPr>
              <a:t> i = </a:t>
            </a:r>
            <a:r>
              <a:rPr lang="en" sz="1050">
                <a:solidFill>
                  <a:srgbClr val="098658"/>
                </a:solidFill>
                <a:highlight>
                  <a:srgbClr val="FFFFFF"/>
                </a:highlight>
                <a:latin typeface="Consolas"/>
                <a:ea typeface="Consolas"/>
                <a:cs typeface="Consolas"/>
                <a:sym typeface="Consolas"/>
              </a:rPr>
              <a:t>0</a:t>
            </a:r>
            <a:r>
              <a:rPr lang="en" sz="1050">
                <a:solidFill>
                  <a:schemeClr val="dk1"/>
                </a:solidFill>
                <a:highlight>
                  <a:srgbClr val="FFFFFF"/>
                </a:highlight>
                <a:latin typeface="Consolas"/>
                <a:ea typeface="Consolas"/>
                <a:cs typeface="Consolas"/>
                <a:sym typeface="Consolas"/>
              </a:rPr>
              <a:t>; i &lt; tuple.length; i++){</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data[i] = tuple[i];</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public</a:t>
            </a: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T</a:t>
            </a:r>
            <a:r>
              <a:rPr lang="en" sz="1050">
                <a:solidFill>
                  <a:schemeClr val="dk1"/>
                </a:solidFill>
                <a:highlight>
                  <a:srgbClr val="FFFFFF"/>
                </a:highlight>
                <a:latin typeface="Consolas"/>
                <a:ea typeface="Consolas"/>
                <a:cs typeface="Consolas"/>
                <a:sym typeface="Consolas"/>
              </a:rPr>
              <a:t> getIth(</a:t>
            </a:r>
            <a:r>
              <a:rPr lang="en" sz="1050">
                <a:solidFill>
                  <a:srgbClr val="0000FF"/>
                </a:solidFill>
                <a:highlight>
                  <a:srgbClr val="FFFFFF"/>
                </a:highlight>
                <a:latin typeface="Consolas"/>
                <a:ea typeface="Consolas"/>
                <a:cs typeface="Consolas"/>
                <a:sym typeface="Consolas"/>
              </a:rPr>
              <a:t>int</a:t>
            </a:r>
            <a:r>
              <a:rPr lang="en" sz="1050">
                <a:solidFill>
                  <a:schemeClr val="dk1"/>
                </a:solidFill>
                <a:highlight>
                  <a:srgbClr val="FFFFFF"/>
                </a:highlight>
                <a:latin typeface="Consolas"/>
                <a:ea typeface="Consolas"/>
                <a:cs typeface="Consolas"/>
                <a:sym typeface="Consolas"/>
              </a:rPr>
              <a:t> i){</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return</a:t>
            </a:r>
            <a:r>
              <a:rPr lang="en" sz="1050">
                <a:solidFill>
                  <a:schemeClr val="dk1"/>
                </a:solidFill>
                <a:highlight>
                  <a:srgbClr val="FFFFFF"/>
                </a:highlight>
                <a:latin typeface="Consolas"/>
                <a:ea typeface="Consolas"/>
                <a:cs typeface="Consolas"/>
                <a:sym typeface="Consolas"/>
              </a:rPr>
              <a:t> data[i];</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public</a:t>
            </a: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void</a:t>
            </a:r>
            <a:r>
              <a:rPr lang="en" sz="1050">
                <a:solidFill>
                  <a:schemeClr val="dk1"/>
                </a:solidFill>
                <a:highlight>
                  <a:srgbClr val="FFFFFF"/>
                </a:highlight>
                <a:latin typeface="Consolas"/>
                <a:ea typeface="Consolas"/>
                <a:cs typeface="Consolas"/>
                <a:sym typeface="Consolas"/>
              </a:rPr>
              <a:t> setIth(</a:t>
            </a:r>
            <a:r>
              <a:rPr lang="en" sz="1050">
                <a:solidFill>
                  <a:srgbClr val="0000FF"/>
                </a:solidFill>
                <a:highlight>
                  <a:srgbClr val="FFFFFF"/>
                </a:highlight>
                <a:latin typeface="Consolas"/>
                <a:ea typeface="Consolas"/>
                <a:cs typeface="Consolas"/>
                <a:sym typeface="Consolas"/>
              </a:rPr>
              <a:t>int</a:t>
            </a:r>
            <a:r>
              <a:rPr lang="en" sz="1050">
                <a:solidFill>
                  <a:schemeClr val="dk1"/>
                </a:solidFill>
                <a:highlight>
                  <a:srgbClr val="FFFFFF"/>
                </a:highlight>
                <a:latin typeface="Consolas"/>
                <a:ea typeface="Consolas"/>
                <a:cs typeface="Consolas"/>
                <a:sym typeface="Consolas"/>
              </a:rPr>
              <a:t> i, </a:t>
            </a:r>
            <a:r>
              <a:rPr lang="en" sz="1050">
                <a:solidFill>
                  <a:srgbClr val="0000FF"/>
                </a:solidFill>
                <a:highlight>
                  <a:srgbClr val="FFFFFF"/>
                </a:highlight>
                <a:latin typeface="Consolas"/>
                <a:ea typeface="Consolas"/>
                <a:cs typeface="Consolas"/>
                <a:sym typeface="Consolas"/>
              </a:rPr>
              <a:t>T</a:t>
            </a:r>
            <a:r>
              <a:rPr lang="en" sz="1050">
                <a:solidFill>
                  <a:schemeClr val="dk1"/>
                </a:solidFill>
                <a:highlight>
                  <a:srgbClr val="FFFFFF"/>
                </a:highlight>
                <a:latin typeface="Consolas"/>
                <a:ea typeface="Consolas"/>
                <a:cs typeface="Consolas"/>
                <a:sym typeface="Consolas"/>
              </a:rPr>
              <a:t> value){</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data[i] = value;</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endParaRPr sz="1050">
              <a:solidFill>
                <a:schemeClr val="dk1"/>
              </a:solidFill>
              <a:highlight>
                <a:srgbClr val="FFFFFF"/>
              </a:highlight>
              <a:latin typeface="Consolas"/>
              <a:ea typeface="Consolas"/>
              <a:cs typeface="Consolas"/>
              <a:sym typeface="Consolas"/>
            </a:endParaRPr>
          </a:p>
          <a:p>
            <a:pPr marL="0" lvl="0" indent="0" algn="l" rtl="0">
              <a:lnSpc>
                <a:spcPct val="95000"/>
              </a:lnSpc>
              <a:spcBef>
                <a:spcPts val="0"/>
              </a:spcBef>
              <a:spcAft>
                <a:spcPts val="1200"/>
              </a:spcAft>
              <a:buSzPts val="275"/>
              <a:buNone/>
            </a:pPr>
            <a:endParaRPr sz="105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LikeAnimalPair Data structure</a:t>
            </a:r>
            <a:endParaRPr/>
          </a:p>
        </p:txBody>
      </p:sp>
      <p:sp>
        <p:nvSpPr>
          <p:cNvPr id="181" name="Google Shape;181;p21"/>
          <p:cNvSpPr txBox="1">
            <a:spLocks noGrp="1"/>
          </p:cNvSpPr>
          <p:nvPr>
            <p:ph type="body" idx="1"/>
          </p:nvPr>
        </p:nvSpPr>
        <p:spPr>
          <a:xfrm>
            <a:off x="311700" y="917975"/>
            <a:ext cx="8520600" cy="3907800"/>
          </a:xfrm>
          <a:prstGeom prst="rect">
            <a:avLst/>
          </a:prstGeom>
          <a:noFill/>
          <a:ln>
            <a:noFill/>
          </a:ln>
        </p:spPr>
        <p:txBody>
          <a:bodyPr spcFirstLastPara="1" wrap="square" lIns="91425" tIns="91425" rIns="91425" bIns="91425" anchor="t" anchorCtr="0">
            <a:noAutofit/>
          </a:bodyPr>
          <a:lstStyle/>
          <a:p>
            <a:pPr marL="0" lvl="0" indent="0" algn="l" rtl="0">
              <a:lnSpc>
                <a:spcPct val="135714"/>
              </a:lnSpc>
              <a:spcBef>
                <a:spcPts val="0"/>
              </a:spcBef>
              <a:spcAft>
                <a:spcPts val="0"/>
              </a:spcAft>
              <a:buClr>
                <a:schemeClr val="dk1"/>
              </a:buClr>
              <a:buSzPts val="1100"/>
              <a:buFont typeface="Arial"/>
              <a:buNone/>
            </a:pPr>
            <a:r>
              <a:rPr lang="en" sz="1050">
                <a:solidFill>
                  <a:srgbClr val="0000FF"/>
                </a:solidFill>
                <a:highlight>
                  <a:srgbClr val="FFFFFF"/>
                </a:highlight>
                <a:latin typeface="Consolas"/>
                <a:ea typeface="Consolas"/>
                <a:cs typeface="Consolas"/>
                <a:sym typeface="Consolas"/>
              </a:rPr>
              <a:t>public</a:t>
            </a: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class</a:t>
            </a:r>
            <a:r>
              <a:rPr lang="en" sz="1050">
                <a:solidFill>
                  <a:schemeClr val="dk1"/>
                </a:solidFill>
                <a:highlight>
                  <a:srgbClr val="FFFFFF"/>
                </a:highlight>
                <a:latin typeface="Consolas"/>
                <a:ea typeface="Consolas"/>
                <a:cs typeface="Consolas"/>
                <a:sym typeface="Consolas"/>
              </a:rPr>
              <a:t> LikeAnimalPair&lt;</a:t>
            </a:r>
            <a:r>
              <a:rPr lang="en" sz="1050">
                <a:solidFill>
                  <a:srgbClr val="0000FF"/>
                </a:solidFill>
                <a:highlight>
                  <a:srgbClr val="FFFFFF"/>
                </a:highlight>
                <a:latin typeface="Consolas"/>
                <a:ea typeface="Consolas"/>
                <a:cs typeface="Consolas"/>
                <a:sym typeface="Consolas"/>
              </a:rPr>
              <a:t>T</a:t>
            </a: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extends</a:t>
            </a: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Animal</a:t>
            </a:r>
            <a:r>
              <a:rPr lang="en" sz="1050">
                <a:solidFill>
                  <a:schemeClr val="dk1"/>
                </a:solidFill>
                <a:highlight>
                  <a:srgbClr val="FFFFFF"/>
                </a:highlight>
                <a:latin typeface="Consolas"/>
                <a:ea typeface="Consolas"/>
                <a:cs typeface="Consolas"/>
                <a:sym typeface="Consolas"/>
              </a:rPr>
              <a:t>&gt; {</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private</a:t>
            </a: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T</a:t>
            </a:r>
            <a:r>
              <a:rPr lang="en" sz="1050">
                <a:solidFill>
                  <a:schemeClr val="dk1"/>
                </a:solidFill>
                <a:highlight>
                  <a:srgbClr val="FFFFFF"/>
                </a:highlight>
                <a:latin typeface="Consolas"/>
                <a:ea typeface="Consolas"/>
                <a:cs typeface="Consolas"/>
                <a:sym typeface="Consolas"/>
              </a:rPr>
              <a:t> first;</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private</a:t>
            </a: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T</a:t>
            </a:r>
            <a:r>
              <a:rPr lang="en" sz="1050">
                <a:solidFill>
                  <a:schemeClr val="dk1"/>
                </a:solidFill>
                <a:highlight>
                  <a:srgbClr val="FFFFFF"/>
                </a:highlight>
                <a:latin typeface="Consolas"/>
                <a:ea typeface="Consolas"/>
                <a:cs typeface="Consolas"/>
                <a:sym typeface="Consolas"/>
              </a:rPr>
              <a:t> second;</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public</a:t>
            </a:r>
            <a:r>
              <a:rPr lang="en" sz="1050">
                <a:solidFill>
                  <a:schemeClr val="dk1"/>
                </a:solidFill>
                <a:highlight>
                  <a:srgbClr val="FFFFFF"/>
                </a:highlight>
                <a:latin typeface="Consolas"/>
                <a:ea typeface="Consolas"/>
                <a:cs typeface="Consolas"/>
                <a:sym typeface="Consolas"/>
              </a:rPr>
              <a:t> LikeAnimalPair(</a:t>
            </a:r>
            <a:r>
              <a:rPr lang="en" sz="1050">
                <a:solidFill>
                  <a:srgbClr val="0000FF"/>
                </a:solidFill>
                <a:highlight>
                  <a:srgbClr val="FFFFFF"/>
                </a:highlight>
                <a:latin typeface="Consolas"/>
                <a:ea typeface="Consolas"/>
                <a:cs typeface="Consolas"/>
                <a:sym typeface="Consolas"/>
              </a:rPr>
              <a:t>T</a:t>
            </a:r>
            <a:r>
              <a:rPr lang="en" sz="1050">
                <a:solidFill>
                  <a:schemeClr val="dk1"/>
                </a:solidFill>
                <a:highlight>
                  <a:srgbClr val="FFFFFF"/>
                </a:highlight>
                <a:latin typeface="Consolas"/>
                <a:ea typeface="Consolas"/>
                <a:cs typeface="Consolas"/>
                <a:sym typeface="Consolas"/>
              </a:rPr>
              <a:t> first, </a:t>
            </a:r>
            <a:r>
              <a:rPr lang="en" sz="1050">
                <a:solidFill>
                  <a:srgbClr val="0000FF"/>
                </a:solidFill>
                <a:highlight>
                  <a:srgbClr val="FFFFFF"/>
                </a:highlight>
                <a:latin typeface="Consolas"/>
                <a:ea typeface="Consolas"/>
                <a:cs typeface="Consolas"/>
                <a:sym typeface="Consolas"/>
              </a:rPr>
              <a:t>T</a:t>
            </a:r>
            <a:r>
              <a:rPr lang="en" sz="1050">
                <a:solidFill>
                  <a:schemeClr val="dk1"/>
                </a:solidFill>
                <a:highlight>
                  <a:srgbClr val="FFFFFF"/>
                </a:highlight>
                <a:latin typeface="Consolas"/>
                <a:ea typeface="Consolas"/>
                <a:cs typeface="Consolas"/>
                <a:sym typeface="Consolas"/>
              </a:rPr>
              <a:t> second){</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this</a:t>
            </a:r>
            <a:r>
              <a:rPr lang="en" sz="1050">
                <a:solidFill>
                  <a:schemeClr val="dk1"/>
                </a:solidFill>
                <a:highlight>
                  <a:srgbClr val="FFFFFF"/>
                </a:highlight>
                <a:latin typeface="Consolas"/>
                <a:ea typeface="Consolas"/>
                <a:cs typeface="Consolas"/>
                <a:sym typeface="Consolas"/>
              </a:rPr>
              <a:t>.first = first;</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this</a:t>
            </a:r>
            <a:r>
              <a:rPr lang="en" sz="1050">
                <a:solidFill>
                  <a:schemeClr val="dk1"/>
                </a:solidFill>
                <a:highlight>
                  <a:srgbClr val="FFFFFF"/>
                </a:highlight>
                <a:latin typeface="Consolas"/>
                <a:ea typeface="Consolas"/>
                <a:cs typeface="Consolas"/>
                <a:sym typeface="Consolas"/>
              </a:rPr>
              <a:t>.second = second;</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public</a:t>
            </a: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T</a:t>
            </a:r>
            <a:r>
              <a:rPr lang="en" sz="1050">
                <a:solidFill>
                  <a:schemeClr val="dk1"/>
                </a:solidFill>
                <a:highlight>
                  <a:srgbClr val="FFFFFF"/>
                </a:highlight>
                <a:latin typeface="Consolas"/>
                <a:ea typeface="Consolas"/>
                <a:cs typeface="Consolas"/>
                <a:sym typeface="Consolas"/>
              </a:rPr>
              <a:t> getFirst(){</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return</a:t>
            </a:r>
            <a:r>
              <a:rPr lang="en" sz="1050">
                <a:solidFill>
                  <a:schemeClr val="dk1"/>
                </a:solidFill>
                <a:highlight>
                  <a:srgbClr val="FFFFFF"/>
                </a:highlight>
                <a:latin typeface="Consolas"/>
                <a:ea typeface="Consolas"/>
                <a:cs typeface="Consolas"/>
                <a:sym typeface="Consolas"/>
              </a:rPr>
              <a:t> first;</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public</a:t>
            </a: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T</a:t>
            </a:r>
            <a:r>
              <a:rPr lang="en" sz="1050">
                <a:solidFill>
                  <a:schemeClr val="dk1"/>
                </a:solidFill>
                <a:highlight>
                  <a:srgbClr val="FFFFFF"/>
                </a:highlight>
                <a:latin typeface="Consolas"/>
                <a:ea typeface="Consolas"/>
                <a:cs typeface="Consolas"/>
                <a:sym typeface="Consolas"/>
              </a:rPr>
              <a:t> getSecond(){</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return</a:t>
            </a:r>
            <a:r>
              <a:rPr lang="en" sz="1050">
                <a:solidFill>
                  <a:schemeClr val="dk1"/>
                </a:solidFill>
                <a:highlight>
                  <a:srgbClr val="FFFFFF"/>
                </a:highlight>
                <a:latin typeface="Consolas"/>
                <a:ea typeface="Consolas"/>
                <a:cs typeface="Consolas"/>
                <a:sym typeface="Consolas"/>
              </a:rPr>
              <a:t> second;</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public</a:t>
            </a: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void</a:t>
            </a:r>
            <a:r>
              <a:rPr lang="en" sz="1050">
                <a:solidFill>
                  <a:schemeClr val="dk1"/>
                </a:solidFill>
                <a:highlight>
                  <a:srgbClr val="FFFFFF"/>
                </a:highlight>
                <a:latin typeface="Consolas"/>
                <a:ea typeface="Consolas"/>
                <a:cs typeface="Consolas"/>
                <a:sym typeface="Consolas"/>
              </a:rPr>
              <a:t> setFirst(</a:t>
            </a:r>
            <a:r>
              <a:rPr lang="en" sz="1050">
                <a:solidFill>
                  <a:srgbClr val="0000FF"/>
                </a:solidFill>
                <a:highlight>
                  <a:srgbClr val="FFFFFF"/>
                </a:highlight>
                <a:latin typeface="Consolas"/>
                <a:ea typeface="Consolas"/>
                <a:cs typeface="Consolas"/>
                <a:sym typeface="Consolas"/>
              </a:rPr>
              <a:t>T</a:t>
            </a:r>
            <a:r>
              <a:rPr lang="en" sz="1050">
                <a:solidFill>
                  <a:schemeClr val="dk1"/>
                </a:solidFill>
                <a:highlight>
                  <a:srgbClr val="FFFFFF"/>
                </a:highlight>
                <a:latin typeface="Consolas"/>
                <a:ea typeface="Consolas"/>
                <a:cs typeface="Consolas"/>
                <a:sym typeface="Consolas"/>
              </a:rPr>
              <a:t> newFirst){</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this</a:t>
            </a:r>
            <a:r>
              <a:rPr lang="en" sz="1050">
                <a:solidFill>
                  <a:schemeClr val="dk1"/>
                </a:solidFill>
                <a:highlight>
                  <a:srgbClr val="FFFFFF"/>
                </a:highlight>
                <a:latin typeface="Consolas"/>
                <a:ea typeface="Consolas"/>
                <a:cs typeface="Consolas"/>
                <a:sym typeface="Consolas"/>
              </a:rPr>
              <a:t>.first = newFirst;</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public</a:t>
            </a: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void</a:t>
            </a:r>
            <a:r>
              <a:rPr lang="en" sz="1050">
                <a:solidFill>
                  <a:schemeClr val="dk1"/>
                </a:solidFill>
                <a:highlight>
                  <a:srgbClr val="FFFFFF"/>
                </a:highlight>
                <a:latin typeface="Consolas"/>
                <a:ea typeface="Consolas"/>
                <a:cs typeface="Consolas"/>
                <a:sym typeface="Consolas"/>
              </a:rPr>
              <a:t> setSecond(</a:t>
            </a:r>
            <a:r>
              <a:rPr lang="en" sz="1050">
                <a:solidFill>
                  <a:srgbClr val="0000FF"/>
                </a:solidFill>
                <a:highlight>
                  <a:srgbClr val="FFFFFF"/>
                </a:highlight>
                <a:latin typeface="Consolas"/>
                <a:ea typeface="Consolas"/>
                <a:cs typeface="Consolas"/>
                <a:sym typeface="Consolas"/>
              </a:rPr>
              <a:t>T</a:t>
            </a:r>
            <a:r>
              <a:rPr lang="en" sz="1050">
                <a:solidFill>
                  <a:schemeClr val="dk1"/>
                </a:solidFill>
                <a:highlight>
                  <a:srgbClr val="FFFFFF"/>
                </a:highlight>
                <a:latin typeface="Consolas"/>
                <a:ea typeface="Consolas"/>
                <a:cs typeface="Consolas"/>
                <a:sym typeface="Consolas"/>
              </a:rPr>
              <a:t> newSecond){</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this</a:t>
            </a:r>
            <a:r>
              <a:rPr lang="en" sz="1050">
                <a:solidFill>
                  <a:schemeClr val="dk1"/>
                </a:solidFill>
                <a:highlight>
                  <a:srgbClr val="FFFFFF"/>
                </a:highlight>
                <a:latin typeface="Consolas"/>
                <a:ea typeface="Consolas"/>
                <a:cs typeface="Consolas"/>
                <a:sym typeface="Consolas"/>
              </a:rPr>
              <a:t>.second = newSecond;</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public</a:t>
            </a: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String</a:t>
            </a:r>
            <a:r>
              <a:rPr lang="en" sz="1050">
                <a:solidFill>
                  <a:schemeClr val="dk1"/>
                </a:solidFill>
                <a:highlight>
                  <a:srgbClr val="FFFFFF"/>
                </a:highlight>
                <a:latin typeface="Consolas"/>
                <a:ea typeface="Consolas"/>
                <a:cs typeface="Consolas"/>
                <a:sym typeface="Consolas"/>
              </a:rPr>
              <a:t> toString(){</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r>
              <a:rPr lang="en" sz="1050">
                <a:solidFill>
                  <a:srgbClr val="0000FF"/>
                </a:solidFill>
                <a:highlight>
                  <a:srgbClr val="FFFFFF"/>
                </a:highlight>
                <a:latin typeface="Consolas"/>
                <a:ea typeface="Consolas"/>
                <a:cs typeface="Consolas"/>
                <a:sym typeface="Consolas"/>
              </a:rPr>
              <a:t>return</a:t>
            </a:r>
            <a:r>
              <a:rPr lang="en" sz="1050">
                <a:solidFill>
                  <a:schemeClr val="dk1"/>
                </a:solidFill>
                <a:highlight>
                  <a:srgbClr val="FFFFFF"/>
                </a:highlight>
                <a:latin typeface="Consolas"/>
                <a:ea typeface="Consolas"/>
                <a:cs typeface="Consolas"/>
                <a:sym typeface="Consolas"/>
              </a:rPr>
              <a:t> </a:t>
            </a:r>
            <a:r>
              <a:rPr lang="en" sz="1050">
                <a:solidFill>
                  <a:srgbClr val="A31515"/>
                </a:solidFill>
                <a:highlight>
                  <a:srgbClr val="FFFFFF"/>
                </a:highlight>
                <a:latin typeface="Consolas"/>
                <a:ea typeface="Consolas"/>
                <a:cs typeface="Consolas"/>
                <a:sym typeface="Consolas"/>
              </a:rPr>
              <a:t>"("</a:t>
            </a:r>
            <a:r>
              <a:rPr lang="en" sz="1050">
                <a:solidFill>
                  <a:schemeClr val="dk1"/>
                </a:solidFill>
                <a:highlight>
                  <a:srgbClr val="FFFFFF"/>
                </a:highlight>
                <a:latin typeface="Consolas"/>
                <a:ea typeface="Consolas"/>
                <a:cs typeface="Consolas"/>
                <a:sym typeface="Consolas"/>
              </a:rPr>
              <a:t> + first + </a:t>
            </a:r>
            <a:r>
              <a:rPr lang="en" sz="1050">
                <a:solidFill>
                  <a:srgbClr val="A31515"/>
                </a:solidFill>
                <a:highlight>
                  <a:srgbClr val="FFFFFF"/>
                </a:highlight>
                <a:latin typeface="Consolas"/>
                <a:ea typeface="Consolas"/>
                <a:cs typeface="Consolas"/>
                <a:sym typeface="Consolas"/>
              </a:rPr>
              <a:t>","</a:t>
            </a:r>
            <a:r>
              <a:rPr lang="en" sz="1050">
                <a:solidFill>
                  <a:schemeClr val="dk1"/>
                </a:solidFill>
                <a:highlight>
                  <a:srgbClr val="FFFFFF"/>
                </a:highlight>
                <a:latin typeface="Consolas"/>
                <a:ea typeface="Consolas"/>
                <a:cs typeface="Consolas"/>
                <a:sym typeface="Consolas"/>
              </a:rPr>
              <a:t> + second+ </a:t>
            </a:r>
            <a:r>
              <a:rPr lang="en" sz="1050">
                <a:solidFill>
                  <a:srgbClr val="A31515"/>
                </a:solidFill>
                <a:highlight>
                  <a:srgbClr val="FFFFFF"/>
                </a:highlight>
                <a:latin typeface="Consolas"/>
                <a:ea typeface="Consolas"/>
                <a:cs typeface="Consolas"/>
                <a:sym typeface="Consolas"/>
              </a:rPr>
              <a:t>")"</a:t>
            </a:r>
            <a:r>
              <a:rPr lang="en" sz="1050">
                <a:solidFill>
                  <a:schemeClr val="dk1"/>
                </a:solidFill>
                <a:highlight>
                  <a:srgbClr val="FFFFFF"/>
                </a:highlight>
                <a:latin typeface="Consolas"/>
                <a:ea typeface="Consolas"/>
                <a:cs typeface="Consolas"/>
                <a:sym typeface="Consolas"/>
              </a:rPr>
              <a:t>;</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    }</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r>
              <a:rPr lang="en" sz="1050">
                <a:solidFill>
                  <a:schemeClr val="dk1"/>
                </a:solidFill>
                <a:highlight>
                  <a:srgbClr val="FFFFFF"/>
                </a:highlight>
                <a:latin typeface="Consolas"/>
                <a:ea typeface="Consolas"/>
                <a:cs typeface="Consolas"/>
                <a:sym typeface="Consolas"/>
              </a:rPr>
              <a:t>}</a:t>
            </a:r>
            <a:endParaRPr sz="1050">
              <a:solidFill>
                <a:schemeClr val="dk1"/>
              </a:solidFill>
              <a:highlight>
                <a:srgbClr val="FFFFFF"/>
              </a:highlight>
              <a:latin typeface="Consolas"/>
              <a:ea typeface="Consolas"/>
              <a:cs typeface="Consolas"/>
              <a:sym typeface="Consolas"/>
            </a:endParaRPr>
          </a:p>
          <a:p>
            <a:pPr marL="0" lvl="0" indent="0" algn="l" rtl="0">
              <a:lnSpc>
                <a:spcPct val="135714"/>
              </a:lnSpc>
              <a:spcBef>
                <a:spcPts val="0"/>
              </a:spcBef>
              <a:spcAft>
                <a:spcPts val="0"/>
              </a:spcAft>
              <a:buClr>
                <a:schemeClr val="dk1"/>
              </a:buClr>
              <a:buSzPts val="1100"/>
              <a:buFont typeface="Arial"/>
              <a:buNone/>
            </a:pPr>
            <a:endParaRPr sz="1050">
              <a:solidFill>
                <a:schemeClr val="dk1"/>
              </a:solidFill>
              <a:highlight>
                <a:srgbClr val="FFFFFF"/>
              </a:highlight>
              <a:latin typeface="Consolas"/>
              <a:ea typeface="Consolas"/>
              <a:cs typeface="Consolas"/>
              <a:sym typeface="Consolas"/>
            </a:endParaRPr>
          </a:p>
          <a:p>
            <a:pPr marL="0" lvl="0" indent="0" algn="l" rtl="0">
              <a:lnSpc>
                <a:spcPct val="95000"/>
              </a:lnSpc>
              <a:spcBef>
                <a:spcPts val="0"/>
              </a:spcBef>
              <a:spcAft>
                <a:spcPts val="1200"/>
              </a:spcAft>
              <a:buSzPts val="275"/>
              <a:buNone/>
            </a:pPr>
            <a:endParaRPr sz="950">
              <a:solidFill>
                <a:srgbClr val="0000FF"/>
              </a:solidFill>
              <a:highlight>
                <a:srgbClr val="FFFFFF"/>
              </a:highlight>
              <a:latin typeface="Consolas"/>
              <a:ea typeface="Consolas"/>
              <a:cs typeface="Consolas"/>
              <a:sym typeface="Consolas"/>
            </a:endParaRPr>
          </a:p>
        </p:txBody>
      </p:sp>
      <p:sp>
        <p:nvSpPr>
          <p:cNvPr id="182" name="Google Shape;182;p21"/>
          <p:cNvSpPr txBox="1"/>
          <p:nvPr/>
        </p:nvSpPr>
        <p:spPr>
          <a:xfrm>
            <a:off x="4929850" y="1433100"/>
            <a:ext cx="4231500" cy="2401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dk2"/>
                </a:solidFill>
                <a:latin typeface="Arial"/>
                <a:ea typeface="Arial"/>
                <a:cs typeface="Arial"/>
                <a:sym typeface="Arial"/>
              </a:rPr>
              <a:t>Suppose we wanted to be able to assume that a type inherited from a particular class. We can actually use the “extends” keyword to require a type to have a superclass!</a:t>
            </a: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chemeClr val="dk2"/>
                </a:solidFill>
                <a:latin typeface="Arial"/>
                <a:ea typeface="Arial"/>
                <a:cs typeface="Arial"/>
                <a:sym typeface="Arial"/>
              </a:rPr>
              <a:t>In this example, both items need to be the same animal</a:t>
            </a:r>
            <a:endParaRPr sz="1800" b="0" i="0" u="none" strike="noStrike" cap="none">
              <a:solidFill>
                <a:schemeClr val="dk2"/>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Your turn!</a:t>
            </a:r>
            <a:endParaRPr/>
          </a:p>
        </p:txBody>
      </p:sp>
      <p:sp>
        <p:nvSpPr>
          <p:cNvPr id="188" name="Google Shape;188;p2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lnSpcReduction="20000"/>
          </a:bodyPr>
          <a:lstStyle/>
          <a:p>
            <a:pPr marL="0" lvl="0" indent="0" algn="l" rtl="0">
              <a:lnSpc>
                <a:spcPct val="115000"/>
              </a:lnSpc>
              <a:spcBef>
                <a:spcPts val="0"/>
              </a:spcBef>
              <a:spcAft>
                <a:spcPts val="0"/>
              </a:spcAft>
              <a:buSzPts val="1800"/>
              <a:buNone/>
            </a:pPr>
            <a:r>
              <a:rPr lang="en"/>
              <a:t>Implement the following pair data structures:</a:t>
            </a:r>
            <a:endParaRPr/>
          </a:p>
          <a:p>
            <a:pPr marL="457200" lvl="0" indent="-342900" algn="l" rtl="0">
              <a:lnSpc>
                <a:spcPct val="115000"/>
              </a:lnSpc>
              <a:spcBef>
                <a:spcPts val="1200"/>
              </a:spcBef>
              <a:spcAft>
                <a:spcPts val="0"/>
              </a:spcAft>
              <a:buSzPts val="1800"/>
              <a:buAutoNum type="arabicPeriod"/>
            </a:pPr>
            <a:r>
              <a:rPr lang="en"/>
              <a:t>TypeSubtypePair</a:t>
            </a:r>
            <a:endParaRPr/>
          </a:p>
          <a:p>
            <a:pPr marL="914400" lvl="1" indent="-317500" algn="l" rtl="0">
              <a:lnSpc>
                <a:spcPct val="115000"/>
              </a:lnSpc>
              <a:spcBef>
                <a:spcPts val="0"/>
              </a:spcBef>
              <a:spcAft>
                <a:spcPts val="0"/>
              </a:spcAft>
              <a:buSzPts val="1400"/>
              <a:buAutoNum type="alphaLcPeriod"/>
            </a:pPr>
            <a:r>
              <a:rPr lang="en"/>
              <a:t>The first item is of some type, the second item is of a subtype of the first</a:t>
            </a:r>
            <a:endParaRPr/>
          </a:p>
          <a:p>
            <a:pPr marL="457200" lvl="0" indent="-342900" algn="l" rtl="0">
              <a:lnSpc>
                <a:spcPct val="115000"/>
              </a:lnSpc>
              <a:spcBef>
                <a:spcPts val="0"/>
              </a:spcBef>
              <a:spcAft>
                <a:spcPts val="0"/>
              </a:spcAft>
              <a:buSzPts val="1800"/>
              <a:buAutoNum type="arabicPeriod"/>
            </a:pPr>
            <a:r>
              <a:rPr lang="en"/>
              <a:t>IntOtherPair</a:t>
            </a:r>
            <a:endParaRPr/>
          </a:p>
          <a:p>
            <a:pPr marL="914400" lvl="1" indent="-317500" algn="l" rtl="0">
              <a:lnSpc>
                <a:spcPct val="115000"/>
              </a:lnSpc>
              <a:spcBef>
                <a:spcPts val="0"/>
              </a:spcBef>
              <a:spcAft>
                <a:spcPts val="0"/>
              </a:spcAft>
              <a:buSzPts val="1400"/>
              <a:buAutoNum type="alphaLcPeriod"/>
            </a:pPr>
            <a:r>
              <a:rPr lang="en"/>
              <a:t>The first item is an integer, the second item is some other type</a:t>
            </a:r>
            <a:endParaRPr/>
          </a:p>
          <a:p>
            <a:pPr marL="457200" lvl="0" indent="-342900" algn="l" rtl="0">
              <a:lnSpc>
                <a:spcPct val="115000"/>
              </a:lnSpc>
              <a:spcBef>
                <a:spcPts val="0"/>
              </a:spcBef>
              <a:spcAft>
                <a:spcPts val="0"/>
              </a:spcAft>
              <a:buSzPts val="1800"/>
              <a:buAutoNum type="arabicPeriod"/>
            </a:pPr>
            <a:r>
              <a:rPr lang="en"/>
              <a:t>ItemPairPair</a:t>
            </a:r>
            <a:endParaRPr/>
          </a:p>
          <a:p>
            <a:pPr marL="914400" lvl="1" indent="-317500" algn="l" rtl="0">
              <a:lnSpc>
                <a:spcPct val="115000"/>
              </a:lnSpc>
              <a:spcBef>
                <a:spcPts val="0"/>
              </a:spcBef>
              <a:spcAft>
                <a:spcPts val="0"/>
              </a:spcAft>
              <a:buSzPts val="1400"/>
              <a:buAutoNum type="alphaLcPeriod"/>
            </a:pPr>
            <a:r>
              <a:rPr lang="en"/>
              <a:t>The first item is of some type, the second item is a LikePair of things whose type inherits the first item’s</a:t>
            </a:r>
            <a:endParaRPr/>
          </a:p>
          <a:p>
            <a:pPr marL="457200" lvl="0" indent="-342900" algn="l" rtl="0">
              <a:lnSpc>
                <a:spcPct val="115000"/>
              </a:lnSpc>
              <a:spcBef>
                <a:spcPts val="0"/>
              </a:spcBef>
              <a:spcAft>
                <a:spcPts val="0"/>
              </a:spcAft>
              <a:buSzPts val="1800"/>
              <a:buAutoNum type="arabicPeriod"/>
            </a:pPr>
            <a:r>
              <a:rPr lang="en"/>
              <a:t>ItemArrayPair</a:t>
            </a:r>
            <a:endParaRPr/>
          </a:p>
          <a:p>
            <a:pPr marL="914400" lvl="1" indent="-317500" algn="l" rtl="0">
              <a:lnSpc>
                <a:spcPct val="115000"/>
              </a:lnSpc>
              <a:spcBef>
                <a:spcPts val="0"/>
              </a:spcBef>
              <a:spcAft>
                <a:spcPts val="0"/>
              </a:spcAft>
              <a:buSzPts val="1400"/>
              <a:buAutoNum type="alphaLcPeriod"/>
            </a:pPr>
            <a:r>
              <a:rPr lang="en"/>
              <a:t>The first item is of some type, the second item is an array of objects of another type</a:t>
            </a:r>
            <a:endParaRPr/>
          </a:p>
          <a:p>
            <a:pPr marL="457200" lvl="0" indent="-342900" algn="l" rtl="0">
              <a:lnSpc>
                <a:spcPct val="115000"/>
              </a:lnSpc>
              <a:spcBef>
                <a:spcPts val="0"/>
              </a:spcBef>
              <a:spcAft>
                <a:spcPts val="0"/>
              </a:spcAft>
              <a:buSzPts val="1800"/>
              <a:buAutoNum type="arabicPeriod"/>
            </a:pPr>
            <a:r>
              <a:rPr lang="en"/>
              <a:t>ComparablePair (challenge!!!)</a:t>
            </a:r>
            <a:endParaRPr/>
          </a:p>
          <a:p>
            <a:pPr marL="914400" lvl="1" indent="-317500" algn="l" rtl="0">
              <a:lnSpc>
                <a:spcPct val="115000"/>
              </a:lnSpc>
              <a:spcBef>
                <a:spcPts val="0"/>
              </a:spcBef>
              <a:spcAft>
                <a:spcPts val="0"/>
              </a:spcAft>
              <a:buSzPts val="1400"/>
              <a:buAutoNum type="alphaLcPeriod"/>
            </a:pPr>
            <a:r>
              <a:rPr lang="en"/>
              <a:t>A pair of items such that both of them implement the comparable interface.</a:t>
            </a:r>
            <a:endParaRPr/>
          </a:p>
          <a:p>
            <a:pPr marL="914400" lvl="1" indent="-317500" algn="l" rtl="0">
              <a:lnSpc>
                <a:spcPct val="115000"/>
              </a:lnSpc>
              <a:spcBef>
                <a:spcPts val="0"/>
              </a:spcBef>
              <a:spcAft>
                <a:spcPts val="0"/>
              </a:spcAft>
              <a:buSzPts val="1400"/>
              <a:buAutoNum type="alphaLcPeriod"/>
            </a:pPr>
            <a:r>
              <a:rPr lang="en"/>
              <a:t>A comparable pair must itself be comparable!</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2479</Words>
  <Application>Microsoft Office PowerPoint</Application>
  <PresentationFormat>On-screen Show (16:9)</PresentationFormat>
  <Paragraphs>298</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Consolas</vt:lpstr>
      <vt:lpstr>Simple Light</vt:lpstr>
      <vt:lpstr>Section 1</vt:lpstr>
      <vt:lpstr>Hello, We’re [TAs]</vt:lpstr>
      <vt:lpstr>Icebreaker Activity</vt:lpstr>
      <vt:lpstr>Abstract Data Type (ADT)</vt:lpstr>
      <vt:lpstr>Data Structure</vt:lpstr>
      <vt:lpstr>List Abstract Data Type</vt:lpstr>
      <vt:lpstr>List Abstract Data Type (Answers)</vt:lpstr>
      <vt:lpstr>Stack Abstract Data Type</vt:lpstr>
      <vt:lpstr>Stack Abstract Data Type (Answers)</vt:lpstr>
      <vt:lpstr>Queue Abstract Data Type</vt:lpstr>
      <vt:lpstr>Queue Abstract Data Type (Answers)</vt:lpstr>
      <vt:lpstr>Set Abstract Data Type</vt:lpstr>
      <vt:lpstr>Set Abstract Data Type (Answers)</vt:lpstr>
      <vt:lpstr>Pair ADT</vt:lpstr>
      <vt:lpstr>IntPair Data structure</vt:lpstr>
      <vt:lpstr>Java Generics</vt:lpstr>
      <vt:lpstr>LikePair Data structure</vt:lpstr>
      <vt:lpstr>UnlikePair Data structure</vt:lpstr>
      <vt:lpstr>Tuple ADT</vt:lpstr>
      <vt:lpstr>Tuple Data structure</vt:lpstr>
      <vt:lpstr>LikeAnimalPair Data structure</vt:lpstr>
      <vt:lpstr>Your turn!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Ruth Anderson</cp:lastModifiedBy>
  <cp:revision>1</cp:revision>
  <dcterms:modified xsi:type="dcterms:W3CDTF">2026-10-02T01:51:15Z</dcterms:modified>
</cp:coreProperties>
</file>