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6" r:id="rId59"/>
    <p:sldId id="314" r:id="rId60"/>
    <p:sldId id="315" r:id="rId61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6" roundtripDataSignature="AMtx7mgth5O/yLZK/g1UPINSHRZTNJOK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5C97AB6-94FC-4551-AE1A-AA8FBF0B06C4}">
  <a:tblStyle styleId="{E5C97AB6-94FC-4551-AE1A-AA8FBF0B06C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FCE76EE-EDC6-4CE8-8C1E-179B1713773D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507"/>
    <p:restoredTop sz="94654"/>
  </p:normalViewPr>
  <p:slideViewPr>
    <p:cSldViewPr snapToGrid="0">
      <p:cViewPr>
        <p:scale>
          <a:sx n="96" d="100"/>
          <a:sy n="96" d="100"/>
        </p:scale>
        <p:origin x="2176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customschemas.google.com/relationships/presentationmetadata" Target="metadata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3" name="Google Shape;73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5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p5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5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6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8" name="Google Shape;168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57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5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59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6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6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6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5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0" name="Google Shape;80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6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6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5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66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67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9" name="Google Shape;519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6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69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7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9" name="Google Shape;599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7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7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6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7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3" name="Google Shape;653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p7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0" name="Google Shape;680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75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7" name="Google Shape;707;p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p76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4" name="Google Shape;734;p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77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6" name="Google Shape;806;p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Google Shape;812;p7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3" name="Google Shape;813;p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79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Google Shape;865;p8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p8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Google Shape;938;p8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9" name="Google Shape;939;p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7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8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Google Shape;972;p8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Google Shape;992;p85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3" name="Google Shape;993;p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86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1" name="Google Shape;1011;p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" name="Google Shape;1017;p87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8" name="Google Shape;1018;p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Google Shape;1024;p8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5" name="Google Shape;1025;p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p89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2" name="Google Shape;1032;p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Google Shape;1038;p9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9" name="Google Shape;1039;p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p9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6" name="Google Shape;1046;p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Google Shape;1053;p9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4" name="Google Shape;1054;p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Google Shape;1086;p9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7" name="Google Shape;1087;p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p9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3" name="Google Shape;1143;p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95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9" name="Google Shape;1199;p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" name="Google Shape;1253;p96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4" name="Google Shape;1254;p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" name="Google Shape;1310;p97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1" name="Google Shape;1311;p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" name="Google Shape;1366;p9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7" name="Google Shape;1367;p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Google Shape;1424;p99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5" name="Google Shape;1425;p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2" name="Google Shape;1432;p10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3" name="Google Shape;1433;p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7">
          <a:extLst>
            <a:ext uri="{FF2B5EF4-FFF2-40B4-BE49-F238E27FC236}">
              <a16:creationId xmlns:a16="http://schemas.microsoft.com/office/drawing/2014/main" id="{AC61EA4E-BEE0-A6B9-40D1-7E4B28A9BA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" name="Google Shape;1468;p101:notes">
            <a:extLst>
              <a:ext uri="{FF2B5EF4-FFF2-40B4-BE49-F238E27FC236}">
                <a16:creationId xmlns:a16="http://schemas.microsoft.com/office/drawing/2014/main" id="{22219206-7AFC-BE9A-4B0E-0091555B5FC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9" name="Google Shape;1469;p101:notes">
            <a:extLst>
              <a:ext uri="{FF2B5EF4-FFF2-40B4-BE49-F238E27FC236}">
                <a16:creationId xmlns:a16="http://schemas.microsoft.com/office/drawing/2014/main" id="{21033152-4684-6C2E-32FA-222841D7D52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097828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1" name="Google Shape;1501;p4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2" name="Google Shape;15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9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Google Shape;1507;p10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08" name="Google Shape;1508;p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50" tIns="46550" rIns="93150" bIns="465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0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3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3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8" name="Google Shape;48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9" name="Google Shape;49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p4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6" name="Google Shape;5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4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Lecture 4: Priority Queue ADT </a:t>
            </a:r>
            <a:endParaRPr/>
          </a:p>
        </p:txBody>
      </p:sp>
      <p:sp>
        <p:nvSpPr>
          <p:cNvPr id="76" name="Google Shape;76;p4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CSE 332: Data Structures &amp; Parallelism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Yafqa Khan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Summer 2025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>
              <a:solidFill>
                <a:srgbClr val="FF0000"/>
              </a:solidFill>
            </a:endParaRPr>
          </a:p>
        </p:txBody>
      </p:sp>
      <p:sp>
        <p:nvSpPr>
          <p:cNvPr id="77" name="Google Shape;77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Priority Queue: Preliminary Data Structures</a:t>
            </a:r>
            <a:endParaRPr/>
          </a:p>
        </p:txBody>
      </p:sp>
      <p:sp>
        <p:nvSpPr>
          <p:cNvPr id="146" name="Google Shape;146;p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Calibri"/>
                <a:ea typeface="Calibri"/>
                <a:cs typeface="Calibri"/>
                <a:sym typeface="Calibri"/>
              </a:rPr>
              <a:t>10</a:t>
            </a:fld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7" name="Google Shape;147;p53"/>
          <p:cNvGraphicFramePr/>
          <p:nvPr/>
        </p:nvGraphicFramePr>
        <p:xfrm>
          <a:off x="838200" y="1690688"/>
          <a:ext cx="10515575" cy="4665675"/>
        </p:xfrm>
        <a:graphic>
          <a:graphicData uri="http://schemas.openxmlformats.org/drawingml/2006/table">
            <a:tbl>
              <a:tblPr>
                <a:noFill/>
                <a:tableStyleId>{E5C97AB6-94FC-4551-AE1A-AA8FBF0B06C4}</a:tableStyleId>
              </a:tblPr>
              <a:tblGrid>
                <a:gridCol w="3592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9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insert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deleteMin</a:t>
                      </a:r>
                      <a:endParaRPr sz="2800" b="0" i="0" u="none" strike="noStrike" cap="none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Unsorted Array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Unsorted Linked-List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Sorted Circular Array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Sorted Linked-List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3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Binary Search Tree (BST)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8" name="Google Shape;148;p53"/>
          <p:cNvSpPr txBox="1"/>
          <p:nvPr/>
        </p:nvSpPr>
        <p:spPr>
          <a:xfrm>
            <a:off x="838200" y="6356350"/>
            <a:ext cx="565892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Note: Worst case, assume arrays have enough space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Priority Queue: Heap Data Structure</a:t>
            </a:r>
            <a:endParaRPr/>
          </a:p>
        </p:txBody>
      </p:sp>
      <p:sp>
        <p:nvSpPr>
          <p:cNvPr id="155" name="Google Shape;155;p54"/>
          <p:cNvSpPr txBox="1">
            <a:spLocks noGrp="1"/>
          </p:cNvSpPr>
          <p:nvPr>
            <p:ph type="body" idx="1"/>
          </p:nvPr>
        </p:nvSpPr>
        <p:spPr>
          <a:xfrm>
            <a:off x="838200" y="3545674"/>
            <a:ext cx="10515600" cy="281067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216" b="-18654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dirty="0"/>
              <a:t> </a:t>
            </a:r>
            <a:endParaRPr dirty="0"/>
          </a:p>
        </p:txBody>
      </p:sp>
      <p:sp>
        <p:nvSpPr>
          <p:cNvPr id="156" name="Google Shape;156;p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graphicFrame>
        <p:nvGraphicFramePr>
          <p:cNvPr id="157" name="Google Shape;157;p54"/>
          <p:cNvGraphicFramePr/>
          <p:nvPr/>
        </p:nvGraphicFramePr>
        <p:xfrm>
          <a:off x="838200" y="1690688"/>
          <a:ext cx="10515575" cy="1414475"/>
        </p:xfrm>
        <a:graphic>
          <a:graphicData uri="http://schemas.openxmlformats.org/drawingml/2006/table">
            <a:tbl>
              <a:tblPr>
                <a:noFill/>
                <a:tableStyleId>{E5C97AB6-94FC-4551-AE1A-AA8FBF0B06C4}</a:tableStyleId>
              </a:tblPr>
              <a:tblGrid>
                <a:gridCol w="3592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9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insert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8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deleteMin</a:t>
                      </a:r>
                      <a:endParaRPr sz="2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(Binary Min) Heap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8" name="Google Shape;158;p54"/>
          <p:cNvSpPr txBox="1"/>
          <p:nvPr/>
        </p:nvSpPr>
        <p:spPr>
          <a:xfrm>
            <a:off x="838200" y="3025340"/>
            <a:ext cx="10515600" cy="502507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347" b="-240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4C8EDC-3BB0-9F57-9C53-B8A85E8259FB}"/>
              </a:ext>
            </a:extLst>
          </p:cNvPr>
          <p:cNvSpPr/>
          <p:nvPr/>
        </p:nvSpPr>
        <p:spPr>
          <a:xfrm>
            <a:off x="1152939" y="6175513"/>
            <a:ext cx="4055165" cy="5459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Any Questions?</a:t>
            </a:r>
            <a:endParaRPr/>
          </a:p>
        </p:txBody>
      </p:sp>
      <p:sp>
        <p:nvSpPr>
          <p:cNvPr id="164" name="Google Shape;164;p5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165" name="Google Shape;165;p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5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Today</a:t>
            </a:r>
            <a:endParaRPr/>
          </a:p>
        </p:txBody>
      </p:sp>
      <p:sp>
        <p:nvSpPr>
          <p:cNvPr id="171" name="Google Shape;171;p5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solidFill>
                  <a:schemeClr val="dk1"/>
                </a:solidFill>
              </a:rPr>
              <a:t>Priority Queue ADT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solidFill>
                  <a:srgbClr val="FF0000"/>
                </a:solidFill>
              </a:rPr>
              <a:t>Tree Stuff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Binary Min-Heap Data Structure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>
                <a:solidFill>
                  <a:schemeClr val="dk1"/>
                </a:solidFill>
              </a:rPr>
              <a:t>Basics, Properties, Operations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Array Representation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Floyd's BuildHeap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72" name="Google Shape;172;p5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4400"/>
              <a:t>🌲</a:t>
            </a:r>
            <a:r>
              <a:rPr lang="en-US"/>
              <a:t>Tree</a:t>
            </a:r>
            <a:r>
              <a:rPr lang="en-US" sz="4400"/>
              <a:t>🌲 </a:t>
            </a:r>
            <a:r>
              <a:rPr lang="en-US"/>
              <a:t>Terminology 1</a:t>
            </a:r>
            <a:endParaRPr/>
          </a:p>
        </p:txBody>
      </p:sp>
      <p:sp>
        <p:nvSpPr>
          <p:cNvPr id="178" name="Google Shape;178;p5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root(T):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leaves(T):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children(B):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parent(H):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siblings(E):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ancestors(F):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descendants(G):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subtree(G):</a:t>
            </a:r>
            <a:endParaRPr/>
          </a:p>
        </p:txBody>
      </p:sp>
      <p:sp>
        <p:nvSpPr>
          <p:cNvPr id="179" name="Google Shape;179;p5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grpSp>
        <p:nvGrpSpPr>
          <p:cNvPr id="180" name="Google Shape;180;p57"/>
          <p:cNvGrpSpPr/>
          <p:nvPr/>
        </p:nvGrpSpPr>
        <p:grpSpPr>
          <a:xfrm>
            <a:off x="7857366" y="754081"/>
            <a:ext cx="3496434" cy="5422882"/>
            <a:chOff x="5605463" y="1295400"/>
            <a:chExt cx="2849562" cy="4419600"/>
          </a:xfrm>
        </p:grpSpPr>
        <p:sp>
          <p:nvSpPr>
            <p:cNvPr id="181" name="Google Shape;181;p57"/>
            <p:cNvSpPr/>
            <p:nvPr/>
          </p:nvSpPr>
          <p:spPr>
            <a:xfrm>
              <a:off x="6781800" y="16764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182" name="Google Shape;182;p57"/>
            <p:cNvCxnSpPr>
              <a:stCxn id="181" idx="3"/>
              <a:endCxn id="183" idx="0"/>
            </p:cNvCxnSpPr>
            <p:nvPr/>
          </p:nvCxnSpPr>
          <p:spPr>
            <a:xfrm flipH="1">
              <a:off x="6367555" y="2066645"/>
              <a:ext cx="481200" cy="5241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84" name="Google Shape;184;p57"/>
            <p:cNvCxnSpPr>
              <a:stCxn id="181" idx="5"/>
              <a:endCxn id="185" idx="0"/>
            </p:cNvCxnSpPr>
            <p:nvPr/>
          </p:nvCxnSpPr>
          <p:spPr>
            <a:xfrm>
              <a:off x="7172045" y="2066645"/>
              <a:ext cx="481200" cy="5241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86" name="Google Shape;186;p57"/>
            <p:cNvSpPr/>
            <p:nvPr/>
          </p:nvSpPr>
          <p:spPr>
            <a:xfrm>
              <a:off x="61388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  <p:sp>
          <p:nvSpPr>
            <p:cNvPr id="183" name="Google Shape;183;p57"/>
            <p:cNvSpPr/>
            <p:nvPr/>
          </p:nvSpPr>
          <p:spPr>
            <a:xfrm>
              <a:off x="6138863" y="2590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cxnSp>
          <p:nvCxnSpPr>
            <p:cNvPr id="187" name="Google Shape;187;p57"/>
            <p:cNvCxnSpPr>
              <a:stCxn id="183" idx="4"/>
              <a:endCxn id="186" idx="0"/>
            </p:cNvCxnSpPr>
            <p:nvPr/>
          </p:nvCxnSpPr>
          <p:spPr>
            <a:xfrm>
              <a:off x="6367463" y="3048000"/>
              <a:ext cx="0" cy="381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88" name="Google Shape;188;p57"/>
            <p:cNvSpPr/>
            <p:nvPr/>
          </p:nvSpPr>
          <p:spPr>
            <a:xfrm>
              <a:off x="56054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189" name="Google Shape;189;p57"/>
            <p:cNvSpPr/>
            <p:nvPr/>
          </p:nvSpPr>
          <p:spPr>
            <a:xfrm>
              <a:off x="66722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  <p:cxnSp>
          <p:nvCxnSpPr>
            <p:cNvPr id="190" name="Google Shape;190;p57"/>
            <p:cNvCxnSpPr>
              <a:stCxn id="183" idx="5"/>
              <a:endCxn id="189" idx="0"/>
            </p:cNvCxnSpPr>
            <p:nvPr/>
          </p:nvCxnSpPr>
          <p:spPr>
            <a:xfrm>
              <a:off x="6529108" y="2981045"/>
              <a:ext cx="3717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91" name="Google Shape;191;p57"/>
            <p:cNvCxnSpPr>
              <a:stCxn id="183" idx="3"/>
              <a:endCxn id="188" idx="0"/>
            </p:cNvCxnSpPr>
            <p:nvPr/>
          </p:nvCxnSpPr>
          <p:spPr>
            <a:xfrm flipH="1">
              <a:off x="5834118" y="2981045"/>
              <a:ext cx="3717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85" name="Google Shape;185;p57"/>
            <p:cNvSpPr/>
            <p:nvPr/>
          </p:nvSpPr>
          <p:spPr>
            <a:xfrm>
              <a:off x="7424738" y="2590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92" name="Google Shape;192;p57"/>
            <p:cNvSpPr/>
            <p:nvPr/>
          </p:nvSpPr>
          <p:spPr>
            <a:xfrm>
              <a:off x="7424738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cxnSp>
          <p:nvCxnSpPr>
            <p:cNvPr id="193" name="Google Shape;193;p57"/>
            <p:cNvCxnSpPr>
              <a:stCxn id="185" idx="4"/>
              <a:endCxn id="192" idx="0"/>
            </p:cNvCxnSpPr>
            <p:nvPr/>
          </p:nvCxnSpPr>
          <p:spPr>
            <a:xfrm>
              <a:off x="7653338" y="3048000"/>
              <a:ext cx="0" cy="381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94" name="Google Shape;194;p57"/>
            <p:cNvCxnSpPr>
              <a:stCxn id="192" idx="3"/>
              <a:endCxn id="195" idx="0"/>
            </p:cNvCxnSpPr>
            <p:nvPr/>
          </p:nvCxnSpPr>
          <p:spPr>
            <a:xfrm flipH="1">
              <a:off x="7080393" y="3819245"/>
              <a:ext cx="4113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96" name="Google Shape;196;p57"/>
            <p:cNvSpPr/>
            <p:nvPr/>
          </p:nvSpPr>
          <p:spPr>
            <a:xfrm>
              <a:off x="7997825" y="42672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endParaRPr/>
            </a:p>
          </p:txBody>
        </p:sp>
        <p:cxnSp>
          <p:nvCxnSpPr>
            <p:cNvPr id="197" name="Google Shape;197;p57"/>
            <p:cNvCxnSpPr>
              <a:stCxn id="192" idx="5"/>
              <a:endCxn id="196" idx="0"/>
            </p:cNvCxnSpPr>
            <p:nvPr/>
          </p:nvCxnSpPr>
          <p:spPr>
            <a:xfrm>
              <a:off x="7814983" y="3819245"/>
              <a:ext cx="4113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95" name="Google Shape;195;p57"/>
            <p:cNvSpPr/>
            <p:nvPr/>
          </p:nvSpPr>
          <p:spPr>
            <a:xfrm>
              <a:off x="6851650" y="42672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endParaRPr/>
            </a:p>
          </p:txBody>
        </p:sp>
        <p:sp>
          <p:nvSpPr>
            <p:cNvPr id="198" name="Google Shape;198;p57"/>
            <p:cNvSpPr/>
            <p:nvPr/>
          </p:nvSpPr>
          <p:spPr>
            <a:xfrm>
              <a:off x="685800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</a:t>
              </a:r>
              <a:endParaRPr/>
            </a:p>
          </p:txBody>
        </p:sp>
        <p:sp>
          <p:nvSpPr>
            <p:cNvPr id="199" name="Google Shape;199;p57"/>
            <p:cNvSpPr/>
            <p:nvPr/>
          </p:nvSpPr>
          <p:spPr>
            <a:xfrm>
              <a:off x="5853113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J</a:t>
              </a:r>
              <a:endParaRPr/>
            </a:p>
          </p:txBody>
        </p:sp>
        <p:sp>
          <p:nvSpPr>
            <p:cNvPr id="200" name="Google Shape;200;p57"/>
            <p:cNvSpPr/>
            <p:nvPr/>
          </p:nvSpPr>
          <p:spPr>
            <a:xfrm>
              <a:off x="734695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  <a:endParaRPr/>
            </a:p>
          </p:txBody>
        </p:sp>
        <p:sp>
          <p:nvSpPr>
            <p:cNvPr id="201" name="Google Shape;201;p57"/>
            <p:cNvSpPr/>
            <p:nvPr/>
          </p:nvSpPr>
          <p:spPr>
            <a:xfrm>
              <a:off x="635000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endParaRPr/>
            </a:p>
          </p:txBody>
        </p:sp>
        <p:sp>
          <p:nvSpPr>
            <p:cNvPr id="202" name="Google Shape;202;p57"/>
            <p:cNvSpPr/>
            <p:nvPr/>
          </p:nvSpPr>
          <p:spPr>
            <a:xfrm>
              <a:off x="7845425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endParaRPr/>
            </a:p>
          </p:txBody>
        </p:sp>
        <p:cxnSp>
          <p:nvCxnSpPr>
            <p:cNvPr id="203" name="Google Shape;203;p57"/>
            <p:cNvCxnSpPr>
              <a:stCxn id="195" idx="2"/>
              <a:endCxn id="199" idx="0"/>
            </p:cNvCxnSpPr>
            <p:nvPr/>
          </p:nvCxnSpPr>
          <p:spPr>
            <a:xfrm flipH="1">
              <a:off x="6081850" y="4495800"/>
              <a:ext cx="769800" cy="76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04" name="Google Shape;204;p57"/>
            <p:cNvCxnSpPr>
              <a:stCxn id="195" idx="3"/>
              <a:endCxn id="201" idx="0"/>
            </p:cNvCxnSpPr>
            <p:nvPr/>
          </p:nvCxnSpPr>
          <p:spPr>
            <a:xfrm flipH="1">
              <a:off x="6578705" y="4657445"/>
              <a:ext cx="339900" cy="60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05" name="Google Shape;205;p57"/>
            <p:cNvCxnSpPr>
              <a:stCxn id="195" idx="4"/>
              <a:endCxn id="198" idx="0"/>
            </p:cNvCxnSpPr>
            <p:nvPr/>
          </p:nvCxnSpPr>
          <p:spPr>
            <a:xfrm>
              <a:off x="7080250" y="4724400"/>
              <a:ext cx="6300" cy="533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06" name="Google Shape;206;p57"/>
            <p:cNvCxnSpPr>
              <a:stCxn id="195" idx="5"/>
              <a:endCxn id="200" idx="0"/>
            </p:cNvCxnSpPr>
            <p:nvPr/>
          </p:nvCxnSpPr>
          <p:spPr>
            <a:xfrm>
              <a:off x="7241895" y="4657445"/>
              <a:ext cx="333600" cy="60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07" name="Google Shape;207;p57"/>
            <p:cNvCxnSpPr>
              <a:stCxn id="195" idx="6"/>
              <a:endCxn id="202" idx="0"/>
            </p:cNvCxnSpPr>
            <p:nvPr/>
          </p:nvCxnSpPr>
          <p:spPr>
            <a:xfrm>
              <a:off x="7308850" y="4495800"/>
              <a:ext cx="765300" cy="76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08" name="Google Shape;208;p57"/>
            <p:cNvSpPr txBox="1"/>
            <p:nvPr/>
          </p:nvSpPr>
          <p:spPr>
            <a:xfrm>
              <a:off x="7620000" y="1295400"/>
              <a:ext cx="7671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Tree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5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4400"/>
              <a:t>🌲</a:t>
            </a:r>
            <a:r>
              <a:rPr lang="en-US"/>
              <a:t>Tree</a:t>
            </a:r>
            <a:r>
              <a:rPr lang="en-US" sz="4400"/>
              <a:t>🌲 </a:t>
            </a:r>
            <a:r>
              <a:rPr lang="en-US"/>
              <a:t>Terminology 1 (Solution)</a:t>
            </a:r>
            <a:endParaRPr/>
          </a:p>
        </p:txBody>
      </p:sp>
      <p:sp>
        <p:nvSpPr>
          <p:cNvPr id="214" name="Google Shape;214;p5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root(T): </a:t>
            </a:r>
            <a:r>
              <a:rPr lang="en-US">
                <a:solidFill>
                  <a:srgbClr val="FF0000"/>
                </a:solidFill>
              </a:rPr>
              <a:t>A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leaves(T): </a:t>
            </a:r>
            <a:r>
              <a:rPr lang="en-US">
                <a:solidFill>
                  <a:srgbClr val="FF0000"/>
                </a:solidFill>
              </a:rPr>
              <a:t>D-F, I, J-N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children(B): </a:t>
            </a:r>
            <a:r>
              <a:rPr lang="en-US">
                <a:solidFill>
                  <a:srgbClr val="FF0000"/>
                </a:solidFill>
              </a:rPr>
              <a:t>D, E, F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parent(H): </a:t>
            </a:r>
            <a:r>
              <a:rPr lang="en-US">
                <a:solidFill>
                  <a:srgbClr val="FF0000"/>
                </a:solidFill>
              </a:rPr>
              <a:t>G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siblings(E): </a:t>
            </a:r>
            <a:r>
              <a:rPr lang="en-US">
                <a:solidFill>
                  <a:srgbClr val="FF0000"/>
                </a:solidFill>
              </a:rPr>
              <a:t>D, F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ancestors(F): </a:t>
            </a:r>
            <a:r>
              <a:rPr lang="en-US">
                <a:solidFill>
                  <a:srgbClr val="FF0000"/>
                </a:solidFill>
              </a:rPr>
              <a:t>B, A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descendants(G): </a:t>
            </a:r>
            <a:r>
              <a:rPr lang="en-US">
                <a:solidFill>
                  <a:srgbClr val="FF0000"/>
                </a:solidFill>
              </a:rPr>
              <a:t>H, I, J-N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subtree(G): </a:t>
            </a:r>
            <a:r>
              <a:rPr lang="en-US">
                <a:solidFill>
                  <a:srgbClr val="FF0000"/>
                </a:solidFill>
              </a:rPr>
              <a:t>G and its children</a:t>
            </a:r>
            <a:endParaRPr/>
          </a:p>
        </p:txBody>
      </p:sp>
      <p:sp>
        <p:nvSpPr>
          <p:cNvPr id="215" name="Google Shape;215;p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grpSp>
        <p:nvGrpSpPr>
          <p:cNvPr id="216" name="Google Shape;216;p58"/>
          <p:cNvGrpSpPr/>
          <p:nvPr/>
        </p:nvGrpSpPr>
        <p:grpSpPr>
          <a:xfrm>
            <a:off x="7857366" y="754081"/>
            <a:ext cx="3496434" cy="5422882"/>
            <a:chOff x="5605463" y="1295400"/>
            <a:chExt cx="2849562" cy="4419600"/>
          </a:xfrm>
        </p:grpSpPr>
        <p:sp>
          <p:nvSpPr>
            <p:cNvPr id="217" name="Google Shape;217;p58"/>
            <p:cNvSpPr/>
            <p:nvPr/>
          </p:nvSpPr>
          <p:spPr>
            <a:xfrm>
              <a:off x="6781800" y="16764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218" name="Google Shape;218;p58"/>
            <p:cNvCxnSpPr>
              <a:stCxn id="217" idx="3"/>
              <a:endCxn id="219" idx="0"/>
            </p:cNvCxnSpPr>
            <p:nvPr/>
          </p:nvCxnSpPr>
          <p:spPr>
            <a:xfrm flipH="1">
              <a:off x="6367555" y="2066645"/>
              <a:ext cx="481200" cy="5241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20" name="Google Shape;220;p58"/>
            <p:cNvCxnSpPr>
              <a:stCxn id="217" idx="5"/>
              <a:endCxn id="221" idx="0"/>
            </p:cNvCxnSpPr>
            <p:nvPr/>
          </p:nvCxnSpPr>
          <p:spPr>
            <a:xfrm>
              <a:off x="7172045" y="2066645"/>
              <a:ext cx="481200" cy="5241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22" name="Google Shape;222;p58"/>
            <p:cNvSpPr/>
            <p:nvPr/>
          </p:nvSpPr>
          <p:spPr>
            <a:xfrm>
              <a:off x="61388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  <p:sp>
          <p:nvSpPr>
            <p:cNvPr id="219" name="Google Shape;219;p58"/>
            <p:cNvSpPr/>
            <p:nvPr/>
          </p:nvSpPr>
          <p:spPr>
            <a:xfrm>
              <a:off x="6138863" y="2590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cxnSp>
          <p:nvCxnSpPr>
            <p:cNvPr id="223" name="Google Shape;223;p58"/>
            <p:cNvCxnSpPr>
              <a:stCxn id="219" idx="4"/>
              <a:endCxn id="222" idx="0"/>
            </p:cNvCxnSpPr>
            <p:nvPr/>
          </p:nvCxnSpPr>
          <p:spPr>
            <a:xfrm>
              <a:off x="6367463" y="3048000"/>
              <a:ext cx="0" cy="381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24" name="Google Shape;224;p58"/>
            <p:cNvSpPr/>
            <p:nvPr/>
          </p:nvSpPr>
          <p:spPr>
            <a:xfrm>
              <a:off x="56054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225" name="Google Shape;225;p58"/>
            <p:cNvSpPr/>
            <p:nvPr/>
          </p:nvSpPr>
          <p:spPr>
            <a:xfrm>
              <a:off x="66722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  <p:cxnSp>
          <p:nvCxnSpPr>
            <p:cNvPr id="226" name="Google Shape;226;p58"/>
            <p:cNvCxnSpPr>
              <a:stCxn id="219" idx="5"/>
              <a:endCxn id="225" idx="0"/>
            </p:cNvCxnSpPr>
            <p:nvPr/>
          </p:nvCxnSpPr>
          <p:spPr>
            <a:xfrm>
              <a:off x="6529108" y="2981045"/>
              <a:ext cx="3717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27" name="Google Shape;227;p58"/>
            <p:cNvCxnSpPr>
              <a:stCxn id="219" idx="3"/>
              <a:endCxn id="224" idx="0"/>
            </p:cNvCxnSpPr>
            <p:nvPr/>
          </p:nvCxnSpPr>
          <p:spPr>
            <a:xfrm flipH="1">
              <a:off x="5834118" y="2981045"/>
              <a:ext cx="3717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21" name="Google Shape;221;p58"/>
            <p:cNvSpPr/>
            <p:nvPr/>
          </p:nvSpPr>
          <p:spPr>
            <a:xfrm>
              <a:off x="7424738" y="2590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228" name="Google Shape;228;p58"/>
            <p:cNvSpPr/>
            <p:nvPr/>
          </p:nvSpPr>
          <p:spPr>
            <a:xfrm>
              <a:off x="7424738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cxnSp>
          <p:nvCxnSpPr>
            <p:cNvPr id="229" name="Google Shape;229;p58"/>
            <p:cNvCxnSpPr>
              <a:stCxn id="221" idx="4"/>
              <a:endCxn id="228" idx="0"/>
            </p:cNvCxnSpPr>
            <p:nvPr/>
          </p:nvCxnSpPr>
          <p:spPr>
            <a:xfrm>
              <a:off x="7653338" y="3048000"/>
              <a:ext cx="0" cy="381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30" name="Google Shape;230;p58"/>
            <p:cNvCxnSpPr>
              <a:stCxn id="228" idx="3"/>
              <a:endCxn id="231" idx="0"/>
            </p:cNvCxnSpPr>
            <p:nvPr/>
          </p:nvCxnSpPr>
          <p:spPr>
            <a:xfrm flipH="1">
              <a:off x="7080393" y="3819245"/>
              <a:ext cx="4113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32" name="Google Shape;232;p58"/>
            <p:cNvSpPr/>
            <p:nvPr/>
          </p:nvSpPr>
          <p:spPr>
            <a:xfrm>
              <a:off x="7997825" y="42672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endParaRPr/>
            </a:p>
          </p:txBody>
        </p:sp>
        <p:cxnSp>
          <p:nvCxnSpPr>
            <p:cNvPr id="233" name="Google Shape;233;p58"/>
            <p:cNvCxnSpPr>
              <a:stCxn id="228" idx="5"/>
              <a:endCxn id="232" idx="0"/>
            </p:cNvCxnSpPr>
            <p:nvPr/>
          </p:nvCxnSpPr>
          <p:spPr>
            <a:xfrm>
              <a:off x="7814983" y="3819245"/>
              <a:ext cx="4113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31" name="Google Shape;231;p58"/>
            <p:cNvSpPr/>
            <p:nvPr/>
          </p:nvSpPr>
          <p:spPr>
            <a:xfrm>
              <a:off x="6851650" y="42672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endParaRPr/>
            </a:p>
          </p:txBody>
        </p:sp>
        <p:sp>
          <p:nvSpPr>
            <p:cNvPr id="234" name="Google Shape;234;p58"/>
            <p:cNvSpPr/>
            <p:nvPr/>
          </p:nvSpPr>
          <p:spPr>
            <a:xfrm>
              <a:off x="685800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</a:t>
              </a:r>
              <a:endParaRPr/>
            </a:p>
          </p:txBody>
        </p:sp>
        <p:sp>
          <p:nvSpPr>
            <p:cNvPr id="235" name="Google Shape;235;p58"/>
            <p:cNvSpPr/>
            <p:nvPr/>
          </p:nvSpPr>
          <p:spPr>
            <a:xfrm>
              <a:off x="5853113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J</a:t>
              </a:r>
              <a:endParaRPr/>
            </a:p>
          </p:txBody>
        </p:sp>
        <p:sp>
          <p:nvSpPr>
            <p:cNvPr id="236" name="Google Shape;236;p58"/>
            <p:cNvSpPr/>
            <p:nvPr/>
          </p:nvSpPr>
          <p:spPr>
            <a:xfrm>
              <a:off x="734695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  <a:endParaRPr/>
            </a:p>
          </p:txBody>
        </p:sp>
        <p:sp>
          <p:nvSpPr>
            <p:cNvPr id="237" name="Google Shape;237;p58"/>
            <p:cNvSpPr/>
            <p:nvPr/>
          </p:nvSpPr>
          <p:spPr>
            <a:xfrm>
              <a:off x="635000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endParaRPr/>
            </a:p>
          </p:txBody>
        </p:sp>
        <p:sp>
          <p:nvSpPr>
            <p:cNvPr id="238" name="Google Shape;238;p58"/>
            <p:cNvSpPr/>
            <p:nvPr/>
          </p:nvSpPr>
          <p:spPr>
            <a:xfrm>
              <a:off x="7845425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endParaRPr/>
            </a:p>
          </p:txBody>
        </p:sp>
        <p:cxnSp>
          <p:nvCxnSpPr>
            <p:cNvPr id="239" name="Google Shape;239;p58"/>
            <p:cNvCxnSpPr>
              <a:stCxn id="231" idx="2"/>
              <a:endCxn id="235" idx="0"/>
            </p:cNvCxnSpPr>
            <p:nvPr/>
          </p:nvCxnSpPr>
          <p:spPr>
            <a:xfrm flipH="1">
              <a:off x="6081850" y="4495800"/>
              <a:ext cx="769800" cy="76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40" name="Google Shape;240;p58"/>
            <p:cNvCxnSpPr>
              <a:stCxn id="231" idx="3"/>
              <a:endCxn id="237" idx="0"/>
            </p:cNvCxnSpPr>
            <p:nvPr/>
          </p:nvCxnSpPr>
          <p:spPr>
            <a:xfrm flipH="1">
              <a:off x="6578705" y="4657445"/>
              <a:ext cx="339900" cy="60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41" name="Google Shape;241;p58"/>
            <p:cNvCxnSpPr>
              <a:stCxn id="231" idx="4"/>
              <a:endCxn id="234" idx="0"/>
            </p:cNvCxnSpPr>
            <p:nvPr/>
          </p:nvCxnSpPr>
          <p:spPr>
            <a:xfrm>
              <a:off x="7080250" y="4724400"/>
              <a:ext cx="6300" cy="533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42" name="Google Shape;242;p58"/>
            <p:cNvCxnSpPr>
              <a:stCxn id="231" idx="5"/>
              <a:endCxn id="236" idx="0"/>
            </p:cNvCxnSpPr>
            <p:nvPr/>
          </p:nvCxnSpPr>
          <p:spPr>
            <a:xfrm>
              <a:off x="7241895" y="4657445"/>
              <a:ext cx="333600" cy="60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43" name="Google Shape;243;p58"/>
            <p:cNvCxnSpPr>
              <a:stCxn id="231" idx="6"/>
              <a:endCxn id="238" idx="0"/>
            </p:cNvCxnSpPr>
            <p:nvPr/>
          </p:nvCxnSpPr>
          <p:spPr>
            <a:xfrm>
              <a:off x="7308850" y="4495800"/>
              <a:ext cx="765300" cy="76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44" name="Google Shape;244;p58"/>
            <p:cNvSpPr txBox="1"/>
            <p:nvPr/>
          </p:nvSpPr>
          <p:spPr>
            <a:xfrm>
              <a:off x="7620000" y="1295400"/>
              <a:ext cx="7671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Tree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5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4400"/>
              <a:t>🌲</a:t>
            </a:r>
            <a:r>
              <a:rPr lang="en-US"/>
              <a:t>Tree</a:t>
            </a:r>
            <a:r>
              <a:rPr lang="en-US" sz="4400"/>
              <a:t>🌲 </a:t>
            </a:r>
            <a:r>
              <a:rPr lang="en-US"/>
              <a:t>Terminology 2</a:t>
            </a:r>
            <a:endParaRPr/>
          </a:p>
        </p:txBody>
      </p:sp>
      <p:sp>
        <p:nvSpPr>
          <p:cNvPr id="250" name="Google Shape;250;p5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depth(B):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height(G):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height(T):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degree(B):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branchingFactor(T):</a:t>
            </a:r>
            <a:endParaRPr/>
          </a:p>
        </p:txBody>
      </p:sp>
      <p:sp>
        <p:nvSpPr>
          <p:cNvPr id="251" name="Google Shape;251;p5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grpSp>
        <p:nvGrpSpPr>
          <p:cNvPr id="252" name="Google Shape;252;p59"/>
          <p:cNvGrpSpPr/>
          <p:nvPr/>
        </p:nvGrpSpPr>
        <p:grpSpPr>
          <a:xfrm>
            <a:off x="7857366" y="754081"/>
            <a:ext cx="3496434" cy="5422882"/>
            <a:chOff x="5605463" y="1295400"/>
            <a:chExt cx="2849562" cy="4419600"/>
          </a:xfrm>
        </p:grpSpPr>
        <p:sp>
          <p:nvSpPr>
            <p:cNvPr id="253" name="Google Shape;253;p59"/>
            <p:cNvSpPr/>
            <p:nvPr/>
          </p:nvSpPr>
          <p:spPr>
            <a:xfrm>
              <a:off x="6781800" y="16764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254" name="Google Shape;254;p59"/>
            <p:cNvCxnSpPr>
              <a:stCxn id="253" idx="3"/>
              <a:endCxn id="255" idx="0"/>
            </p:cNvCxnSpPr>
            <p:nvPr/>
          </p:nvCxnSpPr>
          <p:spPr>
            <a:xfrm flipH="1">
              <a:off x="6367555" y="2066645"/>
              <a:ext cx="481200" cy="5241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56" name="Google Shape;256;p59"/>
            <p:cNvCxnSpPr>
              <a:stCxn id="253" idx="5"/>
              <a:endCxn id="257" idx="0"/>
            </p:cNvCxnSpPr>
            <p:nvPr/>
          </p:nvCxnSpPr>
          <p:spPr>
            <a:xfrm>
              <a:off x="7172045" y="2066645"/>
              <a:ext cx="481200" cy="5241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58" name="Google Shape;258;p59"/>
            <p:cNvSpPr/>
            <p:nvPr/>
          </p:nvSpPr>
          <p:spPr>
            <a:xfrm>
              <a:off x="61388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  <p:sp>
          <p:nvSpPr>
            <p:cNvPr id="255" name="Google Shape;255;p59"/>
            <p:cNvSpPr/>
            <p:nvPr/>
          </p:nvSpPr>
          <p:spPr>
            <a:xfrm>
              <a:off x="6138863" y="2590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cxnSp>
          <p:nvCxnSpPr>
            <p:cNvPr id="259" name="Google Shape;259;p59"/>
            <p:cNvCxnSpPr>
              <a:stCxn id="255" idx="4"/>
              <a:endCxn id="258" idx="0"/>
            </p:cNvCxnSpPr>
            <p:nvPr/>
          </p:nvCxnSpPr>
          <p:spPr>
            <a:xfrm>
              <a:off x="6367463" y="3048000"/>
              <a:ext cx="0" cy="381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60" name="Google Shape;260;p59"/>
            <p:cNvSpPr/>
            <p:nvPr/>
          </p:nvSpPr>
          <p:spPr>
            <a:xfrm>
              <a:off x="56054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261" name="Google Shape;261;p59"/>
            <p:cNvSpPr/>
            <p:nvPr/>
          </p:nvSpPr>
          <p:spPr>
            <a:xfrm>
              <a:off x="66722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  <p:cxnSp>
          <p:nvCxnSpPr>
            <p:cNvPr id="262" name="Google Shape;262;p59"/>
            <p:cNvCxnSpPr>
              <a:stCxn id="255" idx="5"/>
              <a:endCxn id="261" idx="0"/>
            </p:cNvCxnSpPr>
            <p:nvPr/>
          </p:nvCxnSpPr>
          <p:spPr>
            <a:xfrm>
              <a:off x="6529108" y="2981045"/>
              <a:ext cx="3717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63" name="Google Shape;263;p59"/>
            <p:cNvCxnSpPr>
              <a:stCxn id="255" idx="3"/>
              <a:endCxn id="260" idx="0"/>
            </p:cNvCxnSpPr>
            <p:nvPr/>
          </p:nvCxnSpPr>
          <p:spPr>
            <a:xfrm flipH="1">
              <a:off x="5834118" y="2981045"/>
              <a:ext cx="3717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57" name="Google Shape;257;p59"/>
            <p:cNvSpPr/>
            <p:nvPr/>
          </p:nvSpPr>
          <p:spPr>
            <a:xfrm>
              <a:off x="7424738" y="2590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264" name="Google Shape;264;p59"/>
            <p:cNvSpPr/>
            <p:nvPr/>
          </p:nvSpPr>
          <p:spPr>
            <a:xfrm>
              <a:off x="7424738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cxnSp>
          <p:nvCxnSpPr>
            <p:cNvPr id="265" name="Google Shape;265;p59"/>
            <p:cNvCxnSpPr>
              <a:stCxn id="257" idx="4"/>
              <a:endCxn id="264" idx="0"/>
            </p:cNvCxnSpPr>
            <p:nvPr/>
          </p:nvCxnSpPr>
          <p:spPr>
            <a:xfrm>
              <a:off x="7653338" y="3048000"/>
              <a:ext cx="0" cy="381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66" name="Google Shape;266;p59"/>
            <p:cNvCxnSpPr>
              <a:stCxn id="264" idx="3"/>
              <a:endCxn id="267" idx="0"/>
            </p:cNvCxnSpPr>
            <p:nvPr/>
          </p:nvCxnSpPr>
          <p:spPr>
            <a:xfrm flipH="1">
              <a:off x="7080393" y="3819245"/>
              <a:ext cx="4113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68" name="Google Shape;268;p59"/>
            <p:cNvSpPr/>
            <p:nvPr/>
          </p:nvSpPr>
          <p:spPr>
            <a:xfrm>
              <a:off x="7997825" y="42672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endParaRPr/>
            </a:p>
          </p:txBody>
        </p:sp>
        <p:cxnSp>
          <p:nvCxnSpPr>
            <p:cNvPr id="269" name="Google Shape;269;p59"/>
            <p:cNvCxnSpPr>
              <a:stCxn id="264" idx="5"/>
              <a:endCxn id="268" idx="0"/>
            </p:cNvCxnSpPr>
            <p:nvPr/>
          </p:nvCxnSpPr>
          <p:spPr>
            <a:xfrm>
              <a:off x="7814983" y="3819245"/>
              <a:ext cx="4113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67" name="Google Shape;267;p59"/>
            <p:cNvSpPr/>
            <p:nvPr/>
          </p:nvSpPr>
          <p:spPr>
            <a:xfrm>
              <a:off x="6851650" y="42672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endParaRPr/>
            </a:p>
          </p:txBody>
        </p:sp>
        <p:sp>
          <p:nvSpPr>
            <p:cNvPr id="270" name="Google Shape;270;p59"/>
            <p:cNvSpPr/>
            <p:nvPr/>
          </p:nvSpPr>
          <p:spPr>
            <a:xfrm>
              <a:off x="685800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</a:t>
              </a:r>
              <a:endParaRPr/>
            </a:p>
          </p:txBody>
        </p:sp>
        <p:sp>
          <p:nvSpPr>
            <p:cNvPr id="271" name="Google Shape;271;p59"/>
            <p:cNvSpPr/>
            <p:nvPr/>
          </p:nvSpPr>
          <p:spPr>
            <a:xfrm>
              <a:off x="5853113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J</a:t>
              </a:r>
              <a:endParaRPr/>
            </a:p>
          </p:txBody>
        </p:sp>
        <p:sp>
          <p:nvSpPr>
            <p:cNvPr id="272" name="Google Shape;272;p59"/>
            <p:cNvSpPr/>
            <p:nvPr/>
          </p:nvSpPr>
          <p:spPr>
            <a:xfrm>
              <a:off x="734695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  <a:endParaRPr/>
            </a:p>
          </p:txBody>
        </p:sp>
        <p:sp>
          <p:nvSpPr>
            <p:cNvPr id="273" name="Google Shape;273;p59"/>
            <p:cNvSpPr/>
            <p:nvPr/>
          </p:nvSpPr>
          <p:spPr>
            <a:xfrm>
              <a:off x="635000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endParaRPr/>
            </a:p>
          </p:txBody>
        </p:sp>
        <p:sp>
          <p:nvSpPr>
            <p:cNvPr id="274" name="Google Shape;274;p59"/>
            <p:cNvSpPr/>
            <p:nvPr/>
          </p:nvSpPr>
          <p:spPr>
            <a:xfrm>
              <a:off x="7845425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endParaRPr/>
            </a:p>
          </p:txBody>
        </p:sp>
        <p:cxnSp>
          <p:nvCxnSpPr>
            <p:cNvPr id="275" name="Google Shape;275;p59"/>
            <p:cNvCxnSpPr>
              <a:stCxn id="267" idx="2"/>
              <a:endCxn id="271" idx="0"/>
            </p:cNvCxnSpPr>
            <p:nvPr/>
          </p:nvCxnSpPr>
          <p:spPr>
            <a:xfrm flipH="1">
              <a:off x="6081850" y="4495800"/>
              <a:ext cx="769800" cy="76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76" name="Google Shape;276;p59"/>
            <p:cNvCxnSpPr>
              <a:stCxn id="267" idx="3"/>
              <a:endCxn id="273" idx="0"/>
            </p:cNvCxnSpPr>
            <p:nvPr/>
          </p:nvCxnSpPr>
          <p:spPr>
            <a:xfrm flipH="1">
              <a:off x="6578705" y="4657445"/>
              <a:ext cx="339900" cy="60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77" name="Google Shape;277;p59"/>
            <p:cNvCxnSpPr>
              <a:stCxn id="267" idx="4"/>
              <a:endCxn id="270" idx="0"/>
            </p:cNvCxnSpPr>
            <p:nvPr/>
          </p:nvCxnSpPr>
          <p:spPr>
            <a:xfrm>
              <a:off x="7080250" y="4724400"/>
              <a:ext cx="6300" cy="533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78" name="Google Shape;278;p59"/>
            <p:cNvCxnSpPr>
              <a:stCxn id="267" idx="5"/>
              <a:endCxn id="272" idx="0"/>
            </p:cNvCxnSpPr>
            <p:nvPr/>
          </p:nvCxnSpPr>
          <p:spPr>
            <a:xfrm>
              <a:off x="7241895" y="4657445"/>
              <a:ext cx="333600" cy="60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79" name="Google Shape;279;p59"/>
            <p:cNvCxnSpPr>
              <a:stCxn id="267" idx="6"/>
              <a:endCxn id="274" idx="0"/>
            </p:cNvCxnSpPr>
            <p:nvPr/>
          </p:nvCxnSpPr>
          <p:spPr>
            <a:xfrm>
              <a:off x="7308850" y="4495800"/>
              <a:ext cx="765300" cy="76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80" name="Google Shape;280;p59"/>
            <p:cNvSpPr txBox="1"/>
            <p:nvPr/>
          </p:nvSpPr>
          <p:spPr>
            <a:xfrm>
              <a:off x="7620000" y="1295400"/>
              <a:ext cx="7671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Tree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6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4400"/>
              <a:t>🌲</a:t>
            </a:r>
            <a:r>
              <a:rPr lang="en-US"/>
              <a:t>Tree</a:t>
            </a:r>
            <a:r>
              <a:rPr lang="en-US" sz="4400"/>
              <a:t>🌲 </a:t>
            </a:r>
            <a:r>
              <a:rPr lang="en-US"/>
              <a:t>Terminology 2</a:t>
            </a:r>
            <a:endParaRPr/>
          </a:p>
        </p:txBody>
      </p:sp>
      <p:sp>
        <p:nvSpPr>
          <p:cNvPr id="286" name="Google Shape;286;p6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depth(B):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height(G):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height(T):</a:t>
            </a:r>
            <a:endParaRPr/>
          </a:p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Height: 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Count the arrows from node to deepest descendent!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Depth: 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Count the arrows from root to node!</a:t>
            </a:r>
            <a:endParaRPr/>
          </a:p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287" name="Google Shape;287;p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grpSp>
        <p:nvGrpSpPr>
          <p:cNvPr id="288" name="Google Shape;288;p60"/>
          <p:cNvGrpSpPr/>
          <p:nvPr/>
        </p:nvGrpSpPr>
        <p:grpSpPr>
          <a:xfrm>
            <a:off x="7857366" y="754081"/>
            <a:ext cx="3496434" cy="5422882"/>
            <a:chOff x="5605463" y="1295400"/>
            <a:chExt cx="2849562" cy="4419600"/>
          </a:xfrm>
        </p:grpSpPr>
        <p:sp>
          <p:nvSpPr>
            <p:cNvPr id="289" name="Google Shape;289;p60"/>
            <p:cNvSpPr/>
            <p:nvPr/>
          </p:nvSpPr>
          <p:spPr>
            <a:xfrm>
              <a:off x="6781800" y="16764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290" name="Google Shape;290;p60"/>
            <p:cNvCxnSpPr>
              <a:stCxn id="289" idx="3"/>
              <a:endCxn id="291" idx="0"/>
            </p:cNvCxnSpPr>
            <p:nvPr/>
          </p:nvCxnSpPr>
          <p:spPr>
            <a:xfrm flipH="1">
              <a:off x="6367555" y="2066645"/>
              <a:ext cx="481200" cy="5241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92" name="Google Shape;292;p60"/>
            <p:cNvCxnSpPr>
              <a:stCxn id="289" idx="5"/>
              <a:endCxn id="293" idx="0"/>
            </p:cNvCxnSpPr>
            <p:nvPr/>
          </p:nvCxnSpPr>
          <p:spPr>
            <a:xfrm>
              <a:off x="7172045" y="2066645"/>
              <a:ext cx="481200" cy="5241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94" name="Google Shape;294;p60"/>
            <p:cNvSpPr/>
            <p:nvPr/>
          </p:nvSpPr>
          <p:spPr>
            <a:xfrm>
              <a:off x="61388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  <p:sp>
          <p:nvSpPr>
            <p:cNvPr id="291" name="Google Shape;291;p60"/>
            <p:cNvSpPr/>
            <p:nvPr/>
          </p:nvSpPr>
          <p:spPr>
            <a:xfrm>
              <a:off x="6138863" y="2590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cxnSp>
          <p:nvCxnSpPr>
            <p:cNvPr id="295" name="Google Shape;295;p60"/>
            <p:cNvCxnSpPr>
              <a:stCxn id="291" idx="4"/>
              <a:endCxn id="294" idx="0"/>
            </p:cNvCxnSpPr>
            <p:nvPr/>
          </p:nvCxnSpPr>
          <p:spPr>
            <a:xfrm>
              <a:off x="6367463" y="3048000"/>
              <a:ext cx="0" cy="381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96" name="Google Shape;296;p60"/>
            <p:cNvSpPr/>
            <p:nvPr/>
          </p:nvSpPr>
          <p:spPr>
            <a:xfrm>
              <a:off x="56054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297" name="Google Shape;297;p60"/>
            <p:cNvSpPr/>
            <p:nvPr/>
          </p:nvSpPr>
          <p:spPr>
            <a:xfrm>
              <a:off x="66722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  <p:cxnSp>
          <p:nvCxnSpPr>
            <p:cNvPr id="298" name="Google Shape;298;p60"/>
            <p:cNvCxnSpPr>
              <a:stCxn id="291" idx="5"/>
              <a:endCxn id="297" idx="0"/>
            </p:cNvCxnSpPr>
            <p:nvPr/>
          </p:nvCxnSpPr>
          <p:spPr>
            <a:xfrm>
              <a:off x="6529108" y="2981045"/>
              <a:ext cx="3717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99" name="Google Shape;299;p60"/>
            <p:cNvCxnSpPr>
              <a:stCxn id="291" idx="3"/>
              <a:endCxn id="296" idx="0"/>
            </p:cNvCxnSpPr>
            <p:nvPr/>
          </p:nvCxnSpPr>
          <p:spPr>
            <a:xfrm flipH="1">
              <a:off x="5834118" y="2981045"/>
              <a:ext cx="3717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93" name="Google Shape;293;p60"/>
            <p:cNvSpPr/>
            <p:nvPr/>
          </p:nvSpPr>
          <p:spPr>
            <a:xfrm>
              <a:off x="7424738" y="2590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300" name="Google Shape;300;p60"/>
            <p:cNvSpPr/>
            <p:nvPr/>
          </p:nvSpPr>
          <p:spPr>
            <a:xfrm>
              <a:off x="7424738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cxnSp>
          <p:nvCxnSpPr>
            <p:cNvPr id="301" name="Google Shape;301;p60"/>
            <p:cNvCxnSpPr>
              <a:stCxn id="293" idx="4"/>
              <a:endCxn id="300" idx="0"/>
            </p:cNvCxnSpPr>
            <p:nvPr/>
          </p:nvCxnSpPr>
          <p:spPr>
            <a:xfrm>
              <a:off x="7653338" y="3048000"/>
              <a:ext cx="0" cy="381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02" name="Google Shape;302;p60"/>
            <p:cNvCxnSpPr>
              <a:stCxn id="300" idx="3"/>
              <a:endCxn id="303" idx="0"/>
            </p:cNvCxnSpPr>
            <p:nvPr/>
          </p:nvCxnSpPr>
          <p:spPr>
            <a:xfrm flipH="1">
              <a:off x="7080393" y="3819245"/>
              <a:ext cx="4113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04" name="Google Shape;304;p60"/>
            <p:cNvSpPr/>
            <p:nvPr/>
          </p:nvSpPr>
          <p:spPr>
            <a:xfrm>
              <a:off x="7997825" y="42672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endParaRPr/>
            </a:p>
          </p:txBody>
        </p:sp>
        <p:cxnSp>
          <p:nvCxnSpPr>
            <p:cNvPr id="305" name="Google Shape;305;p60"/>
            <p:cNvCxnSpPr>
              <a:stCxn id="300" idx="5"/>
              <a:endCxn id="304" idx="0"/>
            </p:cNvCxnSpPr>
            <p:nvPr/>
          </p:nvCxnSpPr>
          <p:spPr>
            <a:xfrm>
              <a:off x="7814983" y="3819245"/>
              <a:ext cx="4113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03" name="Google Shape;303;p60"/>
            <p:cNvSpPr/>
            <p:nvPr/>
          </p:nvSpPr>
          <p:spPr>
            <a:xfrm>
              <a:off x="6851650" y="42672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endParaRPr/>
            </a:p>
          </p:txBody>
        </p:sp>
        <p:sp>
          <p:nvSpPr>
            <p:cNvPr id="306" name="Google Shape;306;p60"/>
            <p:cNvSpPr/>
            <p:nvPr/>
          </p:nvSpPr>
          <p:spPr>
            <a:xfrm>
              <a:off x="685800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</a:t>
              </a:r>
              <a:endParaRPr/>
            </a:p>
          </p:txBody>
        </p:sp>
        <p:sp>
          <p:nvSpPr>
            <p:cNvPr id="307" name="Google Shape;307;p60"/>
            <p:cNvSpPr/>
            <p:nvPr/>
          </p:nvSpPr>
          <p:spPr>
            <a:xfrm>
              <a:off x="5853113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J</a:t>
              </a:r>
              <a:endParaRPr/>
            </a:p>
          </p:txBody>
        </p:sp>
        <p:sp>
          <p:nvSpPr>
            <p:cNvPr id="308" name="Google Shape;308;p60"/>
            <p:cNvSpPr/>
            <p:nvPr/>
          </p:nvSpPr>
          <p:spPr>
            <a:xfrm>
              <a:off x="734695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  <a:endParaRPr/>
            </a:p>
          </p:txBody>
        </p:sp>
        <p:sp>
          <p:nvSpPr>
            <p:cNvPr id="309" name="Google Shape;309;p60"/>
            <p:cNvSpPr/>
            <p:nvPr/>
          </p:nvSpPr>
          <p:spPr>
            <a:xfrm>
              <a:off x="635000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endParaRPr/>
            </a:p>
          </p:txBody>
        </p:sp>
        <p:sp>
          <p:nvSpPr>
            <p:cNvPr id="310" name="Google Shape;310;p60"/>
            <p:cNvSpPr/>
            <p:nvPr/>
          </p:nvSpPr>
          <p:spPr>
            <a:xfrm>
              <a:off x="7845425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endParaRPr/>
            </a:p>
          </p:txBody>
        </p:sp>
        <p:cxnSp>
          <p:nvCxnSpPr>
            <p:cNvPr id="311" name="Google Shape;311;p60"/>
            <p:cNvCxnSpPr>
              <a:stCxn id="303" idx="2"/>
              <a:endCxn id="307" idx="0"/>
            </p:cNvCxnSpPr>
            <p:nvPr/>
          </p:nvCxnSpPr>
          <p:spPr>
            <a:xfrm flipH="1">
              <a:off x="6081850" y="4495800"/>
              <a:ext cx="769800" cy="76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12" name="Google Shape;312;p60"/>
            <p:cNvCxnSpPr>
              <a:stCxn id="303" idx="3"/>
              <a:endCxn id="309" idx="0"/>
            </p:cNvCxnSpPr>
            <p:nvPr/>
          </p:nvCxnSpPr>
          <p:spPr>
            <a:xfrm flipH="1">
              <a:off x="6578705" y="4657445"/>
              <a:ext cx="339900" cy="60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13" name="Google Shape;313;p60"/>
            <p:cNvCxnSpPr>
              <a:stCxn id="303" idx="4"/>
              <a:endCxn id="306" idx="0"/>
            </p:cNvCxnSpPr>
            <p:nvPr/>
          </p:nvCxnSpPr>
          <p:spPr>
            <a:xfrm>
              <a:off x="7080250" y="4724400"/>
              <a:ext cx="6300" cy="533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14" name="Google Shape;314;p60"/>
            <p:cNvCxnSpPr>
              <a:stCxn id="303" idx="5"/>
              <a:endCxn id="308" idx="0"/>
            </p:cNvCxnSpPr>
            <p:nvPr/>
          </p:nvCxnSpPr>
          <p:spPr>
            <a:xfrm>
              <a:off x="7241895" y="4657445"/>
              <a:ext cx="333600" cy="60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15" name="Google Shape;315;p60"/>
            <p:cNvCxnSpPr>
              <a:stCxn id="303" idx="6"/>
              <a:endCxn id="310" idx="0"/>
            </p:cNvCxnSpPr>
            <p:nvPr/>
          </p:nvCxnSpPr>
          <p:spPr>
            <a:xfrm>
              <a:off x="7308850" y="4495800"/>
              <a:ext cx="765300" cy="76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16" name="Google Shape;316;p60"/>
            <p:cNvSpPr txBox="1"/>
            <p:nvPr/>
          </p:nvSpPr>
          <p:spPr>
            <a:xfrm>
              <a:off x="7620000" y="1295400"/>
              <a:ext cx="7671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Tree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6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4400"/>
              <a:t>🌲</a:t>
            </a:r>
            <a:r>
              <a:rPr lang="en-US"/>
              <a:t>Tree</a:t>
            </a:r>
            <a:r>
              <a:rPr lang="en-US" sz="4400"/>
              <a:t>🌲 </a:t>
            </a:r>
            <a:r>
              <a:rPr lang="en-US"/>
              <a:t>Terminology 2 (Solution)</a:t>
            </a:r>
            <a:endParaRPr/>
          </a:p>
        </p:txBody>
      </p:sp>
      <p:sp>
        <p:nvSpPr>
          <p:cNvPr id="322" name="Google Shape;322;p6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depth(B): </a:t>
            </a:r>
            <a:r>
              <a:rPr lang="en-US">
                <a:solidFill>
                  <a:srgbClr val="FF0000"/>
                </a:solidFill>
              </a:rPr>
              <a:t>1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height(G): </a:t>
            </a:r>
            <a:r>
              <a:rPr lang="en-US">
                <a:solidFill>
                  <a:srgbClr val="FF0000"/>
                </a:solidFill>
              </a:rPr>
              <a:t>2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height(T): </a:t>
            </a:r>
            <a:r>
              <a:rPr lang="en-US">
                <a:solidFill>
                  <a:srgbClr val="FF0000"/>
                </a:solidFill>
              </a:rPr>
              <a:t>4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degree(B): </a:t>
            </a:r>
            <a:r>
              <a:rPr lang="en-US">
                <a:solidFill>
                  <a:srgbClr val="FF0000"/>
                </a:solidFill>
              </a:rPr>
              <a:t>3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branchingFactor(T): </a:t>
            </a:r>
            <a:r>
              <a:rPr lang="en-US">
                <a:solidFill>
                  <a:srgbClr val="FF0000"/>
                </a:solidFill>
              </a:rPr>
              <a:t>0-5</a:t>
            </a:r>
            <a:endParaRPr/>
          </a:p>
        </p:txBody>
      </p:sp>
      <p:sp>
        <p:nvSpPr>
          <p:cNvPr id="323" name="Google Shape;323;p6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grpSp>
        <p:nvGrpSpPr>
          <p:cNvPr id="324" name="Google Shape;324;p61"/>
          <p:cNvGrpSpPr/>
          <p:nvPr/>
        </p:nvGrpSpPr>
        <p:grpSpPr>
          <a:xfrm>
            <a:off x="7857366" y="754081"/>
            <a:ext cx="3496434" cy="5422882"/>
            <a:chOff x="5605463" y="1295400"/>
            <a:chExt cx="2849562" cy="4419600"/>
          </a:xfrm>
        </p:grpSpPr>
        <p:sp>
          <p:nvSpPr>
            <p:cNvPr id="325" name="Google Shape;325;p61"/>
            <p:cNvSpPr/>
            <p:nvPr/>
          </p:nvSpPr>
          <p:spPr>
            <a:xfrm>
              <a:off x="6781800" y="16764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326" name="Google Shape;326;p61"/>
            <p:cNvCxnSpPr>
              <a:stCxn id="325" idx="3"/>
              <a:endCxn id="327" idx="0"/>
            </p:cNvCxnSpPr>
            <p:nvPr/>
          </p:nvCxnSpPr>
          <p:spPr>
            <a:xfrm flipH="1">
              <a:off x="6367555" y="2066645"/>
              <a:ext cx="481200" cy="5241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28" name="Google Shape;328;p61"/>
            <p:cNvCxnSpPr>
              <a:stCxn id="325" idx="5"/>
              <a:endCxn id="329" idx="0"/>
            </p:cNvCxnSpPr>
            <p:nvPr/>
          </p:nvCxnSpPr>
          <p:spPr>
            <a:xfrm>
              <a:off x="7172045" y="2066645"/>
              <a:ext cx="481200" cy="5241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30" name="Google Shape;330;p61"/>
            <p:cNvSpPr/>
            <p:nvPr/>
          </p:nvSpPr>
          <p:spPr>
            <a:xfrm>
              <a:off x="61388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  <p:sp>
          <p:nvSpPr>
            <p:cNvPr id="327" name="Google Shape;327;p61"/>
            <p:cNvSpPr/>
            <p:nvPr/>
          </p:nvSpPr>
          <p:spPr>
            <a:xfrm>
              <a:off x="6138863" y="2590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cxnSp>
          <p:nvCxnSpPr>
            <p:cNvPr id="331" name="Google Shape;331;p61"/>
            <p:cNvCxnSpPr>
              <a:stCxn id="327" idx="4"/>
              <a:endCxn id="330" idx="0"/>
            </p:cNvCxnSpPr>
            <p:nvPr/>
          </p:nvCxnSpPr>
          <p:spPr>
            <a:xfrm>
              <a:off x="6367463" y="3048000"/>
              <a:ext cx="0" cy="381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32" name="Google Shape;332;p61"/>
            <p:cNvSpPr/>
            <p:nvPr/>
          </p:nvSpPr>
          <p:spPr>
            <a:xfrm>
              <a:off x="56054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333" name="Google Shape;333;p61"/>
            <p:cNvSpPr/>
            <p:nvPr/>
          </p:nvSpPr>
          <p:spPr>
            <a:xfrm>
              <a:off x="6672263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  <p:cxnSp>
          <p:nvCxnSpPr>
            <p:cNvPr id="334" name="Google Shape;334;p61"/>
            <p:cNvCxnSpPr>
              <a:stCxn id="327" idx="5"/>
              <a:endCxn id="333" idx="0"/>
            </p:cNvCxnSpPr>
            <p:nvPr/>
          </p:nvCxnSpPr>
          <p:spPr>
            <a:xfrm>
              <a:off x="6529108" y="2981045"/>
              <a:ext cx="3717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35" name="Google Shape;335;p61"/>
            <p:cNvCxnSpPr>
              <a:stCxn id="327" idx="3"/>
              <a:endCxn id="332" idx="0"/>
            </p:cNvCxnSpPr>
            <p:nvPr/>
          </p:nvCxnSpPr>
          <p:spPr>
            <a:xfrm flipH="1">
              <a:off x="5834118" y="2981045"/>
              <a:ext cx="3717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29" name="Google Shape;329;p61"/>
            <p:cNvSpPr/>
            <p:nvPr/>
          </p:nvSpPr>
          <p:spPr>
            <a:xfrm>
              <a:off x="7424738" y="2590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336" name="Google Shape;336;p61"/>
            <p:cNvSpPr/>
            <p:nvPr/>
          </p:nvSpPr>
          <p:spPr>
            <a:xfrm>
              <a:off x="7424738" y="34290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cxnSp>
          <p:nvCxnSpPr>
            <p:cNvPr id="337" name="Google Shape;337;p61"/>
            <p:cNvCxnSpPr>
              <a:stCxn id="329" idx="4"/>
              <a:endCxn id="336" idx="0"/>
            </p:cNvCxnSpPr>
            <p:nvPr/>
          </p:nvCxnSpPr>
          <p:spPr>
            <a:xfrm>
              <a:off x="7653338" y="3048000"/>
              <a:ext cx="0" cy="381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38" name="Google Shape;338;p61"/>
            <p:cNvCxnSpPr>
              <a:stCxn id="336" idx="3"/>
              <a:endCxn id="339" idx="0"/>
            </p:cNvCxnSpPr>
            <p:nvPr/>
          </p:nvCxnSpPr>
          <p:spPr>
            <a:xfrm flipH="1">
              <a:off x="7080393" y="3819245"/>
              <a:ext cx="4113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40" name="Google Shape;340;p61"/>
            <p:cNvSpPr/>
            <p:nvPr/>
          </p:nvSpPr>
          <p:spPr>
            <a:xfrm>
              <a:off x="7997825" y="42672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endParaRPr/>
            </a:p>
          </p:txBody>
        </p:sp>
        <p:cxnSp>
          <p:nvCxnSpPr>
            <p:cNvPr id="341" name="Google Shape;341;p61"/>
            <p:cNvCxnSpPr>
              <a:stCxn id="336" idx="5"/>
              <a:endCxn id="340" idx="0"/>
            </p:cNvCxnSpPr>
            <p:nvPr/>
          </p:nvCxnSpPr>
          <p:spPr>
            <a:xfrm>
              <a:off x="7814983" y="3819245"/>
              <a:ext cx="411300" cy="447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39" name="Google Shape;339;p61"/>
            <p:cNvSpPr/>
            <p:nvPr/>
          </p:nvSpPr>
          <p:spPr>
            <a:xfrm>
              <a:off x="6851650" y="42672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endParaRPr/>
            </a:p>
          </p:txBody>
        </p:sp>
        <p:sp>
          <p:nvSpPr>
            <p:cNvPr id="342" name="Google Shape;342;p61"/>
            <p:cNvSpPr/>
            <p:nvPr/>
          </p:nvSpPr>
          <p:spPr>
            <a:xfrm>
              <a:off x="685800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</a:t>
              </a:r>
              <a:endParaRPr/>
            </a:p>
          </p:txBody>
        </p:sp>
        <p:sp>
          <p:nvSpPr>
            <p:cNvPr id="343" name="Google Shape;343;p61"/>
            <p:cNvSpPr/>
            <p:nvPr/>
          </p:nvSpPr>
          <p:spPr>
            <a:xfrm>
              <a:off x="5853113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J</a:t>
              </a:r>
              <a:endParaRPr/>
            </a:p>
          </p:txBody>
        </p:sp>
        <p:sp>
          <p:nvSpPr>
            <p:cNvPr id="344" name="Google Shape;344;p61"/>
            <p:cNvSpPr/>
            <p:nvPr/>
          </p:nvSpPr>
          <p:spPr>
            <a:xfrm>
              <a:off x="734695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  <a:endParaRPr/>
            </a:p>
          </p:txBody>
        </p:sp>
        <p:sp>
          <p:nvSpPr>
            <p:cNvPr id="345" name="Google Shape;345;p61"/>
            <p:cNvSpPr/>
            <p:nvPr/>
          </p:nvSpPr>
          <p:spPr>
            <a:xfrm>
              <a:off x="6350000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endParaRPr/>
            </a:p>
          </p:txBody>
        </p:sp>
        <p:sp>
          <p:nvSpPr>
            <p:cNvPr id="346" name="Google Shape;346;p61"/>
            <p:cNvSpPr/>
            <p:nvPr/>
          </p:nvSpPr>
          <p:spPr>
            <a:xfrm>
              <a:off x="7845425" y="5257800"/>
              <a:ext cx="457200" cy="4572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endParaRPr/>
            </a:p>
          </p:txBody>
        </p:sp>
        <p:cxnSp>
          <p:nvCxnSpPr>
            <p:cNvPr id="347" name="Google Shape;347;p61"/>
            <p:cNvCxnSpPr>
              <a:stCxn id="339" idx="2"/>
              <a:endCxn id="343" idx="0"/>
            </p:cNvCxnSpPr>
            <p:nvPr/>
          </p:nvCxnSpPr>
          <p:spPr>
            <a:xfrm flipH="1">
              <a:off x="6081850" y="4495800"/>
              <a:ext cx="769800" cy="76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48" name="Google Shape;348;p61"/>
            <p:cNvCxnSpPr>
              <a:stCxn id="339" idx="3"/>
              <a:endCxn id="345" idx="0"/>
            </p:cNvCxnSpPr>
            <p:nvPr/>
          </p:nvCxnSpPr>
          <p:spPr>
            <a:xfrm flipH="1">
              <a:off x="6578705" y="4657445"/>
              <a:ext cx="339900" cy="60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49" name="Google Shape;349;p61"/>
            <p:cNvCxnSpPr>
              <a:stCxn id="339" idx="4"/>
              <a:endCxn id="342" idx="0"/>
            </p:cNvCxnSpPr>
            <p:nvPr/>
          </p:nvCxnSpPr>
          <p:spPr>
            <a:xfrm>
              <a:off x="7080250" y="4724400"/>
              <a:ext cx="6300" cy="533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50" name="Google Shape;350;p61"/>
            <p:cNvCxnSpPr>
              <a:stCxn id="339" idx="5"/>
              <a:endCxn id="344" idx="0"/>
            </p:cNvCxnSpPr>
            <p:nvPr/>
          </p:nvCxnSpPr>
          <p:spPr>
            <a:xfrm>
              <a:off x="7241895" y="4657445"/>
              <a:ext cx="333600" cy="60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51" name="Google Shape;351;p61"/>
            <p:cNvCxnSpPr>
              <a:stCxn id="339" idx="6"/>
              <a:endCxn id="346" idx="0"/>
            </p:cNvCxnSpPr>
            <p:nvPr/>
          </p:nvCxnSpPr>
          <p:spPr>
            <a:xfrm>
              <a:off x="7308850" y="4495800"/>
              <a:ext cx="765300" cy="76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52" name="Google Shape;352;p61"/>
            <p:cNvSpPr txBox="1"/>
            <p:nvPr/>
          </p:nvSpPr>
          <p:spPr>
            <a:xfrm>
              <a:off x="7620000" y="1295400"/>
              <a:ext cx="7671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Tree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6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4400"/>
              <a:t>🌲</a:t>
            </a:r>
            <a:r>
              <a:rPr lang="en-US"/>
              <a:t>Tree</a:t>
            </a:r>
            <a:r>
              <a:rPr lang="en-US" sz="4400"/>
              <a:t>🌲 Types</a:t>
            </a:r>
            <a:endParaRPr/>
          </a:p>
        </p:txBody>
      </p:sp>
      <p:sp>
        <p:nvSpPr>
          <p:cNvPr id="358" name="Google Shape;358;p6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 </a:t>
            </a:r>
            <a:endParaRPr/>
          </a:p>
        </p:txBody>
      </p:sp>
      <p:sp>
        <p:nvSpPr>
          <p:cNvPr id="359" name="Google Shape;359;p6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grpSp>
        <p:nvGrpSpPr>
          <p:cNvPr id="360" name="Google Shape;360;p62"/>
          <p:cNvGrpSpPr/>
          <p:nvPr/>
        </p:nvGrpSpPr>
        <p:grpSpPr>
          <a:xfrm>
            <a:off x="9088438" y="1610728"/>
            <a:ext cx="2641600" cy="1842810"/>
            <a:chOff x="1651000" y="4267200"/>
            <a:chExt cx="2641600" cy="857250"/>
          </a:xfrm>
        </p:grpSpPr>
        <p:sp>
          <p:nvSpPr>
            <p:cNvPr id="361" name="Google Shape;361;p62"/>
            <p:cNvSpPr/>
            <p:nvPr/>
          </p:nvSpPr>
          <p:spPr>
            <a:xfrm>
              <a:off x="2870200" y="42672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62"/>
            <p:cNvSpPr/>
            <p:nvPr/>
          </p:nvSpPr>
          <p:spPr>
            <a:xfrm>
              <a:off x="2159000" y="46101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62"/>
            <p:cNvSpPr/>
            <p:nvPr/>
          </p:nvSpPr>
          <p:spPr>
            <a:xfrm>
              <a:off x="3683000" y="46101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64" name="Google Shape;364;p62"/>
            <p:cNvCxnSpPr>
              <a:stCxn id="361" idx="4"/>
              <a:endCxn id="362" idx="0"/>
            </p:cNvCxnSpPr>
            <p:nvPr/>
          </p:nvCxnSpPr>
          <p:spPr>
            <a:xfrm flipH="1">
              <a:off x="2260500" y="4381500"/>
              <a:ext cx="711300" cy="228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65" name="Google Shape;365;p62"/>
            <p:cNvCxnSpPr>
              <a:stCxn id="361" idx="4"/>
              <a:endCxn id="363" idx="0"/>
            </p:cNvCxnSpPr>
            <p:nvPr/>
          </p:nvCxnSpPr>
          <p:spPr>
            <a:xfrm>
              <a:off x="2971800" y="4381500"/>
              <a:ext cx="812700" cy="228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66" name="Google Shape;366;p62"/>
            <p:cNvSpPr/>
            <p:nvPr/>
          </p:nvSpPr>
          <p:spPr>
            <a:xfrm>
              <a:off x="1651000" y="50101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62"/>
            <p:cNvSpPr/>
            <p:nvPr/>
          </p:nvSpPr>
          <p:spPr>
            <a:xfrm>
              <a:off x="2463800" y="50101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68" name="Google Shape;368;p62"/>
            <p:cNvCxnSpPr>
              <a:stCxn id="362" idx="3"/>
              <a:endCxn id="366" idx="0"/>
            </p:cNvCxnSpPr>
            <p:nvPr/>
          </p:nvCxnSpPr>
          <p:spPr>
            <a:xfrm flipH="1">
              <a:off x="1752558" y="4707661"/>
              <a:ext cx="436200" cy="302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69" name="Google Shape;369;p62"/>
            <p:cNvCxnSpPr>
              <a:stCxn id="362" idx="5"/>
              <a:endCxn id="367" idx="1"/>
            </p:cNvCxnSpPr>
            <p:nvPr/>
          </p:nvCxnSpPr>
          <p:spPr>
            <a:xfrm>
              <a:off x="2332442" y="4707661"/>
              <a:ext cx="161100" cy="319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70" name="Google Shape;370;p62"/>
            <p:cNvSpPr/>
            <p:nvPr/>
          </p:nvSpPr>
          <p:spPr>
            <a:xfrm>
              <a:off x="3378200" y="50101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62"/>
            <p:cNvSpPr/>
            <p:nvPr/>
          </p:nvSpPr>
          <p:spPr>
            <a:xfrm>
              <a:off x="4089400" y="50101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72" name="Google Shape;372;p62"/>
            <p:cNvCxnSpPr>
              <a:stCxn id="363" idx="4"/>
              <a:endCxn id="370" idx="0"/>
            </p:cNvCxnSpPr>
            <p:nvPr/>
          </p:nvCxnSpPr>
          <p:spPr>
            <a:xfrm flipH="1">
              <a:off x="3479800" y="4724400"/>
              <a:ext cx="304800" cy="285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73" name="Google Shape;373;p62"/>
            <p:cNvCxnSpPr>
              <a:stCxn id="363" idx="5"/>
              <a:endCxn id="371" idx="0"/>
            </p:cNvCxnSpPr>
            <p:nvPr/>
          </p:nvCxnSpPr>
          <p:spPr>
            <a:xfrm>
              <a:off x="3856442" y="4707661"/>
              <a:ext cx="334500" cy="302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374" name="Google Shape;374;p62"/>
          <p:cNvGrpSpPr/>
          <p:nvPr/>
        </p:nvGrpSpPr>
        <p:grpSpPr>
          <a:xfrm>
            <a:off x="8986838" y="3970004"/>
            <a:ext cx="2844800" cy="2651002"/>
            <a:chOff x="1727200" y="4572000"/>
            <a:chExt cx="2844800" cy="1143000"/>
          </a:xfrm>
        </p:grpSpPr>
        <p:sp>
          <p:nvSpPr>
            <p:cNvPr id="375" name="Google Shape;375;p62"/>
            <p:cNvSpPr/>
            <p:nvPr/>
          </p:nvSpPr>
          <p:spPr>
            <a:xfrm>
              <a:off x="3149600" y="45720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62"/>
            <p:cNvSpPr/>
            <p:nvPr/>
          </p:nvSpPr>
          <p:spPr>
            <a:xfrm>
              <a:off x="2438400" y="49149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62"/>
            <p:cNvSpPr/>
            <p:nvPr/>
          </p:nvSpPr>
          <p:spPr>
            <a:xfrm>
              <a:off x="3962400" y="49149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78" name="Google Shape;378;p62"/>
            <p:cNvCxnSpPr>
              <a:stCxn id="375" idx="4"/>
              <a:endCxn id="376" idx="0"/>
            </p:cNvCxnSpPr>
            <p:nvPr/>
          </p:nvCxnSpPr>
          <p:spPr>
            <a:xfrm flipH="1">
              <a:off x="2539900" y="4686300"/>
              <a:ext cx="711300" cy="228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79" name="Google Shape;379;p62"/>
            <p:cNvCxnSpPr>
              <a:stCxn id="375" idx="4"/>
              <a:endCxn id="377" idx="0"/>
            </p:cNvCxnSpPr>
            <p:nvPr/>
          </p:nvCxnSpPr>
          <p:spPr>
            <a:xfrm>
              <a:off x="3251200" y="4686300"/>
              <a:ext cx="812700" cy="228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80" name="Google Shape;380;p62"/>
            <p:cNvSpPr/>
            <p:nvPr/>
          </p:nvSpPr>
          <p:spPr>
            <a:xfrm>
              <a:off x="1930400" y="53149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62"/>
            <p:cNvSpPr/>
            <p:nvPr/>
          </p:nvSpPr>
          <p:spPr>
            <a:xfrm>
              <a:off x="1727200" y="56007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62"/>
            <p:cNvSpPr/>
            <p:nvPr/>
          </p:nvSpPr>
          <p:spPr>
            <a:xfrm>
              <a:off x="2133600" y="56007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83" name="Google Shape;383;p62"/>
            <p:cNvCxnSpPr>
              <a:stCxn id="380" idx="4"/>
              <a:endCxn id="381" idx="0"/>
            </p:cNvCxnSpPr>
            <p:nvPr/>
          </p:nvCxnSpPr>
          <p:spPr>
            <a:xfrm flipH="1">
              <a:off x="1828900" y="5429250"/>
              <a:ext cx="203100" cy="171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84" name="Google Shape;384;p62"/>
            <p:cNvCxnSpPr>
              <a:stCxn id="380" idx="4"/>
              <a:endCxn id="382" idx="0"/>
            </p:cNvCxnSpPr>
            <p:nvPr/>
          </p:nvCxnSpPr>
          <p:spPr>
            <a:xfrm>
              <a:off x="2032000" y="5429250"/>
              <a:ext cx="203100" cy="171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85" name="Google Shape;385;p62"/>
            <p:cNvSpPr/>
            <p:nvPr/>
          </p:nvSpPr>
          <p:spPr>
            <a:xfrm>
              <a:off x="2743200" y="53149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86" name="Google Shape;386;p62"/>
            <p:cNvCxnSpPr>
              <a:stCxn id="376" idx="3"/>
              <a:endCxn id="380" idx="0"/>
            </p:cNvCxnSpPr>
            <p:nvPr/>
          </p:nvCxnSpPr>
          <p:spPr>
            <a:xfrm flipH="1">
              <a:off x="2031958" y="5012461"/>
              <a:ext cx="436200" cy="302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87" name="Google Shape;387;p62"/>
            <p:cNvCxnSpPr>
              <a:stCxn id="376" idx="5"/>
              <a:endCxn id="385" idx="1"/>
            </p:cNvCxnSpPr>
            <p:nvPr/>
          </p:nvCxnSpPr>
          <p:spPr>
            <a:xfrm>
              <a:off x="2611842" y="5012461"/>
              <a:ext cx="161100" cy="319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88" name="Google Shape;388;p62"/>
            <p:cNvSpPr/>
            <p:nvPr/>
          </p:nvSpPr>
          <p:spPr>
            <a:xfrm>
              <a:off x="3657600" y="53149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62"/>
            <p:cNvSpPr/>
            <p:nvPr/>
          </p:nvSpPr>
          <p:spPr>
            <a:xfrm>
              <a:off x="4368800" y="53149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90" name="Google Shape;390;p62"/>
            <p:cNvCxnSpPr>
              <a:stCxn id="377" idx="4"/>
              <a:endCxn id="388" idx="0"/>
            </p:cNvCxnSpPr>
            <p:nvPr/>
          </p:nvCxnSpPr>
          <p:spPr>
            <a:xfrm flipH="1">
              <a:off x="3759200" y="5029200"/>
              <a:ext cx="304800" cy="28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91" name="Google Shape;391;p62"/>
            <p:cNvCxnSpPr>
              <a:stCxn id="377" idx="5"/>
              <a:endCxn id="389" idx="0"/>
            </p:cNvCxnSpPr>
            <p:nvPr/>
          </p:nvCxnSpPr>
          <p:spPr>
            <a:xfrm>
              <a:off x="4135842" y="5012461"/>
              <a:ext cx="334500" cy="302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Announcements</a:t>
            </a:r>
            <a:endParaRPr/>
          </a:p>
        </p:txBody>
      </p:sp>
      <p:sp>
        <p:nvSpPr>
          <p:cNvPr id="83" name="Google Shape;83;p4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dirty="0"/>
              <a:t>EX01 Analysis</a:t>
            </a:r>
            <a:endParaRPr dirty="0"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Due </a:t>
            </a:r>
            <a:r>
              <a:rPr lang="en-US" b="1" dirty="0"/>
              <a:t>Today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dirty="0"/>
              <a:t>EX02 Heaps</a:t>
            </a:r>
            <a:endParaRPr dirty="0"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Releases Wednesday</a:t>
            </a:r>
            <a:endParaRPr dirty="0"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Due next Friday</a:t>
            </a:r>
            <a:endParaRPr b="1" dirty="0"/>
          </a:p>
        </p:txBody>
      </p:sp>
      <p:sp>
        <p:nvSpPr>
          <p:cNvPr id="84" name="Google Shape;84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6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4400"/>
              <a:t>More on Perfect Tree</a:t>
            </a:r>
            <a:endParaRPr/>
          </a:p>
        </p:txBody>
      </p:sp>
      <p:sp>
        <p:nvSpPr>
          <p:cNvPr id="397" name="Google Shape;397;p63"/>
          <p:cNvSpPr txBox="1">
            <a:spLocks noGrp="1"/>
          </p:cNvSpPr>
          <p:nvPr>
            <p:ph type="body" idx="1"/>
          </p:nvPr>
        </p:nvSpPr>
        <p:spPr>
          <a:xfrm>
            <a:off x="838200" y="1359573"/>
            <a:ext cx="10515600" cy="6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Perfect Tree: 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Every row is completely full</a:t>
            </a:r>
            <a:endParaRPr/>
          </a:p>
        </p:txBody>
      </p:sp>
      <p:sp>
        <p:nvSpPr>
          <p:cNvPr id="398" name="Google Shape;398;p6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399" name="Google Shape;399;p63"/>
          <p:cNvSpPr/>
          <p:nvPr/>
        </p:nvSpPr>
        <p:spPr>
          <a:xfrm>
            <a:off x="10055180" y="242271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63"/>
          <p:cNvSpPr/>
          <p:nvPr/>
        </p:nvSpPr>
        <p:spPr>
          <a:xfrm>
            <a:off x="9343980" y="979395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63"/>
          <p:cNvSpPr/>
          <p:nvPr/>
        </p:nvSpPr>
        <p:spPr>
          <a:xfrm>
            <a:off x="10867980" y="979395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2" name="Google Shape;402;p63"/>
          <p:cNvCxnSpPr>
            <a:stCxn id="399" idx="4"/>
            <a:endCxn id="400" idx="0"/>
          </p:cNvCxnSpPr>
          <p:nvPr/>
        </p:nvCxnSpPr>
        <p:spPr>
          <a:xfrm flipH="1">
            <a:off x="9445480" y="487979"/>
            <a:ext cx="711300" cy="491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3" name="Google Shape;403;p63"/>
          <p:cNvCxnSpPr>
            <a:stCxn id="399" idx="4"/>
            <a:endCxn id="401" idx="0"/>
          </p:cNvCxnSpPr>
          <p:nvPr/>
        </p:nvCxnSpPr>
        <p:spPr>
          <a:xfrm>
            <a:off x="10156780" y="487979"/>
            <a:ext cx="812700" cy="491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04" name="Google Shape;404;p63"/>
          <p:cNvSpPr/>
          <p:nvPr/>
        </p:nvSpPr>
        <p:spPr>
          <a:xfrm>
            <a:off x="8835980" y="1839373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63"/>
          <p:cNvSpPr/>
          <p:nvPr/>
        </p:nvSpPr>
        <p:spPr>
          <a:xfrm>
            <a:off x="9648780" y="1839373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6" name="Google Shape;406;p63"/>
          <p:cNvCxnSpPr>
            <a:stCxn id="400" idx="3"/>
            <a:endCxn id="404" idx="0"/>
          </p:cNvCxnSpPr>
          <p:nvPr/>
        </p:nvCxnSpPr>
        <p:spPr>
          <a:xfrm flipH="1">
            <a:off x="8937538" y="1189120"/>
            <a:ext cx="436200" cy="650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07" name="Google Shape;407;p63"/>
          <p:cNvCxnSpPr>
            <a:stCxn id="400" idx="5"/>
            <a:endCxn id="405" idx="1"/>
          </p:cNvCxnSpPr>
          <p:nvPr/>
        </p:nvCxnSpPr>
        <p:spPr>
          <a:xfrm>
            <a:off x="9517422" y="1189120"/>
            <a:ext cx="161100" cy="686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08" name="Google Shape;408;p63"/>
          <p:cNvSpPr/>
          <p:nvPr/>
        </p:nvSpPr>
        <p:spPr>
          <a:xfrm>
            <a:off x="10563180" y="1839373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63"/>
          <p:cNvSpPr/>
          <p:nvPr/>
        </p:nvSpPr>
        <p:spPr>
          <a:xfrm>
            <a:off x="11274380" y="1839373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0" name="Google Shape;410;p63"/>
          <p:cNvCxnSpPr>
            <a:stCxn id="401" idx="4"/>
            <a:endCxn id="408" idx="0"/>
          </p:cNvCxnSpPr>
          <p:nvPr/>
        </p:nvCxnSpPr>
        <p:spPr>
          <a:xfrm flipH="1">
            <a:off x="10664780" y="1225103"/>
            <a:ext cx="304800" cy="614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1" name="Google Shape;411;p63"/>
          <p:cNvCxnSpPr>
            <a:stCxn id="401" idx="5"/>
            <a:endCxn id="409" idx="0"/>
          </p:cNvCxnSpPr>
          <p:nvPr/>
        </p:nvCxnSpPr>
        <p:spPr>
          <a:xfrm>
            <a:off x="11041422" y="1189120"/>
            <a:ext cx="334500" cy="650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412" name="Google Shape;412;p63"/>
          <p:cNvGraphicFramePr/>
          <p:nvPr/>
        </p:nvGraphicFramePr>
        <p:xfrm>
          <a:off x="224013" y="2288131"/>
          <a:ext cx="6959625" cy="3002475"/>
        </p:xfrm>
        <a:graphic>
          <a:graphicData uri="http://schemas.openxmlformats.org/drawingml/2006/table">
            <a:tbl>
              <a:tblPr firstRow="1" bandRow="1">
                <a:noFill/>
                <a:tableStyleId>{6FCE76EE-EDC6-4CE8-8C1E-179B1713773D}</a:tableStyleId>
              </a:tblPr>
              <a:tblGrid>
                <a:gridCol w="2319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9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# leaves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1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2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7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4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3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15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8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?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3" name="Google Shape;413;p63"/>
          <p:cNvSpPr/>
          <p:nvPr/>
        </p:nvSpPr>
        <p:spPr>
          <a:xfrm>
            <a:off x="8436557" y="2491181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4" name="Google Shape;414;p63"/>
          <p:cNvCxnSpPr>
            <a:stCxn id="404" idx="3"/>
            <a:endCxn id="413" idx="0"/>
          </p:cNvCxnSpPr>
          <p:nvPr/>
        </p:nvCxnSpPr>
        <p:spPr>
          <a:xfrm flipH="1">
            <a:off x="8538138" y="2049098"/>
            <a:ext cx="327600" cy="442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15" name="Google Shape;415;p63"/>
          <p:cNvSpPr/>
          <p:nvPr/>
        </p:nvSpPr>
        <p:spPr>
          <a:xfrm>
            <a:off x="8937580" y="2491181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6" name="Google Shape;416;p63"/>
          <p:cNvCxnSpPr>
            <a:stCxn id="404" idx="5"/>
            <a:endCxn id="415" idx="1"/>
          </p:cNvCxnSpPr>
          <p:nvPr/>
        </p:nvCxnSpPr>
        <p:spPr>
          <a:xfrm flipH="1">
            <a:off x="8967422" y="2049098"/>
            <a:ext cx="42000" cy="478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7" name="Google Shape;417;p63"/>
          <p:cNvCxnSpPr>
            <a:stCxn id="405" idx="3"/>
            <a:endCxn id="418" idx="7"/>
          </p:cNvCxnSpPr>
          <p:nvPr/>
        </p:nvCxnSpPr>
        <p:spPr>
          <a:xfrm flipH="1">
            <a:off x="9468538" y="2049098"/>
            <a:ext cx="210000" cy="435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19" name="Google Shape;419;p63"/>
          <p:cNvCxnSpPr>
            <a:stCxn id="405" idx="5"/>
            <a:endCxn id="420" idx="1"/>
          </p:cNvCxnSpPr>
          <p:nvPr/>
        </p:nvCxnSpPr>
        <p:spPr>
          <a:xfrm flipH="1">
            <a:off x="9782322" y="2049098"/>
            <a:ext cx="39900" cy="435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1" name="Google Shape;421;p63"/>
          <p:cNvCxnSpPr>
            <a:stCxn id="408" idx="3"/>
            <a:endCxn id="422" idx="0"/>
          </p:cNvCxnSpPr>
          <p:nvPr/>
        </p:nvCxnSpPr>
        <p:spPr>
          <a:xfrm flipH="1">
            <a:off x="10303738" y="2049098"/>
            <a:ext cx="289200" cy="435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3" name="Google Shape;423;p63"/>
          <p:cNvCxnSpPr>
            <a:stCxn id="408" idx="5"/>
            <a:endCxn id="424" idx="0"/>
          </p:cNvCxnSpPr>
          <p:nvPr/>
        </p:nvCxnSpPr>
        <p:spPr>
          <a:xfrm>
            <a:off x="10736622" y="2049098"/>
            <a:ext cx="63300" cy="409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5" name="Google Shape;425;p63"/>
          <p:cNvCxnSpPr>
            <a:stCxn id="409" idx="3"/>
            <a:endCxn id="426" idx="1"/>
          </p:cNvCxnSpPr>
          <p:nvPr/>
        </p:nvCxnSpPr>
        <p:spPr>
          <a:xfrm flipH="1">
            <a:off x="11211438" y="2049098"/>
            <a:ext cx="92700" cy="445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7" name="Google Shape;427;p63"/>
          <p:cNvCxnSpPr>
            <a:stCxn id="409" idx="5"/>
            <a:endCxn id="428" idx="0"/>
          </p:cNvCxnSpPr>
          <p:nvPr/>
        </p:nvCxnSpPr>
        <p:spPr>
          <a:xfrm>
            <a:off x="11447822" y="2049098"/>
            <a:ext cx="302400" cy="435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18" name="Google Shape;418;p63"/>
          <p:cNvSpPr/>
          <p:nvPr/>
        </p:nvSpPr>
        <p:spPr>
          <a:xfrm>
            <a:off x="9295206" y="2448943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63"/>
          <p:cNvSpPr/>
          <p:nvPr/>
        </p:nvSpPr>
        <p:spPr>
          <a:xfrm>
            <a:off x="9752653" y="2448943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63"/>
          <p:cNvSpPr/>
          <p:nvPr/>
        </p:nvSpPr>
        <p:spPr>
          <a:xfrm>
            <a:off x="10202073" y="2484926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63"/>
          <p:cNvSpPr/>
          <p:nvPr/>
        </p:nvSpPr>
        <p:spPr>
          <a:xfrm>
            <a:off x="10698362" y="2458441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p63"/>
          <p:cNvSpPr/>
          <p:nvPr/>
        </p:nvSpPr>
        <p:spPr>
          <a:xfrm>
            <a:off x="11181790" y="2458441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63"/>
          <p:cNvSpPr/>
          <p:nvPr/>
        </p:nvSpPr>
        <p:spPr>
          <a:xfrm>
            <a:off x="11648513" y="2484926"/>
            <a:ext cx="203200" cy="245708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63"/>
          <p:cNvSpPr txBox="1"/>
          <p:nvPr/>
        </p:nvSpPr>
        <p:spPr>
          <a:xfrm>
            <a:off x="6601317" y="3507368"/>
            <a:ext cx="6094926" cy="262975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6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4400"/>
              <a:t>🌲</a:t>
            </a:r>
            <a:r>
              <a:rPr lang="en-US"/>
              <a:t>Tree</a:t>
            </a:r>
            <a:r>
              <a:rPr lang="en-US" sz="4400"/>
              <a:t>🌲 Properties</a:t>
            </a:r>
            <a:endParaRPr/>
          </a:p>
        </p:txBody>
      </p:sp>
      <p:sp>
        <p:nvSpPr>
          <p:cNvPr id="435" name="Google Shape;435;p6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 </a:t>
            </a:r>
            <a:endParaRPr/>
          </a:p>
        </p:txBody>
      </p:sp>
      <p:sp>
        <p:nvSpPr>
          <p:cNvPr id="436" name="Google Shape;436;p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grpSp>
        <p:nvGrpSpPr>
          <p:cNvPr id="437" name="Google Shape;437;p64"/>
          <p:cNvGrpSpPr/>
          <p:nvPr/>
        </p:nvGrpSpPr>
        <p:grpSpPr>
          <a:xfrm>
            <a:off x="9088438" y="1610728"/>
            <a:ext cx="2641600" cy="1842810"/>
            <a:chOff x="1651000" y="4267200"/>
            <a:chExt cx="2641600" cy="857250"/>
          </a:xfrm>
        </p:grpSpPr>
        <p:sp>
          <p:nvSpPr>
            <p:cNvPr id="438" name="Google Shape;438;p64"/>
            <p:cNvSpPr/>
            <p:nvPr/>
          </p:nvSpPr>
          <p:spPr>
            <a:xfrm>
              <a:off x="2870200" y="42672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64"/>
            <p:cNvSpPr/>
            <p:nvPr/>
          </p:nvSpPr>
          <p:spPr>
            <a:xfrm>
              <a:off x="2159000" y="46101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64"/>
            <p:cNvSpPr/>
            <p:nvPr/>
          </p:nvSpPr>
          <p:spPr>
            <a:xfrm>
              <a:off x="3683000" y="46101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41" name="Google Shape;441;p64"/>
            <p:cNvCxnSpPr>
              <a:stCxn id="438" idx="4"/>
              <a:endCxn id="439" idx="0"/>
            </p:cNvCxnSpPr>
            <p:nvPr/>
          </p:nvCxnSpPr>
          <p:spPr>
            <a:xfrm flipH="1">
              <a:off x="2260500" y="4381500"/>
              <a:ext cx="711300" cy="228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42" name="Google Shape;442;p64"/>
            <p:cNvCxnSpPr>
              <a:stCxn id="438" idx="4"/>
              <a:endCxn id="440" idx="0"/>
            </p:cNvCxnSpPr>
            <p:nvPr/>
          </p:nvCxnSpPr>
          <p:spPr>
            <a:xfrm>
              <a:off x="2971800" y="4381500"/>
              <a:ext cx="812700" cy="228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43" name="Google Shape;443;p64"/>
            <p:cNvSpPr/>
            <p:nvPr/>
          </p:nvSpPr>
          <p:spPr>
            <a:xfrm>
              <a:off x="1651000" y="50101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64"/>
            <p:cNvSpPr/>
            <p:nvPr/>
          </p:nvSpPr>
          <p:spPr>
            <a:xfrm>
              <a:off x="2463800" y="50101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45" name="Google Shape;445;p64"/>
            <p:cNvCxnSpPr>
              <a:stCxn id="439" idx="3"/>
              <a:endCxn id="443" idx="0"/>
            </p:cNvCxnSpPr>
            <p:nvPr/>
          </p:nvCxnSpPr>
          <p:spPr>
            <a:xfrm flipH="1">
              <a:off x="1752558" y="4707661"/>
              <a:ext cx="436200" cy="302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46" name="Google Shape;446;p64"/>
            <p:cNvCxnSpPr>
              <a:stCxn id="439" idx="5"/>
              <a:endCxn id="444" idx="1"/>
            </p:cNvCxnSpPr>
            <p:nvPr/>
          </p:nvCxnSpPr>
          <p:spPr>
            <a:xfrm>
              <a:off x="2332442" y="4707661"/>
              <a:ext cx="161100" cy="319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47" name="Google Shape;447;p64"/>
            <p:cNvSpPr/>
            <p:nvPr/>
          </p:nvSpPr>
          <p:spPr>
            <a:xfrm>
              <a:off x="3378200" y="50101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64"/>
            <p:cNvSpPr/>
            <p:nvPr/>
          </p:nvSpPr>
          <p:spPr>
            <a:xfrm>
              <a:off x="4089400" y="50101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49" name="Google Shape;449;p64"/>
            <p:cNvCxnSpPr>
              <a:stCxn id="440" idx="4"/>
              <a:endCxn id="447" idx="0"/>
            </p:cNvCxnSpPr>
            <p:nvPr/>
          </p:nvCxnSpPr>
          <p:spPr>
            <a:xfrm flipH="1">
              <a:off x="3479800" y="4724400"/>
              <a:ext cx="304800" cy="285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50" name="Google Shape;450;p64"/>
            <p:cNvCxnSpPr>
              <a:stCxn id="440" idx="5"/>
              <a:endCxn id="448" idx="0"/>
            </p:cNvCxnSpPr>
            <p:nvPr/>
          </p:nvCxnSpPr>
          <p:spPr>
            <a:xfrm>
              <a:off x="3856442" y="4707661"/>
              <a:ext cx="334500" cy="302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451" name="Google Shape;451;p64"/>
          <p:cNvGrpSpPr/>
          <p:nvPr/>
        </p:nvGrpSpPr>
        <p:grpSpPr>
          <a:xfrm>
            <a:off x="8986838" y="3970004"/>
            <a:ext cx="2844800" cy="2651002"/>
            <a:chOff x="1727200" y="4572000"/>
            <a:chExt cx="2844800" cy="1143000"/>
          </a:xfrm>
        </p:grpSpPr>
        <p:sp>
          <p:nvSpPr>
            <p:cNvPr id="452" name="Google Shape;452;p64"/>
            <p:cNvSpPr/>
            <p:nvPr/>
          </p:nvSpPr>
          <p:spPr>
            <a:xfrm>
              <a:off x="3149600" y="45720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64"/>
            <p:cNvSpPr/>
            <p:nvPr/>
          </p:nvSpPr>
          <p:spPr>
            <a:xfrm>
              <a:off x="2438400" y="49149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64"/>
            <p:cNvSpPr/>
            <p:nvPr/>
          </p:nvSpPr>
          <p:spPr>
            <a:xfrm>
              <a:off x="3962400" y="49149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55" name="Google Shape;455;p64"/>
            <p:cNvCxnSpPr>
              <a:stCxn id="452" idx="4"/>
              <a:endCxn id="453" idx="0"/>
            </p:cNvCxnSpPr>
            <p:nvPr/>
          </p:nvCxnSpPr>
          <p:spPr>
            <a:xfrm flipH="1">
              <a:off x="2539900" y="4686300"/>
              <a:ext cx="711300" cy="228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56" name="Google Shape;456;p64"/>
            <p:cNvCxnSpPr>
              <a:stCxn id="452" idx="4"/>
              <a:endCxn id="454" idx="0"/>
            </p:cNvCxnSpPr>
            <p:nvPr/>
          </p:nvCxnSpPr>
          <p:spPr>
            <a:xfrm>
              <a:off x="3251200" y="4686300"/>
              <a:ext cx="812700" cy="228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57" name="Google Shape;457;p64"/>
            <p:cNvSpPr/>
            <p:nvPr/>
          </p:nvSpPr>
          <p:spPr>
            <a:xfrm>
              <a:off x="1930400" y="53149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8" name="Google Shape;458;p64"/>
            <p:cNvSpPr/>
            <p:nvPr/>
          </p:nvSpPr>
          <p:spPr>
            <a:xfrm>
              <a:off x="1727200" y="56007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64"/>
            <p:cNvSpPr/>
            <p:nvPr/>
          </p:nvSpPr>
          <p:spPr>
            <a:xfrm>
              <a:off x="2133600" y="56007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60" name="Google Shape;460;p64"/>
            <p:cNvCxnSpPr>
              <a:stCxn id="457" idx="4"/>
              <a:endCxn id="458" idx="0"/>
            </p:cNvCxnSpPr>
            <p:nvPr/>
          </p:nvCxnSpPr>
          <p:spPr>
            <a:xfrm flipH="1">
              <a:off x="1828900" y="5429250"/>
              <a:ext cx="203100" cy="171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61" name="Google Shape;461;p64"/>
            <p:cNvCxnSpPr>
              <a:stCxn id="457" idx="4"/>
              <a:endCxn id="459" idx="0"/>
            </p:cNvCxnSpPr>
            <p:nvPr/>
          </p:nvCxnSpPr>
          <p:spPr>
            <a:xfrm>
              <a:off x="2032000" y="5429250"/>
              <a:ext cx="203100" cy="171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62" name="Google Shape;462;p64"/>
            <p:cNvSpPr/>
            <p:nvPr/>
          </p:nvSpPr>
          <p:spPr>
            <a:xfrm>
              <a:off x="2743200" y="53149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63" name="Google Shape;463;p64"/>
            <p:cNvCxnSpPr>
              <a:stCxn id="453" idx="3"/>
              <a:endCxn id="457" idx="0"/>
            </p:cNvCxnSpPr>
            <p:nvPr/>
          </p:nvCxnSpPr>
          <p:spPr>
            <a:xfrm flipH="1">
              <a:off x="2031958" y="5012461"/>
              <a:ext cx="436200" cy="302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64" name="Google Shape;464;p64"/>
            <p:cNvCxnSpPr>
              <a:stCxn id="453" idx="5"/>
              <a:endCxn id="462" idx="1"/>
            </p:cNvCxnSpPr>
            <p:nvPr/>
          </p:nvCxnSpPr>
          <p:spPr>
            <a:xfrm>
              <a:off x="2611842" y="5012461"/>
              <a:ext cx="161100" cy="319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65" name="Google Shape;465;p64"/>
            <p:cNvSpPr/>
            <p:nvPr/>
          </p:nvSpPr>
          <p:spPr>
            <a:xfrm>
              <a:off x="3657600" y="53149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64"/>
            <p:cNvSpPr/>
            <p:nvPr/>
          </p:nvSpPr>
          <p:spPr>
            <a:xfrm>
              <a:off x="4368800" y="53149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67" name="Google Shape;467;p64"/>
            <p:cNvCxnSpPr>
              <a:stCxn id="454" idx="4"/>
              <a:endCxn id="465" idx="0"/>
            </p:cNvCxnSpPr>
            <p:nvPr/>
          </p:nvCxnSpPr>
          <p:spPr>
            <a:xfrm flipH="1">
              <a:off x="3759200" y="5029200"/>
              <a:ext cx="304800" cy="28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68" name="Google Shape;468;p64"/>
            <p:cNvCxnSpPr>
              <a:stCxn id="454" idx="5"/>
              <a:endCxn id="466" idx="0"/>
            </p:cNvCxnSpPr>
            <p:nvPr/>
          </p:nvCxnSpPr>
          <p:spPr>
            <a:xfrm>
              <a:off x="4135842" y="5012461"/>
              <a:ext cx="334500" cy="302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aphicFrame>
        <p:nvGraphicFramePr>
          <p:cNvPr id="469" name="Google Shape;469;p64"/>
          <p:cNvGraphicFramePr/>
          <p:nvPr/>
        </p:nvGraphicFramePr>
        <p:xfrm>
          <a:off x="3500438" y="686353"/>
          <a:ext cx="8128000" cy="370850"/>
        </p:xfrm>
        <a:graphic>
          <a:graphicData uri="http://schemas.openxmlformats.org/drawingml/2006/table">
            <a:tbl>
              <a:tblPr firstRow="1" bandRow="1">
                <a:noFill/>
                <a:tableStyleId>{6FCE76EE-EDC6-4CE8-8C1E-179B1713773D}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6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4400"/>
              <a:t>🌲</a:t>
            </a:r>
            <a:r>
              <a:rPr lang="en-US"/>
              <a:t>Tree</a:t>
            </a:r>
            <a:r>
              <a:rPr lang="en-US" sz="4400"/>
              <a:t>🌲 Properties</a:t>
            </a:r>
            <a:endParaRPr/>
          </a:p>
        </p:txBody>
      </p:sp>
      <p:sp>
        <p:nvSpPr>
          <p:cNvPr id="475" name="Google Shape;475;p6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 </a:t>
            </a:r>
            <a:endParaRPr/>
          </a:p>
        </p:txBody>
      </p:sp>
      <p:sp>
        <p:nvSpPr>
          <p:cNvPr id="476" name="Google Shape;476;p6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grpSp>
        <p:nvGrpSpPr>
          <p:cNvPr id="477" name="Google Shape;477;p65"/>
          <p:cNvGrpSpPr/>
          <p:nvPr/>
        </p:nvGrpSpPr>
        <p:grpSpPr>
          <a:xfrm>
            <a:off x="9088438" y="1610728"/>
            <a:ext cx="2641600" cy="1842810"/>
            <a:chOff x="1651000" y="4267200"/>
            <a:chExt cx="2641600" cy="857250"/>
          </a:xfrm>
        </p:grpSpPr>
        <p:sp>
          <p:nvSpPr>
            <p:cNvPr id="478" name="Google Shape;478;p65"/>
            <p:cNvSpPr/>
            <p:nvPr/>
          </p:nvSpPr>
          <p:spPr>
            <a:xfrm>
              <a:off x="2870200" y="42672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65"/>
            <p:cNvSpPr/>
            <p:nvPr/>
          </p:nvSpPr>
          <p:spPr>
            <a:xfrm>
              <a:off x="2159000" y="46101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65"/>
            <p:cNvSpPr/>
            <p:nvPr/>
          </p:nvSpPr>
          <p:spPr>
            <a:xfrm>
              <a:off x="3683000" y="46101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81" name="Google Shape;481;p65"/>
            <p:cNvCxnSpPr>
              <a:stCxn id="478" idx="4"/>
              <a:endCxn id="479" idx="0"/>
            </p:cNvCxnSpPr>
            <p:nvPr/>
          </p:nvCxnSpPr>
          <p:spPr>
            <a:xfrm flipH="1">
              <a:off x="2260500" y="4381500"/>
              <a:ext cx="711300" cy="228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82" name="Google Shape;482;p65"/>
            <p:cNvCxnSpPr>
              <a:stCxn id="478" idx="4"/>
              <a:endCxn id="480" idx="0"/>
            </p:cNvCxnSpPr>
            <p:nvPr/>
          </p:nvCxnSpPr>
          <p:spPr>
            <a:xfrm>
              <a:off x="2971800" y="4381500"/>
              <a:ext cx="812700" cy="228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83" name="Google Shape;483;p65"/>
            <p:cNvSpPr/>
            <p:nvPr/>
          </p:nvSpPr>
          <p:spPr>
            <a:xfrm>
              <a:off x="1651000" y="50101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65"/>
            <p:cNvSpPr/>
            <p:nvPr/>
          </p:nvSpPr>
          <p:spPr>
            <a:xfrm>
              <a:off x="2463800" y="50101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85" name="Google Shape;485;p65"/>
            <p:cNvCxnSpPr>
              <a:stCxn id="479" idx="3"/>
              <a:endCxn id="483" idx="0"/>
            </p:cNvCxnSpPr>
            <p:nvPr/>
          </p:nvCxnSpPr>
          <p:spPr>
            <a:xfrm flipH="1">
              <a:off x="1752558" y="4707661"/>
              <a:ext cx="436200" cy="302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86" name="Google Shape;486;p65"/>
            <p:cNvCxnSpPr>
              <a:stCxn id="479" idx="5"/>
              <a:endCxn id="484" idx="1"/>
            </p:cNvCxnSpPr>
            <p:nvPr/>
          </p:nvCxnSpPr>
          <p:spPr>
            <a:xfrm>
              <a:off x="2332442" y="4707661"/>
              <a:ext cx="161100" cy="319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87" name="Google Shape;487;p65"/>
            <p:cNvSpPr/>
            <p:nvPr/>
          </p:nvSpPr>
          <p:spPr>
            <a:xfrm>
              <a:off x="3378200" y="50101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65"/>
            <p:cNvSpPr/>
            <p:nvPr/>
          </p:nvSpPr>
          <p:spPr>
            <a:xfrm>
              <a:off x="4089400" y="50101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89" name="Google Shape;489;p65"/>
            <p:cNvCxnSpPr>
              <a:stCxn id="480" idx="4"/>
              <a:endCxn id="487" idx="0"/>
            </p:cNvCxnSpPr>
            <p:nvPr/>
          </p:nvCxnSpPr>
          <p:spPr>
            <a:xfrm flipH="1">
              <a:off x="3479800" y="4724400"/>
              <a:ext cx="304800" cy="285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90" name="Google Shape;490;p65"/>
            <p:cNvCxnSpPr>
              <a:stCxn id="480" idx="5"/>
              <a:endCxn id="488" idx="0"/>
            </p:cNvCxnSpPr>
            <p:nvPr/>
          </p:nvCxnSpPr>
          <p:spPr>
            <a:xfrm>
              <a:off x="3856442" y="4707661"/>
              <a:ext cx="334500" cy="302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491" name="Google Shape;491;p65"/>
          <p:cNvGrpSpPr/>
          <p:nvPr/>
        </p:nvGrpSpPr>
        <p:grpSpPr>
          <a:xfrm>
            <a:off x="8986838" y="3970004"/>
            <a:ext cx="2844800" cy="2651002"/>
            <a:chOff x="1727200" y="4572000"/>
            <a:chExt cx="2844800" cy="1143000"/>
          </a:xfrm>
        </p:grpSpPr>
        <p:sp>
          <p:nvSpPr>
            <p:cNvPr id="492" name="Google Shape;492;p65"/>
            <p:cNvSpPr/>
            <p:nvPr/>
          </p:nvSpPr>
          <p:spPr>
            <a:xfrm>
              <a:off x="3149600" y="45720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65"/>
            <p:cNvSpPr/>
            <p:nvPr/>
          </p:nvSpPr>
          <p:spPr>
            <a:xfrm>
              <a:off x="2438400" y="49149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65"/>
            <p:cNvSpPr/>
            <p:nvPr/>
          </p:nvSpPr>
          <p:spPr>
            <a:xfrm>
              <a:off x="3962400" y="49149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95" name="Google Shape;495;p65"/>
            <p:cNvCxnSpPr>
              <a:stCxn id="492" idx="4"/>
              <a:endCxn id="493" idx="0"/>
            </p:cNvCxnSpPr>
            <p:nvPr/>
          </p:nvCxnSpPr>
          <p:spPr>
            <a:xfrm flipH="1">
              <a:off x="2539900" y="4686300"/>
              <a:ext cx="711300" cy="228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96" name="Google Shape;496;p65"/>
            <p:cNvCxnSpPr>
              <a:stCxn id="492" idx="4"/>
              <a:endCxn id="494" idx="0"/>
            </p:cNvCxnSpPr>
            <p:nvPr/>
          </p:nvCxnSpPr>
          <p:spPr>
            <a:xfrm>
              <a:off x="3251200" y="4686300"/>
              <a:ext cx="812700" cy="228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497" name="Google Shape;497;p65"/>
            <p:cNvSpPr/>
            <p:nvPr/>
          </p:nvSpPr>
          <p:spPr>
            <a:xfrm>
              <a:off x="1930400" y="53149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65"/>
            <p:cNvSpPr/>
            <p:nvPr/>
          </p:nvSpPr>
          <p:spPr>
            <a:xfrm>
              <a:off x="1727200" y="56007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65"/>
            <p:cNvSpPr/>
            <p:nvPr/>
          </p:nvSpPr>
          <p:spPr>
            <a:xfrm>
              <a:off x="2133600" y="560070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00" name="Google Shape;500;p65"/>
            <p:cNvCxnSpPr>
              <a:stCxn id="497" idx="4"/>
              <a:endCxn id="498" idx="0"/>
            </p:cNvCxnSpPr>
            <p:nvPr/>
          </p:nvCxnSpPr>
          <p:spPr>
            <a:xfrm flipH="1">
              <a:off x="1828900" y="5429250"/>
              <a:ext cx="203100" cy="171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01" name="Google Shape;501;p65"/>
            <p:cNvCxnSpPr>
              <a:stCxn id="497" idx="4"/>
              <a:endCxn id="499" idx="0"/>
            </p:cNvCxnSpPr>
            <p:nvPr/>
          </p:nvCxnSpPr>
          <p:spPr>
            <a:xfrm>
              <a:off x="2032000" y="5429250"/>
              <a:ext cx="203100" cy="171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502" name="Google Shape;502;p65"/>
            <p:cNvSpPr/>
            <p:nvPr/>
          </p:nvSpPr>
          <p:spPr>
            <a:xfrm>
              <a:off x="2743200" y="53149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03" name="Google Shape;503;p65"/>
            <p:cNvCxnSpPr>
              <a:stCxn id="493" idx="3"/>
              <a:endCxn id="497" idx="0"/>
            </p:cNvCxnSpPr>
            <p:nvPr/>
          </p:nvCxnSpPr>
          <p:spPr>
            <a:xfrm flipH="1">
              <a:off x="2031958" y="5012461"/>
              <a:ext cx="436200" cy="302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04" name="Google Shape;504;p65"/>
            <p:cNvCxnSpPr>
              <a:stCxn id="493" idx="5"/>
              <a:endCxn id="502" idx="1"/>
            </p:cNvCxnSpPr>
            <p:nvPr/>
          </p:nvCxnSpPr>
          <p:spPr>
            <a:xfrm>
              <a:off x="2611842" y="5012461"/>
              <a:ext cx="161100" cy="319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505" name="Google Shape;505;p65"/>
            <p:cNvSpPr/>
            <p:nvPr/>
          </p:nvSpPr>
          <p:spPr>
            <a:xfrm>
              <a:off x="3657600" y="53149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65"/>
            <p:cNvSpPr/>
            <p:nvPr/>
          </p:nvSpPr>
          <p:spPr>
            <a:xfrm>
              <a:off x="4368800" y="5314950"/>
              <a:ext cx="203200" cy="11430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07" name="Google Shape;507;p65"/>
            <p:cNvCxnSpPr>
              <a:stCxn id="494" idx="4"/>
              <a:endCxn id="505" idx="0"/>
            </p:cNvCxnSpPr>
            <p:nvPr/>
          </p:nvCxnSpPr>
          <p:spPr>
            <a:xfrm flipH="1">
              <a:off x="3759200" y="5029200"/>
              <a:ext cx="304800" cy="28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08" name="Google Shape;508;p65"/>
            <p:cNvCxnSpPr>
              <a:stCxn id="494" idx="5"/>
              <a:endCxn id="506" idx="0"/>
            </p:cNvCxnSpPr>
            <p:nvPr/>
          </p:nvCxnSpPr>
          <p:spPr>
            <a:xfrm>
              <a:off x="4135842" y="5012461"/>
              <a:ext cx="334500" cy="302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aphicFrame>
        <p:nvGraphicFramePr>
          <p:cNvPr id="509" name="Google Shape;509;p65"/>
          <p:cNvGraphicFramePr/>
          <p:nvPr/>
        </p:nvGraphicFramePr>
        <p:xfrm>
          <a:off x="3500438" y="686353"/>
          <a:ext cx="8128000" cy="370850"/>
        </p:xfrm>
        <a:graphic>
          <a:graphicData uri="http://schemas.openxmlformats.org/drawingml/2006/table">
            <a:tbl>
              <a:tblPr firstRow="1" bandRow="1">
                <a:noFill/>
                <a:tableStyleId>{6FCE76EE-EDC6-4CE8-8C1E-179B1713773D}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6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Any Questions?</a:t>
            </a:r>
            <a:endParaRPr/>
          </a:p>
        </p:txBody>
      </p:sp>
      <p:sp>
        <p:nvSpPr>
          <p:cNvPr id="515" name="Google Shape;515;p6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516" name="Google Shape;516;p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6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Today</a:t>
            </a:r>
            <a:endParaRPr/>
          </a:p>
        </p:txBody>
      </p:sp>
      <p:sp>
        <p:nvSpPr>
          <p:cNvPr id="522" name="Google Shape;522;p6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solidFill>
                  <a:schemeClr val="dk1"/>
                </a:solidFill>
              </a:rPr>
              <a:t>Priority Queue ADT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solidFill>
                  <a:schemeClr val="dk1"/>
                </a:solidFill>
              </a:rPr>
              <a:t>Tree Stuff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solidFill>
                  <a:srgbClr val="FF0000"/>
                </a:solidFill>
              </a:rPr>
              <a:t>Binary Min-Heap Data Structure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>
                <a:solidFill>
                  <a:srgbClr val="FF0000"/>
                </a:solidFill>
              </a:rPr>
              <a:t>Basics, Properties, Operations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Array Representation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Floyd's BuildHeap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523" name="Google Shape;523;p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6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(Binary Min-) Heap: Basics &amp; Properties</a:t>
            </a:r>
            <a:endParaRPr/>
          </a:p>
        </p:txBody>
      </p:sp>
      <p:sp>
        <p:nvSpPr>
          <p:cNvPr id="529" name="Google Shape;529;p6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 </a:t>
            </a:r>
            <a:endParaRPr/>
          </a:p>
        </p:txBody>
      </p:sp>
      <p:sp>
        <p:nvSpPr>
          <p:cNvPr id="530" name="Google Shape;530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grpSp>
        <p:nvGrpSpPr>
          <p:cNvPr id="531" name="Google Shape;531;p68"/>
          <p:cNvGrpSpPr/>
          <p:nvPr/>
        </p:nvGrpSpPr>
        <p:grpSpPr>
          <a:xfrm>
            <a:off x="6834494" y="4748213"/>
            <a:ext cx="2736619" cy="1744662"/>
            <a:chOff x="1219200" y="2743200"/>
            <a:chExt cx="2032000" cy="1428750"/>
          </a:xfrm>
        </p:grpSpPr>
        <p:sp>
          <p:nvSpPr>
            <p:cNvPr id="532" name="Google Shape;532;p68"/>
            <p:cNvSpPr/>
            <p:nvPr/>
          </p:nvSpPr>
          <p:spPr>
            <a:xfrm>
              <a:off x="2133600" y="38862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25</a:t>
              </a:r>
              <a:endParaRPr/>
            </a:p>
          </p:txBody>
        </p:sp>
        <p:sp>
          <p:nvSpPr>
            <p:cNvPr id="533" name="Google Shape;533;p68"/>
            <p:cNvSpPr/>
            <p:nvPr/>
          </p:nvSpPr>
          <p:spPr>
            <a:xfrm>
              <a:off x="1219200" y="38862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13</a:t>
              </a:r>
              <a:endParaRPr/>
            </a:p>
          </p:txBody>
        </p:sp>
        <p:sp>
          <p:nvSpPr>
            <p:cNvPr id="534" name="Google Shape;534;p68"/>
            <p:cNvSpPr/>
            <p:nvPr/>
          </p:nvSpPr>
          <p:spPr>
            <a:xfrm>
              <a:off x="2743200" y="33147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80</a:t>
              </a:r>
              <a:endParaRPr/>
            </a:p>
          </p:txBody>
        </p:sp>
        <p:sp>
          <p:nvSpPr>
            <p:cNvPr id="535" name="Google Shape;535;p68"/>
            <p:cNvSpPr/>
            <p:nvPr/>
          </p:nvSpPr>
          <p:spPr>
            <a:xfrm>
              <a:off x="1625600" y="33147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20</a:t>
              </a:r>
              <a:endParaRPr/>
            </a:p>
          </p:txBody>
        </p:sp>
        <p:sp>
          <p:nvSpPr>
            <p:cNvPr id="536" name="Google Shape;536;p68"/>
            <p:cNvSpPr/>
            <p:nvPr/>
          </p:nvSpPr>
          <p:spPr>
            <a:xfrm>
              <a:off x="2235200" y="27432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30</a:t>
              </a:r>
              <a:endParaRPr/>
            </a:p>
          </p:txBody>
        </p:sp>
        <p:cxnSp>
          <p:nvCxnSpPr>
            <p:cNvPr id="537" name="Google Shape;537;p68"/>
            <p:cNvCxnSpPr>
              <a:stCxn id="536" idx="3"/>
              <a:endCxn id="535" idx="0"/>
            </p:cNvCxnSpPr>
            <p:nvPr/>
          </p:nvCxnSpPr>
          <p:spPr>
            <a:xfrm flipH="1">
              <a:off x="1879695" y="2987103"/>
              <a:ext cx="429900" cy="3276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38" name="Google Shape;538;p68"/>
            <p:cNvCxnSpPr>
              <a:stCxn id="536" idx="5"/>
              <a:endCxn id="534" idx="0"/>
            </p:cNvCxnSpPr>
            <p:nvPr/>
          </p:nvCxnSpPr>
          <p:spPr>
            <a:xfrm>
              <a:off x="2668805" y="2987103"/>
              <a:ext cx="328500" cy="3276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39" name="Google Shape;539;p68"/>
            <p:cNvCxnSpPr>
              <a:stCxn id="535" idx="3"/>
              <a:endCxn id="533" idx="0"/>
            </p:cNvCxnSpPr>
            <p:nvPr/>
          </p:nvCxnSpPr>
          <p:spPr>
            <a:xfrm flipH="1">
              <a:off x="1473195" y="3558603"/>
              <a:ext cx="226800" cy="3276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40" name="Google Shape;540;p68"/>
            <p:cNvCxnSpPr>
              <a:stCxn id="535" idx="5"/>
              <a:endCxn id="532" idx="0"/>
            </p:cNvCxnSpPr>
            <p:nvPr/>
          </p:nvCxnSpPr>
          <p:spPr>
            <a:xfrm>
              <a:off x="2059205" y="3558603"/>
              <a:ext cx="328500" cy="3276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541" name="Google Shape;541;p68"/>
          <p:cNvGrpSpPr/>
          <p:nvPr/>
        </p:nvGrpSpPr>
        <p:grpSpPr>
          <a:xfrm>
            <a:off x="1585006" y="4687888"/>
            <a:ext cx="4211789" cy="2170112"/>
            <a:chOff x="4267200" y="2930525"/>
            <a:chExt cx="3860800" cy="1946275"/>
          </a:xfrm>
        </p:grpSpPr>
        <p:sp>
          <p:nvSpPr>
            <p:cNvPr id="542" name="Google Shape;542;p68"/>
            <p:cNvSpPr/>
            <p:nvPr/>
          </p:nvSpPr>
          <p:spPr>
            <a:xfrm>
              <a:off x="7620000" y="401637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85</a:t>
              </a:r>
              <a:endParaRPr/>
            </a:p>
          </p:txBody>
        </p:sp>
        <p:sp>
          <p:nvSpPr>
            <p:cNvPr id="543" name="Google Shape;543;p68"/>
            <p:cNvSpPr/>
            <p:nvPr/>
          </p:nvSpPr>
          <p:spPr>
            <a:xfrm>
              <a:off x="5791200" y="401637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60</a:t>
              </a:r>
              <a:endParaRPr/>
            </a:p>
          </p:txBody>
        </p:sp>
        <p:sp>
          <p:nvSpPr>
            <p:cNvPr id="544" name="Google Shape;544;p68"/>
            <p:cNvSpPr/>
            <p:nvPr/>
          </p:nvSpPr>
          <p:spPr>
            <a:xfrm>
              <a:off x="4775200" y="401637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40</a:t>
              </a:r>
              <a:endParaRPr/>
            </a:p>
          </p:txBody>
        </p:sp>
        <p:sp>
          <p:nvSpPr>
            <p:cNvPr id="545" name="Google Shape;545;p68"/>
            <p:cNvSpPr/>
            <p:nvPr/>
          </p:nvSpPr>
          <p:spPr>
            <a:xfrm>
              <a:off x="6908800" y="350202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80</a:t>
              </a:r>
              <a:endParaRPr/>
            </a:p>
          </p:txBody>
        </p:sp>
        <p:sp>
          <p:nvSpPr>
            <p:cNvPr id="546" name="Google Shape;546;p68"/>
            <p:cNvSpPr/>
            <p:nvPr/>
          </p:nvSpPr>
          <p:spPr>
            <a:xfrm>
              <a:off x="5384800" y="350202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20</a:t>
              </a:r>
              <a:endParaRPr/>
            </a:p>
          </p:txBody>
        </p:sp>
        <p:sp>
          <p:nvSpPr>
            <p:cNvPr id="547" name="Google Shape;547;p68"/>
            <p:cNvSpPr/>
            <p:nvPr/>
          </p:nvSpPr>
          <p:spPr>
            <a:xfrm>
              <a:off x="6096000" y="293052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cxnSp>
          <p:nvCxnSpPr>
            <p:cNvPr id="548" name="Google Shape;548;p68"/>
            <p:cNvCxnSpPr>
              <a:stCxn id="547" idx="3"/>
              <a:endCxn id="546" idx="0"/>
            </p:cNvCxnSpPr>
            <p:nvPr/>
          </p:nvCxnSpPr>
          <p:spPr>
            <a:xfrm flipH="1">
              <a:off x="5638795" y="3174428"/>
              <a:ext cx="531600" cy="3276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49" name="Google Shape;549;p68"/>
            <p:cNvCxnSpPr>
              <a:stCxn id="547" idx="5"/>
              <a:endCxn id="545" idx="0"/>
            </p:cNvCxnSpPr>
            <p:nvPr/>
          </p:nvCxnSpPr>
          <p:spPr>
            <a:xfrm>
              <a:off x="6529605" y="3174428"/>
              <a:ext cx="633300" cy="3276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50" name="Google Shape;550;p68"/>
            <p:cNvCxnSpPr>
              <a:stCxn id="545" idx="5"/>
              <a:endCxn id="542" idx="0"/>
            </p:cNvCxnSpPr>
            <p:nvPr/>
          </p:nvCxnSpPr>
          <p:spPr>
            <a:xfrm>
              <a:off x="7342405" y="3745928"/>
              <a:ext cx="531600" cy="270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51" name="Google Shape;551;p68"/>
            <p:cNvCxnSpPr>
              <a:stCxn id="546" idx="3"/>
              <a:endCxn id="544" idx="0"/>
            </p:cNvCxnSpPr>
            <p:nvPr/>
          </p:nvCxnSpPr>
          <p:spPr>
            <a:xfrm flipH="1">
              <a:off x="5029295" y="3745928"/>
              <a:ext cx="429900" cy="270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552" name="Google Shape;552;p68"/>
            <p:cNvCxnSpPr>
              <a:stCxn id="546" idx="5"/>
              <a:endCxn id="543" idx="0"/>
            </p:cNvCxnSpPr>
            <p:nvPr/>
          </p:nvCxnSpPr>
          <p:spPr>
            <a:xfrm>
              <a:off x="5818405" y="3745928"/>
              <a:ext cx="226800" cy="270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553" name="Google Shape;553;p68"/>
            <p:cNvSpPr/>
            <p:nvPr/>
          </p:nvSpPr>
          <p:spPr>
            <a:xfrm>
              <a:off x="4267200" y="4505325"/>
              <a:ext cx="660400" cy="371475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700</a:t>
              </a:r>
              <a:endParaRPr/>
            </a:p>
          </p:txBody>
        </p:sp>
        <p:cxnSp>
          <p:nvCxnSpPr>
            <p:cNvPr id="554" name="Google Shape;554;p68"/>
            <p:cNvCxnSpPr>
              <a:stCxn id="544" idx="3"/>
              <a:endCxn id="553" idx="0"/>
            </p:cNvCxnSpPr>
            <p:nvPr/>
          </p:nvCxnSpPr>
          <p:spPr>
            <a:xfrm flipH="1">
              <a:off x="4597295" y="4260278"/>
              <a:ext cx="252300" cy="2451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555" name="Google Shape;555;p68"/>
            <p:cNvSpPr/>
            <p:nvPr/>
          </p:nvSpPr>
          <p:spPr>
            <a:xfrm>
              <a:off x="5130800" y="4505325"/>
              <a:ext cx="660400" cy="371475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50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/>
                <a:t>1</a:t>
              </a:r>
              <a:endParaRPr dirty="0"/>
            </a:p>
          </p:txBody>
        </p:sp>
        <p:cxnSp>
          <p:nvCxnSpPr>
            <p:cNvPr id="556" name="Google Shape;556;p68"/>
            <p:cNvCxnSpPr>
              <a:stCxn id="544" idx="5"/>
              <a:endCxn id="555" idx="0"/>
            </p:cNvCxnSpPr>
            <p:nvPr/>
          </p:nvCxnSpPr>
          <p:spPr>
            <a:xfrm>
              <a:off x="5208805" y="4260278"/>
              <a:ext cx="252300" cy="2451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557" name="Google Shape;557;p68"/>
            <p:cNvSpPr/>
            <p:nvPr/>
          </p:nvSpPr>
          <p:spPr>
            <a:xfrm>
              <a:off x="6705600" y="401637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99</a:t>
              </a:r>
              <a:endParaRPr/>
            </a:p>
          </p:txBody>
        </p:sp>
        <p:cxnSp>
          <p:nvCxnSpPr>
            <p:cNvPr id="558" name="Google Shape;558;p68"/>
            <p:cNvCxnSpPr>
              <a:stCxn id="545" idx="3"/>
              <a:endCxn id="557" idx="0"/>
            </p:cNvCxnSpPr>
            <p:nvPr/>
          </p:nvCxnSpPr>
          <p:spPr>
            <a:xfrm flipH="1">
              <a:off x="6959495" y="3745928"/>
              <a:ext cx="23700" cy="270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sp>
        <p:nvSpPr>
          <p:cNvPr id="559" name="Google Shape;559;p68"/>
          <p:cNvSpPr txBox="1"/>
          <p:nvPr/>
        </p:nvSpPr>
        <p:spPr>
          <a:xfrm>
            <a:off x="1418320" y="4599930"/>
            <a:ext cx="21986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 Heap</a:t>
            </a:r>
            <a:endParaRPr/>
          </a:p>
        </p:txBody>
      </p:sp>
      <p:sp>
        <p:nvSpPr>
          <p:cNvPr id="560" name="Google Shape;560;p68"/>
          <p:cNvSpPr txBox="1"/>
          <p:nvPr/>
        </p:nvSpPr>
        <p:spPr>
          <a:xfrm>
            <a:off x="5507645" y="4634210"/>
            <a:ext cx="21986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Not a Heap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 or Not a Heap?</a:t>
            </a:r>
            <a:endParaRPr/>
          </a:p>
        </p:txBody>
      </p:sp>
      <p:sp>
        <p:nvSpPr>
          <p:cNvPr id="566" name="Google Shape;566;p6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567" name="Google Shape;567;p69"/>
          <p:cNvSpPr/>
          <p:nvPr/>
        </p:nvSpPr>
        <p:spPr>
          <a:xfrm>
            <a:off x="3378393" y="2743520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68" name="Google Shape;568;p69"/>
          <p:cNvSpPr/>
          <p:nvPr/>
        </p:nvSpPr>
        <p:spPr>
          <a:xfrm>
            <a:off x="2079818" y="2743520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cxnSp>
        <p:nvCxnSpPr>
          <p:cNvPr id="569" name="Google Shape;569;p69"/>
          <p:cNvCxnSpPr>
            <a:stCxn id="570" idx="3"/>
            <a:endCxn id="568" idx="0"/>
          </p:cNvCxnSpPr>
          <p:nvPr/>
        </p:nvCxnSpPr>
        <p:spPr>
          <a:xfrm flipH="1">
            <a:off x="2252153" y="2427959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1" name="Google Shape;571;p69"/>
          <p:cNvCxnSpPr>
            <a:stCxn id="570" idx="5"/>
            <a:endCxn id="567" idx="0"/>
          </p:cNvCxnSpPr>
          <p:nvPr/>
        </p:nvCxnSpPr>
        <p:spPr>
          <a:xfrm>
            <a:off x="3023143" y="2427959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70" name="Google Shape;570;p69"/>
          <p:cNvSpPr/>
          <p:nvPr/>
        </p:nvSpPr>
        <p:spPr>
          <a:xfrm>
            <a:off x="2729104" y="2133920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572" name="Google Shape;572;p69"/>
          <p:cNvSpPr/>
          <p:nvPr/>
        </p:nvSpPr>
        <p:spPr>
          <a:xfrm>
            <a:off x="9335460" y="2650105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573" name="Google Shape;573;p69"/>
          <p:cNvSpPr/>
          <p:nvPr/>
        </p:nvSpPr>
        <p:spPr>
          <a:xfrm>
            <a:off x="8036885" y="2650105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cxnSp>
        <p:nvCxnSpPr>
          <p:cNvPr id="574" name="Google Shape;574;p69"/>
          <p:cNvCxnSpPr>
            <a:stCxn id="575" idx="3"/>
            <a:endCxn id="573" idx="0"/>
          </p:cNvCxnSpPr>
          <p:nvPr/>
        </p:nvCxnSpPr>
        <p:spPr>
          <a:xfrm flipH="1">
            <a:off x="8209220" y="2334544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6" name="Google Shape;576;p69"/>
          <p:cNvCxnSpPr>
            <a:stCxn id="575" idx="5"/>
            <a:endCxn id="572" idx="0"/>
          </p:cNvCxnSpPr>
          <p:nvPr/>
        </p:nvCxnSpPr>
        <p:spPr>
          <a:xfrm>
            <a:off x="8980210" y="2334544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75" name="Google Shape;575;p69"/>
          <p:cNvSpPr/>
          <p:nvPr/>
        </p:nvSpPr>
        <p:spPr>
          <a:xfrm>
            <a:off x="8686171" y="2040505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577" name="Google Shape;577;p69"/>
          <p:cNvSpPr/>
          <p:nvPr/>
        </p:nvSpPr>
        <p:spPr>
          <a:xfrm>
            <a:off x="3455033" y="5222032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578" name="Google Shape;578;p69"/>
          <p:cNvSpPr/>
          <p:nvPr/>
        </p:nvSpPr>
        <p:spPr>
          <a:xfrm>
            <a:off x="2156458" y="5222032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79" name="Google Shape;579;p69"/>
          <p:cNvSpPr/>
          <p:nvPr/>
        </p:nvSpPr>
        <p:spPr>
          <a:xfrm>
            <a:off x="1738944" y="5755432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cxnSp>
        <p:nvCxnSpPr>
          <p:cNvPr id="580" name="Google Shape;580;p69"/>
          <p:cNvCxnSpPr>
            <a:stCxn id="578" idx="3"/>
            <a:endCxn id="579" idx="0"/>
          </p:cNvCxnSpPr>
          <p:nvPr/>
        </p:nvCxnSpPr>
        <p:spPr>
          <a:xfrm flipH="1">
            <a:off x="1911107" y="5516071"/>
            <a:ext cx="2958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1" name="Google Shape;581;p69"/>
          <p:cNvCxnSpPr>
            <a:stCxn id="582" idx="3"/>
            <a:endCxn id="578" idx="0"/>
          </p:cNvCxnSpPr>
          <p:nvPr/>
        </p:nvCxnSpPr>
        <p:spPr>
          <a:xfrm flipH="1">
            <a:off x="2328793" y="4906471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3" name="Google Shape;583;p69"/>
          <p:cNvCxnSpPr>
            <a:stCxn id="582" idx="5"/>
            <a:endCxn id="577" idx="0"/>
          </p:cNvCxnSpPr>
          <p:nvPr/>
        </p:nvCxnSpPr>
        <p:spPr>
          <a:xfrm>
            <a:off x="3099783" y="4906471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2" name="Google Shape;582;p69"/>
          <p:cNvSpPr/>
          <p:nvPr/>
        </p:nvSpPr>
        <p:spPr>
          <a:xfrm>
            <a:off x="2805744" y="4612432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584" name="Google Shape;584;p69"/>
          <p:cNvSpPr/>
          <p:nvPr/>
        </p:nvSpPr>
        <p:spPr>
          <a:xfrm>
            <a:off x="9461942" y="4956920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585" name="Google Shape;585;p69"/>
          <p:cNvSpPr/>
          <p:nvPr/>
        </p:nvSpPr>
        <p:spPr>
          <a:xfrm>
            <a:off x="8163367" y="4956920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586" name="Google Shape;586;p69"/>
          <p:cNvSpPr/>
          <p:nvPr/>
        </p:nvSpPr>
        <p:spPr>
          <a:xfrm>
            <a:off x="9117453" y="5490320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587" name="Google Shape;587;p69"/>
          <p:cNvSpPr/>
          <p:nvPr/>
        </p:nvSpPr>
        <p:spPr>
          <a:xfrm>
            <a:off x="7745853" y="5490320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cxnSp>
        <p:nvCxnSpPr>
          <p:cNvPr id="588" name="Google Shape;588;p69"/>
          <p:cNvCxnSpPr>
            <a:stCxn id="585" idx="3"/>
            <a:endCxn id="587" idx="0"/>
          </p:cNvCxnSpPr>
          <p:nvPr/>
        </p:nvCxnSpPr>
        <p:spPr>
          <a:xfrm flipH="1">
            <a:off x="7918016" y="5250959"/>
            <a:ext cx="2958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9" name="Google Shape;589;p69"/>
          <p:cNvCxnSpPr>
            <a:stCxn id="584" idx="3"/>
            <a:endCxn id="586" idx="0"/>
          </p:cNvCxnSpPr>
          <p:nvPr/>
        </p:nvCxnSpPr>
        <p:spPr>
          <a:xfrm flipH="1">
            <a:off x="9289791" y="5250959"/>
            <a:ext cx="2226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0" name="Google Shape;590;p69"/>
          <p:cNvCxnSpPr>
            <a:stCxn id="591" idx="3"/>
            <a:endCxn id="585" idx="0"/>
          </p:cNvCxnSpPr>
          <p:nvPr/>
        </p:nvCxnSpPr>
        <p:spPr>
          <a:xfrm flipH="1">
            <a:off x="8335702" y="4641359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2" name="Google Shape;592;p69"/>
          <p:cNvCxnSpPr>
            <a:stCxn id="591" idx="5"/>
            <a:endCxn id="584" idx="0"/>
          </p:cNvCxnSpPr>
          <p:nvPr/>
        </p:nvCxnSpPr>
        <p:spPr>
          <a:xfrm>
            <a:off x="9106692" y="4641359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1" name="Google Shape;591;p69"/>
          <p:cNvSpPr/>
          <p:nvPr/>
        </p:nvSpPr>
        <p:spPr>
          <a:xfrm>
            <a:off x="8812653" y="4347320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593" name="Google Shape;593;p69"/>
          <p:cNvSpPr txBox="1">
            <a:spLocks noGrp="1"/>
          </p:cNvSpPr>
          <p:nvPr>
            <p:ph type="body" idx="1"/>
          </p:nvPr>
        </p:nvSpPr>
        <p:spPr>
          <a:xfrm>
            <a:off x="928352" y="1500216"/>
            <a:ext cx="527050" cy="67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>
                <a:solidFill>
                  <a:schemeClr val="dk1"/>
                </a:solidFill>
              </a:rPr>
              <a:t>a)</a:t>
            </a:r>
            <a:endParaRPr/>
          </a:p>
        </p:txBody>
      </p:sp>
      <p:sp>
        <p:nvSpPr>
          <p:cNvPr id="594" name="Google Shape;594;p69"/>
          <p:cNvSpPr txBox="1"/>
          <p:nvPr/>
        </p:nvSpPr>
        <p:spPr>
          <a:xfrm>
            <a:off x="7166019" y="1500216"/>
            <a:ext cx="527050" cy="67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Google Shape;595;p69"/>
          <p:cNvSpPr txBox="1"/>
          <p:nvPr/>
        </p:nvSpPr>
        <p:spPr>
          <a:xfrm>
            <a:off x="928352" y="4184474"/>
            <a:ext cx="527050" cy="67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6" name="Google Shape;596;p69"/>
          <p:cNvSpPr txBox="1"/>
          <p:nvPr/>
        </p:nvSpPr>
        <p:spPr>
          <a:xfrm>
            <a:off x="7166019" y="4184474"/>
            <a:ext cx="527050" cy="67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7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 or Not a Heap? (Solution)</a:t>
            </a:r>
            <a:endParaRPr/>
          </a:p>
        </p:txBody>
      </p:sp>
      <p:sp>
        <p:nvSpPr>
          <p:cNvPr id="602" name="Google Shape;602;p7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sp>
        <p:nvSpPr>
          <p:cNvPr id="603" name="Google Shape;603;p70"/>
          <p:cNvSpPr/>
          <p:nvPr/>
        </p:nvSpPr>
        <p:spPr>
          <a:xfrm>
            <a:off x="3378393" y="2743520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604" name="Google Shape;604;p70"/>
          <p:cNvSpPr/>
          <p:nvPr/>
        </p:nvSpPr>
        <p:spPr>
          <a:xfrm>
            <a:off x="2079818" y="2743520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cxnSp>
        <p:nvCxnSpPr>
          <p:cNvPr id="605" name="Google Shape;605;p70"/>
          <p:cNvCxnSpPr>
            <a:stCxn id="606" idx="3"/>
            <a:endCxn id="604" idx="0"/>
          </p:cNvCxnSpPr>
          <p:nvPr/>
        </p:nvCxnSpPr>
        <p:spPr>
          <a:xfrm flipH="1">
            <a:off x="2252153" y="2427959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7" name="Google Shape;607;p70"/>
          <p:cNvCxnSpPr>
            <a:stCxn id="606" idx="5"/>
            <a:endCxn id="603" idx="0"/>
          </p:cNvCxnSpPr>
          <p:nvPr/>
        </p:nvCxnSpPr>
        <p:spPr>
          <a:xfrm>
            <a:off x="3023143" y="2427959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6" name="Google Shape;606;p70"/>
          <p:cNvSpPr/>
          <p:nvPr/>
        </p:nvSpPr>
        <p:spPr>
          <a:xfrm>
            <a:off x="2729104" y="2133920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608" name="Google Shape;608;p70"/>
          <p:cNvSpPr/>
          <p:nvPr/>
        </p:nvSpPr>
        <p:spPr>
          <a:xfrm>
            <a:off x="9335460" y="2650105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609" name="Google Shape;609;p70"/>
          <p:cNvSpPr/>
          <p:nvPr/>
        </p:nvSpPr>
        <p:spPr>
          <a:xfrm>
            <a:off x="8036885" y="2650105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cxnSp>
        <p:nvCxnSpPr>
          <p:cNvPr id="610" name="Google Shape;610;p70"/>
          <p:cNvCxnSpPr>
            <a:stCxn id="611" idx="3"/>
            <a:endCxn id="609" idx="0"/>
          </p:cNvCxnSpPr>
          <p:nvPr/>
        </p:nvCxnSpPr>
        <p:spPr>
          <a:xfrm flipH="1">
            <a:off x="8209220" y="2334544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12" name="Google Shape;612;p70"/>
          <p:cNvCxnSpPr>
            <a:stCxn id="611" idx="5"/>
            <a:endCxn id="608" idx="0"/>
          </p:cNvCxnSpPr>
          <p:nvPr/>
        </p:nvCxnSpPr>
        <p:spPr>
          <a:xfrm>
            <a:off x="8980210" y="2334544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1" name="Google Shape;611;p70"/>
          <p:cNvSpPr/>
          <p:nvPr/>
        </p:nvSpPr>
        <p:spPr>
          <a:xfrm>
            <a:off x="8686171" y="2040505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613" name="Google Shape;613;p70"/>
          <p:cNvSpPr/>
          <p:nvPr/>
        </p:nvSpPr>
        <p:spPr>
          <a:xfrm>
            <a:off x="3455033" y="5222032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614" name="Google Shape;614;p70"/>
          <p:cNvSpPr/>
          <p:nvPr/>
        </p:nvSpPr>
        <p:spPr>
          <a:xfrm>
            <a:off x="2156458" y="5222032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615" name="Google Shape;615;p70"/>
          <p:cNvSpPr/>
          <p:nvPr/>
        </p:nvSpPr>
        <p:spPr>
          <a:xfrm>
            <a:off x="1738944" y="5755432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cxnSp>
        <p:nvCxnSpPr>
          <p:cNvPr id="616" name="Google Shape;616;p70"/>
          <p:cNvCxnSpPr>
            <a:stCxn id="614" idx="3"/>
            <a:endCxn id="615" idx="0"/>
          </p:cNvCxnSpPr>
          <p:nvPr/>
        </p:nvCxnSpPr>
        <p:spPr>
          <a:xfrm flipH="1">
            <a:off x="1911107" y="5516071"/>
            <a:ext cx="2958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17" name="Google Shape;617;p70"/>
          <p:cNvCxnSpPr>
            <a:stCxn id="618" idx="3"/>
            <a:endCxn id="614" idx="0"/>
          </p:cNvCxnSpPr>
          <p:nvPr/>
        </p:nvCxnSpPr>
        <p:spPr>
          <a:xfrm flipH="1">
            <a:off x="2328793" y="4906471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19" name="Google Shape;619;p70"/>
          <p:cNvCxnSpPr>
            <a:stCxn id="618" idx="5"/>
            <a:endCxn id="613" idx="0"/>
          </p:cNvCxnSpPr>
          <p:nvPr/>
        </p:nvCxnSpPr>
        <p:spPr>
          <a:xfrm>
            <a:off x="3099783" y="4906471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8" name="Google Shape;618;p70"/>
          <p:cNvSpPr/>
          <p:nvPr/>
        </p:nvSpPr>
        <p:spPr>
          <a:xfrm>
            <a:off x="2805744" y="4612432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620" name="Google Shape;620;p70"/>
          <p:cNvSpPr/>
          <p:nvPr/>
        </p:nvSpPr>
        <p:spPr>
          <a:xfrm>
            <a:off x="9461942" y="4956920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621" name="Google Shape;621;p70"/>
          <p:cNvSpPr/>
          <p:nvPr/>
        </p:nvSpPr>
        <p:spPr>
          <a:xfrm>
            <a:off x="8163367" y="4956920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622" name="Google Shape;622;p70"/>
          <p:cNvSpPr/>
          <p:nvPr/>
        </p:nvSpPr>
        <p:spPr>
          <a:xfrm>
            <a:off x="9117453" y="5490320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623" name="Google Shape;623;p70"/>
          <p:cNvSpPr/>
          <p:nvPr/>
        </p:nvSpPr>
        <p:spPr>
          <a:xfrm>
            <a:off x="7745853" y="5490320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cxnSp>
        <p:nvCxnSpPr>
          <p:cNvPr id="624" name="Google Shape;624;p70"/>
          <p:cNvCxnSpPr>
            <a:stCxn id="621" idx="3"/>
            <a:endCxn id="623" idx="0"/>
          </p:cNvCxnSpPr>
          <p:nvPr/>
        </p:nvCxnSpPr>
        <p:spPr>
          <a:xfrm flipH="1">
            <a:off x="7918016" y="5250959"/>
            <a:ext cx="2958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25" name="Google Shape;625;p70"/>
          <p:cNvCxnSpPr>
            <a:stCxn id="620" idx="3"/>
            <a:endCxn id="622" idx="0"/>
          </p:cNvCxnSpPr>
          <p:nvPr/>
        </p:nvCxnSpPr>
        <p:spPr>
          <a:xfrm flipH="1">
            <a:off x="9289791" y="5250959"/>
            <a:ext cx="2226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26" name="Google Shape;626;p70"/>
          <p:cNvCxnSpPr>
            <a:stCxn id="627" idx="3"/>
            <a:endCxn id="621" idx="0"/>
          </p:cNvCxnSpPr>
          <p:nvPr/>
        </p:nvCxnSpPr>
        <p:spPr>
          <a:xfrm flipH="1">
            <a:off x="8335702" y="4641359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28" name="Google Shape;628;p70"/>
          <p:cNvCxnSpPr>
            <a:stCxn id="627" idx="5"/>
            <a:endCxn id="620" idx="0"/>
          </p:cNvCxnSpPr>
          <p:nvPr/>
        </p:nvCxnSpPr>
        <p:spPr>
          <a:xfrm>
            <a:off x="9106692" y="4641359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7" name="Google Shape;627;p70"/>
          <p:cNvSpPr/>
          <p:nvPr/>
        </p:nvSpPr>
        <p:spPr>
          <a:xfrm>
            <a:off x="8812653" y="4347320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629" name="Google Shape;629;p70"/>
          <p:cNvSpPr txBox="1">
            <a:spLocks noGrp="1"/>
          </p:cNvSpPr>
          <p:nvPr>
            <p:ph type="body" idx="1"/>
          </p:nvPr>
        </p:nvSpPr>
        <p:spPr>
          <a:xfrm>
            <a:off x="928352" y="1500216"/>
            <a:ext cx="527050" cy="67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>
                <a:solidFill>
                  <a:schemeClr val="dk1"/>
                </a:solidFill>
              </a:rPr>
              <a:t>a)</a:t>
            </a:r>
            <a:endParaRPr/>
          </a:p>
        </p:txBody>
      </p:sp>
      <p:sp>
        <p:nvSpPr>
          <p:cNvPr id="630" name="Google Shape;630;p70"/>
          <p:cNvSpPr txBox="1"/>
          <p:nvPr/>
        </p:nvSpPr>
        <p:spPr>
          <a:xfrm>
            <a:off x="7166019" y="1500216"/>
            <a:ext cx="527050" cy="67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1" name="Google Shape;631;p70"/>
          <p:cNvSpPr txBox="1"/>
          <p:nvPr/>
        </p:nvSpPr>
        <p:spPr>
          <a:xfrm>
            <a:off x="928352" y="4184474"/>
            <a:ext cx="527050" cy="67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2" name="Google Shape;632;p70"/>
          <p:cNvSpPr txBox="1"/>
          <p:nvPr/>
        </p:nvSpPr>
        <p:spPr>
          <a:xfrm>
            <a:off x="7166019" y="4184474"/>
            <a:ext cx="527050" cy="67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3" name="Google Shape;633;p70"/>
          <p:cNvSpPr txBox="1"/>
          <p:nvPr/>
        </p:nvSpPr>
        <p:spPr>
          <a:xfrm>
            <a:off x="2418177" y="3183108"/>
            <a:ext cx="1036856" cy="67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/>
          </a:p>
        </p:txBody>
      </p:sp>
      <p:sp>
        <p:nvSpPr>
          <p:cNvPr id="634" name="Google Shape;634;p70"/>
          <p:cNvSpPr txBox="1"/>
          <p:nvPr/>
        </p:nvSpPr>
        <p:spPr>
          <a:xfrm>
            <a:off x="2428111" y="5984770"/>
            <a:ext cx="1036856" cy="67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/>
          </a:p>
        </p:txBody>
      </p:sp>
      <p:sp>
        <p:nvSpPr>
          <p:cNvPr id="635" name="Google Shape;635;p70"/>
          <p:cNvSpPr txBox="1"/>
          <p:nvPr/>
        </p:nvSpPr>
        <p:spPr>
          <a:xfrm>
            <a:off x="8172054" y="3229720"/>
            <a:ext cx="1634375" cy="67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Not Heap</a:t>
            </a:r>
            <a:endParaRPr/>
          </a:p>
        </p:txBody>
      </p:sp>
      <p:sp>
        <p:nvSpPr>
          <p:cNvPr id="636" name="Google Shape;636;p70"/>
          <p:cNvSpPr txBox="1"/>
          <p:nvPr/>
        </p:nvSpPr>
        <p:spPr>
          <a:xfrm>
            <a:off x="8163367" y="6033118"/>
            <a:ext cx="1634375" cy="67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Not Heap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7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Properties</a:t>
            </a:r>
            <a:endParaRPr/>
          </a:p>
        </p:txBody>
      </p:sp>
      <p:sp>
        <p:nvSpPr>
          <p:cNvPr id="642" name="Google Shape;642;p7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Where is the minimum priority item?</a:t>
            </a:r>
            <a:endParaRPr/>
          </a:p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What is the height of a heap with n items?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643" name="Google Shape;643;p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7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Properties</a:t>
            </a:r>
            <a:endParaRPr/>
          </a:p>
        </p:txBody>
      </p:sp>
      <p:sp>
        <p:nvSpPr>
          <p:cNvPr id="649" name="Google Shape;649;p7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1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 </a:t>
            </a:r>
            <a:endParaRPr/>
          </a:p>
        </p:txBody>
      </p:sp>
      <p:sp>
        <p:nvSpPr>
          <p:cNvPr id="650" name="Google Shape;650;p7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Today</a:t>
            </a:r>
            <a:endParaRPr/>
          </a:p>
        </p:txBody>
      </p:sp>
      <p:sp>
        <p:nvSpPr>
          <p:cNvPr id="90" name="Google Shape;90;p4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solidFill>
                  <a:srgbClr val="FF0000"/>
                </a:solidFill>
              </a:rPr>
              <a:t>Priority Queue ADT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Tree Stuff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Binary Min-Heap Data Structure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Basics, Properties, Operations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Array Representation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Floyd's BuildHeap</a:t>
            </a:r>
            <a:endParaRPr/>
          </a:p>
        </p:txBody>
      </p:sp>
      <p:sp>
        <p:nvSpPr>
          <p:cNvPr id="91" name="Google Shape;91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Operations Basic Idea</a:t>
            </a:r>
            <a:endParaRPr/>
          </a:p>
        </p:txBody>
      </p:sp>
      <p:sp>
        <p:nvSpPr>
          <p:cNvPr id="656" name="Google Shape;656;p7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-US"/>
              <a:t>: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/>
              <a:t>Structure Property: </a:t>
            </a:r>
            <a:endParaRPr/>
          </a:p>
          <a:p>
            <a:pPr marL="1371600" lvl="2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Put new node in next position on bottom row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/>
              <a:t>Order Property: </a:t>
            </a:r>
            <a:endParaRPr/>
          </a:p>
          <a:p>
            <a:pPr marL="12573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percolateUp()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r>
              <a:rPr lang="en-US"/>
              <a:t>: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minElement = root.data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b="1"/>
              <a:t>Structure Property</a:t>
            </a:r>
            <a:r>
              <a:rPr lang="en-US"/>
              <a:t>: </a:t>
            </a:r>
            <a:endParaRPr/>
          </a:p>
          <a:p>
            <a:pPr marL="1371600" lvl="2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Move right-most node in last row to root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b="1"/>
              <a:t>Heap Order Property</a:t>
            </a:r>
            <a:r>
              <a:rPr lang="en-US"/>
              <a:t>: </a:t>
            </a:r>
            <a:endParaRPr/>
          </a:p>
          <a:p>
            <a:pPr marL="1371600" lvl="2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percolateDown</a:t>
            </a:r>
            <a:r>
              <a:rPr lang="en-US"/>
              <a:t> to restore </a:t>
            </a:r>
            <a:endParaRPr/>
          </a:p>
        </p:txBody>
      </p:sp>
      <p:sp>
        <p:nvSpPr>
          <p:cNvPr id="657" name="Google Shape;657;p73"/>
          <p:cNvSpPr txBox="1"/>
          <p:nvPr/>
        </p:nvSpPr>
        <p:spPr>
          <a:xfrm>
            <a:off x="7645400" y="3738563"/>
            <a:ext cx="3708400" cy="2438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Overall strategy: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Preserve </a:t>
            </a:r>
            <a:r>
              <a:rPr lang="en-US" sz="20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Complete Tree </a:t>
            </a:r>
            <a:r>
              <a:rPr lang="en-US" sz="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Structure Property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may break Heap Order Property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-US" sz="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Percolate to restore Heap Order Property</a:t>
            </a:r>
            <a:endParaRPr/>
          </a:p>
        </p:txBody>
      </p:sp>
      <p:grpSp>
        <p:nvGrpSpPr>
          <p:cNvPr id="658" name="Google Shape;658;p73"/>
          <p:cNvGrpSpPr/>
          <p:nvPr/>
        </p:nvGrpSpPr>
        <p:grpSpPr>
          <a:xfrm>
            <a:off x="6134862" y="365126"/>
            <a:ext cx="5218938" cy="2229968"/>
            <a:chOff x="1500908" y="2175164"/>
            <a:chExt cx="7512397" cy="3209926"/>
          </a:xfrm>
        </p:grpSpPr>
        <p:sp>
          <p:nvSpPr>
            <p:cNvPr id="659" name="Google Shape;659;p73"/>
            <p:cNvSpPr/>
            <p:nvPr/>
          </p:nvSpPr>
          <p:spPr>
            <a:xfrm>
              <a:off x="8002021" y="3962970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85</a:t>
              </a:r>
              <a:endParaRPr/>
            </a:p>
          </p:txBody>
        </p:sp>
        <p:sp>
          <p:nvSpPr>
            <p:cNvPr id="660" name="Google Shape;660;p73"/>
            <p:cNvSpPr/>
            <p:nvPr/>
          </p:nvSpPr>
          <p:spPr>
            <a:xfrm>
              <a:off x="4823699" y="3962970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60</a:t>
              </a:r>
              <a:endParaRPr/>
            </a:p>
          </p:txBody>
        </p:sp>
        <p:sp>
          <p:nvSpPr>
            <p:cNvPr id="661" name="Google Shape;661;p73"/>
            <p:cNvSpPr/>
            <p:nvPr/>
          </p:nvSpPr>
          <p:spPr>
            <a:xfrm>
              <a:off x="2656661" y="3962970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40</a:t>
              </a:r>
              <a:endParaRPr/>
            </a:p>
          </p:txBody>
        </p:sp>
        <p:sp>
          <p:nvSpPr>
            <p:cNvPr id="662" name="Google Shape;662;p73"/>
            <p:cNvSpPr/>
            <p:nvPr/>
          </p:nvSpPr>
          <p:spPr>
            <a:xfrm>
              <a:off x="6990737" y="3069067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80</a:t>
              </a:r>
              <a:endParaRPr/>
            </a:p>
          </p:txBody>
        </p:sp>
        <p:sp>
          <p:nvSpPr>
            <p:cNvPr id="663" name="Google Shape;663;p73"/>
            <p:cNvSpPr/>
            <p:nvPr/>
          </p:nvSpPr>
          <p:spPr>
            <a:xfrm>
              <a:off x="4101353" y="3069067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20</a:t>
              </a:r>
              <a:endParaRPr/>
            </a:p>
          </p:txBody>
        </p:sp>
        <p:sp>
          <p:nvSpPr>
            <p:cNvPr id="664" name="Google Shape;664;p73"/>
            <p:cNvSpPr/>
            <p:nvPr/>
          </p:nvSpPr>
          <p:spPr>
            <a:xfrm>
              <a:off x="5401576" y="2175164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cxnSp>
          <p:nvCxnSpPr>
            <p:cNvPr id="665" name="Google Shape;665;p73"/>
            <p:cNvCxnSpPr>
              <a:stCxn id="664" idx="3"/>
              <a:endCxn id="663" idx="0"/>
            </p:cNvCxnSpPr>
            <p:nvPr/>
          </p:nvCxnSpPr>
          <p:spPr>
            <a:xfrm flipH="1">
              <a:off x="4607075" y="2660705"/>
              <a:ext cx="9426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66" name="Google Shape;666;p73"/>
            <p:cNvCxnSpPr>
              <a:stCxn id="664" idx="5"/>
              <a:endCxn id="662" idx="0"/>
            </p:cNvCxnSpPr>
            <p:nvPr/>
          </p:nvCxnSpPr>
          <p:spPr>
            <a:xfrm>
              <a:off x="6264761" y="2660705"/>
              <a:ext cx="12315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67" name="Google Shape;667;p73"/>
            <p:cNvCxnSpPr>
              <a:stCxn id="662" idx="5"/>
              <a:endCxn id="659" idx="0"/>
            </p:cNvCxnSpPr>
            <p:nvPr/>
          </p:nvCxnSpPr>
          <p:spPr>
            <a:xfrm>
              <a:off x="7853922" y="3554608"/>
              <a:ext cx="6537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68" name="Google Shape;668;p73"/>
            <p:cNvCxnSpPr>
              <a:stCxn id="663" idx="3"/>
              <a:endCxn id="661" idx="0"/>
            </p:cNvCxnSpPr>
            <p:nvPr/>
          </p:nvCxnSpPr>
          <p:spPr>
            <a:xfrm flipH="1">
              <a:off x="3162252" y="3554608"/>
              <a:ext cx="10872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69" name="Google Shape;669;p73"/>
            <p:cNvCxnSpPr>
              <a:stCxn id="663" idx="5"/>
              <a:endCxn id="660" idx="0"/>
            </p:cNvCxnSpPr>
            <p:nvPr/>
          </p:nvCxnSpPr>
          <p:spPr>
            <a:xfrm>
              <a:off x="4964538" y="3554608"/>
              <a:ext cx="3648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670" name="Google Shape;670;p73"/>
            <p:cNvSpPr/>
            <p:nvPr/>
          </p:nvSpPr>
          <p:spPr>
            <a:xfrm>
              <a:off x="1500908" y="4856875"/>
              <a:ext cx="939050" cy="528215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70</a:t>
              </a:r>
              <a:endParaRPr dirty="0"/>
            </a:p>
          </p:txBody>
        </p:sp>
        <p:cxnSp>
          <p:nvCxnSpPr>
            <p:cNvPr id="671" name="Google Shape;671;p73"/>
            <p:cNvCxnSpPr>
              <a:stCxn id="661" idx="3"/>
              <a:endCxn id="670" idx="0"/>
            </p:cNvCxnSpPr>
            <p:nvPr/>
          </p:nvCxnSpPr>
          <p:spPr>
            <a:xfrm flipH="1">
              <a:off x="1970460" y="4448511"/>
              <a:ext cx="8343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672" name="Google Shape;672;p73"/>
            <p:cNvSpPr/>
            <p:nvPr/>
          </p:nvSpPr>
          <p:spPr>
            <a:xfrm>
              <a:off x="3090069" y="4856875"/>
              <a:ext cx="939050" cy="528215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50</a:t>
              </a:r>
              <a:endParaRPr/>
            </a:p>
          </p:txBody>
        </p:sp>
        <p:cxnSp>
          <p:nvCxnSpPr>
            <p:cNvPr id="673" name="Google Shape;673;p73"/>
            <p:cNvCxnSpPr>
              <a:stCxn id="661" idx="5"/>
              <a:endCxn id="672" idx="0"/>
            </p:cNvCxnSpPr>
            <p:nvPr/>
          </p:nvCxnSpPr>
          <p:spPr>
            <a:xfrm>
              <a:off x="3519846" y="4448511"/>
              <a:ext cx="396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674" name="Google Shape;674;p73"/>
            <p:cNvSpPr/>
            <p:nvPr/>
          </p:nvSpPr>
          <p:spPr>
            <a:xfrm>
              <a:off x="6557329" y="3962970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99</a:t>
              </a:r>
              <a:endParaRPr/>
            </a:p>
          </p:txBody>
        </p:sp>
        <p:cxnSp>
          <p:nvCxnSpPr>
            <p:cNvPr id="675" name="Google Shape;675;p73"/>
            <p:cNvCxnSpPr>
              <a:stCxn id="662" idx="3"/>
              <a:endCxn id="674" idx="0"/>
            </p:cNvCxnSpPr>
            <p:nvPr/>
          </p:nvCxnSpPr>
          <p:spPr>
            <a:xfrm flipH="1">
              <a:off x="7062936" y="3554608"/>
              <a:ext cx="759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676" name="Google Shape;676;p73"/>
            <p:cNvSpPr/>
            <p:nvPr/>
          </p:nvSpPr>
          <p:spPr>
            <a:xfrm>
              <a:off x="4390291" y="4856875"/>
              <a:ext cx="939050" cy="528215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65</a:t>
              </a:r>
              <a:endParaRPr/>
            </a:p>
          </p:txBody>
        </p:sp>
        <p:cxnSp>
          <p:nvCxnSpPr>
            <p:cNvPr id="677" name="Google Shape;677;p73"/>
            <p:cNvCxnSpPr>
              <a:stCxn id="660" idx="3"/>
              <a:endCxn id="676" idx="0"/>
            </p:cNvCxnSpPr>
            <p:nvPr/>
          </p:nvCxnSpPr>
          <p:spPr>
            <a:xfrm flipH="1">
              <a:off x="4859898" y="4448511"/>
              <a:ext cx="1119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7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Operations (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-US"/>
              <a:t>)</a:t>
            </a:r>
            <a:endParaRPr/>
          </a:p>
        </p:txBody>
      </p:sp>
      <p:sp>
        <p:nvSpPr>
          <p:cNvPr id="683" name="Google Shape;683;p7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insert(16)</a:t>
            </a:r>
            <a:r>
              <a:rPr lang="en-US"/>
              <a:t> </a:t>
            </a:r>
            <a:endParaRPr/>
          </a:p>
        </p:txBody>
      </p:sp>
      <p:sp>
        <p:nvSpPr>
          <p:cNvPr id="684" name="Google Shape;684;p7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grpSp>
        <p:nvGrpSpPr>
          <p:cNvPr id="685" name="Google Shape;685;p74"/>
          <p:cNvGrpSpPr/>
          <p:nvPr/>
        </p:nvGrpSpPr>
        <p:grpSpPr>
          <a:xfrm>
            <a:off x="2793747" y="2590294"/>
            <a:ext cx="6604506" cy="2821999"/>
            <a:chOff x="1500908" y="2175164"/>
            <a:chExt cx="7512397" cy="3209926"/>
          </a:xfrm>
        </p:grpSpPr>
        <p:sp>
          <p:nvSpPr>
            <p:cNvPr id="686" name="Google Shape;686;p74"/>
            <p:cNvSpPr/>
            <p:nvPr/>
          </p:nvSpPr>
          <p:spPr>
            <a:xfrm>
              <a:off x="8002021" y="3962970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85</a:t>
              </a:r>
              <a:endParaRPr/>
            </a:p>
          </p:txBody>
        </p:sp>
        <p:sp>
          <p:nvSpPr>
            <p:cNvPr id="687" name="Google Shape;687;p74"/>
            <p:cNvSpPr/>
            <p:nvPr/>
          </p:nvSpPr>
          <p:spPr>
            <a:xfrm>
              <a:off x="4823699" y="3962970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60</a:t>
              </a:r>
              <a:endParaRPr/>
            </a:p>
          </p:txBody>
        </p:sp>
        <p:sp>
          <p:nvSpPr>
            <p:cNvPr id="688" name="Google Shape;688;p74"/>
            <p:cNvSpPr/>
            <p:nvPr/>
          </p:nvSpPr>
          <p:spPr>
            <a:xfrm>
              <a:off x="2656661" y="3962970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40</a:t>
              </a:r>
              <a:endParaRPr/>
            </a:p>
          </p:txBody>
        </p:sp>
        <p:sp>
          <p:nvSpPr>
            <p:cNvPr id="689" name="Google Shape;689;p74"/>
            <p:cNvSpPr/>
            <p:nvPr/>
          </p:nvSpPr>
          <p:spPr>
            <a:xfrm>
              <a:off x="6990737" y="3069067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80</a:t>
              </a:r>
              <a:endParaRPr/>
            </a:p>
          </p:txBody>
        </p:sp>
        <p:sp>
          <p:nvSpPr>
            <p:cNvPr id="690" name="Google Shape;690;p74"/>
            <p:cNvSpPr/>
            <p:nvPr/>
          </p:nvSpPr>
          <p:spPr>
            <a:xfrm>
              <a:off x="4101353" y="3069067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20</a:t>
              </a:r>
              <a:endParaRPr/>
            </a:p>
          </p:txBody>
        </p:sp>
        <p:sp>
          <p:nvSpPr>
            <p:cNvPr id="691" name="Google Shape;691;p74"/>
            <p:cNvSpPr/>
            <p:nvPr/>
          </p:nvSpPr>
          <p:spPr>
            <a:xfrm>
              <a:off x="5401576" y="2175164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cxnSp>
          <p:nvCxnSpPr>
            <p:cNvPr id="692" name="Google Shape;692;p74"/>
            <p:cNvCxnSpPr>
              <a:stCxn id="691" idx="3"/>
              <a:endCxn id="690" idx="0"/>
            </p:cNvCxnSpPr>
            <p:nvPr/>
          </p:nvCxnSpPr>
          <p:spPr>
            <a:xfrm flipH="1">
              <a:off x="4607075" y="2660705"/>
              <a:ext cx="9426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93" name="Google Shape;693;p74"/>
            <p:cNvCxnSpPr>
              <a:stCxn id="691" idx="5"/>
              <a:endCxn id="689" idx="0"/>
            </p:cNvCxnSpPr>
            <p:nvPr/>
          </p:nvCxnSpPr>
          <p:spPr>
            <a:xfrm>
              <a:off x="6264761" y="2660705"/>
              <a:ext cx="12315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94" name="Google Shape;694;p74"/>
            <p:cNvCxnSpPr>
              <a:stCxn id="689" idx="5"/>
              <a:endCxn id="686" idx="0"/>
            </p:cNvCxnSpPr>
            <p:nvPr/>
          </p:nvCxnSpPr>
          <p:spPr>
            <a:xfrm>
              <a:off x="7853922" y="3554608"/>
              <a:ext cx="6537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95" name="Google Shape;695;p74"/>
            <p:cNvCxnSpPr>
              <a:stCxn id="690" idx="3"/>
              <a:endCxn id="688" idx="0"/>
            </p:cNvCxnSpPr>
            <p:nvPr/>
          </p:nvCxnSpPr>
          <p:spPr>
            <a:xfrm flipH="1">
              <a:off x="3162252" y="3554608"/>
              <a:ext cx="10872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696" name="Google Shape;696;p74"/>
            <p:cNvCxnSpPr>
              <a:stCxn id="690" idx="5"/>
              <a:endCxn id="687" idx="0"/>
            </p:cNvCxnSpPr>
            <p:nvPr/>
          </p:nvCxnSpPr>
          <p:spPr>
            <a:xfrm>
              <a:off x="4964538" y="3554608"/>
              <a:ext cx="3648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697" name="Google Shape;697;p74"/>
            <p:cNvSpPr/>
            <p:nvPr/>
          </p:nvSpPr>
          <p:spPr>
            <a:xfrm>
              <a:off x="1500908" y="4856875"/>
              <a:ext cx="939050" cy="528215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700</a:t>
              </a:r>
              <a:endParaRPr/>
            </a:p>
          </p:txBody>
        </p:sp>
        <p:cxnSp>
          <p:nvCxnSpPr>
            <p:cNvPr id="698" name="Google Shape;698;p74"/>
            <p:cNvCxnSpPr>
              <a:stCxn id="688" idx="3"/>
              <a:endCxn id="697" idx="0"/>
            </p:cNvCxnSpPr>
            <p:nvPr/>
          </p:nvCxnSpPr>
          <p:spPr>
            <a:xfrm flipH="1">
              <a:off x="1970460" y="4448511"/>
              <a:ext cx="8343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699" name="Google Shape;699;p74"/>
            <p:cNvSpPr/>
            <p:nvPr/>
          </p:nvSpPr>
          <p:spPr>
            <a:xfrm>
              <a:off x="3090069" y="4856875"/>
              <a:ext cx="939050" cy="528215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50</a:t>
              </a:r>
              <a:endParaRPr/>
            </a:p>
          </p:txBody>
        </p:sp>
        <p:cxnSp>
          <p:nvCxnSpPr>
            <p:cNvPr id="700" name="Google Shape;700;p74"/>
            <p:cNvCxnSpPr>
              <a:stCxn id="688" idx="5"/>
              <a:endCxn id="699" idx="0"/>
            </p:cNvCxnSpPr>
            <p:nvPr/>
          </p:nvCxnSpPr>
          <p:spPr>
            <a:xfrm>
              <a:off x="3519846" y="4448511"/>
              <a:ext cx="396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701" name="Google Shape;701;p74"/>
            <p:cNvSpPr/>
            <p:nvPr/>
          </p:nvSpPr>
          <p:spPr>
            <a:xfrm>
              <a:off x="6557329" y="3962970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99</a:t>
              </a:r>
              <a:endParaRPr/>
            </a:p>
          </p:txBody>
        </p:sp>
        <p:cxnSp>
          <p:nvCxnSpPr>
            <p:cNvPr id="702" name="Google Shape;702;p74"/>
            <p:cNvCxnSpPr>
              <a:stCxn id="689" idx="3"/>
              <a:endCxn id="701" idx="0"/>
            </p:cNvCxnSpPr>
            <p:nvPr/>
          </p:nvCxnSpPr>
          <p:spPr>
            <a:xfrm flipH="1">
              <a:off x="7062936" y="3554608"/>
              <a:ext cx="759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703" name="Google Shape;703;p74"/>
            <p:cNvSpPr/>
            <p:nvPr/>
          </p:nvSpPr>
          <p:spPr>
            <a:xfrm>
              <a:off x="4390291" y="4856875"/>
              <a:ext cx="939050" cy="528215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65</a:t>
              </a:r>
              <a:endParaRPr/>
            </a:p>
          </p:txBody>
        </p:sp>
        <p:cxnSp>
          <p:nvCxnSpPr>
            <p:cNvPr id="704" name="Google Shape;704;p74"/>
            <p:cNvCxnSpPr>
              <a:stCxn id="687" idx="3"/>
              <a:endCxn id="703" idx="0"/>
            </p:cNvCxnSpPr>
            <p:nvPr/>
          </p:nvCxnSpPr>
          <p:spPr>
            <a:xfrm flipH="1">
              <a:off x="4859898" y="4448511"/>
              <a:ext cx="1119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Operations (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r>
              <a:rPr lang="en-US"/>
              <a:t>)</a:t>
            </a:r>
            <a:endParaRPr/>
          </a:p>
        </p:txBody>
      </p:sp>
      <p:sp>
        <p:nvSpPr>
          <p:cNvPr id="710" name="Google Shape;710;p7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deleteMin()</a:t>
            </a:r>
            <a:endParaRPr/>
          </a:p>
        </p:txBody>
      </p:sp>
      <p:sp>
        <p:nvSpPr>
          <p:cNvPr id="711" name="Google Shape;711;p7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  <p:grpSp>
        <p:nvGrpSpPr>
          <p:cNvPr id="712" name="Google Shape;712;p75"/>
          <p:cNvGrpSpPr/>
          <p:nvPr/>
        </p:nvGrpSpPr>
        <p:grpSpPr>
          <a:xfrm>
            <a:off x="2793747" y="2590294"/>
            <a:ext cx="6604506" cy="2821999"/>
            <a:chOff x="1500908" y="2175164"/>
            <a:chExt cx="7512397" cy="3209926"/>
          </a:xfrm>
        </p:grpSpPr>
        <p:sp>
          <p:nvSpPr>
            <p:cNvPr id="713" name="Google Shape;713;p75"/>
            <p:cNvSpPr/>
            <p:nvPr/>
          </p:nvSpPr>
          <p:spPr>
            <a:xfrm>
              <a:off x="8002021" y="3962970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85</a:t>
              </a:r>
              <a:endParaRPr/>
            </a:p>
          </p:txBody>
        </p:sp>
        <p:sp>
          <p:nvSpPr>
            <p:cNvPr id="714" name="Google Shape;714;p75"/>
            <p:cNvSpPr/>
            <p:nvPr/>
          </p:nvSpPr>
          <p:spPr>
            <a:xfrm>
              <a:off x="4823699" y="3962970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60</a:t>
              </a:r>
              <a:endParaRPr/>
            </a:p>
          </p:txBody>
        </p:sp>
        <p:sp>
          <p:nvSpPr>
            <p:cNvPr id="715" name="Google Shape;715;p75"/>
            <p:cNvSpPr/>
            <p:nvPr/>
          </p:nvSpPr>
          <p:spPr>
            <a:xfrm>
              <a:off x="2656661" y="3962970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40</a:t>
              </a:r>
              <a:endParaRPr/>
            </a:p>
          </p:txBody>
        </p:sp>
        <p:sp>
          <p:nvSpPr>
            <p:cNvPr id="716" name="Google Shape;716;p75"/>
            <p:cNvSpPr/>
            <p:nvPr/>
          </p:nvSpPr>
          <p:spPr>
            <a:xfrm>
              <a:off x="6990737" y="3069067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80</a:t>
              </a:r>
              <a:endParaRPr/>
            </a:p>
          </p:txBody>
        </p:sp>
        <p:sp>
          <p:nvSpPr>
            <p:cNvPr id="717" name="Google Shape;717;p75"/>
            <p:cNvSpPr/>
            <p:nvPr/>
          </p:nvSpPr>
          <p:spPr>
            <a:xfrm>
              <a:off x="4101353" y="3069067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20</a:t>
              </a:r>
              <a:endParaRPr/>
            </a:p>
          </p:txBody>
        </p:sp>
        <p:sp>
          <p:nvSpPr>
            <p:cNvPr id="718" name="Google Shape;718;p75"/>
            <p:cNvSpPr/>
            <p:nvPr/>
          </p:nvSpPr>
          <p:spPr>
            <a:xfrm>
              <a:off x="5401576" y="2175164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cxnSp>
          <p:nvCxnSpPr>
            <p:cNvPr id="719" name="Google Shape;719;p75"/>
            <p:cNvCxnSpPr>
              <a:stCxn id="718" idx="3"/>
              <a:endCxn id="717" idx="0"/>
            </p:cNvCxnSpPr>
            <p:nvPr/>
          </p:nvCxnSpPr>
          <p:spPr>
            <a:xfrm flipH="1">
              <a:off x="4607075" y="2660705"/>
              <a:ext cx="9426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720" name="Google Shape;720;p75"/>
            <p:cNvCxnSpPr>
              <a:stCxn id="718" idx="5"/>
              <a:endCxn id="716" idx="0"/>
            </p:cNvCxnSpPr>
            <p:nvPr/>
          </p:nvCxnSpPr>
          <p:spPr>
            <a:xfrm>
              <a:off x="6264761" y="2660705"/>
              <a:ext cx="12315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721" name="Google Shape;721;p75"/>
            <p:cNvCxnSpPr>
              <a:stCxn id="716" idx="5"/>
              <a:endCxn id="713" idx="0"/>
            </p:cNvCxnSpPr>
            <p:nvPr/>
          </p:nvCxnSpPr>
          <p:spPr>
            <a:xfrm>
              <a:off x="7853922" y="3554608"/>
              <a:ext cx="6537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722" name="Google Shape;722;p75"/>
            <p:cNvCxnSpPr>
              <a:stCxn id="717" idx="3"/>
              <a:endCxn id="715" idx="0"/>
            </p:cNvCxnSpPr>
            <p:nvPr/>
          </p:nvCxnSpPr>
          <p:spPr>
            <a:xfrm flipH="1">
              <a:off x="3162252" y="3554608"/>
              <a:ext cx="10872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723" name="Google Shape;723;p75"/>
            <p:cNvCxnSpPr>
              <a:stCxn id="717" idx="5"/>
              <a:endCxn id="714" idx="0"/>
            </p:cNvCxnSpPr>
            <p:nvPr/>
          </p:nvCxnSpPr>
          <p:spPr>
            <a:xfrm>
              <a:off x="4964538" y="3554608"/>
              <a:ext cx="3648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724" name="Google Shape;724;p75"/>
            <p:cNvSpPr/>
            <p:nvPr/>
          </p:nvSpPr>
          <p:spPr>
            <a:xfrm>
              <a:off x="1500908" y="4856875"/>
              <a:ext cx="939050" cy="528215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700</a:t>
              </a:r>
              <a:endParaRPr/>
            </a:p>
          </p:txBody>
        </p:sp>
        <p:cxnSp>
          <p:nvCxnSpPr>
            <p:cNvPr id="725" name="Google Shape;725;p75"/>
            <p:cNvCxnSpPr>
              <a:stCxn id="715" idx="3"/>
              <a:endCxn id="724" idx="0"/>
            </p:cNvCxnSpPr>
            <p:nvPr/>
          </p:nvCxnSpPr>
          <p:spPr>
            <a:xfrm flipH="1">
              <a:off x="1970460" y="4448511"/>
              <a:ext cx="8343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726" name="Google Shape;726;p75"/>
            <p:cNvSpPr/>
            <p:nvPr/>
          </p:nvSpPr>
          <p:spPr>
            <a:xfrm>
              <a:off x="3090069" y="4856875"/>
              <a:ext cx="939050" cy="528215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50</a:t>
              </a:r>
              <a:endParaRPr/>
            </a:p>
          </p:txBody>
        </p:sp>
        <p:cxnSp>
          <p:nvCxnSpPr>
            <p:cNvPr id="727" name="Google Shape;727;p75"/>
            <p:cNvCxnSpPr>
              <a:stCxn id="715" idx="5"/>
              <a:endCxn id="726" idx="0"/>
            </p:cNvCxnSpPr>
            <p:nvPr/>
          </p:nvCxnSpPr>
          <p:spPr>
            <a:xfrm>
              <a:off x="3519846" y="4448511"/>
              <a:ext cx="396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728" name="Google Shape;728;p75"/>
            <p:cNvSpPr/>
            <p:nvPr/>
          </p:nvSpPr>
          <p:spPr>
            <a:xfrm>
              <a:off x="6557329" y="3962970"/>
              <a:ext cx="1011284" cy="568847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99</a:t>
              </a:r>
              <a:endParaRPr/>
            </a:p>
          </p:txBody>
        </p:sp>
        <p:cxnSp>
          <p:nvCxnSpPr>
            <p:cNvPr id="729" name="Google Shape;729;p75"/>
            <p:cNvCxnSpPr>
              <a:stCxn id="716" idx="3"/>
              <a:endCxn id="728" idx="0"/>
            </p:cNvCxnSpPr>
            <p:nvPr/>
          </p:nvCxnSpPr>
          <p:spPr>
            <a:xfrm flipH="1">
              <a:off x="7062936" y="3554608"/>
              <a:ext cx="759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730" name="Google Shape;730;p75"/>
            <p:cNvSpPr/>
            <p:nvPr/>
          </p:nvSpPr>
          <p:spPr>
            <a:xfrm>
              <a:off x="4390291" y="4856875"/>
              <a:ext cx="939050" cy="528215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65</a:t>
              </a:r>
              <a:endParaRPr/>
            </a:p>
          </p:txBody>
        </p:sp>
        <p:cxnSp>
          <p:nvCxnSpPr>
            <p:cNvPr id="731" name="Google Shape;731;p75"/>
            <p:cNvCxnSpPr>
              <a:stCxn id="714" idx="3"/>
              <a:endCxn id="730" idx="0"/>
            </p:cNvCxnSpPr>
            <p:nvPr/>
          </p:nvCxnSpPr>
          <p:spPr>
            <a:xfrm flipH="1">
              <a:off x="4859898" y="4448511"/>
              <a:ext cx="111900" cy="408300"/>
            </a:xfrm>
            <a:prstGeom prst="straightConnector1">
              <a:avLst/>
            </a:prstGeom>
            <a:noFill/>
            <a:ln w="9525" cap="flat" cmpd="sng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p7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percolateDown</a:t>
            </a:r>
            <a:r>
              <a:rPr lang="en-US"/>
              <a:t>?</a:t>
            </a:r>
            <a:endParaRPr/>
          </a:p>
        </p:txBody>
      </p:sp>
      <p:sp>
        <p:nvSpPr>
          <p:cNvPr id="737" name="Google Shape;737;p7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286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dirty="0"/>
              <a:t>Compare </a:t>
            </a:r>
            <a:r>
              <a:rPr lang="en-US" b="1" dirty="0"/>
              <a:t>all</a:t>
            </a:r>
            <a:r>
              <a:rPr lang="en-US" dirty="0"/>
              <a:t> the children</a:t>
            </a:r>
            <a:endParaRPr dirty="0"/>
          </a:p>
          <a:p>
            <a:pPr marL="6286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dirty="0"/>
              <a:t>If any child has smaller value, swap child and value</a:t>
            </a:r>
            <a:endParaRPr dirty="0"/>
          </a:p>
          <a:p>
            <a:pPr marL="6286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 dirty="0"/>
              <a:t>Keep going until </a:t>
            </a:r>
            <a:r>
              <a:rPr lang="en-US" b="1" dirty="0"/>
              <a:t>all</a:t>
            </a:r>
            <a:r>
              <a:rPr lang="en-US" dirty="0"/>
              <a:t> children is bigger </a:t>
            </a:r>
            <a:endParaRPr dirty="0"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or leaf node</a:t>
            </a:r>
            <a:endParaRPr dirty="0"/>
          </a:p>
        </p:txBody>
      </p:sp>
      <p:sp>
        <p:nvSpPr>
          <p:cNvPr id="738" name="Google Shape;738;p7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cxnSp>
        <p:nvCxnSpPr>
          <p:cNvPr id="739" name="Google Shape;739;p76"/>
          <p:cNvCxnSpPr/>
          <p:nvPr/>
        </p:nvCxnSpPr>
        <p:spPr>
          <a:xfrm>
            <a:off x="4123381" y="4898697"/>
            <a:ext cx="523875" cy="1588"/>
          </a:xfrm>
          <a:prstGeom prst="straightConnector1">
            <a:avLst/>
          </a:prstGeom>
          <a:noFill/>
          <a:ln w="76200" cap="flat" cmpd="tri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40" name="Google Shape;740;p76"/>
          <p:cNvCxnSpPr/>
          <p:nvPr/>
        </p:nvCxnSpPr>
        <p:spPr>
          <a:xfrm>
            <a:off x="7018981" y="4884411"/>
            <a:ext cx="523875" cy="1587"/>
          </a:xfrm>
          <a:prstGeom prst="straightConnector1">
            <a:avLst/>
          </a:prstGeom>
          <a:noFill/>
          <a:ln w="76200" cap="flat" cmpd="tri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41" name="Google Shape;741;p76"/>
          <p:cNvSpPr/>
          <p:nvPr/>
        </p:nvSpPr>
        <p:spPr>
          <a:xfrm>
            <a:off x="3305819" y="4879647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742" name="Google Shape;742;p76"/>
          <p:cNvSpPr/>
          <p:nvPr/>
        </p:nvSpPr>
        <p:spPr>
          <a:xfrm>
            <a:off x="2007244" y="4879647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743" name="Google Shape;743;p76"/>
          <p:cNvSpPr/>
          <p:nvPr/>
        </p:nvSpPr>
        <p:spPr>
          <a:xfrm>
            <a:off x="3647130" y="5413047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744" name="Google Shape;744;p76"/>
          <p:cNvSpPr/>
          <p:nvPr/>
        </p:nvSpPr>
        <p:spPr>
          <a:xfrm>
            <a:off x="2961330" y="5413047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745" name="Google Shape;745;p76"/>
          <p:cNvSpPr/>
          <p:nvPr/>
        </p:nvSpPr>
        <p:spPr>
          <a:xfrm>
            <a:off x="2388244" y="5413047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746" name="Google Shape;746;p76"/>
          <p:cNvSpPr/>
          <p:nvPr/>
        </p:nvSpPr>
        <p:spPr>
          <a:xfrm>
            <a:off x="1589730" y="5413047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747" name="Google Shape;747;p76"/>
          <p:cNvSpPr/>
          <p:nvPr/>
        </p:nvSpPr>
        <p:spPr>
          <a:xfrm>
            <a:off x="3951930" y="3889047"/>
            <a:ext cx="344488" cy="344488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8" name="Google Shape;748;p76"/>
          <p:cNvSpPr/>
          <p:nvPr/>
        </p:nvSpPr>
        <p:spPr>
          <a:xfrm>
            <a:off x="2199330" y="6022647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749" name="Google Shape;749;p76"/>
          <p:cNvSpPr/>
          <p:nvPr/>
        </p:nvSpPr>
        <p:spPr>
          <a:xfrm>
            <a:off x="1778644" y="6022647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750" name="Google Shape;750;p76"/>
          <p:cNvSpPr/>
          <p:nvPr/>
        </p:nvSpPr>
        <p:spPr>
          <a:xfrm>
            <a:off x="1361130" y="6022647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</p:txBody>
      </p:sp>
      <p:cxnSp>
        <p:nvCxnSpPr>
          <p:cNvPr id="751" name="Google Shape;751;p76"/>
          <p:cNvCxnSpPr>
            <a:stCxn id="746" idx="3"/>
            <a:endCxn id="750" idx="0"/>
          </p:cNvCxnSpPr>
          <p:nvPr/>
        </p:nvCxnSpPr>
        <p:spPr>
          <a:xfrm flipH="1">
            <a:off x="1533379" y="5707086"/>
            <a:ext cx="1068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2" name="Google Shape;752;p76"/>
          <p:cNvCxnSpPr>
            <a:stCxn id="746" idx="5"/>
            <a:endCxn id="749" idx="0"/>
          </p:cNvCxnSpPr>
          <p:nvPr/>
        </p:nvCxnSpPr>
        <p:spPr>
          <a:xfrm>
            <a:off x="1883769" y="5707086"/>
            <a:ext cx="672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3" name="Google Shape;753;p76"/>
          <p:cNvCxnSpPr>
            <a:stCxn id="745" idx="3"/>
            <a:endCxn id="748" idx="0"/>
          </p:cNvCxnSpPr>
          <p:nvPr/>
        </p:nvCxnSpPr>
        <p:spPr>
          <a:xfrm flipH="1">
            <a:off x="2371493" y="5707086"/>
            <a:ext cx="672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4" name="Google Shape;754;p76"/>
          <p:cNvCxnSpPr>
            <a:stCxn id="742" idx="3"/>
            <a:endCxn id="746" idx="0"/>
          </p:cNvCxnSpPr>
          <p:nvPr/>
        </p:nvCxnSpPr>
        <p:spPr>
          <a:xfrm flipH="1">
            <a:off x="1761893" y="5173686"/>
            <a:ext cx="2958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5" name="Google Shape;755;p76"/>
          <p:cNvCxnSpPr>
            <a:stCxn id="742" idx="5"/>
            <a:endCxn id="745" idx="0"/>
          </p:cNvCxnSpPr>
          <p:nvPr/>
        </p:nvCxnSpPr>
        <p:spPr>
          <a:xfrm>
            <a:off x="2301282" y="5173686"/>
            <a:ext cx="2592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6" name="Google Shape;756;p76"/>
          <p:cNvCxnSpPr>
            <a:stCxn id="741" idx="3"/>
            <a:endCxn id="744" idx="0"/>
          </p:cNvCxnSpPr>
          <p:nvPr/>
        </p:nvCxnSpPr>
        <p:spPr>
          <a:xfrm flipH="1">
            <a:off x="3133668" y="5173686"/>
            <a:ext cx="2226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7" name="Google Shape;757;p76"/>
          <p:cNvCxnSpPr>
            <a:stCxn id="741" idx="5"/>
            <a:endCxn id="743" idx="0"/>
          </p:cNvCxnSpPr>
          <p:nvPr/>
        </p:nvCxnSpPr>
        <p:spPr>
          <a:xfrm>
            <a:off x="3599857" y="5173686"/>
            <a:ext cx="2196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8" name="Google Shape;758;p76"/>
          <p:cNvCxnSpPr>
            <a:stCxn id="759" idx="3"/>
            <a:endCxn id="742" idx="0"/>
          </p:cNvCxnSpPr>
          <p:nvPr/>
        </p:nvCxnSpPr>
        <p:spPr>
          <a:xfrm flipH="1">
            <a:off x="2179579" y="4564086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60" name="Google Shape;760;p76"/>
          <p:cNvCxnSpPr>
            <a:stCxn id="759" idx="5"/>
            <a:endCxn id="741" idx="0"/>
          </p:cNvCxnSpPr>
          <p:nvPr/>
        </p:nvCxnSpPr>
        <p:spPr>
          <a:xfrm>
            <a:off x="2950569" y="4564086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9" name="Google Shape;759;p76"/>
          <p:cNvSpPr/>
          <p:nvPr/>
        </p:nvSpPr>
        <p:spPr>
          <a:xfrm>
            <a:off x="2656530" y="4270047"/>
            <a:ext cx="344488" cy="344488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61" name="Google Shape;761;p76"/>
          <p:cNvCxnSpPr>
            <a:endCxn id="759" idx="6"/>
          </p:cNvCxnSpPr>
          <p:nvPr/>
        </p:nvCxnSpPr>
        <p:spPr>
          <a:xfrm flipH="1">
            <a:off x="3001018" y="4192991"/>
            <a:ext cx="798600" cy="249300"/>
          </a:xfrm>
          <a:prstGeom prst="straightConnector1">
            <a:avLst/>
          </a:prstGeom>
          <a:noFill/>
          <a:ln w="25400" cap="flat" cmpd="sng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762" name="Google Shape;762;p76"/>
          <p:cNvSpPr/>
          <p:nvPr/>
        </p:nvSpPr>
        <p:spPr>
          <a:xfrm>
            <a:off x="6237930" y="4879647"/>
            <a:ext cx="344488" cy="344488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76"/>
          <p:cNvSpPr/>
          <p:nvPr/>
        </p:nvSpPr>
        <p:spPr>
          <a:xfrm>
            <a:off x="4939355" y="4879647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764" name="Google Shape;764;p76"/>
          <p:cNvSpPr/>
          <p:nvPr/>
        </p:nvSpPr>
        <p:spPr>
          <a:xfrm>
            <a:off x="6579244" y="5413047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765" name="Google Shape;765;p76"/>
          <p:cNvSpPr/>
          <p:nvPr/>
        </p:nvSpPr>
        <p:spPr>
          <a:xfrm>
            <a:off x="5893444" y="5413047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766" name="Google Shape;766;p76"/>
          <p:cNvSpPr/>
          <p:nvPr/>
        </p:nvSpPr>
        <p:spPr>
          <a:xfrm>
            <a:off x="5320355" y="5413047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767" name="Google Shape;767;p76"/>
          <p:cNvSpPr/>
          <p:nvPr/>
        </p:nvSpPr>
        <p:spPr>
          <a:xfrm>
            <a:off x="4521844" y="5413047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768" name="Google Shape;768;p76"/>
          <p:cNvSpPr/>
          <p:nvPr/>
        </p:nvSpPr>
        <p:spPr>
          <a:xfrm>
            <a:off x="7152330" y="4117647"/>
            <a:ext cx="344488" cy="344488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76"/>
          <p:cNvSpPr/>
          <p:nvPr/>
        </p:nvSpPr>
        <p:spPr>
          <a:xfrm>
            <a:off x="5131444" y="6022647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770" name="Google Shape;770;p76"/>
          <p:cNvSpPr/>
          <p:nvPr/>
        </p:nvSpPr>
        <p:spPr>
          <a:xfrm>
            <a:off x="4710755" y="6022647"/>
            <a:ext cx="344488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771" name="Google Shape;771;p76"/>
          <p:cNvSpPr/>
          <p:nvPr/>
        </p:nvSpPr>
        <p:spPr>
          <a:xfrm>
            <a:off x="4293244" y="6022647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cxnSp>
        <p:nvCxnSpPr>
          <p:cNvPr id="772" name="Google Shape;772;p76"/>
          <p:cNvCxnSpPr>
            <a:stCxn id="767" idx="3"/>
            <a:endCxn id="771" idx="0"/>
          </p:cNvCxnSpPr>
          <p:nvPr/>
        </p:nvCxnSpPr>
        <p:spPr>
          <a:xfrm flipH="1">
            <a:off x="4465493" y="5707086"/>
            <a:ext cx="1068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73" name="Google Shape;773;p76"/>
          <p:cNvCxnSpPr>
            <a:stCxn id="767" idx="5"/>
            <a:endCxn id="770" idx="0"/>
          </p:cNvCxnSpPr>
          <p:nvPr/>
        </p:nvCxnSpPr>
        <p:spPr>
          <a:xfrm>
            <a:off x="4815882" y="5707086"/>
            <a:ext cx="672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74" name="Google Shape;774;p76"/>
          <p:cNvCxnSpPr>
            <a:stCxn id="766" idx="3"/>
            <a:endCxn id="769" idx="0"/>
          </p:cNvCxnSpPr>
          <p:nvPr/>
        </p:nvCxnSpPr>
        <p:spPr>
          <a:xfrm flipH="1">
            <a:off x="5303604" y="5707086"/>
            <a:ext cx="672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75" name="Google Shape;775;p76"/>
          <p:cNvCxnSpPr>
            <a:stCxn id="763" idx="3"/>
            <a:endCxn id="767" idx="0"/>
          </p:cNvCxnSpPr>
          <p:nvPr/>
        </p:nvCxnSpPr>
        <p:spPr>
          <a:xfrm flipH="1">
            <a:off x="4694004" y="5173686"/>
            <a:ext cx="2958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76" name="Google Shape;776;p76"/>
          <p:cNvCxnSpPr>
            <a:stCxn id="763" idx="5"/>
            <a:endCxn id="766" idx="0"/>
          </p:cNvCxnSpPr>
          <p:nvPr/>
        </p:nvCxnSpPr>
        <p:spPr>
          <a:xfrm>
            <a:off x="5233394" y="5173686"/>
            <a:ext cx="2592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77" name="Google Shape;777;p76"/>
          <p:cNvCxnSpPr>
            <a:stCxn id="762" idx="3"/>
            <a:endCxn id="765" idx="0"/>
          </p:cNvCxnSpPr>
          <p:nvPr/>
        </p:nvCxnSpPr>
        <p:spPr>
          <a:xfrm flipH="1">
            <a:off x="6065779" y="5173686"/>
            <a:ext cx="2226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78" name="Google Shape;778;p76"/>
          <p:cNvCxnSpPr>
            <a:stCxn id="762" idx="5"/>
            <a:endCxn id="764" idx="0"/>
          </p:cNvCxnSpPr>
          <p:nvPr/>
        </p:nvCxnSpPr>
        <p:spPr>
          <a:xfrm>
            <a:off x="6531969" y="5173686"/>
            <a:ext cx="2196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79" name="Google Shape;779;p76"/>
          <p:cNvCxnSpPr>
            <a:stCxn id="780" idx="3"/>
            <a:endCxn id="763" idx="0"/>
          </p:cNvCxnSpPr>
          <p:nvPr/>
        </p:nvCxnSpPr>
        <p:spPr>
          <a:xfrm flipH="1">
            <a:off x="5111693" y="4564086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81" name="Google Shape;781;p76"/>
          <p:cNvCxnSpPr>
            <a:stCxn id="780" idx="5"/>
            <a:endCxn id="762" idx="0"/>
          </p:cNvCxnSpPr>
          <p:nvPr/>
        </p:nvCxnSpPr>
        <p:spPr>
          <a:xfrm>
            <a:off x="5882682" y="4564086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80" name="Google Shape;780;p76"/>
          <p:cNvSpPr/>
          <p:nvPr/>
        </p:nvSpPr>
        <p:spPr>
          <a:xfrm>
            <a:off x="5588644" y="4270047"/>
            <a:ext cx="344487" cy="344488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cxnSp>
        <p:nvCxnSpPr>
          <p:cNvPr id="782" name="Google Shape;782;p76"/>
          <p:cNvCxnSpPr/>
          <p:nvPr/>
        </p:nvCxnSpPr>
        <p:spPr>
          <a:xfrm flipH="1">
            <a:off x="6542730" y="4422447"/>
            <a:ext cx="609600" cy="457200"/>
          </a:xfrm>
          <a:prstGeom prst="straightConnector1">
            <a:avLst/>
          </a:prstGeom>
          <a:noFill/>
          <a:ln w="25400" cap="flat" cmpd="sng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783" name="Google Shape;783;p76"/>
          <p:cNvSpPr/>
          <p:nvPr/>
        </p:nvSpPr>
        <p:spPr>
          <a:xfrm>
            <a:off x="9173219" y="4878061"/>
            <a:ext cx="344487" cy="344487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784" name="Google Shape;784;p76"/>
          <p:cNvSpPr/>
          <p:nvPr/>
        </p:nvSpPr>
        <p:spPr>
          <a:xfrm>
            <a:off x="7874644" y="4878061"/>
            <a:ext cx="344487" cy="344487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785" name="Google Shape;785;p76"/>
          <p:cNvSpPr/>
          <p:nvPr/>
        </p:nvSpPr>
        <p:spPr>
          <a:xfrm>
            <a:off x="9514530" y="5411461"/>
            <a:ext cx="344488" cy="344487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786" name="Google Shape;786;p76"/>
          <p:cNvSpPr/>
          <p:nvPr/>
        </p:nvSpPr>
        <p:spPr>
          <a:xfrm>
            <a:off x="8828730" y="5411461"/>
            <a:ext cx="344488" cy="344487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76"/>
          <p:cNvSpPr/>
          <p:nvPr/>
        </p:nvSpPr>
        <p:spPr>
          <a:xfrm>
            <a:off x="8255644" y="5411461"/>
            <a:ext cx="344487" cy="344487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788" name="Google Shape;788;p76"/>
          <p:cNvSpPr/>
          <p:nvPr/>
        </p:nvSpPr>
        <p:spPr>
          <a:xfrm>
            <a:off x="7457130" y="5411461"/>
            <a:ext cx="344488" cy="344487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789" name="Google Shape;789;p76"/>
          <p:cNvSpPr/>
          <p:nvPr/>
        </p:nvSpPr>
        <p:spPr>
          <a:xfrm>
            <a:off x="8066730" y="6021061"/>
            <a:ext cx="344488" cy="344487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790" name="Google Shape;790;p76"/>
          <p:cNvSpPr/>
          <p:nvPr/>
        </p:nvSpPr>
        <p:spPr>
          <a:xfrm>
            <a:off x="7646044" y="6021061"/>
            <a:ext cx="344487" cy="344487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791" name="Google Shape;791;p76"/>
          <p:cNvSpPr/>
          <p:nvPr/>
        </p:nvSpPr>
        <p:spPr>
          <a:xfrm>
            <a:off x="7228530" y="6021061"/>
            <a:ext cx="344488" cy="344487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</p:txBody>
      </p:sp>
      <p:cxnSp>
        <p:nvCxnSpPr>
          <p:cNvPr id="792" name="Google Shape;792;p76"/>
          <p:cNvCxnSpPr>
            <a:stCxn id="788" idx="3"/>
            <a:endCxn id="791" idx="0"/>
          </p:cNvCxnSpPr>
          <p:nvPr/>
        </p:nvCxnSpPr>
        <p:spPr>
          <a:xfrm flipH="1">
            <a:off x="7400779" y="5705499"/>
            <a:ext cx="1068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3" name="Google Shape;793;p76"/>
          <p:cNvCxnSpPr>
            <a:stCxn id="788" idx="5"/>
            <a:endCxn id="790" idx="0"/>
          </p:cNvCxnSpPr>
          <p:nvPr/>
        </p:nvCxnSpPr>
        <p:spPr>
          <a:xfrm>
            <a:off x="7751169" y="5705499"/>
            <a:ext cx="672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4" name="Google Shape;794;p76"/>
          <p:cNvCxnSpPr>
            <a:stCxn id="787" idx="3"/>
            <a:endCxn id="789" idx="0"/>
          </p:cNvCxnSpPr>
          <p:nvPr/>
        </p:nvCxnSpPr>
        <p:spPr>
          <a:xfrm flipH="1">
            <a:off x="8238893" y="5705499"/>
            <a:ext cx="672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5" name="Google Shape;795;p76"/>
          <p:cNvCxnSpPr>
            <a:stCxn id="784" idx="3"/>
            <a:endCxn id="788" idx="0"/>
          </p:cNvCxnSpPr>
          <p:nvPr/>
        </p:nvCxnSpPr>
        <p:spPr>
          <a:xfrm flipH="1">
            <a:off x="7629293" y="5172099"/>
            <a:ext cx="2958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6" name="Google Shape;796;p76"/>
          <p:cNvCxnSpPr>
            <a:stCxn id="784" idx="5"/>
            <a:endCxn id="787" idx="0"/>
          </p:cNvCxnSpPr>
          <p:nvPr/>
        </p:nvCxnSpPr>
        <p:spPr>
          <a:xfrm>
            <a:off x="8168682" y="5172099"/>
            <a:ext cx="2592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7" name="Google Shape;797;p76"/>
          <p:cNvCxnSpPr>
            <a:stCxn id="783" idx="3"/>
            <a:endCxn id="786" idx="0"/>
          </p:cNvCxnSpPr>
          <p:nvPr/>
        </p:nvCxnSpPr>
        <p:spPr>
          <a:xfrm flipH="1">
            <a:off x="9001068" y="5172099"/>
            <a:ext cx="2226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8" name="Google Shape;798;p76"/>
          <p:cNvCxnSpPr>
            <a:stCxn id="783" idx="5"/>
            <a:endCxn id="785" idx="0"/>
          </p:cNvCxnSpPr>
          <p:nvPr/>
        </p:nvCxnSpPr>
        <p:spPr>
          <a:xfrm>
            <a:off x="9467257" y="5172099"/>
            <a:ext cx="219600" cy="239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9" name="Google Shape;799;p76"/>
          <p:cNvCxnSpPr>
            <a:stCxn id="800" idx="3"/>
            <a:endCxn id="784" idx="0"/>
          </p:cNvCxnSpPr>
          <p:nvPr/>
        </p:nvCxnSpPr>
        <p:spPr>
          <a:xfrm flipH="1">
            <a:off x="8046979" y="4562499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01" name="Google Shape;801;p76"/>
          <p:cNvCxnSpPr>
            <a:stCxn id="800" idx="5"/>
            <a:endCxn id="783" idx="0"/>
          </p:cNvCxnSpPr>
          <p:nvPr/>
        </p:nvCxnSpPr>
        <p:spPr>
          <a:xfrm>
            <a:off x="8817969" y="4562499"/>
            <a:ext cx="527400" cy="31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00" name="Google Shape;800;p76"/>
          <p:cNvSpPr/>
          <p:nvPr/>
        </p:nvSpPr>
        <p:spPr>
          <a:xfrm>
            <a:off x="8523930" y="4268461"/>
            <a:ext cx="344488" cy="344487"/>
          </a:xfrm>
          <a:prstGeom prst="ellipse">
            <a:avLst/>
          </a:prstGeom>
          <a:solidFill>
            <a:srgbClr val="C9C9C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802" name="Google Shape;802;p76"/>
          <p:cNvSpPr/>
          <p:nvPr/>
        </p:nvSpPr>
        <p:spPr>
          <a:xfrm>
            <a:off x="3266130" y="3965247"/>
            <a:ext cx="344488" cy="344488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76"/>
          <p:cNvSpPr/>
          <p:nvPr/>
        </p:nvSpPr>
        <p:spPr>
          <a:xfrm>
            <a:off x="6542730" y="4270047"/>
            <a:ext cx="344488" cy="344488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7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Any Questions?</a:t>
            </a:r>
            <a:endParaRPr/>
          </a:p>
        </p:txBody>
      </p:sp>
      <p:sp>
        <p:nvSpPr>
          <p:cNvPr id="809" name="Google Shape;809;p7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810" name="Google Shape;810;p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p7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Today</a:t>
            </a:r>
            <a:endParaRPr/>
          </a:p>
        </p:txBody>
      </p:sp>
      <p:sp>
        <p:nvSpPr>
          <p:cNvPr id="816" name="Google Shape;816;p7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solidFill>
                  <a:schemeClr val="dk1"/>
                </a:solidFill>
              </a:rPr>
              <a:t>Priority Queue ADT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solidFill>
                  <a:schemeClr val="dk1"/>
                </a:solidFill>
              </a:rPr>
              <a:t>Tree Stuff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solidFill>
                  <a:srgbClr val="FF0000"/>
                </a:solidFill>
              </a:rPr>
              <a:t>Binary Min-Heap Data Structure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>
                <a:solidFill>
                  <a:schemeClr val="dk1"/>
                </a:solidFill>
              </a:rPr>
              <a:t>Basics, Properties, Operations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>
                <a:solidFill>
                  <a:srgbClr val="FF0000"/>
                </a:solidFill>
              </a:rPr>
              <a:t>Array Representation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Floyd's BuildHeap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817" name="Google Shape;817;p7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7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Array Representation</a:t>
            </a:r>
            <a:endParaRPr/>
          </a:p>
        </p:txBody>
      </p:sp>
      <p:sp>
        <p:nvSpPr>
          <p:cNvPr id="823" name="Google Shape;823;p7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1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 </a:t>
            </a:r>
            <a:endParaRPr/>
          </a:p>
        </p:txBody>
      </p:sp>
      <p:sp>
        <p:nvSpPr>
          <p:cNvPr id="824" name="Google Shape;824;p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  <p:graphicFrame>
        <p:nvGraphicFramePr>
          <p:cNvPr id="825" name="Google Shape;825;p79"/>
          <p:cNvGraphicFramePr/>
          <p:nvPr/>
        </p:nvGraphicFramePr>
        <p:xfrm>
          <a:off x="1828800" y="5384483"/>
          <a:ext cx="8534400" cy="792500"/>
        </p:xfrm>
        <a:graphic>
          <a:graphicData uri="http://schemas.openxmlformats.org/drawingml/2006/table">
            <a:tbl>
              <a:tblPr>
                <a:noFill/>
                <a:tableStyleId>{E5C97AB6-94FC-4551-AE1A-AA8FBF0B06C4}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0" i="0" u="none" strike="noStrike" cap="none">
                        <a:solidFill>
                          <a:srgbClr val="33993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26" name="Google Shape;826;p79"/>
          <p:cNvSpPr txBox="1"/>
          <p:nvPr/>
        </p:nvSpPr>
        <p:spPr>
          <a:xfrm>
            <a:off x="6507344" y="6171611"/>
            <a:ext cx="3855856" cy="659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*Index 0 skipped so math is easier</a:t>
            </a:r>
            <a:endParaRPr/>
          </a:p>
        </p:txBody>
      </p:sp>
      <p:grpSp>
        <p:nvGrpSpPr>
          <p:cNvPr id="827" name="Google Shape;827;p79"/>
          <p:cNvGrpSpPr/>
          <p:nvPr/>
        </p:nvGrpSpPr>
        <p:grpSpPr>
          <a:xfrm>
            <a:off x="5282880" y="1690688"/>
            <a:ext cx="5080000" cy="2057400"/>
            <a:chOff x="508000" y="1885950"/>
            <a:chExt cx="5080000" cy="2057400"/>
          </a:xfrm>
        </p:grpSpPr>
        <p:sp>
          <p:nvSpPr>
            <p:cNvPr id="828" name="Google Shape;828;p79"/>
            <p:cNvSpPr/>
            <p:nvPr/>
          </p:nvSpPr>
          <p:spPr>
            <a:xfrm>
              <a:off x="5080000" y="31432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829" name="Google Shape;829;p79"/>
            <p:cNvSpPr/>
            <p:nvPr/>
          </p:nvSpPr>
          <p:spPr>
            <a:xfrm>
              <a:off x="2489200" y="31686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  <p:sp>
          <p:nvSpPr>
            <p:cNvPr id="830" name="Google Shape;830;p79"/>
            <p:cNvSpPr/>
            <p:nvPr/>
          </p:nvSpPr>
          <p:spPr>
            <a:xfrm>
              <a:off x="1066800" y="31686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831" name="Google Shape;831;p79"/>
            <p:cNvSpPr/>
            <p:nvPr/>
          </p:nvSpPr>
          <p:spPr>
            <a:xfrm>
              <a:off x="4470400" y="26860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832" name="Google Shape;832;p79"/>
            <p:cNvSpPr/>
            <p:nvPr/>
          </p:nvSpPr>
          <p:spPr>
            <a:xfrm>
              <a:off x="1828800" y="26860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833" name="Google Shape;833;p79"/>
            <p:cNvSpPr/>
            <p:nvPr/>
          </p:nvSpPr>
          <p:spPr>
            <a:xfrm>
              <a:off x="3149600" y="20002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834" name="Google Shape;834;p79"/>
            <p:cNvCxnSpPr>
              <a:stCxn id="833" idx="3"/>
              <a:endCxn id="832" idx="0"/>
            </p:cNvCxnSpPr>
            <p:nvPr/>
          </p:nvCxnSpPr>
          <p:spPr>
            <a:xfrm flipH="1">
              <a:off x="2082795" y="2244153"/>
              <a:ext cx="1141200" cy="4419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835" name="Google Shape;835;p79"/>
            <p:cNvCxnSpPr>
              <a:stCxn id="833" idx="5"/>
              <a:endCxn id="831" idx="0"/>
            </p:cNvCxnSpPr>
            <p:nvPr/>
          </p:nvCxnSpPr>
          <p:spPr>
            <a:xfrm>
              <a:off x="3583205" y="2244153"/>
              <a:ext cx="1141200" cy="4419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836" name="Google Shape;836;p79"/>
            <p:cNvCxnSpPr>
              <a:stCxn id="831" idx="5"/>
              <a:endCxn id="828" idx="0"/>
            </p:cNvCxnSpPr>
            <p:nvPr/>
          </p:nvCxnSpPr>
          <p:spPr>
            <a:xfrm>
              <a:off x="4904005" y="2929953"/>
              <a:ext cx="429900" cy="213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837" name="Google Shape;837;p79"/>
            <p:cNvCxnSpPr>
              <a:stCxn id="832" idx="3"/>
              <a:endCxn id="830" idx="0"/>
            </p:cNvCxnSpPr>
            <p:nvPr/>
          </p:nvCxnSpPr>
          <p:spPr>
            <a:xfrm flipH="1">
              <a:off x="1320895" y="2929953"/>
              <a:ext cx="582300" cy="2388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838" name="Google Shape;838;p79"/>
            <p:cNvCxnSpPr>
              <a:stCxn id="832" idx="5"/>
              <a:endCxn id="829" idx="0"/>
            </p:cNvCxnSpPr>
            <p:nvPr/>
          </p:nvCxnSpPr>
          <p:spPr>
            <a:xfrm>
              <a:off x="2262405" y="2929953"/>
              <a:ext cx="480900" cy="2388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39" name="Google Shape;839;p79"/>
            <p:cNvSpPr/>
            <p:nvPr/>
          </p:nvSpPr>
          <p:spPr>
            <a:xfrm>
              <a:off x="2133600" y="36576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J</a:t>
              </a:r>
              <a:endParaRPr/>
            </a:p>
          </p:txBody>
        </p:sp>
        <p:cxnSp>
          <p:nvCxnSpPr>
            <p:cNvPr id="840" name="Google Shape;840;p79"/>
            <p:cNvCxnSpPr>
              <a:stCxn id="829" idx="3"/>
              <a:endCxn id="839" idx="0"/>
            </p:cNvCxnSpPr>
            <p:nvPr/>
          </p:nvCxnSpPr>
          <p:spPr>
            <a:xfrm flipH="1">
              <a:off x="2387495" y="3412553"/>
              <a:ext cx="176100" cy="2451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41" name="Google Shape;841;p79"/>
            <p:cNvSpPr/>
            <p:nvPr/>
          </p:nvSpPr>
          <p:spPr>
            <a:xfrm>
              <a:off x="2844800" y="36576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endParaRPr/>
            </a:p>
          </p:txBody>
        </p:sp>
        <p:cxnSp>
          <p:nvCxnSpPr>
            <p:cNvPr id="842" name="Google Shape;842;p79"/>
            <p:cNvCxnSpPr>
              <a:stCxn id="829" idx="5"/>
              <a:endCxn id="841" idx="0"/>
            </p:cNvCxnSpPr>
            <p:nvPr/>
          </p:nvCxnSpPr>
          <p:spPr>
            <a:xfrm>
              <a:off x="2922805" y="3412553"/>
              <a:ext cx="176100" cy="2451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43" name="Google Shape;843;p79"/>
            <p:cNvSpPr/>
            <p:nvPr/>
          </p:nvSpPr>
          <p:spPr>
            <a:xfrm>
              <a:off x="711200" y="36576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endParaRPr/>
            </a:p>
          </p:txBody>
        </p:sp>
        <p:cxnSp>
          <p:nvCxnSpPr>
            <p:cNvPr id="844" name="Google Shape;844;p79"/>
            <p:cNvCxnSpPr>
              <a:stCxn id="830" idx="3"/>
              <a:endCxn id="843" idx="0"/>
            </p:cNvCxnSpPr>
            <p:nvPr/>
          </p:nvCxnSpPr>
          <p:spPr>
            <a:xfrm flipH="1">
              <a:off x="965095" y="3412553"/>
              <a:ext cx="176100" cy="2451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45" name="Google Shape;845;p79"/>
            <p:cNvSpPr/>
            <p:nvPr/>
          </p:nvSpPr>
          <p:spPr>
            <a:xfrm>
              <a:off x="1422400" y="36576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endParaRPr/>
            </a:p>
          </p:txBody>
        </p:sp>
        <p:cxnSp>
          <p:nvCxnSpPr>
            <p:cNvPr id="846" name="Google Shape;846;p79"/>
            <p:cNvCxnSpPr>
              <a:stCxn id="830" idx="5"/>
              <a:endCxn id="845" idx="0"/>
            </p:cNvCxnSpPr>
            <p:nvPr/>
          </p:nvCxnSpPr>
          <p:spPr>
            <a:xfrm>
              <a:off x="1500405" y="3412553"/>
              <a:ext cx="176100" cy="2451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47" name="Google Shape;847;p79"/>
            <p:cNvSpPr/>
            <p:nvPr/>
          </p:nvSpPr>
          <p:spPr>
            <a:xfrm>
              <a:off x="3962400" y="31432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  <p:cxnSp>
          <p:nvCxnSpPr>
            <p:cNvPr id="848" name="Google Shape;848;p79"/>
            <p:cNvCxnSpPr>
              <a:stCxn id="831" idx="3"/>
              <a:endCxn id="847" idx="0"/>
            </p:cNvCxnSpPr>
            <p:nvPr/>
          </p:nvCxnSpPr>
          <p:spPr>
            <a:xfrm flipH="1">
              <a:off x="4216295" y="2929953"/>
              <a:ext cx="328500" cy="213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49" name="Google Shape;849;p79"/>
            <p:cNvSpPr/>
            <p:nvPr/>
          </p:nvSpPr>
          <p:spPr>
            <a:xfrm>
              <a:off x="3683000" y="36576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</a:t>
              </a:r>
              <a:endParaRPr/>
            </a:p>
          </p:txBody>
        </p:sp>
        <p:cxnSp>
          <p:nvCxnSpPr>
            <p:cNvPr id="850" name="Google Shape;850;p79"/>
            <p:cNvCxnSpPr>
              <a:stCxn id="847" idx="3"/>
              <a:endCxn id="849" idx="0"/>
            </p:cNvCxnSpPr>
            <p:nvPr/>
          </p:nvCxnSpPr>
          <p:spPr>
            <a:xfrm flipH="1">
              <a:off x="3936895" y="3387153"/>
              <a:ext cx="99900" cy="270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51" name="Google Shape;851;p79"/>
            <p:cNvSpPr txBox="1"/>
            <p:nvPr/>
          </p:nvSpPr>
          <p:spPr>
            <a:xfrm>
              <a:off x="4775200" y="2971800"/>
              <a:ext cx="32092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 i="0" u="none" strike="noStrike" cap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grpSp>
          <p:nvGrpSpPr>
            <p:cNvPr id="852" name="Google Shape;852;p79"/>
            <p:cNvGrpSpPr/>
            <p:nvPr/>
          </p:nvGrpSpPr>
          <p:grpSpPr>
            <a:xfrm>
              <a:off x="508000" y="1885950"/>
              <a:ext cx="3978275" cy="1912938"/>
              <a:chOff x="320" y="1188"/>
              <a:chExt cx="2506" cy="1205"/>
            </a:xfrm>
          </p:grpSpPr>
          <p:sp>
            <p:nvSpPr>
              <p:cNvPr id="853" name="Google Shape;853;p79"/>
              <p:cNvSpPr txBox="1"/>
              <p:nvPr/>
            </p:nvSpPr>
            <p:spPr>
              <a:xfrm>
                <a:off x="1728" y="1188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  <a:endParaRPr/>
              </a:p>
            </p:txBody>
          </p:sp>
          <p:sp>
            <p:nvSpPr>
              <p:cNvPr id="854" name="Google Shape;854;p79"/>
              <p:cNvSpPr txBox="1"/>
              <p:nvPr/>
            </p:nvSpPr>
            <p:spPr>
              <a:xfrm>
                <a:off x="960" y="1584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endParaRPr/>
              </a:p>
            </p:txBody>
          </p:sp>
          <p:sp>
            <p:nvSpPr>
              <p:cNvPr id="855" name="Google Shape;855;p79"/>
              <p:cNvSpPr txBox="1"/>
              <p:nvPr/>
            </p:nvSpPr>
            <p:spPr>
              <a:xfrm>
                <a:off x="2624" y="1584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3</a:t>
                </a:r>
                <a:endParaRPr/>
              </a:p>
            </p:txBody>
          </p:sp>
          <p:sp>
            <p:nvSpPr>
              <p:cNvPr id="856" name="Google Shape;856;p79"/>
              <p:cNvSpPr txBox="1"/>
              <p:nvPr/>
            </p:nvSpPr>
            <p:spPr>
              <a:xfrm>
                <a:off x="448" y="1908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4</a:t>
                </a:r>
                <a:endParaRPr/>
              </a:p>
            </p:txBody>
          </p:sp>
          <p:sp>
            <p:nvSpPr>
              <p:cNvPr id="857" name="Google Shape;857;p79"/>
              <p:cNvSpPr txBox="1"/>
              <p:nvPr/>
            </p:nvSpPr>
            <p:spPr>
              <a:xfrm>
                <a:off x="1344" y="1908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5</a:t>
                </a:r>
                <a:endParaRPr/>
              </a:p>
            </p:txBody>
          </p:sp>
          <p:sp>
            <p:nvSpPr>
              <p:cNvPr id="858" name="Google Shape;858;p79"/>
              <p:cNvSpPr txBox="1"/>
              <p:nvPr/>
            </p:nvSpPr>
            <p:spPr>
              <a:xfrm>
                <a:off x="2304" y="1872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6</a:t>
                </a:r>
                <a:endParaRPr/>
              </a:p>
            </p:txBody>
          </p:sp>
          <p:sp>
            <p:nvSpPr>
              <p:cNvPr id="859" name="Google Shape;859;p79"/>
              <p:cNvSpPr txBox="1"/>
              <p:nvPr/>
            </p:nvSpPr>
            <p:spPr>
              <a:xfrm>
                <a:off x="768" y="2160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9</a:t>
                </a:r>
                <a:endParaRPr/>
              </a:p>
            </p:txBody>
          </p:sp>
          <p:sp>
            <p:nvSpPr>
              <p:cNvPr id="860" name="Google Shape;860;p79"/>
              <p:cNvSpPr txBox="1"/>
              <p:nvPr/>
            </p:nvSpPr>
            <p:spPr>
              <a:xfrm>
                <a:off x="320" y="2160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8</a:t>
                </a:r>
                <a:endParaRPr/>
              </a:p>
            </p:txBody>
          </p:sp>
          <p:sp>
            <p:nvSpPr>
              <p:cNvPr id="861" name="Google Shape;861;p79"/>
              <p:cNvSpPr txBox="1"/>
              <p:nvPr/>
            </p:nvSpPr>
            <p:spPr>
              <a:xfrm>
                <a:off x="1180" y="2160"/>
                <a:ext cx="283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10</a:t>
                </a:r>
                <a:endParaRPr/>
              </a:p>
            </p:txBody>
          </p:sp>
          <p:sp>
            <p:nvSpPr>
              <p:cNvPr id="862" name="Google Shape;862;p79"/>
              <p:cNvSpPr txBox="1"/>
              <p:nvPr/>
            </p:nvSpPr>
            <p:spPr>
              <a:xfrm>
                <a:off x="1600" y="2160"/>
                <a:ext cx="285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11</a:t>
                </a:r>
                <a:endParaRPr/>
              </a:p>
            </p:txBody>
          </p:sp>
          <p:sp>
            <p:nvSpPr>
              <p:cNvPr id="863" name="Google Shape;863;p79"/>
              <p:cNvSpPr txBox="1"/>
              <p:nvPr/>
            </p:nvSpPr>
            <p:spPr>
              <a:xfrm>
                <a:off x="2176" y="2160"/>
                <a:ext cx="288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12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8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Array Representation</a:t>
            </a:r>
            <a:endParaRPr/>
          </a:p>
        </p:txBody>
      </p:sp>
      <p:sp>
        <p:nvSpPr>
          <p:cNvPr id="869" name="Google Shape;869;p8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1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 </a:t>
            </a:r>
            <a:endParaRPr/>
          </a:p>
        </p:txBody>
      </p:sp>
      <p:sp>
        <p:nvSpPr>
          <p:cNvPr id="870" name="Google Shape;870;p8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  <p:graphicFrame>
        <p:nvGraphicFramePr>
          <p:cNvPr id="871" name="Google Shape;871;p80"/>
          <p:cNvGraphicFramePr/>
          <p:nvPr/>
        </p:nvGraphicFramePr>
        <p:xfrm>
          <a:off x="1828800" y="5384483"/>
          <a:ext cx="8534400" cy="792500"/>
        </p:xfrm>
        <a:graphic>
          <a:graphicData uri="http://schemas.openxmlformats.org/drawingml/2006/table">
            <a:tbl>
              <a:tblPr>
                <a:noFill/>
                <a:tableStyleId>{E5C97AB6-94FC-4551-AE1A-AA8FBF0B06C4}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0" i="0" u="none" strike="noStrike" cap="none">
                        <a:solidFill>
                          <a:srgbClr val="33993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72" name="Google Shape;872;p80"/>
          <p:cNvSpPr txBox="1"/>
          <p:nvPr/>
        </p:nvSpPr>
        <p:spPr>
          <a:xfrm>
            <a:off x="6507344" y="6171611"/>
            <a:ext cx="3855856" cy="659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*Index 0 skipped so math is easier</a:t>
            </a:r>
            <a:endParaRPr/>
          </a:p>
        </p:txBody>
      </p:sp>
      <p:grpSp>
        <p:nvGrpSpPr>
          <p:cNvPr id="873" name="Google Shape;873;p80"/>
          <p:cNvGrpSpPr/>
          <p:nvPr/>
        </p:nvGrpSpPr>
        <p:grpSpPr>
          <a:xfrm>
            <a:off x="5282880" y="1690688"/>
            <a:ext cx="5080000" cy="2057400"/>
            <a:chOff x="508000" y="1885950"/>
            <a:chExt cx="5080000" cy="2057400"/>
          </a:xfrm>
        </p:grpSpPr>
        <p:sp>
          <p:nvSpPr>
            <p:cNvPr id="874" name="Google Shape;874;p80"/>
            <p:cNvSpPr/>
            <p:nvPr/>
          </p:nvSpPr>
          <p:spPr>
            <a:xfrm>
              <a:off x="5080000" y="31432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</a:t>
              </a:r>
              <a:endParaRPr/>
            </a:p>
          </p:txBody>
        </p:sp>
        <p:sp>
          <p:nvSpPr>
            <p:cNvPr id="875" name="Google Shape;875;p80"/>
            <p:cNvSpPr/>
            <p:nvPr/>
          </p:nvSpPr>
          <p:spPr>
            <a:xfrm>
              <a:off x="2489200" y="31686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/>
            </a:p>
          </p:txBody>
        </p:sp>
        <p:sp>
          <p:nvSpPr>
            <p:cNvPr id="876" name="Google Shape;876;p80"/>
            <p:cNvSpPr/>
            <p:nvPr/>
          </p:nvSpPr>
          <p:spPr>
            <a:xfrm>
              <a:off x="1066800" y="31686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877" name="Google Shape;877;p80"/>
            <p:cNvSpPr/>
            <p:nvPr/>
          </p:nvSpPr>
          <p:spPr>
            <a:xfrm>
              <a:off x="4470400" y="26860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878" name="Google Shape;878;p80"/>
            <p:cNvSpPr/>
            <p:nvPr/>
          </p:nvSpPr>
          <p:spPr>
            <a:xfrm>
              <a:off x="1828800" y="26860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879" name="Google Shape;879;p80"/>
            <p:cNvSpPr/>
            <p:nvPr/>
          </p:nvSpPr>
          <p:spPr>
            <a:xfrm>
              <a:off x="3149600" y="20002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cxnSp>
          <p:nvCxnSpPr>
            <p:cNvPr id="880" name="Google Shape;880;p80"/>
            <p:cNvCxnSpPr>
              <a:stCxn id="879" idx="3"/>
              <a:endCxn id="878" idx="0"/>
            </p:cNvCxnSpPr>
            <p:nvPr/>
          </p:nvCxnSpPr>
          <p:spPr>
            <a:xfrm flipH="1">
              <a:off x="2082795" y="2244153"/>
              <a:ext cx="1141200" cy="4419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881" name="Google Shape;881;p80"/>
            <p:cNvCxnSpPr>
              <a:stCxn id="879" idx="5"/>
              <a:endCxn id="877" idx="0"/>
            </p:cNvCxnSpPr>
            <p:nvPr/>
          </p:nvCxnSpPr>
          <p:spPr>
            <a:xfrm>
              <a:off x="3583205" y="2244153"/>
              <a:ext cx="1141200" cy="4419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882" name="Google Shape;882;p80"/>
            <p:cNvCxnSpPr>
              <a:stCxn id="877" idx="5"/>
              <a:endCxn id="874" idx="0"/>
            </p:cNvCxnSpPr>
            <p:nvPr/>
          </p:nvCxnSpPr>
          <p:spPr>
            <a:xfrm>
              <a:off x="4904005" y="2929953"/>
              <a:ext cx="429900" cy="213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883" name="Google Shape;883;p80"/>
            <p:cNvCxnSpPr>
              <a:stCxn id="878" idx="3"/>
              <a:endCxn id="876" idx="0"/>
            </p:cNvCxnSpPr>
            <p:nvPr/>
          </p:nvCxnSpPr>
          <p:spPr>
            <a:xfrm flipH="1">
              <a:off x="1320895" y="2929953"/>
              <a:ext cx="582300" cy="2388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884" name="Google Shape;884;p80"/>
            <p:cNvCxnSpPr>
              <a:stCxn id="878" idx="5"/>
              <a:endCxn id="875" idx="0"/>
            </p:cNvCxnSpPr>
            <p:nvPr/>
          </p:nvCxnSpPr>
          <p:spPr>
            <a:xfrm>
              <a:off x="2262405" y="2929953"/>
              <a:ext cx="480900" cy="2388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85" name="Google Shape;885;p80"/>
            <p:cNvSpPr/>
            <p:nvPr/>
          </p:nvSpPr>
          <p:spPr>
            <a:xfrm>
              <a:off x="2133600" y="36576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J</a:t>
              </a:r>
              <a:endParaRPr/>
            </a:p>
          </p:txBody>
        </p:sp>
        <p:cxnSp>
          <p:nvCxnSpPr>
            <p:cNvPr id="886" name="Google Shape;886;p80"/>
            <p:cNvCxnSpPr>
              <a:stCxn id="875" idx="3"/>
              <a:endCxn id="885" idx="0"/>
            </p:cNvCxnSpPr>
            <p:nvPr/>
          </p:nvCxnSpPr>
          <p:spPr>
            <a:xfrm flipH="1">
              <a:off x="2387495" y="3412553"/>
              <a:ext cx="176100" cy="2451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87" name="Google Shape;887;p80"/>
            <p:cNvSpPr/>
            <p:nvPr/>
          </p:nvSpPr>
          <p:spPr>
            <a:xfrm>
              <a:off x="2844800" y="36576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endParaRPr/>
            </a:p>
          </p:txBody>
        </p:sp>
        <p:cxnSp>
          <p:nvCxnSpPr>
            <p:cNvPr id="888" name="Google Shape;888;p80"/>
            <p:cNvCxnSpPr>
              <a:stCxn id="875" idx="5"/>
              <a:endCxn id="887" idx="0"/>
            </p:cNvCxnSpPr>
            <p:nvPr/>
          </p:nvCxnSpPr>
          <p:spPr>
            <a:xfrm>
              <a:off x="2922805" y="3412553"/>
              <a:ext cx="176100" cy="2451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89" name="Google Shape;889;p80"/>
            <p:cNvSpPr/>
            <p:nvPr/>
          </p:nvSpPr>
          <p:spPr>
            <a:xfrm>
              <a:off x="711200" y="36576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endParaRPr/>
            </a:p>
          </p:txBody>
        </p:sp>
        <p:cxnSp>
          <p:nvCxnSpPr>
            <p:cNvPr id="890" name="Google Shape;890;p80"/>
            <p:cNvCxnSpPr>
              <a:stCxn id="876" idx="3"/>
              <a:endCxn id="889" idx="0"/>
            </p:cNvCxnSpPr>
            <p:nvPr/>
          </p:nvCxnSpPr>
          <p:spPr>
            <a:xfrm flipH="1">
              <a:off x="965095" y="3412553"/>
              <a:ext cx="176100" cy="2451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91" name="Google Shape;891;p80"/>
            <p:cNvSpPr/>
            <p:nvPr/>
          </p:nvSpPr>
          <p:spPr>
            <a:xfrm>
              <a:off x="1422400" y="36576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endParaRPr/>
            </a:p>
          </p:txBody>
        </p:sp>
        <p:cxnSp>
          <p:nvCxnSpPr>
            <p:cNvPr id="892" name="Google Shape;892;p80"/>
            <p:cNvCxnSpPr>
              <a:stCxn id="876" idx="5"/>
              <a:endCxn id="891" idx="0"/>
            </p:cNvCxnSpPr>
            <p:nvPr/>
          </p:nvCxnSpPr>
          <p:spPr>
            <a:xfrm>
              <a:off x="1500405" y="3412553"/>
              <a:ext cx="176100" cy="2451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93" name="Google Shape;893;p80"/>
            <p:cNvSpPr/>
            <p:nvPr/>
          </p:nvSpPr>
          <p:spPr>
            <a:xfrm>
              <a:off x="3962400" y="314325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endParaRPr/>
            </a:p>
          </p:txBody>
        </p:sp>
        <p:cxnSp>
          <p:nvCxnSpPr>
            <p:cNvPr id="894" name="Google Shape;894;p80"/>
            <p:cNvCxnSpPr>
              <a:stCxn id="877" idx="3"/>
              <a:endCxn id="893" idx="0"/>
            </p:cNvCxnSpPr>
            <p:nvPr/>
          </p:nvCxnSpPr>
          <p:spPr>
            <a:xfrm flipH="1">
              <a:off x="4216295" y="2929953"/>
              <a:ext cx="328500" cy="213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95" name="Google Shape;895;p80"/>
            <p:cNvSpPr/>
            <p:nvPr/>
          </p:nvSpPr>
          <p:spPr>
            <a:xfrm>
              <a:off x="3683000" y="3657600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</a:t>
              </a:r>
              <a:endParaRPr/>
            </a:p>
          </p:txBody>
        </p:sp>
        <p:cxnSp>
          <p:nvCxnSpPr>
            <p:cNvPr id="896" name="Google Shape;896;p80"/>
            <p:cNvCxnSpPr>
              <a:stCxn id="893" idx="3"/>
              <a:endCxn id="895" idx="0"/>
            </p:cNvCxnSpPr>
            <p:nvPr/>
          </p:nvCxnSpPr>
          <p:spPr>
            <a:xfrm flipH="1">
              <a:off x="3936895" y="3387153"/>
              <a:ext cx="99900" cy="270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897" name="Google Shape;897;p80"/>
            <p:cNvSpPr txBox="1"/>
            <p:nvPr/>
          </p:nvSpPr>
          <p:spPr>
            <a:xfrm>
              <a:off x="4775200" y="2971800"/>
              <a:ext cx="32092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 i="0" u="none" strike="noStrike" cap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grpSp>
          <p:nvGrpSpPr>
            <p:cNvPr id="898" name="Google Shape;898;p80"/>
            <p:cNvGrpSpPr/>
            <p:nvPr/>
          </p:nvGrpSpPr>
          <p:grpSpPr>
            <a:xfrm>
              <a:off x="508000" y="1885950"/>
              <a:ext cx="3978275" cy="1912938"/>
              <a:chOff x="320" y="1188"/>
              <a:chExt cx="2506" cy="1205"/>
            </a:xfrm>
          </p:grpSpPr>
          <p:sp>
            <p:nvSpPr>
              <p:cNvPr id="899" name="Google Shape;899;p80"/>
              <p:cNvSpPr txBox="1"/>
              <p:nvPr/>
            </p:nvSpPr>
            <p:spPr>
              <a:xfrm>
                <a:off x="1728" y="1188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  <a:endParaRPr/>
              </a:p>
            </p:txBody>
          </p:sp>
          <p:sp>
            <p:nvSpPr>
              <p:cNvPr id="900" name="Google Shape;900;p80"/>
              <p:cNvSpPr txBox="1"/>
              <p:nvPr/>
            </p:nvSpPr>
            <p:spPr>
              <a:xfrm>
                <a:off x="960" y="1584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endParaRPr/>
              </a:p>
            </p:txBody>
          </p:sp>
          <p:sp>
            <p:nvSpPr>
              <p:cNvPr id="901" name="Google Shape;901;p80"/>
              <p:cNvSpPr txBox="1"/>
              <p:nvPr/>
            </p:nvSpPr>
            <p:spPr>
              <a:xfrm>
                <a:off x="2624" y="1584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3</a:t>
                </a:r>
                <a:endParaRPr/>
              </a:p>
            </p:txBody>
          </p:sp>
          <p:sp>
            <p:nvSpPr>
              <p:cNvPr id="902" name="Google Shape;902;p80"/>
              <p:cNvSpPr txBox="1"/>
              <p:nvPr/>
            </p:nvSpPr>
            <p:spPr>
              <a:xfrm>
                <a:off x="448" y="1908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4</a:t>
                </a:r>
                <a:endParaRPr/>
              </a:p>
            </p:txBody>
          </p:sp>
          <p:sp>
            <p:nvSpPr>
              <p:cNvPr id="903" name="Google Shape;903;p80"/>
              <p:cNvSpPr txBox="1"/>
              <p:nvPr/>
            </p:nvSpPr>
            <p:spPr>
              <a:xfrm>
                <a:off x="1344" y="1908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5</a:t>
                </a:r>
                <a:endParaRPr/>
              </a:p>
            </p:txBody>
          </p:sp>
          <p:sp>
            <p:nvSpPr>
              <p:cNvPr id="904" name="Google Shape;904;p80"/>
              <p:cNvSpPr txBox="1"/>
              <p:nvPr/>
            </p:nvSpPr>
            <p:spPr>
              <a:xfrm>
                <a:off x="2304" y="1872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6</a:t>
                </a:r>
                <a:endParaRPr/>
              </a:p>
            </p:txBody>
          </p:sp>
          <p:sp>
            <p:nvSpPr>
              <p:cNvPr id="905" name="Google Shape;905;p80"/>
              <p:cNvSpPr txBox="1"/>
              <p:nvPr/>
            </p:nvSpPr>
            <p:spPr>
              <a:xfrm>
                <a:off x="768" y="2160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9</a:t>
                </a:r>
                <a:endParaRPr/>
              </a:p>
            </p:txBody>
          </p:sp>
          <p:sp>
            <p:nvSpPr>
              <p:cNvPr id="906" name="Google Shape;906;p80"/>
              <p:cNvSpPr txBox="1"/>
              <p:nvPr/>
            </p:nvSpPr>
            <p:spPr>
              <a:xfrm>
                <a:off x="320" y="2160"/>
                <a:ext cx="202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8</a:t>
                </a:r>
                <a:endParaRPr/>
              </a:p>
            </p:txBody>
          </p:sp>
          <p:sp>
            <p:nvSpPr>
              <p:cNvPr id="907" name="Google Shape;907;p80"/>
              <p:cNvSpPr txBox="1"/>
              <p:nvPr/>
            </p:nvSpPr>
            <p:spPr>
              <a:xfrm>
                <a:off x="1180" y="2160"/>
                <a:ext cx="283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10</a:t>
                </a:r>
                <a:endParaRPr/>
              </a:p>
            </p:txBody>
          </p:sp>
          <p:sp>
            <p:nvSpPr>
              <p:cNvPr id="908" name="Google Shape;908;p80"/>
              <p:cNvSpPr txBox="1"/>
              <p:nvPr/>
            </p:nvSpPr>
            <p:spPr>
              <a:xfrm>
                <a:off x="1600" y="2160"/>
                <a:ext cx="285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11</a:t>
                </a:r>
                <a:endParaRPr/>
              </a:p>
            </p:txBody>
          </p:sp>
          <p:sp>
            <p:nvSpPr>
              <p:cNvPr id="909" name="Google Shape;909;p80"/>
              <p:cNvSpPr txBox="1"/>
              <p:nvPr/>
            </p:nvSpPr>
            <p:spPr>
              <a:xfrm>
                <a:off x="2176" y="2160"/>
                <a:ext cx="288" cy="2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400" b="1" i="0" u="none" strike="noStrike" cap="none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rPr>
                  <a:t>12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p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-US"/>
              <a:t> Pseudocode (w/ Array)</a:t>
            </a:r>
            <a:endParaRPr/>
          </a:p>
        </p:txBody>
      </p:sp>
      <p:sp>
        <p:nvSpPr>
          <p:cNvPr id="915" name="Google Shape;915;p8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  <p:sp>
        <p:nvSpPr>
          <p:cNvPr id="916" name="Google Shape;916;p81"/>
          <p:cNvSpPr txBox="1"/>
          <p:nvPr/>
        </p:nvSpPr>
        <p:spPr>
          <a:xfrm>
            <a:off x="838200" y="1601217"/>
            <a:ext cx="4191000" cy="22860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20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(size==arr.length-1)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resize();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size++;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=percolateUp(size,val);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arr[i] = val;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917" name="Google Shape;917;p81"/>
          <p:cNvSpPr/>
          <p:nvPr/>
        </p:nvSpPr>
        <p:spPr>
          <a:xfrm>
            <a:off x="6860262" y="1606213"/>
            <a:ext cx="4493538" cy="2285241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percolateUp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hole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</a:t>
            </a:r>
            <a:r>
              <a:rPr lang="en-US" sz="20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(hole &gt; 1 &amp;&amp;</a:t>
            </a:r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val &lt; </a:t>
            </a:r>
            <a:r>
              <a:rPr lang="en-US" sz="20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[hole/2]){</a:t>
            </a:r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[hole] = arr[hole/2];</a:t>
            </a:r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hole = hole / 2;</a:t>
            </a:r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hole;</a:t>
            </a:r>
            <a:endParaRPr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grpSp>
        <p:nvGrpSpPr>
          <p:cNvPr id="918" name="Google Shape;918;p81"/>
          <p:cNvGrpSpPr/>
          <p:nvPr/>
        </p:nvGrpSpPr>
        <p:grpSpPr>
          <a:xfrm>
            <a:off x="838200" y="4285398"/>
            <a:ext cx="2570747" cy="1295400"/>
            <a:chOff x="4267200" y="2930525"/>
            <a:chExt cx="3618087" cy="1946275"/>
          </a:xfrm>
        </p:grpSpPr>
        <p:sp>
          <p:nvSpPr>
            <p:cNvPr id="919" name="Google Shape;919;p81"/>
            <p:cNvSpPr/>
            <p:nvPr/>
          </p:nvSpPr>
          <p:spPr>
            <a:xfrm>
              <a:off x="7377288" y="4016375"/>
              <a:ext cx="507999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 dirty="0"/>
            </a:p>
          </p:txBody>
        </p:sp>
        <p:sp>
          <p:nvSpPr>
            <p:cNvPr id="920" name="Google Shape;920;p81"/>
            <p:cNvSpPr/>
            <p:nvPr/>
          </p:nvSpPr>
          <p:spPr>
            <a:xfrm>
              <a:off x="5791200" y="401637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 dirty="0"/>
            </a:p>
          </p:txBody>
        </p:sp>
        <p:sp>
          <p:nvSpPr>
            <p:cNvPr id="921" name="Google Shape;921;p81"/>
            <p:cNvSpPr/>
            <p:nvPr/>
          </p:nvSpPr>
          <p:spPr>
            <a:xfrm>
              <a:off x="4775200" y="401637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dirty="0"/>
            </a:p>
          </p:txBody>
        </p:sp>
        <p:sp>
          <p:nvSpPr>
            <p:cNvPr id="922" name="Google Shape;922;p81"/>
            <p:cNvSpPr/>
            <p:nvPr/>
          </p:nvSpPr>
          <p:spPr>
            <a:xfrm>
              <a:off x="6908800" y="350202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 dirty="0"/>
            </a:p>
          </p:txBody>
        </p:sp>
        <p:sp>
          <p:nvSpPr>
            <p:cNvPr id="923" name="Google Shape;923;p81"/>
            <p:cNvSpPr/>
            <p:nvPr/>
          </p:nvSpPr>
          <p:spPr>
            <a:xfrm>
              <a:off x="5384800" y="350202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dirty="0"/>
            </a:p>
          </p:txBody>
        </p:sp>
        <p:sp>
          <p:nvSpPr>
            <p:cNvPr id="924" name="Google Shape;924;p81"/>
            <p:cNvSpPr/>
            <p:nvPr/>
          </p:nvSpPr>
          <p:spPr>
            <a:xfrm>
              <a:off x="6096000" y="293052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dirty="0"/>
            </a:p>
          </p:txBody>
        </p:sp>
        <p:cxnSp>
          <p:nvCxnSpPr>
            <p:cNvPr id="925" name="Google Shape;925;p81"/>
            <p:cNvCxnSpPr>
              <a:stCxn id="924" idx="3"/>
              <a:endCxn id="923" idx="0"/>
            </p:cNvCxnSpPr>
            <p:nvPr/>
          </p:nvCxnSpPr>
          <p:spPr>
            <a:xfrm flipH="1">
              <a:off x="5638795" y="3174428"/>
              <a:ext cx="531600" cy="3276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926" name="Google Shape;926;p81"/>
            <p:cNvCxnSpPr>
              <a:stCxn id="924" idx="5"/>
              <a:endCxn id="922" idx="0"/>
            </p:cNvCxnSpPr>
            <p:nvPr/>
          </p:nvCxnSpPr>
          <p:spPr>
            <a:xfrm>
              <a:off x="6529605" y="3174428"/>
              <a:ext cx="633300" cy="3276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927" name="Google Shape;927;p81"/>
            <p:cNvCxnSpPr>
              <a:stCxn id="922" idx="5"/>
              <a:endCxn id="919" idx="0"/>
            </p:cNvCxnSpPr>
            <p:nvPr/>
          </p:nvCxnSpPr>
          <p:spPr>
            <a:xfrm>
              <a:off x="7342405" y="3745928"/>
              <a:ext cx="288900" cy="270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928" name="Google Shape;928;p81"/>
            <p:cNvCxnSpPr>
              <a:stCxn id="923" idx="3"/>
              <a:endCxn id="921" idx="0"/>
            </p:cNvCxnSpPr>
            <p:nvPr/>
          </p:nvCxnSpPr>
          <p:spPr>
            <a:xfrm flipH="1">
              <a:off x="5029295" y="3745928"/>
              <a:ext cx="429900" cy="270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929" name="Google Shape;929;p81"/>
            <p:cNvCxnSpPr>
              <a:stCxn id="923" idx="5"/>
              <a:endCxn id="920" idx="0"/>
            </p:cNvCxnSpPr>
            <p:nvPr/>
          </p:nvCxnSpPr>
          <p:spPr>
            <a:xfrm>
              <a:off x="5818405" y="3745928"/>
              <a:ext cx="226800" cy="270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930" name="Google Shape;930;p81"/>
            <p:cNvSpPr/>
            <p:nvPr/>
          </p:nvSpPr>
          <p:spPr>
            <a:xfrm>
              <a:off x="4267200" y="4505325"/>
              <a:ext cx="660400" cy="371475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 dirty="0"/>
            </a:p>
          </p:txBody>
        </p:sp>
        <p:cxnSp>
          <p:nvCxnSpPr>
            <p:cNvPr id="931" name="Google Shape;931;p81"/>
            <p:cNvCxnSpPr>
              <a:stCxn id="921" idx="3"/>
              <a:endCxn id="930" idx="0"/>
            </p:cNvCxnSpPr>
            <p:nvPr/>
          </p:nvCxnSpPr>
          <p:spPr>
            <a:xfrm flipH="1">
              <a:off x="4597295" y="4260278"/>
              <a:ext cx="252300" cy="2451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932" name="Google Shape;932;p81"/>
            <p:cNvSpPr/>
            <p:nvPr/>
          </p:nvSpPr>
          <p:spPr>
            <a:xfrm>
              <a:off x="5130800" y="4505325"/>
              <a:ext cx="660400" cy="371475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 dirty="0"/>
            </a:p>
          </p:txBody>
        </p:sp>
        <p:cxnSp>
          <p:nvCxnSpPr>
            <p:cNvPr id="933" name="Google Shape;933;p81"/>
            <p:cNvCxnSpPr>
              <a:stCxn id="921" idx="5"/>
              <a:endCxn id="932" idx="0"/>
            </p:cNvCxnSpPr>
            <p:nvPr/>
          </p:nvCxnSpPr>
          <p:spPr>
            <a:xfrm>
              <a:off x="5208805" y="4260278"/>
              <a:ext cx="252300" cy="2451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934" name="Google Shape;934;p81"/>
            <p:cNvSpPr/>
            <p:nvPr/>
          </p:nvSpPr>
          <p:spPr>
            <a:xfrm>
              <a:off x="6519332" y="4016375"/>
              <a:ext cx="507999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 dirty="0"/>
            </a:p>
          </p:txBody>
        </p:sp>
        <p:cxnSp>
          <p:nvCxnSpPr>
            <p:cNvPr id="935" name="Google Shape;935;p81"/>
            <p:cNvCxnSpPr>
              <a:stCxn id="922" idx="3"/>
              <a:endCxn id="934" idx="0"/>
            </p:cNvCxnSpPr>
            <p:nvPr/>
          </p:nvCxnSpPr>
          <p:spPr>
            <a:xfrm flipH="1">
              <a:off x="6773195" y="3745928"/>
              <a:ext cx="210000" cy="270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aphicFrame>
        <p:nvGraphicFramePr>
          <p:cNvPr id="936" name="Google Shape;936;p81"/>
          <p:cNvGraphicFramePr/>
          <p:nvPr/>
        </p:nvGraphicFramePr>
        <p:xfrm>
          <a:off x="1252162" y="6008699"/>
          <a:ext cx="8534400" cy="792500"/>
        </p:xfrm>
        <a:graphic>
          <a:graphicData uri="http://schemas.openxmlformats.org/drawingml/2006/table">
            <a:tbl>
              <a:tblPr>
                <a:noFill/>
                <a:tableStyleId>{E5C97AB6-94FC-4551-AE1A-AA8FBF0B06C4}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83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0" i="0" u="none" strike="noStrike" cap="none">
                        <a:solidFill>
                          <a:srgbClr val="339933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85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99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700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</a:t>
                      </a:r>
                      <a:endParaRPr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p8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r>
              <a:rPr lang="en-US"/>
              <a:t> Pseudocode (w/ Array)</a:t>
            </a:r>
            <a:endParaRPr/>
          </a:p>
        </p:txBody>
      </p:sp>
      <p:sp>
        <p:nvSpPr>
          <p:cNvPr id="942" name="Google Shape;942;p8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  <p:sp>
        <p:nvSpPr>
          <p:cNvPr id="943" name="Google Shape;943;p82"/>
          <p:cNvSpPr txBox="1"/>
          <p:nvPr/>
        </p:nvSpPr>
        <p:spPr>
          <a:xfrm>
            <a:off x="844345" y="1373795"/>
            <a:ext cx="4114800" cy="28194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(isEmpty()) </a:t>
            </a:r>
            <a:r>
              <a:rPr lang="en-US" sz="20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throw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ans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arr[1];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hole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percolateDown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(1,arr[size]);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arr[hole] = arr[size];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size--;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ans;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944" name="Google Shape;944;p82"/>
          <p:cNvSpPr/>
          <p:nvPr/>
        </p:nvSpPr>
        <p:spPr>
          <a:xfrm>
            <a:off x="5725154" y="1309057"/>
            <a:ext cx="5898073" cy="482897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-US" sz="18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percolateDown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lang="en-US" sz="1800" b="1" i="0" u="none" strike="noStrike" cap="none" dirty="0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hole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int </a:t>
            </a:r>
            <a:r>
              <a:rPr lang="en-US" sz="1800" b="1" i="0" u="none" strike="noStrike" cap="none" dirty="0" err="1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(2*hole &lt;= size) {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= 2*hole; 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left + 1;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8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[left] &lt; </a:t>
            </a:r>
            <a:r>
              <a:rPr lang="en-US" sz="18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[right]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||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right &gt; size)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i="0" u="none" strike="noStrike" cap="none" dirty="0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target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left;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i="0" u="none" strike="noStrike" cap="none" dirty="0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target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right;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8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[target] &lt; </a:t>
            </a:r>
            <a:r>
              <a:rPr lang="en-US" sz="18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[hole] = </a:t>
            </a:r>
            <a:r>
              <a:rPr lang="en-US" sz="18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[target];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hole = target;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break;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}</a:t>
            </a:r>
            <a:endParaRPr sz="1800" dirty="0"/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hole;</a:t>
            </a: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latin typeface="Courier New"/>
                <a:cs typeface="Courier New"/>
                <a:sym typeface="Courier New"/>
              </a:rPr>
              <a:t>}</a:t>
            </a:r>
            <a:endParaRPr sz="1800" dirty="0"/>
          </a:p>
        </p:txBody>
      </p:sp>
      <p:grpSp>
        <p:nvGrpSpPr>
          <p:cNvPr id="945" name="Google Shape;945;p82"/>
          <p:cNvGrpSpPr/>
          <p:nvPr/>
        </p:nvGrpSpPr>
        <p:grpSpPr>
          <a:xfrm>
            <a:off x="838200" y="4285398"/>
            <a:ext cx="2570747" cy="1295400"/>
            <a:chOff x="4267200" y="2930525"/>
            <a:chExt cx="3618087" cy="1946275"/>
          </a:xfrm>
        </p:grpSpPr>
        <p:sp>
          <p:nvSpPr>
            <p:cNvPr id="946" name="Google Shape;946;p82"/>
            <p:cNvSpPr/>
            <p:nvPr/>
          </p:nvSpPr>
          <p:spPr>
            <a:xfrm>
              <a:off x="7377288" y="4016375"/>
              <a:ext cx="507999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 dirty="0"/>
            </a:p>
          </p:txBody>
        </p:sp>
        <p:sp>
          <p:nvSpPr>
            <p:cNvPr id="947" name="Google Shape;947;p82"/>
            <p:cNvSpPr/>
            <p:nvPr/>
          </p:nvSpPr>
          <p:spPr>
            <a:xfrm>
              <a:off x="5791201" y="4016375"/>
              <a:ext cx="508001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 dirty="0"/>
            </a:p>
          </p:txBody>
        </p:sp>
        <p:sp>
          <p:nvSpPr>
            <p:cNvPr id="948" name="Google Shape;948;p82"/>
            <p:cNvSpPr/>
            <p:nvPr/>
          </p:nvSpPr>
          <p:spPr>
            <a:xfrm>
              <a:off x="4775200" y="401637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dirty="0"/>
            </a:p>
          </p:txBody>
        </p:sp>
        <p:sp>
          <p:nvSpPr>
            <p:cNvPr id="949" name="Google Shape;949;p82"/>
            <p:cNvSpPr/>
            <p:nvPr/>
          </p:nvSpPr>
          <p:spPr>
            <a:xfrm>
              <a:off x="6908800" y="350202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 dirty="0"/>
            </a:p>
          </p:txBody>
        </p:sp>
        <p:sp>
          <p:nvSpPr>
            <p:cNvPr id="950" name="Google Shape;950;p82"/>
            <p:cNvSpPr/>
            <p:nvPr/>
          </p:nvSpPr>
          <p:spPr>
            <a:xfrm>
              <a:off x="5384800" y="350202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dirty="0"/>
            </a:p>
          </p:txBody>
        </p:sp>
        <p:sp>
          <p:nvSpPr>
            <p:cNvPr id="951" name="Google Shape;951;p82"/>
            <p:cNvSpPr/>
            <p:nvPr/>
          </p:nvSpPr>
          <p:spPr>
            <a:xfrm>
              <a:off x="6096000" y="2930525"/>
              <a:ext cx="508000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dirty="0"/>
            </a:p>
          </p:txBody>
        </p:sp>
        <p:cxnSp>
          <p:nvCxnSpPr>
            <p:cNvPr id="952" name="Google Shape;952;p82"/>
            <p:cNvCxnSpPr>
              <a:stCxn id="951" idx="3"/>
              <a:endCxn id="950" idx="0"/>
            </p:cNvCxnSpPr>
            <p:nvPr/>
          </p:nvCxnSpPr>
          <p:spPr>
            <a:xfrm flipH="1">
              <a:off x="5638795" y="3174428"/>
              <a:ext cx="531600" cy="3276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953" name="Google Shape;953;p82"/>
            <p:cNvCxnSpPr>
              <a:stCxn id="951" idx="5"/>
              <a:endCxn id="949" idx="0"/>
            </p:cNvCxnSpPr>
            <p:nvPr/>
          </p:nvCxnSpPr>
          <p:spPr>
            <a:xfrm>
              <a:off x="6529605" y="3174428"/>
              <a:ext cx="633300" cy="3276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954" name="Google Shape;954;p82"/>
            <p:cNvCxnSpPr>
              <a:stCxn id="949" idx="5"/>
              <a:endCxn id="946" idx="0"/>
            </p:cNvCxnSpPr>
            <p:nvPr/>
          </p:nvCxnSpPr>
          <p:spPr>
            <a:xfrm>
              <a:off x="7342405" y="3745928"/>
              <a:ext cx="288900" cy="270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955" name="Google Shape;955;p82"/>
            <p:cNvCxnSpPr>
              <a:stCxn id="950" idx="3"/>
              <a:endCxn id="948" idx="0"/>
            </p:cNvCxnSpPr>
            <p:nvPr/>
          </p:nvCxnSpPr>
          <p:spPr>
            <a:xfrm flipH="1">
              <a:off x="5029295" y="3745928"/>
              <a:ext cx="429900" cy="270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956" name="Google Shape;956;p82"/>
            <p:cNvCxnSpPr>
              <a:stCxn id="950" idx="5"/>
              <a:endCxn id="947" idx="0"/>
            </p:cNvCxnSpPr>
            <p:nvPr/>
          </p:nvCxnSpPr>
          <p:spPr>
            <a:xfrm>
              <a:off x="5818406" y="3745926"/>
              <a:ext cx="226795" cy="270449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957" name="Google Shape;957;p82"/>
            <p:cNvSpPr/>
            <p:nvPr/>
          </p:nvSpPr>
          <p:spPr>
            <a:xfrm>
              <a:off x="4267200" y="4505325"/>
              <a:ext cx="660400" cy="371475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 dirty="0"/>
            </a:p>
          </p:txBody>
        </p:sp>
        <p:cxnSp>
          <p:nvCxnSpPr>
            <p:cNvPr id="958" name="Google Shape;958;p82"/>
            <p:cNvCxnSpPr>
              <a:stCxn id="948" idx="3"/>
              <a:endCxn id="957" idx="0"/>
            </p:cNvCxnSpPr>
            <p:nvPr/>
          </p:nvCxnSpPr>
          <p:spPr>
            <a:xfrm flipH="1">
              <a:off x="4597295" y="4260278"/>
              <a:ext cx="252300" cy="2451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959" name="Google Shape;959;p82"/>
            <p:cNvSpPr/>
            <p:nvPr/>
          </p:nvSpPr>
          <p:spPr>
            <a:xfrm>
              <a:off x="5130800" y="4505325"/>
              <a:ext cx="660400" cy="371475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 dirty="0"/>
            </a:p>
          </p:txBody>
        </p:sp>
        <p:cxnSp>
          <p:nvCxnSpPr>
            <p:cNvPr id="960" name="Google Shape;960;p82"/>
            <p:cNvCxnSpPr>
              <a:stCxn id="948" idx="5"/>
              <a:endCxn id="959" idx="0"/>
            </p:cNvCxnSpPr>
            <p:nvPr/>
          </p:nvCxnSpPr>
          <p:spPr>
            <a:xfrm>
              <a:off x="5208805" y="4260278"/>
              <a:ext cx="252300" cy="2451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961" name="Google Shape;961;p82"/>
            <p:cNvSpPr/>
            <p:nvPr/>
          </p:nvSpPr>
          <p:spPr>
            <a:xfrm>
              <a:off x="6519332" y="4016375"/>
              <a:ext cx="507999" cy="285750"/>
            </a:xfrm>
            <a:prstGeom prst="ellipse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 dirty="0"/>
            </a:p>
          </p:txBody>
        </p:sp>
        <p:cxnSp>
          <p:nvCxnSpPr>
            <p:cNvPr id="962" name="Google Shape;962;p82"/>
            <p:cNvCxnSpPr>
              <a:stCxn id="949" idx="3"/>
              <a:endCxn id="961" idx="0"/>
            </p:cNvCxnSpPr>
            <p:nvPr/>
          </p:nvCxnSpPr>
          <p:spPr>
            <a:xfrm flipH="1">
              <a:off x="6773195" y="3745928"/>
              <a:ext cx="210000" cy="270300"/>
            </a:xfrm>
            <a:prstGeom prst="straightConnector1">
              <a:avLst/>
            </a:prstGeom>
            <a:noFill/>
            <a:ln w="9525" cap="flat" cmpd="sng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graphicFrame>
        <p:nvGraphicFramePr>
          <p:cNvPr id="963" name="Google Shape;963;p82"/>
          <p:cNvGraphicFramePr/>
          <p:nvPr>
            <p:extLst>
              <p:ext uri="{D42A27DB-BD31-4B8C-83A1-F6EECF244321}">
                <p14:modId xmlns:p14="http://schemas.microsoft.com/office/powerpoint/2010/main" val="3544319048"/>
              </p:ext>
            </p:extLst>
          </p:nvPr>
        </p:nvGraphicFramePr>
        <p:xfrm>
          <a:off x="838200" y="6175565"/>
          <a:ext cx="8534400" cy="792500"/>
        </p:xfrm>
        <a:graphic>
          <a:graphicData uri="http://schemas.openxmlformats.org/drawingml/2006/table">
            <a:tbl>
              <a:tblPr>
                <a:noFill/>
                <a:tableStyleId>{E5C97AB6-94FC-4551-AE1A-AA8FBF0B06C4}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83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0" i="0" u="none" strike="noStrike" cap="none">
                        <a:solidFill>
                          <a:srgbClr val="339933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dirty="0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dirty="0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dirty="0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dirty="0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dirty="0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dirty="0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 dirty="0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dirty="0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dirty="0"/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 dirty="0"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 dirty="0"/>
                    </a:p>
                  </a:txBody>
                  <a:tcPr marL="91450" marR="91450" marT="45725" marB="45725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Priority Queue: Scenario</a:t>
            </a:r>
            <a:endParaRPr/>
          </a:p>
        </p:txBody>
      </p:sp>
      <p:sp>
        <p:nvSpPr>
          <p:cNvPr id="97" name="Google Shape;97;p4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What is the difference between waiting for service at 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 pharmacy 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VS an ER?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Pharmacies usually follow the rule 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First Come, First Served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Emergency Rooms assign </a:t>
            </a:r>
            <a:r>
              <a:rPr lang="en-US" b="1"/>
              <a:t>priorities</a:t>
            </a:r>
            <a:r>
              <a:rPr lang="en-US"/>
              <a:t> based on everyone's needs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98" name="Google Shape;98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8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Operations Array Example (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-US"/>
              <a:t>)</a:t>
            </a:r>
            <a:endParaRPr/>
          </a:p>
        </p:txBody>
      </p:sp>
      <p:sp>
        <p:nvSpPr>
          <p:cNvPr id="969" name="Google Shape;969;p8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ourier New"/>
              <a:buAutoNum type="arabicPeriod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-US"/>
              <a:t>: 16, 32, 4, 57, 80, 43, 2</a:t>
            </a:r>
            <a:endParaRPr/>
          </a:p>
        </p:txBody>
      </p:sp>
      <p:graphicFrame>
        <p:nvGraphicFramePr>
          <p:cNvPr id="970" name="Google Shape;970;p83"/>
          <p:cNvGraphicFramePr/>
          <p:nvPr/>
        </p:nvGraphicFramePr>
        <p:xfrm>
          <a:off x="2954620" y="5148879"/>
          <a:ext cx="6282800" cy="1028080"/>
        </p:xfrm>
        <a:graphic>
          <a:graphicData uri="http://schemas.openxmlformats.org/drawingml/2006/table">
            <a:tbl>
              <a:tblPr>
                <a:noFill/>
                <a:tableStyleId>{E5C97AB6-94FC-4551-AE1A-AA8FBF0B06C4}</a:tableStyleId>
              </a:tblPr>
              <a:tblGrid>
                <a:gridCol w="78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0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0" i="0" u="none" strike="noStrike" cap="none">
                        <a:solidFill>
                          <a:srgbClr val="339933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" name="Google Shape;975;p8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112627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Operations Array Example (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r>
              <a:rPr lang="en-US"/>
              <a:t>)</a:t>
            </a:r>
            <a:endParaRPr/>
          </a:p>
        </p:txBody>
      </p:sp>
      <p:sp>
        <p:nvSpPr>
          <p:cNvPr id="976" name="Google Shape;976;p8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ourier New"/>
              <a:buAutoNum type="arabicPeriod"/>
            </a:pP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977" name="Google Shape;977;p84"/>
          <p:cNvGraphicFramePr/>
          <p:nvPr/>
        </p:nvGraphicFramePr>
        <p:xfrm>
          <a:off x="2954620" y="5148879"/>
          <a:ext cx="6282800" cy="1028080"/>
        </p:xfrm>
        <a:graphic>
          <a:graphicData uri="http://schemas.openxmlformats.org/drawingml/2006/table">
            <a:tbl>
              <a:tblPr>
                <a:noFill/>
                <a:tableStyleId>{E5C97AB6-94FC-4551-AE1A-AA8FBF0B06C4}</a:tableStyleId>
              </a:tblPr>
              <a:tblGrid>
                <a:gridCol w="78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0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0" i="0" u="none" strike="noStrike" cap="none">
                        <a:solidFill>
                          <a:srgbClr val="339933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57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80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43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78" name="Google Shape;978;p84"/>
          <p:cNvSpPr/>
          <p:nvPr/>
        </p:nvSpPr>
        <p:spPr>
          <a:xfrm>
            <a:off x="7691548" y="4286250"/>
            <a:ext cx="683825" cy="471280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16</a:t>
            </a:r>
            <a:endParaRPr dirty="0"/>
          </a:p>
        </p:txBody>
      </p:sp>
      <p:sp>
        <p:nvSpPr>
          <p:cNvPr id="979" name="Google Shape;979;p84"/>
          <p:cNvSpPr/>
          <p:nvPr/>
        </p:nvSpPr>
        <p:spPr>
          <a:xfrm>
            <a:off x="5100748" y="4311650"/>
            <a:ext cx="683825" cy="471280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80</a:t>
            </a:r>
            <a:endParaRPr dirty="0"/>
          </a:p>
        </p:txBody>
      </p:sp>
      <p:sp>
        <p:nvSpPr>
          <p:cNvPr id="980" name="Google Shape;980;p84"/>
          <p:cNvSpPr/>
          <p:nvPr/>
        </p:nvSpPr>
        <p:spPr>
          <a:xfrm>
            <a:off x="3678348" y="4311650"/>
            <a:ext cx="683825" cy="471280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57</a:t>
            </a:r>
            <a:endParaRPr dirty="0"/>
          </a:p>
        </p:txBody>
      </p:sp>
      <p:sp>
        <p:nvSpPr>
          <p:cNvPr id="981" name="Google Shape;981;p84"/>
          <p:cNvSpPr/>
          <p:nvPr/>
        </p:nvSpPr>
        <p:spPr>
          <a:xfrm>
            <a:off x="7081948" y="3829050"/>
            <a:ext cx="683825" cy="471280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982" name="Google Shape;982;p84"/>
          <p:cNvSpPr/>
          <p:nvPr/>
        </p:nvSpPr>
        <p:spPr>
          <a:xfrm>
            <a:off x="4440348" y="3829050"/>
            <a:ext cx="683825" cy="471280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32</a:t>
            </a:r>
            <a:endParaRPr dirty="0"/>
          </a:p>
        </p:txBody>
      </p:sp>
      <p:sp>
        <p:nvSpPr>
          <p:cNvPr id="983" name="Google Shape;983;p84"/>
          <p:cNvSpPr/>
          <p:nvPr/>
        </p:nvSpPr>
        <p:spPr>
          <a:xfrm>
            <a:off x="5761148" y="3143250"/>
            <a:ext cx="683825" cy="471280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dirty="0"/>
          </a:p>
        </p:txBody>
      </p:sp>
      <p:cxnSp>
        <p:nvCxnSpPr>
          <p:cNvPr id="984" name="Google Shape;984;p84"/>
          <p:cNvCxnSpPr>
            <a:cxnSpLocks/>
            <a:stCxn id="983" idx="3"/>
            <a:endCxn id="982" idx="0"/>
          </p:cNvCxnSpPr>
          <p:nvPr/>
        </p:nvCxnSpPr>
        <p:spPr>
          <a:xfrm flipH="1">
            <a:off x="4782261" y="3545513"/>
            <a:ext cx="1079031" cy="283537"/>
          </a:xfrm>
          <a:prstGeom prst="straightConnector1">
            <a:avLst/>
          </a:prstGeom>
          <a:noFill/>
          <a:ln w="9525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85" name="Google Shape;985;p84"/>
          <p:cNvCxnSpPr>
            <a:stCxn id="983" idx="5"/>
            <a:endCxn id="981" idx="0"/>
          </p:cNvCxnSpPr>
          <p:nvPr/>
        </p:nvCxnSpPr>
        <p:spPr>
          <a:xfrm>
            <a:off x="6344829" y="3545513"/>
            <a:ext cx="1079032" cy="283537"/>
          </a:xfrm>
          <a:prstGeom prst="straightConnector1">
            <a:avLst/>
          </a:prstGeom>
          <a:noFill/>
          <a:ln w="9525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86" name="Google Shape;986;p84"/>
          <p:cNvCxnSpPr>
            <a:stCxn id="981" idx="5"/>
            <a:endCxn id="978" idx="0"/>
          </p:cNvCxnSpPr>
          <p:nvPr/>
        </p:nvCxnSpPr>
        <p:spPr>
          <a:xfrm>
            <a:off x="7665629" y="4231313"/>
            <a:ext cx="367832" cy="54937"/>
          </a:xfrm>
          <a:prstGeom prst="straightConnector1">
            <a:avLst/>
          </a:prstGeom>
          <a:noFill/>
          <a:ln w="9525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87" name="Google Shape;987;p84"/>
          <p:cNvCxnSpPr>
            <a:cxnSpLocks/>
            <a:stCxn id="982" idx="3"/>
            <a:endCxn id="980" idx="0"/>
          </p:cNvCxnSpPr>
          <p:nvPr/>
        </p:nvCxnSpPr>
        <p:spPr>
          <a:xfrm flipH="1">
            <a:off x="4020261" y="4231313"/>
            <a:ext cx="520231" cy="80337"/>
          </a:xfrm>
          <a:prstGeom prst="straightConnector1">
            <a:avLst/>
          </a:prstGeom>
          <a:noFill/>
          <a:ln w="9525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88" name="Google Shape;988;p84"/>
          <p:cNvCxnSpPr>
            <a:cxnSpLocks/>
            <a:stCxn id="982" idx="5"/>
            <a:endCxn id="979" idx="0"/>
          </p:cNvCxnSpPr>
          <p:nvPr/>
        </p:nvCxnSpPr>
        <p:spPr>
          <a:xfrm>
            <a:off x="5024029" y="4231313"/>
            <a:ext cx="418632" cy="80337"/>
          </a:xfrm>
          <a:prstGeom prst="straightConnector1">
            <a:avLst/>
          </a:prstGeom>
          <a:noFill/>
          <a:ln w="9525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89" name="Google Shape;989;p84"/>
          <p:cNvSpPr/>
          <p:nvPr/>
        </p:nvSpPr>
        <p:spPr>
          <a:xfrm>
            <a:off x="6573948" y="4286250"/>
            <a:ext cx="683825" cy="471280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43</a:t>
            </a:r>
            <a:endParaRPr dirty="0"/>
          </a:p>
        </p:txBody>
      </p:sp>
      <p:cxnSp>
        <p:nvCxnSpPr>
          <p:cNvPr id="990" name="Google Shape;990;p84"/>
          <p:cNvCxnSpPr>
            <a:stCxn id="981" idx="3"/>
            <a:endCxn id="989" idx="0"/>
          </p:cNvCxnSpPr>
          <p:nvPr/>
        </p:nvCxnSpPr>
        <p:spPr>
          <a:xfrm flipH="1">
            <a:off x="6915861" y="4231313"/>
            <a:ext cx="266231" cy="54937"/>
          </a:xfrm>
          <a:prstGeom prst="straightConnector1">
            <a:avLst/>
          </a:prstGeom>
          <a:noFill/>
          <a:ln w="9525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Google Shape;995;p8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Operations Array Example (Solution)</a:t>
            </a:r>
            <a:endParaRPr/>
          </a:p>
        </p:txBody>
      </p:sp>
      <p:sp>
        <p:nvSpPr>
          <p:cNvPr id="996" name="Google Shape;996;p8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ourier New"/>
              <a:buAutoNum type="arabicPeriod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997" name="Google Shape;997;p85"/>
          <p:cNvGraphicFramePr/>
          <p:nvPr/>
        </p:nvGraphicFramePr>
        <p:xfrm>
          <a:off x="2954620" y="5148879"/>
          <a:ext cx="6282800" cy="1028080"/>
        </p:xfrm>
        <a:graphic>
          <a:graphicData uri="http://schemas.openxmlformats.org/drawingml/2006/table">
            <a:tbl>
              <a:tblPr>
                <a:noFill/>
                <a:tableStyleId>{E5C97AB6-94FC-4551-AE1A-AA8FBF0B06C4}</a:tableStyleId>
              </a:tblPr>
              <a:tblGrid>
                <a:gridCol w="78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0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0" i="0" u="none" strike="noStrike" cap="none">
                        <a:solidFill>
                          <a:srgbClr val="339933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98" name="Google Shape;998;p85"/>
          <p:cNvSpPr/>
          <p:nvPr/>
        </p:nvSpPr>
        <p:spPr>
          <a:xfrm>
            <a:off x="5100748" y="4311649"/>
            <a:ext cx="860521" cy="391767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80</a:t>
            </a:r>
            <a:endParaRPr dirty="0"/>
          </a:p>
        </p:txBody>
      </p:sp>
      <p:sp>
        <p:nvSpPr>
          <p:cNvPr id="999" name="Google Shape;999;p85"/>
          <p:cNvSpPr/>
          <p:nvPr/>
        </p:nvSpPr>
        <p:spPr>
          <a:xfrm>
            <a:off x="3678348" y="4311649"/>
            <a:ext cx="860521" cy="391767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57</a:t>
            </a:r>
            <a:endParaRPr dirty="0"/>
          </a:p>
        </p:txBody>
      </p:sp>
      <p:sp>
        <p:nvSpPr>
          <p:cNvPr id="1000" name="Google Shape;1000;p85"/>
          <p:cNvSpPr/>
          <p:nvPr/>
        </p:nvSpPr>
        <p:spPr>
          <a:xfrm>
            <a:off x="7081948" y="3829049"/>
            <a:ext cx="860521" cy="391767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16</a:t>
            </a:r>
            <a:endParaRPr dirty="0"/>
          </a:p>
        </p:txBody>
      </p:sp>
      <p:sp>
        <p:nvSpPr>
          <p:cNvPr id="1001" name="Google Shape;1001;p85"/>
          <p:cNvSpPr/>
          <p:nvPr/>
        </p:nvSpPr>
        <p:spPr>
          <a:xfrm>
            <a:off x="4440348" y="3829049"/>
            <a:ext cx="860521" cy="391767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32</a:t>
            </a:r>
            <a:endParaRPr dirty="0"/>
          </a:p>
        </p:txBody>
      </p:sp>
      <p:sp>
        <p:nvSpPr>
          <p:cNvPr id="1002" name="Google Shape;1002;p85"/>
          <p:cNvSpPr/>
          <p:nvPr/>
        </p:nvSpPr>
        <p:spPr>
          <a:xfrm>
            <a:off x="5761148" y="3143249"/>
            <a:ext cx="860521" cy="391767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cxnSp>
        <p:nvCxnSpPr>
          <p:cNvPr id="1003" name="Google Shape;1003;p85"/>
          <p:cNvCxnSpPr>
            <a:cxnSpLocks/>
            <a:stCxn id="1002" idx="3"/>
            <a:endCxn id="1001" idx="0"/>
          </p:cNvCxnSpPr>
          <p:nvPr/>
        </p:nvCxnSpPr>
        <p:spPr>
          <a:xfrm flipH="1">
            <a:off x="4870609" y="3477643"/>
            <a:ext cx="1016559" cy="351406"/>
          </a:xfrm>
          <a:prstGeom prst="straightConnector1">
            <a:avLst/>
          </a:prstGeom>
          <a:noFill/>
          <a:ln w="9525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04" name="Google Shape;1004;p85"/>
          <p:cNvCxnSpPr>
            <a:cxnSpLocks/>
            <a:stCxn id="1002" idx="5"/>
            <a:endCxn id="1000" idx="0"/>
          </p:cNvCxnSpPr>
          <p:nvPr/>
        </p:nvCxnSpPr>
        <p:spPr>
          <a:xfrm>
            <a:off x="6495649" y="3477643"/>
            <a:ext cx="1016560" cy="351406"/>
          </a:xfrm>
          <a:prstGeom prst="straightConnector1">
            <a:avLst/>
          </a:prstGeom>
          <a:noFill/>
          <a:ln w="9525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05" name="Google Shape;1005;p85"/>
          <p:cNvCxnSpPr>
            <a:cxnSpLocks/>
            <a:stCxn id="1001" idx="3"/>
            <a:endCxn id="999" idx="0"/>
          </p:cNvCxnSpPr>
          <p:nvPr/>
        </p:nvCxnSpPr>
        <p:spPr>
          <a:xfrm flipH="1">
            <a:off x="4108609" y="4163443"/>
            <a:ext cx="457759" cy="148206"/>
          </a:xfrm>
          <a:prstGeom prst="straightConnector1">
            <a:avLst/>
          </a:prstGeom>
          <a:noFill/>
          <a:ln w="9525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06" name="Google Shape;1006;p85"/>
          <p:cNvCxnSpPr>
            <a:cxnSpLocks/>
            <a:stCxn id="1001" idx="5"/>
            <a:endCxn id="998" idx="0"/>
          </p:cNvCxnSpPr>
          <p:nvPr/>
        </p:nvCxnSpPr>
        <p:spPr>
          <a:xfrm>
            <a:off x="5174849" y="4163443"/>
            <a:ext cx="356160" cy="148206"/>
          </a:xfrm>
          <a:prstGeom prst="straightConnector1">
            <a:avLst/>
          </a:prstGeom>
          <a:noFill/>
          <a:ln w="9525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07" name="Google Shape;1007;p85"/>
          <p:cNvSpPr/>
          <p:nvPr/>
        </p:nvSpPr>
        <p:spPr>
          <a:xfrm>
            <a:off x="6573948" y="4286249"/>
            <a:ext cx="860521" cy="391767"/>
          </a:xfrm>
          <a:prstGeom prst="ellipse">
            <a:avLst/>
          </a:prstGeom>
          <a:noFill/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43</a:t>
            </a:r>
            <a:endParaRPr dirty="0"/>
          </a:p>
        </p:txBody>
      </p:sp>
      <p:cxnSp>
        <p:nvCxnSpPr>
          <p:cNvPr id="1008" name="Google Shape;1008;p85"/>
          <p:cNvCxnSpPr>
            <a:cxnSpLocks/>
            <a:stCxn id="1000" idx="3"/>
            <a:endCxn id="1007" idx="0"/>
          </p:cNvCxnSpPr>
          <p:nvPr/>
        </p:nvCxnSpPr>
        <p:spPr>
          <a:xfrm flipH="1">
            <a:off x="7004209" y="4163443"/>
            <a:ext cx="203759" cy="122806"/>
          </a:xfrm>
          <a:prstGeom prst="straightConnector1">
            <a:avLst/>
          </a:prstGeom>
          <a:noFill/>
          <a:ln w="9525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Google Shape;1013;p8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Array Evaluation</a:t>
            </a:r>
            <a:endParaRPr/>
          </a:p>
        </p:txBody>
      </p:sp>
      <p:sp>
        <p:nvSpPr>
          <p:cNvPr id="1014" name="Google Shape;1014;p86"/>
          <p:cNvSpPr txBox="1">
            <a:spLocks noGrp="1"/>
          </p:cNvSpPr>
          <p:nvPr>
            <p:ph type="body" idx="1"/>
          </p:nvPr>
        </p:nvSpPr>
        <p:spPr>
          <a:xfrm>
            <a:off x="838200" y="1791757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b="1"/>
              <a:t>Advantages:</a:t>
            </a:r>
            <a:endParaRPr/>
          </a:p>
          <a:p>
            <a:pPr marL="6286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/>
              <a:t>Minimal wasted space: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If a tree node object, need pointers (expensive!)</a:t>
            </a:r>
            <a:endParaRPr/>
          </a:p>
          <a:p>
            <a:pPr marL="6286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/>
              <a:t>Fast Lookups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Quick array lookup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Calculating index (multiplication + division by 2) is extremely fast</a:t>
            </a:r>
            <a:endParaRPr/>
          </a:p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b="1"/>
              <a:t>Disadvantages:</a:t>
            </a:r>
            <a:endParaRPr/>
          </a:p>
          <a:p>
            <a:pPr marL="6286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/>
              <a:t>Resizing</a:t>
            </a:r>
            <a:endParaRPr/>
          </a:p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Conclusion: It's too good so </a:t>
            </a:r>
            <a:r>
              <a:rPr lang="en-US" b="1" u="sng"/>
              <a:t>almost always use array</a:t>
            </a:r>
            <a:endParaRPr/>
          </a:p>
        </p:txBody>
      </p:sp>
      <p:sp>
        <p:nvSpPr>
          <p:cNvPr id="1015" name="Google Shape;1015;p8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Google Shape;1020;p8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Other operations</a:t>
            </a:r>
            <a:endParaRPr/>
          </a:p>
        </p:txBody>
      </p:sp>
      <p:sp>
        <p:nvSpPr>
          <p:cNvPr id="1021" name="Google Shape;1021;p87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1006668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 </a:t>
            </a:r>
            <a:endParaRPr/>
          </a:p>
        </p:txBody>
      </p:sp>
      <p:sp>
        <p:nvSpPr>
          <p:cNvPr id="1022" name="Google Shape;1022;p8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44</a:t>
            </a:fld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p8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Note on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decrease</a:t>
            </a:r>
            <a:r>
              <a:rPr lang="en-US"/>
              <a:t>/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increaseKey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28" name="Google Shape;1028;p8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MORE COMMONLY CALLED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changePriority(key, prio)</a:t>
            </a:r>
            <a:endParaRPr/>
          </a:p>
          <a:p>
            <a:pPr marL="102870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/>
              <a:t>Uses a map to go from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key</a:t>
            </a:r>
            <a:r>
              <a:rPr lang="en-US"/>
              <a:t> -&gt;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idx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102870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arr[idx] = prio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102870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percolateUp()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percolateDown()</a:t>
            </a:r>
            <a:endParaRPr/>
          </a:p>
          <a:p>
            <a:pPr marL="5715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5715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-US"/>
              <a:t>(Same as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decrease</a:t>
            </a:r>
            <a:r>
              <a:rPr lang="en-US"/>
              <a:t>/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increaseKey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1029" name="Google Shape;1029;p8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Google Shape;1034;p8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Any Questions?</a:t>
            </a:r>
            <a:endParaRPr/>
          </a:p>
        </p:txBody>
      </p:sp>
      <p:sp>
        <p:nvSpPr>
          <p:cNvPr id="1035" name="Google Shape;1035;p8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1036" name="Google Shape;1036;p8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46</a:t>
            </a:fld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Building a Heap</a:t>
            </a:r>
            <a:endParaRPr/>
          </a:p>
        </p:txBody>
      </p:sp>
      <p:sp>
        <p:nvSpPr>
          <p:cNvPr id="1042" name="Google Shape;1042;p9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042" t="-2240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dirty="0"/>
              <a:t> </a:t>
            </a:r>
            <a:endParaRPr dirty="0"/>
          </a:p>
        </p:txBody>
      </p:sp>
      <p:sp>
        <p:nvSpPr>
          <p:cNvPr id="1043" name="Google Shape;1043;p9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47</a:t>
            </a:fld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Google Shape;1048;p9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dirty="0"/>
              <a:t>Heap: Floyd's </a:t>
            </a: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50" name="Google Shape;1050;p9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48</a:t>
            </a:fld>
            <a:endParaRPr/>
          </a:p>
        </p:txBody>
      </p:sp>
      <p:graphicFrame>
        <p:nvGraphicFramePr>
          <p:cNvPr id="1051" name="Google Shape;1051;p91"/>
          <p:cNvGraphicFramePr/>
          <p:nvPr>
            <p:extLst>
              <p:ext uri="{D42A27DB-BD31-4B8C-83A1-F6EECF244321}">
                <p14:modId xmlns:p14="http://schemas.microsoft.com/office/powerpoint/2010/main" val="436099930"/>
              </p:ext>
            </p:extLst>
          </p:nvPr>
        </p:nvGraphicFramePr>
        <p:xfrm>
          <a:off x="1646566" y="4424116"/>
          <a:ext cx="5497450" cy="1058575"/>
        </p:xfrm>
        <a:graphic>
          <a:graphicData uri="http://schemas.openxmlformats.org/drawingml/2006/table">
            <a:tbl>
              <a:tblPr>
                <a:noFill/>
                <a:tableStyleId>{E5C97AB6-94FC-4551-AE1A-AA8FBF0B06C4}</a:tableStyleId>
              </a:tblPr>
              <a:tblGrid>
                <a:gridCol w="78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4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0" i="0" u="none" strike="noStrike" cap="none">
                        <a:solidFill>
                          <a:srgbClr val="339933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...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dirty="0"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dirty="0"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0" i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D7BEB7C-4FAC-D8E4-4AE0-8F3EF3909873}"/>
                  </a:ext>
                </a:extLst>
              </p:cNvPr>
              <p:cNvSpPr txBox="1"/>
              <p:nvPr/>
            </p:nvSpPr>
            <p:spPr>
              <a:xfrm>
                <a:off x="1045029" y="1591294"/>
                <a:ext cx="10308771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Recall: Heap Properties</a:t>
                </a:r>
              </a:p>
              <a:p>
                <a:pPr marL="514350" indent="-514350">
                  <a:buAutoNum type="arabicPeriod"/>
                </a:pP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Structure Property: A Complete (Binary Tree)</a:t>
                </a:r>
              </a:p>
              <a:p>
                <a:pPr marL="514350" indent="-514350">
                  <a:buAutoNum type="arabicPeriod"/>
                </a:pP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Heap Order Property: All nodes’ priority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≥</m:t>
                    </m:r>
                  </m:oMath>
                </a14:m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its parent’s priority.</a:t>
                </a:r>
              </a:p>
              <a:p>
                <a:endParaRPr 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Floyd’s </a:t>
                </a:r>
                <a:r>
                  <a:rPr lang="en-US" sz="28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buildHeap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–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𝒪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pPr marL="514350" indent="-514350">
                  <a:buAutoNum type="arabicPeriod"/>
                </a:pP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Put the n elements in the array (any order fine)</a:t>
                </a:r>
              </a:p>
              <a:p>
                <a:endParaRPr 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eriod"/>
                </a:pPr>
                <a:endParaRPr 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eriod"/>
                </a:pP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Just fix Heap Order Property:</a:t>
                </a:r>
              </a:p>
              <a:p>
                <a:pPr lvl="2"/>
                <a:r>
                  <a:rPr lang="en-US" sz="28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percolateDown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() from [one level above leaves] -&gt; root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D7BEB7C-4FAC-D8E4-4AE0-8F3EF39098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029" y="1591294"/>
                <a:ext cx="10308771" cy="4832092"/>
              </a:xfrm>
              <a:prstGeom prst="rect">
                <a:avLst/>
              </a:prstGeom>
              <a:blipFill>
                <a:blip r:embed="rId3"/>
                <a:stretch>
                  <a:fillRect l="-1230" t="-1312" b="-2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/>
              <a:t> Example</a:t>
            </a:r>
            <a:endParaRPr/>
          </a:p>
        </p:txBody>
      </p:sp>
      <p:sp>
        <p:nvSpPr>
          <p:cNvPr id="1057" name="Google Shape;1057;p92"/>
          <p:cNvSpPr txBox="1">
            <a:spLocks noGrp="1"/>
          </p:cNvSpPr>
          <p:nvPr>
            <p:ph type="body" idx="1"/>
          </p:nvPr>
        </p:nvSpPr>
        <p:spPr>
          <a:xfrm>
            <a:off x="838200" y="1300957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percolateDown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()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, bottom-up:</a:t>
            </a:r>
            <a:endParaRPr dirty="0"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Notice: leaves already Heap Order</a:t>
            </a:r>
            <a:endParaRPr dirty="0"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Work up to root one at a time</a:t>
            </a:r>
            <a:endParaRPr dirty="0"/>
          </a:p>
        </p:txBody>
      </p:sp>
      <p:sp>
        <p:nvSpPr>
          <p:cNvPr id="1058" name="Google Shape;1058;p9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49</a:t>
            </a:fld>
            <a:endParaRPr/>
          </a:p>
        </p:txBody>
      </p:sp>
      <p:grpSp>
        <p:nvGrpSpPr>
          <p:cNvPr id="1059" name="Google Shape;1059;p92"/>
          <p:cNvGrpSpPr/>
          <p:nvPr/>
        </p:nvGrpSpPr>
        <p:grpSpPr>
          <a:xfrm>
            <a:off x="7467600" y="1692696"/>
            <a:ext cx="3886200" cy="3048000"/>
            <a:chOff x="7924800" y="1952626"/>
            <a:chExt cx="3886200" cy="3048000"/>
          </a:xfrm>
        </p:grpSpPr>
        <p:sp>
          <p:nvSpPr>
            <p:cNvPr id="1060" name="Google Shape;1060;p92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061" name="Google Shape;1061;p92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062" name="Google Shape;1062;p92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1063" name="Google Shape;1063;p92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064" name="Google Shape;1064;p92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065" name="Google Shape;1065;p92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066" name="Google Shape;1066;p92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dirty="0"/>
            </a:p>
          </p:txBody>
        </p:sp>
        <p:sp>
          <p:nvSpPr>
            <p:cNvPr id="1067" name="Google Shape;1067;p92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068" name="Google Shape;1068;p92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dirty="0"/>
            </a:p>
          </p:txBody>
        </p:sp>
        <p:sp>
          <p:nvSpPr>
            <p:cNvPr id="1069" name="Google Shape;1069;p92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070" name="Google Shape;1070;p92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dirty="0"/>
            </a:p>
          </p:txBody>
        </p:sp>
        <p:cxnSp>
          <p:nvCxnSpPr>
            <p:cNvPr id="1071" name="Google Shape;1071;p92"/>
            <p:cNvCxnSpPr>
              <a:stCxn id="1070" idx="3"/>
              <a:endCxn id="1069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72" name="Google Shape;1072;p92"/>
            <p:cNvCxnSpPr>
              <a:stCxn id="1070" idx="5"/>
              <a:endCxn id="1068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73" name="Google Shape;1073;p92"/>
            <p:cNvCxnSpPr>
              <a:stCxn id="1068" idx="3"/>
              <a:endCxn id="1065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74" name="Google Shape;1074;p92"/>
            <p:cNvCxnSpPr>
              <a:stCxn id="1068" idx="5"/>
              <a:endCxn id="1064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75" name="Google Shape;1075;p92"/>
            <p:cNvCxnSpPr>
              <a:stCxn id="1065" idx="3"/>
              <a:endCxn id="1060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76" name="Google Shape;1076;p92"/>
            <p:cNvCxnSpPr>
              <a:stCxn id="1069" idx="3"/>
              <a:endCxn id="1067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77" name="Google Shape;1077;p92"/>
            <p:cNvCxnSpPr>
              <a:stCxn id="1069" idx="5"/>
              <a:endCxn id="1066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78" name="Google Shape;1078;p92"/>
            <p:cNvCxnSpPr>
              <a:stCxn id="1067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79" name="Google Shape;1079;p92"/>
            <p:cNvCxnSpPr>
              <a:stCxn id="1067" idx="5"/>
              <a:endCxn id="1063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80" name="Google Shape;1080;p92"/>
            <p:cNvCxnSpPr>
              <a:stCxn id="1066" idx="3"/>
              <a:endCxn id="1062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081" name="Google Shape;1081;p92"/>
            <p:cNvCxnSpPr>
              <a:stCxn id="1066" idx="5"/>
              <a:endCxn id="1061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082" name="Google Shape;1082;p92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</p:grpSp>
      <p:graphicFrame>
        <p:nvGraphicFramePr>
          <p:cNvPr id="1083" name="Google Shape;1083;p92"/>
          <p:cNvGraphicFramePr/>
          <p:nvPr/>
        </p:nvGraphicFramePr>
        <p:xfrm>
          <a:off x="609600" y="5208612"/>
          <a:ext cx="10972800" cy="1371600"/>
        </p:xfrm>
        <a:graphic>
          <a:graphicData uri="http://schemas.openxmlformats.org/drawingml/2006/table">
            <a:tbl>
              <a:tblPr>
                <a:noFill/>
                <a:tableStyleId>{E5C97AB6-94FC-4551-AE1A-AA8FBF0B06C4}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0" i="0" u="none" strike="noStrike" cap="none">
                        <a:solidFill>
                          <a:srgbClr val="339933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1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/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600"/>
                        <a:buFont typeface="Arial"/>
                        <a:buNone/>
                      </a:pPr>
                      <a:endParaRPr sz="2600" b="1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117800" marR="117800" marT="58900" marB="58900" anchor="ctr" anchorCtr="1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lang="en-US" sz="2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</a:t>
                      </a:r>
                      <a:endParaRPr/>
                    </a:p>
                  </a:txBody>
                  <a:tcPr marL="117800" marR="117800" marT="58900" marB="58900" anchor="ctr" anchorCtr="1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84" name="Google Shape;1084;p92"/>
          <p:cNvSpPr txBox="1"/>
          <p:nvPr/>
        </p:nvSpPr>
        <p:spPr>
          <a:xfrm>
            <a:off x="838200" y="2770988"/>
            <a:ext cx="6019800" cy="2317771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791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-US" sz="2400" b="1" i="0" u="none" strike="noStrike" cap="non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 sz="2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/>
          </a:p>
          <a:p>
            <a:pPr marL="342900" marR="0" lvl="0" indent="-342900" algn="l" rtl="0">
              <a:lnSpc>
                <a:spcPct val="79166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2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n-US" sz="2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4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i </a:t>
            </a:r>
            <a:r>
              <a:rPr lang="en-US" sz="2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 size/2; i&gt;0; i--) {</a:t>
            </a:r>
            <a:endParaRPr/>
          </a:p>
          <a:p>
            <a:pPr marL="342900" marR="0" lvl="0" indent="-342900" algn="l" rtl="0">
              <a:lnSpc>
                <a:spcPct val="79166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4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en-US" sz="2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= arr[i];</a:t>
            </a:r>
            <a:endParaRPr/>
          </a:p>
          <a:p>
            <a:pPr marL="342900" marR="0" lvl="0" indent="-342900" algn="l" rtl="0">
              <a:lnSpc>
                <a:spcPct val="79166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24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hole</a:t>
            </a:r>
            <a:r>
              <a:rPr lang="en-US" sz="2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percolateDown(i,val);</a:t>
            </a:r>
            <a:endParaRPr/>
          </a:p>
          <a:p>
            <a:pPr marL="342900" marR="0" lvl="0" indent="-342900" algn="l" rtl="0">
              <a:lnSpc>
                <a:spcPct val="79166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arr[hole] = val;</a:t>
            </a:r>
            <a:endParaRPr/>
          </a:p>
          <a:p>
            <a:pPr marL="342900" marR="0" lvl="0" indent="-342900" algn="l" rtl="0">
              <a:lnSpc>
                <a:spcPct val="79166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/>
          </a:p>
          <a:p>
            <a:pPr marL="342900" marR="0" lvl="0" indent="-342900" algn="l" rtl="0">
              <a:lnSpc>
                <a:spcPct val="79166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Priority Queue ADT</a:t>
            </a:r>
            <a:endParaRPr/>
          </a:p>
        </p:txBody>
      </p:sp>
      <p:sp>
        <p:nvSpPr>
          <p:cNvPr id="104" name="Google Shape;104;p48"/>
          <p:cNvSpPr txBox="1">
            <a:spLocks noGrp="1"/>
          </p:cNvSpPr>
          <p:nvPr>
            <p:ph type="body" idx="1"/>
          </p:nvPr>
        </p:nvSpPr>
        <p:spPr>
          <a:xfrm>
            <a:off x="838200" y="1368426"/>
            <a:ext cx="11003924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Chapter 6 of Weiss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b="0" i="0" u="none" strike="noStrike" cap="none">
                <a:solidFill>
                  <a:srgbClr val="000000"/>
                </a:solidFill>
              </a:rPr>
              <a:t>The </a:t>
            </a:r>
            <a:r>
              <a:rPr lang="en-US" b="1" i="1" u="none" strike="noStrike" cap="none">
                <a:solidFill>
                  <a:srgbClr val="000000"/>
                </a:solidFill>
              </a:rPr>
              <a:t>PriorityQueue</a:t>
            </a:r>
            <a:r>
              <a:rPr lang="en-US" b="0" i="0" u="none" strike="noStrike" cap="none">
                <a:solidFill>
                  <a:srgbClr val="000000"/>
                </a:solidFill>
              </a:rPr>
              <a:t> </a:t>
            </a:r>
            <a:r>
              <a:rPr lang="en-US" b="0" i="0" u="none" strike="noStrike" cap="none">
                <a:solidFill>
                  <a:srgbClr val="3333CC"/>
                </a:solidFill>
              </a:rPr>
              <a:t>ADT</a:t>
            </a:r>
            <a:r>
              <a:rPr lang="en-US" b="0" i="0" u="none" strike="noStrike" cap="none">
                <a:solidFill>
                  <a:srgbClr val="000000"/>
                </a:solidFill>
              </a:rPr>
              <a:t> supports operations: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-US" i="0" u="none" strike="noStrike" cap="none">
                <a:solidFill>
                  <a:srgbClr val="000000"/>
                </a:solidFill>
              </a:rPr>
              <a:t> (</a:t>
            </a:r>
            <a:r>
              <a:rPr lang="en-US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enqueue</a:t>
            </a:r>
            <a:r>
              <a:rPr lang="en-US" i="0" u="none" strike="noStrike" cap="none">
                <a:solidFill>
                  <a:srgbClr val="000000"/>
                </a:solidFill>
              </a:rPr>
              <a:t> equivalent)</a:t>
            </a:r>
            <a:r>
              <a:rPr lang="en-US" b="0" i="0" u="none" strike="noStrike" cap="none">
                <a:solidFill>
                  <a:srgbClr val="000000"/>
                </a:solidFill>
              </a:rPr>
              <a:t>: </a:t>
            </a:r>
            <a:endParaRPr/>
          </a:p>
          <a:p>
            <a: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b="0" i="0" u="none" strike="noStrike" cap="none">
                <a:solidFill>
                  <a:srgbClr val="000000"/>
                </a:solidFill>
              </a:rPr>
              <a:t>adds an item at the end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r>
              <a:rPr lang="en-US">
                <a:solidFill>
                  <a:srgbClr val="000000"/>
                </a:solidFill>
              </a:rPr>
              <a:t> (</a:t>
            </a:r>
            <a:r>
              <a:rPr lang="en-US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dequeue</a:t>
            </a:r>
            <a:r>
              <a:rPr lang="en-US">
                <a:solidFill>
                  <a:srgbClr val="000000"/>
                </a:solidFill>
              </a:rPr>
              <a:t> equivalent)</a:t>
            </a:r>
            <a:r>
              <a:rPr lang="en-US" b="0" i="0" u="none" strike="noStrike" cap="none">
                <a:solidFill>
                  <a:srgbClr val="000000"/>
                </a:solidFill>
              </a:rPr>
              <a:t>: </a:t>
            </a:r>
            <a:endParaRPr/>
          </a:p>
          <a:p>
            <a: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b="0" i="0" u="none" strike="noStrike" cap="none">
                <a:solidFill>
                  <a:srgbClr val="000000"/>
                </a:solidFill>
              </a:rPr>
              <a:t>finds, returns, and removes the minimum element in the priority queue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findMin</a:t>
            </a:r>
            <a:r>
              <a:rPr lang="en-US" i="0" u="none" strike="noStrike" cap="none">
                <a:solidFill>
                  <a:srgbClr val="000000"/>
                </a:solidFill>
              </a:rPr>
              <a:t>, </a:t>
            </a:r>
            <a:r>
              <a:rPr lang="en-US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isEmpty</a:t>
            </a:r>
            <a:r>
              <a:rPr lang="en-US" i="0" u="none" strike="noStrike" cap="none">
                <a:solidFill>
                  <a:srgbClr val="000000"/>
                </a:solidFill>
              </a:rPr>
              <a:t>, </a:t>
            </a:r>
            <a:r>
              <a:rPr lang="en-US" b="0" i="0" u="none" strike="noStrike" cap="none">
                <a:solidFill>
                  <a:srgbClr val="000000"/>
                </a:solidFill>
              </a:rPr>
              <a:t>etc.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>
                <a:solidFill>
                  <a:srgbClr val="000000"/>
                </a:solidFill>
              </a:rPr>
              <a:t>BUT! Also only holds </a:t>
            </a:r>
            <a:r>
              <a:rPr lang="en-US" b="1">
                <a:solidFill>
                  <a:srgbClr val="000000"/>
                </a:solidFill>
              </a:rPr>
              <a:t>comparable data</a:t>
            </a:r>
            <a:endParaRPr b="1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b="0" i="0" u="none" strike="noStrike" cap="none">
                <a:solidFill>
                  <a:srgbClr val="000000"/>
                </a:solidFill>
              </a:rPr>
              <a:t>An example of a PriorityQueue </a:t>
            </a:r>
            <a:r>
              <a:rPr lang="en-US" b="0" i="0" u="none" strike="noStrike" cap="none">
                <a:solidFill>
                  <a:srgbClr val="3333CC"/>
                </a:solidFill>
              </a:rPr>
              <a:t>data structure</a:t>
            </a:r>
            <a:r>
              <a:rPr lang="en-US" b="0" i="0" u="none" strike="noStrike" cap="none">
                <a:solidFill>
                  <a:srgbClr val="000000"/>
                </a:solidFill>
              </a:rPr>
              <a:t> is a heap, with its associated </a:t>
            </a:r>
            <a:r>
              <a:rPr lang="en-US" b="0" i="0" u="none" strike="noStrike" cap="none">
                <a:solidFill>
                  <a:srgbClr val="3333CC"/>
                </a:solidFill>
              </a:rPr>
              <a:t>algorithms</a:t>
            </a:r>
            <a:r>
              <a:rPr lang="en-US" b="0" i="0" u="none" strike="noStrike" cap="none">
                <a:solidFill>
                  <a:srgbClr val="000000"/>
                </a:solidFill>
              </a:rPr>
              <a:t> for the operations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b="0" i="0" u="none" strike="noStrike" cap="none">
                <a:solidFill>
                  <a:srgbClr val="000000"/>
                </a:solidFill>
              </a:rPr>
              <a:t>One </a:t>
            </a:r>
            <a:r>
              <a:rPr lang="en-US" b="0" i="0" u="none" strike="noStrike" cap="none">
                <a:solidFill>
                  <a:srgbClr val="3333CC"/>
                </a:solidFill>
              </a:rPr>
              <a:t>implementation</a:t>
            </a:r>
            <a:r>
              <a:rPr lang="en-US" b="0" i="0" u="none" strike="noStrike" cap="none">
                <a:solidFill>
                  <a:srgbClr val="000000"/>
                </a:solidFill>
              </a:rPr>
              <a:t> is in the library </a:t>
            </a:r>
            <a:r>
              <a:rPr lang="en-US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java.util.PriorityQueue</a:t>
            </a:r>
            <a:endParaRPr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5" name="Google Shape;105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Google Shape;1089;p9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dirty="0"/>
              <a:t>Heap: </a:t>
            </a: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 dirty="0"/>
              <a:t> Example (Solution 1)</a:t>
            </a:r>
            <a:endParaRPr dirty="0"/>
          </a:p>
        </p:txBody>
      </p:sp>
      <p:sp>
        <p:nvSpPr>
          <p:cNvPr id="1090" name="Google Shape;1090;p9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50</a:t>
            </a:fld>
            <a:endParaRPr/>
          </a:p>
        </p:txBody>
      </p:sp>
      <p:grpSp>
        <p:nvGrpSpPr>
          <p:cNvPr id="1091" name="Google Shape;1091;p93"/>
          <p:cNvGrpSpPr/>
          <p:nvPr/>
        </p:nvGrpSpPr>
        <p:grpSpPr>
          <a:xfrm>
            <a:off x="196623" y="1849712"/>
            <a:ext cx="5904272" cy="4802187"/>
            <a:chOff x="7924800" y="1952626"/>
            <a:chExt cx="3886200" cy="3048000"/>
          </a:xfrm>
        </p:grpSpPr>
        <p:sp>
          <p:nvSpPr>
            <p:cNvPr id="1092" name="Google Shape;1092;p93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093" name="Google Shape;1093;p93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094" name="Google Shape;1094;p93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1095" name="Google Shape;1095;p93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096" name="Google Shape;1096;p93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097" name="Google Shape;1097;p93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098" name="Google Shape;1098;p93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 dirty="0"/>
            </a:p>
          </p:txBody>
        </p:sp>
        <p:sp>
          <p:nvSpPr>
            <p:cNvPr id="1099" name="Google Shape;1099;p93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100" name="Google Shape;1100;p93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 dirty="0"/>
            </a:p>
          </p:txBody>
        </p:sp>
        <p:sp>
          <p:nvSpPr>
            <p:cNvPr id="1101" name="Google Shape;1101;p93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102" name="Google Shape;1102;p93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 dirty="0"/>
            </a:p>
          </p:txBody>
        </p:sp>
        <p:cxnSp>
          <p:nvCxnSpPr>
            <p:cNvPr id="1103" name="Google Shape;1103;p93"/>
            <p:cNvCxnSpPr>
              <a:cxnSpLocks/>
              <a:stCxn id="1102" idx="3"/>
              <a:endCxn id="1101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04" name="Google Shape;1104;p93"/>
            <p:cNvCxnSpPr>
              <a:cxnSpLocks/>
              <a:stCxn id="1102" idx="5"/>
              <a:endCxn id="1100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05" name="Google Shape;1105;p93"/>
            <p:cNvCxnSpPr>
              <a:stCxn id="1100" idx="3"/>
              <a:endCxn id="1097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06" name="Google Shape;1106;p93"/>
            <p:cNvCxnSpPr>
              <a:stCxn id="1100" idx="5"/>
              <a:endCxn id="1096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07" name="Google Shape;1107;p93"/>
            <p:cNvCxnSpPr>
              <a:stCxn id="1097" idx="3"/>
              <a:endCxn id="1092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08" name="Google Shape;1108;p93"/>
            <p:cNvCxnSpPr>
              <a:stCxn id="1101" idx="3"/>
              <a:endCxn id="1099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09" name="Google Shape;1109;p93"/>
            <p:cNvCxnSpPr>
              <a:stCxn id="1101" idx="5"/>
              <a:endCxn id="1098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10" name="Google Shape;1110;p93"/>
            <p:cNvCxnSpPr>
              <a:stCxn id="1099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11" name="Google Shape;1111;p93"/>
            <p:cNvCxnSpPr>
              <a:stCxn id="1099" idx="5"/>
              <a:endCxn id="1095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12" name="Google Shape;1112;p93"/>
            <p:cNvCxnSpPr>
              <a:stCxn id="1098" idx="3"/>
              <a:endCxn id="1094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13" name="Google Shape;1113;p93"/>
            <p:cNvCxnSpPr>
              <a:stCxn id="1098" idx="5"/>
              <a:endCxn id="1093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114" name="Google Shape;1114;p93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dirty="0"/>
            </a:p>
          </p:txBody>
        </p:sp>
      </p:grpSp>
      <p:sp>
        <p:nvSpPr>
          <p:cNvPr id="1115" name="Google Shape;1115;p93"/>
          <p:cNvSpPr/>
          <p:nvPr/>
        </p:nvSpPr>
        <p:spPr>
          <a:xfrm>
            <a:off x="5372100" y="1797910"/>
            <a:ext cx="1447800" cy="838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16" name="Google Shape;1116;p93"/>
          <p:cNvGrpSpPr/>
          <p:nvPr/>
        </p:nvGrpSpPr>
        <p:grpSpPr>
          <a:xfrm>
            <a:off x="6022635" y="1862964"/>
            <a:ext cx="5936435" cy="4802187"/>
            <a:chOff x="7924800" y="1952626"/>
            <a:chExt cx="3886200" cy="3048000"/>
          </a:xfrm>
        </p:grpSpPr>
        <p:sp>
          <p:nvSpPr>
            <p:cNvPr id="1117" name="Google Shape;1117;p93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118" name="Google Shape;1118;p93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119" name="Google Shape;1119;p93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1120" name="Google Shape;1120;p93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121" name="Google Shape;1121;p93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122" name="Google Shape;1122;p93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123" name="Google Shape;1123;p93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 dirty="0"/>
            </a:p>
          </p:txBody>
        </p:sp>
        <p:sp>
          <p:nvSpPr>
            <p:cNvPr id="1124" name="Google Shape;1124;p93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125" name="Google Shape;1125;p93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 dirty="0"/>
            </a:p>
          </p:txBody>
        </p:sp>
        <p:sp>
          <p:nvSpPr>
            <p:cNvPr id="1126" name="Google Shape;1126;p93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127" name="Google Shape;1127;p93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 dirty="0"/>
            </a:p>
          </p:txBody>
        </p:sp>
        <p:cxnSp>
          <p:nvCxnSpPr>
            <p:cNvPr id="1128" name="Google Shape;1128;p93"/>
            <p:cNvCxnSpPr>
              <a:stCxn id="1127" idx="3"/>
              <a:endCxn id="1126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29" name="Google Shape;1129;p93"/>
            <p:cNvCxnSpPr>
              <a:stCxn id="1127" idx="5"/>
              <a:endCxn id="1125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30" name="Google Shape;1130;p93"/>
            <p:cNvCxnSpPr>
              <a:stCxn id="1125" idx="3"/>
              <a:endCxn id="1122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31" name="Google Shape;1131;p93"/>
            <p:cNvCxnSpPr>
              <a:stCxn id="1125" idx="5"/>
              <a:endCxn id="1121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32" name="Google Shape;1132;p93"/>
            <p:cNvCxnSpPr>
              <a:stCxn id="1122" idx="3"/>
              <a:endCxn id="1117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33" name="Google Shape;1133;p93"/>
            <p:cNvCxnSpPr>
              <a:stCxn id="1126" idx="3"/>
              <a:endCxn id="1124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34" name="Google Shape;1134;p93"/>
            <p:cNvCxnSpPr>
              <a:stCxn id="1126" idx="5"/>
              <a:endCxn id="1123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35" name="Google Shape;1135;p93"/>
            <p:cNvCxnSpPr>
              <a:stCxn id="1124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36" name="Google Shape;1136;p93"/>
            <p:cNvCxnSpPr>
              <a:stCxn id="1124" idx="5"/>
              <a:endCxn id="1120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37" name="Google Shape;1137;p93"/>
            <p:cNvCxnSpPr>
              <a:stCxn id="1123" idx="3"/>
              <a:endCxn id="1119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38" name="Google Shape;1138;p93"/>
            <p:cNvCxnSpPr>
              <a:stCxn id="1123" idx="5"/>
              <a:endCxn id="1118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139" name="Google Shape;1139;p93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dirty="0"/>
            </a:p>
          </p:txBody>
        </p:sp>
      </p:grpSp>
      <p:sp>
        <p:nvSpPr>
          <p:cNvPr id="1140" name="Google Shape;1140;p93"/>
          <p:cNvSpPr txBox="1"/>
          <p:nvPr/>
        </p:nvSpPr>
        <p:spPr>
          <a:xfrm>
            <a:off x="838200" y="130939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Red = Node that breaks Heap Order Property</a:t>
            </a:r>
            <a:endParaRPr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9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/>
              <a:t> Example (Solution 2)</a:t>
            </a:r>
            <a:endParaRPr/>
          </a:p>
        </p:txBody>
      </p:sp>
      <p:sp>
        <p:nvSpPr>
          <p:cNvPr id="1146" name="Google Shape;1146;p9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51</a:t>
            </a:fld>
            <a:endParaRPr/>
          </a:p>
        </p:txBody>
      </p:sp>
      <p:grpSp>
        <p:nvGrpSpPr>
          <p:cNvPr id="1147" name="Google Shape;1147;p94"/>
          <p:cNvGrpSpPr/>
          <p:nvPr/>
        </p:nvGrpSpPr>
        <p:grpSpPr>
          <a:xfrm>
            <a:off x="237065" y="1690688"/>
            <a:ext cx="5722337" cy="4524582"/>
            <a:chOff x="7924800" y="1952626"/>
            <a:chExt cx="3886200" cy="3048000"/>
          </a:xfrm>
        </p:grpSpPr>
        <p:sp>
          <p:nvSpPr>
            <p:cNvPr id="1148" name="Google Shape;1148;p94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149" name="Google Shape;1149;p94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150" name="Google Shape;1150;p94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1151" name="Google Shape;1151;p94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152" name="Google Shape;1152;p94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153" name="Google Shape;1153;p94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154" name="Google Shape;1154;p94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 dirty="0"/>
            </a:p>
          </p:txBody>
        </p:sp>
        <p:sp>
          <p:nvSpPr>
            <p:cNvPr id="1155" name="Google Shape;1155;p94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156" name="Google Shape;1156;p94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/>
            </a:p>
          </p:txBody>
        </p:sp>
        <p:sp>
          <p:nvSpPr>
            <p:cNvPr id="1157" name="Google Shape;1157;p94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158" name="Google Shape;1158;p94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/>
            </a:p>
          </p:txBody>
        </p:sp>
        <p:cxnSp>
          <p:nvCxnSpPr>
            <p:cNvPr id="1159" name="Google Shape;1159;p94"/>
            <p:cNvCxnSpPr>
              <a:stCxn id="1158" idx="3"/>
              <a:endCxn id="1157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60" name="Google Shape;1160;p94"/>
            <p:cNvCxnSpPr>
              <a:stCxn id="1158" idx="5"/>
              <a:endCxn id="1156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61" name="Google Shape;1161;p94"/>
            <p:cNvCxnSpPr>
              <a:stCxn id="1156" idx="3"/>
              <a:endCxn id="1153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62" name="Google Shape;1162;p94"/>
            <p:cNvCxnSpPr>
              <a:stCxn id="1156" idx="5"/>
              <a:endCxn id="1152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63" name="Google Shape;1163;p94"/>
            <p:cNvCxnSpPr>
              <a:stCxn id="1153" idx="3"/>
              <a:endCxn id="1148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64" name="Google Shape;1164;p94"/>
            <p:cNvCxnSpPr>
              <a:stCxn id="1157" idx="3"/>
              <a:endCxn id="1155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65" name="Google Shape;1165;p94"/>
            <p:cNvCxnSpPr>
              <a:stCxn id="1157" idx="5"/>
              <a:endCxn id="1154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66" name="Google Shape;1166;p94"/>
            <p:cNvCxnSpPr>
              <a:stCxn id="1155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67" name="Google Shape;1167;p94"/>
            <p:cNvCxnSpPr>
              <a:stCxn id="1155" idx="5"/>
              <a:endCxn id="1151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68" name="Google Shape;1168;p94"/>
            <p:cNvCxnSpPr>
              <a:stCxn id="1154" idx="3"/>
              <a:endCxn id="1150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69" name="Google Shape;1169;p94"/>
            <p:cNvCxnSpPr>
              <a:stCxn id="1154" idx="5"/>
              <a:endCxn id="1149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170" name="Google Shape;1170;p94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</p:grpSp>
      <p:sp>
        <p:nvSpPr>
          <p:cNvPr id="1171" name="Google Shape;1171;p94"/>
          <p:cNvSpPr/>
          <p:nvPr/>
        </p:nvSpPr>
        <p:spPr>
          <a:xfrm>
            <a:off x="5372100" y="1797910"/>
            <a:ext cx="1447800" cy="838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72" name="Google Shape;1172;p94"/>
          <p:cNvGrpSpPr/>
          <p:nvPr/>
        </p:nvGrpSpPr>
        <p:grpSpPr>
          <a:xfrm>
            <a:off x="6096000" y="1690688"/>
            <a:ext cx="5863070" cy="4665662"/>
            <a:chOff x="7924800" y="1952626"/>
            <a:chExt cx="3886200" cy="3048000"/>
          </a:xfrm>
        </p:grpSpPr>
        <p:sp>
          <p:nvSpPr>
            <p:cNvPr id="1173" name="Google Shape;1173;p94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174" name="Google Shape;1174;p94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175" name="Google Shape;1175;p94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 dirty="0"/>
            </a:p>
          </p:txBody>
        </p:sp>
        <p:sp>
          <p:nvSpPr>
            <p:cNvPr id="1176" name="Google Shape;1176;p94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177" name="Google Shape;1177;p94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178" name="Google Shape;1178;p94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179" name="Google Shape;1179;p94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dirty="0"/>
            </a:p>
          </p:txBody>
        </p:sp>
        <p:sp>
          <p:nvSpPr>
            <p:cNvPr id="1180" name="Google Shape;1180;p94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181" name="Google Shape;1181;p94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/>
            </a:p>
          </p:txBody>
        </p:sp>
        <p:sp>
          <p:nvSpPr>
            <p:cNvPr id="1182" name="Google Shape;1182;p94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183" name="Google Shape;1183;p94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/>
            </a:p>
          </p:txBody>
        </p:sp>
        <p:cxnSp>
          <p:nvCxnSpPr>
            <p:cNvPr id="1184" name="Google Shape;1184;p94"/>
            <p:cNvCxnSpPr>
              <a:stCxn id="1183" idx="3"/>
              <a:endCxn id="1182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85" name="Google Shape;1185;p94"/>
            <p:cNvCxnSpPr>
              <a:stCxn id="1183" idx="5"/>
              <a:endCxn id="1181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86" name="Google Shape;1186;p94"/>
            <p:cNvCxnSpPr>
              <a:stCxn id="1181" idx="3"/>
              <a:endCxn id="1178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87" name="Google Shape;1187;p94"/>
            <p:cNvCxnSpPr>
              <a:stCxn id="1181" idx="5"/>
              <a:endCxn id="1177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88" name="Google Shape;1188;p94"/>
            <p:cNvCxnSpPr>
              <a:stCxn id="1178" idx="3"/>
              <a:endCxn id="1173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89" name="Google Shape;1189;p94"/>
            <p:cNvCxnSpPr>
              <a:stCxn id="1182" idx="3"/>
              <a:endCxn id="1180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90" name="Google Shape;1190;p94"/>
            <p:cNvCxnSpPr>
              <a:stCxn id="1182" idx="5"/>
              <a:endCxn id="1179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91" name="Google Shape;1191;p94"/>
            <p:cNvCxnSpPr>
              <a:stCxn id="1180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92" name="Google Shape;1192;p94"/>
            <p:cNvCxnSpPr>
              <a:stCxn id="1180" idx="5"/>
              <a:endCxn id="1176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93" name="Google Shape;1193;p94"/>
            <p:cNvCxnSpPr>
              <a:stCxn id="1179" idx="3"/>
              <a:endCxn id="1175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194" name="Google Shape;1194;p94"/>
            <p:cNvCxnSpPr>
              <a:stCxn id="1179" idx="5"/>
              <a:endCxn id="1174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195" name="Google Shape;1195;p94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</p:grpSp>
      <p:sp>
        <p:nvSpPr>
          <p:cNvPr id="1196" name="Google Shape;1196;p94"/>
          <p:cNvSpPr/>
          <p:nvPr/>
        </p:nvSpPr>
        <p:spPr>
          <a:xfrm rot="-7389790">
            <a:off x="7864629" y="4855197"/>
            <a:ext cx="914400" cy="914400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Google Shape;1201;p9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/>
              <a:t> Example (Solution 3)</a:t>
            </a:r>
            <a:endParaRPr/>
          </a:p>
        </p:txBody>
      </p:sp>
      <p:sp>
        <p:nvSpPr>
          <p:cNvPr id="1202" name="Google Shape;1202;p9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52</a:t>
            </a:fld>
            <a:endParaRPr/>
          </a:p>
        </p:txBody>
      </p:sp>
      <p:grpSp>
        <p:nvGrpSpPr>
          <p:cNvPr id="1203" name="Google Shape;1203;p95"/>
          <p:cNvGrpSpPr/>
          <p:nvPr/>
        </p:nvGrpSpPr>
        <p:grpSpPr>
          <a:xfrm>
            <a:off x="237065" y="1690688"/>
            <a:ext cx="5722337" cy="4551086"/>
            <a:chOff x="7924800" y="1952626"/>
            <a:chExt cx="3886200" cy="3048000"/>
          </a:xfrm>
        </p:grpSpPr>
        <p:sp>
          <p:nvSpPr>
            <p:cNvPr id="1204" name="Google Shape;1204;p95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205" name="Google Shape;1205;p95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206" name="Google Shape;1206;p95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sp>
          <p:nvSpPr>
            <p:cNvPr id="1207" name="Google Shape;1207;p95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208" name="Google Shape;1208;p95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209" name="Google Shape;1209;p95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210" name="Google Shape;1210;p95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dirty="0"/>
            </a:p>
          </p:txBody>
        </p:sp>
        <p:sp>
          <p:nvSpPr>
            <p:cNvPr id="1211" name="Google Shape;1211;p95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212" name="Google Shape;1212;p95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/>
            </a:p>
          </p:txBody>
        </p:sp>
        <p:sp>
          <p:nvSpPr>
            <p:cNvPr id="1213" name="Google Shape;1213;p95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214" name="Google Shape;1214;p95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/>
            </a:p>
          </p:txBody>
        </p:sp>
        <p:cxnSp>
          <p:nvCxnSpPr>
            <p:cNvPr id="1215" name="Google Shape;1215;p95"/>
            <p:cNvCxnSpPr>
              <a:stCxn id="1214" idx="3"/>
              <a:endCxn id="1213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16" name="Google Shape;1216;p95"/>
            <p:cNvCxnSpPr>
              <a:stCxn id="1214" idx="5"/>
              <a:endCxn id="1212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17" name="Google Shape;1217;p95"/>
            <p:cNvCxnSpPr>
              <a:stCxn id="1212" idx="3"/>
              <a:endCxn id="1209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18" name="Google Shape;1218;p95"/>
            <p:cNvCxnSpPr>
              <a:stCxn id="1212" idx="5"/>
              <a:endCxn id="1208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19" name="Google Shape;1219;p95"/>
            <p:cNvCxnSpPr>
              <a:stCxn id="1209" idx="3"/>
              <a:endCxn id="1204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20" name="Google Shape;1220;p95"/>
            <p:cNvCxnSpPr>
              <a:stCxn id="1213" idx="3"/>
              <a:endCxn id="1211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21" name="Google Shape;1221;p95"/>
            <p:cNvCxnSpPr>
              <a:stCxn id="1213" idx="5"/>
              <a:endCxn id="1210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22" name="Google Shape;1222;p95"/>
            <p:cNvCxnSpPr>
              <a:stCxn id="1211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23" name="Google Shape;1223;p95"/>
            <p:cNvCxnSpPr>
              <a:stCxn id="1211" idx="5"/>
              <a:endCxn id="1207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24" name="Google Shape;1224;p95"/>
            <p:cNvCxnSpPr>
              <a:stCxn id="1210" idx="3"/>
              <a:endCxn id="1206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25" name="Google Shape;1225;p95"/>
            <p:cNvCxnSpPr>
              <a:stCxn id="1210" idx="5"/>
              <a:endCxn id="1205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226" name="Google Shape;1226;p95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</p:grpSp>
      <p:sp>
        <p:nvSpPr>
          <p:cNvPr id="1227" name="Google Shape;1227;p95"/>
          <p:cNvSpPr/>
          <p:nvPr/>
        </p:nvSpPr>
        <p:spPr>
          <a:xfrm>
            <a:off x="5372100" y="1797910"/>
            <a:ext cx="1447800" cy="838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8" name="Google Shape;1228;p95"/>
          <p:cNvGrpSpPr/>
          <p:nvPr/>
        </p:nvGrpSpPr>
        <p:grpSpPr>
          <a:xfrm>
            <a:off x="6157519" y="1690688"/>
            <a:ext cx="5801551" cy="4551086"/>
            <a:chOff x="7924800" y="1952626"/>
            <a:chExt cx="3886200" cy="3048000"/>
          </a:xfrm>
        </p:grpSpPr>
        <p:sp>
          <p:nvSpPr>
            <p:cNvPr id="1229" name="Google Shape;1229;p95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230" name="Google Shape;1230;p95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231" name="Google Shape;1231;p95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sp>
          <p:nvSpPr>
            <p:cNvPr id="1232" name="Google Shape;1232;p95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233" name="Google Shape;1233;p95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234" name="Google Shape;1234;p95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235" name="Google Shape;1235;p95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1236" name="Google Shape;1236;p95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237" name="Google Shape;1237;p95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/>
            </a:p>
          </p:txBody>
        </p:sp>
        <p:sp>
          <p:nvSpPr>
            <p:cNvPr id="1238" name="Google Shape;1238;p95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239" name="Google Shape;1239;p95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 dirty="0"/>
            </a:p>
          </p:txBody>
        </p:sp>
        <p:cxnSp>
          <p:nvCxnSpPr>
            <p:cNvPr id="1240" name="Google Shape;1240;p95"/>
            <p:cNvCxnSpPr>
              <a:stCxn id="1239" idx="3"/>
              <a:endCxn id="1238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41" name="Google Shape;1241;p95"/>
            <p:cNvCxnSpPr>
              <a:stCxn id="1239" idx="5"/>
              <a:endCxn id="1237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42" name="Google Shape;1242;p95"/>
            <p:cNvCxnSpPr>
              <a:stCxn id="1237" idx="3"/>
              <a:endCxn id="1234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43" name="Google Shape;1243;p95"/>
            <p:cNvCxnSpPr>
              <a:stCxn id="1237" idx="5"/>
              <a:endCxn id="1233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44" name="Google Shape;1244;p95"/>
            <p:cNvCxnSpPr>
              <a:stCxn id="1234" idx="3"/>
              <a:endCxn id="1229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45" name="Google Shape;1245;p95"/>
            <p:cNvCxnSpPr>
              <a:stCxn id="1238" idx="3"/>
              <a:endCxn id="1236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46" name="Google Shape;1246;p95"/>
            <p:cNvCxnSpPr>
              <a:stCxn id="1238" idx="5"/>
              <a:endCxn id="1235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47" name="Google Shape;1247;p95"/>
            <p:cNvCxnSpPr>
              <a:stCxn id="1236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48" name="Google Shape;1248;p95"/>
            <p:cNvCxnSpPr>
              <a:stCxn id="1236" idx="5"/>
              <a:endCxn id="1232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49" name="Google Shape;1249;p95"/>
            <p:cNvCxnSpPr>
              <a:stCxn id="1235" idx="3"/>
              <a:endCxn id="1231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50" name="Google Shape;1250;p95"/>
            <p:cNvCxnSpPr>
              <a:stCxn id="1235" idx="5"/>
              <a:endCxn id="1230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251" name="Google Shape;1251;p95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</p:grp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Google Shape;1256;p9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/>
              <a:t> Example (Solution 4)</a:t>
            </a:r>
            <a:endParaRPr/>
          </a:p>
        </p:txBody>
      </p:sp>
      <p:sp>
        <p:nvSpPr>
          <p:cNvPr id="1257" name="Google Shape;1257;p9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53</a:t>
            </a:fld>
            <a:endParaRPr/>
          </a:p>
        </p:txBody>
      </p:sp>
      <p:grpSp>
        <p:nvGrpSpPr>
          <p:cNvPr id="1258" name="Google Shape;1258;p96"/>
          <p:cNvGrpSpPr/>
          <p:nvPr/>
        </p:nvGrpSpPr>
        <p:grpSpPr>
          <a:xfrm>
            <a:off x="343083" y="1690688"/>
            <a:ext cx="5644098" cy="4365555"/>
            <a:chOff x="7924800" y="1952626"/>
            <a:chExt cx="3886200" cy="3048000"/>
          </a:xfrm>
        </p:grpSpPr>
        <p:sp>
          <p:nvSpPr>
            <p:cNvPr id="1259" name="Google Shape;1259;p96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260" name="Google Shape;1260;p96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261" name="Google Shape;1261;p96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sp>
          <p:nvSpPr>
            <p:cNvPr id="1262" name="Google Shape;1262;p96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263" name="Google Shape;1263;p96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264" name="Google Shape;1264;p96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265" name="Google Shape;1265;p96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1266" name="Google Shape;1266;p96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267" name="Google Shape;1267;p96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/>
            </a:p>
          </p:txBody>
        </p:sp>
        <p:sp>
          <p:nvSpPr>
            <p:cNvPr id="1268" name="Google Shape;1268;p96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269" name="Google Shape;1269;p96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/>
            </a:p>
          </p:txBody>
        </p:sp>
        <p:cxnSp>
          <p:nvCxnSpPr>
            <p:cNvPr id="1270" name="Google Shape;1270;p96"/>
            <p:cNvCxnSpPr>
              <a:stCxn id="1269" idx="3"/>
              <a:endCxn id="1268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71" name="Google Shape;1271;p96"/>
            <p:cNvCxnSpPr>
              <a:stCxn id="1269" idx="5"/>
              <a:endCxn id="1267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72" name="Google Shape;1272;p96"/>
            <p:cNvCxnSpPr>
              <a:stCxn id="1267" idx="3"/>
              <a:endCxn id="1264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73" name="Google Shape;1273;p96"/>
            <p:cNvCxnSpPr>
              <a:stCxn id="1267" idx="5"/>
              <a:endCxn id="1263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74" name="Google Shape;1274;p96"/>
            <p:cNvCxnSpPr>
              <a:stCxn id="1264" idx="3"/>
              <a:endCxn id="1259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75" name="Google Shape;1275;p96"/>
            <p:cNvCxnSpPr>
              <a:stCxn id="1268" idx="3"/>
              <a:endCxn id="1266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76" name="Google Shape;1276;p96"/>
            <p:cNvCxnSpPr>
              <a:stCxn id="1268" idx="5"/>
              <a:endCxn id="1265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77" name="Google Shape;1277;p96"/>
            <p:cNvCxnSpPr>
              <a:stCxn id="1266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78" name="Google Shape;1278;p96"/>
            <p:cNvCxnSpPr>
              <a:stCxn id="1266" idx="5"/>
              <a:endCxn id="1262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79" name="Google Shape;1279;p96"/>
            <p:cNvCxnSpPr>
              <a:stCxn id="1265" idx="3"/>
              <a:endCxn id="1261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80" name="Google Shape;1280;p96"/>
            <p:cNvCxnSpPr>
              <a:stCxn id="1265" idx="5"/>
              <a:endCxn id="1260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281" name="Google Shape;1281;p96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</p:grpSp>
      <p:sp>
        <p:nvSpPr>
          <p:cNvPr id="1282" name="Google Shape;1282;p96"/>
          <p:cNvSpPr/>
          <p:nvPr/>
        </p:nvSpPr>
        <p:spPr>
          <a:xfrm>
            <a:off x="5372100" y="1797910"/>
            <a:ext cx="1447800" cy="838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3" name="Google Shape;1283;p96"/>
          <p:cNvGrpSpPr/>
          <p:nvPr/>
        </p:nvGrpSpPr>
        <p:grpSpPr>
          <a:xfrm>
            <a:off x="6182812" y="1690688"/>
            <a:ext cx="5776258" cy="4564338"/>
            <a:chOff x="7924800" y="1952626"/>
            <a:chExt cx="3886200" cy="3048000"/>
          </a:xfrm>
        </p:grpSpPr>
        <p:sp>
          <p:nvSpPr>
            <p:cNvPr id="1284" name="Google Shape;1284;p96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/>
            </a:p>
          </p:txBody>
        </p:sp>
        <p:sp>
          <p:nvSpPr>
            <p:cNvPr id="1285" name="Google Shape;1285;p96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286" name="Google Shape;1286;p96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sp>
          <p:nvSpPr>
            <p:cNvPr id="1287" name="Google Shape;1287;p96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288" name="Google Shape;1288;p96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289" name="Google Shape;1289;p96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290" name="Google Shape;1290;p96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1291" name="Google Shape;1291;p96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292" name="Google Shape;1292;p96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293" name="Google Shape;1293;p96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294" name="Google Shape;1294;p96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/>
            </a:p>
          </p:txBody>
        </p:sp>
        <p:cxnSp>
          <p:nvCxnSpPr>
            <p:cNvPr id="1295" name="Google Shape;1295;p96"/>
            <p:cNvCxnSpPr>
              <a:stCxn id="1294" idx="3"/>
              <a:endCxn id="1293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96" name="Google Shape;1296;p96"/>
            <p:cNvCxnSpPr>
              <a:stCxn id="1294" idx="5"/>
              <a:endCxn id="1292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97" name="Google Shape;1297;p96"/>
            <p:cNvCxnSpPr>
              <a:stCxn id="1292" idx="3"/>
              <a:endCxn id="1289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98" name="Google Shape;1298;p96"/>
            <p:cNvCxnSpPr>
              <a:stCxn id="1292" idx="5"/>
              <a:endCxn id="1288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299" name="Google Shape;1299;p96"/>
            <p:cNvCxnSpPr>
              <a:stCxn id="1289" idx="3"/>
              <a:endCxn id="1284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00" name="Google Shape;1300;p96"/>
            <p:cNvCxnSpPr>
              <a:stCxn id="1293" idx="3"/>
              <a:endCxn id="1291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01" name="Google Shape;1301;p96"/>
            <p:cNvCxnSpPr>
              <a:stCxn id="1293" idx="5"/>
              <a:endCxn id="1290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02" name="Google Shape;1302;p96"/>
            <p:cNvCxnSpPr>
              <a:stCxn id="1291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03" name="Google Shape;1303;p96"/>
            <p:cNvCxnSpPr>
              <a:stCxn id="1291" idx="5"/>
              <a:endCxn id="1287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04" name="Google Shape;1304;p96"/>
            <p:cNvCxnSpPr>
              <a:stCxn id="1290" idx="3"/>
              <a:endCxn id="1286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05" name="Google Shape;1305;p96"/>
            <p:cNvCxnSpPr>
              <a:stCxn id="1290" idx="5"/>
              <a:endCxn id="1285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306" name="Google Shape;1306;p96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</p:grpSp>
      <p:sp>
        <p:nvSpPr>
          <p:cNvPr id="1307" name="Google Shape;1307;p96"/>
          <p:cNvSpPr/>
          <p:nvPr/>
        </p:nvSpPr>
        <p:spPr>
          <a:xfrm rot="-6274448">
            <a:off x="10142750" y="3402152"/>
            <a:ext cx="914400" cy="914400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8" name="Google Shape;1308;p96"/>
          <p:cNvSpPr/>
          <p:nvPr/>
        </p:nvSpPr>
        <p:spPr>
          <a:xfrm rot="-7389790">
            <a:off x="9473085" y="4666438"/>
            <a:ext cx="914400" cy="914400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9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/>
              <a:t> Example (Solution 5)</a:t>
            </a:r>
            <a:endParaRPr/>
          </a:p>
        </p:txBody>
      </p:sp>
      <p:sp>
        <p:nvSpPr>
          <p:cNvPr id="1314" name="Google Shape;1314;p9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54</a:t>
            </a:fld>
            <a:endParaRPr/>
          </a:p>
        </p:txBody>
      </p:sp>
      <p:grpSp>
        <p:nvGrpSpPr>
          <p:cNvPr id="1315" name="Google Shape;1315;p97"/>
          <p:cNvGrpSpPr/>
          <p:nvPr/>
        </p:nvGrpSpPr>
        <p:grpSpPr>
          <a:xfrm>
            <a:off x="237066" y="1690688"/>
            <a:ext cx="5693742" cy="4484825"/>
            <a:chOff x="7924800" y="1952626"/>
            <a:chExt cx="3886200" cy="3048000"/>
          </a:xfrm>
        </p:grpSpPr>
        <p:sp>
          <p:nvSpPr>
            <p:cNvPr id="1316" name="Google Shape;1316;p97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317" name="Google Shape;1317;p97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318" name="Google Shape;1318;p97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sp>
          <p:nvSpPr>
            <p:cNvPr id="1319" name="Google Shape;1319;p97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320" name="Google Shape;1320;p97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321" name="Google Shape;1321;p97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322" name="Google Shape;1322;p97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1323" name="Google Shape;1323;p97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324" name="Google Shape;1324;p97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/>
            </a:p>
          </p:txBody>
        </p:sp>
        <p:sp>
          <p:nvSpPr>
            <p:cNvPr id="1325" name="Google Shape;1325;p97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326" name="Google Shape;1326;p97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/>
            </a:p>
          </p:txBody>
        </p:sp>
        <p:cxnSp>
          <p:nvCxnSpPr>
            <p:cNvPr id="1327" name="Google Shape;1327;p97"/>
            <p:cNvCxnSpPr>
              <a:stCxn id="1326" idx="3"/>
              <a:endCxn id="1325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28" name="Google Shape;1328;p97"/>
            <p:cNvCxnSpPr>
              <a:stCxn id="1326" idx="5"/>
              <a:endCxn id="1324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29" name="Google Shape;1329;p97"/>
            <p:cNvCxnSpPr>
              <a:stCxn id="1324" idx="3"/>
              <a:endCxn id="1321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30" name="Google Shape;1330;p97"/>
            <p:cNvCxnSpPr>
              <a:stCxn id="1324" idx="5"/>
              <a:endCxn id="1320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31" name="Google Shape;1331;p97"/>
            <p:cNvCxnSpPr>
              <a:stCxn id="1321" idx="3"/>
              <a:endCxn id="1316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32" name="Google Shape;1332;p97"/>
            <p:cNvCxnSpPr>
              <a:stCxn id="1325" idx="3"/>
              <a:endCxn id="1323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33" name="Google Shape;1333;p97"/>
            <p:cNvCxnSpPr>
              <a:stCxn id="1325" idx="5"/>
              <a:endCxn id="1322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34" name="Google Shape;1334;p97"/>
            <p:cNvCxnSpPr>
              <a:stCxn id="1323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35" name="Google Shape;1335;p97"/>
            <p:cNvCxnSpPr>
              <a:stCxn id="1323" idx="5"/>
              <a:endCxn id="1319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36" name="Google Shape;1336;p97"/>
            <p:cNvCxnSpPr>
              <a:stCxn id="1322" idx="3"/>
              <a:endCxn id="1318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37" name="Google Shape;1337;p97"/>
            <p:cNvCxnSpPr>
              <a:stCxn id="1322" idx="5"/>
              <a:endCxn id="1317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338" name="Google Shape;1338;p97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</p:grpSp>
      <p:sp>
        <p:nvSpPr>
          <p:cNvPr id="1339" name="Google Shape;1339;p97"/>
          <p:cNvSpPr/>
          <p:nvPr/>
        </p:nvSpPr>
        <p:spPr>
          <a:xfrm>
            <a:off x="5372100" y="1797910"/>
            <a:ext cx="1447800" cy="838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40" name="Google Shape;1340;p97"/>
          <p:cNvGrpSpPr/>
          <p:nvPr/>
        </p:nvGrpSpPr>
        <p:grpSpPr>
          <a:xfrm>
            <a:off x="6235828" y="1690688"/>
            <a:ext cx="5723242" cy="4484825"/>
            <a:chOff x="7924800" y="1952626"/>
            <a:chExt cx="3886200" cy="3048000"/>
          </a:xfrm>
        </p:grpSpPr>
        <p:sp>
          <p:nvSpPr>
            <p:cNvPr id="1341" name="Google Shape;1341;p97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/>
            </a:p>
          </p:txBody>
        </p:sp>
        <p:sp>
          <p:nvSpPr>
            <p:cNvPr id="1342" name="Google Shape;1342;p97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343" name="Google Shape;1343;p97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sp>
          <p:nvSpPr>
            <p:cNvPr id="1344" name="Google Shape;1344;p97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345" name="Google Shape;1345;p97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346" name="Google Shape;1346;p97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347" name="Google Shape;1347;p97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348" name="Google Shape;1348;p97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349" name="Google Shape;1349;p97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350" name="Google Shape;1350;p97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1351" name="Google Shape;1351;p97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/>
            </a:p>
          </p:txBody>
        </p:sp>
        <p:cxnSp>
          <p:nvCxnSpPr>
            <p:cNvPr id="1352" name="Google Shape;1352;p97"/>
            <p:cNvCxnSpPr>
              <a:stCxn id="1351" idx="3"/>
              <a:endCxn id="1350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53" name="Google Shape;1353;p97"/>
            <p:cNvCxnSpPr>
              <a:stCxn id="1351" idx="5"/>
              <a:endCxn id="1349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54" name="Google Shape;1354;p97"/>
            <p:cNvCxnSpPr>
              <a:stCxn id="1349" idx="3"/>
              <a:endCxn id="1346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55" name="Google Shape;1355;p97"/>
            <p:cNvCxnSpPr>
              <a:stCxn id="1349" idx="5"/>
              <a:endCxn id="1345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56" name="Google Shape;1356;p97"/>
            <p:cNvCxnSpPr>
              <a:stCxn id="1346" idx="3"/>
              <a:endCxn id="1341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57" name="Google Shape;1357;p97"/>
            <p:cNvCxnSpPr>
              <a:stCxn id="1350" idx="3"/>
              <a:endCxn id="1348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58" name="Google Shape;1358;p97"/>
            <p:cNvCxnSpPr>
              <a:stCxn id="1350" idx="5"/>
              <a:endCxn id="1347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59" name="Google Shape;1359;p97"/>
            <p:cNvCxnSpPr>
              <a:stCxn id="1348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60" name="Google Shape;1360;p97"/>
            <p:cNvCxnSpPr>
              <a:stCxn id="1348" idx="5"/>
              <a:endCxn id="1344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61" name="Google Shape;1361;p97"/>
            <p:cNvCxnSpPr>
              <a:stCxn id="1347" idx="3"/>
              <a:endCxn id="1343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62" name="Google Shape;1362;p97"/>
            <p:cNvCxnSpPr>
              <a:stCxn id="1347" idx="5"/>
              <a:endCxn id="1342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363" name="Google Shape;1363;p97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</p:grpSp>
      <p:sp>
        <p:nvSpPr>
          <p:cNvPr id="1364" name="Google Shape;1364;p97"/>
          <p:cNvSpPr/>
          <p:nvPr/>
        </p:nvSpPr>
        <p:spPr>
          <a:xfrm rot="1079809">
            <a:off x="7670939" y="3499021"/>
            <a:ext cx="914400" cy="914400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9" name="Google Shape;1369;p9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Heap: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/>
              <a:t> Example (Solution 6)</a:t>
            </a:r>
            <a:endParaRPr/>
          </a:p>
        </p:txBody>
      </p:sp>
      <p:sp>
        <p:nvSpPr>
          <p:cNvPr id="1370" name="Google Shape;1370;p9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55</a:t>
            </a:fld>
            <a:endParaRPr/>
          </a:p>
        </p:txBody>
      </p:sp>
      <p:grpSp>
        <p:nvGrpSpPr>
          <p:cNvPr id="1371" name="Google Shape;1371;p98"/>
          <p:cNvGrpSpPr/>
          <p:nvPr/>
        </p:nvGrpSpPr>
        <p:grpSpPr>
          <a:xfrm>
            <a:off x="237065" y="1690688"/>
            <a:ext cx="5641105" cy="4418564"/>
            <a:chOff x="7924800" y="1952626"/>
            <a:chExt cx="3886200" cy="3048000"/>
          </a:xfrm>
        </p:grpSpPr>
        <p:sp>
          <p:nvSpPr>
            <p:cNvPr id="1372" name="Google Shape;1372;p98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 dirty="0"/>
            </a:p>
          </p:txBody>
        </p:sp>
        <p:sp>
          <p:nvSpPr>
            <p:cNvPr id="1373" name="Google Shape;1373;p98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374" name="Google Shape;1374;p98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sp>
          <p:nvSpPr>
            <p:cNvPr id="1375" name="Google Shape;1375;p98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376" name="Google Shape;1376;p98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377" name="Google Shape;1377;p98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378" name="Google Shape;1378;p98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379" name="Google Shape;1379;p98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380" name="Google Shape;1380;p98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/>
            </a:p>
          </p:txBody>
        </p:sp>
        <p:sp>
          <p:nvSpPr>
            <p:cNvPr id="1381" name="Google Shape;1381;p98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1382" name="Google Shape;1382;p98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/>
            </a:p>
          </p:txBody>
        </p:sp>
        <p:cxnSp>
          <p:nvCxnSpPr>
            <p:cNvPr id="1383" name="Google Shape;1383;p98"/>
            <p:cNvCxnSpPr>
              <a:stCxn id="1382" idx="3"/>
              <a:endCxn id="1381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84" name="Google Shape;1384;p98"/>
            <p:cNvCxnSpPr>
              <a:stCxn id="1382" idx="5"/>
              <a:endCxn id="1380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85" name="Google Shape;1385;p98"/>
            <p:cNvCxnSpPr>
              <a:stCxn id="1380" idx="3"/>
              <a:endCxn id="1377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86" name="Google Shape;1386;p98"/>
            <p:cNvCxnSpPr>
              <a:stCxn id="1380" idx="5"/>
              <a:endCxn id="1376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87" name="Google Shape;1387;p98"/>
            <p:cNvCxnSpPr>
              <a:stCxn id="1377" idx="3"/>
              <a:endCxn id="1372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88" name="Google Shape;1388;p98"/>
            <p:cNvCxnSpPr>
              <a:stCxn id="1381" idx="3"/>
              <a:endCxn id="1379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89" name="Google Shape;1389;p98"/>
            <p:cNvCxnSpPr>
              <a:stCxn id="1381" idx="5"/>
              <a:endCxn id="1378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90" name="Google Shape;1390;p98"/>
            <p:cNvCxnSpPr>
              <a:stCxn id="1379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91" name="Google Shape;1391;p98"/>
            <p:cNvCxnSpPr>
              <a:stCxn id="1379" idx="5"/>
              <a:endCxn id="1375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92" name="Google Shape;1392;p98"/>
            <p:cNvCxnSpPr>
              <a:stCxn id="1378" idx="3"/>
              <a:endCxn id="1374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393" name="Google Shape;1393;p98"/>
            <p:cNvCxnSpPr>
              <a:stCxn id="1378" idx="5"/>
              <a:endCxn id="1373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394" name="Google Shape;1394;p98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</p:grpSp>
      <p:sp>
        <p:nvSpPr>
          <p:cNvPr id="1395" name="Google Shape;1395;p98"/>
          <p:cNvSpPr/>
          <p:nvPr/>
        </p:nvSpPr>
        <p:spPr>
          <a:xfrm>
            <a:off x="5372100" y="1797910"/>
            <a:ext cx="1447800" cy="838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96" name="Google Shape;1396;p98"/>
          <p:cNvGrpSpPr/>
          <p:nvPr/>
        </p:nvGrpSpPr>
        <p:grpSpPr>
          <a:xfrm>
            <a:off x="6180370" y="1690688"/>
            <a:ext cx="5671416" cy="4418565"/>
            <a:chOff x="7924800" y="1952626"/>
            <a:chExt cx="3886200" cy="3048000"/>
          </a:xfrm>
        </p:grpSpPr>
        <p:sp>
          <p:nvSpPr>
            <p:cNvPr id="1397" name="Google Shape;1397;p98"/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/>
            </a:p>
          </p:txBody>
        </p:sp>
        <p:sp>
          <p:nvSpPr>
            <p:cNvPr id="1398" name="Google Shape;1398;p98"/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399" name="Google Shape;1399;p98"/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sp>
          <p:nvSpPr>
            <p:cNvPr id="1400" name="Google Shape;1400;p98"/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401" name="Google Shape;1401;p98"/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402" name="Google Shape;1402;p98"/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403" name="Google Shape;1403;p98"/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404" name="Google Shape;1404;p98"/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  <p:sp>
          <p:nvSpPr>
            <p:cNvPr id="1405" name="Google Shape;1405;p98"/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406" name="Google Shape;1406;p98"/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407" name="Google Shape;1407;p98"/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cxnSp>
          <p:nvCxnSpPr>
            <p:cNvPr id="1408" name="Google Shape;1408;p98"/>
            <p:cNvCxnSpPr>
              <a:stCxn id="1407" idx="3"/>
              <a:endCxn id="1406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09" name="Google Shape;1409;p98"/>
            <p:cNvCxnSpPr>
              <a:stCxn id="1407" idx="5"/>
              <a:endCxn id="1405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10" name="Google Shape;1410;p98"/>
            <p:cNvCxnSpPr>
              <a:stCxn id="1405" idx="3"/>
              <a:endCxn id="1402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11" name="Google Shape;1411;p98"/>
            <p:cNvCxnSpPr>
              <a:stCxn id="1405" idx="5"/>
              <a:endCxn id="1401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12" name="Google Shape;1412;p98"/>
            <p:cNvCxnSpPr>
              <a:stCxn id="1402" idx="3"/>
              <a:endCxn id="1397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13" name="Google Shape;1413;p98"/>
            <p:cNvCxnSpPr>
              <a:stCxn id="1406" idx="3"/>
              <a:endCxn id="1404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14" name="Google Shape;1414;p98"/>
            <p:cNvCxnSpPr>
              <a:stCxn id="1406" idx="5"/>
              <a:endCxn id="1403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15" name="Google Shape;1415;p98"/>
            <p:cNvCxnSpPr>
              <a:stCxn id="1404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16" name="Google Shape;1416;p98"/>
            <p:cNvCxnSpPr>
              <a:stCxn id="1404" idx="5"/>
              <a:endCxn id="1400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17" name="Google Shape;1417;p98"/>
            <p:cNvCxnSpPr>
              <a:stCxn id="1403" idx="3"/>
              <a:endCxn id="1399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18" name="Google Shape;1418;p98"/>
            <p:cNvCxnSpPr>
              <a:stCxn id="1403" idx="5"/>
              <a:endCxn id="1398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419" name="Google Shape;1419;p98"/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/>
            </a:p>
          </p:txBody>
        </p:sp>
      </p:grpSp>
      <p:sp>
        <p:nvSpPr>
          <p:cNvPr id="1420" name="Google Shape;1420;p98"/>
          <p:cNvSpPr/>
          <p:nvPr/>
        </p:nvSpPr>
        <p:spPr>
          <a:xfrm rot="-4659469">
            <a:off x="8006497" y="2088823"/>
            <a:ext cx="914400" cy="914400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1" name="Google Shape;1421;p98"/>
          <p:cNvSpPr/>
          <p:nvPr/>
        </p:nvSpPr>
        <p:spPr>
          <a:xfrm rot="-6365554">
            <a:off x="6922270" y="3376522"/>
            <a:ext cx="914400" cy="914400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2" name="Google Shape;1422;p98"/>
          <p:cNvSpPr/>
          <p:nvPr/>
        </p:nvSpPr>
        <p:spPr>
          <a:xfrm rot="-7052166">
            <a:off x="6277732" y="4691004"/>
            <a:ext cx="914400" cy="914400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" name="Google Shape;1427;p9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/>
              <a:t> Correctness</a:t>
            </a:r>
            <a:endParaRPr/>
          </a:p>
        </p:txBody>
      </p:sp>
      <p:sp>
        <p:nvSpPr>
          <p:cNvPr id="1428" name="Google Shape;1428;p99"/>
          <p:cNvSpPr txBox="1">
            <a:spLocks noGrp="1"/>
          </p:cNvSpPr>
          <p:nvPr>
            <p:ph type="body" idx="1"/>
          </p:nvPr>
        </p:nvSpPr>
        <p:spPr>
          <a:xfrm>
            <a:off x="838200" y="2167467"/>
            <a:ext cx="10515600" cy="400949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216" t="-2587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dirty="0"/>
              <a:t> </a:t>
            </a:r>
            <a:endParaRPr dirty="0"/>
          </a:p>
        </p:txBody>
      </p:sp>
      <p:sp>
        <p:nvSpPr>
          <p:cNvPr id="1429" name="Google Shape;1429;p9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56</a:t>
            </a:fld>
            <a:endParaRPr/>
          </a:p>
        </p:txBody>
      </p:sp>
      <p:sp>
        <p:nvSpPr>
          <p:cNvPr id="1430" name="Google Shape;1430;p99"/>
          <p:cNvSpPr txBox="1"/>
          <p:nvPr/>
        </p:nvSpPr>
        <p:spPr>
          <a:xfrm>
            <a:off x="7044268" y="0"/>
            <a:ext cx="5147732" cy="216746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-US" sz="2000" b="1" i="0" u="none" strike="noStrike" cap="non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20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i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 size/2; i&gt;0; i--) {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= arr[i];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hole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percolateDown(i,val);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arr[hole] = val;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10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/>
              <a:t> Correctness</a:t>
            </a:r>
            <a:endParaRPr/>
          </a:p>
        </p:txBody>
      </p:sp>
      <p:sp>
        <p:nvSpPr>
          <p:cNvPr id="1436" name="Google Shape;1436;p10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57</a:t>
            </a:fld>
            <a:endParaRPr/>
          </a:p>
        </p:txBody>
      </p:sp>
      <p:sp>
        <p:nvSpPr>
          <p:cNvPr id="1437" name="Google Shape;1437;p100"/>
          <p:cNvSpPr/>
          <p:nvPr/>
        </p:nvSpPr>
        <p:spPr>
          <a:xfrm>
            <a:off x="6008738" y="5438561"/>
            <a:ext cx="535410" cy="53541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8" name="Google Shape;1438;p100"/>
          <p:cNvSpPr/>
          <p:nvPr/>
        </p:nvSpPr>
        <p:spPr>
          <a:xfrm>
            <a:off x="5259163" y="5438561"/>
            <a:ext cx="535410" cy="535410"/>
          </a:xfrm>
          <a:prstGeom prst="ellipse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9" name="Google Shape;1439;p100"/>
          <p:cNvSpPr/>
          <p:nvPr/>
        </p:nvSpPr>
        <p:spPr>
          <a:xfrm>
            <a:off x="4509589" y="5438561"/>
            <a:ext cx="535410" cy="535410"/>
          </a:xfrm>
          <a:prstGeom prst="ellipse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0" name="Google Shape;1440;p100"/>
          <p:cNvSpPr/>
          <p:nvPr/>
        </p:nvSpPr>
        <p:spPr>
          <a:xfrm>
            <a:off x="3760014" y="5438561"/>
            <a:ext cx="535410" cy="535410"/>
          </a:xfrm>
          <a:prstGeom prst="ellipse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1" name="Google Shape;1441;p100"/>
          <p:cNvSpPr/>
          <p:nvPr/>
        </p:nvSpPr>
        <p:spPr>
          <a:xfrm>
            <a:off x="7882674" y="4189270"/>
            <a:ext cx="535410" cy="535410"/>
          </a:xfrm>
          <a:prstGeom prst="ellipse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100"/>
          <p:cNvSpPr/>
          <p:nvPr/>
        </p:nvSpPr>
        <p:spPr>
          <a:xfrm>
            <a:off x="6383526" y="4189270"/>
            <a:ext cx="535410" cy="535410"/>
          </a:xfrm>
          <a:prstGeom prst="ellipse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3" name="Google Shape;1443;p100"/>
          <p:cNvSpPr/>
          <p:nvPr/>
        </p:nvSpPr>
        <p:spPr>
          <a:xfrm>
            <a:off x="4884375" y="4189270"/>
            <a:ext cx="535410" cy="535410"/>
          </a:xfrm>
          <a:prstGeom prst="ellipse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4" name="Google Shape;1444;p100"/>
          <p:cNvSpPr/>
          <p:nvPr/>
        </p:nvSpPr>
        <p:spPr>
          <a:xfrm>
            <a:off x="3385227" y="4189270"/>
            <a:ext cx="535410" cy="535410"/>
          </a:xfrm>
          <a:prstGeom prst="ellipse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5" name="Google Shape;1445;p100"/>
          <p:cNvSpPr/>
          <p:nvPr/>
        </p:nvSpPr>
        <p:spPr>
          <a:xfrm>
            <a:off x="7133099" y="2939979"/>
            <a:ext cx="535410" cy="535410"/>
          </a:xfrm>
          <a:prstGeom prst="ellipse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6" name="Google Shape;1446;p100"/>
          <p:cNvSpPr/>
          <p:nvPr/>
        </p:nvSpPr>
        <p:spPr>
          <a:xfrm>
            <a:off x="4134802" y="2939979"/>
            <a:ext cx="535410" cy="535410"/>
          </a:xfrm>
          <a:prstGeom prst="ellipse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7" name="Google Shape;1447;p100"/>
          <p:cNvSpPr/>
          <p:nvPr/>
        </p:nvSpPr>
        <p:spPr>
          <a:xfrm>
            <a:off x="5633951" y="1690688"/>
            <a:ext cx="535410" cy="53541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48" name="Google Shape;1448;p100"/>
          <p:cNvCxnSpPr>
            <a:stCxn id="1447" idx="3"/>
            <a:endCxn id="1446" idx="0"/>
          </p:cNvCxnSpPr>
          <p:nvPr/>
        </p:nvCxnSpPr>
        <p:spPr>
          <a:xfrm flipH="1">
            <a:off x="4402560" y="2147689"/>
            <a:ext cx="1309800" cy="7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49" name="Google Shape;1449;p100"/>
          <p:cNvCxnSpPr>
            <a:stCxn id="1447" idx="5"/>
            <a:endCxn id="1445" idx="0"/>
          </p:cNvCxnSpPr>
          <p:nvPr/>
        </p:nvCxnSpPr>
        <p:spPr>
          <a:xfrm>
            <a:off x="6090952" y="2147689"/>
            <a:ext cx="1309800" cy="7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0" name="Google Shape;1450;p100"/>
          <p:cNvCxnSpPr>
            <a:stCxn id="1445" idx="3"/>
            <a:endCxn id="1442" idx="0"/>
          </p:cNvCxnSpPr>
          <p:nvPr/>
        </p:nvCxnSpPr>
        <p:spPr>
          <a:xfrm flipH="1">
            <a:off x="6651108" y="3396980"/>
            <a:ext cx="560400" cy="7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1" name="Google Shape;1451;p100"/>
          <p:cNvCxnSpPr>
            <a:stCxn id="1445" idx="5"/>
            <a:endCxn id="1441" idx="0"/>
          </p:cNvCxnSpPr>
          <p:nvPr/>
        </p:nvCxnSpPr>
        <p:spPr>
          <a:xfrm>
            <a:off x="7590100" y="3396980"/>
            <a:ext cx="560400" cy="7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2" name="Google Shape;1452;p100"/>
          <p:cNvCxnSpPr>
            <a:stCxn id="1442" idx="3"/>
            <a:endCxn id="1437" idx="0"/>
          </p:cNvCxnSpPr>
          <p:nvPr/>
        </p:nvCxnSpPr>
        <p:spPr>
          <a:xfrm flipH="1">
            <a:off x="6276535" y="4646271"/>
            <a:ext cx="185400" cy="7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3" name="Google Shape;1453;p100"/>
          <p:cNvCxnSpPr>
            <a:stCxn id="1446" idx="3"/>
            <a:endCxn id="1444" idx="0"/>
          </p:cNvCxnSpPr>
          <p:nvPr/>
        </p:nvCxnSpPr>
        <p:spPr>
          <a:xfrm flipH="1">
            <a:off x="3652811" y="3396980"/>
            <a:ext cx="560400" cy="7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4" name="Google Shape;1454;p100"/>
          <p:cNvCxnSpPr>
            <a:stCxn id="1446" idx="5"/>
            <a:endCxn id="1443" idx="0"/>
          </p:cNvCxnSpPr>
          <p:nvPr/>
        </p:nvCxnSpPr>
        <p:spPr>
          <a:xfrm>
            <a:off x="4591803" y="3396980"/>
            <a:ext cx="560400" cy="7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5" name="Google Shape;1455;p100"/>
          <p:cNvCxnSpPr>
            <a:stCxn id="1444" idx="3"/>
          </p:cNvCxnSpPr>
          <p:nvPr/>
        </p:nvCxnSpPr>
        <p:spPr>
          <a:xfrm flipH="1">
            <a:off x="3278536" y="4646271"/>
            <a:ext cx="185100" cy="738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6" name="Google Shape;1456;p100"/>
          <p:cNvCxnSpPr>
            <a:stCxn id="1444" idx="5"/>
            <a:endCxn id="1440" idx="0"/>
          </p:cNvCxnSpPr>
          <p:nvPr/>
        </p:nvCxnSpPr>
        <p:spPr>
          <a:xfrm>
            <a:off x="3842228" y="4646271"/>
            <a:ext cx="185400" cy="7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7" name="Google Shape;1457;p100"/>
          <p:cNvCxnSpPr>
            <a:stCxn id="1443" idx="3"/>
            <a:endCxn id="1439" idx="0"/>
          </p:cNvCxnSpPr>
          <p:nvPr/>
        </p:nvCxnSpPr>
        <p:spPr>
          <a:xfrm flipH="1">
            <a:off x="4777384" y="4646271"/>
            <a:ext cx="185400" cy="7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8" name="Google Shape;1458;p100"/>
          <p:cNvCxnSpPr>
            <a:stCxn id="1443" idx="5"/>
            <a:endCxn id="1438" idx="0"/>
          </p:cNvCxnSpPr>
          <p:nvPr/>
        </p:nvCxnSpPr>
        <p:spPr>
          <a:xfrm>
            <a:off x="5341376" y="4646271"/>
            <a:ext cx="185400" cy="7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59" name="Google Shape;1459;p100"/>
          <p:cNvSpPr/>
          <p:nvPr/>
        </p:nvSpPr>
        <p:spPr>
          <a:xfrm>
            <a:off x="3010439" y="5438561"/>
            <a:ext cx="535410" cy="535410"/>
          </a:xfrm>
          <a:prstGeom prst="ellipse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100"/>
          <p:cNvSpPr/>
          <p:nvPr/>
        </p:nvSpPr>
        <p:spPr>
          <a:xfrm>
            <a:off x="8257461" y="5438561"/>
            <a:ext cx="535410" cy="535410"/>
          </a:xfrm>
          <a:prstGeom prst="ellipse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1" name="Google Shape;1461;p100"/>
          <p:cNvSpPr/>
          <p:nvPr/>
        </p:nvSpPr>
        <p:spPr>
          <a:xfrm>
            <a:off x="7507887" y="5438561"/>
            <a:ext cx="535410" cy="535410"/>
          </a:xfrm>
          <a:prstGeom prst="ellipse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62" name="Google Shape;1462;p100"/>
          <p:cNvCxnSpPr>
            <a:stCxn id="1441" idx="3"/>
            <a:endCxn id="1461" idx="0"/>
          </p:cNvCxnSpPr>
          <p:nvPr/>
        </p:nvCxnSpPr>
        <p:spPr>
          <a:xfrm flipH="1">
            <a:off x="7775683" y="4646271"/>
            <a:ext cx="185400" cy="7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63" name="Google Shape;1463;p100"/>
          <p:cNvCxnSpPr>
            <a:stCxn id="1441" idx="5"/>
            <a:endCxn id="1460" idx="0"/>
          </p:cNvCxnSpPr>
          <p:nvPr/>
        </p:nvCxnSpPr>
        <p:spPr>
          <a:xfrm>
            <a:off x="8339675" y="4646271"/>
            <a:ext cx="185400" cy="7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64" name="Google Shape;1464;p100"/>
          <p:cNvSpPr/>
          <p:nvPr/>
        </p:nvSpPr>
        <p:spPr>
          <a:xfrm>
            <a:off x="6758313" y="5411789"/>
            <a:ext cx="535410" cy="535410"/>
          </a:xfrm>
          <a:prstGeom prst="ellipse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65" name="Google Shape;1465;p100"/>
          <p:cNvCxnSpPr>
            <a:stCxn id="1442" idx="5"/>
            <a:endCxn id="1464" idx="0"/>
          </p:cNvCxnSpPr>
          <p:nvPr/>
        </p:nvCxnSpPr>
        <p:spPr>
          <a:xfrm>
            <a:off x="6840527" y="4646271"/>
            <a:ext cx="185400" cy="76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66" name="Google Shape;1466;p100"/>
          <p:cNvSpPr txBox="1"/>
          <p:nvPr/>
        </p:nvSpPr>
        <p:spPr>
          <a:xfrm>
            <a:off x="7044268" y="0"/>
            <a:ext cx="5147732" cy="216746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-US" sz="2000" b="1" i="0" u="none" strike="noStrike" cap="non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20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i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 size/2; i&gt;0; i--) {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= arr[i];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hole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percolateDown(i,val);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arr[hole] = val;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0">
          <a:extLst>
            <a:ext uri="{FF2B5EF4-FFF2-40B4-BE49-F238E27FC236}">
              <a16:creationId xmlns:a16="http://schemas.microsoft.com/office/drawing/2014/main" id="{2507B62A-13F1-B9E4-3BC5-98A8E9CD20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101">
            <a:extLst>
              <a:ext uri="{FF2B5EF4-FFF2-40B4-BE49-F238E27FC236}">
                <a16:creationId xmlns:a16="http://schemas.microsoft.com/office/drawing/2014/main" id="{AC046494-2310-B6EB-904B-FB5015B66B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 dirty="0"/>
              <a:t> Efficiency</a:t>
            </a:r>
            <a:endParaRPr dirty="0"/>
          </a:p>
        </p:txBody>
      </p:sp>
      <p:sp>
        <p:nvSpPr>
          <p:cNvPr id="1473" name="Google Shape;1473;p101">
            <a:extLst>
              <a:ext uri="{FF2B5EF4-FFF2-40B4-BE49-F238E27FC236}">
                <a16:creationId xmlns:a16="http://schemas.microsoft.com/office/drawing/2014/main" id="{41AEE415-3191-962F-3B2B-40BAF739320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58</a:t>
            </a:fld>
            <a:endParaRPr/>
          </a:p>
        </p:txBody>
      </p:sp>
      <p:grpSp>
        <p:nvGrpSpPr>
          <p:cNvPr id="1474" name="Google Shape;1474;p101">
            <a:extLst>
              <a:ext uri="{FF2B5EF4-FFF2-40B4-BE49-F238E27FC236}">
                <a16:creationId xmlns:a16="http://schemas.microsoft.com/office/drawing/2014/main" id="{83D07E22-0321-385C-5BC6-8C7481A717B5}"/>
              </a:ext>
            </a:extLst>
          </p:cNvPr>
          <p:cNvGrpSpPr/>
          <p:nvPr/>
        </p:nvGrpSpPr>
        <p:grpSpPr>
          <a:xfrm>
            <a:off x="8295216" y="2464858"/>
            <a:ext cx="3763433" cy="2951712"/>
            <a:chOff x="7924800" y="1952626"/>
            <a:chExt cx="3886200" cy="3048000"/>
          </a:xfrm>
        </p:grpSpPr>
        <p:sp>
          <p:nvSpPr>
            <p:cNvPr id="1475" name="Google Shape;1475;p101">
              <a:extLst>
                <a:ext uri="{FF2B5EF4-FFF2-40B4-BE49-F238E27FC236}">
                  <a16:creationId xmlns:a16="http://schemas.microsoft.com/office/drawing/2014/main" id="{A71CC6CE-15CB-5C5E-9120-AECCD2AF3EFB}"/>
                </a:ext>
              </a:extLst>
            </p:cNvPr>
            <p:cNvSpPr/>
            <p:nvPr/>
          </p:nvSpPr>
          <p:spPr>
            <a:xfrm>
              <a:off x="10096500" y="4619626"/>
              <a:ext cx="381000" cy="381000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/>
            </a:p>
          </p:txBody>
        </p:sp>
        <p:sp>
          <p:nvSpPr>
            <p:cNvPr id="1476" name="Google Shape;1476;p101">
              <a:extLst>
                <a:ext uri="{FF2B5EF4-FFF2-40B4-BE49-F238E27FC236}">
                  <a16:creationId xmlns:a16="http://schemas.microsoft.com/office/drawing/2014/main" id="{95E5F3AE-8E01-AB87-E308-EFFE4D4D0F04}"/>
                </a:ext>
              </a:extLst>
            </p:cNvPr>
            <p:cNvSpPr/>
            <p:nvPr/>
          </p:nvSpPr>
          <p:spPr>
            <a:xfrm>
              <a:off x="95631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/>
            </a:p>
          </p:txBody>
        </p:sp>
        <p:sp>
          <p:nvSpPr>
            <p:cNvPr id="1477" name="Google Shape;1477;p101">
              <a:extLst>
                <a:ext uri="{FF2B5EF4-FFF2-40B4-BE49-F238E27FC236}">
                  <a16:creationId xmlns:a16="http://schemas.microsoft.com/office/drawing/2014/main" id="{1F331F01-AA87-7FC1-04AD-686AAEE5B782}"/>
                </a:ext>
              </a:extLst>
            </p:cNvPr>
            <p:cNvSpPr/>
            <p:nvPr/>
          </p:nvSpPr>
          <p:spPr>
            <a:xfrm>
              <a:off x="90297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1478" name="Google Shape;1478;p101">
              <a:extLst>
                <a:ext uri="{FF2B5EF4-FFF2-40B4-BE49-F238E27FC236}">
                  <a16:creationId xmlns:a16="http://schemas.microsoft.com/office/drawing/2014/main" id="{B4EFE985-595D-DB86-C690-035E93DE03FF}"/>
                </a:ext>
              </a:extLst>
            </p:cNvPr>
            <p:cNvSpPr/>
            <p:nvPr/>
          </p:nvSpPr>
          <p:spPr>
            <a:xfrm>
              <a:off x="84963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/>
            </a:p>
          </p:txBody>
        </p:sp>
        <p:sp>
          <p:nvSpPr>
            <p:cNvPr id="1479" name="Google Shape;1479;p101">
              <a:extLst>
                <a:ext uri="{FF2B5EF4-FFF2-40B4-BE49-F238E27FC236}">
                  <a16:creationId xmlns:a16="http://schemas.microsoft.com/office/drawing/2014/main" id="{9E302F58-9791-6853-7954-3254F4840911}"/>
                </a:ext>
              </a:extLst>
            </p:cNvPr>
            <p:cNvSpPr/>
            <p:nvPr/>
          </p:nvSpPr>
          <p:spPr>
            <a:xfrm>
              <a:off x="114300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/>
            </a:p>
          </p:txBody>
        </p:sp>
        <p:sp>
          <p:nvSpPr>
            <p:cNvPr id="1480" name="Google Shape;1480;p101">
              <a:extLst>
                <a:ext uri="{FF2B5EF4-FFF2-40B4-BE49-F238E27FC236}">
                  <a16:creationId xmlns:a16="http://schemas.microsoft.com/office/drawing/2014/main" id="{004E5A7D-9CF9-888E-A6AA-9873867A6B6B}"/>
                </a:ext>
              </a:extLst>
            </p:cNvPr>
            <p:cNvSpPr/>
            <p:nvPr/>
          </p:nvSpPr>
          <p:spPr>
            <a:xfrm>
              <a:off x="103632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/>
            </a:p>
          </p:txBody>
        </p:sp>
        <p:sp>
          <p:nvSpPr>
            <p:cNvPr id="1481" name="Google Shape;1481;p101">
              <a:extLst>
                <a:ext uri="{FF2B5EF4-FFF2-40B4-BE49-F238E27FC236}">
                  <a16:creationId xmlns:a16="http://schemas.microsoft.com/office/drawing/2014/main" id="{D0DFFD6B-64A9-89F4-A43E-BAD88F0C3F00}"/>
                </a:ext>
              </a:extLst>
            </p:cNvPr>
            <p:cNvSpPr/>
            <p:nvPr/>
          </p:nvSpPr>
          <p:spPr>
            <a:xfrm>
              <a:off x="92964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sp>
          <p:nvSpPr>
            <p:cNvPr id="1482" name="Google Shape;1482;p101">
              <a:extLst>
                <a:ext uri="{FF2B5EF4-FFF2-40B4-BE49-F238E27FC236}">
                  <a16:creationId xmlns:a16="http://schemas.microsoft.com/office/drawing/2014/main" id="{F783DA38-F725-5013-A846-2C3C4825C209}"/>
                </a:ext>
              </a:extLst>
            </p:cNvPr>
            <p:cNvSpPr/>
            <p:nvPr/>
          </p:nvSpPr>
          <p:spPr>
            <a:xfrm>
              <a:off x="8229600" y="3730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1483" name="Google Shape;1483;p101">
              <a:extLst>
                <a:ext uri="{FF2B5EF4-FFF2-40B4-BE49-F238E27FC236}">
                  <a16:creationId xmlns:a16="http://schemas.microsoft.com/office/drawing/2014/main" id="{6B42718A-64A8-9736-6C1B-D2F1036C79D3}"/>
                </a:ext>
              </a:extLst>
            </p:cNvPr>
            <p:cNvSpPr/>
            <p:nvPr/>
          </p:nvSpPr>
          <p:spPr>
            <a:xfrm>
              <a:off x="108966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/>
            </a:p>
          </p:txBody>
        </p:sp>
        <p:sp>
          <p:nvSpPr>
            <p:cNvPr id="1484" name="Google Shape;1484;p101">
              <a:extLst>
                <a:ext uri="{FF2B5EF4-FFF2-40B4-BE49-F238E27FC236}">
                  <a16:creationId xmlns:a16="http://schemas.microsoft.com/office/drawing/2014/main" id="{4EDE430A-AFE6-2C02-2983-763B44C59327}"/>
                </a:ext>
              </a:extLst>
            </p:cNvPr>
            <p:cNvSpPr/>
            <p:nvPr/>
          </p:nvSpPr>
          <p:spPr>
            <a:xfrm>
              <a:off x="8763000" y="2841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1485" name="Google Shape;1485;p101">
              <a:extLst>
                <a:ext uri="{FF2B5EF4-FFF2-40B4-BE49-F238E27FC236}">
                  <a16:creationId xmlns:a16="http://schemas.microsoft.com/office/drawing/2014/main" id="{6AFC44D5-8618-1F6A-F9B4-81E5756CC802}"/>
                </a:ext>
              </a:extLst>
            </p:cNvPr>
            <p:cNvSpPr/>
            <p:nvPr/>
          </p:nvSpPr>
          <p:spPr>
            <a:xfrm>
              <a:off x="9829800" y="1952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/>
            </a:p>
          </p:txBody>
        </p:sp>
        <p:cxnSp>
          <p:nvCxnSpPr>
            <p:cNvPr id="1486" name="Google Shape;1486;p101">
              <a:extLst>
                <a:ext uri="{FF2B5EF4-FFF2-40B4-BE49-F238E27FC236}">
                  <a16:creationId xmlns:a16="http://schemas.microsoft.com/office/drawing/2014/main" id="{6ACE074A-4C2B-B664-EBC2-39BA59872991}"/>
                </a:ext>
              </a:extLst>
            </p:cNvPr>
            <p:cNvCxnSpPr>
              <a:stCxn id="1485" idx="3"/>
              <a:endCxn id="1484" idx="0"/>
            </p:cNvCxnSpPr>
            <p:nvPr/>
          </p:nvCxnSpPr>
          <p:spPr>
            <a:xfrm flipH="1">
              <a:off x="8953496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87" name="Google Shape;1487;p101">
              <a:extLst>
                <a:ext uri="{FF2B5EF4-FFF2-40B4-BE49-F238E27FC236}">
                  <a16:creationId xmlns:a16="http://schemas.microsoft.com/office/drawing/2014/main" id="{D53E7ED9-A741-40E8-9A6B-D861389C7C6B}"/>
                </a:ext>
              </a:extLst>
            </p:cNvPr>
            <p:cNvCxnSpPr>
              <a:stCxn id="1485" idx="5"/>
              <a:endCxn id="1483" idx="0"/>
            </p:cNvCxnSpPr>
            <p:nvPr/>
          </p:nvCxnSpPr>
          <p:spPr>
            <a:xfrm>
              <a:off x="10155004" y="2277830"/>
              <a:ext cx="9321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88" name="Google Shape;1488;p101">
              <a:extLst>
                <a:ext uri="{FF2B5EF4-FFF2-40B4-BE49-F238E27FC236}">
                  <a16:creationId xmlns:a16="http://schemas.microsoft.com/office/drawing/2014/main" id="{551E0562-2682-CD69-E70B-A2F6004C19E1}"/>
                </a:ext>
              </a:extLst>
            </p:cNvPr>
            <p:cNvCxnSpPr>
              <a:stCxn id="1483" idx="3"/>
              <a:endCxn id="1480" idx="0"/>
            </p:cNvCxnSpPr>
            <p:nvPr/>
          </p:nvCxnSpPr>
          <p:spPr>
            <a:xfrm flipH="1">
              <a:off x="105536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89" name="Google Shape;1489;p101">
              <a:extLst>
                <a:ext uri="{FF2B5EF4-FFF2-40B4-BE49-F238E27FC236}">
                  <a16:creationId xmlns:a16="http://schemas.microsoft.com/office/drawing/2014/main" id="{75BAE944-28CF-CD6B-3A5F-996DD8078CA8}"/>
                </a:ext>
              </a:extLst>
            </p:cNvPr>
            <p:cNvCxnSpPr>
              <a:stCxn id="1483" idx="5"/>
              <a:endCxn id="1479" idx="0"/>
            </p:cNvCxnSpPr>
            <p:nvPr/>
          </p:nvCxnSpPr>
          <p:spPr>
            <a:xfrm>
              <a:off x="112218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90" name="Google Shape;1490;p101">
              <a:extLst>
                <a:ext uri="{FF2B5EF4-FFF2-40B4-BE49-F238E27FC236}">
                  <a16:creationId xmlns:a16="http://schemas.microsoft.com/office/drawing/2014/main" id="{32DBB943-D40C-D240-D338-3BBA4D536AB5}"/>
                </a:ext>
              </a:extLst>
            </p:cNvPr>
            <p:cNvCxnSpPr>
              <a:stCxn id="1480" idx="3"/>
              <a:endCxn id="1475" idx="0"/>
            </p:cNvCxnSpPr>
            <p:nvPr/>
          </p:nvCxnSpPr>
          <p:spPr>
            <a:xfrm flipH="1">
              <a:off x="102869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91" name="Google Shape;1491;p101">
              <a:extLst>
                <a:ext uri="{FF2B5EF4-FFF2-40B4-BE49-F238E27FC236}">
                  <a16:creationId xmlns:a16="http://schemas.microsoft.com/office/drawing/2014/main" id="{786FC4A1-2542-9872-4D0E-16689654DC3D}"/>
                </a:ext>
              </a:extLst>
            </p:cNvPr>
            <p:cNvCxnSpPr>
              <a:stCxn id="1484" idx="3"/>
              <a:endCxn id="1482" idx="0"/>
            </p:cNvCxnSpPr>
            <p:nvPr/>
          </p:nvCxnSpPr>
          <p:spPr>
            <a:xfrm flipH="1">
              <a:off x="8420096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92" name="Google Shape;1492;p101">
              <a:extLst>
                <a:ext uri="{FF2B5EF4-FFF2-40B4-BE49-F238E27FC236}">
                  <a16:creationId xmlns:a16="http://schemas.microsoft.com/office/drawing/2014/main" id="{A86CB4EB-FFB9-2BDA-42C7-BC1C63F9A205}"/>
                </a:ext>
              </a:extLst>
            </p:cNvPr>
            <p:cNvCxnSpPr>
              <a:stCxn id="1484" idx="5"/>
              <a:endCxn id="1481" idx="0"/>
            </p:cNvCxnSpPr>
            <p:nvPr/>
          </p:nvCxnSpPr>
          <p:spPr>
            <a:xfrm>
              <a:off x="9088204" y="3166830"/>
              <a:ext cx="3987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93" name="Google Shape;1493;p101">
              <a:extLst>
                <a:ext uri="{FF2B5EF4-FFF2-40B4-BE49-F238E27FC236}">
                  <a16:creationId xmlns:a16="http://schemas.microsoft.com/office/drawing/2014/main" id="{ECC76A2E-4BB5-6879-671E-5CE4785AD40E}"/>
                </a:ext>
              </a:extLst>
            </p:cNvPr>
            <p:cNvCxnSpPr>
              <a:stCxn id="1482" idx="3"/>
            </p:cNvCxnSpPr>
            <p:nvPr/>
          </p:nvCxnSpPr>
          <p:spPr>
            <a:xfrm flipH="1">
              <a:off x="8153696" y="4055830"/>
              <a:ext cx="131700" cy="525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94" name="Google Shape;1494;p101">
              <a:extLst>
                <a:ext uri="{FF2B5EF4-FFF2-40B4-BE49-F238E27FC236}">
                  <a16:creationId xmlns:a16="http://schemas.microsoft.com/office/drawing/2014/main" id="{B824B3AC-31FE-53D4-4A8F-9AC7A75A4FB7}"/>
                </a:ext>
              </a:extLst>
            </p:cNvPr>
            <p:cNvCxnSpPr>
              <a:stCxn id="1482" idx="5"/>
              <a:endCxn id="1478" idx="0"/>
            </p:cNvCxnSpPr>
            <p:nvPr/>
          </p:nvCxnSpPr>
          <p:spPr>
            <a:xfrm>
              <a:off x="85548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95" name="Google Shape;1495;p101">
              <a:extLst>
                <a:ext uri="{FF2B5EF4-FFF2-40B4-BE49-F238E27FC236}">
                  <a16:creationId xmlns:a16="http://schemas.microsoft.com/office/drawing/2014/main" id="{5ADE5896-6E69-EF09-4F0F-EB261963F3BD}"/>
                </a:ext>
              </a:extLst>
            </p:cNvPr>
            <p:cNvCxnSpPr>
              <a:stCxn id="1481" idx="3"/>
              <a:endCxn id="1477" idx="0"/>
            </p:cNvCxnSpPr>
            <p:nvPr/>
          </p:nvCxnSpPr>
          <p:spPr>
            <a:xfrm flipH="1">
              <a:off x="9220196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96" name="Google Shape;1496;p101">
              <a:extLst>
                <a:ext uri="{FF2B5EF4-FFF2-40B4-BE49-F238E27FC236}">
                  <a16:creationId xmlns:a16="http://schemas.microsoft.com/office/drawing/2014/main" id="{18720443-1BBA-DC69-84B3-5ED792D6DA0E}"/>
                </a:ext>
              </a:extLst>
            </p:cNvPr>
            <p:cNvCxnSpPr>
              <a:stCxn id="1481" idx="5"/>
              <a:endCxn id="1476" idx="0"/>
            </p:cNvCxnSpPr>
            <p:nvPr/>
          </p:nvCxnSpPr>
          <p:spPr>
            <a:xfrm>
              <a:off x="9621604" y="4055830"/>
              <a:ext cx="132000" cy="5637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497" name="Google Shape;1497;p101">
              <a:extLst>
                <a:ext uri="{FF2B5EF4-FFF2-40B4-BE49-F238E27FC236}">
                  <a16:creationId xmlns:a16="http://schemas.microsoft.com/office/drawing/2014/main" id="{A91C1FE5-5953-CC17-B8C2-A63D4EAD9EC8}"/>
                </a:ext>
              </a:extLst>
            </p:cNvPr>
            <p:cNvSpPr/>
            <p:nvPr/>
          </p:nvSpPr>
          <p:spPr>
            <a:xfrm>
              <a:off x="7924800" y="4619626"/>
              <a:ext cx="381000" cy="381000"/>
            </a:xfrm>
            <a:prstGeom prst="ellipse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</p:grpSp>
      <p:sp>
        <p:nvSpPr>
          <p:cNvPr id="1498" name="Google Shape;1498;p101">
            <a:extLst>
              <a:ext uri="{FF2B5EF4-FFF2-40B4-BE49-F238E27FC236}">
                <a16:creationId xmlns:a16="http://schemas.microsoft.com/office/drawing/2014/main" id="{4CDFFA20-3044-BD90-121C-1BAD6FB11D64}"/>
              </a:ext>
            </a:extLst>
          </p:cNvPr>
          <p:cNvSpPr txBox="1"/>
          <p:nvPr/>
        </p:nvSpPr>
        <p:spPr>
          <a:xfrm>
            <a:off x="8346827" y="6068657"/>
            <a:ext cx="2150533" cy="681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Weiss 6.3.4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9" name="Google Shape;1499;p101">
            <a:extLst>
              <a:ext uri="{FF2B5EF4-FFF2-40B4-BE49-F238E27FC236}">
                <a16:creationId xmlns:a16="http://schemas.microsoft.com/office/drawing/2014/main" id="{D15305E7-D942-70DA-EEAD-D1F753C4E449}"/>
              </a:ext>
            </a:extLst>
          </p:cNvPr>
          <p:cNvSpPr txBox="1"/>
          <p:nvPr/>
        </p:nvSpPr>
        <p:spPr>
          <a:xfrm>
            <a:off x="7044268" y="0"/>
            <a:ext cx="5147732" cy="216746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-US" sz="2000" b="1" i="0" u="none" strike="noStrike" cap="non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20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i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 size/2; i&gt;0; i--) {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= arr[i];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2000" b="1" i="0" u="none" strike="noStrike" cap="none">
                <a:solidFill>
                  <a:srgbClr val="119F33"/>
                </a:solidFill>
                <a:latin typeface="Courier New"/>
                <a:ea typeface="Courier New"/>
                <a:cs typeface="Courier New"/>
                <a:sym typeface="Courier New"/>
              </a:rPr>
              <a:t>hole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percolateDown(i,val);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arr[hole] = val;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/>
          </a:p>
          <a:p>
            <a:pPr marL="342900" marR="0" lvl="0" indent="-342900" algn="l" rtl="0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1E4FC5A-8BF4-90AC-A9C2-B360A57A4CD7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Runtime: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𝒪</m:t>
                    </m:r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Total iterations: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endParaRPr lang="en-US" dirty="0"/>
              </a:p>
              <a:p>
                <a:r>
                  <a:rPr lang="en-US" sz="2000" dirty="0"/>
                  <a:t>1. </a:t>
                </a:r>
                <a:r>
                  <a:rPr lang="en-US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 iterations: percolate at most one step so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/>
                  <a:t> cost</a:t>
                </a:r>
              </a:p>
              <a:p>
                <a:r>
                  <a:rPr lang="en-US" sz="2000" dirty="0"/>
                  <a:t>2. 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/>
                  <a:t> iterations: percolate at most two steps so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dirty="0"/>
                  <a:t> cost</a:t>
                </a:r>
              </a:p>
              <a:p>
                <a:r>
                  <a:rPr lang="en-US" sz="2000" dirty="0"/>
                  <a:t>3. 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iterations: percolate at most three steps so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cost</a:t>
                </a:r>
              </a:p>
              <a:p>
                <a:pPr marL="114300" indent="0">
                  <a:buNone/>
                </a:pPr>
                <a:r>
                  <a:rPr lang="en-US" dirty="0"/>
                  <a:t>Summing cost: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groupChr>
                      <m:groupChrPr>
                        <m:chr m:val="⏟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32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 …</m:t>
                            </m:r>
                          </m:e>
                        </m:d>
                      </m:e>
                    </m:groupChr>
                  </m:oMath>
                </a14:m>
                <a:endParaRPr lang="en-US" b="0" dirty="0"/>
              </a:p>
              <a:p>
                <a:pPr marL="114300" indent="0">
                  <a:spcBef>
                    <a:spcPts val="1600"/>
                  </a:spcBef>
                  <a:buNone/>
                </a:pPr>
                <a:r>
                  <a:rPr lang="en-US" b="0" dirty="0"/>
                  <a:t>				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b="0" dirty="0"/>
                  <a:t> </a:t>
                </a:r>
              </a:p>
              <a:p>
                <a:pPr marL="114300" indent="0">
                  <a:buNone/>
                </a:pPr>
                <a:r>
                  <a:rPr lang="en-US" dirty="0"/>
                  <a:t>which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𝒪</m:t>
                    </m:r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51E4FC5A-8BF4-90AC-A9C2-B360A57A4C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241" t="-291" b="-8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8754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4" name="Google Shape;1504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Any Questions?</a:t>
            </a:r>
            <a:endParaRPr/>
          </a:p>
        </p:txBody>
      </p:sp>
      <p:sp>
        <p:nvSpPr>
          <p:cNvPr id="1505" name="Google Shape;1505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59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Priority Queue: ADT</a:t>
            </a:r>
            <a:endParaRPr/>
          </a:p>
        </p:txBody>
      </p:sp>
      <p:sp>
        <p:nvSpPr>
          <p:cNvPr id="111" name="Google Shape;111;p4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Holds </a:t>
            </a:r>
            <a:r>
              <a:rPr lang="en-US" b="1"/>
              <a:t>comparable data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Each element has a "priority"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Lesser priority value 	= Higher priority </a:t>
            </a:r>
            <a:endParaRPr/>
          </a:p>
          <a:p>
            <a:pPr marL="5715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-US"/>
              <a:t>				= Closer to the "front of the priority queue"</a:t>
            </a:r>
            <a:endParaRPr/>
          </a:p>
          <a:p>
            <a:pPr marL="5715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-US"/>
              <a:t>	(For a </a:t>
            </a:r>
            <a:r>
              <a:rPr lang="en-US" u="sng"/>
              <a:t>min</a:t>
            </a:r>
            <a:r>
              <a:rPr lang="en-US"/>
              <a:t> Priority Queue)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Main operations: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-US"/>
              <a:t> and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sz="240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-US" sz="2400" i="0" u="none" strike="noStrike" cap="none">
                <a:solidFill>
                  <a:srgbClr val="000000"/>
                </a:solidFill>
              </a:rPr>
              <a:t> (</a:t>
            </a:r>
            <a:r>
              <a:rPr lang="en-US" sz="240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enqueue</a:t>
            </a:r>
            <a:r>
              <a:rPr lang="en-US" sz="2400" i="0" u="none" strike="noStrike" cap="none">
                <a:solidFill>
                  <a:srgbClr val="000000"/>
                </a:solidFill>
              </a:rPr>
              <a:t> equivalent)</a:t>
            </a:r>
            <a:r>
              <a:rPr lang="en-US" sz="2400" b="0" i="0" u="none" strike="noStrike" cap="none">
                <a:solidFill>
                  <a:srgbClr val="000000"/>
                </a:solidFill>
              </a:rPr>
              <a:t>: </a:t>
            </a:r>
            <a:endParaRPr/>
          </a:p>
          <a:p>
            <a: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b="0" i="0" u="none" strike="noStrike" cap="none">
                <a:solidFill>
                  <a:srgbClr val="000000"/>
                </a:solidFill>
              </a:rPr>
              <a:t>adds an item at the end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r>
              <a:rPr lang="en-US" sz="2400">
                <a:solidFill>
                  <a:srgbClr val="000000"/>
                </a:solidFill>
              </a:rPr>
              <a:t> (</a:t>
            </a:r>
            <a:r>
              <a:rPr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dequeue</a:t>
            </a:r>
            <a:r>
              <a:rPr lang="en-US" sz="2400">
                <a:solidFill>
                  <a:srgbClr val="000000"/>
                </a:solidFill>
              </a:rPr>
              <a:t> equivalent)</a:t>
            </a:r>
            <a:r>
              <a:rPr lang="en-US" sz="2400" b="0" i="0" u="none" strike="noStrike" cap="none">
                <a:solidFill>
                  <a:srgbClr val="000000"/>
                </a:solidFill>
              </a:rPr>
              <a:t>: </a:t>
            </a:r>
            <a:endParaRPr/>
          </a:p>
          <a:p>
            <a: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 b="0" i="0" u="none" strike="noStrike" cap="none">
                <a:solidFill>
                  <a:srgbClr val="000000"/>
                </a:solidFill>
              </a:rPr>
              <a:t>finds, returns, and removes the minimum element in the priority queue</a:t>
            </a:r>
            <a:endParaRPr/>
          </a:p>
          <a:p>
            <a: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>
                <a:solidFill>
                  <a:srgbClr val="000000"/>
                </a:solidFill>
              </a:rPr>
              <a:t>break ties arbitrarily</a:t>
            </a:r>
            <a:endParaRPr b="0" i="0" u="none" strike="noStrike" cap="none">
              <a:solidFill>
                <a:srgbClr val="000000"/>
              </a:solidFill>
            </a:endParaRPr>
          </a:p>
          <a:p>
            <a: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minimum element/priority value = highest priority</a:t>
            </a:r>
            <a:endParaRPr/>
          </a:p>
        </p:txBody>
      </p:sp>
      <p:sp>
        <p:nvSpPr>
          <p:cNvPr id="112" name="Google Shape;112;p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grpSp>
        <p:nvGrpSpPr>
          <p:cNvPr id="113" name="Google Shape;113;p49"/>
          <p:cNvGrpSpPr/>
          <p:nvPr/>
        </p:nvGrpSpPr>
        <p:grpSpPr>
          <a:xfrm>
            <a:off x="6334040" y="613776"/>
            <a:ext cx="4876800" cy="1760538"/>
            <a:chOff x="3810000" y="2735262"/>
            <a:chExt cx="4876800" cy="1760538"/>
          </a:xfrm>
        </p:grpSpPr>
        <p:cxnSp>
          <p:nvCxnSpPr>
            <p:cNvPr id="114" name="Google Shape;114;p49"/>
            <p:cNvCxnSpPr/>
            <p:nvPr/>
          </p:nvCxnSpPr>
          <p:spPr>
            <a:xfrm>
              <a:off x="3810000" y="3878262"/>
              <a:ext cx="838200" cy="0"/>
            </a:xfrm>
            <a:prstGeom prst="straightConnector1">
              <a:avLst/>
            </a:prstGeom>
            <a:noFill/>
            <a:ln w="349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15" name="Google Shape;115;p49"/>
            <p:cNvSpPr txBox="1"/>
            <p:nvPr/>
          </p:nvSpPr>
          <p:spPr>
            <a:xfrm>
              <a:off x="3810000" y="3497262"/>
              <a:ext cx="803275" cy="396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 i="0" u="none" strike="noStrike" cap="non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insert</a:t>
              </a:r>
              <a:endParaRPr/>
            </a:p>
          </p:txBody>
        </p:sp>
        <p:cxnSp>
          <p:nvCxnSpPr>
            <p:cNvPr id="116" name="Google Shape;116;p49"/>
            <p:cNvCxnSpPr/>
            <p:nvPr/>
          </p:nvCxnSpPr>
          <p:spPr>
            <a:xfrm rot="10800000" flipH="1">
              <a:off x="7467600" y="3878262"/>
              <a:ext cx="1219200" cy="19050"/>
            </a:xfrm>
            <a:prstGeom prst="straightConnector1">
              <a:avLst/>
            </a:prstGeom>
            <a:noFill/>
            <a:ln w="349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17" name="Google Shape;117;p49"/>
            <p:cNvSpPr txBox="1"/>
            <p:nvPr/>
          </p:nvSpPr>
          <p:spPr>
            <a:xfrm>
              <a:off x="7391400" y="3573462"/>
              <a:ext cx="1268413" cy="3968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 i="0" u="none" strike="noStrike" cap="none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deleteMin</a:t>
              </a:r>
              <a:endParaRPr sz="20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49"/>
            <p:cNvSpPr/>
            <p:nvPr/>
          </p:nvSpPr>
          <p:spPr>
            <a:xfrm>
              <a:off x="4679950" y="2735262"/>
              <a:ext cx="3135313" cy="1760538"/>
            </a:xfrm>
            <a:custGeom>
              <a:avLst/>
              <a:gdLst/>
              <a:ahLst/>
              <a:cxnLst/>
              <a:rect l="l" t="t" r="r" b="b"/>
              <a:pathLst>
                <a:path w="1481" h="1479" extrusionOk="0">
                  <a:moveTo>
                    <a:pt x="381" y="157"/>
                  </a:moveTo>
                  <a:cubicBezTo>
                    <a:pt x="355" y="151"/>
                    <a:pt x="331" y="143"/>
                    <a:pt x="306" y="135"/>
                  </a:cubicBezTo>
                  <a:cubicBezTo>
                    <a:pt x="300" y="135"/>
                    <a:pt x="213" y="137"/>
                    <a:pt x="187" y="150"/>
                  </a:cubicBezTo>
                  <a:cubicBezTo>
                    <a:pt x="107" y="190"/>
                    <a:pt x="73" y="294"/>
                    <a:pt x="52" y="374"/>
                  </a:cubicBezTo>
                  <a:cubicBezTo>
                    <a:pt x="57" y="445"/>
                    <a:pt x="56" y="536"/>
                    <a:pt x="97" y="599"/>
                  </a:cubicBezTo>
                  <a:cubicBezTo>
                    <a:pt x="124" y="684"/>
                    <a:pt x="114" y="754"/>
                    <a:pt x="52" y="816"/>
                  </a:cubicBezTo>
                  <a:cubicBezTo>
                    <a:pt x="30" y="885"/>
                    <a:pt x="67" y="780"/>
                    <a:pt x="22" y="861"/>
                  </a:cubicBezTo>
                  <a:cubicBezTo>
                    <a:pt x="13" y="877"/>
                    <a:pt x="5" y="915"/>
                    <a:pt x="0" y="935"/>
                  </a:cubicBezTo>
                  <a:cubicBezTo>
                    <a:pt x="5" y="981"/>
                    <a:pt x="5" y="1010"/>
                    <a:pt x="30" y="1048"/>
                  </a:cubicBezTo>
                  <a:cubicBezTo>
                    <a:pt x="77" y="1190"/>
                    <a:pt x="27" y="1023"/>
                    <a:pt x="52" y="1369"/>
                  </a:cubicBezTo>
                  <a:cubicBezTo>
                    <a:pt x="57" y="1432"/>
                    <a:pt x="182" y="1465"/>
                    <a:pt x="232" y="1474"/>
                  </a:cubicBezTo>
                  <a:cubicBezTo>
                    <a:pt x="329" y="1469"/>
                    <a:pt x="337" y="1472"/>
                    <a:pt x="404" y="1452"/>
                  </a:cubicBezTo>
                  <a:cubicBezTo>
                    <a:pt x="509" y="1366"/>
                    <a:pt x="446" y="1409"/>
                    <a:pt x="516" y="1339"/>
                  </a:cubicBezTo>
                  <a:cubicBezTo>
                    <a:pt x="539" y="1268"/>
                    <a:pt x="606" y="1233"/>
                    <a:pt x="673" y="1220"/>
                  </a:cubicBezTo>
                  <a:cubicBezTo>
                    <a:pt x="711" y="1225"/>
                    <a:pt x="741" y="1233"/>
                    <a:pt x="778" y="1242"/>
                  </a:cubicBezTo>
                  <a:cubicBezTo>
                    <a:pt x="804" y="1260"/>
                    <a:pt x="817" y="1281"/>
                    <a:pt x="838" y="1302"/>
                  </a:cubicBezTo>
                  <a:cubicBezTo>
                    <a:pt x="872" y="1336"/>
                    <a:pt x="861" y="1310"/>
                    <a:pt x="890" y="1347"/>
                  </a:cubicBezTo>
                  <a:cubicBezTo>
                    <a:pt x="901" y="1361"/>
                    <a:pt x="906" y="1381"/>
                    <a:pt x="920" y="1392"/>
                  </a:cubicBezTo>
                  <a:cubicBezTo>
                    <a:pt x="960" y="1422"/>
                    <a:pt x="996" y="1452"/>
                    <a:pt x="1040" y="1474"/>
                  </a:cubicBezTo>
                  <a:cubicBezTo>
                    <a:pt x="1097" y="1469"/>
                    <a:pt x="1118" y="1479"/>
                    <a:pt x="1159" y="1452"/>
                  </a:cubicBezTo>
                  <a:cubicBezTo>
                    <a:pt x="1180" y="1438"/>
                    <a:pt x="1219" y="1407"/>
                    <a:pt x="1219" y="1407"/>
                  </a:cubicBezTo>
                  <a:cubicBezTo>
                    <a:pt x="1243" y="1371"/>
                    <a:pt x="1255" y="1334"/>
                    <a:pt x="1271" y="1294"/>
                  </a:cubicBezTo>
                  <a:cubicBezTo>
                    <a:pt x="1266" y="1239"/>
                    <a:pt x="1270" y="1204"/>
                    <a:pt x="1242" y="1160"/>
                  </a:cubicBezTo>
                  <a:cubicBezTo>
                    <a:pt x="1225" y="1098"/>
                    <a:pt x="1181" y="1046"/>
                    <a:pt x="1152" y="988"/>
                  </a:cubicBezTo>
                  <a:cubicBezTo>
                    <a:pt x="1133" y="899"/>
                    <a:pt x="1116" y="797"/>
                    <a:pt x="1167" y="718"/>
                  </a:cubicBezTo>
                  <a:cubicBezTo>
                    <a:pt x="1179" y="679"/>
                    <a:pt x="1204" y="655"/>
                    <a:pt x="1242" y="644"/>
                  </a:cubicBezTo>
                  <a:cubicBezTo>
                    <a:pt x="1272" y="624"/>
                    <a:pt x="1311" y="607"/>
                    <a:pt x="1346" y="599"/>
                  </a:cubicBezTo>
                  <a:cubicBezTo>
                    <a:pt x="1411" y="557"/>
                    <a:pt x="1461" y="503"/>
                    <a:pt x="1481" y="427"/>
                  </a:cubicBezTo>
                  <a:cubicBezTo>
                    <a:pt x="1465" y="308"/>
                    <a:pt x="1416" y="228"/>
                    <a:pt x="1294" y="202"/>
                  </a:cubicBezTo>
                  <a:cubicBezTo>
                    <a:pt x="1269" y="205"/>
                    <a:pt x="1243" y="202"/>
                    <a:pt x="1219" y="210"/>
                  </a:cubicBezTo>
                  <a:cubicBezTo>
                    <a:pt x="1187" y="221"/>
                    <a:pt x="1135" y="279"/>
                    <a:pt x="1114" y="300"/>
                  </a:cubicBezTo>
                  <a:cubicBezTo>
                    <a:pt x="1092" y="322"/>
                    <a:pt x="1080" y="364"/>
                    <a:pt x="1062" y="389"/>
                  </a:cubicBezTo>
                  <a:cubicBezTo>
                    <a:pt x="1035" y="428"/>
                    <a:pt x="1000" y="441"/>
                    <a:pt x="957" y="449"/>
                  </a:cubicBezTo>
                  <a:cubicBezTo>
                    <a:pt x="845" y="428"/>
                    <a:pt x="813" y="342"/>
                    <a:pt x="793" y="240"/>
                  </a:cubicBezTo>
                  <a:cubicBezTo>
                    <a:pt x="790" y="225"/>
                    <a:pt x="782" y="144"/>
                    <a:pt x="763" y="120"/>
                  </a:cubicBezTo>
                  <a:cubicBezTo>
                    <a:pt x="743" y="93"/>
                    <a:pt x="716" y="71"/>
                    <a:pt x="695" y="45"/>
                  </a:cubicBezTo>
                  <a:cubicBezTo>
                    <a:pt x="688" y="37"/>
                    <a:pt x="682" y="29"/>
                    <a:pt x="673" y="23"/>
                  </a:cubicBezTo>
                  <a:cubicBezTo>
                    <a:pt x="656" y="11"/>
                    <a:pt x="626" y="7"/>
                    <a:pt x="606" y="0"/>
                  </a:cubicBezTo>
                  <a:cubicBezTo>
                    <a:pt x="526" y="12"/>
                    <a:pt x="516" y="15"/>
                    <a:pt x="456" y="75"/>
                  </a:cubicBezTo>
                  <a:cubicBezTo>
                    <a:pt x="443" y="88"/>
                    <a:pt x="426" y="120"/>
                    <a:pt x="426" y="120"/>
                  </a:cubicBezTo>
                  <a:cubicBezTo>
                    <a:pt x="418" y="145"/>
                    <a:pt x="409" y="157"/>
                    <a:pt x="381" y="157"/>
                  </a:cubicBezTo>
                  <a:close/>
                </a:path>
              </a:pathLst>
            </a:custGeom>
            <a:noFill/>
            <a:ln w="25400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49"/>
            <p:cNvSpPr txBox="1"/>
            <p:nvPr/>
          </p:nvSpPr>
          <p:spPr>
            <a:xfrm>
              <a:off x="4724400" y="2953811"/>
              <a:ext cx="3186668" cy="13234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457200" marR="0" lvl="0" indent="-4572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       </a:t>
              </a:r>
              <a:r>
                <a:rPr lang="en-US" sz="2000" b="0" i="0" u="none" strike="noStrike" cap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6        2                2</a:t>
              </a:r>
              <a:endParaRPr/>
            </a:p>
            <a:p>
              <a:pPr marL="457200" marR="0" lvl="0" indent="-4572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  15        23</a:t>
              </a:r>
              <a:endParaRPr/>
            </a:p>
            <a:p>
              <a:pPr marL="457200" marR="0" lvl="0" indent="-4572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          12   18</a:t>
              </a:r>
              <a:endParaRPr/>
            </a:p>
            <a:p>
              <a:pPr marL="457200" marR="0" lvl="0" indent="-4572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45   3    7</a:t>
              </a:r>
              <a:endParaRPr/>
            </a:p>
          </p:txBody>
        </p:sp>
      </p:grp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p10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Timeline</a:t>
            </a:r>
            <a:endParaRPr/>
          </a:p>
        </p:txBody>
      </p:sp>
      <p:sp>
        <p:nvSpPr>
          <p:cNvPr id="1511" name="Google Shape;1511;p10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solidFill>
                  <a:schemeClr val="dk1"/>
                </a:solidFill>
              </a:rPr>
              <a:t>Priority Queue ADT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solidFill>
                  <a:schemeClr val="dk1"/>
                </a:solidFill>
              </a:rPr>
              <a:t>Tree Stuff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solidFill>
                  <a:schemeClr val="dk1"/>
                </a:solidFill>
              </a:rPr>
              <a:t>Binary Min-Heap Data Structure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>
                <a:solidFill>
                  <a:schemeClr val="dk1"/>
                </a:solidFill>
              </a:rPr>
              <a:t>Basics, Properties, Operations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>
                <a:solidFill>
                  <a:schemeClr val="dk1"/>
                </a:solidFill>
              </a:rPr>
              <a:t>Array Representation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solidFill>
                  <a:schemeClr val="dk1"/>
                </a:solidFill>
              </a:rPr>
              <a:t>Floyd's </a:t>
            </a:r>
            <a:r>
              <a:rPr lang="en-US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solidFill>
                  <a:schemeClr val="dk1"/>
                </a:solidFill>
              </a:rPr>
              <a:t>Asymptotic Analysis: Recursive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>
                <a:solidFill>
                  <a:schemeClr val="dk1"/>
                </a:solidFill>
              </a:rPr>
              <a:t>Writing a Recurrence Relation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>
                <a:solidFill>
                  <a:schemeClr val="dk1"/>
                </a:solidFill>
              </a:rPr>
              <a:t>Solving a Recurrence Relation 1: Unrolling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>
                <a:solidFill>
                  <a:schemeClr val="dk1"/>
                </a:solidFill>
              </a:rPr>
              <a:t>Solving a Recurrence Relation 2: Tree Method</a:t>
            </a:r>
            <a:endParaRPr/>
          </a:p>
        </p:txBody>
      </p:sp>
      <p:sp>
        <p:nvSpPr>
          <p:cNvPr id="1512" name="Google Shape;1512;p10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60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Priority Queue: Example</a:t>
            </a:r>
            <a:endParaRPr/>
          </a:p>
        </p:txBody>
      </p:sp>
      <p:sp>
        <p:nvSpPr>
          <p:cNvPr id="125" name="Google Shape;125;p5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insert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with priority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insert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with priority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insert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with priority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w = deleteMin()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x = deleteMin()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insert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d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with priority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insert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with priority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6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y = deleteMin()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z = deleteMin()</a:t>
            </a:r>
            <a:endParaRPr/>
          </a:p>
        </p:txBody>
      </p:sp>
      <p:sp>
        <p:nvSpPr>
          <p:cNvPr id="126" name="Google Shape;126;p5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Priority Queue: Applications</a:t>
            </a:r>
            <a:endParaRPr/>
          </a:p>
        </p:txBody>
      </p:sp>
      <p:sp>
        <p:nvSpPr>
          <p:cNvPr id="132" name="Google Shape;132;p5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Run multiple programs in the operating system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Treat hospital patients in order of severity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Select print jobs in order of decreasing length? 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Forward network packets in order of urgency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Select most frequent symbols for data compression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Sorting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Foreshadowing: Greedy Algorithms (e.g., Dijkstra's)</a:t>
            </a:r>
            <a:endParaRPr/>
          </a:p>
        </p:txBody>
      </p:sp>
      <p:sp>
        <p:nvSpPr>
          <p:cNvPr id="133" name="Google Shape;133;p5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Priority Queue: Simplifying in Lecture</a:t>
            </a:r>
            <a:endParaRPr/>
          </a:p>
        </p:txBody>
      </p:sp>
      <p:sp>
        <p:nvSpPr>
          <p:cNvPr id="139" name="Google Shape;139;p5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We will use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/>
              <a:t>s as the data AND the priority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e.g.,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insert(5)</a:t>
            </a:r>
            <a:r>
              <a:rPr lang="en-US"/>
              <a:t> = insert the data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lang="en-US"/>
              <a:t> with priority value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/>
          </a:p>
          <a:p>
            <a: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Remember: lower priority value = closer to the "front of priority queue"</a:t>
            </a:r>
            <a:endParaRPr/>
          </a:p>
        </p:txBody>
      </p:sp>
      <p:sp>
        <p:nvSpPr>
          <p:cNvPr id="140" name="Google Shape;140;p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2522</Words>
  <Application>Microsoft Macintosh PowerPoint</Application>
  <PresentationFormat>Widescreen</PresentationFormat>
  <Paragraphs>1036</Paragraphs>
  <Slides>60</Slides>
  <Notes>60</Notes>
  <HiddenSlides>11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6" baseType="lpstr">
      <vt:lpstr>Arial</vt:lpstr>
      <vt:lpstr>Calibri</vt:lpstr>
      <vt:lpstr>Cambria Math</vt:lpstr>
      <vt:lpstr>Courier New</vt:lpstr>
      <vt:lpstr>Times New Roman</vt:lpstr>
      <vt:lpstr>Office Theme</vt:lpstr>
      <vt:lpstr>Lecture 4: Priority Queue ADT </vt:lpstr>
      <vt:lpstr>Announcements</vt:lpstr>
      <vt:lpstr>Today</vt:lpstr>
      <vt:lpstr>Priority Queue: Scenario</vt:lpstr>
      <vt:lpstr>Priority Queue ADT</vt:lpstr>
      <vt:lpstr>Priority Queue: ADT</vt:lpstr>
      <vt:lpstr>Priority Queue: Example</vt:lpstr>
      <vt:lpstr>Priority Queue: Applications</vt:lpstr>
      <vt:lpstr>Priority Queue: Simplifying in Lecture</vt:lpstr>
      <vt:lpstr>Priority Queue: Preliminary Data Structures</vt:lpstr>
      <vt:lpstr>Priority Queue: Heap Data Structure</vt:lpstr>
      <vt:lpstr>Any Questions?</vt:lpstr>
      <vt:lpstr>Today</vt:lpstr>
      <vt:lpstr>🌲Tree🌲 Terminology 1</vt:lpstr>
      <vt:lpstr>🌲Tree🌲 Terminology 1 (Solution)</vt:lpstr>
      <vt:lpstr>🌲Tree🌲 Terminology 2</vt:lpstr>
      <vt:lpstr>🌲Tree🌲 Terminology 2</vt:lpstr>
      <vt:lpstr>🌲Tree🌲 Terminology 2 (Solution)</vt:lpstr>
      <vt:lpstr>🌲Tree🌲 Types</vt:lpstr>
      <vt:lpstr>More on Perfect Tree</vt:lpstr>
      <vt:lpstr>🌲Tree🌲 Properties</vt:lpstr>
      <vt:lpstr>🌲Tree🌲 Properties</vt:lpstr>
      <vt:lpstr>Any Questions?</vt:lpstr>
      <vt:lpstr>Today</vt:lpstr>
      <vt:lpstr>(Binary Min-) Heap: Basics &amp; Properties</vt:lpstr>
      <vt:lpstr>Heap or Not a Heap?</vt:lpstr>
      <vt:lpstr>Heap or Not a Heap? (Solution)</vt:lpstr>
      <vt:lpstr>Heap: Properties</vt:lpstr>
      <vt:lpstr>Heap: Properties</vt:lpstr>
      <vt:lpstr>Heap: Operations Basic Idea</vt:lpstr>
      <vt:lpstr>Heap: Operations (insert)</vt:lpstr>
      <vt:lpstr>Heap: Operations (deleteMin)</vt:lpstr>
      <vt:lpstr>Heap: percolateDown?</vt:lpstr>
      <vt:lpstr>Any Questions?</vt:lpstr>
      <vt:lpstr>Today</vt:lpstr>
      <vt:lpstr>Heap: Array Representation</vt:lpstr>
      <vt:lpstr>Heap: Array Representation</vt:lpstr>
      <vt:lpstr>Heap: insert Pseudocode (w/ Array)</vt:lpstr>
      <vt:lpstr>Heap: deleteMin Pseudocode (w/ Array)</vt:lpstr>
      <vt:lpstr>Heap: Operations Array Example (insert)</vt:lpstr>
      <vt:lpstr>Heap: Operations Array Example (deleteMin)</vt:lpstr>
      <vt:lpstr>Heap: Operations Array Example (Solution)</vt:lpstr>
      <vt:lpstr>Heap: Array Evaluation</vt:lpstr>
      <vt:lpstr>Heap: Other operations</vt:lpstr>
      <vt:lpstr>Heap: Note on decrease/increaseKey</vt:lpstr>
      <vt:lpstr>Any Questions?</vt:lpstr>
      <vt:lpstr>Heap: Building a Heap</vt:lpstr>
      <vt:lpstr>Heap: Floyd's buildHeap</vt:lpstr>
      <vt:lpstr>Heap: buildHeap Example</vt:lpstr>
      <vt:lpstr>Heap: buildHeap Example (Solution 1)</vt:lpstr>
      <vt:lpstr>Heap: buildHeap Example (Solution 2)</vt:lpstr>
      <vt:lpstr>Heap: buildHeap Example (Solution 3)</vt:lpstr>
      <vt:lpstr>Heap: buildHeap Example (Solution 4)</vt:lpstr>
      <vt:lpstr>Heap: buildHeap Example (Solution 5)</vt:lpstr>
      <vt:lpstr>Heap: buildHeap Example (Solution 6)</vt:lpstr>
      <vt:lpstr>buildHeap Correctness</vt:lpstr>
      <vt:lpstr>buildHeap Correctness</vt:lpstr>
      <vt:lpstr>buildHeap Efficiency</vt:lpstr>
      <vt:lpstr>Any Questions?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Yafqa Khan</cp:lastModifiedBy>
  <cp:revision>1</cp:revision>
  <dcterms:created xsi:type="dcterms:W3CDTF">2023-07-07T12:37:08Z</dcterms:created>
  <dcterms:modified xsi:type="dcterms:W3CDTF">2025-06-30T05:22:13Z</dcterms:modified>
</cp:coreProperties>
</file>