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jaPRdHyp55zkE4SaF604t5u3qF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D2EFC8-9C29-4554-ABC3-084471329F9F}">
  <a:tblStyle styleId="{5AD2EFC8-9C29-4554-ABC3-084471329F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b21ef7426_1_15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6b21ef7426_1_1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b21ef7426_1_2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6b21ef7426_1_2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5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6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6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4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6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6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what we mean by tight bound!</a:t>
            </a:r>
            <a:endParaRPr/>
          </a:p>
        </p:txBody>
      </p:sp>
      <p:sp>
        <p:nvSpPr>
          <p:cNvPr id="246" name="Google Shape;246;p6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b21ef7426_1_3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b21ef7426_1_3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6b21ef7426_1_34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7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6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6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6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7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7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7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7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7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7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4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b21ef7426_1_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6b21ef7426_1_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Relationship Id="rId4" Type="http://schemas.openxmlformats.org/officeDocument/2006/relationships/hyperlink" Target="https://www.desmos.com/calculator/zo6kikpgay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7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Relationship Id="rId5" Type="http://schemas.openxmlformats.org/officeDocument/2006/relationships/image" Target="../media/image6.png"/><Relationship Id="rId6" Type="http://schemas.openxmlformats.org/officeDocument/2006/relationships/image" Target="../media/image38.png"/><Relationship Id="rId7" Type="http://schemas.openxmlformats.org/officeDocument/2006/relationships/image" Target="../media/image16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/>
              <a:t>Lecture 3: Algorithm Analysis 2 </a:t>
            </a:r>
            <a:endParaRPr/>
          </a:p>
        </p:txBody>
      </p:sp>
      <p:sp>
        <p:nvSpPr>
          <p:cNvPr id="77" name="Google Shape;77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CSE 332: Data Structures &amp; Parallelism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Yafqa Khan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Summer 2025</a:t>
            </a:r>
            <a:endParaRPr/>
          </a:p>
        </p:txBody>
      </p:sp>
      <p:sp>
        <p:nvSpPr>
          <p:cNvPr id="78" name="Google Shape;78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b21ef7426_1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Big-Oh: Example 2 (Solution)</a:t>
            </a:r>
            <a:endParaRPr/>
          </a:p>
        </p:txBody>
      </p:sp>
      <p:sp>
        <p:nvSpPr>
          <p:cNvPr id="155" name="Google Shape;155;g36b21ef7426_1_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56" name="Google Shape;156;g36b21ef7426_1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6b21ef7426_1_15"/>
          <p:cNvSpPr txBox="1"/>
          <p:nvPr/>
        </p:nvSpPr>
        <p:spPr>
          <a:xfrm>
            <a:off x="1042325" y="2735875"/>
            <a:ext cx="9814500" cy="3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6b21ef7426_1_15"/>
          <p:cNvSpPr txBox="1"/>
          <p:nvPr/>
        </p:nvSpPr>
        <p:spPr>
          <a:xfrm>
            <a:off x="1018200" y="2723800"/>
            <a:ext cx="10019400" cy="3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 the following: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≤ 4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1.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≤ 3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 1.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  ≤ 4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1.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these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inequalities,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get: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+ 3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+ 4 ≤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Therefore, </a:t>
            </a:r>
            <a:r>
              <a:rPr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∈ O(</a:t>
            </a:r>
            <a:r>
              <a:rPr i="1" lang="en-US" sz="2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)), with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11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6b21ef7426_1_15"/>
          <p:cNvSpPr/>
          <p:nvPr/>
        </p:nvSpPr>
        <p:spPr>
          <a:xfrm>
            <a:off x="8083625" y="5717350"/>
            <a:ext cx="180900" cy="19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Big-Oh: Example 3</a:t>
            </a:r>
            <a:endParaRPr/>
          </a:p>
        </p:txBody>
      </p:sp>
      <p:sp>
        <p:nvSpPr>
          <p:cNvPr id="165" name="Google Shape;165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52"/>
          <p:cNvSpPr txBox="1"/>
          <p:nvPr/>
        </p:nvSpPr>
        <p:spPr>
          <a:xfrm>
            <a:off x="969975" y="1650725"/>
            <a:ext cx="10115700" cy="4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2800">
                <a:solidFill>
                  <a:srgbClr val="3E6EC2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- 1. Show that </a:t>
            </a:r>
            <a:r>
              <a:rPr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∈ O(</a:t>
            </a:r>
            <a:r>
              <a:rPr i="1" lang="en-US" sz="2800">
                <a:solidFill>
                  <a:srgbClr val="3E6EC2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b21ef7426_1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Big-Oh: Example 3 (scratch work)</a:t>
            </a:r>
            <a:endParaRPr/>
          </a:p>
        </p:txBody>
      </p:sp>
      <p:sp>
        <p:nvSpPr>
          <p:cNvPr id="172" name="Google Shape;172;g36b21ef7426_1_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g36b21ef7426_1_27"/>
          <p:cNvSpPr txBox="1"/>
          <p:nvPr/>
        </p:nvSpPr>
        <p:spPr>
          <a:xfrm>
            <a:off x="969975" y="1650725"/>
            <a:ext cx="10115700" cy="4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2800">
                <a:solidFill>
                  <a:srgbClr val="3E6EC2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- 1. Show that </a:t>
            </a:r>
            <a:r>
              <a:rPr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∈ O(</a:t>
            </a:r>
            <a:r>
              <a:rPr i="1" lang="en-US" sz="2800">
                <a:solidFill>
                  <a:srgbClr val="3E6EC2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find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that n ≤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(n - 1)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with algebra, we can rearrange this as: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≤ c * n  - 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≤ (c - 1) * 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try plugging in c = 2, we get: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≤ 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true for n ≥ 2. (So we should pick c, n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2)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Big-Oh: Example 3 (Proof)</a:t>
            </a:r>
            <a:endParaRPr/>
          </a:p>
        </p:txBody>
      </p:sp>
      <p:sp>
        <p:nvSpPr>
          <p:cNvPr id="179" name="Google Shape;17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53"/>
          <p:cNvSpPr txBox="1"/>
          <p:nvPr/>
        </p:nvSpPr>
        <p:spPr>
          <a:xfrm>
            <a:off x="933750" y="1587775"/>
            <a:ext cx="10420200" cy="47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 that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≤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∀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inequality 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≤ 2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Rearranging, this is equivalent to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≤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* (</a:t>
            </a:r>
            <a:r>
              <a:rPr lang="en-US" sz="2800">
                <a:solidFill>
                  <a:srgbClr val="3E6EC2"/>
                </a:solidFill>
                <a:latin typeface="Calibri"/>
                <a:ea typeface="Calibri"/>
                <a:cs typeface="Calibri"/>
                <a:sym typeface="Calibri"/>
              </a:rPr>
              <a:t>n - 1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Therefore, </a:t>
            </a:r>
            <a:r>
              <a:rPr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∈ O(</a:t>
            </a:r>
            <a:r>
              <a:rPr i="1" lang="en-US" sz="28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)), with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Big-Oh: Example Exercise</a:t>
            </a:r>
            <a:endParaRPr/>
          </a:p>
        </p:txBody>
      </p:sp>
      <p:sp>
        <p:nvSpPr>
          <p:cNvPr id="186" name="Google Shape;186;p56"/>
          <p:cNvSpPr txBox="1"/>
          <p:nvPr>
            <p:ph idx="1" type="body"/>
          </p:nvPr>
        </p:nvSpPr>
        <p:spPr>
          <a:xfrm>
            <a:off x="838200" y="1356289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021" l="-2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87" name="Google Shape;187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6"/>
          <p:cNvSpPr txBox="1"/>
          <p:nvPr/>
        </p:nvSpPr>
        <p:spPr>
          <a:xfrm>
            <a:off x="7655065" y="136525"/>
            <a:ext cx="4393976" cy="17899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195" l="-1148" r="0" t="-1398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Big-Oh: Example Exercise (Solution)</a:t>
            </a:r>
            <a:endParaRPr/>
          </a:p>
        </p:txBody>
      </p:sp>
      <p:sp>
        <p:nvSpPr>
          <p:cNvPr id="194" name="Google Shape;194;p57"/>
          <p:cNvSpPr txBox="1"/>
          <p:nvPr>
            <p:ph idx="1" type="body"/>
          </p:nvPr>
        </p:nvSpPr>
        <p:spPr>
          <a:xfrm>
            <a:off x="838200" y="1356289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021" l="-2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95" name="Google Shape;195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201" name="Google Shape;201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Asymptotic Analysis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Big-Oh Summary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Cases vs Asymptotics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Amortization</a:t>
            </a:r>
            <a:endParaRPr/>
          </a:p>
        </p:txBody>
      </p:sp>
      <p:sp>
        <p:nvSpPr>
          <p:cNvPr id="202" name="Google Shape;202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What can you drop?</a:t>
            </a:r>
            <a:endParaRPr/>
          </a:p>
        </p:txBody>
      </p:sp>
      <p:sp>
        <p:nvSpPr>
          <p:cNvPr id="208" name="Google Shape;208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09" name="Google Shape;209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Big-Oh: Common Functions</a:t>
            </a:r>
            <a:endParaRPr/>
          </a:p>
        </p:txBody>
      </p:sp>
      <p:sp>
        <p:nvSpPr>
          <p:cNvPr id="215" name="Google Shape;215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16" name="Google Shape;216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Beyond Big-Oh: More Asymptotic Notations</a:t>
            </a:r>
            <a:endParaRPr/>
          </a:p>
        </p:txBody>
      </p:sp>
      <p:sp>
        <p:nvSpPr>
          <p:cNvPr id="223" name="Google Shape;223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2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 </a:t>
            </a:r>
            <a:endParaRPr/>
          </a:p>
        </p:txBody>
      </p:sp>
      <p:sp>
        <p:nvSpPr>
          <p:cNvPr id="224" name="Google Shape;224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4" name="Google Shape;84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EX00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Due </a:t>
            </a:r>
            <a:r>
              <a:rPr b="1" lang="en-US"/>
              <a:t>Monday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EX01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Out later today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Due </a:t>
            </a:r>
            <a:r>
              <a:rPr b="1" lang="en-US"/>
              <a:t>Monday, July 7</a:t>
            </a:r>
            <a:endParaRPr b="1"/>
          </a:p>
        </p:txBody>
      </p:sp>
      <p:sp>
        <p:nvSpPr>
          <p:cNvPr id="85" name="Google Shape;85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Formally Big-Oh</a:t>
            </a:r>
            <a:endParaRPr/>
          </a:p>
        </p:txBody>
      </p:sp>
      <p:sp>
        <p:nvSpPr>
          <p:cNvPr id="230" name="Google Shape;230;p64"/>
          <p:cNvSpPr txBox="1"/>
          <p:nvPr>
            <p:ph idx="1" type="body"/>
          </p:nvPr>
        </p:nvSpPr>
        <p:spPr>
          <a:xfrm>
            <a:off x="838200" y="3333917"/>
            <a:ext cx="10515600" cy="30224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08" l="-2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31" name="Google Shape;231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4"/>
          <p:cNvSpPr txBox="1"/>
          <p:nvPr/>
        </p:nvSpPr>
        <p:spPr>
          <a:xfrm>
            <a:off x="838200" y="1391284"/>
            <a:ext cx="10515600" cy="18713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32" l="-1083" r="0" t="-2665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2906" y="-8639"/>
            <a:ext cx="2629094" cy="190136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5"/>
          <p:cNvSpPr txBox="1"/>
          <p:nvPr/>
        </p:nvSpPr>
        <p:spPr>
          <a:xfrm>
            <a:off x="4996158" y="-9017"/>
            <a:ext cx="4690009" cy="6769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814" l="-2702" r="-297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0" name="Google Shape;240;p65"/>
          <p:cNvSpPr txBox="1"/>
          <p:nvPr/>
        </p:nvSpPr>
        <p:spPr>
          <a:xfrm>
            <a:off x="838200" y="1391284"/>
            <a:ext cx="10515600" cy="187134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332" l="-1083" r="0" t="-2665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1" name="Google Shape;241;p65"/>
          <p:cNvSpPr txBox="1"/>
          <p:nvPr>
            <p:ph idx="1" type="body"/>
          </p:nvPr>
        </p:nvSpPr>
        <p:spPr>
          <a:xfrm>
            <a:off x="838200" y="3333917"/>
            <a:ext cx="10515600" cy="30224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2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42" name="Google Shape;242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2412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12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49" name="Google Shape;249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6"/>
          <p:cNvSpPr txBox="1"/>
          <p:nvPr/>
        </p:nvSpPr>
        <p:spPr>
          <a:xfrm>
            <a:off x="838199" y="1391284"/>
            <a:ext cx="10849495" cy="23576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167" l="-1064" r="0" t="-2056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51" name="Google Shape;251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1962" y="3821833"/>
            <a:ext cx="3748075" cy="289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b21ef7426_1_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on “tight bound”</a:t>
            </a:r>
            <a:endParaRPr/>
          </a:p>
        </p:txBody>
      </p:sp>
      <p:sp>
        <p:nvSpPr>
          <p:cNvPr id="258" name="Google Shape;258;g36b21ef7426_1_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It’s technically true that </a:t>
            </a:r>
            <a:r>
              <a:rPr i="1" lang="en-US"/>
              <a:t>n + 2</a:t>
            </a:r>
            <a:r>
              <a:rPr lang="en-US"/>
              <a:t> is O(</a:t>
            </a:r>
            <a:r>
              <a:rPr i="1" lang="en-US"/>
              <a:t>2</a:t>
            </a:r>
            <a:r>
              <a:rPr baseline="30000" i="1" lang="en-US"/>
              <a:t>n</a:t>
            </a:r>
            <a:r>
              <a:rPr lang="en-US"/>
              <a:t>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But that’s not a very good bound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better bound would be O(n)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It’s the upper bound that’s closest to the actual function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call the closest (i.e. lowest) asymptotic upper bound the “tight big-oh bound”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Similarly the highest asymptotic lower bound is the “tight big-omega bound”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Exercises/Exams, we’ll ask for “simplified tight bound”</a:t>
            </a:r>
            <a:endParaRPr/>
          </a:p>
        </p:txBody>
      </p:sp>
      <p:sp>
        <p:nvSpPr>
          <p:cNvPr id="259" name="Google Shape;259;g36b21ef7426_1_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When Big-Oh and Big-Omega differs</a:t>
            </a:r>
            <a:endParaRPr/>
          </a:p>
        </p:txBody>
      </p:sp>
      <p:sp>
        <p:nvSpPr>
          <p:cNvPr id="265" name="Google Shape;265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" name="Google Shape;26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080814"/>
            <a:ext cx="7772400" cy="409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70"/>
          <p:cNvSpPr txBox="1"/>
          <p:nvPr>
            <p:ph idx="1" type="body"/>
          </p:nvPr>
        </p:nvSpPr>
        <p:spPr>
          <a:xfrm>
            <a:off x="838200" y="1367554"/>
            <a:ext cx="10515600" cy="4809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Almost never :)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https://www.desmos.com/calculator/zo6kikpgay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273" name="Google Shape;273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Asymptotic Analysis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Big-Oh Summary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Cases vs Asymptotic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Amortization</a:t>
            </a:r>
            <a:endParaRPr/>
          </a:p>
        </p:txBody>
      </p:sp>
      <p:sp>
        <p:nvSpPr>
          <p:cNvPr id="274" name="Google Shape;274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Worst/Best-Case vs Asymptotic Analysis</a:t>
            </a:r>
            <a:endParaRPr/>
          </a:p>
        </p:txBody>
      </p:sp>
      <p:sp>
        <p:nvSpPr>
          <p:cNvPr id="281" name="Google Shape;281;p6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82" name="Google Shape;282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68"/>
          <p:cNvGrpSpPr/>
          <p:nvPr/>
        </p:nvGrpSpPr>
        <p:grpSpPr>
          <a:xfrm>
            <a:off x="9007338" y="1492865"/>
            <a:ext cx="3074736" cy="3281635"/>
            <a:chOff x="1041210" y="624960"/>
            <a:chExt cx="3074736" cy="3281635"/>
          </a:xfrm>
        </p:grpSpPr>
        <p:sp>
          <p:nvSpPr>
            <p:cNvPr id="284" name="Google Shape;284;p68"/>
            <p:cNvSpPr/>
            <p:nvPr/>
          </p:nvSpPr>
          <p:spPr>
            <a:xfrm>
              <a:off x="1041210" y="624960"/>
              <a:ext cx="457200" cy="4572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85" name="Google Shape;285;p68"/>
            <p:cNvSpPr/>
            <p:nvPr/>
          </p:nvSpPr>
          <p:spPr>
            <a:xfrm>
              <a:off x="1681817" y="1299649"/>
              <a:ext cx="457200" cy="4572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286" name="Google Shape;286;p68"/>
            <p:cNvCxnSpPr>
              <a:stCxn id="284" idx="5"/>
              <a:endCxn id="285" idx="1"/>
            </p:cNvCxnSpPr>
            <p:nvPr/>
          </p:nvCxnSpPr>
          <p:spPr>
            <a:xfrm>
              <a:off x="1431455" y="1015205"/>
              <a:ext cx="317400" cy="351300"/>
            </a:xfrm>
            <a:prstGeom prst="straightConnector1">
              <a:avLst/>
            </a:prstGeom>
            <a:noFill/>
            <a:ln cap="flat" cmpd="sng" w="50800">
              <a:solidFill>
                <a:srgbClr val="3E6EC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87" name="Google Shape;287;p68"/>
            <p:cNvSpPr/>
            <p:nvPr/>
          </p:nvSpPr>
          <p:spPr>
            <a:xfrm>
              <a:off x="2347816" y="2034699"/>
              <a:ext cx="457200" cy="4572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288" name="Google Shape;288;p68"/>
            <p:cNvCxnSpPr>
              <a:stCxn id="285" idx="5"/>
              <a:endCxn id="287" idx="1"/>
            </p:cNvCxnSpPr>
            <p:nvPr/>
          </p:nvCxnSpPr>
          <p:spPr>
            <a:xfrm>
              <a:off x="2072062" y="1689894"/>
              <a:ext cx="342600" cy="411900"/>
            </a:xfrm>
            <a:prstGeom prst="straightConnector1">
              <a:avLst/>
            </a:prstGeom>
            <a:noFill/>
            <a:ln cap="flat" cmpd="sng" w="50800">
              <a:solidFill>
                <a:srgbClr val="3E6EC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89" name="Google Shape;289;p68"/>
            <p:cNvSpPr/>
            <p:nvPr/>
          </p:nvSpPr>
          <p:spPr>
            <a:xfrm>
              <a:off x="3030682" y="2763595"/>
              <a:ext cx="457200" cy="4572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cxnSp>
          <p:nvCxnSpPr>
            <p:cNvPr id="290" name="Google Shape;290;p68"/>
            <p:cNvCxnSpPr>
              <a:stCxn id="287" idx="5"/>
              <a:endCxn id="289" idx="1"/>
            </p:cNvCxnSpPr>
            <p:nvPr/>
          </p:nvCxnSpPr>
          <p:spPr>
            <a:xfrm>
              <a:off x="2738061" y="2424944"/>
              <a:ext cx="359700" cy="405600"/>
            </a:xfrm>
            <a:prstGeom prst="straightConnector1">
              <a:avLst/>
            </a:prstGeom>
            <a:noFill/>
            <a:ln cap="flat" cmpd="sng" w="50800">
              <a:solidFill>
                <a:srgbClr val="3E6EC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91" name="Google Shape;291;p68"/>
            <p:cNvSpPr/>
            <p:nvPr/>
          </p:nvSpPr>
          <p:spPr>
            <a:xfrm>
              <a:off x="3658746" y="3449395"/>
              <a:ext cx="457200" cy="4572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cxnSp>
          <p:nvCxnSpPr>
            <p:cNvPr id="292" name="Google Shape;292;p68"/>
            <p:cNvCxnSpPr>
              <a:stCxn id="289" idx="5"/>
              <a:endCxn id="291" idx="1"/>
            </p:cNvCxnSpPr>
            <p:nvPr/>
          </p:nvCxnSpPr>
          <p:spPr>
            <a:xfrm>
              <a:off x="3420927" y="3153840"/>
              <a:ext cx="304800" cy="362400"/>
            </a:xfrm>
            <a:prstGeom prst="straightConnector1">
              <a:avLst/>
            </a:prstGeom>
            <a:noFill/>
            <a:ln cap="flat" cmpd="sng" w="50800">
              <a:solidFill>
                <a:srgbClr val="3E6EC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Analysis: Cases AND Asymptotic Analysis</a:t>
            </a:r>
            <a:endParaRPr/>
          </a:p>
        </p:txBody>
      </p:sp>
      <p:sp>
        <p:nvSpPr>
          <p:cNvPr id="298" name="Google Shape;298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99" name="Google Shape;299;p69"/>
          <p:cNvGraphicFramePr/>
          <p:nvPr/>
        </p:nvGraphicFramePr>
        <p:xfrm>
          <a:off x="782913" y="15701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{5AD2EFC8-9C29-4554-ABC3-084471329F9F}</a:tableStyleId>
              </a:tblPr>
              <a:tblGrid>
                <a:gridCol w="1754525"/>
                <a:gridCol w="2075500"/>
                <a:gridCol w="3488500"/>
                <a:gridCol w="3488500"/>
              </a:tblGrid>
              <a:tr h="77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Asymptotic Analysis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7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Lower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Upper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6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     </a:t>
                      </a:r>
                      <a:r>
                        <a:rPr lang="en-US" sz="2800" u="none" cap="none" strike="noStrike"/>
                        <a:t>Cases</a:t>
                      </a:r>
                      <a:endParaRPr/>
                    </a:p>
                  </a:txBody>
                  <a:tcPr marT="45725" marB="45725" marR="91450" marL="914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Best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6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Worst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305" name="Google Shape;305;p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Asymptotic Analysis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Big-Oh Summary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Cases vs Asymptotics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Amortization</a:t>
            </a:r>
            <a:endParaRPr/>
          </a:p>
        </p:txBody>
      </p:sp>
      <p:sp>
        <p:nvSpPr>
          <p:cNvPr id="306" name="Google Shape;306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Amortization</a:t>
            </a:r>
            <a:endParaRPr/>
          </a:p>
        </p:txBody>
      </p:sp>
      <p:sp>
        <p:nvSpPr>
          <p:cNvPr id="312" name="Google Shape;312;p7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4" r="-104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13" name="Google Shape;313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91" name="Google Shape;9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Asymptotic Analysis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Big-Oh Summary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Cases vs Asymptotics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Amortization</a:t>
            </a:r>
            <a:endParaRPr/>
          </a:p>
        </p:txBody>
      </p:sp>
      <p:sp>
        <p:nvSpPr>
          <p:cNvPr id="92" name="Google Shape;9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Amortization: Example</a:t>
            </a:r>
            <a:endParaRPr/>
          </a:p>
        </p:txBody>
      </p:sp>
      <p:sp>
        <p:nvSpPr>
          <p:cNvPr id="319" name="Google Shape;319;p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39" l="-1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20" name="Google Shape;320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1" name="Google Shape;321;p73"/>
          <p:cNvGraphicFramePr/>
          <p:nvPr/>
        </p:nvGraphicFramePr>
        <p:xfrm>
          <a:off x="838200" y="2514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{5AD2EFC8-9C29-4554-ABC3-084471329F9F}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2" name="Google Shape;322;p73"/>
          <p:cNvGraphicFramePr/>
          <p:nvPr/>
        </p:nvGraphicFramePr>
        <p:xfrm>
          <a:off x="838200" y="45357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{5AD2EFC8-9C29-4554-ABC3-084471329F9F}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3" name="Google Shape;323;p73"/>
          <p:cNvSpPr txBox="1"/>
          <p:nvPr/>
        </p:nvSpPr>
        <p:spPr>
          <a:xfrm>
            <a:off x="6642652" y="-4347"/>
            <a:ext cx="5549348" cy="56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FYI: Mathematically incorrect but easy to illustrate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Amortization: Why double size?</a:t>
            </a:r>
            <a:endParaRPr/>
          </a:p>
        </p:txBody>
      </p:sp>
      <p:sp>
        <p:nvSpPr>
          <p:cNvPr id="329" name="Google Shape;329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30" name="Google Shape;330;p74"/>
          <p:cNvGraphicFramePr/>
          <p:nvPr/>
        </p:nvGraphicFramePr>
        <p:xfrm>
          <a:off x="838200" y="55625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{5AD2EFC8-9C29-4554-ABC3-084471329F9F}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...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1" name="Google Shape;331;p74"/>
          <p:cNvSpPr txBox="1"/>
          <p:nvPr/>
        </p:nvSpPr>
        <p:spPr>
          <a:xfrm>
            <a:off x="5237013" y="6356361"/>
            <a:ext cx="611700" cy="53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332" name="Google Shape;332;p74"/>
          <p:cNvGraphicFramePr/>
          <p:nvPr/>
        </p:nvGraphicFramePr>
        <p:xfrm>
          <a:off x="5789177" y="55625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{5AD2EFC8-9C29-4554-ABC3-084471329F9F}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3" name="Google Shape;333;p74"/>
          <p:cNvSpPr txBox="1"/>
          <p:nvPr/>
        </p:nvSpPr>
        <p:spPr>
          <a:xfrm>
            <a:off x="10216479" y="6271774"/>
            <a:ext cx="611700" cy="534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179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4" name="Google Shape;334;p74"/>
          <p:cNvSpPr txBox="1"/>
          <p:nvPr/>
        </p:nvSpPr>
        <p:spPr>
          <a:xfrm>
            <a:off x="885600" y="1472550"/>
            <a:ext cx="9874800" cy="3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common strategy for increasing array size is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doubling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Why not just increase the size by 10 each time we fill up?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do amortized analysis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cost of </a:t>
            </a:r>
            <a:r>
              <a:rPr i="1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insertions: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en-US" sz="28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these are normal inserts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+ 10 + 20 + 30 + … + </a:t>
            </a:r>
            <a:r>
              <a:rPr i="1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O(</a:t>
            </a:r>
            <a:r>
              <a:rPr i="1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by </a:t>
            </a:r>
            <a:r>
              <a:rPr i="1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Amortized runtime = O(</a:t>
            </a:r>
            <a:r>
              <a:rPr i="1"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Summary (wow that was a lot!)</a:t>
            </a:r>
            <a:endParaRPr/>
          </a:p>
        </p:txBody>
      </p:sp>
      <p:sp>
        <p:nvSpPr>
          <p:cNvPr id="340" name="Google Shape;340;p7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Performance: Time vs Space (usually time)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Counting Code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Best, Worst, Amortized Case (usually worst or amortized)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Asymptotic Analysis (usually tight/Big-Theta)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Confusingly called Big-Oh</a:t>
            </a:r>
            <a:endParaRPr/>
          </a:p>
          <a:p>
            <a:pPr indent="-4000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347" name="Google Shape;347;p7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Asymptotic Analysis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Big-Oh (and Big-) Definition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Big-Oh Summary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Cases vs Asymptotics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Amortization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Priority Queue ADT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Tree Stuff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Binary Min-Heap Data Structure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Basics, Properties, Operations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Array Representation</a:t>
            </a:r>
            <a:endParaRPr/>
          </a:p>
        </p:txBody>
      </p:sp>
      <p:sp>
        <p:nvSpPr>
          <p:cNvPr id="348" name="Google Shape;348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Recap Summary</a:t>
            </a:r>
            <a:endParaRPr/>
          </a:p>
        </p:txBody>
      </p:sp>
      <p:sp>
        <p:nvSpPr>
          <p:cNvPr id="99" name="Google Shape;99;p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39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00" name="Google Shape;10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5"/>
          <p:cNvSpPr txBox="1"/>
          <p:nvPr/>
        </p:nvSpPr>
        <p:spPr>
          <a:xfrm>
            <a:off x="6221089" y="268455"/>
            <a:ext cx="5715000" cy="258945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requires array is sorted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returns whether k is in array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boolean </a:t>
            </a:r>
            <a:r>
              <a:rPr b="1" i="0" lang="en-US" sz="2000" u="none" cap="none" strike="noStrike">
                <a:solidFill>
                  <a:srgbClr val="119F33"/>
                </a:solidFill>
                <a:latin typeface="Courier New"/>
                <a:ea typeface="Courier New"/>
                <a:cs typeface="Courier New"/>
                <a:sym typeface="Courier New"/>
              </a:rPr>
              <a:t>find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(int[]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i="0" lang="en-US" sz="2000" u="none" cap="none" strike="noStrike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arr.length; ++i)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(arr[i] == k)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true;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000" u="none" cap="none" strike="noStrike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false;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2" name="Google Shape;102;p45"/>
          <p:cNvSpPr txBox="1"/>
          <p:nvPr/>
        </p:nvSpPr>
        <p:spPr>
          <a:xfrm>
            <a:off x="5902799" y="3726621"/>
            <a:ext cx="6648281" cy="79081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307" l="0" r="0" t="-46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45"/>
          <p:cNvSpPr txBox="1"/>
          <p:nvPr/>
        </p:nvSpPr>
        <p:spPr>
          <a:xfrm>
            <a:off x="8473369" y="5309839"/>
            <a:ext cx="4012975" cy="9568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636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Recap: Formally Big-Oh</a:t>
            </a:r>
            <a:endParaRPr/>
          </a:p>
        </p:txBody>
      </p:sp>
      <p:sp>
        <p:nvSpPr>
          <p:cNvPr id="109" name="Google Shape;109;p46"/>
          <p:cNvSpPr txBox="1"/>
          <p:nvPr>
            <p:ph idx="1" type="body"/>
          </p:nvPr>
        </p:nvSpPr>
        <p:spPr>
          <a:xfrm>
            <a:off x="838200" y="1782966"/>
            <a:ext cx="10515600" cy="21390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1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10" name="Google Shape;110;p46"/>
          <p:cNvSpPr txBox="1"/>
          <p:nvPr/>
        </p:nvSpPr>
        <p:spPr>
          <a:xfrm>
            <a:off x="838200" y="3922003"/>
            <a:ext cx="10515600" cy="18713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81" l="-1083" r="0" t="-3355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11" name="Google Shape;11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7659" y="-1"/>
            <a:ext cx="3464341" cy="2508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12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18" name="Google Shape;11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7"/>
          <p:cNvSpPr txBox="1"/>
          <p:nvPr/>
        </p:nvSpPr>
        <p:spPr>
          <a:xfrm>
            <a:off x="838200" y="1690688"/>
            <a:ext cx="10515600" cy="18713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82" l="-1083" r="0" t="-2684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47"/>
          <p:cNvSpPr txBox="1"/>
          <p:nvPr/>
        </p:nvSpPr>
        <p:spPr>
          <a:xfrm>
            <a:off x="838199" y="3504524"/>
            <a:ext cx="3810000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292" l="-4649" r="0" t="-156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47"/>
          <p:cNvSpPr txBox="1"/>
          <p:nvPr/>
        </p:nvSpPr>
        <p:spPr>
          <a:xfrm>
            <a:off x="7772402" y="3643494"/>
            <a:ext cx="3581399" cy="6463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292" l="-5299" r="0" t="-156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22" name="Google Shape;122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198" y="4136875"/>
            <a:ext cx="3073905" cy="22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19948" y="0"/>
            <a:ext cx="2872052" cy="207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73550" y="4310305"/>
            <a:ext cx="3253673" cy="204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Big-Oh: Example 1</a:t>
            </a:r>
            <a:endParaRPr/>
          </a:p>
        </p:txBody>
      </p:sp>
      <p:sp>
        <p:nvSpPr>
          <p:cNvPr id="130" name="Google Shape;130;p48"/>
          <p:cNvSpPr txBox="1"/>
          <p:nvPr>
            <p:ph idx="1" type="body"/>
          </p:nvPr>
        </p:nvSpPr>
        <p:spPr>
          <a:xfrm>
            <a:off x="838200" y="3333917"/>
            <a:ext cx="10515600" cy="30224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31" name="Google Shape;13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8"/>
          <p:cNvSpPr txBox="1"/>
          <p:nvPr/>
        </p:nvSpPr>
        <p:spPr>
          <a:xfrm>
            <a:off x="838200" y="1391284"/>
            <a:ext cx="10515600" cy="18713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32" l="-1083" r="0" t="-2665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b21ef7426_1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Big-Oh: Example 1</a:t>
            </a:r>
            <a:endParaRPr/>
          </a:p>
        </p:txBody>
      </p:sp>
      <p:sp>
        <p:nvSpPr>
          <p:cNvPr id="138" name="Google Shape;138;g36b21ef7426_1_7"/>
          <p:cNvSpPr txBox="1"/>
          <p:nvPr>
            <p:ph idx="1" type="body"/>
          </p:nvPr>
        </p:nvSpPr>
        <p:spPr>
          <a:xfrm>
            <a:off x="838200" y="1489392"/>
            <a:ext cx="10515600" cy="3022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6b21ef7426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6b21ef7426_1_7"/>
          <p:cNvSpPr txBox="1"/>
          <p:nvPr/>
        </p:nvSpPr>
        <p:spPr>
          <a:xfrm>
            <a:off x="952500" y="3764650"/>
            <a:ext cx="10401300" cy="25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 the following: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≤ 3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4.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 ≤  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4.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these inequalities, we see that,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+ 4 ≤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n, ∀ 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2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Therefore, </a:t>
            </a:r>
            <a:r>
              <a:rPr i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∈ O(</a:t>
            </a:r>
            <a:r>
              <a:rPr i="1" lang="en-US" sz="28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>
                <a:solidFill>
                  <a:srgbClr val="119F33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)), with </a:t>
            </a:r>
            <a:r>
              <a:rPr i="1"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2800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2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6b21ef7426_1_7"/>
          <p:cNvSpPr/>
          <p:nvPr/>
        </p:nvSpPr>
        <p:spPr>
          <a:xfrm>
            <a:off x="7866575" y="6163450"/>
            <a:ext cx="180900" cy="192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Big-Oh: Example 2</a:t>
            </a:r>
            <a:endParaRPr/>
          </a:p>
        </p:txBody>
      </p:sp>
      <p:sp>
        <p:nvSpPr>
          <p:cNvPr id="147" name="Google Shape;147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4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48" name="Google Shape;14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0"/>
          <p:cNvSpPr txBox="1"/>
          <p:nvPr/>
        </p:nvSpPr>
        <p:spPr>
          <a:xfrm>
            <a:off x="1066425" y="2880550"/>
            <a:ext cx="9621600" cy="3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2023-07-07T12:37:17Z</dcterms:created>
</cp:coreProperties>
</file>