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jFMv6js4q1oMhcP7QfGXkiXMXZ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70BF39-568B-4DD4-8B90-DE942DAA1950}">
  <a:tblStyle styleId="{0270BF39-568B-4DD4-8B90-DE942DAA195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3">
              <a:alpha val="40000"/>
            </a:schemeClr>
          </a:solidFill>
        </a:fill>
      </a:tcStyle>
    </a:band1H>
    <a:band2H>
      <a:tcTxStyle b="off" i="off"/>
    </a:band2H>
    <a:band1V>
      <a:tcTxStyle b="off" i="off"/>
      <a:tcStyle>
        <a:tcBdr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3"/>
          </a:solidFill>
        </a:fill>
      </a:tcStyle>
    </a:firstRow>
    <a:neCell>
      <a:tcTxStyle b="off" i="off"/>
    </a:neCell>
    <a:nwCell>
      <a:tcTxStyle b="off" i="off"/>
    </a:nwCell>
  </a:tblStyle>
  <a:tblStyle styleId="{CB194CB3-5CE0-44B8-9835-A28D3FB2AB7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5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5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5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5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5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5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5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5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5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6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4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6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6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6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6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6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6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6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6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6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6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6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7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7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7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4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4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4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4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4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5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0" name="Google Shape;50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r>
              <a:rPr lang="en-US"/>
              <a:t>Lecture 2: Algorithm Analysis </a:t>
            </a:r>
            <a:endParaRPr/>
          </a:p>
        </p:txBody>
      </p:sp>
      <p:sp>
        <p:nvSpPr>
          <p:cNvPr id="77" name="Google Shape;77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CSE 332: Data Structures &amp; Parallelism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Yafqa Khan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Summer 2025</a:t>
            </a:r>
            <a:endParaRPr/>
          </a:p>
        </p:txBody>
      </p:sp>
      <p:sp>
        <p:nvSpPr>
          <p:cNvPr id="78" name="Google Shape;78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Number of operations? Big Oh?</a:t>
            </a:r>
            <a:endParaRPr/>
          </a:p>
        </p:txBody>
      </p:sp>
      <p:sp>
        <p:nvSpPr>
          <p:cNvPr id="144" name="Google Shape;144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5" name="Google Shape;145;p51"/>
          <p:cNvGraphicFramePr/>
          <p:nvPr/>
        </p:nvGraphicFramePr>
        <p:xfrm>
          <a:off x="838200" y="16906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{CB194CB3-5CE0-44B8-9835-A28D3FB2AB78}</a:tableStyleId>
              </a:tblPr>
              <a:tblGrid>
                <a:gridCol w="5392675"/>
              </a:tblGrid>
              <a:tr h="4192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coolFunction(int n, int sum) {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int i, j;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for (i = 0; i &lt; n; i++) {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for (j = 0; j &lt; n; j++)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sum++;</a:t>
                      </a:r>
                      <a:b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}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print "This program is great!"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for (i = 0; i &lt; n; i++) {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sum++;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return sum</a:t>
                      </a:r>
                      <a:b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Loops: Using Summations</a:t>
            </a:r>
            <a:endParaRPr/>
          </a:p>
        </p:txBody>
      </p:sp>
      <p:sp>
        <p:nvSpPr>
          <p:cNvPr id="151" name="Google Shape;151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2" name="Google Shape;152;p52"/>
          <p:cNvGraphicFramePr/>
          <p:nvPr/>
        </p:nvGraphicFramePr>
        <p:xfrm>
          <a:off x="838200" y="16906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{CB194CB3-5CE0-44B8-9835-A28D3FB2AB78}</a:tableStyleId>
              </a:tblPr>
              <a:tblGrid>
                <a:gridCol w="4122225"/>
              </a:tblGrid>
              <a:tr h="1084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for (i = 0; i &lt; n; i++) {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sum++;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158" name="Google Shape;158;p5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9" name="Google Shape;159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Complexity Cases (e.g., Worst vs. Best Case)</a:t>
            </a:r>
            <a:endParaRPr/>
          </a:p>
        </p:txBody>
      </p:sp>
      <p:sp>
        <p:nvSpPr>
          <p:cNvPr id="165" name="Google Shape;165;p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66" name="Google Shape;166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Other Complexity Cases</a:t>
            </a:r>
            <a:endParaRPr/>
          </a:p>
        </p:txBody>
      </p:sp>
      <p:sp>
        <p:nvSpPr>
          <p:cNvPr id="172" name="Google Shape;172;p5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Average-case complexity</a:t>
            </a:r>
            <a:r>
              <a:rPr lang="en-US"/>
              <a:t>: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does "average" mean?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is an "average" dataset?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agreement on a specific scenario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Amortized-case complexity</a:t>
            </a:r>
            <a:r>
              <a:rPr lang="en-US"/>
              <a:t>: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Worst-case in a sequence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Later</a:t>
            </a:r>
            <a:endParaRPr/>
          </a:p>
        </p:txBody>
      </p:sp>
      <p:sp>
        <p:nvSpPr>
          <p:cNvPr id="173" name="Google Shape;173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Linear search – Best Case &amp; Worst Case</a:t>
            </a:r>
            <a:endParaRPr/>
          </a:p>
        </p:txBody>
      </p:sp>
      <p:sp>
        <p:nvSpPr>
          <p:cNvPr id="179" name="Google Shape;179;p56"/>
          <p:cNvSpPr txBox="1"/>
          <p:nvPr/>
        </p:nvSpPr>
        <p:spPr>
          <a:xfrm>
            <a:off x="1806260" y="2986088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an integer in a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sorted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array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56"/>
          <p:cNvGrpSpPr/>
          <p:nvPr/>
        </p:nvGrpSpPr>
        <p:grpSpPr>
          <a:xfrm>
            <a:off x="2796860" y="1690688"/>
            <a:ext cx="5943600" cy="1143000"/>
            <a:chOff x="1676400" y="1143000"/>
            <a:chExt cx="5943600" cy="1143000"/>
          </a:xfrm>
        </p:grpSpPr>
        <p:sp>
          <p:nvSpPr>
            <p:cNvPr id="181" name="Google Shape;181;p56"/>
            <p:cNvSpPr/>
            <p:nvPr/>
          </p:nvSpPr>
          <p:spPr>
            <a:xfrm>
              <a:off x="1676400" y="1143000"/>
              <a:ext cx="5943600" cy="1143000"/>
            </a:xfrm>
            <a:prstGeom prst="rect">
              <a:avLst/>
            </a:prstGeom>
            <a:solidFill>
              <a:srgbClr val="C1FE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82" name="Google Shape;182;p56"/>
            <p:cNvGrpSpPr/>
            <p:nvPr/>
          </p:nvGrpSpPr>
          <p:grpSpPr>
            <a:xfrm>
              <a:off x="1905000" y="1447800"/>
              <a:ext cx="5518150" cy="533400"/>
              <a:chOff x="864" y="864"/>
              <a:chExt cx="3911" cy="384"/>
            </a:xfrm>
          </p:grpSpPr>
          <p:grpSp>
            <p:nvGrpSpPr>
              <p:cNvPr id="183" name="Google Shape;183;p56"/>
              <p:cNvGrpSpPr/>
              <p:nvPr/>
            </p:nvGrpSpPr>
            <p:grpSpPr>
              <a:xfrm>
                <a:off x="864" y="864"/>
                <a:ext cx="3888" cy="384"/>
                <a:chOff x="864" y="864"/>
                <a:chExt cx="3888" cy="384"/>
              </a:xfrm>
            </p:grpSpPr>
            <p:sp>
              <p:nvSpPr>
                <p:cNvPr id="184" name="Google Shape;184;p56"/>
                <p:cNvSpPr/>
                <p:nvPr/>
              </p:nvSpPr>
              <p:spPr>
                <a:xfrm>
                  <a:off x="864" y="864"/>
                  <a:ext cx="3888" cy="38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1" i="0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185" name="Google Shape;185;p56"/>
                <p:cNvCxnSpPr/>
                <p:nvPr/>
              </p:nvCxnSpPr>
              <p:spPr>
                <a:xfrm>
                  <a:off x="1296" y="864"/>
                  <a:ext cx="0" cy="3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6" name="Google Shape;186;p56"/>
                <p:cNvCxnSpPr/>
                <p:nvPr/>
              </p:nvCxnSpPr>
              <p:spPr>
                <a:xfrm>
                  <a:off x="1728" y="864"/>
                  <a:ext cx="0" cy="3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7" name="Google Shape;187;p56"/>
                <p:cNvCxnSpPr/>
                <p:nvPr/>
              </p:nvCxnSpPr>
              <p:spPr>
                <a:xfrm>
                  <a:off x="2160" y="864"/>
                  <a:ext cx="0" cy="3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8" name="Google Shape;188;p56"/>
                <p:cNvCxnSpPr/>
                <p:nvPr/>
              </p:nvCxnSpPr>
              <p:spPr>
                <a:xfrm>
                  <a:off x="2592" y="864"/>
                  <a:ext cx="0" cy="3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9" name="Google Shape;189;p56"/>
                <p:cNvCxnSpPr/>
                <p:nvPr/>
              </p:nvCxnSpPr>
              <p:spPr>
                <a:xfrm>
                  <a:off x="3024" y="864"/>
                  <a:ext cx="0" cy="3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0" name="Google Shape;190;p56"/>
                <p:cNvCxnSpPr/>
                <p:nvPr/>
              </p:nvCxnSpPr>
              <p:spPr>
                <a:xfrm>
                  <a:off x="3456" y="864"/>
                  <a:ext cx="0" cy="3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1" name="Google Shape;191;p56"/>
                <p:cNvCxnSpPr/>
                <p:nvPr/>
              </p:nvCxnSpPr>
              <p:spPr>
                <a:xfrm>
                  <a:off x="3888" y="864"/>
                  <a:ext cx="0" cy="3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2" name="Google Shape;192;p56"/>
                <p:cNvCxnSpPr/>
                <p:nvPr/>
              </p:nvCxnSpPr>
              <p:spPr>
                <a:xfrm>
                  <a:off x="4320" y="864"/>
                  <a:ext cx="0" cy="3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193" name="Google Shape;193;p56"/>
              <p:cNvSpPr txBox="1"/>
              <p:nvPr/>
            </p:nvSpPr>
            <p:spPr>
              <a:xfrm>
                <a:off x="960" y="912"/>
                <a:ext cx="212" cy="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56"/>
              <p:cNvSpPr txBox="1"/>
              <p:nvPr/>
            </p:nvSpPr>
            <p:spPr>
              <a:xfrm>
                <a:off x="1392" y="912"/>
                <a:ext cx="238" cy="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56"/>
              <p:cNvSpPr txBox="1"/>
              <p:nvPr/>
            </p:nvSpPr>
            <p:spPr>
              <a:xfrm>
                <a:off x="1824" y="912"/>
                <a:ext cx="238" cy="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56"/>
              <p:cNvSpPr txBox="1"/>
              <p:nvPr/>
            </p:nvSpPr>
            <p:spPr>
              <a:xfrm>
                <a:off x="2256" y="912"/>
                <a:ext cx="346" cy="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56"/>
              <p:cNvSpPr txBox="1"/>
              <p:nvPr/>
            </p:nvSpPr>
            <p:spPr>
              <a:xfrm>
                <a:off x="2688" y="912"/>
                <a:ext cx="346" cy="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56"/>
              <p:cNvSpPr txBox="1"/>
              <p:nvPr/>
            </p:nvSpPr>
            <p:spPr>
              <a:xfrm>
                <a:off x="3120" y="912"/>
                <a:ext cx="346" cy="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56"/>
              <p:cNvSpPr txBox="1"/>
              <p:nvPr/>
            </p:nvSpPr>
            <p:spPr>
              <a:xfrm>
                <a:off x="3504" y="912"/>
                <a:ext cx="346" cy="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56"/>
              <p:cNvSpPr txBox="1"/>
              <p:nvPr/>
            </p:nvSpPr>
            <p:spPr>
              <a:xfrm>
                <a:off x="3984" y="912"/>
                <a:ext cx="347" cy="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56"/>
              <p:cNvSpPr txBox="1"/>
              <p:nvPr/>
            </p:nvSpPr>
            <p:spPr>
              <a:xfrm>
                <a:off x="4320" y="912"/>
                <a:ext cx="455" cy="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2" name="Google Shape;202;p56"/>
          <p:cNvSpPr txBox="1"/>
          <p:nvPr/>
        </p:nvSpPr>
        <p:spPr>
          <a:xfrm>
            <a:off x="1653860" y="3519488"/>
            <a:ext cx="5715000" cy="2743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requires array is sorted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returns whether k is in array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boolean </a:t>
            </a:r>
            <a:r>
              <a:rPr b="1" i="0" lang="en-US" sz="2000" u="none" cap="none" strike="noStrike">
                <a:solidFill>
                  <a:srgbClr val="119F33"/>
                </a:solidFill>
                <a:latin typeface="Courier New"/>
                <a:ea typeface="Courier New"/>
                <a:cs typeface="Courier New"/>
                <a:sym typeface="Courier New"/>
              </a:rPr>
              <a:t>find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(int[]</a:t>
            </a:r>
            <a:r>
              <a:rPr b="1" i="0" lang="en-US" sz="2000" u="none" cap="none" strike="noStrike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int </a:t>
            </a:r>
            <a:r>
              <a:rPr b="1" i="0" lang="en-US" sz="2000" u="none" cap="none" strike="noStrike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2000" u="none" cap="none" strike="noStrik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i="0" lang="en-US" sz="2000" u="none" cap="none" strike="noStrike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arr.length; ++i)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i="0" lang="en-US" sz="2000" u="none" cap="none" strike="noStrik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(arr[i] == 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i="0" lang="en-US" sz="2000" u="none" cap="none" strike="noStrik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true;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2000" u="none" cap="none" strike="noStrik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false;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6"/>
          <p:cNvSpPr txBox="1"/>
          <p:nvPr/>
        </p:nvSpPr>
        <p:spPr>
          <a:xfrm>
            <a:off x="5692460" y="5348288"/>
            <a:ext cx="4191000" cy="144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case: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Worst case: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Remember a faster search algorithm?</a:t>
            </a:r>
            <a:endParaRPr/>
          </a:p>
        </p:txBody>
      </p:sp>
      <p:sp>
        <p:nvSpPr>
          <p:cNvPr id="210" name="Google Shape;210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11" name="Google Shape;211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Ignoring constant factors</a:t>
            </a:r>
            <a:endParaRPr/>
          </a:p>
        </p:txBody>
      </p:sp>
      <p:sp>
        <p:nvSpPr>
          <p:cNvPr id="217" name="Google Shape;217;p5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10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18" name="Google Shape;218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Example - Why we ignore constant factors</a:t>
            </a:r>
            <a:endParaRPr/>
          </a:p>
        </p:txBody>
      </p:sp>
      <p:sp>
        <p:nvSpPr>
          <p:cNvPr id="224" name="Google Shape;224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5" name="Google Shape;22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111" y="2692833"/>
            <a:ext cx="4800580" cy="331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0136" y="2692832"/>
            <a:ext cx="4799753" cy="330859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9"/>
          <p:cNvSpPr txBox="1"/>
          <p:nvPr/>
        </p:nvSpPr>
        <p:spPr>
          <a:xfrm>
            <a:off x="902112" y="5985982"/>
            <a:ext cx="4799752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9996" l="0" r="0" t="-39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9"/>
          <p:cNvSpPr txBox="1"/>
          <p:nvPr/>
        </p:nvSpPr>
        <p:spPr>
          <a:xfrm>
            <a:off x="6489309" y="5996184"/>
            <a:ext cx="4799752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9996" l="0" r="0" t="-39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9"/>
          <p:cNvSpPr txBox="1"/>
          <p:nvPr/>
        </p:nvSpPr>
        <p:spPr>
          <a:xfrm rot="-5400000">
            <a:off x="-889454" y="4191929"/>
            <a:ext cx="33007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time, lower = better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9"/>
          <p:cNvSpPr txBox="1"/>
          <p:nvPr/>
        </p:nvSpPr>
        <p:spPr>
          <a:xfrm rot="-5400000">
            <a:off x="4681122" y="4198391"/>
            <a:ext cx="33085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time, lower = better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9"/>
          <p:cNvSpPr txBox="1"/>
          <p:nvPr/>
        </p:nvSpPr>
        <p:spPr>
          <a:xfrm>
            <a:off x="902111" y="1920770"/>
            <a:ext cx="4799753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8089" l="0" r="0" t="-150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9"/>
          <p:cNvSpPr txBox="1"/>
          <p:nvPr/>
        </p:nvSpPr>
        <p:spPr>
          <a:xfrm>
            <a:off x="6490136" y="1918148"/>
            <a:ext cx="4799753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8089" l="0" r="0" t="-158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Logarithms and Exponents</a:t>
            </a:r>
            <a:endParaRPr/>
          </a:p>
        </p:txBody>
      </p:sp>
      <p:sp>
        <p:nvSpPr>
          <p:cNvPr id="238" name="Google Shape;238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9" name="Google Shape;23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3501" y="1568525"/>
            <a:ext cx="7964999" cy="47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4" name="Google Shape;84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EX00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due monday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EX01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released friday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Please email me (if you haven’t already) if you need a makeup exam</a:t>
            </a:r>
            <a:endParaRPr/>
          </a:p>
        </p:txBody>
      </p:sp>
      <p:sp>
        <p:nvSpPr>
          <p:cNvPr id="85" name="Google Shape;85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Logarithms and Exponents</a:t>
            </a:r>
            <a:endParaRPr/>
          </a:p>
        </p:txBody>
      </p:sp>
      <p:sp>
        <p:nvSpPr>
          <p:cNvPr id="246" name="Google Shape;246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7" name="Google Shape;24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252998"/>
            <a:ext cx="5162718" cy="310335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1"/>
          <p:cNvSpPr txBox="1"/>
          <p:nvPr/>
        </p:nvSpPr>
        <p:spPr>
          <a:xfrm>
            <a:off x="838199" y="2483557"/>
            <a:ext cx="5162718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7003" l="0" r="0" t="-149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1080" y="3252998"/>
            <a:ext cx="5162719" cy="310335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1"/>
          <p:cNvSpPr txBox="1"/>
          <p:nvPr/>
        </p:nvSpPr>
        <p:spPr>
          <a:xfrm>
            <a:off x="6191081" y="2483556"/>
            <a:ext cx="5162718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7003" l="0" r="0" t="-149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Speaking of Logarithms...</a:t>
            </a:r>
            <a:endParaRPr/>
          </a:p>
        </p:txBody>
      </p:sp>
      <p:sp>
        <p:nvSpPr>
          <p:cNvPr id="256" name="Google Shape;256;p6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57" name="Google Shape;257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Review: Logarithms</a:t>
            </a:r>
            <a:endParaRPr/>
          </a:p>
        </p:txBody>
      </p:sp>
      <p:sp>
        <p:nvSpPr>
          <p:cNvPr id="264" name="Google Shape;264;p6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65" name="Google Shape;265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6" name="Google Shape;266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2074" y="136525"/>
            <a:ext cx="3480251" cy="249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6973" y="3343775"/>
            <a:ext cx="3638382" cy="2833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273" name="Google Shape;273;p6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What do we care about?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Analyzing Code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Counting code constructs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Best Case vs. Worst Case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Asymptotic Analysis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Big-Oh Definition</a:t>
            </a:r>
            <a:endParaRPr/>
          </a:p>
        </p:txBody>
      </p:sp>
      <p:sp>
        <p:nvSpPr>
          <p:cNvPr id="274" name="Google Shape;274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Asymptotic Analysis</a:t>
            </a:r>
            <a:endParaRPr/>
          </a:p>
        </p:txBody>
      </p:sp>
      <p:sp>
        <p:nvSpPr>
          <p:cNvPr id="280" name="Google Shape;280;p6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1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81" name="Google Shape;281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Asymptotic Analysis: Big-Oh</a:t>
            </a:r>
            <a:endParaRPr/>
          </a:p>
        </p:txBody>
      </p:sp>
      <p:sp>
        <p:nvSpPr>
          <p:cNvPr id="287" name="Google Shape;287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8" name="Google Shape;28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738" y="1690701"/>
            <a:ext cx="9990864" cy="466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294" name="Google Shape;294;p6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What do we care about?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Analyzing Code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Counting code constructs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Best Case vs. Worst Case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Asymptotic Analysis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Big-Oh Definition</a:t>
            </a:r>
            <a:endParaRPr/>
          </a:p>
        </p:txBody>
      </p:sp>
      <p:sp>
        <p:nvSpPr>
          <p:cNvPr id="295" name="Google Shape;295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Formally Big-Oh</a:t>
            </a:r>
            <a:endParaRPr/>
          </a:p>
        </p:txBody>
      </p:sp>
      <p:sp>
        <p:nvSpPr>
          <p:cNvPr id="301" name="Google Shape;301;p68"/>
          <p:cNvSpPr txBox="1"/>
          <p:nvPr>
            <p:ph idx="1" type="body"/>
          </p:nvPr>
        </p:nvSpPr>
        <p:spPr>
          <a:xfrm>
            <a:off x="838200" y="1782966"/>
            <a:ext cx="10515600" cy="21390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0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302" name="Google Shape;302;p68"/>
          <p:cNvSpPr txBox="1"/>
          <p:nvPr/>
        </p:nvSpPr>
        <p:spPr>
          <a:xfrm>
            <a:off x="838200" y="3922003"/>
            <a:ext cx="10515600" cy="18713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379" l="-1082" r="0" t="-3354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7659" y="-1"/>
            <a:ext cx="3464341" cy="250853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411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10" name="Google Shape;310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69"/>
          <p:cNvSpPr txBox="1"/>
          <p:nvPr/>
        </p:nvSpPr>
        <p:spPr>
          <a:xfrm>
            <a:off x="838200" y="1690688"/>
            <a:ext cx="10515600" cy="18713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380" l="-1082" r="0" t="-2683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69"/>
          <p:cNvSpPr txBox="1"/>
          <p:nvPr/>
        </p:nvSpPr>
        <p:spPr>
          <a:xfrm>
            <a:off x="838199" y="3504524"/>
            <a:ext cx="3810000" cy="6463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5290" l="-4648" r="0" t="-156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69"/>
          <p:cNvSpPr txBox="1"/>
          <p:nvPr/>
        </p:nvSpPr>
        <p:spPr>
          <a:xfrm>
            <a:off x="7772402" y="3643494"/>
            <a:ext cx="3581399" cy="6463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290" l="-5298" r="0" t="-156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8198" y="4136875"/>
            <a:ext cx="3073905" cy="22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19948" y="0"/>
            <a:ext cx="2872052" cy="2079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73550" y="4310305"/>
            <a:ext cx="3253673" cy="2046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411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22" name="Google Shape;322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6458" y="1690688"/>
            <a:ext cx="6219083" cy="4490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91" name="Google Shape;9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What do we care about?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Analyzing Code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Counting code constructs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Best Case vs. Worst Case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Asymptotic Analysis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Big-Oh Definition</a:t>
            </a:r>
            <a:endParaRPr/>
          </a:p>
        </p:txBody>
      </p:sp>
      <p:sp>
        <p:nvSpPr>
          <p:cNvPr id="92" name="Google Shape;9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411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29" name="Google Shape;329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7835" y="1825625"/>
            <a:ext cx="6916330" cy="434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Timeline</a:t>
            </a:r>
            <a:endParaRPr/>
          </a:p>
        </p:txBody>
      </p:sp>
      <p:sp>
        <p:nvSpPr>
          <p:cNvPr id="336" name="Google Shape;336;p7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What do we care about?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Analyzing Code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Counting code constructs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Best Case vs. Worst Case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Asymptotic Analysis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Big-Oh (and Big-) Definition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Big-Oh Summary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Cases vs Asymptotics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Amortization</a:t>
            </a:r>
            <a:endParaRPr/>
          </a:p>
        </p:txBody>
      </p:sp>
      <p:sp>
        <p:nvSpPr>
          <p:cNvPr id="337" name="Google Shape;337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What do we care about?</a:t>
            </a:r>
            <a:endParaRPr/>
          </a:p>
        </p:txBody>
      </p:sp>
      <p:sp>
        <p:nvSpPr>
          <p:cNvPr id="99" name="Google Shape;99;p4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Correctness: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Does the algorithm do what is intended?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Performance: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Speed		</a:t>
            </a:r>
            <a:r>
              <a:rPr lang="en-US">
                <a:solidFill>
                  <a:srgbClr val="FF0000"/>
                </a:solidFill>
              </a:rPr>
              <a:t>time complexity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Memory		</a:t>
            </a:r>
            <a:r>
              <a:rPr lang="en-US">
                <a:solidFill>
                  <a:srgbClr val="FF0000"/>
                </a:solidFill>
              </a:rPr>
              <a:t>space complexity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Why analyze?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To make good design decisions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Enable you to look at an algorithm (or code) and identify the bottlenecks, etc.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0" name="Google Shape;10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Q: How should we compare two algorithms?</a:t>
            </a:r>
            <a:endParaRPr/>
          </a:p>
        </p:txBody>
      </p:sp>
      <p:sp>
        <p:nvSpPr>
          <p:cNvPr id="106" name="Google Shape;106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Problem: Sort list of all students has ever taken CSE332</a:t>
            </a:r>
            <a:endParaRPr/>
          </a:p>
        </p:txBody>
      </p:sp>
      <p:sp>
        <p:nvSpPr>
          <p:cNvPr id="107" name="Google Shape;107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A: How should we compare two algorithms?</a:t>
            </a:r>
            <a:endParaRPr/>
          </a:p>
        </p:txBody>
      </p:sp>
      <p:sp>
        <p:nvSpPr>
          <p:cNvPr id="113" name="Google Shape;113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51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14" name="Google Shape;114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120" name="Google Shape;120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What do we care about?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Analyzing Code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Counting code constructs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Best Case vs. Worst Case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Asymptotic Analysis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Big-Oh Definition</a:t>
            </a:r>
            <a:endParaRPr/>
          </a:p>
        </p:txBody>
      </p:sp>
      <p:sp>
        <p:nvSpPr>
          <p:cNvPr id="121" name="Google Shape;121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Analyzing Code: </a:t>
            </a:r>
            <a:r>
              <a:rPr lang="en-US">
                <a:solidFill>
                  <a:srgbClr val="FF0000"/>
                </a:solidFill>
              </a:rPr>
              <a:t>Counting code constructs</a:t>
            </a:r>
            <a:endParaRPr/>
          </a:p>
        </p:txBody>
      </p:sp>
      <p:sp>
        <p:nvSpPr>
          <p:cNvPr id="127" name="Google Shape;127;p49"/>
          <p:cNvSpPr txBox="1"/>
          <p:nvPr>
            <p:ph idx="1" type="body"/>
          </p:nvPr>
        </p:nvSpPr>
        <p:spPr>
          <a:xfrm>
            <a:off x="838200" y="142102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Assume basic </a:t>
            </a:r>
            <a:r>
              <a:rPr lang="en-US">
                <a:solidFill>
                  <a:srgbClr val="0070C0"/>
                </a:solidFill>
              </a:rPr>
              <a:t>operations</a:t>
            </a:r>
            <a:r>
              <a:rPr lang="en-US"/>
              <a:t> take some amount of constant time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Arithmetic (1+1), assignment (int b = 3), array index(arr[i]), etc.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This approximates reality: a very useful "lie"</a:t>
            </a:r>
            <a:endParaRPr/>
          </a:p>
        </p:txBody>
      </p:sp>
      <p:sp>
        <p:nvSpPr>
          <p:cNvPr id="128" name="Google Shape;128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29" name="Google Shape;129;p49"/>
          <p:cNvGraphicFramePr/>
          <p:nvPr/>
        </p:nvGraphicFramePr>
        <p:xfrm>
          <a:off x="838200" y="2943478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D8D8D8"/>
                    </a:gs>
                    <a:gs pos="35000">
                      <a:srgbClr val="E3E3E3"/>
                    </a:gs>
                    <a:gs pos="100000">
                      <a:srgbClr val="F4F4F4"/>
                    </a:gs>
                  </a:gsLst>
                  <a:lin ang="16200000" scaled="0"/>
                </a:gradFill>
                <a:tableStyleId>{0270BF39-568B-4DD4-8B90-DE942DAA1950}</a:tableStyleId>
              </a:tblPr>
              <a:tblGrid>
                <a:gridCol w="5257800"/>
                <a:gridCol w="5257800"/>
              </a:tblGrid>
              <a:tr h="54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Code Construct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How much Time?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4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Consecutive Statements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70C0"/>
                          </a:solidFill>
                        </a:rPr>
                        <a:t>Sum of time of each statement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54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Loops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70C0"/>
                          </a:solidFill>
                        </a:rPr>
                        <a:t>Sum of time of each iteration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4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Conditionals	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US" sz="2400">
                          <a:solidFill>
                            <a:srgbClr val="0070C0"/>
                          </a:solidFill>
                        </a:rPr>
                        <a:t>ime to evaluate conditional + whichever branch executes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4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Function (method) Calls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70C0"/>
                          </a:solidFill>
                        </a:rPr>
                        <a:t>Time of function’s body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4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Recursion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70C0"/>
                          </a:solidFill>
                        </a:rPr>
                        <a:t>Solve recurrence equation</a:t>
                      </a:r>
                      <a:endParaRPr i="1" sz="2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135" name="Google Shape;135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36" name="Google Shape;136;p50"/>
          <p:cNvGraphicFramePr/>
          <p:nvPr/>
        </p:nvGraphicFramePr>
        <p:xfrm>
          <a:off x="838200" y="29109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{CB194CB3-5CE0-44B8-9835-A28D3FB2AB78}</a:tableStyleId>
              </a:tblPr>
              <a:tblGrid>
                <a:gridCol w="48505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for (i = 0; i &lt; n; i++) {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sum++;</a:t>
                      </a:r>
                      <a:b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7" name="Google Shape;137;p50"/>
          <p:cNvGraphicFramePr/>
          <p:nvPr/>
        </p:nvGraphicFramePr>
        <p:xfrm>
          <a:off x="838200" y="16906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{CB194CB3-5CE0-44B8-9835-A28D3FB2AB78}</a:tableStyleId>
              </a:tblPr>
              <a:tblGrid>
                <a:gridCol w="22082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 = b + 5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 = b / a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 = c + 100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8" name="Google Shape;138;p50"/>
          <p:cNvGraphicFramePr/>
          <p:nvPr/>
        </p:nvGraphicFramePr>
        <p:xfrm>
          <a:off x="838200" y="41313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{CB194CB3-5CE0-44B8-9835-A28D3FB2AB78}</a:tableStyleId>
              </a:tblPr>
              <a:tblGrid>
                <a:gridCol w="6482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if (j &lt; 5) {</a:t>
                      </a:r>
                      <a:b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sum++;</a:t>
                      </a:r>
                      <a:b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 else {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for (i = 0; i &lt; n; i++) {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sum++;</a:t>
                      </a:r>
                      <a:b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2023-07-07T12:37:44Z</dcterms:created>
</cp:coreProperties>
</file>