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90" r:id="rId2"/>
    <p:sldId id="397" r:id="rId3"/>
    <p:sldId id="364" r:id="rId4"/>
    <p:sldId id="356" r:id="rId5"/>
    <p:sldId id="340" r:id="rId6"/>
    <p:sldId id="259" r:id="rId7"/>
    <p:sldId id="355" r:id="rId8"/>
    <p:sldId id="341" r:id="rId9"/>
    <p:sldId id="273" r:id="rId10"/>
    <p:sldId id="274" r:id="rId11"/>
    <p:sldId id="275" r:id="rId12"/>
    <p:sldId id="360" r:id="rId13"/>
    <p:sldId id="359" r:id="rId14"/>
    <p:sldId id="278" r:id="rId15"/>
    <p:sldId id="283" r:id="rId16"/>
    <p:sldId id="361" r:id="rId17"/>
    <p:sldId id="362" r:id="rId18"/>
    <p:sldId id="363" r:id="rId19"/>
    <p:sldId id="279" r:id="rId20"/>
    <p:sldId id="285" r:id="rId21"/>
    <p:sldId id="357" r:id="rId22"/>
    <p:sldId id="345" r:id="rId23"/>
    <p:sldId id="284" r:id="rId24"/>
    <p:sldId id="297" r:id="rId25"/>
    <p:sldId id="358" r:id="rId26"/>
    <p:sldId id="281" r:id="rId27"/>
    <p:sldId id="286" r:id="rId28"/>
    <p:sldId id="282" r:id="rId29"/>
    <p:sldId id="280" r:id="rId30"/>
    <p:sldId id="310" r:id="rId31"/>
    <p:sldId id="287" r:id="rId32"/>
    <p:sldId id="288" r:id="rId33"/>
    <p:sldId id="342" r:id="rId34"/>
    <p:sldId id="292" r:id="rId35"/>
    <p:sldId id="343" r:id="rId36"/>
    <p:sldId id="293" r:id="rId37"/>
    <p:sldId id="291" r:id="rId38"/>
    <p:sldId id="294" r:id="rId39"/>
    <p:sldId id="295" r:id="rId40"/>
    <p:sldId id="311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07" r:id="rId50"/>
    <p:sldId id="308" r:id="rId51"/>
    <p:sldId id="304" r:id="rId52"/>
    <p:sldId id="305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A1B4-AD14-4B0A-B1EC-6CF099EB8D3B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A359-3E22-4B81-A559-BB7321C4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5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3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4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8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0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289DB24-690B-4941-8183-04D4518A5AB1}" type="datetimeFigureOut">
              <a:rPr lang="en-US" smtClean="0"/>
              <a:t>8/17/25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2/25su/exams/fin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 and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25Su</a:t>
            </a:r>
          </a:p>
          <a:p>
            <a:r>
              <a:rPr lang="en-US" dirty="0"/>
              <a:t>Lecture 23,24</a:t>
            </a:r>
          </a:p>
          <a:p>
            <a:r>
              <a:rPr lang="en-US" dirty="0"/>
              <a:t>*Credit to Robbie Weber for slides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973"/>
            <a:ext cx="457200" cy="296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93788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</p:spTree>
    <p:extLst>
      <p:ext uri="{BB962C8B-B14F-4D97-AF65-F5344CB8AC3E}">
        <p14:creationId xmlns:p14="http://schemas.microsoft.com/office/powerpoint/2010/main" val="36429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Intuitively: you can show me why the answer is yes, and I can verify it.</a:t>
            </a:r>
          </a:p>
          <a:p>
            <a:r>
              <a:rPr lang="en-US" sz="2800" dirty="0"/>
              <a:t>3-COLOR is an NP problem</a:t>
            </a:r>
          </a:p>
          <a:p>
            <a:endParaRPr lang="en-US" sz="2800" dirty="0"/>
          </a:p>
          <a:p>
            <a:r>
              <a:rPr lang="en-US" sz="2800" dirty="0"/>
              <a:t>“Is there a Spanning Tree of cost at most 25?” is an NP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408726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1EB2-9517-9900-59E3-F2479BAD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8D00-9D96-EC24-86B3-016D5302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C96E9-CEF0-99FA-B8DD-85604A78D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Intuitively: you can show me why the answer is yes, and I can verify it.</a:t>
            </a:r>
          </a:p>
          <a:p>
            <a:r>
              <a:rPr lang="en-US" sz="2800" dirty="0"/>
              <a:t>3-COLOR is an NP problem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Give me the coloring (u is red, v is blue,…) and check each edge.</a:t>
            </a:r>
          </a:p>
          <a:p>
            <a:r>
              <a:rPr lang="en-US" sz="2800" dirty="0"/>
              <a:t>“Is there a spanning tree of cost at most 25?” is an NP problem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Give me the tree, I’ll see if it’s a spanning tree (run BFS, every vertex visited, no cycles, etc.); and see if the weight is small enough.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F80C2-33DF-0B8E-BB62-7D6CC6EE9BED}"/>
              </a:ext>
            </a:extLst>
          </p:cNvPr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8CEDC-CD2A-6DD7-1C45-73735FCF87AE}"/>
              </a:ext>
            </a:extLst>
          </p:cNvPr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175523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FEE2-5937-7D45-9D9E-3776D001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B0CB-93D7-5CC5-E1EA-5E15BC35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226-43CA-A1B8-67C4-647E7A82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FCE81-B597-96BC-C4EA-DB21E4F7FCF5}"/>
              </a:ext>
            </a:extLst>
          </p:cNvPr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FEEB1-0051-C717-44B6-781EB5EF2429}"/>
              </a:ext>
            </a:extLst>
          </p:cNvPr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37680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</a:t>
            </a:r>
            <a:r>
              <a:rPr lang="en-US" sz="2800" b="1" dirty="0"/>
              <a:t>verify </a:t>
            </a:r>
            <a:r>
              <a:rPr lang="en-US" sz="2800" dirty="0"/>
              <a:t>YES instances of NP problems efficiently, but can we </a:t>
            </a:r>
            <a:r>
              <a:rPr lang="en-US" sz="2800" b="1" dirty="0"/>
              <a:t>decide </a:t>
            </a:r>
            <a:r>
              <a:rPr lang="en-US" sz="2800" dirty="0"/>
              <a:t>whether the answer is YES or NO efficiently?</a:t>
            </a:r>
          </a:p>
          <a:p>
            <a:r>
              <a:rPr lang="en-US" sz="2800" dirty="0"/>
              <a:t>That is, can we do it without the hint? </a:t>
            </a:r>
          </a:p>
          <a:p>
            <a:r>
              <a:rPr lang="en-US" sz="2800" dirty="0"/>
              <a:t>I.e. can you bootstrap the ability to check a certificate into the ability to find a certificate efficiently?</a:t>
            </a:r>
          </a:p>
          <a:p>
            <a:endParaRPr lang="en-US" sz="2800" dirty="0"/>
          </a:p>
          <a:p>
            <a:r>
              <a:rPr lang="en-US" sz="2800" dirty="0"/>
              <a:t>We don’t know.</a:t>
            </a:r>
          </a:p>
          <a:p>
            <a:r>
              <a:rPr lang="en-US" sz="2800" dirty="0"/>
              <a:t>This is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339044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Claim: 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NP (do you see why?)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  <a:blipFill rotWithShape="0">
                <a:blip r:embed="rId2"/>
                <a:stretch>
                  <a:fillRect l="-654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7" y="2994540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299454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199" r="-54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</p:spTree>
    <p:extLst>
      <p:ext uri="{BB962C8B-B14F-4D97-AF65-F5344CB8AC3E}">
        <p14:creationId xmlns:p14="http://schemas.microsoft.com/office/powerpoint/2010/main" val="409669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5997-3DB1-84AE-4F94-6826D2B7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CA38-AB11-45D9-DDF5-13D78E42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problems in NP we know how to </a:t>
            </a:r>
            <a:r>
              <a:rPr lang="en-US" sz="2800" b="1" dirty="0"/>
              <a:t>solve </a:t>
            </a:r>
            <a:r>
              <a:rPr lang="en-US" sz="2800" dirty="0"/>
              <a:t>in polynomial time (solve from scratch, not just verify)</a:t>
            </a:r>
          </a:p>
          <a:p>
            <a:r>
              <a:rPr lang="en-US" sz="2800" dirty="0"/>
              <a:t>“Is there a spanning tree of cost at most 25?” can be solved with Prim’s.</a:t>
            </a:r>
          </a:p>
          <a:p>
            <a:pPr lvl="1"/>
            <a:r>
              <a:rPr lang="en-US" sz="2400" dirty="0"/>
              <a:t>It’s in P.</a:t>
            </a:r>
          </a:p>
          <a:p>
            <a:r>
              <a:rPr lang="en-US" sz="2800" dirty="0"/>
              <a:t>Other problems we don’t know how to solve in polynomial time.</a:t>
            </a:r>
          </a:p>
          <a:p>
            <a:r>
              <a:rPr lang="en-US" sz="2800" dirty="0"/>
              <a:t>We don’t know whether 3-COLOR is in P (most people don’t think it is).</a:t>
            </a:r>
          </a:p>
          <a:p>
            <a:r>
              <a:rPr lang="en-US" sz="2800" dirty="0"/>
              <a:t>But maybe it is, and we just don’t know the algorithm.</a:t>
            </a:r>
          </a:p>
          <a:p>
            <a:r>
              <a:rPr lang="en-US" sz="2800" dirty="0"/>
              <a:t>P vs. NP asks this question in general: does knowing you can verify a solution guarantee that you can find a solution?</a:t>
            </a:r>
          </a:p>
        </p:txBody>
      </p:sp>
    </p:spTree>
    <p:extLst>
      <p:ext uri="{BB962C8B-B14F-4D97-AF65-F5344CB8AC3E}">
        <p14:creationId xmlns:p14="http://schemas.microsoft.com/office/powerpoint/2010/main" val="131957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7A9B-9AE3-E915-D337-B077F82D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170C3-C440-4C63-D65D-83873BE7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an algorithm to solve 3-COLOR, it’s just slow</a:t>
            </a:r>
          </a:p>
          <a:p>
            <a:r>
              <a:rPr lang="en-US" sz="2800" dirty="0"/>
              <a:t>Think of a correct (just inefficient) algorithm to solve 3-COLOR</a:t>
            </a:r>
          </a:p>
          <a:p>
            <a:endParaRPr lang="en-US" sz="2800" dirty="0"/>
          </a:p>
          <a:p>
            <a:r>
              <a:rPr lang="en-US" sz="2800" dirty="0"/>
              <a:t>Generate all 3^n possible colorings, if one of them works, great! Return true. </a:t>
            </a:r>
          </a:p>
          <a:p>
            <a:r>
              <a:rPr lang="en-US" sz="2800" dirty="0"/>
              <a:t>If none of them work, return false.</a:t>
            </a:r>
          </a:p>
          <a:p>
            <a:endParaRPr lang="en-US" sz="2800" dirty="0"/>
          </a:p>
          <a:p>
            <a:r>
              <a:rPr lang="en-US" sz="2800" dirty="0"/>
              <a:t>This algorithm takes exponential time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18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A0E2-82E4-0732-BA9A-1101E3E6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A4F3-05EA-06F7-D16E-B070FF05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2C5D-9DE1-6757-55E0-8724ED9F0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49961"/>
                <a:ext cx="11187258" cy="25110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3-COLOR is in EXP (we just saw why on the last slide)</a:t>
                </a:r>
              </a:p>
              <a:p>
                <a:r>
                  <a:rPr lang="en-US" sz="2800" dirty="0"/>
                  <a:t>So is </a:t>
                </a:r>
              </a:p>
              <a:p>
                <a:r>
                  <a:rPr lang="en-US" sz="2800" dirty="0"/>
                  <a:t>Claim: 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EXP (do you see why?)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2C5D-9DE1-6757-55E0-8724ED9F0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49961"/>
                <a:ext cx="11187258" cy="2511099"/>
              </a:xfrm>
              <a:blipFill>
                <a:blip r:embed="rId2"/>
                <a:stretch>
                  <a:fillRect l="-654" t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80F2E-7245-B17B-4887-55C2B8DAB856}"/>
                  </a:ext>
                </a:extLst>
              </p:cNvPr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80F2E-7245-B17B-4887-55C2B8DAB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>
                <a:blip r:embed="rId3"/>
                <a:stretch>
                  <a:fillRect l="-1248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BA71D4-7452-8F45-432F-B294EE0AF7EC}"/>
              </a:ext>
            </a:extLst>
          </p:cNvPr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EXP (stands for “Exponential”)</a:t>
            </a:r>
          </a:p>
        </p:txBody>
      </p:sp>
    </p:spTree>
    <p:extLst>
      <p:ext uri="{BB962C8B-B14F-4D97-AF65-F5344CB8AC3E}">
        <p14:creationId xmlns:p14="http://schemas.microsoft.com/office/powerpoint/2010/main" val="331697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923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does it mean for one problem to be harder than another?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 could solve problem A efficiently, if you give me a library that solves problem B efficiently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120269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We say A reduces to B in polynomial time, if there is an algorithm that, using a (hypothetical) polynomial-time algorithm for B, solves problem A in polynomial-time.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312026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Polynomial Time Reducible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B74AF-7EF3-4D18-A5D4-E954E144C7A2}"/>
              </a:ext>
            </a:extLst>
          </p:cNvPr>
          <p:cNvSpPr txBox="1"/>
          <p:nvPr/>
        </p:nvSpPr>
        <p:spPr>
          <a:xfrm rot="717906">
            <a:off x="8145886" y="460008"/>
            <a:ext cx="3779949" cy="64633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sure you have the direction right, it’s counter-intuitive!</a:t>
            </a:r>
          </a:p>
        </p:txBody>
      </p:sp>
    </p:spTree>
    <p:extLst>
      <p:ext uri="{BB962C8B-B14F-4D97-AF65-F5344CB8AC3E}">
        <p14:creationId xmlns:p14="http://schemas.microsoft.com/office/powerpoint/2010/main" val="2693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05054"/>
            <a:ext cx="11187258" cy="49043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EX11 Due Wednesday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EX12 Released Today, due Friday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Note: No late days or extensions on EX12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We made it shorter than previous quarters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Last call for Exam 2 makeups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https://courses.cs.washington.edu/courses/cse332/25su/exams/final.html</a:t>
            </a:r>
            <a:endParaRPr lang="en-US" sz="2200" b="1" dirty="0"/>
          </a:p>
          <a:p>
            <a:pPr lvl="1"/>
            <a:r>
              <a:rPr lang="en-US" sz="2200" b="1" dirty="0"/>
              <a:t>Note: it will be hard to accommodate makeups; only four days to grade</a:t>
            </a:r>
          </a:p>
          <a:p>
            <a:pPr lvl="1"/>
            <a:r>
              <a:rPr lang="en-US" sz="2200" dirty="0"/>
              <a:t>If you can’t make proposed makeup dates (e.g., sickness/emergency), some options:</a:t>
            </a:r>
          </a:p>
          <a:p>
            <a:pPr lvl="1"/>
            <a:r>
              <a:rPr lang="en-US" sz="2200" dirty="0"/>
              <a:t>Option 1: Exam 1 is worth 40% instead of 20% of overall grade</a:t>
            </a:r>
          </a:p>
          <a:p>
            <a:pPr lvl="1"/>
            <a:r>
              <a:rPr lang="en-US" sz="2200" dirty="0"/>
              <a:t>Option 2: Take the final exam in the next CSE 332 offering</a:t>
            </a:r>
          </a:p>
        </p:txBody>
      </p:sp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A reduces to B then A should be “easier” than B. (for us as algorithm designers)</a:t>
                </a:r>
              </a:p>
              <a:p>
                <a:pPr lvl="1"/>
                <a:r>
                  <a:rPr lang="en-US" sz="2800" dirty="0"/>
                  <a:t>If we can solve B, we can definitely solve A.</a:t>
                </a:r>
              </a:p>
              <a:p>
                <a:r>
                  <a:rPr lang="en-US" sz="2800" dirty="0"/>
                  <a:t>Usually denoted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B.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  <a:blipFill>
                <a:blip r:embed="rId2"/>
                <a:stretch>
                  <a:fillRect l="-708" t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879A1B-464E-4BD7-BAEE-BD387DECFC24}"/>
              </a:ext>
            </a:extLst>
          </p:cNvPr>
          <p:cNvSpPr/>
          <p:nvPr/>
        </p:nvSpPr>
        <p:spPr>
          <a:xfrm>
            <a:off x="575239" y="1445820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We say A reduces to B in polynomial time, if there is an algorithm that, using a (hypothetical) polynomial-time algorithm for B, solves problem A in polynomial-time.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CDDED-B4E5-4DD1-A767-36B3E4501462}"/>
              </a:ext>
            </a:extLst>
          </p:cNvPr>
          <p:cNvSpPr/>
          <p:nvPr/>
        </p:nvSpPr>
        <p:spPr>
          <a:xfrm>
            <a:off x="575239" y="144582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Polynomial Time Reducible</a:t>
            </a:r>
          </a:p>
        </p:txBody>
      </p:sp>
    </p:spTree>
    <p:extLst>
      <p:ext uri="{BB962C8B-B14F-4D97-AF65-F5344CB8AC3E}">
        <p14:creationId xmlns:p14="http://schemas.microsoft.com/office/powerpoint/2010/main" val="5455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E5F9-AC0F-5FAB-B685-59806F2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Direction Matters!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DF10D-82B5-7C84-ACE6-74E23DC8F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Direction matters, and is often confusing: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“A reduces to B”</a:t>
                </a:r>
              </a:p>
              <a:p>
                <a:r>
                  <a:rPr lang="en-US" sz="2800" dirty="0"/>
                  <a:t>I wrote an algorithm to solve problem A using a library designed to solve problem B</a:t>
                </a:r>
              </a:p>
              <a:p>
                <a:r>
                  <a:rPr lang="en-US" sz="2800" dirty="0"/>
                  <a:t>“A is no harder than B” (solving B guarantees you can solve A, but maybe there’s a different way to solve A)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remember the direction?</a:t>
                </a:r>
                <a:br>
                  <a:rPr lang="en-US" sz="2800" dirty="0"/>
                </a:br>
                <a:r>
                  <a:rPr lang="en-US" sz="2800" dirty="0"/>
                  <a:t>repeat “Reduction from A to B means writing an algorithm for problem A using an algorithm designed for problem B” to yourself 50 times until it’s stuck in your brain.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DF10D-82B5-7C84-ACE6-74E23DC8F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2880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73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We reduced shortest paths on (integer-weighted) graphs to shortest paths on unweighted graphs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2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is the hardest problem in NP?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50528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350528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17308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 NP-complete problem is a hardest problem in NP.</a:t>
                </a:r>
              </a:p>
              <a:p>
                <a:r>
                  <a:rPr lang="en-US" sz="2800" dirty="0"/>
                  <a:t>Seems like the right place to start for proving P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also the right place to start for proving P=NP.</a:t>
                </a:r>
              </a:p>
              <a:p>
                <a:r>
                  <a:rPr lang="en-US" sz="2800" dirty="0"/>
                  <a:t>A polynomial time algorithm for one NP-complete problem, gives you a polynomial time algorithm for </a:t>
                </a:r>
                <a:r>
                  <a:rPr lang="en-US" sz="2800" b="1" dirty="0"/>
                  <a:t>every </a:t>
                </a:r>
                <a:r>
                  <a:rPr lang="en-US" sz="2800" dirty="0"/>
                  <a:t>problem in NP.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D654-185F-5853-FB91-9F5D6B3D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F9BF-57D3-6E50-5B80-6FF402A6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1F34-DD6E-743F-F35D-24740B3F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show problem B is NP-hard</a:t>
            </a:r>
          </a:p>
          <a:p>
            <a:r>
              <a:rPr lang="en-US" sz="2800" dirty="0"/>
              <a:t>Reduce from A, a known NP-hard problem, to B.</a:t>
            </a:r>
          </a:p>
          <a:p>
            <a:r>
              <a:rPr lang="en-US" sz="2800" dirty="0"/>
              <a:t>From the known-hard problem to your new problem—must be that direction!</a:t>
            </a:r>
          </a:p>
          <a:p>
            <a:endParaRPr lang="en-US" sz="2800" dirty="0"/>
          </a:p>
          <a:p>
            <a:r>
              <a:rPr lang="en-US" sz="2800" dirty="0"/>
              <a:t>How do you remember the direction?</a:t>
            </a:r>
            <a:br>
              <a:rPr lang="en-US" sz="2800" dirty="0"/>
            </a:br>
            <a:r>
              <a:rPr lang="en-US" sz="2800" dirty="0"/>
              <a:t>Robbie recommends you memorize “reduce from known problem to new problem” by repeating it to yourself 50 times.</a:t>
            </a:r>
          </a:p>
          <a:p>
            <a:r>
              <a:rPr lang="en-US" sz="2800" dirty="0"/>
              <a:t>Alternatively reconstruct that proof by contradiction from the last slide to see which direction is needed.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9366B-7B25-8081-2413-8C673F607372}"/>
                  </a:ext>
                </a:extLst>
              </p:cNvPr>
              <p:cNvSpPr txBox="1"/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Or think of it as a contrapositive:</a:t>
                </a:r>
                <a:br>
                  <a:rPr lang="en-US" dirty="0"/>
                </a:br>
                <a:r>
                  <a:rPr lang="en-US" dirty="0"/>
                  <a:t>If we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we also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don’t (expect) to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we don’t (expect) to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9366B-7B25-8081-2413-8C673F607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blipFill>
                <a:blip r:embed="rId2"/>
                <a:stretch>
                  <a:fillRect l="-602" t="-810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</p:spTree>
    <p:extLst>
      <p:ext uri="{BB962C8B-B14F-4D97-AF65-F5344CB8AC3E}">
        <p14:creationId xmlns:p14="http://schemas.microsoft.com/office/powerpoint/2010/main" val="27134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is there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>
                <a:blip r:embed="rId2"/>
                <a:stretch>
                  <a:fillRect l="-2706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is there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>
                <a:blip r:embed="rId3"/>
                <a:stretch>
                  <a:fillRect l="-2706" r="-4381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40924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524" y="2010181"/>
            <a:ext cx="4729930" cy="285432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graph, decide if you can color the vertices red and blue so every edge has different colored endpoints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24" y="201018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214" y="2006059"/>
            <a:ext cx="4729930" cy="285845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graph, decide if you can color the vertices red, blue, and green so every edge has different colored endpoints.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5214" y="200605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3-Coloring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5045741"/>
            <a:ext cx="11125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2-Coloring can be done with a modification of BFS (or DFS). Color the start vertex red, its neighbors must be blue, their neighbors red, etc.</a:t>
            </a:r>
          </a:p>
          <a:p>
            <a:r>
              <a:rPr lang="en-US" sz="2800" dirty="0"/>
              <a:t>No one knows how to tell if a graph is 3-colorable efficiently.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9631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8696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28291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14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One more class: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17588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NP-hard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588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An NP-hard problem need not be in NP.</a:t>
                </a:r>
              </a:p>
              <a:p>
                <a:r>
                  <a:rPr lang="en-US" sz="2800" dirty="0"/>
                  <a:t>Examples?</a:t>
                </a:r>
              </a:p>
              <a:p>
                <a:r>
                  <a:rPr lang="en-US" sz="2800" dirty="0"/>
                  <a:t>Find the “best possible” certificate for an NP-hard problem.</a:t>
                </a:r>
              </a:p>
              <a:p>
                <a:r>
                  <a:rPr lang="en-US" sz="2800" dirty="0"/>
                  <a:t>	Instead of a path of length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find the longest path.</a:t>
                </a:r>
              </a:p>
              <a:p>
                <a:r>
                  <a:rPr lang="en-US" sz="2800" dirty="0"/>
                  <a:t>	Instead of a tour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find the shortest tour.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31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4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D5344-7706-1437-F7FA-8BBEE4F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5D17B-B2BB-836A-556E-12D9D6428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4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4449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NP-complete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4449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7" y="3133360"/>
            <a:ext cx="1077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Examples:</a:t>
            </a:r>
          </a:p>
          <a:p>
            <a:r>
              <a:rPr lang="en-US" sz="2800" dirty="0"/>
              <a:t>The halting problem is NP-hard (but not NP-complete).</a:t>
            </a:r>
          </a:p>
          <a:p>
            <a:r>
              <a:rPr lang="en-US" sz="2800" dirty="0"/>
              <a:t>So is n x n chess.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341" y="4902549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an n x n chessboard, can white force a win with perfect play?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341" y="490254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 x n Chess</a:t>
            </a:r>
          </a:p>
        </p:txBody>
      </p:sp>
    </p:spTree>
    <p:extLst>
      <p:ext uri="{BB962C8B-B14F-4D97-AF65-F5344CB8AC3E}">
        <p14:creationId xmlns:p14="http://schemas.microsoft.com/office/powerpoint/2010/main" val="25694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447788">
            <a:off x="2706326" y="1962540"/>
            <a:ext cx="2901832" cy="4272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4250" y="1533525"/>
            <a:ext cx="6019800" cy="25431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World Looks Like (We Think)</a:t>
            </a:r>
          </a:p>
        </p:txBody>
      </p:sp>
      <p:sp>
        <p:nvSpPr>
          <p:cNvPr id="4" name="Oval 3"/>
          <p:cNvSpPr/>
          <p:nvPr/>
        </p:nvSpPr>
        <p:spPr>
          <a:xfrm>
            <a:off x="2397553" y="3659278"/>
            <a:ext cx="2770010" cy="2076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</a:t>
            </a:r>
            <a:r>
              <a:rPr lang="en-US" sz="22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Short Paths, Light Spanning Tree, 2-COLOR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5946" y="2639028"/>
            <a:ext cx="21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NP-Complete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8868" y="1634608"/>
            <a:ext cx="156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NP-hard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4111" y="2080443"/>
            <a:ext cx="258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Halting Problem</a:t>
            </a:r>
          </a:p>
          <a:p>
            <a:r>
              <a:rPr lang="en-US" sz="2400" dirty="0" err="1"/>
              <a:t>nxn</a:t>
            </a:r>
            <a:r>
              <a:rPr lang="en-US" sz="2400" dirty="0"/>
              <a:t> chess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632" y="2946115"/>
            <a:ext cx="189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3-COLOR, TSP</a:t>
            </a:r>
          </a:p>
          <a:p>
            <a:r>
              <a:rPr lang="en-US" sz="2200" dirty="0"/>
              <a:t>Long Path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008" y="3199871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2185723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World Looks Like (If P=NP)</a:t>
            </a:r>
          </a:p>
        </p:txBody>
      </p:sp>
      <p:sp>
        <p:nvSpPr>
          <p:cNvPr id="5" name="Oval 4"/>
          <p:cNvSpPr/>
          <p:nvPr/>
        </p:nvSpPr>
        <p:spPr>
          <a:xfrm>
            <a:off x="2506405" y="1823033"/>
            <a:ext cx="4554152" cy="3939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Short Paths, Light Spanning Tree, 2-SAT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TSP, 3-SAT, Long Paths</a:t>
            </a:r>
          </a:p>
        </p:txBody>
      </p:sp>
      <p:sp>
        <p:nvSpPr>
          <p:cNvPr id="6" name="Oval 5"/>
          <p:cNvSpPr/>
          <p:nvPr/>
        </p:nvSpPr>
        <p:spPr>
          <a:xfrm>
            <a:off x="6782765" y="1527858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Still hard: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nxn</a:t>
            </a:r>
            <a:r>
              <a:rPr lang="en-US" sz="2400" dirty="0">
                <a:solidFill>
                  <a:schemeClr val="tx1"/>
                </a:solidFill>
              </a:rPr>
              <a:t> chess</a:t>
            </a:r>
          </a:p>
        </p:txBody>
      </p:sp>
      <p:sp>
        <p:nvSpPr>
          <p:cNvPr id="7" name="Oval 6"/>
          <p:cNvSpPr/>
          <p:nvPr/>
        </p:nvSpPr>
        <p:spPr>
          <a:xfrm>
            <a:off x="7259256" y="3948895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Still impossible: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Halting Problem</a:t>
            </a:r>
          </a:p>
        </p:txBody>
      </p:sp>
    </p:spTree>
    <p:extLst>
      <p:ext uri="{BB962C8B-B14F-4D97-AF65-F5344CB8AC3E}">
        <p14:creationId xmlns:p14="http://schemas.microsoft.com/office/powerpoint/2010/main" val="55226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 vs. NP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D3324-C293-4C18-8BC5-6C6B8858E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5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237" y="1802348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7" y="1802348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540" b="-6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5237" y="186845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237" y="3493707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237" y="349370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237" y="5173383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NP-hard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237" y="5173383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20789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called NP?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06" y="1412111"/>
            <a:ext cx="10914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You’ve seen nondeterministic computation before.</a:t>
            </a:r>
          </a:p>
          <a:p>
            <a:r>
              <a:rPr lang="en-US" sz="2800" dirty="0"/>
              <a:t>Back in 311.</a:t>
            </a:r>
          </a:p>
          <a:p>
            <a:endParaRPr lang="en-US" sz="2800" dirty="0"/>
          </a:p>
          <a:p>
            <a:r>
              <a:rPr lang="en-US" sz="2800" dirty="0"/>
              <a:t>NFAs would “magically” decide among a set of valid transitions.</a:t>
            </a:r>
          </a:p>
          <a:p>
            <a:r>
              <a:rPr lang="en-US" sz="2800" dirty="0"/>
              <a:t>Always choosing one that would lead to an accept state (if such a transition exists).</a:t>
            </a:r>
          </a:p>
        </p:txBody>
      </p:sp>
    </p:spTree>
    <p:extLst>
      <p:ext uri="{BB962C8B-B14F-4D97-AF65-F5344CB8AC3E}">
        <p14:creationId xmlns:p14="http://schemas.microsoft.com/office/powerpoint/2010/main" val="2205106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0" y="0"/>
            <a:ext cx="8837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433" y="358815"/>
            <a:ext cx="92134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 NFA and a DFA for the language </a:t>
            </a:r>
          </a:p>
          <a:p>
            <a:r>
              <a:rPr lang="en-US" sz="2800" dirty="0"/>
              <a:t>“binary strings with a 1 in the 3</a:t>
            </a:r>
            <a:r>
              <a:rPr lang="en-US" sz="2800" baseline="30000" dirty="0"/>
              <a:t>rd</a:t>
            </a:r>
            <a:r>
              <a:rPr lang="en-US" sz="2800" dirty="0"/>
              <a:t> position from the end.”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0167" y="6045958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Kevin &amp; Paul’s 311 Lecture 23.</a:t>
            </a:r>
          </a:p>
        </p:txBody>
      </p:sp>
    </p:spTree>
    <p:extLst>
      <p:ext uri="{BB962C8B-B14F-4D97-AF65-F5344CB8AC3E}">
        <p14:creationId xmlns:p14="http://schemas.microsoft.com/office/powerpoint/2010/main" val="283927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would a nondeterministic </a:t>
            </a:r>
            <a:r>
              <a:rPr lang="en-US" sz="2800" b="1" dirty="0"/>
              <a:t>computer </a:t>
            </a:r>
            <a:r>
              <a:rPr lang="en-US" sz="2800" dirty="0"/>
              <a:t>look like?</a:t>
            </a:r>
          </a:p>
          <a:p>
            <a:r>
              <a:rPr lang="en-US" sz="2800" dirty="0"/>
              <a:t>It can run all the usual commands,</a:t>
            </a:r>
          </a:p>
          <a:p>
            <a:r>
              <a:rPr lang="en-US" sz="2800" dirty="0"/>
              <a:t>But it can also magically (i.e. </a:t>
            </a:r>
            <a:r>
              <a:rPr lang="en-US" sz="2800" dirty="0" err="1"/>
              <a:t>nondeterministically</a:t>
            </a:r>
            <a:r>
              <a:rPr lang="en-US" sz="2800" dirty="0"/>
              <a:t>) decide to set any bit of memory to 0 or 1.</a:t>
            </a:r>
          </a:p>
          <a:p>
            <a:r>
              <a:rPr lang="en-US" sz="2800" dirty="0"/>
              <a:t>Always choosing 0 or 1 to cause the computer to output YES, </a:t>
            </a:r>
          </a:p>
          <a:p>
            <a:r>
              <a:rPr lang="en-US" sz="2800" dirty="0"/>
              <a:t>(if such a choice exists).</a:t>
            </a:r>
          </a:p>
        </p:txBody>
      </p:sp>
    </p:spTree>
    <p:extLst>
      <p:ext uri="{BB962C8B-B14F-4D97-AF65-F5344CB8AC3E}">
        <p14:creationId xmlns:p14="http://schemas.microsoft.com/office/powerpoint/2010/main" val="1371697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a nondeterministic computer…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think of a polynomial time algorithm on a nondeterministic computer to:</a:t>
            </a:r>
          </a:p>
          <a:p>
            <a:r>
              <a:rPr lang="en-US" sz="2800" dirty="0"/>
              <a:t>Solve 2-COLOR?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Solve 3-COLOR?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096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a nondeterministic computer…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think of a polynomial time algorithm on a nondeterministic computer to:</a:t>
            </a:r>
          </a:p>
          <a:p>
            <a:r>
              <a:rPr lang="en-US" sz="2800" dirty="0"/>
              <a:t>Solve 2-COLOR?</a:t>
            </a:r>
          </a:p>
          <a:p>
            <a:r>
              <a:rPr lang="en-US" sz="2800" dirty="0"/>
              <a:t>Just run our regular deterministic polynomial time algorithm</a:t>
            </a:r>
          </a:p>
          <a:p>
            <a:r>
              <a:rPr lang="en-US" sz="2800" dirty="0"/>
              <a:t>Or </a:t>
            </a:r>
            <a:r>
              <a:rPr lang="en-US" sz="2800" dirty="0" err="1"/>
              <a:t>nondeterministically</a:t>
            </a:r>
            <a:r>
              <a:rPr lang="en-US" sz="2800" dirty="0"/>
              <a:t> guess colors, output if they work.</a:t>
            </a:r>
          </a:p>
          <a:p>
            <a:r>
              <a:rPr lang="en-US" sz="2800" dirty="0"/>
              <a:t>Solve 3-COLOR?</a:t>
            </a:r>
          </a:p>
          <a:p>
            <a:r>
              <a:rPr lang="en-US" sz="2800" dirty="0" err="1"/>
              <a:t>nondeterministically</a:t>
            </a:r>
            <a:r>
              <a:rPr lang="en-US" sz="2800" dirty="0"/>
              <a:t> guess colors, output if they work.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6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7C31D5-ED41-4BDB-B670-CC4CE4AC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Dump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72E6-6DEF-4B85-BCAB-FEB5A37B2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Analogue of NFA/DFA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showed in 311 that the set of languages decided by NFAs and DFAs were the same.</a:t>
            </a:r>
          </a:p>
          <a:p>
            <a:r>
              <a:rPr lang="en-US" sz="2800" dirty="0"/>
              <a:t>I.e. NFAs didn’t let you solve more problems than DFAs.</a:t>
            </a:r>
          </a:p>
          <a:p>
            <a:r>
              <a:rPr lang="en-US" sz="2800" dirty="0"/>
              <a:t>But it did sometimes make the process a lot easier.</a:t>
            </a:r>
          </a:p>
          <a:p>
            <a:r>
              <a:rPr lang="en-US" sz="2800" dirty="0"/>
              <a:t>There are languages such that the best DFA is exponentially larger than the best NFA. (like the one from a few slides ago).</a:t>
            </a:r>
          </a:p>
          <a:p>
            <a:endParaRPr lang="en-US" sz="2800" dirty="0"/>
          </a:p>
          <a:p>
            <a:r>
              <a:rPr lang="en-US" sz="2800" dirty="0"/>
              <a:t>P vs. NP is an analogous question. Does non-determinism let us use exponentially fewer resources to solve some problems?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1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History, and Why P vs. NP?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494A-AA29-4329-AFA5-68DB770E0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3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013460"/>
          </a:xfrm>
        </p:spPr>
        <p:txBody>
          <a:bodyPr>
            <a:noAutofit/>
          </a:bodyPr>
          <a:lstStyle/>
          <a:p>
            <a:r>
              <a:rPr lang="en-US" sz="2800" dirty="0"/>
              <a:t>If you find an efficient algorithm for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2402655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2402655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6" y="3702644"/>
            <a:ext cx="7472604" cy="1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people care about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</p:spTree>
    <p:extLst>
      <p:ext uri="{BB962C8B-B14F-4D97-AF65-F5344CB8AC3E}">
        <p14:creationId xmlns:p14="http://schemas.microsoft.com/office/powerpoint/2010/main" val="40760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them almost 100 pages to just list them all.</a:t>
            </a:r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41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the last month, mathematicians and computer scientists have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10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you spend enough time trying to use computers to solve your problems, you will run into an NP-complete problem sooner or later.</a:t>
            </a:r>
          </a:p>
          <a:p>
            <a:r>
              <a:rPr lang="en-US" sz="2800" dirty="0"/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1012243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pPr lvl="1"/>
            <a:r>
              <a:rPr lang="en-US" sz="2800" dirty="0"/>
              <a:t>2-COLOR vs. 3-COLOR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Option 2:  Maybe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392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7030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89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we’re probably not getting one that is efficient in practice anyway.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1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</p:spTree>
    <p:extLst>
      <p:ext uri="{BB962C8B-B14F-4D97-AF65-F5344CB8AC3E}">
        <p14:creationId xmlns:p14="http://schemas.microsoft.com/office/powerpoint/2010/main" val="21017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2094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54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8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974-8359-49FD-A964-4DACD0A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48B-5109-43EF-8AAD-6901001D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7030A0"/>
                </a:solidFill>
              </a:rPr>
              <a:t>problem </a:t>
            </a:r>
            <a:r>
              <a:rPr lang="en-US" sz="2800" dirty="0"/>
              <a:t>is a set of inputs and the correct outputs.</a:t>
            </a:r>
          </a:p>
          <a:p>
            <a:r>
              <a:rPr lang="en-US" sz="2800" dirty="0"/>
              <a:t>“Find a Minimum Spanning Tree” is a problem. </a:t>
            </a:r>
          </a:p>
          <a:p>
            <a:pPr lvl="1"/>
            <a:r>
              <a:rPr lang="en-US" sz="2800" dirty="0"/>
              <a:t>Input is a graph, output is the MST.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“Tell whether a list is sorted” is a problem.</a:t>
            </a:r>
          </a:p>
          <a:p>
            <a:pPr lvl="1"/>
            <a:r>
              <a:rPr lang="en-US" sz="2800" dirty="0"/>
              <a:t>Input is an array, output is “yes” or “no”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“Sort this array” is a problem.</a:t>
            </a:r>
          </a:p>
          <a:p>
            <a:pPr lvl="1"/>
            <a:r>
              <a:rPr lang="en-US" sz="2800" dirty="0"/>
              <a:t>Input is an array, output is the same numbers, now in sorted order.</a:t>
            </a:r>
          </a:p>
        </p:txBody>
      </p:sp>
    </p:spTree>
    <p:extLst>
      <p:ext uri="{BB962C8B-B14F-4D97-AF65-F5344CB8AC3E}">
        <p14:creationId xmlns:p14="http://schemas.microsoft.com/office/powerpoint/2010/main" val="320024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974-8359-49FD-A964-4DACD0A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48B-5109-43EF-8AAD-6901001D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7030A0"/>
                </a:solidFill>
              </a:rPr>
              <a:t>instance </a:t>
            </a:r>
            <a:r>
              <a:rPr lang="en-US" sz="2800" dirty="0"/>
              <a:t>is a single input to a problem.</a:t>
            </a:r>
          </a:p>
          <a:p>
            <a:r>
              <a:rPr lang="en-US" sz="2800" dirty="0"/>
              <a:t>A single, particular graph is an instance of the MST problem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 single, particular graph with vertices s and t is an instance of the Shortest Path problem.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 single, particular array is an instance of the “is the array sorted?” problem.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76C997-F01C-7075-7C05-43881D6ED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60392"/>
              </p:ext>
            </p:extLst>
          </p:nvPr>
        </p:nvGraphicFramePr>
        <p:xfrm>
          <a:off x="1290129" y="5248534"/>
          <a:ext cx="6223476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9068">
                  <a:extLst>
                    <a:ext uri="{9D8B030D-6E8A-4147-A177-3AD203B41FA5}">
                      <a16:colId xmlns:a16="http://schemas.microsoft.com/office/drawing/2014/main" val="1701073200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4137322626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658681406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3242377888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695142541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8929851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2224004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802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CD3081-D0AC-E4D5-A36F-6127F578D34D}"/>
              </a:ext>
            </a:extLst>
          </p:cNvPr>
          <p:cNvSpPr txBox="1"/>
          <p:nvPr/>
        </p:nvSpPr>
        <p:spPr>
          <a:xfrm>
            <a:off x="8074325" y="5248534"/>
            <a:ext cx="244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Not Sorted</a:t>
            </a:r>
          </a:p>
        </p:txBody>
      </p:sp>
    </p:spTree>
    <p:extLst>
      <p:ext uri="{BB962C8B-B14F-4D97-AF65-F5344CB8AC3E}">
        <p14:creationId xmlns:p14="http://schemas.microsoft.com/office/powerpoint/2010/main" val="88835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also 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  <a:p>
            <a:endParaRPr lang="en-US" sz="2800" dirty="0"/>
          </a:p>
          <a:p>
            <a:r>
              <a:rPr lang="en-US" sz="2800" dirty="0"/>
              <a:t>Remember the decision part! It’s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6D0E-FAA0-41FA-9763-DC8F9DA6C4DA}"/>
              </a:ext>
            </a:extLst>
          </p:cNvPr>
          <p:cNvSpPr txBox="1"/>
          <p:nvPr/>
        </p:nvSpPr>
        <p:spPr>
          <a:xfrm rot="266143">
            <a:off x="7420455" y="5499557"/>
            <a:ext cx="466409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 careful looking through old finals, prior quarters didn’t include the decision requirement in the definition!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BC2A77F-D499-81FC-BC14-BA1794566DD9}"/>
              </a:ext>
            </a:extLst>
          </p:cNvPr>
          <p:cNvSpPr/>
          <p:nvPr/>
        </p:nvSpPr>
        <p:spPr>
          <a:xfrm>
            <a:off x="6935638" y="170372"/>
            <a:ext cx="4157932" cy="1485900"/>
          </a:xfrm>
          <a:prstGeom prst="wedgeRoundRectCallout">
            <a:avLst>
              <a:gd name="adj1" fmla="val -27879"/>
              <a:gd name="adj2" fmla="val 694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Formally, question is whether algorithm exists, not whether it’s known to humanity.</a:t>
            </a:r>
          </a:p>
        </p:txBody>
      </p:sp>
    </p:spTree>
    <p:extLst>
      <p:ext uri="{BB962C8B-B14F-4D97-AF65-F5344CB8AC3E}">
        <p14:creationId xmlns:p14="http://schemas.microsoft.com/office/powerpoint/2010/main" val="17262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1889</TotalTime>
  <Words>3648</Words>
  <Application>Microsoft Macintosh PowerPoint</Application>
  <PresentationFormat>Widescreen</PresentationFormat>
  <Paragraphs>438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 and NP</vt:lpstr>
      <vt:lpstr>Announcements</vt:lpstr>
      <vt:lpstr>P vs. NP</vt:lpstr>
      <vt:lpstr>Definition Dump</vt:lpstr>
      <vt:lpstr>Efficient</vt:lpstr>
      <vt:lpstr>Some definitions</vt:lpstr>
      <vt:lpstr>Some definitions</vt:lpstr>
      <vt:lpstr>Decision Problems</vt:lpstr>
      <vt:lpstr>P</vt:lpstr>
      <vt:lpstr>I’ll know it when I see it.</vt:lpstr>
      <vt:lpstr>I’ll know it when I see it.</vt:lpstr>
      <vt:lpstr>I’ll know it when I see it.</vt:lpstr>
      <vt:lpstr>I’ll know it when I see it.</vt:lpstr>
      <vt:lpstr>NP</vt:lpstr>
      <vt:lpstr>P vs. NP</vt:lpstr>
      <vt:lpstr>P vs. NP</vt:lpstr>
      <vt:lpstr>EXP</vt:lpstr>
      <vt:lpstr>EXP</vt:lpstr>
      <vt:lpstr>Reductions</vt:lpstr>
      <vt:lpstr>Reductions</vt:lpstr>
      <vt:lpstr>The Direction Matters!</vt:lpstr>
      <vt:lpstr>We reduced shortest paths on (integer-weighted) graphs to shortest paths on unweighted graphs</vt:lpstr>
      <vt:lpstr>NP-complete</vt:lpstr>
      <vt:lpstr>NP-complete</vt:lpstr>
      <vt:lpstr>Reductions Redux</vt:lpstr>
      <vt:lpstr>Examples</vt:lpstr>
      <vt:lpstr>Examples</vt:lpstr>
      <vt:lpstr>Examples</vt:lpstr>
      <vt:lpstr>NP-hard</vt:lpstr>
      <vt:lpstr>NP-hard</vt:lpstr>
      <vt:lpstr>What The World Looks Like (We Think)</vt:lpstr>
      <vt:lpstr>What The World Looks Like (If P=NP)</vt:lpstr>
      <vt:lpstr>Why P vs. NP matters</vt:lpstr>
      <vt:lpstr>PowerPoint Presentation</vt:lpstr>
      <vt:lpstr>Why is it called NP?</vt:lpstr>
      <vt:lpstr>PowerPoint Presentation</vt:lpstr>
      <vt:lpstr>Nondeterminism</vt:lpstr>
      <vt:lpstr>If we had a nondeterministic computer…</vt:lpstr>
      <vt:lpstr>If we had a nondeterministic computer…</vt:lpstr>
      <vt:lpstr>Analogue of NFA/DFA equivalence</vt:lpstr>
      <vt:lpstr>History, and Why P vs. NP?</vt:lpstr>
      <vt:lpstr>NP-Completeness</vt:lpstr>
      <vt:lpstr>NP-Complete Problems</vt:lpstr>
      <vt:lpstr>NP-Complete Problems</vt:lpstr>
      <vt:lpstr>NP-Complete Problems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Graph Algorithms</dc:title>
  <dc:creator>rtweber2</dc:creator>
  <cp:lastModifiedBy>Yafqa Khan</cp:lastModifiedBy>
  <cp:revision>20</cp:revision>
  <cp:lastPrinted>2025-06-02T17:20:28Z</cp:lastPrinted>
  <dcterms:created xsi:type="dcterms:W3CDTF">2021-12-07T17:43:56Z</dcterms:created>
  <dcterms:modified xsi:type="dcterms:W3CDTF">2025-08-18T02:47:18Z</dcterms:modified>
</cp:coreProperties>
</file>