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notesSlides/notesSlide2.xml" ContentType="application/vnd.openxmlformats-officedocument.presentationml.notesSlide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notesSlides/notesSlide3.xml" ContentType="application/vnd.openxmlformats-officedocument.presentationml.notesSlide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notesSlides/notesSlide4.xml" ContentType="application/vnd.openxmlformats-officedocument.presentationml.notesSlide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notesSlides/notesSlide5.xml" ContentType="application/vnd.openxmlformats-officedocument.presentationml.notesSlide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notesSlides/notesSlide6.xml" ContentType="application/vnd.openxmlformats-officedocument.presentationml.notesSlide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notesSlides/notesSlide7.xml" ContentType="application/vnd.openxmlformats-officedocument.presentationml.notesSlide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notesSlides/notesSlide8.xml" ContentType="application/vnd.openxmlformats-officedocument.presentationml.notesSlide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notesSlides/notesSlide9.xml" ContentType="application/vnd.openxmlformats-officedocument.presentationml.notesSlide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notesSlides/notesSlide10.xml" ContentType="application/vnd.openxmlformats-officedocument.presentationml.notesSlide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notesSlides/notesSlide11.xml" ContentType="application/vnd.openxmlformats-officedocument.presentationml.notesSlide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notesSlides/notesSlide12.xml" ContentType="application/vnd.openxmlformats-officedocument.presentationml.notesSlide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notesSlides/notesSlide13.xml" ContentType="application/vnd.openxmlformats-officedocument.presentationml.notesSlide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notesSlides/notesSlide14.xml" ContentType="application/vnd.openxmlformats-officedocument.presentationml.notesSlide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notesSlides/notesSlide15.xml" ContentType="application/vnd.openxmlformats-officedocument.presentationml.notesSlide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notesSlides/notesSlide16.xml" ContentType="application/vnd.openxmlformats-officedocument.presentationml.notesSlide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notesSlides/notesSlide17.xml" ContentType="application/vnd.openxmlformats-officedocument.presentationml.notesSlide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notesSlides/notesSlide18.xml" ContentType="application/vnd.openxmlformats-officedocument.presentationml.notesSlide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notesSlides/notesSlide19.xml" ContentType="application/vnd.openxmlformats-officedocument.presentationml.notesSlide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notesSlides/notesSlide20.xml" ContentType="application/vnd.openxmlformats-officedocument.presentationml.notesSlide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notesSlides/notesSlide21.xml" ContentType="application/vnd.openxmlformats-officedocument.presentationml.notesSlide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notesSlides/notesSlide22.xml" ContentType="application/vnd.openxmlformats-officedocument.presentationml.notesSlide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notesSlides/notesSlide23.xml" ContentType="application/vnd.openxmlformats-officedocument.presentationml.notesSlide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notesSlides/notesSlide24.xml" ContentType="application/vnd.openxmlformats-officedocument.presentationml.notesSlide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notesSlides/notesSlide25.xml" ContentType="application/vnd.openxmlformats-officedocument.presentationml.notesSlide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notesSlides/notesSlide26.xml" ContentType="application/vnd.openxmlformats-officedocument.presentationml.notesSlide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0.xml" ContentType="application/vnd.openxmlformats-officedocument.presentationml.tags+xml"/>
  <Override PartName="/ppt/tags/tag161.xml" ContentType="application/vnd.openxmlformats-officedocument.presentationml.tags+xml"/>
  <Override PartName="/ppt/tags/tag162.xml" ContentType="application/vnd.openxmlformats-officedocument.presentationml.tags+xml"/>
  <Override PartName="/ppt/notesSlides/notesSlide27.xml" ContentType="application/vnd.openxmlformats-officedocument.presentationml.notesSlide+xml"/>
  <Override PartName="/ppt/tags/tag163.xml" ContentType="application/vnd.openxmlformats-officedocument.presentationml.tags+xml"/>
  <Override PartName="/ppt/tags/tag164.xml" ContentType="application/vnd.openxmlformats-officedocument.presentationml.tags+xml"/>
  <Override PartName="/ppt/tags/tag165.xml" ContentType="application/vnd.openxmlformats-officedocument.presentationml.tags+xml"/>
  <Override PartName="/ppt/tags/tag166.xml" ContentType="application/vnd.openxmlformats-officedocument.presentationml.tags+xml"/>
  <Override PartName="/ppt/tags/tag167.xml" ContentType="application/vnd.openxmlformats-officedocument.presentationml.tags+xml"/>
  <Override PartName="/ppt/tags/tag168.xml" ContentType="application/vnd.openxmlformats-officedocument.presentationml.tags+xml"/>
  <Override PartName="/ppt/tags/tag169.xml" ContentType="application/vnd.openxmlformats-officedocument.presentationml.tags+xml"/>
  <Override PartName="/ppt/tags/tag170.xml" ContentType="application/vnd.openxmlformats-officedocument.presentationml.tags+xml"/>
  <Override PartName="/ppt/tags/tag171.xml" ContentType="application/vnd.openxmlformats-officedocument.presentationml.tags+xml"/>
  <Override PartName="/ppt/tags/tag172.xml" ContentType="application/vnd.openxmlformats-officedocument.presentationml.tags+xml"/>
  <Override PartName="/ppt/tags/tag173.xml" ContentType="application/vnd.openxmlformats-officedocument.presentationml.tags+xml"/>
  <Override PartName="/ppt/tags/tag174.xml" ContentType="application/vnd.openxmlformats-officedocument.presentationml.tags+xml"/>
  <Override PartName="/ppt/tags/tag175.xml" ContentType="application/vnd.openxmlformats-officedocument.presentationml.tags+xml"/>
  <Override PartName="/ppt/tags/tag176.xml" ContentType="application/vnd.openxmlformats-officedocument.presentationml.tags+xml"/>
  <Override PartName="/ppt/tags/tag177.xml" ContentType="application/vnd.openxmlformats-officedocument.presentationml.tags+xml"/>
  <Override PartName="/ppt/tags/tag178.xml" ContentType="application/vnd.openxmlformats-officedocument.presentationml.tags+xml"/>
  <Override PartName="/ppt/tags/tag179.xml" ContentType="application/vnd.openxmlformats-officedocument.presentationml.tags+xml"/>
  <Override PartName="/ppt/tags/tag180.xml" ContentType="application/vnd.openxmlformats-officedocument.presentationml.tags+xml"/>
  <Override PartName="/ppt/tags/tag181.xml" ContentType="application/vnd.openxmlformats-officedocument.presentationml.tags+xml"/>
  <Override PartName="/ppt/tags/tag182.xml" ContentType="application/vnd.openxmlformats-officedocument.presentationml.tags+xml"/>
  <Override PartName="/ppt/tags/tag183.xml" ContentType="application/vnd.openxmlformats-officedocument.presentationml.tags+xml"/>
  <Override PartName="/ppt/tags/tag184.xml" ContentType="application/vnd.openxmlformats-officedocument.presentationml.tags+xml"/>
  <Override PartName="/ppt/tags/tag185.xml" ContentType="application/vnd.openxmlformats-officedocument.presentationml.tags+xml"/>
  <Override PartName="/ppt/tags/tag186.xml" ContentType="application/vnd.openxmlformats-officedocument.presentationml.tags+xml"/>
  <Override PartName="/ppt/tags/tag187.xml" ContentType="application/vnd.openxmlformats-officedocument.presentationml.tags+xml"/>
  <Override PartName="/ppt/tags/tag188.xml" ContentType="application/vnd.openxmlformats-officedocument.presentationml.tags+xml"/>
  <Override PartName="/ppt/tags/tag189.xml" ContentType="application/vnd.openxmlformats-officedocument.presentationml.tags+xml"/>
  <Override PartName="/ppt/tags/tag190.xml" ContentType="application/vnd.openxmlformats-officedocument.presentationml.tags+xml"/>
  <Override PartName="/ppt/tags/tag191.xml" ContentType="application/vnd.openxmlformats-officedocument.presentationml.tags+xml"/>
  <Override PartName="/ppt/tags/tag192.xml" ContentType="application/vnd.openxmlformats-officedocument.presentationml.tags+xml"/>
  <Override PartName="/ppt/tags/tag193.xml" ContentType="application/vnd.openxmlformats-officedocument.presentationml.tags+xml"/>
  <Override PartName="/ppt/tags/tag194.xml" ContentType="application/vnd.openxmlformats-officedocument.presentationml.tags+xml"/>
  <Override PartName="/ppt/tags/tag195.xml" ContentType="application/vnd.openxmlformats-officedocument.presentationml.tags+xml"/>
  <Override PartName="/ppt/tags/tag196.xml" ContentType="application/vnd.openxmlformats-officedocument.presentationml.tags+xml"/>
  <Override PartName="/ppt/tags/tag197.xml" ContentType="application/vnd.openxmlformats-officedocument.presentationml.tags+xml"/>
  <Override PartName="/ppt/tags/tag198.xml" ContentType="application/vnd.openxmlformats-officedocument.presentationml.tags+xml"/>
  <Override PartName="/ppt/tags/tag199.xml" ContentType="application/vnd.openxmlformats-officedocument.presentationml.tags+xml"/>
  <Override PartName="/ppt/tags/tag200.xml" ContentType="application/vnd.openxmlformats-officedocument.presentationml.tags+xml"/>
  <Override PartName="/ppt/tags/tag201.xml" ContentType="application/vnd.openxmlformats-officedocument.presentationml.tags+xml"/>
  <Override PartName="/ppt/tags/tag202.xml" ContentType="application/vnd.openxmlformats-officedocument.presentationml.tags+xml"/>
  <Override PartName="/ppt/tags/tag203.xml" ContentType="application/vnd.openxmlformats-officedocument.presentationml.tags+xml"/>
  <Override PartName="/ppt/tags/tag204.xml" ContentType="application/vnd.openxmlformats-officedocument.presentationml.tags+xml"/>
  <Override PartName="/ppt/tags/tag205.xml" ContentType="application/vnd.openxmlformats-officedocument.presentationml.tags+xml"/>
  <Override PartName="/ppt/tags/tag206.xml" ContentType="application/vnd.openxmlformats-officedocument.presentationml.tags+xml"/>
  <Override PartName="/ppt/tags/tag207.xml" ContentType="application/vnd.openxmlformats-officedocument.presentationml.tags+xml"/>
  <Override PartName="/ppt/tags/tag208.xml" ContentType="application/vnd.openxmlformats-officedocument.presentationml.tags+xml"/>
  <Override PartName="/ppt/tags/tag209.xml" ContentType="application/vnd.openxmlformats-officedocument.presentationml.tags+xml"/>
  <Override PartName="/ppt/tags/tag210.xml" ContentType="application/vnd.openxmlformats-officedocument.presentationml.tags+xml"/>
  <Override PartName="/ppt/tags/tag211.xml" ContentType="application/vnd.openxmlformats-officedocument.presentationml.tags+xml"/>
  <Override PartName="/ppt/tags/tag212.xml" ContentType="application/vnd.openxmlformats-officedocument.presentationml.tags+xml"/>
  <Override PartName="/ppt/tags/tag213.xml" ContentType="application/vnd.openxmlformats-officedocument.presentationml.tags+xml"/>
  <Override PartName="/ppt/tags/tag214.xml" ContentType="application/vnd.openxmlformats-officedocument.presentationml.tags+xml"/>
  <Override PartName="/ppt/tags/tag215.xml" ContentType="application/vnd.openxmlformats-officedocument.presentationml.tags+xml"/>
  <Override PartName="/ppt/tags/tag216.xml" ContentType="application/vnd.openxmlformats-officedocument.presentationml.tags+xml"/>
  <Override PartName="/ppt/tags/tag217.xml" ContentType="application/vnd.openxmlformats-officedocument.presentationml.tags+xml"/>
  <Override PartName="/ppt/tags/tag218.xml" ContentType="application/vnd.openxmlformats-officedocument.presentationml.tags+xml"/>
  <Override PartName="/ppt/tags/tag219.xml" ContentType="application/vnd.openxmlformats-officedocument.presentationml.tags+xml"/>
  <Override PartName="/ppt/tags/tag220.xml" ContentType="application/vnd.openxmlformats-officedocument.presentationml.tags+xml"/>
  <Override PartName="/ppt/tags/tag221.xml" ContentType="application/vnd.openxmlformats-officedocument.presentationml.tags+xml"/>
  <Override PartName="/ppt/tags/tag222.xml" ContentType="application/vnd.openxmlformats-officedocument.presentationml.tags+xml"/>
  <Override PartName="/ppt/notesSlides/notesSlide28.xml" ContentType="application/vnd.openxmlformats-officedocument.presentationml.notesSlide+xml"/>
  <Override PartName="/ppt/tags/tag223.xml" ContentType="application/vnd.openxmlformats-officedocument.presentationml.tags+xml"/>
  <Override PartName="/ppt/tags/tag224.xml" ContentType="application/vnd.openxmlformats-officedocument.presentationml.tags+xml"/>
  <Override PartName="/ppt/notesSlides/notesSlide29.xml" ContentType="application/vnd.openxmlformats-officedocument.presentationml.notesSlide+xml"/>
  <Override PartName="/ppt/tags/tag225.xml" ContentType="application/vnd.openxmlformats-officedocument.presentationml.tags+xml"/>
  <Override PartName="/ppt/tags/tag226.xml" ContentType="application/vnd.openxmlformats-officedocument.presentationml.tags+xml"/>
  <Override PartName="/ppt/notesSlides/notesSlide30.xml" ContentType="application/vnd.openxmlformats-officedocument.presentationml.notesSlide+xml"/>
  <Override PartName="/ppt/tags/tag227.xml" ContentType="application/vnd.openxmlformats-officedocument.presentationml.tags+xml"/>
  <Override PartName="/ppt/tags/tag228.xml" ContentType="application/vnd.openxmlformats-officedocument.presentationml.tags+xml"/>
  <Override PartName="/ppt/notesSlides/notesSlide31.xml" ContentType="application/vnd.openxmlformats-officedocument.presentationml.notesSlide+xml"/>
  <Override PartName="/ppt/tags/tag229.xml" ContentType="application/vnd.openxmlformats-officedocument.presentationml.tags+xml"/>
  <Override PartName="/ppt/tags/tag230.xml" ContentType="application/vnd.openxmlformats-officedocument.presentationml.tags+xml"/>
  <Override PartName="/ppt/notesSlides/notesSlide32.xml" ContentType="application/vnd.openxmlformats-officedocument.presentationml.notesSlide+xml"/>
  <Override PartName="/ppt/tags/tag231.xml" ContentType="application/vnd.openxmlformats-officedocument.presentationml.tags+xml"/>
  <Override PartName="/ppt/tags/tag232.xml" ContentType="application/vnd.openxmlformats-officedocument.presentationml.tags+xml"/>
  <Override PartName="/ppt/tags/tag233.xml" ContentType="application/vnd.openxmlformats-officedocument.presentationml.tags+xml"/>
  <Override PartName="/ppt/notesSlides/notesSlide33.xml" ContentType="application/vnd.openxmlformats-officedocument.presentationml.notesSlide+xml"/>
  <Override PartName="/ppt/tags/tag234.xml" ContentType="application/vnd.openxmlformats-officedocument.presentationml.tags+xml"/>
  <Override PartName="/ppt/tags/tag235.xml" ContentType="application/vnd.openxmlformats-officedocument.presentationml.tags+xml"/>
  <Override PartName="/ppt/tags/tag236.xml" ContentType="application/vnd.openxmlformats-officedocument.presentationml.tags+xml"/>
  <Override PartName="/ppt/notesSlides/notesSlide34.xml" ContentType="application/vnd.openxmlformats-officedocument.presentationml.notesSlide+xml"/>
  <Override PartName="/ppt/tags/tag237.xml" ContentType="application/vnd.openxmlformats-officedocument.presentationml.tags+xml"/>
  <Override PartName="/ppt/tags/tag238.xml" ContentType="application/vnd.openxmlformats-officedocument.presentationml.tags+xml"/>
  <Override PartName="/ppt/tags/tag239.xml" ContentType="application/vnd.openxmlformats-officedocument.presentationml.tags+xml"/>
  <Override PartName="/ppt/tags/tag240.xml" ContentType="application/vnd.openxmlformats-officedocument.presentationml.tags+xml"/>
  <Override PartName="/ppt/notesSlides/notesSlide35.xml" ContentType="application/vnd.openxmlformats-officedocument.presentationml.notesSlide+xml"/>
  <Override PartName="/ppt/tags/tag241.xml" ContentType="application/vnd.openxmlformats-officedocument.presentationml.tags+xml"/>
  <Override PartName="/ppt/tags/tag242.xml" ContentType="application/vnd.openxmlformats-officedocument.presentationml.tags+xml"/>
  <Override PartName="/ppt/tags/tag243.xml" ContentType="application/vnd.openxmlformats-officedocument.presentationml.tags+xml"/>
  <Override PartName="/ppt/notesSlides/notesSlide36.xml" ContentType="application/vnd.openxmlformats-officedocument.presentationml.notesSlide+xml"/>
  <Override PartName="/ppt/tags/tag244.xml" ContentType="application/vnd.openxmlformats-officedocument.presentationml.tags+xml"/>
  <Override PartName="/ppt/tags/tag245.xml" ContentType="application/vnd.openxmlformats-officedocument.presentationml.tags+xml"/>
  <Override PartName="/ppt/tags/tag246.xml" ContentType="application/vnd.openxmlformats-officedocument.presentationml.tags+xml"/>
  <Override PartName="/ppt/tags/tag247.xml" ContentType="application/vnd.openxmlformats-officedocument.presentationml.tags+xml"/>
  <Override PartName="/ppt/notesSlides/notesSlide37.xml" ContentType="application/vnd.openxmlformats-officedocument.presentationml.notesSlide+xml"/>
  <Override PartName="/ppt/tags/tag248.xml" ContentType="application/vnd.openxmlformats-officedocument.presentationml.tags+xml"/>
  <Override PartName="/ppt/tags/tag249.xml" ContentType="application/vnd.openxmlformats-officedocument.presentationml.tags+xml"/>
  <Override PartName="/ppt/notesSlides/notesSlide38.xml" ContentType="application/vnd.openxmlformats-officedocument.presentationml.notesSlide+xml"/>
  <Override PartName="/ppt/tags/tag250.xml" ContentType="application/vnd.openxmlformats-officedocument.presentationml.tags+xml"/>
  <Override PartName="/ppt/tags/tag251.xml" ContentType="application/vnd.openxmlformats-officedocument.presentationml.tags+xml"/>
  <Override PartName="/ppt/notesSlides/notesSlide39.xml" ContentType="application/vnd.openxmlformats-officedocument.presentationml.notesSlide+xml"/>
  <Override PartName="/ppt/tags/tag252.xml" ContentType="application/vnd.openxmlformats-officedocument.presentationml.tags+xml"/>
  <Override PartName="/ppt/tags/tag253.xml" ContentType="application/vnd.openxmlformats-officedocument.presentationml.tags+xml"/>
  <Override PartName="/ppt/tags/tag254.xml" ContentType="application/vnd.openxmlformats-officedocument.presentationml.tags+xml"/>
  <Override PartName="/ppt/tags/tag255.xml" ContentType="application/vnd.openxmlformats-officedocument.presentationml.tags+xml"/>
  <Override PartName="/ppt/tags/tag256.xml" ContentType="application/vnd.openxmlformats-officedocument.presentationml.tags+xml"/>
  <Override PartName="/ppt/notesSlides/notesSlide40.xml" ContentType="application/vnd.openxmlformats-officedocument.presentationml.notesSlide+xml"/>
  <Override PartName="/ppt/tags/tag257.xml" ContentType="application/vnd.openxmlformats-officedocument.presentationml.tags+xml"/>
  <Override PartName="/ppt/tags/tag258.xml" ContentType="application/vnd.openxmlformats-officedocument.presentationml.tags+xml"/>
  <Override PartName="/ppt/tags/tag259.xml" ContentType="application/vnd.openxmlformats-officedocument.presentationml.tags+xml"/>
  <Override PartName="/ppt/tags/tag260.xml" ContentType="application/vnd.openxmlformats-officedocument.presentationml.tags+xml"/>
  <Override PartName="/ppt/notesSlides/notesSlide41.xml" ContentType="application/vnd.openxmlformats-officedocument.presentationml.notesSlide+xml"/>
  <Override PartName="/ppt/tags/tag261.xml" ContentType="application/vnd.openxmlformats-officedocument.presentationml.tags+xml"/>
  <Override PartName="/ppt/tags/tag262.xml" ContentType="application/vnd.openxmlformats-officedocument.presentationml.tags+xml"/>
  <Override PartName="/ppt/tags/tag263.xml" ContentType="application/vnd.openxmlformats-officedocument.presentationml.tags+xml"/>
  <Override PartName="/ppt/tags/tag264.xml" ContentType="application/vnd.openxmlformats-officedocument.presentationml.tags+xml"/>
  <Override PartName="/ppt/tags/tag265.xml" ContentType="application/vnd.openxmlformats-officedocument.presentationml.tags+xml"/>
  <Override PartName="/ppt/tags/tag266.xml" ContentType="application/vnd.openxmlformats-officedocument.presentationml.tags+xml"/>
  <Override PartName="/ppt/tags/tag267.xml" ContentType="application/vnd.openxmlformats-officedocument.presentationml.tags+xml"/>
  <Override PartName="/ppt/tags/tag268.xml" ContentType="application/vnd.openxmlformats-officedocument.presentationml.tags+xml"/>
  <Override PartName="/ppt/notesSlides/notesSlide42.xml" ContentType="application/vnd.openxmlformats-officedocument.presentationml.notesSlide+xml"/>
  <Override PartName="/ppt/tags/tag269.xml" ContentType="application/vnd.openxmlformats-officedocument.presentationml.tags+xml"/>
  <Override PartName="/ppt/tags/tag270.xml" ContentType="application/vnd.openxmlformats-officedocument.presentationml.tags+xml"/>
  <Override PartName="/ppt/tags/tag271.xml" ContentType="application/vnd.openxmlformats-officedocument.presentationml.tags+xml"/>
  <Override PartName="/ppt/notesSlides/notesSlide43.xml" ContentType="application/vnd.openxmlformats-officedocument.presentationml.notesSlide+xml"/>
  <Override PartName="/ppt/tags/tag272.xml" ContentType="application/vnd.openxmlformats-officedocument.presentationml.tags+xml"/>
  <Override PartName="/ppt/tags/tag273.xml" ContentType="application/vnd.openxmlformats-officedocument.presentationml.tags+xml"/>
  <Override PartName="/ppt/notesSlides/notesSlide44.xml" ContentType="application/vnd.openxmlformats-officedocument.presentationml.notesSlide+xml"/>
  <Override PartName="/ppt/tags/tag274.xml" ContentType="application/vnd.openxmlformats-officedocument.presentationml.tags+xml"/>
  <Override PartName="/ppt/tags/tag275.xml" ContentType="application/vnd.openxmlformats-officedocument.presentationml.tags+xml"/>
  <Override PartName="/ppt/notesSlides/notesSlide45.xml" ContentType="application/vnd.openxmlformats-officedocument.presentationml.notesSlide+xml"/>
  <Override PartName="/ppt/tags/tag276.xml" ContentType="application/vnd.openxmlformats-officedocument.presentationml.tags+xml"/>
  <Override PartName="/ppt/tags/tag277.xml" ContentType="application/vnd.openxmlformats-officedocument.presentationml.tags+xml"/>
  <Override PartName="/ppt/notesSlides/notesSlide46.xml" ContentType="application/vnd.openxmlformats-officedocument.presentationml.notesSlide+xml"/>
  <Override PartName="/ppt/tags/tag278.xml" ContentType="application/vnd.openxmlformats-officedocument.presentationml.tags+xml"/>
  <Override PartName="/ppt/tags/tag279.xml" ContentType="application/vnd.openxmlformats-officedocument.presentationml.tags+xml"/>
  <Override PartName="/ppt/tags/tag280.xml" ContentType="application/vnd.openxmlformats-officedocument.presentationml.tags+xml"/>
  <Override PartName="/ppt/notesSlides/notesSlide47.xml" ContentType="application/vnd.openxmlformats-officedocument.presentationml.notesSlide+xml"/>
  <Override PartName="/ppt/tags/tag281.xml" ContentType="application/vnd.openxmlformats-officedocument.presentationml.tags+xml"/>
  <Override PartName="/ppt/tags/tag282.xml" ContentType="application/vnd.openxmlformats-officedocument.presentationml.tags+xml"/>
  <Override PartName="/ppt/notesSlides/notesSlide48.xml" ContentType="application/vnd.openxmlformats-officedocument.presentationml.notesSlide+xml"/>
  <Override PartName="/ppt/tags/tag283.xml" ContentType="application/vnd.openxmlformats-officedocument.presentationml.tags+xml"/>
  <Override PartName="/ppt/tags/tag284.xml" ContentType="application/vnd.openxmlformats-officedocument.presentationml.tags+xml"/>
  <Override PartName="/ppt/notesSlides/notesSlide49.xml" ContentType="application/vnd.openxmlformats-officedocument.presentationml.notesSlide+xml"/>
  <Override PartName="/ppt/tags/tag285.xml" ContentType="application/vnd.openxmlformats-officedocument.presentationml.tags+xml"/>
  <Override PartName="/ppt/tags/tag286.xml" ContentType="application/vnd.openxmlformats-officedocument.presentationml.tags+xml"/>
  <Override PartName="/ppt/notesSlides/notesSlide5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 autoCompressPictures="0">
  <p:sldMasterIdLst>
    <p:sldMasterId id="2147483648" r:id="rId1"/>
  </p:sldMasterIdLst>
  <p:notesMasterIdLst>
    <p:notesMasterId r:id="rId58"/>
  </p:notesMasterIdLst>
  <p:sldIdLst>
    <p:sldId id="256" r:id="rId2"/>
    <p:sldId id="427" r:id="rId3"/>
    <p:sldId id="258" r:id="rId4"/>
    <p:sldId id="429" r:id="rId5"/>
    <p:sldId id="369" r:id="rId6"/>
    <p:sldId id="370" r:id="rId7"/>
    <p:sldId id="371" r:id="rId8"/>
    <p:sldId id="406" r:id="rId9"/>
    <p:sldId id="325" r:id="rId10"/>
    <p:sldId id="326" r:id="rId11"/>
    <p:sldId id="328" r:id="rId12"/>
    <p:sldId id="362" r:id="rId13"/>
    <p:sldId id="372" r:id="rId14"/>
    <p:sldId id="374" r:id="rId15"/>
    <p:sldId id="375" r:id="rId16"/>
    <p:sldId id="376" r:id="rId17"/>
    <p:sldId id="377" r:id="rId18"/>
    <p:sldId id="378" r:id="rId19"/>
    <p:sldId id="334" r:id="rId20"/>
    <p:sldId id="336" r:id="rId21"/>
    <p:sldId id="335" r:id="rId22"/>
    <p:sldId id="337" r:id="rId23"/>
    <p:sldId id="366" r:id="rId24"/>
    <p:sldId id="345" r:id="rId25"/>
    <p:sldId id="393" r:id="rId26"/>
    <p:sldId id="346" r:id="rId27"/>
    <p:sldId id="347" r:id="rId28"/>
    <p:sldId id="354" r:id="rId29"/>
    <p:sldId id="379" r:id="rId30"/>
    <p:sldId id="380" r:id="rId31"/>
    <p:sldId id="351" r:id="rId32"/>
    <p:sldId id="353" r:id="rId33"/>
    <p:sldId id="381" r:id="rId34"/>
    <p:sldId id="383" r:id="rId35"/>
    <p:sldId id="384" r:id="rId36"/>
    <p:sldId id="385" r:id="rId37"/>
    <p:sldId id="386" r:id="rId38"/>
    <p:sldId id="388" r:id="rId39"/>
    <p:sldId id="389" r:id="rId40"/>
    <p:sldId id="390" r:id="rId41"/>
    <p:sldId id="391" r:id="rId42"/>
    <p:sldId id="392" r:id="rId43"/>
    <p:sldId id="360" r:id="rId44"/>
    <p:sldId id="404" r:id="rId45"/>
    <p:sldId id="394" r:id="rId46"/>
    <p:sldId id="395" r:id="rId47"/>
    <p:sldId id="396" r:id="rId48"/>
    <p:sldId id="397" r:id="rId49"/>
    <p:sldId id="398" r:id="rId50"/>
    <p:sldId id="399" r:id="rId51"/>
    <p:sldId id="400" r:id="rId52"/>
    <p:sldId id="401" r:id="rId53"/>
    <p:sldId id="402" r:id="rId54"/>
    <p:sldId id="403" r:id="rId55"/>
    <p:sldId id="405" r:id="rId56"/>
    <p:sldId id="426" r:id="rId5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122" autoAdjust="0"/>
    <p:restoredTop sz="86145" autoAdjust="0"/>
  </p:normalViewPr>
  <p:slideViewPr>
    <p:cSldViewPr snapToGrid="0">
      <p:cViewPr varScale="1">
        <p:scale>
          <a:sx n="98" d="100"/>
          <a:sy n="98" d="100"/>
        </p:scale>
        <p:origin x="912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61" Type="http://schemas.openxmlformats.org/officeDocument/2006/relationships/theme" Target="theme/theme1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presProps" Target="pres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A184BDD-D479-4057-86BE-963AD483A2DF}" type="datetimeFigureOut">
              <a:rPr lang="en-US" smtClean="0"/>
              <a:t>8/14/25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0B05D4D-050C-4474-8BA3-DCF36D9BD8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66499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0B05D4D-050C-4474-8BA3-DCF36D9BD884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294016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34818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>
                <a:latin typeface="Arial" charset="0"/>
              </a:rPr>
              <a:t>Have students look at the other examples, but just give the answers</a:t>
            </a:r>
          </a:p>
          <a:p>
            <a:pPr eaLnBrk="1" hangingPunct="1"/>
            <a:endParaRPr lang="en-US" dirty="0">
              <a:latin typeface="Arial" charset="0"/>
            </a:endParaRPr>
          </a:p>
          <a:p>
            <a:pPr eaLnBrk="1" hangingPunct="1"/>
            <a:r>
              <a:rPr lang="en-US" dirty="0">
                <a:latin typeface="Arial" charset="0"/>
              </a:rPr>
              <a:t>DRAW WHAT THREAD2 IMAGINES</a:t>
            </a:r>
          </a:p>
        </p:txBody>
      </p:sp>
      <p:sp>
        <p:nvSpPr>
          <p:cNvPr id="34819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6405F68-E14C-4DDF-89E4-89F12201866F}" type="slidenum">
              <a:rPr lang="en-US"/>
              <a:pPr/>
              <a:t>13</a:t>
            </a:fld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en-US"/>
              <a:t>2/18/22</a:t>
            </a: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38914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>
              <a:latin typeface="Arial" charset="0"/>
            </a:endParaRPr>
          </a:p>
        </p:txBody>
      </p:sp>
      <p:sp>
        <p:nvSpPr>
          <p:cNvPr id="38915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3CBEB69-A89F-4D5B-B83F-909587333184}" type="slidenum">
              <a:rPr lang="en-US"/>
              <a:pPr/>
              <a:t>14</a:t>
            </a:fld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en-US"/>
              <a:t>2/18/22</a:t>
            </a: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40962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>
                <a:latin typeface="Arial" charset="0"/>
              </a:rPr>
              <a:t>HIDE</a:t>
            </a:r>
          </a:p>
        </p:txBody>
      </p:sp>
      <p:sp>
        <p:nvSpPr>
          <p:cNvPr id="40963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1B311FA-AF0B-4AA5-BE39-944BC3DE59B4}" type="slidenum">
              <a:rPr lang="en-US"/>
              <a:pPr/>
              <a:t>15</a:t>
            </a:fld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en-US"/>
              <a:t>2/18/22</a:t>
            </a: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43010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>
              <a:latin typeface="Arial" charset="0"/>
            </a:endParaRPr>
          </a:p>
        </p:txBody>
      </p:sp>
      <p:sp>
        <p:nvSpPr>
          <p:cNvPr id="43011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3AD05F4-43CD-4BC4-9AEE-F8800614EDF6}" type="slidenum">
              <a:rPr lang="en-US"/>
              <a:pPr/>
              <a:t>16</a:t>
            </a:fld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en-US"/>
              <a:t>2/18/22</a:t>
            </a: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45058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>
              <a:latin typeface="Arial" charset="0"/>
            </a:endParaRPr>
          </a:p>
        </p:txBody>
      </p:sp>
      <p:sp>
        <p:nvSpPr>
          <p:cNvPr id="45059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B71CC9E-4837-4F40-994C-C89D58923572}" type="slidenum">
              <a:rPr lang="en-US"/>
              <a:pPr/>
              <a:t>17</a:t>
            </a:fld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en-US"/>
              <a:t>2/18/22</a:t>
            </a: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47106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>
                <a:latin typeface="Arial" charset="0"/>
              </a:rPr>
              <a:t>HIDE</a:t>
            </a:r>
          </a:p>
        </p:txBody>
      </p:sp>
      <p:sp>
        <p:nvSpPr>
          <p:cNvPr id="47107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EF4A5F1-F245-46B5-A0DD-89D5C627B8BC}" type="slidenum">
              <a:rPr lang="en-US"/>
              <a:pPr/>
              <a:t>18</a:t>
            </a:fld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en-US"/>
              <a:t>2/18/22</a:t>
            </a: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42CCA2-2949-4325-A78A-A7C3B63D73CE}" type="slidenum">
              <a:rPr lang="en-US" smtClean="0"/>
              <a:pPr/>
              <a:t>19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US"/>
              <a:t>2/18/22</a:t>
            </a: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The problem is that we might allow something like this to happen:</a:t>
            </a:r>
          </a:p>
          <a:p>
            <a:r>
              <a:rPr lang="en-US" dirty="0"/>
              <a:t>So we have our array.</a:t>
            </a:r>
          </a:p>
          <a:p>
            <a:endParaRPr lang="en-US" dirty="0"/>
          </a:p>
          <a:p>
            <a:r>
              <a:rPr lang="en-US" b="1" dirty="0"/>
              <a:t>Draw the picture:</a:t>
            </a:r>
          </a:p>
          <a:p>
            <a:r>
              <a:rPr lang="en-US" b="1" dirty="0"/>
              <a:t>Index = -1</a:t>
            </a:r>
          </a:p>
          <a:p>
            <a:r>
              <a:rPr lang="en-US" b="1" dirty="0"/>
              <a:t>[][][][][][][]</a:t>
            </a:r>
          </a:p>
          <a:p>
            <a:endParaRPr lang="en-US" b="1" dirty="0"/>
          </a:p>
          <a:p>
            <a:r>
              <a:rPr lang="en-US" b="1" dirty="0" err="1"/>
              <a:t>Thd</a:t>
            </a:r>
            <a:r>
              <a:rPr lang="en-US" b="1" dirty="0"/>
              <a:t> #1 push, stops after incrementing index</a:t>
            </a:r>
          </a:p>
          <a:p>
            <a:endParaRPr lang="en-US" b="1" dirty="0"/>
          </a:p>
          <a:p>
            <a:r>
              <a:rPr lang="en-US" b="1" dirty="0" err="1"/>
              <a:t>Thd</a:t>
            </a:r>
            <a:r>
              <a:rPr lang="en-US" b="1" dirty="0"/>
              <a:t> #2 peek, reads garbage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You would have realized that this is a data race!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42CCA2-2949-4325-A78A-A7C3B63D73CE}" type="slidenum">
              <a:rPr lang="en-US" smtClean="0"/>
              <a:pPr/>
              <a:t>20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US"/>
              <a:t>2/18/22</a:t>
            </a: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42CCA2-2949-4325-A78A-A7C3B63D73CE}" type="slidenum">
              <a:rPr lang="en-US" smtClean="0"/>
              <a:pPr/>
              <a:t>21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US"/>
              <a:t>2/18/22</a:t>
            </a: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42CCA2-2949-4325-A78A-A7C3B63D73CE}" type="slidenum">
              <a:rPr lang="en-US" smtClean="0"/>
              <a:pPr/>
              <a:t>22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US"/>
              <a:t>2/18/22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First make sure there are no data races before making sure there are no bad </a:t>
            </a:r>
            <a:r>
              <a:rPr lang="en-US" dirty="0" err="1"/>
              <a:t>interleavings</a:t>
            </a:r>
            <a:r>
              <a:rPr lang="en-US" dirty="0"/>
              <a:t>. We cannot reason about bad </a:t>
            </a:r>
            <a:r>
              <a:rPr lang="en-US" dirty="0" err="1"/>
              <a:t>interleavings</a:t>
            </a:r>
            <a:r>
              <a:rPr lang="en-US" dirty="0"/>
              <a:t> until we’ve made sure there </a:t>
            </a:r>
            <a:r>
              <a:rPr lang="en-US" dirty="0" err="1"/>
              <a:t>ar</a:t>
            </a:r>
            <a:r>
              <a:rPr lang="en-US" dirty="0"/>
              <a:t> </a:t>
            </a:r>
            <a:r>
              <a:rPr lang="en-US" dirty="0" err="1"/>
              <a:t>eno</a:t>
            </a:r>
            <a:r>
              <a:rPr lang="en-US" dirty="0"/>
              <a:t> data races.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B5C458B-D416-493C-9E51-8D0887369646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8903327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42CCA2-2949-4325-A78A-A7C3B63D73CE}" type="slidenum">
              <a:rPr lang="en-US" smtClean="0"/>
              <a:pPr/>
              <a:t>24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US"/>
              <a:t>2/18/22</a:t>
            </a:r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HIDE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42CCA2-2949-4325-A78A-A7C3B63D73CE}" type="slidenum">
              <a:rPr lang="en-US" smtClean="0"/>
              <a:pPr/>
              <a:t>25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US"/>
              <a:t>2/18/22</a:t>
            </a:r>
          </a:p>
        </p:txBody>
      </p:sp>
    </p:spTree>
    <p:extLst>
      <p:ext uri="{BB962C8B-B14F-4D97-AF65-F5344CB8AC3E}">
        <p14:creationId xmlns:p14="http://schemas.microsoft.com/office/powerpoint/2010/main" val="2942474376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42CCA2-2949-4325-A78A-A7C3B63D73CE}" type="slidenum">
              <a:rPr lang="en-US" smtClean="0"/>
              <a:pPr/>
              <a:t>26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US"/>
              <a:t>2/18/22</a:t>
            </a:r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42CCA2-2949-4325-A78A-A7C3B63D73CE}" type="slidenum">
              <a:rPr lang="en-US" smtClean="0"/>
              <a:pPr/>
              <a:t>27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US"/>
              <a:t>2/18/22</a:t>
            </a:r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42CCA2-2949-4325-A78A-A7C3B63D73CE}" type="slidenum">
              <a:rPr lang="en-US" smtClean="0"/>
              <a:pPr/>
              <a:t>28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US"/>
              <a:t>2/18/22</a:t>
            </a:r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7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65538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>
              <a:latin typeface="Arial" charset="0"/>
            </a:endParaRPr>
          </a:p>
        </p:txBody>
      </p:sp>
      <p:sp>
        <p:nvSpPr>
          <p:cNvPr id="65539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4AB683E-9AAE-4847-B2D7-3F0139D012F8}" type="slidenum">
              <a:rPr lang="en-US"/>
              <a:pPr/>
              <a:t>29</a:t>
            </a:fld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en-US"/>
              <a:t>2/18/22</a:t>
            </a:r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5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67586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>
              <a:latin typeface="Arial" charset="0"/>
            </a:endParaRPr>
          </a:p>
        </p:txBody>
      </p:sp>
      <p:sp>
        <p:nvSpPr>
          <p:cNvPr id="67587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E375AF4-6224-4AAD-82EB-1D0E3B42641D}" type="slidenum">
              <a:rPr lang="en-US"/>
              <a:pPr/>
              <a:t>30</a:t>
            </a:fld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en-US"/>
              <a:t>2/18/22</a:t>
            </a:r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42CCA2-2949-4325-A78A-A7C3B63D73CE}" type="slidenum">
              <a:rPr lang="en-US" smtClean="0"/>
              <a:pPr/>
              <a:t>31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US"/>
              <a:t>2/18/22</a:t>
            </a:r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42CCA2-2949-4325-A78A-A7C3B63D73CE}" type="slidenum">
              <a:rPr lang="en-US" smtClean="0"/>
              <a:pPr/>
              <a:t>32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US"/>
              <a:t>2/18/22</a:t>
            </a:r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7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75778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>
              <a:latin typeface="Arial" charset="0"/>
            </a:endParaRPr>
          </a:p>
        </p:txBody>
      </p:sp>
      <p:sp>
        <p:nvSpPr>
          <p:cNvPr id="75779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AE5E027-0C8A-40BE-A8FA-63AD69701798}" type="slidenum">
              <a:rPr lang="en-US"/>
              <a:pPr/>
              <a:t>33</a:t>
            </a:fld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en-US"/>
              <a:t>2/18/22</a:t>
            </a: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lvl="1" defTabSz="957472">
              <a:defRPr/>
            </a:pPr>
            <a:r>
              <a:rPr lang="en-US" dirty="0"/>
              <a:t>Data Race = A simultaneous (unsynchronized) read/write or write/write of the same memory</a:t>
            </a:r>
          </a:p>
          <a:p>
            <a:pPr marL="0" lvl="1" defTabSz="957472">
              <a:defRPr/>
            </a:pPr>
            <a:endParaRPr lang="en-US" dirty="0"/>
          </a:p>
          <a:p>
            <a:r>
              <a:rPr lang="en-US" dirty="0"/>
              <a:t>Not a race: simultaneous reads provide no errors</a:t>
            </a:r>
          </a:p>
          <a:p>
            <a:r>
              <a:rPr lang="en-US" dirty="0"/>
              <a:t>‘Potentially’ is important</a:t>
            </a:r>
          </a:p>
          <a:p>
            <a:pPr lvl="1"/>
            <a:r>
              <a:rPr lang="en-US" dirty="0"/>
              <a:t>We claim the code itself has a data race independent of any particular actual execution</a:t>
            </a:r>
          </a:p>
          <a:p>
            <a:pPr eaLnBrk="1" hangingPunct="1"/>
            <a:r>
              <a:rPr lang="en-US" dirty="0">
                <a:solidFill>
                  <a:schemeClr val="accent2"/>
                </a:solidFill>
              </a:rPr>
              <a:t>Data races </a:t>
            </a:r>
            <a:r>
              <a:rPr lang="en-US" dirty="0"/>
              <a:t>are bad, but we can still have a </a:t>
            </a:r>
            <a:r>
              <a:rPr lang="en-US" dirty="0">
                <a:solidFill>
                  <a:srgbClr val="FF0000"/>
                </a:solidFill>
              </a:rPr>
              <a:t>race condition</a:t>
            </a:r>
            <a:r>
              <a:rPr lang="en-US" dirty="0"/>
              <a:t>, and bad behavior, when no data races are present…through </a:t>
            </a:r>
            <a:br>
              <a:rPr lang="en-US" dirty="0"/>
            </a:br>
            <a:r>
              <a:rPr lang="en-US" b="1" dirty="0">
                <a:solidFill>
                  <a:schemeClr val="accent2"/>
                </a:solidFill>
              </a:rPr>
              <a:t>bad </a:t>
            </a:r>
            <a:r>
              <a:rPr lang="en-US" b="1" dirty="0" err="1">
                <a:solidFill>
                  <a:schemeClr val="accent2"/>
                </a:solidFill>
              </a:rPr>
              <a:t>interleavings</a:t>
            </a:r>
            <a:r>
              <a:rPr lang="en-US" b="1" dirty="0">
                <a:solidFill>
                  <a:schemeClr val="accent2"/>
                </a:solidFill>
              </a:rPr>
              <a:t> </a:t>
            </a:r>
            <a:r>
              <a:rPr lang="en-US" dirty="0"/>
              <a:t>(what we will discuss now).</a:t>
            </a:r>
          </a:p>
          <a:p>
            <a:pPr marL="0" lvl="1" defTabSz="957472">
              <a:defRPr/>
            </a:pP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42CCA2-2949-4325-A78A-A7C3B63D73CE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US"/>
              <a:t>2/18/22</a:t>
            </a:r>
          </a:p>
        </p:txBody>
      </p:sp>
    </p:spTree>
    <p:extLst>
      <p:ext uri="{BB962C8B-B14F-4D97-AF65-F5344CB8AC3E}">
        <p14:creationId xmlns:p14="http://schemas.microsoft.com/office/powerpoint/2010/main" val="2431155254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3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79874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>
                <a:latin typeface="Arial" charset="0"/>
              </a:rPr>
              <a:t>HIDE</a:t>
            </a:r>
          </a:p>
        </p:txBody>
      </p:sp>
      <p:sp>
        <p:nvSpPr>
          <p:cNvPr id="79875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B115352-3826-4047-B3F4-8F040D2E5876}" type="slidenum">
              <a:rPr lang="en-US"/>
              <a:pPr/>
              <a:t>34</a:t>
            </a:fld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en-US"/>
              <a:t>2/18/22</a:t>
            </a:r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1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81922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>
                <a:latin typeface="Arial" charset="0"/>
              </a:rPr>
              <a:t>Just go over answers for this one</a:t>
            </a:r>
          </a:p>
        </p:txBody>
      </p:sp>
      <p:sp>
        <p:nvSpPr>
          <p:cNvPr id="81923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4EDF8F0-CB27-41AB-97AF-90A5E97D96E0}" type="slidenum">
              <a:rPr lang="en-US"/>
              <a:pPr/>
              <a:t>35</a:t>
            </a:fld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en-US"/>
              <a:t>2/18/22</a:t>
            </a:r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1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81922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>
                <a:latin typeface="Arial" charset="0"/>
              </a:rPr>
              <a:t>HIDE</a:t>
            </a:r>
          </a:p>
        </p:txBody>
      </p:sp>
      <p:sp>
        <p:nvSpPr>
          <p:cNvPr id="81923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4EDF8F0-CB27-41AB-97AF-90A5E97D96E0}" type="slidenum">
              <a:rPr lang="en-US"/>
              <a:pPr/>
              <a:t>36</a:t>
            </a:fld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en-US"/>
              <a:t>2/18/22</a:t>
            </a:r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69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83970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>
              <a:latin typeface="Arial" charset="0"/>
            </a:endParaRPr>
          </a:p>
        </p:txBody>
      </p:sp>
      <p:sp>
        <p:nvSpPr>
          <p:cNvPr id="83971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D40081F-B829-47E4-8874-9296703121D8}" type="slidenum">
              <a:rPr lang="en-US"/>
              <a:pPr/>
              <a:t>37</a:t>
            </a:fld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en-US"/>
              <a:t>2/18/22</a:t>
            </a:r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5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88066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>
                <a:latin typeface="Arial" charset="0"/>
              </a:rPr>
              <a:t>This opens up to bad </a:t>
            </a:r>
            <a:r>
              <a:rPr lang="en-US" dirty="0" err="1">
                <a:latin typeface="Arial" charset="0"/>
              </a:rPr>
              <a:t>interleavings</a:t>
            </a:r>
            <a:r>
              <a:rPr lang="en-US" dirty="0">
                <a:latin typeface="Arial" charset="0"/>
              </a:rPr>
              <a:t>, so look in the book for how to get it right. </a:t>
            </a:r>
          </a:p>
        </p:txBody>
      </p:sp>
      <p:sp>
        <p:nvSpPr>
          <p:cNvPr id="88067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57EA3B7-B2A7-4F21-BDB5-6A2AF89B7C31}" type="slidenum">
              <a:rPr lang="en-US"/>
              <a:pPr/>
              <a:t>38</a:t>
            </a:fld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en-US"/>
              <a:t>2/18/22</a:t>
            </a:r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3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90114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>
                <a:latin typeface="Arial" charset="0"/>
              </a:rPr>
              <a:t>HIDE</a:t>
            </a:r>
          </a:p>
        </p:txBody>
      </p:sp>
      <p:sp>
        <p:nvSpPr>
          <p:cNvPr id="90115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2C98D57-8C85-4831-BC58-109FE425D8B2}" type="slidenum">
              <a:rPr lang="en-US"/>
              <a:pPr/>
              <a:t>39</a:t>
            </a:fld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en-US"/>
              <a:t>2/18/22</a:t>
            </a:r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1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92162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>
              <a:latin typeface="Arial" charset="0"/>
            </a:endParaRPr>
          </a:p>
        </p:txBody>
      </p:sp>
      <p:sp>
        <p:nvSpPr>
          <p:cNvPr id="92163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29E50A6-4B4B-4AF1-B0B0-04B31CB842C0}" type="slidenum">
              <a:rPr lang="en-US"/>
              <a:pPr/>
              <a:t>40</a:t>
            </a:fld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en-US"/>
              <a:t>2/18/22</a:t>
            </a:r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09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94210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>
                <a:latin typeface="Arial" charset="0"/>
              </a:rPr>
              <a:t>HIDE</a:t>
            </a:r>
          </a:p>
        </p:txBody>
      </p:sp>
      <p:sp>
        <p:nvSpPr>
          <p:cNvPr id="94211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9FF94F7-4157-4F96-B01B-1F1A5BCBD64A}" type="slidenum">
              <a:rPr lang="en-US"/>
              <a:pPr/>
              <a:t>41</a:t>
            </a:fld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en-US"/>
              <a:t>2/18/22</a:t>
            </a:r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7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96258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dirty="0">
              <a:latin typeface="Arial" charset="0"/>
            </a:endParaRPr>
          </a:p>
        </p:txBody>
      </p:sp>
      <p:sp>
        <p:nvSpPr>
          <p:cNvPr id="96259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1B7EC85-F723-4E06-AB5F-A861EEC7A465}" type="slidenum">
              <a:rPr lang="en-US"/>
              <a:pPr/>
              <a:t>42</a:t>
            </a:fld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en-US"/>
              <a:t>2/18/22</a:t>
            </a:r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42CCA2-2949-4325-A78A-A7C3B63D73CE}" type="slidenum">
              <a:rPr lang="en-US" smtClean="0"/>
              <a:pPr/>
              <a:t>43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US"/>
              <a:t>2/18/22</a:t>
            </a: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24578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>
                <a:latin typeface="Arial" charset="0"/>
              </a:rPr>
              <a:t>What are some possible data races here?</a:t>
            </a:r>
          </a:p>
        </p:txBody>
      </p:sp>
      <p:sp>
        <p:nvSpPr>
          <p:cNvPr id="24579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13B0180-9216-407F-BF9C-D29C51463C96}" type="slidenum">
              <a:rPr lang="en-US"/>
              <a:pPr/>
              <a:t>7</a:t>
            </a:fld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en-US"/>
              <a:t>2/18/22</a:t>
            </a:r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x.transferTo</a:t>
            </a:r>
            <a:r>
              <a:rPr lang="en-US" dirty="0"/>
              <a:t>(5, y)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42CCA2-2949-4325-A78A-A7C3B63D73CE}" type="slidenum">
              <a:rPr lang="en-US" smtClean="0"/>
              <a:pPr/>
              <a:t>45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US"/>
              <a:t>2/18/22</a:t>
            </a:r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42CCA2-2949-4325-A78A-A7C3B63D73CE}" type="slidenum">
              <a:rPr lang="en-US" smtClean="0"/>
              <a:pPr/>
              <a:t>46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US"/>
              <a:t>2/18/22</a:t>
            </a:r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42CCA2-2949-4325-A78A-A7C3B63D73CE}" type="slidenum">
              <a:rPr lang="en-US" smtClean="0"/>
              <a:pPr/>
              <a:t>47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US"/>
              <a:t>2/18/22</a:t>
            </a:r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B5C458B-D416-493C-9E51-8D0887369646}" type="slidenum">
              <a:rPr lang="en-US" smtClean="0"/>
              <a:t>48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3305409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42CCA2-2949-4325-A78A-A7C3B63D73CE}" type="slidenum">
              <a:rPr lang="en-US" smtClean="0"/>
              <a:pPr/>
              <a:t>49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US"/>
              <a:t>2/18/22</a:t>
            </a:r>
          </a:p>
        </p:txBody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42CCA2-2949-4325-A78A-A7C3B63D73CE}" type="slidenum">
              <a:rPr lang="en-US" smtClean="0"/>
              <a:pPr/>
              <a:t>50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US"/>
              <a:t>2/18/22</a:t>
            </a:r>
          </a:p>
        </p:txBody>
      </p:sp>
    </p:spTree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Thread x, thread y</a:t>
            </a:r>
          </a:p>
          <a:p>
            <a:r>
              <a:rPr lang="en-US" dirty="0"/>
              <a:t>x &lt; y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42CCA2-2949-4325-A78A-A7C3B63D73CE}" type="slidenum">
              <a:rPr lang="en-US" smtClean="0"/>
              <a:pPr/>
              <a:t>51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US"/>
              <a:t>2/18/22</a:t>
            </a:r>
          </a:p>
        </p:txBody>
      </p:sp>
    </p:spTree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42CCA2-2949-4325-A78A-A7C3B63D73CE}" type="slidenum">
              <a:rPr lang="en-US" smtClean="0"/>
              <a:pPr/>
              <a:t>52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US"/>
              <a:t>2/18/22</a:t>
            </a:r>
          </a:p>
        </p:txBody>
      </p:sp>
    </p:spTree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42CCA2-2949-4325-A78A-A7C3B63D73CE}" type="slidenum">
              <a:rPr lang="en-US" smtClean="0"/>
              <a:pPr/>
              <a:t>53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US"/>
              <a:t>2/18/22</a:t>
            </a:r>
          </a:p>
        </p:txBody>
      </p:sp>
    </p:spTree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42CCA2-2949-4325-A78A-A7C3B63D73CE}" type="slidenum">
              <a:rPr lang="en-US" smtClean="0"/>
              <a:pPr/>
              <a:t>54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US"/>
              <a:t>2/18/22</a:t>
            </a: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24578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>
              <a:latin typeface="Arial" charset="0"/>
            </a:endParaRPr>
          </a:p>
        </p:txBody>
      </p:sp>
      <p:sp>
        <p:nvSpPr>
          <p:cNvPr id="24579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13B0180-9216-407F-BF9C-D29C51463C96}" type="slidenum">
              <a:rPr lang="en-US"/>
              <a:pPr/>
              <a:t>8</a:t>
            </a:fld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en-US"/>
              <a:t>2/18/22</a:t>
            </a:r>
          </a:p>
        </p:txBody>
      </p:sp>
    </p:spTree>
    <p:extLst>
      <p:ext uri="{BB962C8B-B14F-4D97-AF65-F5344CB8AC3E}">
        <p14:creationId xmlns:p14="http://schemas.microsoft.com/office/powerpoint/2010/main" val="3476866466"/>
      </p:ext>
    </p:extLst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42CCA2-2949-4325-A78A-A7C3B63D73CE}" type="slidenum">
              <a:rPr lang="en-US" smtClean="0"/>
              <a:pPr/>
              <a:t>55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US"/>
              <a:t>2/18/22</a:t>
            </a: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Why is there no data race?</a:t>
            </a:r>
          </a:p>
          <a:p>
            <a:endParaRPr lang="en-US" dirty="0"/>
          </a:p>
          <a:p>
            <a:r>
              <a:rPr lang="en-US" dirty="0"/>
              <a:t>What if we added a print(index) statement here? Would there be a data race</a:t>
            </a:r>
          </a:p>
          <a:p>
            <a:endParaRPr lang="en-US" dirty="0"/>
          </a:p>
          <a:p>
            <a:r>
              <a:rPr lang="en-US" dirty="0"/>
              <a:t> How many people yes there is a data race? How many people no there is no data race?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42CCA2-2949-4325-A78A-A7C3B63D73CE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US"/>
              <a:t>2/18/22</a:t>
            </a: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42CCA2-2949-4325-A78A-A7C3B63D73CE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US"/>
              <a:t>2/18/22</a:t>
            </a: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42CCA2-2949-4325-A78A-A7C3B63D73CE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US"/>
              <a:t>2/18/22</a:t>
            </a: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What is a bad interleaving? It depends, depends on what behavior we want.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42CCA2-2949-4325-A78A-A7C3B63D73CE}" type="slidenum">
              <a:rPr lang="en-US" smtClean="0"/>
              <a:pPr/>
              <a:t>12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US"/>
              <a:t>2/18/22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D5EEB0-46FA-5F78-BCA0-79C572EA10B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48A2DE5-A152-B99C-3A32-4D30D38F9C3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C9BC961-428A-E146-5834-098EA49643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8/03/2022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65BAAB0-9412-AEF7-14CA-489AFA5531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917E598-72FD-BD2B-DE0E-17321FCEFB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02E23-3178-4BA5-BB7A-1C1DEC0859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72627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BCE46F-28C7-3B5A-DB5D-1C50FBD93D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A11C4EE-EEC4-51F7-85B0-90E5C66A77C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D6A0E4-7BD0-CA37-1169-60B93B3ACE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>
            <a:noAutofit/>
          </a:bodyPr>
          <a:lstStyle/>
          <a:p>
            <a:r>
              <a:rPr lang="en-US"/>
              <a:t>8/03/2022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DECD8CD-C116-6386-61FD-08C63A6C7E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>
            <a:noAutofit/>
          </a:bodyPr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19A4AE7-FEBD-6449-A924-FF84038C33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CD302E23-3178-4BA5-BB7A-1C1DEC0859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38279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2573AE7-B0AC-1CD4-E2CF-815F8C2BE6C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>
            <a:no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CDAFE1A-F088-7E15-9FC7-692C9FB87FC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309AF56-3E58-73A1-FD98-9F070E3C6B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>
            <a:noAutofit/>
          </a:bodyPr>
          <a:lstStyle/>
          <a:p>
            <a:r>
              <a:rPr lang="en-US"/>
              <a:t>8/03/2022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BB2068-9099-84EC-9F35-B4C8305CC7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>
            <a:noAutofit/>
          </a:bodyPr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2790553-1995-C4BF-1D3F-6062FEA335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CD302E23-3178-4BA5-BB7A-1C1DEC0859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14391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24E57B-84D7-F2D3-4300-23C1A39235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DD8A47-E9A6-3DDD-01A4-A668DD89914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080C9DF-633F-5A2E-0850-60BE3782FA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>
            <a:noAutofit/>
          </a:bodyPr>
          <a:lstStyle/>
          <a:p>
            <a:r>
              <a:rPr lang="en-US"/>
              <a:t>8/03/2022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AB4D7F-6DEE-27E4-2DAA-EE8C1473A2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>
            <a:noAutofit/>
          </a:bodyPr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C9B285A-0F36-3EE3-76B6-FD3E73D7C1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CD302E23-3178-4BA5-BB7A-1C1DEC0859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9010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4EB585-767C-F116-736B-2502940BF2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>
            <a:noAutofit/>
          </a:bodyPr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8A2C121-A91E-EC8A-100F-9890A4F4534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>
            <a:noAutofit/>
          </a:bodyPr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E18E336-EE62-C59A-2568-126E639CEB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>
            <a:noAutofit/>
          </a:bodyPr>
          <a:lstStyle/>
          <a:p>
            <a:r>
              <a:rPr lang="en-US"/>
              <a:t>8/03/2022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B293EBF-077E-CC5C-3B73-98F5CAEBF2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>
            <a:noAutofit/>
          </a:bodyPr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251792A-73BE-89BD-5AB7-A44980EAF0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CD302E23-3178-4BA5-BB7A-1C1DEC0859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39511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7B2492-FA0D-72E9-0F9C-1F2F8805E3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7D1178-85AB-CC85-97A2-C85A6D033FC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5CF3188-1D1E-332B-69E6-ADB2035359B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A63CC56-37B5-DFA8-B133-3442D8B0E5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>
            <a:noAutofit/>
          </a:bodyPr>
          <a:lstStyle/>
          <a:p>
            <a:r>
              <a:rPr lang="en-US"/>
              <a:t>8/03/2022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758954C-5DC1-88FC-BE79-95E9A694F2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>
            <a:noAutofit/>
          </a:bodyPr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1698FC1-DAAB-FFDF-72E8-103507FF09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CD302E23-3178-4BA5-BB7A-1C1DEC0859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26704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3AEE41-CF86-450D-5FB4-A3556A2111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>
            <a:no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5967950-605A-3BE8-F1DB-82F8E3D516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>
            <a:noAutofit/>
          </a:bodyPr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059F3A9-6EC5-E58F-EFD0-6ADB803E2E0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94C107F-6D48-B12B-8B6E-2A63CFB8D8B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>
            <a:noAutofit/>
          </a:bodyPr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0169FBA-98A0-3855-C3DB-9AA4ABEB924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2B866AF-BDBB-91D8-CCD1-B2A434727D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>
            <a:noAutofit/>
          </a:bodyPr>
          <a:lstStyle/>
          <a:p>
            <a:r>
              <a:rPr lang="en-US"/>
              <a:t>8/03/2022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8819B31-BDE9-A3E8-724E-93394A5F40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>
            <a:noAutofit/>
          </a:bodyPr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07E4218-1A2D-E808-36F1-0193D7591C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CD302E23-3178-4BA5-BB7A-1C1DEC0859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63921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93312B-382A-AB17-01AA-17D796492A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65E7402-05B3-7F2D-4A18-7422FFE223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>
            <a:noAutofit/>
          </a:bodyPr>
          <a:lstStyle/>
          <a:p>
            <a:r>
              <a:rPr lang="en-US"/>
              <a:t>8/03/2022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8675BBC-8334-C958-F647-46A1807C72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>
            <a:noAutofit/>
          </a:bodyPr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757E95D-E3B3-3EF0-44EB-8F29A9A547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CD302E23-3178-4BA5-BB7A-1C1DEC0859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72495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CAC001D-A1E3-72F7-6F2D-B9F56D2BF2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8/03/2022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978A297-901C-24E9-B510-7E30523FAE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31D30B8-0099-1845-B871-19B2E56E39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02E23-3178-4BA5-BB7A-1C1DEC0859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93787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68AD5A-B3B5-8C98-FD08-D7FA54C331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>
            <a:no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12DF2F-CE45-2BA1-14C6-15CE9F7C09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>
            <a:noAutofit/>
          </a:bodyPr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0F2406B-A515-E489-A106-87AA02FB4AB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>
            <a:no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16C4539-87FD-74BF-FA41-84CFA50F73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>
            <a:noAutofit/>
          </a:bodyPr>
          <a:lstStyle/>
          <a:p>
            <a:r>
              <a:rPr lang="en-US"/>
              <a:t>8/03/2022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DB5AB51-3E72-51AC-42EC-65D193A1B8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>
            <a:noAutofit/>
          </a:bodyPr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453C4D9-F4F0-366A-3AFC-250517CF33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CD302E23-3178-4BA5-BB7A-1C1DEC0859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86714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CA7C5E-65AF-5479-31E5-ECC21099E7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>
            <a:no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A2D68A1-D854-534F-3723-E9467016443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>
            <a:no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2C6330F-5174-4619-950E-F1B896927DE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>
            <a:no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7273E32-4297-35F2-0F25-593EEA2050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>
            <a:noAutofit/>
          </a:bodyPr>
          <a:lstStyle/>
          <a:p>
            <a:r>
              <a:rPr lang="en-US"/>
              <a:t>8/03/2022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FC10578-C32B-F744-9979-34CFCD8AD3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>
            <a:noAutofit/>
          </a:bodyPr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5B0F1B0-4C0A-A7D8-A5F4-8B16B8B68B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CD302E23-3178-4BA5-BB7A-1C1DEC0859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6521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B0CF947-A3F2-4936-34EC-73BEB73A15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3156E50-54DF-DB62-18BD-B9FC35F7100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A205568-730A-462C-E428-0C036FA2B6A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8/03/2022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63152E-7EDF-BC07-321E-F2550044661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6340AA-35BA-9C02-1CED-88CFFAFFA35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302E23-3178-4BA5-BB7A-1C1DEC0859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51936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5" Type="http://schemas.openxmlformats.org/officeDocument/2006/relationships/notesSlide" Target="../notesSlides/notesSlide7.xml"/><Relationship Id="rId4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tags" Target="../tags/tag16.xml"/><Relationship Id="rId2" Type="http://schemas.openxmlformats.org/officeDocument/2006/relationships/tags" Target="../tags/tag15.xml"/><Relationship Id="rId1" Type="http://schemas.openxmlformats.org/officeDocument/2006/relationships/tags" Target="../tags/tag14.xml"/><Relationship Id="rId5" Type="http://schemas.openxmlformats.org/officeDocument/2006/relationships/notesSlide" Target="../notesSlides/notesSlide8.xml"/><Relationship Id="rId4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tags" Target="../tags/tag24.xml"/><Relationship Id="rId3" Type="http://schemas.openxmlformats.org/officeDocument/2006/relationships/tags" Target="../tags/tag19.xml"/><Relationship Id="rId7" Type="http://schemas.openxmlformats.org/officeDocument/2006/relationships/tags" Target="../tags/tag23.xml"/><Relationship Id="rId2" Type="http://schemas.openxmlformats.org/officeDocument/2006/relationships/tags" Target="../tags/tag18.xml"/><Relationship Id="rId1" Type="http://schemas.openxmlformats.org/officeDocument/2006/relationships/tags" Target="../tags/tag17.xml"/><Relationship Id="rId6" Type="http://schemas.openxmlformats.org/officeDocument/2006/relationships/tags" Target="../tags/tag22.xml"/><Relationship Id="rId5" Type="http://schemas.openxmlformats.org/officeDocument/2006/relationships/tags" Target="../tags/tag21.xml"/><Relationship Id="rId10" Type="http://schemas.openxmlformats.org/officeDocument/2006/relationships/notesSlide" Target="../notesSlides/notesSlide9.xml"/><Relationship Id="rId4" Type="http://schemas.openxmlformats.org/officeDocument/2006/relationships/tags" Target="../tags/tag20.xml"/><Relationship Id="rId9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tags" Target="../tags/tag32.xml"/><Relationship Id="rId3" Type="http://schemas.openxmlformats.org/officeDocument/2006/relationships/tags" Target="../tags/tag27.xml"/><Relationship Id="rId7" Type="http://schemas.openxmlformats.org/officeDocument/2006/relationships/tags" Target="../tags/tag31.xml"/><Relationship Id="rId12" Type="http://schemas.openxmlformats.org/officeDocument/2006/relationships/notesSlide" Target="../notesSlides/notesSlide10.xml"/><Relationship Id="rId2" Type="http://schemas.openxmlformats.org/officeDocument/2006/relationships/tags" Target="../tags/tag26.xml"/><Relationship Id="rId1" Type="http://schemas.openxmlformats.org/officeDocument/2006/relationships/tags" Target="../tags/tag25.xml"/><Relationship Id="rId6" Type="http://schemas.openxmlformats.org/officeDocument/2006/relationships/tags" Target="../tags/tag30.xml"/><Relationship Id="rId11" Type="http://schemas.openxmlformats.org/officeDocument/2006/relationships/slideLayout" Target="../slideLayouts/slideLayout2.xml"/><Relationship Id="rId5" Type="http://schemas.openxmlformats.org/officeDocument/2006/relationships/tags" Target="../tags/tag29.xml"/><Relationship Id="rId10" Type="http://schemas.openxmlformats.org/officeDocument/2006/relationships/tags" Target="../tags/tag34.xml"/><Relationship Id="rId4" Type="http://schemas.openxmlformats.org/officeDocument/2006/relationships/tags" Target="../tags/tag28.xml"/><Relationship Id="rId9" Type="http://schemas.openxmlformats.org/officeDocument/2006/relationships/tags" Target="../tags/tag33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tags" Target="../tags/tag42.xml"/><Relationship Id="rId3" Type="http://schemas.openxmlformats.org/officeDocument/2006/relationships/tags" Target="../tags/tag37.xml"/><Relationship Id="rId7" Type="http://schemas.openxmlformats.org/officeDocument/2006/relationships/tags" Target="../tags/tag41.xml"/><Relationship Id="rId2" Type="http://schemas.openxmlformats.org/officeDocument/2006/relationships/tags" Target="../tags/tag36.xml"/><Relationship Id="rId1" Type="http://schemas.openxmlformats.org/officeDocument/2006/relationships/tags" Target="../tags/tag35.xml"/><Relationship Id="rId6" Type="http://schemas.openxmlformats.org/officeDocument/2006/relationships/tags" Target="../tags/tag40.xml"/><Relationship Id="rId5" Type="http://schemas.openxmlformats.org/officeDocument/2006/relationships/tags" Target="../tags/tag39.xml"/><Relationship Id="rId10" Type="http://schemas.openxmlformats.org/officeDocument/2006/relationships/notesSlide" Target="../notesSlides/notesSlide11.xml"/><Relationship Id="rId4" Type="http://schemas.openxmlformats.org/officeDocument/2006/relationships/tags" Target="../tags/tag38.xml"/><Relationship Id="rId9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tags" Target="../tags/tag50.xml"/><Relationship Id="rId13" Type="http://schemas.openxmlformats.org/officeDocument/2006/relationships/notesSlide" Target="../notesSlides/notesSlide12.xml"/><Relationship Id="rId3" Type="http://schemas.openxmlformats.org/officeDocument/2006/relationships/tags" Target="../tags/tag45.xml"/><Relationship Id="rId7" Type="http://schemas.openxmlformats.org/officeDocument/2006/relationships/tags" Target="../tags/tag49.xml"/><Relationship Id="rId12" Type="http://schemas.openxmlformats.org/officeDocument/2006/relationships/slideLayout" Target="../slideLayouts/slideLayout2.xml"/><Relationship Id="rId2" Type="http://schemas.openxmlformats.org/officeDocument/2006/relationships/tags" Target="../tags/tag44.xml"/><Relationship Id="rId1" Type="http://schemas.openxmlformats.org/officeDocument/2006/relationships/tags" Target="../tags/tag43.xml"/><Relationship Id="rId6" Type="http://schemas.openxmlformats.org/officeDocument/2006/relationships/tags" Target="../tags/tag48.xml"/><Relationship Id="rId11" Type="http://schemas.openxmlformats.org/officeDocument/2006/relationships/tags" Target="../tags/tag53.xml"/><Relationship Id="rId5" Type="http://schemas.openxmlformats.org/officeDocument/2006/relationships/tags" Target="../tags/tag47.xml"/><Relationship Id="rId10" Type="http://schemas.openxmlformats.org/officeDocument/2006/relationships/tags" Target="../tags/tag52.xml"/><Relationship Id="rId4" Type="http://schemas.openxmlformats.org/officeDocument/2006/relationships/tags" Target="../tags/tag46.xml"/><Relationship Id="rId9" Type="http://schemas.openxmlformats.org/officeDocument/2006/relationships/tags" Target="../tags/tag51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tags" Target="../tags/tag61.xml"/><Relationship Id="rId13" Type="http://schemas.openxmlformats.org/officeDocument/2006/relationships/notesSlide" Target="../notesSlides/notesSlide13.xml"/><Relationship Id="rId3" Type="http://schemas.openxmlformats.org/officeDocument/2006/relationships/tags" Target="../tags/tag56.xml"/><Relationship Id="rId7" Type="http://schemas.openxmlformats.org/officeDocument/2006/relationships/tags" Target="../tags/tag60.xml"/><Relationship Id="rId12" Type="http://schemas.openxmlformats.org/officeDocument/2006/relationships/slideLayout" Target="../slideLayouts/slideLayout2.xml"/><Relationship Id="rId2" Type="http://schemas.openxmlformats.org/officeDocument/2006/relationships/tags" Target="../tags/tag55.xml"/><Relationship Id="rId1" Type="http://schemas.openxmlformats.org/officeDocument/2006/relationships/tags" Target="../tags/tag54.xml"/><Relationship Id="rId6" Type="http://schemas.openxmlformats.org/officeDocument/2006/relationships/tags" Target="../tags/tag59.xml"/><Relationship Id="rId11" Type="http://schemas.openxmlformats.org/officeDocument/2006/relationships/tags" Target="../tags/tag64.xml"/><Relationship Id="rId5" Type="http://schemas.openxmlformats.org/officeDocument/2006/relationships/tags" Target="../tags/tag58.xml"/><Relationship Id="rId10" Type="http://schemas.openxmlformats.org/officeDocument/2006/relationships/tags" Target="../tags/tag63.xml"/><Relationship Id="rId4" Type="http://schemas.openxmlformats.org/officeDocument/2006/relationships/tags" Target="../tags/tag57.xml"/><Relationship Id="rId9" Type="http://schemas.openxmlformats.org/officeDocument/2006/relationships/tags" Target="../tags/tag62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tags" Target="../tags/tag72.xml"/><Relationship Id="rId3" Type="http://schemas.openxmlformats.org/officeDocument/2006/relationships/tags" Target="../tags/tag67.xml"/><Relationship Id="rId7" Type="http://schemas.openxmlformats.org/officeDocument/2006/relationships/tags" Target="../tags/tag71.xml"/><Relationship Id="rId2" Type="http://schemas.openxmlformats.org/officeDocument/2006/relationships/tags" Target="../tags/tag66.xml"/><Relationship Id="rId1" Type="http://schemas.openxmlformats.org/officeDocument/2006/relationships/tags" Target="../tags/tag65.xml"/><Relationship Id="rId6" Type="http://schemas.openxmlformats.org/officeDocument/2006/relationships/tags" Target="../tags/tag70.xml"/><Relationship Id="rId5" Type="http://schemas.openxmlformats.org/officeDocument/2006/relationships/tags" Target="../tags/tag69.xml"/><Relationship Id="rId10" Type="http://schemas.openxmlformats.org/officeDocument/2006/relationships/notesSlide" Target="../notesSlides/notesSlide14.xml"/><Relationship Id="rId4" Type="http://schemas.openxmlformats.org/officeDocument/2006/relationships/tags" Target="../tags/tag68.xml"/><Relationship Id="rId9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tags" Target="../tags/tag80.xml"/><Relationship Id="rId3" Type="http://schemas.openxmlformats.org/officeDocument/2006/relationships/tags" Target="../tags/tag75.xml"/><Relationship Id="rId7" Type="http://schemas.openxmlformats.org/officeDocument/2006/relationships/tags" Target="../tags/tag79.xml"/><Relationship Id="rId2" Type="http://schemas.openxmlformats.org/officeDocument/2006/relationships/tags" Target="../tags/tag74.xml"/><Relationship Id="rId1" Type="http://schemas.openxmlformats.org/officeDocument/2006/relationships/tags" Target="../tags/tag73.xml"/><Relationship Id="rId6" Type="http://schemas.openxmlformats.org/officeDocument/2006/relationships/tags" Target="../tags/tag78.xml"/><Relationship Id="rId11" Type="http://schemas.openxmlformats.org/officeDocument/2006/relationships/notesSlide" Target="../notesSlides/notesSlide15.xml"/><Relationship Id="rId5" Type="http://schemas.openxmlformats.org/officeDocument/2006/relationships/tags" Target="../tags/tag77.xml"/><Relationship Id="rId10" Type="http://schemas.openxmlformats.org/officeDocument/2006/relationships/slideLayout" Target="../slideLayouts/slideLayout2.xml"/><Relationship Id="rId4" Type="http://schemas.openxmlformats.org/officeDocument/2006/relationships/tags" Target="../tags/tag76.xml"/><Relationship Id="rId9" Type="http://schemas.openxmlformats.org/officeDocument/2006/relationships/tags" Target="../tags/tag8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tags" Target="../tags/tag84.xml"/><Relationship Id="rId2" Type="http://schemas.openxmlformats.org/officeDocument/2006/relationships/tags" Target="../tags/tag83.xml"/><Relationship Id="rId1" Type="http://schemas.openxmlformats.org/officeDocument/2006/relationships/tags" Target="../tags/tag82.xml"/><Relationship Id="rId6" Type="http://schemas.openxmlformats.org/officeDocument/2006/relationships/notesSlide" Target="../notesSlides/notesSlide16.xml"/><Relationship Id="rId5" Type="http://schemas.openxmlformats.org/officeDocument/2006/relationships/slideLayout" Target="../slideLayouts/slideLayout2.xml"/><Relationship Id="rId4" Type="http://schemas.openxmlformats.org/officeDocument/2006/relationships/tags" Target="../tags/tag8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courses.cs.washington.edu/courses/cse332/25su/exams/final.html" TargetMode="Externa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6.xml"/><Relationship Id="rId2" Type="http://schemas.openxmlformats.org/officeDocument/2006/relationships/tags" Target="../tags/tag87.xml"/><Relationship Id="rId1" Type="http://schemas.openxmlformats.org/officeDocument/2006/relationships/tags" Target="../tags/tag86.xml"/><Relationship Id="rId4" Type="http://schemas.openxmlformats.org/officeDocument/2006/relationships/notesSlide" Target="../notesSlides/notesSlide1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89.xml"/><Relationship Id="rId1" Type="http://schemas.openxmlformats.org/officeDocument/2006/relationships/tags" Target="../tags/tag88.xml"/><Relationship Id="rId4" Type="http://schemas.openxmlformats.org/officeDocument/2006/relationships/notesSlide" Target="../notesSlides/notesSlide18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91.xml"/><Relationship Id="rId1" Type="http://schemas.openxmlformats.org/officeDocument/2006/relationships/tags" Target="../tags/tag90.xml"/><Relationship Id="rId4" Type="http://schemas.openxmlformats.org/officeDocument/2006/relationships/notesSlide" Target="../notesSlides/notesSlide19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93.xml"/><Relationship Id="rId1" Type="http://schemas.openxmlformats.org/officeDocument/2006/relationships/tags" Target="../tags/tag9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95.xml"/><Relationship Id="rId1" Type="http://schemas.openxmlformats.org/officeDocument/2006/relationships/tags" Target="../tags/tag94.xml"/><Relationship Id="rId4" Type="http://schemas.openxmlformats.org/officeDocument/2006/relationships/notesSlide" Target="../notesSlides/notesSlide20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97.xml"/><Relationship Id="rId1" Type="http://schemas.openxmlformats.org/officeDocument/2006/relationships/tags" Target="../tags/tag96.xml"/><Relationship Id="rId4" Type="http://schemas.openxmlformats.org/officeDocument/2006/relationships/notesSlide" Target="../notesSlides/notesSlide21.xml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tags" Target="../tags/tag105.xml"/><Relationship Id="rId3" Type="http://schemas.openxmlformats.org/officeDocument/2006/relationships/tags" Target="../tags/tag100.xml"/><Relationship Id="rId7" Type="http://schemas.openxmlformats.org/officeDocument/2006/relationships/tags" Target="../tags/tag104.xml"/><Relationship Id="rId12" Type="http://schemas.openxmlformats.org/officeDocument/2006/relationships/notesSlide" Target="../notesSlides/notesSlide22.xml"/><Relationship Id="rId2" Type="http://schemas.openxmlformats.org/officeDocument/2006/relationships/tags" Target="../tags/tag99.xml"/><Relationship Id="rId1" Type="http://schemas.openxmlformats.org/officeDocument/2006/relationships/tags" Target="../tags/tag98.xml"/><Relationship Id="rId6" Type="http://schemas.openxmlformats.org/officeDocument/2006/relationships/tags" Target="../tags/tag103.xml"/><Relationship Id="rId11" Type="http://schemas.openxmlformats.org/officeDocument/2006/relationships/slideLayout" Target="../slideLayouts/slideLayout2.xml"/><Relationship Id="rId5" Type="http://schemas.openxmlformats.org/officeDocument/2006/relationships/tags" Target="../tags/tag102.xml"/><Relationship Id="rId10" Type="http://schemas.openxmlformats.org/officeDocument/2006/relationships/tags" Target="../tags/tag107.xml"/><Relationship Id="rId4" Type="http://schemas.openxmlformats.org/officeDocument/2006/relationships/tags" Target="../tags/tag101.xml"/><Relationship Id="rId9" Type="http://schemas.openxmlformats.org/officeDocument/2006/relationships/tags" Target="../tags/tag106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109.xml"/><Relationship Id="rId1" Type="http://schemas.openxmlformats.org/officeDocument/2006/relationships/tags" Target="../tags/tag108.xml"/><Relationship Id="rId4" Type="http://schemas.openxmlformats.org/officeDocument/2006/relationships/notesSlide" Target="../notesSlides/notesSlide23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111.xml"/><Relationship Id="rId1" Type="http://schemas.openxmlformats.org/officeDocument/2006/relationships/tags" Target="../tags/tag110.xml"/><Relationship Id="rId4" Type="http://schemas.openxmlformats.org/officeDocument/2006/relationships/notesSlide" Target="../notesSlides/notesSlide24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113.xml"/><Relationship Id="rId1" Type="http://schemas.openxmlformats.org/officeDocument/2006/relationships/tags" Target="../tags/tag112.xml"/><Relationship Id="rId4" Type="http://schemas.openxmlformats.org/officeDocument/2006/relationships/notesSlide" Target="../notesSlides/notesSlide2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115.xml"/><Relationship Id="rId1" Type="http://schemas.openxmlformats.org/officeDocument/2006/relationships/tags" Target="../tags/tag114.xml"/><Relationship Id="rId4" Type="http://schemas.openxmlformats.org/officeDocument/2006/relationships/notesSlide" Target="../notesSlides/notesSlide26.xml"/></Relationships>
</file>

<file path=ppt/slides/_rels/slide31.xml.rels><?xml version="1.0" encoding="UTF-8" standalone="yes"?>
<Relationships xmlns="http://schemas.openxmlformats.org/package/2006/relationships"><Relationship Id="rId13" Type="http://schemas.openxmlformats.org/officeDocument/2006/relationships/tags" Target="../tags/tag128.xml"/><Relationship Id="rId18" Type="http://schemas.openxmlformats.org/officeDocument/2006/relationships/tags" Target="../tags/tag133.xml"/><Relationship Id="rId26" Type="http://schemas.openxmlformats.org/officeDocument/2006/relationships/tags" Target="../tags/tag141.xml"/><Relationship Id="rId39" Type="http://schemas.openxmlformats.org/officeDocument/2006/relationships/tags" Target="../tags/tag154.xml"/><Relationship Id="rId21" Type="http://schemas.openxmlformats.org/officeDocument/2006/relationships/tags" Target="../tags/tag136.xml"/><Relationship Id="rId34" Type="http://schemas.openxmlformats.org/officeDocument/2006/relationships/tags" Target="../tags/tag149.xml"/><Relationship Id="rId42" Type="http://schemas.openxmlformats.org/officeDocument/2006/relationships/tags" Target="../tags/tag157.xml"/><Relationship Id="rId47" Type="http://schemas.openxmlformats.org/officeDocument/2006/relationships/tags" Target="../tags/tag162.xml"/><Relationship Id="rId7" Type="http://schemas.openxmlformats.org/officeDocument/2006/relationships/tags" Target="../tags/tag122.xml"/><Relationship Id="rId2" Type="http://schemas.openxmlformats.org/officeDocument/2006/relationships/tags" Target="../tags/tag117.xml"/><Relationship Id="rId16" Type="http://schemas.openxmlformats.org/officeDocument/2006/relationships/tags" Target="../tags/tag131.xml"/><Relationship Id="rId29" Type="http://schemas.openxmlformats.org/officeDocument/2006/relationships/tags" Target="../tags/tag144.xml"/><Relationship Id="rId11" Type="http://schemas.openxmlformats.org/officeDocument/2006/relationships/tags" Target="../tags/tag126.xml"/><Relationship Id="rId24" Type="http://schemas.openxmlformats.org/officeDocument/2006/relationships/tags" Target="../tags/tag139.xml"/><Relationship Id="rId32" Type="http://schemas.openxmlformats.org/officeDocument/2006/relationships/tags" Target="../tags/tag147.xml"/><Relationship Id="rId37" Type="http://schemas.openxmlformats.org/officeDocument/2006/relationships/tags" Target="../tags/tag152.xml"/><Relationship Id="rId40" Type="http://schemas.openxmlformats.org/officeDocument/2006/relationships/tags" Target="../tags/tag155.xml"/><Relationship Id="rId45" Type="http://schemas.openxmlformats.org/officeDocument/2006/relationships/tags" Target="../tags/tag160.xml"/><Relationship Id="rId5" Type="http://schemas.openxmlformats.org/officeDocument/2006/relationships/tags" Target="../tags/tag120.xml"/><Relationship Id="rId15" Type="http://schemas.openxmlformats.org/officeDocument/2006/relationships/tags" Target="../tags/tag130.xml"/><Relationship Id="rId23" Type="http://schemas.openxmlformats.org/officeDocument/2006/relationships/tags" Target="../tags/tag138.xml"/><Relationship Id="rId28" Type="http://schemas.openxmlformats.org/officeDocument/2006/relationships/tags" Target="../tags/tag143.xml"/><Relationship Id="rId36" Type="http://schemas.openxmlformats.org/officeDocument/2006/relationships/tags" Target="../tags/tag151.xml"/><Relationship Id="rId49" Type="http://schemas.openxmlformats.org/officeDocument/2006/relationships/notesSlide" Target="../notesSlides/notesSlide27.xml"/><Relationship Id="rId10" Type="http://schemas.openxmlformats.org/officeDocument/2006/relationships/tags" Target="../tags/tag125.xml"/><Relationship Id="rId19" Type="http://schemas.openxmlformats.org/officeDocument/2006/relationships/tags" Target="../tags/tag134.xml"/><Relationship Id="rId31" Type="http://schemas.openxmlformats.org/officeDocument/2006/relationships/tags" Target="../tags/tag146.xml"/><Relationship Id="rId44" Type="http://schemas.openxmlformats.org/officeDocument/2006/relationships/tags" Target="../tags/tag159.xml"/><Relationship Id="rId4" Type="http://schemas.openxmlformats.org/officeDocument/2006/relationships/tags" Target="../tags/tag119.xml"/><Relationship Id="rId9" Type="http://schemas.openxmlformats.org/officeDocument/2006/relationships/tags" Target="../tags/tag124.xml"/><Relationship Id="rId14" Type="http://schemas.openxmlformats.org/officeDocument/2006/relationships/tags" Target="../tags/tag129.xml"/><Relationship Id="rId22" Type="http://schemas.openxmlformats.org/officeDocument/2006/relationships/tags" Target="../tags/tag137.xml"/><Relationship Id="rId27" Type="http://schemas.openxmlformats.org/officeDocument/2006/relationships/tags" Target="../tags/tag142.xml"/><Relationship Id="rId30" Type="http://schemas.openxmlformats.org/officeDocument/2006/relationships/tags" Target="../tags/tag145.xml"/><Relationship Id="rId35" Type="http://schemas.openxmlformats.org/officeDocument/2006/relationships/tags" Target="../tags/tag150.xml"/><Relationship Id="rId43" Type="http://schemas.openxmlformats.org/officeDocument/2006/relationships/tags" Target="../tags/tag158.xml"/><Relationship Id="rId48" Type="http://schemas.openxmlformats.org/officeDocument/2006/relationships/slideLayout" Target="../slideLayouts/slideLayout2.xml"/><Relationship Id="rId8" Type="http://schemas.openxmlformats.org/officeDocument/2006/relationships/tags" Target="../tags/tag123.xml"/><Relationship Id="rId3" Type="http://schemas.openxmlformats.org/officeDocument/2006/relationships/tags" Target="../tags/tag118.xml"/><Relationship Id="rId12" Type="http://schemas.openxmlformats.org/officeDocument/2006/relationships/tags" Target="../tags/tag127.xml"/><Relationship Id="rId17" Type="http://schemas.openxmlformats.org/officeDocument/2006/relationships/tags" Target="../tags/tag132.xml"/><Relationship Id="rId25" Type="http://schemas.openxmlformats.org/officeDocument/2006/relationships/tags" Target="../tags/tag140.xml"/><Relationship Id="rId33" Type="http://schemas.openxmlformats.org/officeDocument/2006/relationships/tags" Target="../tags/tag148.xml"/><Relationship Id="rId38" Type="http://schemas.openxmlformats.org/officeDocument/2006/relationships/tags" Target="../tags/tag153.xml"/><Relationship Id="rId46" Type="http://schemas.openxmlformats.org/officeDocument/2006/relationships/tags" Target="../tags/tag161.xml"/><Relationship Id="rId20" Type="http://schemas.openxmlformats.org/officeDocument/2006/relationships/tags" Target="../tags/tag135.xml"/><Relationship Id="rId41" Type="http://schemas.openxmlformats.org/officeDocument/2006/relationships/tags" Target="../tags/tag156.xml"/><Relationship Id="rId1" Type="http://schemas.openxmlformats.org/officeDocument/2006/relationships/tags" Target="../tags/tag116.xml"/><Relationship Id="rId6" Type="http://schemas.openxmlformats.org/officeDocument/2006/relationships/tags" Target="../tags/tag121.xml"/></Relationships>
</file>

<file path=ppt/slides/_rels/slide32.xml.rels><?xml version="1.0" encoding="UTF-8" standalone="yes"?>
<Relationships xmlns="http://schemas.openxmlformats.org/package/2006/relationships"><Relationship Id="rId13" Type="http://schemas.openxmlformats.org/officeDocument/2006/relationships/tags" Target="../tags/tag175.xml"/><Relationship Id="rId18" Type="http://schemas.openxmlformats.org/officeDocument/2006/relationships/tags" Target="../tags/tag180.xml"/><Relationship Id="rId26" Type="http://schemas.openxmlformats.org/officeDocument/2006/relationships/tags" Target="../tags/tag188.xml"/><Relationship Id="rId39" Type="http://schemas.openxmlformats.org/officeDocument/2006/relationships/tags" Target="../tags/tag201.xml"/><Relationship Id="rId21" Type="http://schemas.openxmlformats.org/officeDocument/2006/relationships/tags" Target="../tags/tag183.xml"/><Relationship Id="rId34" Type="http://schemas.openxmlformats.org/officeDocument/2006/relationships/tags" Target="../tags/tag196.xml"/><Relationship Id="rId42" Type="http://schemas.openxmlformats.org/officeDocument/2006/relationships/tags" Target="../tags/tag204.xml"/><Relationship Id="rId47" Type="http://schemas.openxmlformats.org/officeDocument/2006/relationships/tags" Target="../tags/tag209.xml"/><Relationship Id="rId50" Type="http://schemas.openxmlformats.org/officeDocument/2006/relationships/tags" Target="../tags/tag212.xml"/><Relationship Id="rId55" Type="http://schemas.openxmlformats.org/officeDocument/2006/relationships/tags" Target="../tags/tag217.xml"/><Relationship Id="rId7" Type="http://schemas.openxmlformats.org/officeDocument/2006/relationships/tags" Target="../tags/tag169.xml"/><Relationship Id="rId2" Type="http://schemas.openxmlformats.org/officeDocument/2006/relationships/tags" Target="../tags/tag164.xml"/><Relationship Id="rId16" Type="http://schemas.openxmlformats.org/officeDocument/2006/relationships/tags" Target="../tags/tag178.xml"/><Relationship Id="rId29" Type="http://schemas.openxmlformats.org/officeDocument/2006/relationships/tags" Target="../tags/tag191.xml"/><Relationship Id="rId11" Type="http://schemas.openxmlformats.org/officeDocument/2006/relationships/tags" Target="../tags/tag173.xml"/><Relationship Id="rId24" Type="http://schemas.openxmlformats.org/officeDocument/2006/relationships/tags" Target="../tags/tag186.xml"/><Relationship Id="rId32" Type="http://schemas.openxmlformats.org/officeDocument/2006/relationships/tags" Target="../tags/tag194.xml"/><Relationship Id="rId37" Type="http://schemas.openxmlformats.org/officeDocument/2006/relationships/tags" Target="../tags/tag199.xml"/><Relationship Id="rId40" Type="http://schemas.openxmlformats.org/officeDocument/2006/relationships/tags" Target="../tags/tag202.xml"/><Relationship Id="rId45" Type="http://schemas.openxmlformats.org/officeDocument/2006/relationships/tags" Target="../tags/tag207.xml"/><Relationship Id="rId53" Type="http://schemas.openxmlformats.org/officeDocument/2006/relationships/tags" Target="../tags/tag215.xml"/><Relationship Id="rId58" Type="http://schemas.openxmlformats.org/officeDocument/2006/relationships/tags" Target="../tags/tag220.xml"/><Relationship Id="rId5" Type="http://schemas.openxmlformats.org/officeDocument/2006/relationships/tags" Target="../tags/tag167.xml"/><Relationship Id="rId61" Type="http://schemas.openxmlformats.org/officeDocument/2006/relationships/slideLayout" Target="../slideLayouts/slideLayout2.xml"/><Relationship Id="rId19" Type="http://schemas.openxmlformats.org/officeDocument/2006/relationships/tags" Target="../tags/tag181.xml"/><Relationship Id="rId14" Type="http://schemas.openxmlformats.org/officeDocument/2006/relationships/tags" Target="../tags/tag176.xml"/><Relationship Id="rId22" Type="http://schemas.openxmlformats.org/officeDocument/2006/relationships/tags" Target="../tags/tag184.xml"/><Relationship Id="rId27" Type="http://schemas.openxmlformats.org/officeDocument/2006/relationships/tags" Target="../tags/tag189.xml"/><Relationship Id="rId30" Type="http://schemas.openxmlformats.org/officeDocument/2006/relationships/tags" Target="../tags/tag192.xml"/><Relationship Id="rId35" Type="http://schemas.openxmlformats.org/officeDocument/2006/relationships/tags" Target="../tags/tag197.xml"/><Relationship Id="rId43" Type="http://schemas.openxmlformats.org/officeDocument/2006/relationships/tags" Target="../tags/tag205.xml"/><Relationship Id="rId48" Type="http://schemas.openxmlformats.org/officeDocument/2006/relationships/tags" Target="../tags/tag210.xml"/><Relationship Id="rId56" Type="http://schemas.openxmlformats.org/officeDocument/2006/relationships/tags" Target="../tags/tag218.xml"/><Relationship Id="rId8" Type="http://schemas.openxmlformats.org/officeDocument/2006/relationships/tags" Target="../tags/tag170.xml"/><Relationship Id="rId51" Type="http://schemas.openxmlformats.org/officeDocument/2006/relationships/tags" Target="../tags/tag213.xml"/><Relationship Id="rId3" Type="http://schemas.openxmlformats.org/officeDocument/2006/relationships/tags" Target="../tags/tag165.xml"/><Relationship Id="rId12" Type="http://schemas.openxmlformats.org/officeDocument/2006/relationships/tags" Target="../tags/tag174.xml"/><Relationship Id="rId17" Type="http://schemas.openxmlformats.org/officeDocument/2006/relationships/tags" Target="../tags/tag179.xml"/><Relationship Id="rId25" Type="http://schemas.openxmlformats.org/officeDocument/2006/relationships/tags" Target="../tags/tag187.xml"/><Relationship Id="rId33" Type="http://schemas.openxmlformats.org/officeDocument/2006/relationships/tags" Target="../tags/tag195.xml"/><Relationship Id="rId38" Type="http://schemas.openxmlformats.org/officeDocument/2006/relationships/tags" Target="../tags/tag200.xml"/><Relationship Id="rId46" Type="http://schemas.openxmlformats.org/officeDocument/2006/relationships/tags" Target="../tags/tag208.xml"/><Relationship Id="rId59" Type="http://schemas.openxmlformats.org/officeDocument/2006/relationships/tags" Target="../tags/tag221.xml"/><Relationship Id="rId20" Type="http://schemas.openxmlformats.org/officeDocument/2006/relationships/tags" Target="../tags/tag182.xml"/><Relationship Id="rId41" Type="http://schemas.openxmlformats.org/officeDocument/2006/relationships/tags" Target="../tags/tag203.xml"/><Relationship Id="rId54" Type="http://schemas.openxmlformats.org/officeDocument/2006/relationships/tags" Target="../tags/tag216.xml"/><Relationship Id="rId62" Type="http://schemas.openxmlformats.org/officeDocument/2006/relationships/notesSlide" Target="../notesSlides/notesSlide28.xml"/><Relationship Id="rId1" Type="http://schemas.openxmlformats.org/officeDocument/2006/relationships/tags" Target="../tags/tag163.xml"/><Relationship Id="rId6" Type="http://schemas.openxmlformats.org/officeDocument/2006/relationships/tags" Target="../tags/tag168.xml"/><Relationship Id="rId15" Type="http://schemas.openxmlformats.org/officeDocument/2006/relationships/tags" Target="../tags/tag177.xml"/><Relationship Id="rId23" Type="http://schemas.openxmlformats.org/officeDocument/2006/relationships/tags" Target="../tags/tag185.xml"/><Relationship Id="rId28" Type="http://schemas.openxmlformats.org/officeDocument/2006/relationships/tags" Target="../tags/tag190.xml"/><Relationship Id="rId36" Type="http://schemas.openxmlformats.org/officeDocument/2006/relationships/tags" Target="../tags/tag198.xml"/><Relationship Id="rId49" Type="http://schemas.openxmlformats.org/officeDocument/2006/relationships/tags" Target="../tags/tag211.xml"/><Relationship Id="rId57" Type="http://schemas.openxmlformats.org/officeDocument/2006/relationships/tags" Target="../tags/tag219.xml"/><Relationship Id="rId10" Type="http://schemas.openxmlformats.org/officeDocument/2006/relationships/tags" Target="../tags/tag172.xml"/><Relationship Id="rId31" Type="http://schemas.openxmlformats.org/officeDocument/2006/relationships/tags" Target="../tags/tag193.xml"/><Relationship Id="rId44" Type="http://schemas.openxmlformats.org/officeDocument/2006/relationships/tags" Target="../tags/tag206.xml"/><Relationship Id="rId52" Type="http://schemas.openxmlformats.org/officeDocument/2006/relationships/tags" Target="../tags/tag214.xml"/><Relationship Id="rId60" Type="http://schemas.openxmlformats.org/officeDocument/2006/relationships/tags" Target="../tags/tag222.xml"/><Relationship Id="rId4" Type="http://schemas.openxmlformats.org/officeDocument/2006/relationships/tags" Target="../tags/tag166.xml"/><Relationship Id="rId9" Type="http://schemas.openxmlformats.org/officeDocument/2006/relationships/tags" Target="../tags/tag171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224.xml"/><Relationship Id="rId1" Type="http://schemas.openxmlformats.org/officeDocument/2006/relationships/tags" Target="../tags/tag223.xml"/><Relationship Id="rId4" Type="http://schemas.openxmlformats.org/officeDocument/2006/relationships/notesSlide" Target="../notesSlides/notesSlide29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226.xml"/><Relationship Id="rId1" Type="http://schemas.openxmlformats.org/officeDocument/2006/relationships/tags" Target="../tags/tag225.xml"/><Relationship Id="rId4" Type="http://schemas.openxmlformats.org/officeDocument/2006/relationships/notesSlide" Target="../notesSlides/notesSlide30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228.xml"/><Relationship Id="rId1" Type="http://schemas.openxmlformats.org/officeDocument/2006/relationships/tags" Target="../tags/tag227.xml"/><Relationship Id="rId4" Type="http://schemas.openxmlformats.org/officeDocument/2006/relationships/notesSlide" Target="../notesSlides/notesSlide31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230.xml"/><Relationship Id="rId1" Type="http://schemas.openxmlformats.org/officeDocument/2006/relationships/tags" Target="../tags/tag229.xml"/><Relationship Id="rId4" Type="http://schemas.openxmlformats.org/officeDocument/2006/relationships/notesSlide" Target="../notesSlides/notesSlide3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tags" Target="../tags/tag233.xml"/><Relationship Id="rId2" Type="http://schemas.openxmlformats.org/officeDocument/2006/relationships/tags" Target="../tags/tag232.xml"/><Relationship Id="rId1" Type="http://schemas.openxmlformats.org/officeDocument/2006/relationships/tags" Target="../tags/tag231.xml"/><Relationship Id="rId5" Type="http://schemas.openxmlformats.org/officeDocument/2006/relationships/notesSlide" Target="../notesSlides/notesSlide33.xml"/><Relationship Id="rId4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tags" Target="../tags/tag236.xml"/><Relationship Id="rId2" Type="http://schemas.openxmlformats.org/officeDocument/2006/relationships/tags" Target="../tags/tag235.xml"/><Relationship Id="rId1" Type="http://schemas.openxmlformats.org/officeDocument/2006/relationships/tags" Target="../tags/tag234.xml"/><Relationship Id="rId5" Type="http://schemas.openxmlformats.org/officeDocument/2006/relationships/notesSlide" Target="../notesSlides/notesSlide34.xml"/><Relationship Id="rId4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tags" Target="../tags/tag239.xml"/><Relationship Id="rId2" Type="http://schemas.openxmlformats.org/officeDocument/2006/relationships/tags" Target="../tags/tag238.xml"/><Relationship Id="rId1" Type="http://schemas.openxmlformats.org/officeDocument/2006/relationships/tags" Target="../tags/tag237.xml"/><Relationship Id="rId6" Type="http://schemas.openxmlformats.org/officeDocument/2006/relationships/notesSlide" Target="../notesSlides/notesSlide35.xml"/><Relationship Id="rId5" Type="http://schemas.openxmlformats.org/officeDocument/2006/relationships/slideLayout" Target="../slideLayouts/slideLayout2.xml"/><Relationship Id="rId4" Type="http://schemas.openxmlformats.org/officeDocument/2006/relationships/tags" Target="../tags/tag240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tags" Target="../tags/tag243.xml"/><Relationship Id="rId2" Type="http://schemas.openxmlformats.org/officeDocument/2006/relationships/tags" Target="../tags/tag242.xml"/><Relationship Id="rId1" Type="http://schemas.openxmlformats.org/officeDocument/2006/relationships/tags" Target="../tags/tag241.xml"/><Relationship Id="rId5" Type="http://schemas.openxmlformats.org/officeDocument/2006/relationships/notesSlide" Target="../notesSlides/notesSlide36.xml"/><Relationship Id="rId4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tags" Target="../tags/tag246.xml"/><Relationship Id="rId2" Type="http://schemas.openxmlformats.org/officeDocument/2006/relationships/tags" Target="../tags/tag245.xml"/><Relationship Id="rId1" Type="http://schemas.openxmlformats.org/officeDocument/2006/relationships/tags" Target="../tags/tag244.xml"/><Relationship Id="rId6" Type="http://schemas.openxmlformats.org/officeDocument/2006/relationships/notesSlide" Target="../notesSlides/notesSlide37.xml"/><Relationship Id="rId5" Type="http://schemas.openxmlformats.org/officeDocument/2006/relationships/slideLayout" Target="../slideLayouts/slideLayout2.xml"/><Relationship Id="rId4" Type="http://schemas.openxmlformats.org/officeDocument/2006/relationships/tags" Target="../tags/tag247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249.xml"/><Relationship Id="rId1" Type="http://schemas.openxmlformats.org/officeDocument/2006/relationships/tags" Target="../tags/tag248.xml"/><Relationship Id="rId4" Type="http://schemas.openxmlformats.org/officeDocument/2006/relationships/notesSlide" Target="../notesSlides/notesSlide38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251.xml"/><Relationship Id="rId1" Type="http://schemas.openxmlformats.org/officeDocument/2006/relationships/tags" Target="../tags/tag250.xml"/><Relationship Id="rId4" Type="http://schemas.openxmlformats.org/officeDocument/2006/relationships/notesSlide" Target="../notesSlides/notesSlide39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252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tags" Target="../tags/tag255.xml"/><Relationship Id="rId2" Type="http://schemas.openxmlformats.org/officeDocument/2006/relationships/tags" Target="../tags/tag254.xml"/><Relationship Id="rId1" Type="http://schemas.openxmlformats.org/officeDocument/2006/relationships/tags" Target="../tags/tag253.xml"/><Relationship Id="rId6" Type="http://schemas.openxmlformats.org/officeDocument/2006/relationships/notesSlide" Target="../notesSlides/notesSlide40.xml"/><Relationship Id="rId5" Type="http://schemas.openxmlformats.org/officeDocument/2006/relationships/slideLayout" Target="../slideLayouts/slideLayout2.xml"/><Relationship Id="rId4" Type="http://schemas.openxmlformats.org/officeDocument/2006/relationships/tags" Target="../tags/tag256.xml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tags" Target="../tags/tag259.xml"/><Relationship Id="rId2" Type="http://schemas.openxmlformats.org/officeDocument/2006/relationships/tags" Target="../tags/tag258.xml"/><Relationship Id="rId1" Type="http://schemas.openxmlformats.org/officeDocument/2006/relationships/tags" Target="../tags/tag257.xml"/><Relationship Id="rId6" Type="http://schemas.openxmlformats.org/officeDocument/2006/relationships/notesSlide" Target="../notesSlides/notesSlide41.xml"/><Relationship Id="rId5" Type="http://schemas.openxmlformats.org/officeDocument/2006/relationships/slideLayout" Target="../slideLayouts/slideLayout2.xml"/><Relationship Id="rId4" Type="http://schemas.openxmlformats.org/officeDocument/2006/relationships/tags" Target="../tags/tag260.xml"/></Relationships>
</file>

<file path=ppt/slides/_rels/slide47.xml.rels><?xml version="1.0" encoding="UTF-8" standalone="yes"?>
<Relationships xmlns="http://schemas.openxmlformats.org/package/2006/relationships"><Relationship Id="rId8" Type="http://schemas.openxmlformats.org/officeDocument/2006/relationships/tags" Target="../tags/tag268.xml"/><Relationship Id="rId3" Type="http://schemas.openxmlformats.org/officeDocument/2006/relationships/tags" Target="../tags/tag263.xml"/><Relationship Id="rId7" Type="http://schemas.openxmlformats.org/officeDocument/2006/relationships/tags" Target="../tags/tag267.xml"/><Relationship Id="rId2" Type="http://schemas.openxmlformats.org/officeDocument/2006/relationships/tags" Target="../tags/tag262.xml"/><Relationship Id="rId1" Type="http://schemas.openxmlformats.org/officeDocument/2006/relationships/tags" Target="../tags/tag261.xml"/><Relationship Id="rId6" Type="http://schemas.openxmlformats.org/officeDocument/2006/relationships/tags" Target="../tags/tag266.xml"/><Relationship Id="rId5" Type="http://schemas.openxmlformats.org/officeDocument/2006/relationships/tags" Target="../tags/tag265.xml"/><Relationship Id="rId10" Type="http://schemas.openxmlformats.org/officeDocument/2006/relationships/notesSlide" Target="../notesSlides/notesSlide42.xml"/><Relationship Id="rId4" Type="http://schemas.openxmlformats.org/officeDocument/2006/relationships/tags" Target="../tags/tag264.xml"/><Relationship Id="rId9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tags" Target="../tags/tag271.xml"/><Relationship Id="rId2" Type="http://schemas.openxmlformats.org/officeDocument/2006/relationships/tags" Target="../tags/tag270.xml"/><Relationship Id="rId1" Type="http://schemas.openxmlformats.org/officeDocument/2006/relationships/tags" Target="../tags/tag269.xml"/><Relationship Id="rId6" Type="http://schemas.openxmlformats.org/officeDocument/2006/relationships/image" Target="../media/image1.png"/><Relationship Id="rId5" Type="http://schemas.openxmlformats.org/officeDocument/2006/relationships/notesSlide" Target="../notesSlides/notesSlide43.xml"/><Relationship Id="rId4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273.xml"/><Relationship Id="rId1" Type="http://schemas.openxmlformats.org/officeDocument/2006/relationships/tags" Target="../tags/tag272.xml"/><Relationship Id="rId4" Type="http://schemas.openxmlformats.org/officeDocument/2006/relationships/notesSlide" Target="../notesSlides/notesSlide4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2.xml"/><Relationship Id="rId1" Type="http://schemas.openxmlformats.org/officeDocument/2006/relationships/tags" Target="../tags/tag1.xml"/><Relationship Id="rId4" Type="http://schemas.openxmlformats.org/officeDocument/2006/relationships/notesSlide" Target="../notesSlides/notesSlide2.xml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275.xml"/><Relationship Id="rId1" Type="http://schemas.openxmlformats.org/officeDocument/2006/relationships/tags" Target="../tags/tag274.xml"/><Relationship Id="rId4" Type="http://schemas.openxmlformats.org/officeDocument/2006/relationships/notesSlide" Target="../notesSlides/notesSlide45.xml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6.xml"/><Relationship Id="rId2" Type="http://schemas.openxmlformats.org/officeDocument/2006/relationships/tags" Target="../tags/tag277.xml"/><Relationship Id="rId1" Type="http://schemas.openxmlformats.org/officeDocument/2006/relationships/tags" Target="../tags/tag276.xml"/><Relationship Id="rId4" Type="http://schemas.openxmlformats.org/officeDocument/2006/relationships/notesSlide" Target="../notesSlides/notesSlide46.xml"/></Relationships>
</file>

<file path=ppt/slides/_rels/slide52.xml.rels><?xml version="1.0" encoding="UTF-8" standalone="yes"?>
<Relationships xmlns="http://schemas.openxmlformats.org/package/2006/relationships"><Relationship Id="rId3" Type="http://schemas.openxmlformats.org/officeDocument/2006/relationships/tags" Target="../tags/tag280.xml"/><Relationship Id="rId2" Type="http://schemas.openxmlformats.org/officeDocument/2006/relationships/tags" Target="../tags/tag279.xml"/><Relationship Id="rId1" Type="http://schemas.openxmlformats.org/officeDocument/2006/relationships/tags" Target="../tags/tag278.xml"/><Relationship Id="rId5" Type="http://schemas.openxmlformats.org/officeDocument/2006/relationships/notesSlide" Target="../notesSlides/notesSlide47.xml"/><Relationship Id="rId4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282.xml"/><Relationship Id="rId1" Type="http://schemas.openxmlformats.org/officeDocument/2006/relationships/tags" Target="../tags/tag281.xml"/><Relationship Id="rId4" Type="http://schemas.openxmlformats.org/officeDocument/2006/relationships/notesSlide" Target="../notesSlides/notesSlide48.xml"/></Relationships>
</file>

<file path=ppt/slides/_rels/slide5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284.xml"/><Relationship Id="rId1" Type="http://schemas.openxmlformats.org/officeDocument/2006/relationships/tags" Target="../tags/tag283.xml"/><Relationship Id="rId4" Type="http://schemas.openxmlformats.org/officeDocument/2006/relationships/notesSlide" Target="../notesSlides/notesSlide49.xml"/></Relationships>
</file>

<file path=ppt/slides/_rels/slide5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286.xml"/><Relationship Id="rId1" Type="http://schemas.openxmlformats.org/officeDocument/2006/relationships/tags" Target="../tags/tag285.xml"/><Relationship Id="rId4" Type="http://schemas.openxmlformats.org/officeDocument/2006/relationships/notesSlide" Target="../notesSlides/notesSlide50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4.xml"/><Relationship Id="rId1" Type="http://schemas.openxmlformats.org/officeDocument/2006/relationships/tags" Target="../tags/tag3.xml"/><Relationship Id="rId4" Type="http://schemas.openxmlformats.org/officeDocument/2006/relationships/notesSlide" Target="../notesSlides/notesSlide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6.xml"/><Relationship Id="rId2" Type="http://schemas.openxmlformats.org/officeDocument/2006/relationships/tags" Target="../tags/tag6.xml"/><Relationship Id="rId1" Type="http://schemas.openxmlformats.org/officeDocument/2006/relationships/tags" Target="../tags/tag5.xml"/><Relationship Id="rId4" Type="http://schemas.openxmlformats.org/officeDocument/2006/relationships/notesSlide" Target="../notesSlides/notesSlide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6.xml"/><Relationship Id="rId2" Type="http://schemas.openxmlformats.org/officeDocument/2006/relationships/tags" Target="../tags/tag8.xml"/><Relationship Id="rId1" Type="http://schemas.openxmlformats.org/officeDocument/2006/relationships/tags" Target="../tags/tag7.xml"/><Relationship Id="rId4" Type="http://schemas.openxmlformats.org/officeDocument/2006/relationships/notesSlide" Target="../notesSlides/notesSlide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6.xml"/><Relationship Id="rId2" Type="http://schemas.openxmlformats.org/officeDocument/2006/relationships/tags" Target="../tags/tag10.xml"/><Relationship Id="rId1" Type="http://schemas.openxmlformats.org/officeDocument/2006/relationships/tags" Target="../tags/tag9.xml"/><Relationship Id="rId4" Type="http://schemas.openxmlformats.org/officeDocument/2006/relationships/notesSlide" Target="../notesSlides/notesSlide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B8C09C-CF4F-DD29-E47A-59B81DA2E85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fr-FR" dirty="0"/>
              <a:t>Lecture 22: </a:t>
            </a:r>
            <a:br>
              <a:rPr lang="fr-FR" dirty="0"/>
            </a:br>
            <a:r>
              <a:rPr lang="en-US" sz="6000" i="0" dirty="0"/>
              <a:t>Race Conditions &amp; Deadlock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5448686-1021-A89B-4DD9-785C3C57FB6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en-US" dirty="0"/>
              <a:t>CSE 332: Data Structures &amp; Parallelism</a:t>
            </a:r>
          </a:p>
          <a:p>
            <a:pPr marL="0" lvl="0" indent="0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en-US" dirty="0"/>
              <a:t>Yafqa Khan</a:t>
            </a:r>
          </a:p>
          <a:p>
            <a:pPr marL="0" lvl="0" indent="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en-US" dirty="0"/>
              <a:t>Summer 2025</a:t>
            </a:r>
          </a:p>
          <a:p>
            <a:pPr marL="0" lvl="0" indent="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4DD8D51-29F9-68D5-26AB-1241813243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02E23-3178-4BA5-BB7A-1C1DEC0859E6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103489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b="1" i="0" dirty="0">
                <a:latin typeface="Courier New" pitchFamily="49" charset="0"/>
                <a:cs typeface="Courier New" pitchFamily="49" charset="0"/>
              </a:rPr>
              <a:t>peek</a:t>
            </a:r>
            <a:r>
              <a:rPr lang="en-US" dirty="0"/>
              <a:t>, sequentially speaking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/>
        <p:txBody>
          <a:bodyPr>
            <a:normAutofit/>
          </a:bodyPr>
          <a:lstStyle/>
          <a:p>
            <a:r>
              <a:rPr lang="en-US" dirty="0"/>
              <a:t>In a sequential world, this code is of questionable </a:t>
            </a:r>
            <a:r>
              <a:rPr lang="en-US" i="1" dirty="0"/>
              <a:t>style</a:t>
            </a:r>
            <a:r>
              <a:rPr lang="en-US" dirty="0"/>
              <a:t>, but unquestionably </a:t>
            </a:r>
            <a:r>
              <a:rPr lang="en-US" i="1" dirty="0"/>
              <a:t>correct</a:t>
            </a:r>
          </a:p>
          <a:p>
            <a:endParaRPr lang="en-US" sz="1200" i="1" dirty="0"/>
          </a:p>
          <a:p>
            <a:r>
              <a:rPr lang="en-US" dirty="0"/>
              <a:t>The “algorithm” is the only way to write a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peek</a:t>
            </a:r>
            <a:r>
              <a:rPr lang="en-US" dirty="0"/>
              <a:t> helper method if all you had was this interface: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48066AB-F425-E04E-AFA6-A98163F47C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EF018D-A113-44B2-BA5D-E3BD5C944D75}" type="slidenum">
              <a:rPr lang="en-US" smtClean="0"/>
              <a:t>10</a:t>
            </a:fld>
            <a:endParaRPr lang="en-US"/>
          </a:p>
        </p:txBody>
      </p:sp>
      <p:sp>
        <p:nvSpPr>
          <p:cNvPr id="7" name="Rectangle 2"/>
          <p:cNvSpPr txBox="1"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2971800" y="3478106"/>
            <a:ext cx="6477000" cy="3048000"/>
          </a:xfrm>
          <a:prstGeom prst="rect">
            <a:avLst/>
          </a:prstGeom>
          <a:solidFill>
            <a:srgbClr val="FFFF99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indent="-342900">
              <a:lnSpc>
                <a:spcPts val="2000"/>
              </a:lnSpc>
              <a:spcBef>
                <a:spcPct val="20000"/>
              </a:spcBef>
              <a:defRPr/>
            </a:pPr>
            <a:r>
              <a:rPr lang="en-US" sz="2000" b="1" kern="0" dirty="0">
                <a:solidFill>
                  <a:schemeClr val="accent2"/>
                </a:solidFill>
                <a:latin typeface="Courier New" pitchFamily="49" charset="0"/>
              </a:rPr>
              <a:t>interface</a:t>
            </a:r>
            <a:r>
              <a:rPr lang="en-US" sz="2000" b="1" kern="0" dirty="0">
                <a:latin typeface="Courier New" pitchFamily="49" charset="0"/>
              </a:rPr>
              <a:t> </a:t>
            </a:r>
            <a:r>
              <a:rPr lang="en-US" sz="2000" b="1" kern="0" dirty="0">
                <a:solidFill>
                  <a:srgbClr val="119F33"/>
                </a:solidFill>
                <a:latin typeface="Courier New" pitchFamily="49" charset="0"/>
              </a:rPr>
              <a:t>Stack</a:t>
            </a:r>
            <a:r>
              <a:rPr lang="en-US" sz="2000" b="1" kern="0" dirty="0">
                <a:latin typeface="Courier New" pitchFamily="49" charset="0"/>
              </a:rPr>
              <a:t>&lt;</a:t>
            </a:r>
            <a:r>
              <a:rPr lang="en-US" sz="2000" b="1" kern="0" dirty="0">
                <a:solidFill>
                  <a:srgbClr val="119F33"/>
                </a:solidFill>
                <a:latin typeface="Courier New" pitchFamily="49" charset="0"/>
              </a:rPr>
              <a:t>E</a:t>
            </a:r>
            <a:r>
              <a:rPr lang="en-US" sz="2000" b="1" kern="0" dirty="0">
                <a:latin typeface="Courier New" pitchFamily="49" charset="0"/>
              </a:rPr>
              <a:t>&gt; {</a:t>
            </a:r>
          </a:p>
          <a:p>
            <a:pPr marL="342900" indent="-342900" fontAlgn="base">
              <a:lnSpc>
                <a:spcPts val="2000"/>
              </a:lnSpc>
              <a:spcBef>
                <a:spcPct val="20000"/>
              </a:spcBef>
              <a:spcAft>
                <a:spcPct val="0"/>
              </a:spcAft>
              <a:defRPr/>
            </a:pPr>
            <a:r>
              <a:rPr lang="en-US" sz="2000" b="1" kern="0" dirty="0">
                <a:solidFill>
                  <a:schemeClr val="accent2"/>
                </a:solidFill>
                <a:latin typeface="Courier New" pitchFamily="49" charset="0"/>
              </a:rPr>
              <a:t>  </a:t>
            </a:r>
            <a:r>
              <a:rPr lang="en-US" sz="2000" b="1" kern="0" dirty="0" err="1">
                <a:latin typeface="Courier New" pitchFamily="49" charset="0"/>
              </a:rPr>
              <a:t>boolean</a:t>
            </a:r>
            <a:r>
              <a:rPr lang="en-US" sz="2000" b="1" kern="0" dirty="0">
                <a:latin typeface="Courier New" pitchFamily="49" charset="0"/>
              </a:rPr>
              <a:t> </a:t>
            </a:r>
            <a:r>
              <a:rPr lang="en-US" sz="2000" b="1" kern="0" dirty="0" err="1">
                <a:solidFill>
                  <a:srgbClr val="119F33"/>
                </a:solidFill>
                <a:latin typeface="Courier New" pitchFamily="49" charset="0"/>
              </a:rPr>
              <a:t>isEmpty</a:t>
            </a:r>
            <a:r>
              <a:rPr lang="en-US" sz="2000" b="1" kern="0" dirty="0">
                <a:latin typeface="Courier New" pitchFamily="49" charset="0"/>
              </a:rPr>
              <a:t>();</a:t>
            </a:r>
          </a:p>
          <a:p>
            <a:pPr marL="342900" indent="-342900" fontAlgn="base">
              <a:lnSpc>
                <a:spcPts val="2000"/>
              </a:lnSpc>
              <a:spcBef>
                <a:spcPct val="20000"/>
              </a:spcBef>
              <a:spcAft>
                <a:spcPct val="0"/>
              </a:spcAft>
              <a:defRPr/>
            </a:pPr>
            <a:r>
              <a:rPr lang="en-US" sz="2000" b="1" kern="0" dirty="0">
                <a:latin typeface="Courier New" pitchFamily="49" charset="0"/>
              </a:rPr>
              <a:t>  void </a:t>
            </a:r>
            <a:r>
              <a:rPr lang="en-US" sz="2000" b="1" kern="0" dirty="0">
                <a:solidFill>
                  <a:srgbClr val="119F33"/>
                </a:solidFill>
                <a:latin typeface="Courier New" pitchFamily="49" charset="0"/>
              </a:rPr>
              <a:t>push</a:t>
            </a:r>
            <a:r>
              <a:rPr lang="en-US" sz="2000" b="1" kern="0" dirty="0">
                <a:latin typeface="Courier New" pitchFamily="49" charset="0"/>
              </a:rPr>
              <a:t>(E </a:t>
            </a:r>
            <a:r>
              <a:rPr lang="en-US" sz="2000" b="1" kern="0" dirty="0" err="1">
                <a:solidFill>
                  <a:srgbClr val="119F33"/>
                </a:solidFill>
                <a:latin typeface="Courier New" pitchFamily="49" charset="0"/>
              </a:rPr>
              <a:t>val</a:t>
            </a:r>
            <a:r>
              <a:rPr lang="en-US" sz="2000" b="1" kern="0" dirty="0">
                <a:latin typeface="Courier New" pitchFamily="49" charset="0"/>
              </a:rPr>
              <a:t>);</a:t>
            </a:r>
          </a:p>
          <a:p>
            <a:pPr marL="342900" indent="-342900" fontAlgn="base">
              <a:lnSpc>
                <a:spcPts val="2000"/>
              </a:lnSpc>
              <a:spcBef>
                <a:spcPct val="20000"/>
              </a:spcBef>
              <a:spcAft>
                <a:spcPct val="0"/>
              </a:spcAft>
              <a:defRPr/>
            </a:pPr>
            <a:r>
              <a:rPr lang="en-US" sz="2000" b="1" kern="0" dirty="0">
                <a:latin typeface="Courier New" pitchFamily="49" charset="0"/>
              </a:rPr>
              <a:t>  E </a:t>
            </a:r>
            <a:r>
              <a:rPr lang="en-US" sz="2000" b="1" kern="0" dirty="0">
                <a:solidFill>
                  <a:srgbClr val="119F33"/>
                </a:solidFill>
                <a:latin typeface="Courier New" pitchFamily="49" charset="0"/>
              </a:rPr>
              <a:t>pop</a:t>
            </a:r>
            <a:r>
              <a:rPr lang="en-US" sz="2000" b="1" kern="0" dirty="0">
                <a:latin typeface="Courier New" pitchFamily="49" charset="0"/>
              </a:rPr>
              <a:t>();</a:t>
            </a:r>
          </a:p>
          <a:p>
            <a:pPr marL="342900" indent="-342900">
              <a:lnSpc>
                <a:spcPts val="2000"/>
              </a:lnSpc>
              <a:spcBef>
                <a:spcPct val="20000"/>
              </a:spcBef>
              <a:defRPr/>
            </a:pPr>
            <a:r>
              <a:rPr lang="en-US" sz="2000" b="1" kern="0" dirty="0">
                <a:latin typeface="Courier New" pitchFamily="49" charset="0"/>
              </a:rPr>
              <a:t>}</a:t>
            </a:r>
          </a:p>
          <a:p>
            <a:pPr marL="342900" indent="-342900">
              <a:lnSpc>
                <a:spcPts val="2000"/>
              </a:lnSpc>
              <a:spcBef>
                <a:spcPct val="20000"/>
              </a:spcBef>
              <a:defRPr/>
            </a:pPr>
            <a:endParaRPr lang="en-US" sz="1000" b="1" kern="0" dirty="0">
              <a:latin typeface="Courier New" pitchFamily="49" charset="0"/>
            </a:endParaRPr>
          </a:p>
          <a:p>
            <a:pPr marL="342900" indent="-342900">
              <a:lnSpc>
                <a:spcPts val="2000"/>
              </a:lnSpc>
              <a:spcBef>
                <a:spcPct val="20000"/>
              </a:spcBef>
              <a:defRPr/>
            </a:pPr>
            <a:r>
              <a:rPr lang="en-US" sz="2000" b="1" kern="0" dirty="0">
                <a:solidFill>
                  <a:schemeClr val="accent2"/>
                </a:solidFill>
                <a:latin typeface="Courier New" pitchFamily="49" charset="0"/>
              </a:rPr>
              <a:t>class</a:t>
            </a:r>
            <a:r>
              <a:rPr lang="en-US" sz="2000" b="1" kern="0" dirty="0">
                <a:latin typeface="Courier New" pitchFamily="49" charset="0"/>
              </a:rPr>
              <a:t> </a:t>
            </a:r>
            <a:r>
              <a:rPr lang="en-US" sz="2000" b="1" kern="0" dirty="0">
                <a:solidFill>
                  <a:srgbClr val="119F33"/>
                </a:solidFill>
                <a:latin typeface="Courier New" pitchFamily="49" charset="0"/>
              </a:rPr>
              <a:t>C</a:t>
            </a:r>
            <a:r>
              <a:rPr lang="en-US" sz="2000" b="1" kern="0" dirty="0">
                <a:latin typeface="Courier New" pitchFamily="49" charset="0"/>
              </a:rPr>
              <a:t> {</a:t>
            </a:r>
          </a:p>
          <a:p>
            <a:pPr marL="342900" indent="-342900">
              <a:lnSpc>
                <a:spcPts val="2000"/>
              </a:lnSpc>
              <a:spcBef>
                <a:spcPct val="20000"/>
              </a:spcBef>
              <a:defRPr/>
            </a:pPr>
            <a:r>
              <a:rPr lang="en-US" sz="2000" b="1" kern="0" dirty="0">
                <a:latin typeface="Courier New" pitchFamily="49" charset="0"/>
              </a:rPr>
              <a:t>  </a:t>
            </a:r>
            <a:r>
              <a:rPr lang="en-US" sz="2000" b="1" kern="0" dirty="0">
                <a:solidFill>
                  <a:schemeClr val="accent2"/>
                </a:solidFill>
                <a:latin typeface="Courier New" pitchFamily="49" charset="0"/>
              </a:rPr>
              <a:t>static</a:t>
            </a:r>
            <a:r>
              <a:rPr lang="en-US" sz="2000" b="1" kern="0" dirty="0">
                <a:latin typeface="Courier New" pitchFamily="49" charset="0"/>
              </a:rPr>
              <a:t> &lt;</a:t>
            </a:r>
            <a:r>
              <a:rPr lang="en-US" sz="2000" b="1" kern="0" dirty="0">
                <a:solidFill>
                  <a:srgbClr val="119F33"/>
                </a:solidFill>
                <a:latin typeface="Courier New" pitchFamily="49" charset="0"/>
              </a:rPr>
              <a:t>E</a:t>
            </a:r>
            <a:r>
              <a:rPr lang="en-US" sz="2000" b="1" kern="0" dirty="0">
                <a:latin typeface="Courier New" pitchFamily="49" charset="0"/>
              </a:rPr>
              <a:t>&gt; E </a:t>
            </a:r>
            <a:r>
              <a:rPr lang="en-US" sz="2000" b="1" kern="0" dirty="0" err="1">
                <a:solidFill>
                  <a:srgbClr val="119F33"/>
                </a:solidFill>
                <a:latin typeface="Courier New" pitchFamily="49" charset="0"/>
              </a:rPr>
              <a:t>myPeek</a:t>
            </a:r>
            <a:r>
              <a:rPr lang="en-US" sz="2000" b="1" kern="0" dirty="0">
                <a:latin typeface="Courier New" pitchFamily="49" charset="0"/>
              </a:rPr>
              <a:t>(Stack&lt;E&gt; </a:t>
            </a:r>
            <a:r>
              <a:rPr lang="en-US" sz="2000" b="1" kern="0" dirty="0">
                <a:solidFill>
                  <a:srgbClr val="119F33"/>
                </a:solidFill>
                <a:latin typeface="Courier New" pitchFamily="49" charset="0"/>
              </a:rPr>
              <a:t>s</a:t>
            </a:r>
            <a:r>
              <a:rPr lang="en-US" sz="2000" b="1" kern="0" dirty="0">
                <a:latin typeface="Courier New" pitchFamily="49" charset="0"/>
              </a:rPr>
              <a:t>){ </a:t>
            </a:r>
            <a:r>
              <a:rPr lang="en-US" sz="2000" b="1" i="1" kern="0" dirty="0">
                <a:latin typeface="Courier New" pitchFamily="49" charset="0"/>
              </a:rPr>
              <a:t>??? </a:t>
            </a:r>
            <a:r>
              <a:rPr lang="en-US" sz="2000" b="1" kern="0" dirty="0">
                <a:latin typeface="Courier New" pitchFamily="49" charset="0"/>
              </a:rPr>
              <a:t>}</a:t>
            </a:r>
          </a:p>
          <a:p>
            <a:pPr marL="342900" indent="-342900">
              <a:lnSpc>
                <a:spcPts val="2000"/>
              </a:lnSpc>
              <a:spcBef>
                <a:spcPct val="20000"/>
              </a:spcBef>
              <a:defRPr/>
            </a:pPr>
            <a:r>
              <a:rPr lang="en-US" sz="2000" b="1" kern="0" dirty="0">
                <a:latin typeface="Courier New" pitchFamily="49" charset="0"/>
              </a:rPr>
              <a:t>}</a:t>
            </a:r>
          </a:p>
          <a:p>
            <a:pPr marL="342900" indent="-342900">
              <a:lnSpc>
                <a:spcPts val="2000"/>
              </a:lnSpc>
              <a:spcBef>
                <a:spcPct val="20000"/>
              </a:spcBef>
              <a:defRPr/>
            </a:pPr>
            <a:endParaRPr lang="en-US" sz="2000" b="1" kern="0" dirty="0">
              <a:latin typeface="Courier New" pitchFamily="49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i="0" dirty="0">
                <a:cs typeface="Courier New" pitchFamily="49" charset="0"/>
              </a:rPr>
              <a:t>Problems with </a:t>
            </a:r>
            <a:r>
              <a:rPr lang="en-US" b="1" i="0" dirty="0">
                <a:latin typeface="Courier New" pitchFamily="49" charset="0"/>
                <a:cs typeface="Courier New" pitchFamily="49" charset="0"/>
              </a:rPr>
              <a:t>peek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/>
        <p:txBody>
          <a:bodyPr>
            <a:normAutofit fontScale="92500"/>
          </a:bodyPr>
          <a:lstStyle/>
          <a:p>
            <a:r>
              <a:rPr lang="en-US" b="1" dirty="0">
                <a:latin typeface="Courier New" pitchFamily="49" charset="0"/>
                <a:cs typeface="Courier New" pitchFamily="49" charset="0"/>
              </a:rPr>
              <a:t>peek</a:t>
            </a:r>
            <a:r>
              <a:rPr lang="en-US" dirty="0"/>
              <a:t> has no </a:t>
            </a:r>
            <a:r>
              <a:rPr lang="en-US" b="1" i="1" dirty="0"/>
              <a:t>overall</a:t>
            </a:r>
            <a:r>
              <a:rPr lang="en-US" dirty="0"/>
              <a:t> effect on the shared data</a:t>
            </a:r>
          </a:p>
          <a:p>
            <a:pPr lvl="1"/>
            <a:r>
              <a:rPr lang="en-US" dirty="0"/>
              <a:t>It is a “reader” not a “writer”</a:t>
            </a:r>
          </a:p>
          <a:p>
            <a:pPr lvl="1"/>
            <a:r>
              <a:rPr lang="en-US" dirty="0"/>
              <a:t>State should be the same after it executes as before</a:t>
            </a:r>
          </a:p>
          <a:p>
            <a:endParaRPr lang="en-US" sz="1500" i="1" dirty="0"/>
          </a:p>
          <a:p>
            <a:r>
              <a:rPr lang="en-US" dirty="0"/>
              <a:t>But the way it is implemented creates an inconsistent </a:t>
            </a:r>
            <a:r>
              <a:rPr lang="en-US" b="1" i="1" dirty="0"/>
              <a:t>intermediate state</a:t>
            </a:r>
          </a:p>
          <a:p>
            <a:pPr lvl="1"/>
            <a:r>
              <a:rPr lang="en-US" dirty="0"/>
              <a:t>Calls to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push</a:t>
            </a:r>
            <a:r>
              <a:rPr lang="en-US" dirty="0"/>
              <a:t> and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pop</a:t>
            </a:r>
            <a:r>
              <a:rPr lang="en-US" dirty="0"/>
              <a:t> are synchronized </a:t>
            </a:r>
          </a:p>
          <a:p>
            <a:pPr lvl="2"/>
            <a:r>
              <a:rPr lang="en-US" dirty="0"/>
              <a:t>So there are no </a:t>
            </a:r>
            <a:r>
              <a:rPr lang="en-US" i="1" dirty="0">
                <a:solidFill>
                  <a:schemeClr val="accent2"/>
                </a:solidFill>
              </a:rPr>
              <a:t>data races</a:t>
            </a:r>
            <a:r>
              <a:rPr lang="en-US" dirty="0">
                <a:solidFill>
                  <a:schemeClr val="accent2"/>
                </a:solidFill>
              </a:rPr>
              <a:t> </a:t>
            </a:r>
            <a:r>
              <a:rPr lang="en-US" dirty="0"/>
              <a:t>on the underlying array/index</a:t>
            </a:r>
          </a:p>
          <a:p>
            <a:pPr lvl="1" eaLnBrk="1" hangingPunct="1"/>
            <a:r>
              <a:rPr lang="en-US" dirty="0"/>
              <a:t>There is still a </a:t>
            </a:r>
            <a:r>
              <a:rPr lang="en-US" b="1" i="1" dirty="0">
                <a:solidFill>
                  <a:srgbClr val="FF0000"/>
                </a:solidFill>
              </a:rPr>
              <a:t>race condition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/>
              <a:t>though</a:t>
            </a:r>
          </a:p>
          <a:p>
            <a:pPr lvl="1"/>
            <a:endParaRPr lang="en-US" dirty="0"/>
          </a:p>
          <a:p>
            <a:r>
              <a:rPr lang="en-US" dirty="0"/>
              <a:t>This intermediate state should not be exposed</a:t>
            </a:r>
          </a:p>
          <a:p>
            <a:pPr lvl="1"/>
            <a:r>
              <a:rPr lang="en-US" dirty="0"/>
              <a:t>Leads to several </a:t>
            </a:r>
            <a:r>
              <a:rPr lang="en-US" b="1" i="1" dirty="0">
                <a:solidFill>
                  <a:schemeClr val="accent2"/>
                </a:solidFill>
              </a:rPr>
              <a:t>bad </a:t>
            </a:r>
            <a:r>
              <a:rPr lang="en-US" b="1" i="1" dirty="0" err="1">
                <a:solidFill>
                  <a:schemeClr val="accent2"/>
                </a:solidFill>
              </a:rPr>
              <a:t>interleavings</a:t>
            </a:r>
            <a:endParaRPr lang="en-US" b="1" i="1" dirty="0">
              <a:solidFill>
                <a:schemeClr val="accent2"/>
              </a:solidFill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1E9B7F2-B68D-B940-9614-47F89D43FE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EF018D-A113-44B2-BA5D-E3BD5C944D75}" type="slidenum">
              <a:rPr lang="en-US" smtClean="0"/>
              <a:t>11</a:t>
            </a:fld>
            <a:endParaRPr lang="en-US"/>
          </a:p>
        </p:txBody>
      </p:sp>
      <p:sp>
        <p:nvSpPr>
          <p:cNvPr id="6" name="Rectangle 2"/>
          <p:cNvSpPr txBox="1"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7315200" y="0"/>
            <a:ext cx="3352800" cy="1524000"/>
          </a:xfrm>
          <a:prstGeom prst="rect">
            <a:avLst/>
          </a:prstGeom>
          <a:solidFill>
            <a:srgbClr val="FFFF99"/>
          </a:solidFill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lnSpc>
                <a:spcPts val="2000"/>
              </a:lnSpc>
              <a:spcBef>
                <a:spcPct val="20000"/>
              </a:spcBef>
              <a:defRPr/>
            </a:pPr>
            <a:r>
              <a:rPr lang="en-US" sz="2000" b="1" kern="0" dirty="0">
                <a:latin typeface="Courier New" pitchFamily="49" charset="0"/>
              </a:rPr>
              <a:t>E </a:t>
            </a:r>
            <a:r>
              <a:rPr lang="en-US" sz="2000" b="1" kern="0" dirty="0">
                <a:solidFill>
                  <a:srgbClr val="119F33"/>
                </a:solidFill>
                <a:latin typeface="Courier New" pitchFamily="49" charset="0"/>
              </a:rPr>
              <a:t>peek</a:t>
            </a:r>
            <a:r>
              <a:rPr lang="en-US" sz="2000" b="1" kern="0" dirty="0">
                <a:latin typeface="Courier New" pitchFamily="49" charset="0"/>
              </a:rPr>
              <a:t>() {</a:t>
            </a:r>
          </a:p>
          <a:p>
            <a:pPr marL="342900" indent="-342900">
              <a:lnSpc>
                <a:spcPts val="2000"/>
              </a:lnSpc>
              <a:spcBef>
                <a:spcPct val="20000"/>
              </a:spcBef>
              <a:defRPr/>
            </a:pPr>
            <a:r>
              <a:rPr lang="en-US" sz="2000" b="1" kern="0" dirty="0">
                <a:latin typeface="Courier New" pitchFamily="49" charset="0"/>
              </a:rPr>
              <a:t>     E </a:t>
            </a:r>
            <a:r>
              <a:rPr lang="en-US" sz="2000" b="1" kern="0" dirty="0" err="1">
                <a:solidFill>
                  <a:srgbClr val="119F33"/>
                </a:solidFill>
                <a:latin typeface="Courier New" pitchFamily="49" charset="0"/>
              </a:rPr>
              <a:t>ans</a:t>
            </a:r>
            <a:r>
              <a:rPr lang="en-US" sz="2000" b="1" kern="0" dirty="0">
                <a:latin typeface="Courier New" pitchFamily="49" charset="0"/>
              </a:rPr>
              <a:t> = pop();</a:t>
            </a:r>
          </a:p>
          <a:p>
            <a:pPr marL="342900" indent="-342900">
              <a:lnSpc>
                <a:spcPts val="2000"/>
              </a:lnSpc>
              <a:spcBef>
                <a:spcPct val="20000"/>
              </a:spcBef>
              <a:defRPr/>
            </a:pPr>
            <a:r>
              <a:rPr lang="en-US" sz="2000" b="1" kern="0" dirty="0">
                <a:latin typeface="Courier New" pitchFamily="49" charset="0"/>
              </a:rPr>
              <a:t>     push(</a:t>
            </a:r>
            <a:r>
              <a:rPr lang="en-US" sz="2000" b="1" kern="0" dirty="0" err="1">
                <a:latin typeface="Courier New" pitchFamily="49" charset="0"/>
              </a:rPr>
              <a:t>ans</a:t>
            </a:r>
            <a:r>
              <a:rPr lang="en-US" sz="2000" b="1" kern="0" dirty="0">
                <a:latin typeface="Courier New" pitchFamily="49" charset="0"/>
              </a:rPr>
              <a:t>);</a:t>
            </a:r>
          </a:p>
          <a:p>
            <a:pPr marL="342900" indent="-342900">
              <a:lnSpc>
                <a:spcPts val="2000"/>
              </a:lnSpc>
              <a:spcBef>
                <a:spcPct val="20000"/>
              </a:spcBef>
              <a:defRPr/>
            </a:pPr>
            <a:r>
              <a:rPr lang="en-US" sz="2000" b="1" kern="0" dirty="0">
                <a:latin typeface="Courier New" pitchFamily="49" charset="0"/>
              </a:rPr>
              <a:t>     </a:t>
            </a:r>
            <a:r>
              <a:rPr lang="en-US" sz="2000" b="1" kern="0" dirty="0">
                <a:solidFill>
                  <a:schemeClr val="accent2"/>
                </a:solidFill>
                <a:latin typeface="Courier New" pitchFamily="49" charset="0"/>
              </a:rPr>
              <a:t>return</a:t>
            </a:r>
            <a:r>
              <a:rPr lang="en-US" sz="2000" b="1" kern="0" dirty="0">
                <a:latin typeface="Courier New" pitchFamily="49" charset="0"/>
              </a:rPr>
              <a:t> </a:t>
            </a:r>
            <a:r>
              <a:rPr lang="en-US" sz="2000" b="1" kern="0" dirty="0" err="1">
                <a:latin typeface="Courier New" pitchFamily="49" charset="0"/>
              </a:rPr>
              <a:t>ans</a:t>
            </a:r>
            <a:r>
              <a:rPr lang="en-US" sz="2000" b="1" kern="0" dirty="0">
                <a:latin typeface="Courier New" pitchFamily="49" charset="0"/>
              </a:rPr>
              <a:t>;</a:t>
            </a:r>
          </a:p>
          <a:p>
            <a:pPr marL="342900" indent="-342900">
              <a:lnSpc>
                <a:spcPts val="2000"/>
              </a:lnSpc>
              <a:spcBef>
                <a:spcPct val="20000"/>
              </a:spcBef>
              <a:defRPr/>
            </a:pPr>
            <a:r>
              <a:rPr lang="en-US" sz="2000" b="1" kern="0" dirty="0">
                <a:latin typeface="Courier New" pitchFamily="49" charset="0"/>
              </a:rPr>
              <a:t>}</a:t>
            </a:r>
          </a:p>
          <a:p>
            <a:pPr marL="342900" indent="-342900">
              <a:lnSpc>
                <a:spcPts val="2000"/>
              </a:lnSpc>
              <a:spcBef>
                <a:spcPct val="20000"/>
              </a:spcBef>
              <a:defRPr/>
            </a:pPr>
            <a:endParaRPr lang="en-US" sz="2000" b="1" kern="0" dirty="0">
              <a:latin typeface="Courier New" pitchFamily="49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dirty="0"/>
              <a:t>Example 1: peek and </a:t>
            </a:r>
            <a:r>
              <a:rPr lang="en-US" dirty="0" err="1"/>
              <a:t>isEmpty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/>
        <p:txBody>
          <a:bodyPr>
            <a:normAutofit/>
          </a:bodyPr>
          <a:lstStyle/>
          <a:p>
            <a:r>
              <a:rPr lang="en-US" sz="2400" b="1" dirty="0"/>
              <a:t>Property we want</a:t>
            </a:r>
            <a:r>
              <a:rPr lang="en-US" sz="2400" dirty="0"/>
              <a:t>: If there has been a </a:t>
            </a:r>
            <a:r>
              <a:rPr lang="en-US" sz="2400" b="1" dirty="0">
                <a:latin typeface="Courier New" pitchFamily="49" charset="0"/>
                <a:cs typeface="Courier New" pitchFamily="49" charset="0"/>
              </a:rPr>
              <a:t>push</a:t>
            </a:r>
            <a:r>
              <a:rPr lang="en-US" sz="2400" dirty="0"/>
              <a:t> (and no </a:t>
            </a:r>
            <a:r>
              <a:rPr lang="en-US" sz="2400" b="1" dirty="0">
                <a:latin typeface="Courier New" pitchFamily="49" charset="0"/>
                <a:cs typeface="Courier New" pitchFamily="49" charset="0"/>
              </a:rPr>
              <a:t>pop)</a:t>
            </a:r>
            <a:r>
              <a:rPr lang="en-US" sz="2400" dirty="0"/>
              <a:t>, then </a:t>
            </a:r>
            <a:r>
              <a:rPr lang="en-US" sz="2400" b="1" dirty="0" err="1">
                <a:latin typeface="Courier New" pitchFamily="49" charset="0"/>
                <a:cs typeface="Courier New" pitchFamily="49" charset="0"/>
              </a:rPr>
              <a:t>isEmpty</a:t>
            </a:r>
            <a:r>
              <a:rPr lang="en-US" sz="2400" dirty="0"/>
              <a:t> should return </a:t>
            </a:r>
            <a:r>
              <a:rPr lang="en-US" sz="2400" b="1" dirty="0">
                <a:latin typeface="Courier New" pitchFamily="49" charset="0"/>
                <a:cs typeface="Courier New" pitchFamily="49" charset="0"/>
              </a:rPr>
              <a:t>false</a:t>
            </a:r>
          </a:p>
          <a:p>
            <a:endParaRPr lang="en-US" sz="1000" dirty="0"/>
          </a:p>
          <a:p>
            <a:r>
              <a:rPr lang="en-US" sz="2400" dirty="0"/>
              <a:t>With </a:t>
            </a:r>
            <a:r>
              <a:rPr lang="en-US" sz="2400" b="1" dirty="0">
                <a:latin typeface="Courier New" pitchFamily="49" charset="0"/>
                <a:cs typeface="Courier New" pitchFamily="49" charset="0"/>
              </a:rPr>
              <a:t>peek</a:t>
            </a:r>
            <a:r>
              <a:rPr lang="en-US" sz="2400" dirty="0"/>
              <a:t> as written, property can be violated – how?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E497983-7078-F84D-B641-535D69D190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EF018D-A113-44B2-BA5D-E3BD5C944D75}" type="slidenum">
              <a:rPr lang="en-US" smtClean="0"/>
              <a:t>12</a:t>
            </a:fld>
            <a:endParaRPr lang="en-US"/>
          </a:p>
        </p:txBody>
      </p:sp>
      <p:sp>
        <p:nvSpPr>
          <p:cNvPr id="7" name="Rectangle 2"/>
          <p:cNvSpPr txBox="1"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3124200" y="3660551"/>
            <a:ext cx="2743200" cy="1905794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indent="-342900">
              <a:lnSpc>
                <a:spcPts val="2000"/>
              </a:lnSpc>
              <a:spcBef>
                <a:spcPct val="20000"/>
              </a:spcBef>
              <a:defRPr/>
            </a:pPr>
            <a:r>
              <a:rPr lang="en-US" sz="2000" kern="0" dirty="0">
                <a:latin typeface="Courier New" pitchFamily="49" charset="0"/>
              </a:rPr>
              <a:t>E </a:t>
            </a:r>
            <a:r>
              <a:rPr lang="en-US" sz="2000" kern="0" dirty="0" err="1">
                <a:solidFill>
                  <a:srgbClr val="119F33"/>
                </a:solidFill>
                <a:latin typeface="Courier New" pitchFamily="49" charset="0"/>
              </a:rPr>
              <a:t>ans</a:t>
            </a:r>
            <a:r>
              <a:rPr lang="en-US" sz="2000" kern="0" dirty="0">
                <a:latin typeface="Courier New" pitchFamily="49" charset="0"/>
              </a:rPr>
              <a:t> = pop();</a:t>
            </a:r>
          </a:p>
          <a:p>
            <a:pPr marL="342900" indent="-342900">
              <a:lnSpc>
                <a:spcPts val="2000"/>
              </a:lnSpc>
              <a:spcBef>
                <a:spcPct val="20000"/>
              </a:spcBef>
              <a:defRPr/>
            </a:pPr>
            <a:endParaRPr lang="en-US" sz="2000" kern="0" dirty="0">
              <a:latin typeface="Courier New" pitchFamily="49" charset="0"/>
            </a:endParaRPr>
          </a:p>
          <a:p>
            <a:pPr marL="342900" indent="-342900">
              <a:lnSpc>
                <a:spcPts val="2000"/>
              </a:lnSpc>
              <a:spcBef>
                <a:spcPct val="20000"/>
              </a:spcBef>
              <a:defRPr/>
            </a:pPr>
            <a:r>
              <a:rPr lang="en-US" sz="2000" kern="0" dirty="0">
                <a:latin typeface="Courier New" pitchFamily="49" charset="0"/>
              </a:rPr>
              <a:t>push(</a:t>
            </a:r>
            <a:r>
              <a:rPr lang="en-US" sz="2000" kern="0" dirty="0" err="1">
                <a:latin typeface="Courier New" pitchFamily="49" charset="0"/>
              </a:rPr>
              <a:t>ans</a:t>
            </a:r>
            <a:r>
              <a:rPr lang="en-US" sz="2000" kern="0" dirty="0">
                <a:latin typeface="Courier New" pitchFamily="49" charset="0"/>
              </a:rPr>
              <a:t>);</a:t>
            </a:r>
          </a:p>
          <a:p>
            <a:pPr marL="342900" indent="-342900">
              <a:lnSpc>
                <a:spcPts val="2000"/>
              </a:lnSpc>
              <a:spcBef>
                <a:spcPct val="20000"/>
              </a:spcBef>
              <a:defRPr/>
            </a:pPr>
            <a:endParaRPr lang="en-US" sz="2000" kern="0" dirty="0">
              <a:solidFill>
                <a:schemeClr val="accent2"/>
              </a:solidFill>
              <a:latin typeface="Courier New" pitchFamily="49" charset="0"/>
            </a:endParaRPr>
          </a:p>
          <a:p>
            <a:pPr marL="342900" indent="-342900">
              <a:lnSpc>
                <a:spcPts val="2000"/>
              </a:lnSpc>
              <a:spcBef>
                <a:spcPct val="20000"/>
              </a:spcBef>
              <a:defRPr/>
            </a:pPr>
            <a:r>
              <a:rPr lang="en-US" sz="2000" kern="0" dirty="0">
                <a:solidFill>
                  <a:schemeClr val="accent2"/>
                </a:solidFill>
                <a:latin typeface="Courier New" pitchFamily="49" charset="0"/>
              </a:rPr>
              <a:t>return</a:t>
            </a:r>
            <a:r>
              <a:rPr lang="en-US" sz="2000" kern="0" dirty="0">
                <a:latin typeface="Courier New" pitchFamily="49" charset="0"/>
              </a:rPr>
              <a:t> </a:t>
            </a:r>
            <a:r>
              <a:rPr lang="en-US" sz="2000" kern="0" dirty="0" err="1">
                <a:latin typeface="Courier New" pitchFamily="49" charset="0"/>
              </a:rPr>
              <a:t>ans</a:t>
            </a:r>
            <a:r>
              <a:rPr lang="en-US" sz="2000" kern="0" dirty="0">
                <a:latin typeface="Courier New" pitchFamily="49" charset="0"/>
              </a:rPr>
              <a:t>;</a:t>
            </a:r>
          </a:p>
        </p:txBody>
      </p:sp>
      <p:sp>
        <p:nvSpPr>
          <p:cNvPr id="8" name="Rectangle 2"/>
          <p:cNvSpPr txBox="1"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6553200" y="3736751"/>
            <a:ext cx="3505200" cy="762794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indent="-342900" fontAlgn="base">
              <a:lnSpc>
                <a:spcPts val="2000"/>
              </a:lnSpc>
              <a:spcBef>
                <a:spcPct val="20000"/>
              </a:spcBef>
              <a:spcAft>
                <a:spcPct val="0"/>
              </a:spcAft>
              <a:defRPr/>
            </a:pPr>
            <a:r>
              <a:rPr lang="en-US" sz="2000" kern="0" dirty="0">
                <a:latin typeface="Courier New" pitchFamily="49" charset="0"/>
              </a:rPr>
              <a:t>push(x)</a:t>
            </a:r>
          </a:p>
          <a:p>
            <a:pPr marL="342900" indent="-342900" fontAlgn="base">
              <a:lnSpc>
                <a:spcPts val="2000"/>
              </a:lnSpc>
              <a:spcBef>
                <a:spcPct val="20000"/>
              </a:spcBef>
              <a:spcAft>
                <a:spcPct val="0"/>
              </a:spcAft>
              <a:defRPr/>
            </a:pPr>
            <a:r>
              <a:rPr lang="en-US" sz="2000" kern="0" dirty="0" err="1">
                <a:latin typeface="Courier New" pitchFamily="49" charset="0"/>
              </a:rPr>
              <a:t>boolean</a:t>
            </a:r>
            <a:r>
              <a:rPr lang="en-US" sz="2000" kern="0" dirty="0">
                <a:latin typeface="Courier New" pitchFamily="49" charset="0"/>
              </a:rPr>
              <a:t> </a:t>
            </a:r>
            <a:r>
              <a:rPr lang="en-US" sz="2000" kern="0" dirty="0">
                <a:solidFill>
                  <a:srgbClr val="119F33"/>
                </a:solidFill>
                <a:latin typeface="Courier New" pitchFamily="49" charset="0"/>
              </a:rPr>
              <a:t>b</a:t>
            </a:r>
            <a:r>
              <a:rPr lang="en-US" sz="2000" kern="0" dirty="0">
                <a:latin typeface="Courier New" pitchFamily="49" charset="0"/>
              </a:rPr>
              <a:t> = </a:t>
            </a:r>
            <a:r>
              <a:rPr lang="en-US" sz="2000" kern="0" dirty="0" err="1">
                <a:latin typeface="Courier New" pitchFamily="49" charset="0"/>
              </a:rPr>
              <a:t>isEmpty</a:t>
            </a:r>
            <a:r>
              <a:rPr lang="en-US" sz="2000" kern="0" dirty="0">
                <a:latin typeface="Courier New" pitchFamily="49" charset="0"/>
              </a:rPr>
              <a:t>()</a:t>
            </a:r>
          </a:p>
        </p:txBody>
      </p:sp>
      <p:cxnSp>
        <p:nvCxnSpPr>
          <p:cNvPr id="10" name="Straight Arrow Connector 9"/>
          <p:cNvCxnSpPr/>
          <p:nvPr>
            <p:custDataLst>
              <p:tags r:id="rId5"/>
            </p:custDataLst>
          </p:nvPr>
        </p:nvCxnSpPr>
        <p:spPr bwMode="auto">
          <a:xfrm rot="5400000">
            <a:off x="1637506" y="4765451"/>
            <a:ext cx="2209800" cy="1588"/>
          </a:xfrm>
          <a:prstGeom prst="straightConnector1">
            <a:avLst/>
          </a:prstGeom>
          <a:solidFill>
            <a:schemeClr val="accent1"/>
          </a:solidFill>
          <a:ln w="349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1" name="TextBox 10"/>
          <p:cNvSpPr txBox="1"/>
          <p:nvPr>
            <p:custDataLst>
              <p:tags r:id="rId6"/>
            </p:custDataLst>
          </p:nvPr>
        </p:nvSpPr>
        <p:spPr>
          <a:xfrm rot="16200000">
            <a:off x="1959320" y="4459967"/>
            <a:ext cx="71045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Time</a:t>
            </a:r>
          </a:p>
        </p:txBody>
      </p:sp>
      <p:sp>
        <p:nvSpPr>
          <p:cNvPr id="12" name="TextBox 11"/>
          <p:cNvSpPr txBox="1"/>
          <p:nvPr>
            <p:custDataLst>
              <p:tags r:id="rId7"/>
            </p:custDataLst>
          </p:nvPr>
        </p:nvSpPr>
        <p:spPr>
          <a:xfrm>
            <a:off x="6585789" y="3279551"/>
            <a:ext cx="362342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Thread 2 (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push + </a:t>
            </a:r>
            <a:r>
              <a:rPr lang="en-US" sz="2000" dirty="0" err="1">
                <a:latin typeface="Courier New" pitchFamily="49" charset="0"/>
                <a:cs typeface="Courier New" pitchFamily="49" charset="0"/>
              </a:rPr>
              <a:t>isEmpty</a:t>
            </a:r>
            <a:r>
              <a:rPr lang="en-US" sz="2000" dirty="0"/>
              <a:t>)</a:t>
            </a:r>
          </a:p>
        </p:txBody>
      </p:sp>
      <p:sp>
        <p:nvSpPr>
          <p:cNvPr id="15" name="TextBox 14"/>
          <p:cNvSpPr txBox="1"/>
          <p:nvPr>
            <p:custDataLst>
              <p:tags r:id="rId8"/>
            </p:custDataLst>
          </p:nvPr>
        </p:nvSpPr>
        <p:spPr>
          <a:xfrm>
            <a:off x="3429001" y="3279551"/>
            <a:ext cx="198483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Thread 1 (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peek</a:t>
            </a:r>
            <a:r>
              <a:rPr lang="en-US" sz="2000" dirty="0"/>
              <a:t>)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pPr eaLnBrk="1" hangingPunct="1"/>
            <a:r>
              <a:rPr lang="en-US"/>
              <a:t>Example 1: peek and isEmpty</a:t>
            </a:r>
          </a:p>
        </p:txBody>
      </p:sp>
      <p:sp>
        <p:nvSpPr>
          <p:cNvPr id="33794" name="Content Placeholder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sz="2400" b="1" dirty="0"/>
              <a:t>Property we want</a:t>
            </a:r>
            <a:r>
              <a:rPr lang="en-US" sz="2400" dirty="0"/>
              <a:t>: If there has been a </a:t>
            </a:r>
            <a:r>
              <a:rPr lang="en-US" sz="2400" b="1" dirty="0">
                <a:latin typeface="Courier New" pitchFamily="49" charset="0"/>
                <a:cs typeface="Courier New" pitchFamily="49" charset="0"/>
              </a:rPr>
              <a:t>push</a:t>
            </a:r>
            <a:r>
              <a:rPr lang="en-US" sz="2400" dirty="0"/>
              <a:t> (and no </a:t>
            </a:r>
            <a:r>
              <a:rPr lang="en-US" sz="2400" b="1" dirty="0">
                <a:latin typeface="Courier New" pitchFamily="49" charset="0"/>
                <a:cs typeface="Courier New" pitchFamily="49" charset="0"/>
              </a:rPr>
              <a:t>pop)</a:t>
            </a:r>
            <a:r>
              <a:rPr lang="en-US" sz="2400" dirty="0"/>
              <a:t>, then </a:t>
            </a:r>
            <a:r>
              <a:rPr lang="en-US" sz="2400" b="1" dirty="0" err="1">
                <a:latin typeface="Courier New" pitchFamily="49" charset="0"/>
                <a:cs typeface="Courier New" pitchFamily="49" charset="0"/>
              </a:rPr>
              <a:t>isEmpty</a:t>
            </a:r>
            <a:r>
              <a:rPr lang="en-US" sz="2400" dirty="0"/>
              <a:t> should return </a:t>
            </a:r>
            <a:r>
              <a:rPr lang="en-US" sz="2400" b="1" dirty="0">
                <a:latin typeface="Courier New" pitchFamily="49" charset="0"/>
                <a:cs typeface="Courier New" pitchFamily="49" charset="0"/>
              </a:rPr>
              <a:t>false</a:t>
            </a:r>
          </a:p>
          <a:p>
            <a:pPr eaLnBrk="1" hangingPunct="1"/>
            <a:endParaRPr lang="en-US" sz="1000" dirty="0"/>
          </a:p>
          <a:p>
            <a:pPr eaLnBrk="1" hangingPunct="1"/>
            <a:r>
              <a:rPr lang="en-US" sz="2400" dirty="0"/>
              <a:t>With </a:t>
            </a:r>
            <a:r>
              <a:rPr lang="en-US" sz="2400" b="1" dirty="0">
                <a:latin typeface="Courier New" pitchFamily="49" charset="0"/>
                <a:cs typeface="Courier New" pitchFamily="49" charset="0"/>
              </a:rPr>
              <a:t>peek</a:t>
            </a:r>
            <a:r>
              <a:rPr lang="en-US" sz="2400" dirty="0"/>
              <a:t> as written, property can be violated – how?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6B568A6B-2D2B-B043-BF97-F3C4AB566D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EF018D-A113-44B2-BA5D-E3BD5C944D75}" type="slidenum">
              <a:rPr lang="en-US" smtClean="0"/>
              <a:t>13</a:t>
            </a:fld>
            <a:endParaRPr lang="en-US"/>
          </a:p>
        </p:txBody>
      </p:sp>
      <p:sp>
        <p:nvSpPr>
          <p:cNvPr id="7" name="Rectangle 2"/>
          <p:cNvSpPr txBox="1"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3124200" y="3659759"/>
            <a:ext cx="2743200" cy="1906587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lnSpc>
                <a:spcPts val="2000"/>
              </a:lnSpc>
              <a:spcBef>
                <a:spcPct val="20000"/>
              </a:spcBef>
              <a:defRPr/>
            </a:pPr>
            <a:r>
              <a:rPr lang="en-US" sz="2000" kern="0" dirty="0">
                <a:latin typeface="Courier New" pitchFamily="49" charset="0"/>
              </a:rPr>
              <a:t>E </a:t>
            </a:r>
            <a:r>
              <a:rPr lang="en-US" sz="2000" kern="0" dirty="0" err="1">
                <a:solidFill>
                  <a:srgbClr val="119F33"/>
                </a:solidFill>
                <a:latin typeface="Courier New" pitchFamily="49" charset="0"/>
              </a:rPr>
              <a:t>ans</a:t>
            </a:r>
            <a:r>
              <a:rPr lang="en-US" sz="2000" kern="0" dirty="0">
                <a:latin typeface="Courier New" pitchFamily="49" charset="0"/>
              </a:rPr>
              <a:t> = pop();</a:t>
            </a:r>
          </a:p>
          <a:p>
            <a:pPr marL="342900" indent="-342900">
              <a:lnSpc>
                <a:spcPts val="2000"/>
              </a:lnSpc>
              <a:spcBef>
                <a:spcPct val="20000"/>
              </a:spcBef>
              <a:defRPr/>
            </a:pPr>
            <a:endParaRPr lang="en-US" sz="2000" kern="0" dirty="0">
              <a:latin typeface="Courier New" pitchFamily="49" charset="0"/>
            </a:endParaRPr>
          </a:p>
          <a:p>
            <a:pPr marL="342900" indent="-342900">
              <a:lnSpc>
                <a:spcPts val="2000"/>
              </a:lnSpc>
              <a:spcBef>
                <a:spcPct val="20000"/>
              </a:spcBef>
              <a:defRPr/>
            </a:pPr>
            <a:r>
              <a:rPr lang="en-US" sz="2000" kern="0" dirty="0">
                <a:latin typeface="Courier New" pitchFamily="49" charset="0"/>
              </a:rPr>
              <a:t>push(</a:t>
            </a:r>
            <a:r>
              <a:rPr lang="en-US" sz="2000" kern="0" dirty="0" err="1">
                <a:latin typeface="Courier New" pitchFamily="49" charset="0"/>
              </a:rPr>
              <a:t>ans</a:t>
            </a:r>
            <a:r>
              <a:rPr lang="en-US" sz="2000" kern="0" dirty="0">
                <a:latin typeface="Courier New" pitchFamily="49" charset="0"/>
              </a:rPr>
              <a:t>);</a:t>
            </a:r>
          </a:p>
          <a:p>
            <a:pPr marL="342900" indent="-342900">
              <a:lnSpc>
                <a:spcPts val="2000"/>
              </a:lnSpc>
              <a:spcBef>
                <a:spcPct val="20000"/>
              </a:spcBef>
              <a:defRPr/>
            </a:pPr>
            <a:endParaRPr lang="en-US" sz="2000" kern="0" dirty="0">
              <a:solidFill>
                <a:schemeClr val="accent2"/>
              </a:solidFill>
              <a:latin typeface="Courier New" pitchFamily="49" charset="0"/>
            </a:endParaRPr>
          </a:p>
          <a:p>
            <a:pPr marL="342900" indent="-342900">
              <a:lnSpc>
                <a:spcPts val="2000"/>
              </a:lnSpc>
              <a:spcBef>
                <a:spcPct val="20000"/>
              </a:spcBef>
              <a:defRPr/>
            </a:pPr>
            <a:r>
              <a:rPr lang="en-US" sz="2000" kern="0" dirty="0">
                <a:solidFill>
                  <a:schemeClr val="accent2"/>
                </a:solidFill>
                <a:latin typeface="Courier New" pitchFamily="49" charset="0"/>
              </a:rPr>
              <a:t>return</a:t>
            </a:r>
            <a:r>
              <a:rPr lang="en-US" sz="2000" kern="0" dirty="0">
                <a:latin typeface="Courier New" pitchFamily="49" charset="0"/>
              </a:rPr>
              <a:t> </a:t>
            </a:r>
            <a:r>
              <a:rPr lang="en-US" sz="2000" kern="0" dirty="0" err="1">
                <a:latin typeface="Courier New" pitchFamily="49" charset="0"/>
              </a:rPr>
              <a:t>ans</a:t>
            </a:r>
            <a:r>
              <a:rPr lang="en-US" sz="2000" kern="0" dirty="0">
                <a:latin typeface="Courier New" pitchFamily="49" charset="0"/>
              </a:rPr>
              <a:t>;</a:t>
            </a:r>
          </a:p>
        </p:txBody>
      </p:sp>
      <p:sp>
        <p:nvSpPr>
          <p:cNvPr id="8" name="Rectangle 2"/>
          <p:cNvSpPr txBox="1"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6553200" y="3735959"/>
            <a:ext cx="3505200" cy="763587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lnSpc>
                <a:spcPts val="2000"/>
              </a:lnSpc>
              <a:spcBef>
                <a:spcPct val="20000"/>
              </a:spcBef>
              <a:defRPr/>
            </a:pPr>
            <a:r>
              <a:rPr lang="en-US" sz="2000" kern="0" dirty="0">
                <a:latin typeface="Courier New" pitchFamily="49" charset="0"/>
              </a:rPr>
              <a:t>push(x)</a:t>
            </a:r>
          </a:p>
          <a:p>
            <a:pPr marL="342900" indent="-342900">
              <a:lnSpc>
                <a:spcPts val="2000"/>
              </a:lnSpc>
              <a:spcBef>
                <a:spcPct val="20000"/>
              </a:spcBef>
              <a:defRPr/>
            </a:pPr>
            <a:r>
              <a:rPr lang="en-US" sz="2000" kern="0" dirty="0" err="1">
                <a:latin typeface="Courier New" pitchFamily="49" charset="0"/>
              </a:rPr>
              <a:t>boolean</a:t>
            </a:r>
            <a:r>
              <a:rPr lang="en-US" sz="2000" kern="0" dirty="0">
                <a:latin typeface="Courier New" pitchFamily="49" charset="0"/>
              </a:rPr>
              <a:t> </a:t>
            </a:r>
            <a:r>
              <a:rPr lang="en-US" sz="2000" kern="0" dirty="0">
                <a:solidFill>
                  <a:srgbClr val="119F33"/>
                </a:solidFill>
                <a:latin typeface="Courier New" pitchFamily="49" charset="0"/>
              </a:rPr>
              <a:t>b</a:t>
            </a:r>
            <a:r>
              <a:rPr lang="en-US" sz="2000" kern="0" dirty="0">
                <a:latin typeface="Courier New" pitchFamily="49" charset="0"/>
              </a:rPr>
              <a:t> = </a:t>
            </a:r>
            <a:r>
              <a:rPr lang="en-US" sz="2000" kern="0" dirty="0" err="1">
                <a:latin typeface="Courier New" pitchFamily="49" charset="0"/>
              </a:rPr>
              <a:t>isEmpty</a:t>
            </a:r>
            <a:r>
              <a:rPr lang="en-US" sz="2000" kern="0" dirty="0">
                <a:latin typeface="Courier New" pitchFamily="49" charset="0"/>
              </a:rPr>
              <a:t>()</a:t>
            </a:r>
          </a:p>
        </p:txBody>
      </p:sp>
      <p:cxnSp>
        <p:nvCxnSpPr>
          <p:cNvPr id="33798" name="Straight Arrow Connector 9"/>
          <p:cNvCxnSpPr>
            <a:cxnSpLocks noChangeShapeType="1"/>
          </p:cNvCxnSpPr>
          <p:nvPr>
            <p:custDataLst>
              <p:tags r:id="rId5"/>
            </p:custDataLst>
          </p:nvPr>
        </p:nvCxnSpPr>
        <p:spPr bwMode="auto">
          <a:xfrm rot="5400000">
            <a:off x="1637507" y="4765452"/>
            <a:ext cx="2209800" cy="1587"/>
          </a:xfrm>
          <a:prstGeom prst="straightConnector1">
            <a:avLst/>
          </a:prstGeom>
          <a:noFill/>
          <a:ln w="34925" algn="ctr">
            <a:solidFill>
              <a:schemeClr val="tx1"/>
            </a:solidFill>
            <a:round/>
            <a:headEnd/>
            <a:tailEnd type="arrow" w="med" len="med"/>
          </a:ln>
        </p:spPr>
      </p:cxnSp>
      <p:sp>
        <p:nvSpPr>
          <p:cNvPr id="11" name="TextBox 10"/>
          <p:cNvSpPr txBox="1"/>
          <p:nvPr>
            <p:custDataLst>
              <p:tags r:id="rId6"/>
            </p:custDataLst>
          </p:nvPr>
        </p:nvSpPr>
        <p:spPr>
          <a:xfrm rot="16200000">
            <a:off x="1959350" y="4459828"/>
            <a:ext cx="710451" cy="40011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000" dirty="0"/>
              <a:t>Time</a:t>
            </a:r>
          </a:p>
        </p:txBody>
      </p:sp>
      <p:cxnSp>
        <p:nvCxnSpPr>
          <p:cNvPr id="33801" name="Straight Arrow Connector 13"/>
          <p:cNvCxnSpPr>
            <a:cxnSpLocks noChangeShapeType="1"/>
          </p:cNvCxnSpPr>
          <p:nvPr>
            <p:custDataLst>
              <p:tags r:id="rId7"/>
            </p:custDataLst>
          </p:nvPr>
        </p:nvCxnSpPr>
        <p:spPr bwMode="auto">
          <a:xfrm rot="10800000" flipV="1">
            <a:off x="5029200" y="4194745"/>
            <a:ext cx="1600200" cy="76200"/>
          </a:xfrm>
          <a:prstGeom prst="straightConnector1">
            <a:avLst/>
          </a:prstGeom>
          <a:noFill/>
          <a:ln w="60325" algn="ctr">
            <a:solidFill>
              <a:srgbClr val="FF0000"/>
            </a:solidFill>
            <a:round/>
            <a:headEnd/>
            <a:tailEnd type="arrow" w="med" len="med"/>
          </a:ln>
        </p:spPr>
      </p:cxnSp>
      <p:sp>
        <p:nvSpPr>
          <p:cNvPr id="15" name="TextBox 14"/>
          <p:cNvSpPr txBox="1"/>
          <p:nvPr>
            <p:custDataLst>
              <p:tags r:id="rId8"/>
            </p:custDataLst>
          </p:nvPr>
        </p:nvSpPr>
        <p:spPr>
          <a:xfrm>
            <a:off x="3429001" y="3278758"/>
            <a:ext cx="1984839" cy="40011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000" dirty="0"/>
              <a:t>Thread 1 (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peek</a:t>
            </a:r>
            <a:r>
              <a:rPr lang="en-US" sz="2000" dirty="0"/>
              <a:t>)</a:t>
            </a:r>
          </a:p>
        </p:txBody>
      </p:sp>
      <p:cxnSp>
        <p:nvCxnSpPr>
          <p:cNvPr id="33803" name="Straight Arrow Connector 18"/>
          <p:cNvCxnSpPr>
            <a:cxnSpLocks noChangeShapeType="1"/>
          </p:cNvCxnSpPr>
          <p:nvPr>
            <p:custDataLst>
              <p:tags r:id="rId9"/>
            </p:custDataLst>
          </p:nvPr>
        </p:nvCxnSpPr>
        <p:spPr bwMode="auto">
          <a:xfrm rot="10800000">
            <a:off x="5257800" y="3661345"/>
            <a:ext cx="1371600" cy="228600"/>
          </a:xfrm>
          <a:prstGeom prst="straightConnector1">
            <a:avLst/>
          </a:prstGeom>
          <a:noFill/>
          <a:ln w="60325" algn="ctr">
            <a:solidFill>
              <a:srgbClr val="FF0000"/>
            </a:solidFill>
            <a:round/>
            <a:headEnd/>
            <a:tailEnd type="arrow" w="med" len="med"/>
          </a:ln>
        </p:spPr>
      </p:cxnSp>
      <p:sp>
        <p:nvSpPr>
          <p:cNvPr id="16" name="TextBox 15">
            <a:extLst>
              <a:ext uri="{FF2B5EF4-FFF2-40B4-BE49-F238E27FC236}">
                <a16:creationId xmlns:a16="http://schemas.microsoft.com/office/drawing/2014/main" id="{10AC7839-6F8E-5B4E-A16F-4A7A4C42B6D9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6585789" y="3279551"/>
            <a:ext cx="362342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Thread 2 (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push + </a:t>
            </a:r>
            <a:r>
              <a:rPr lang="en-US" sz="2000" dirty="0" err="1">
                <a:latin typeface="Courier New" pitchFamily="49" charset="0"/>
                <a:cs typeface="Courier New" pitchFamily="49" charset="0"/>
              </a:rPr>
              <a:t>isEmpty</a:t>
            </a:r>
            <a:r>
              <a:rPr lang="en-US" sz="2000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76954194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pPr eaLnBrk="1" hangingPunct="1"/>
            <a:r>
              <a:rPr lang="en-US"/>
              <a:t>Example 2: peek and push</a:t>
            </a:r>
          </a:p>
        </p:txBody>
      </p:sp>
      <p:sp>
        <p:nvSpPr>
          <p:cNvPr id="37890" name="Content Placeholder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sz="2400" b="1"/>
              <a:t>Property we want: </a:t>
            </a:r>
            <a:r>
              <a:rPr lang="en-US" sz="2400"/>
              <a:t>Values are returned from </a:t>
            </a:r>
            <a:r>
              <a:rPr lang="en-US" sz="2400" b="1">
                <a:latin typeface="Courier New" pitchFamily="49" charset="0"/>
                <a:cs typeface="Courier New" pitchFamily="49" charset="0"/>
              </a:rPr>
              <a:t>pop</a:t>
            </a:r>
            <a:r>
              <a:rPr lang="en-US" sz="2400"/>
              <a:t> in LIFO order</a:t>
            </a:r>
            <a:endParaRPr lang="en-US" sz="2400" b="1">
              <a:latin typeface="Courier New" pitchFamily="49" charset="0"/>
              <a:cs typeface="Courier New" pitchFamily="49" charset="0"/>
            </a:endParaRPr>
          </a:p>
          <a:p>
            <a:pPr eaLnBrk="1" hangingPunct="1"/>
            <a:endParaRPr lang="en-US" sz="1000"/>
          </a:p>
          <a:p>
            <a:pPr eaLnBrk="1" hangingPunct="1"/>
            <a:r>
              <a:rPr lang="en-US" sz="2400"/>
              <a:t>With </a:t>
            </a:r>
            <a:r>
              <a:rPr lang="en-US" sz="2400" b="1">
                <a:latin typeface="Courier New" pitchFamily="49" charset="0"/>
                <a:cs typeface="Courier New" pitchFamily="49" charset="0"/>
              </a:rPr>
              <a:t>peek</a:t>
            </a:r>
            <a:r>
              <a:rPr lang="en-US" sz="2400"/>
              <a:t> as written, property can be violated – how?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065611AF-F17C-064B-9DBB-619CDAF2E9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EF018D-A113-44B2-BA5D-E3BD5C944D75}" type="slidenum">
              <a:rPr lang="en-US" smtClean="0"/>
              <a:t>14</a:t>
            </a:fld>
            <a:endParaRPr lang="en-US"/>
          </a:p>
        </p:txBody>
      </p:sp>
      <p:sp>
        <p:nvSpPr>
          <p:cNvPr id="7" name="Rectangle 2"/>
          <p:cNvSpPr txBox="1"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3124200" y="3429000"/>
            <a:ext cx="2743200" cy="1906588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lnSpc>
                <a:spcPts val="2000"/>
              </a:lnSpc>
              <a:spcBef>
                <a:spcPct val="20000"/>
              </a:spcBef>
              <a:defRPr/>
            </a:pPr>
            <a:r>
              <a:rPr lang="en-US" sz="2000" kern="0" dirty="0">
                <a:latin typeface="Courier New" pitchFamily="49" charset="0"/>
              </a:rPr>
              <a:t>E </a:t>
            </a:r>
            <a:r>
              <a:rPr lang="en-US" sz="2000" kern="0" dirty="0" err="1">
                <a:solidFill>
                  <a:srgbClr val="119F33"/>
                </a:solidFill>
                <a:latin typeface="Courier New" pitchFamily="49" charset="0"/>
              </a:rPr>
              <a:t>ans</a:t>
            </a:r>
            <a:r>
              <a:rPr lang="en-US" sz="2000" kern="0" dirty="0">
                <a:latin typeface="Courier New" pitchFamily="49" charset="0"/>
              </a:rPr>
              <a:t> = pop();</a:t>
            </a:r>
          </a:p>
          <a:p>
            <a:pPr marL="342900" indent="-342900">
              <a:lnSpc>
                <a:spcPts val="2000"/>
              </a:lnSpc>
              <a:spcBef>
                <a:spcPct val="20000"/>
              </a:spcBef>
              <a:defRPr/>
            </a:pPr>
            <a:endParaRPr lang="en-US" sz="2000" kern="0" dirty="0">
              <a:latin typeface="Courier New" pitchFamily="49" charset="0"/>
            </a:endParaRPr>
          </a:p>
          <a:p>
            <a:pPr marL="342900" indent="-342900">
              <a:lnSpc>
                <a:spcPts val="2000"/>
              </a:lnSpc>
              <a:spcBef>
                <a:spcPct val="20000"/>
              </a:spcBef>
              <a:defRPr/>
            </a:pPr>
            <a:r>
              <a:rPr lang="en-US" sz="2000" kern="0" dirty="0">
                <a:latin typeface="Courier New" pitchFamily="49" charset="0"/>
              </a:rPr>
              <a:t>push(</a:t>
            </a:r>
            <a:r>
              <a:rPr lang="en-US" sz="2000" kern="0" dirty="0" err="1">
                <a:latin typeface="Courier New" pitchFamily="49" charset="0"/>
              </a:rPr>
              <a:t>ans</a:t>
            </a:r>
            <a:r>
              <a:rPr lang="en-US" sz="2000" kern="0" dirty="0">
                <a:latin typeface="Courier New" pitchFamily="49" charset="0"/>
              </a:rPr>
              <a:t>);</a:t>
            </a:r>
          </a:p>
          <a:p>
            <a:pPr marL="342900" indent="-342900">
              <a:lnSpc>
                <a:spcPts val="2000"/>
              </a:lnSpc>
              <a:spcBef>
                <a:spcPct val="20000"/>
              </a:spcBef>
              <a:defRPr/>
            </a:pPr>
            <a:endParaRPr lang="en-US" sz="2000" kern="0" dirty="0">
              <a:solidFill>
                <a:schemeClr val="accent2"/>
              </a:solidFill>
              <a:latin typeface="Courier New" pitchFamily="49" charset="0"/>
            </a:endParaRPr>
          </a:p>
          <a:p>
            <a:pPr marL="342900" indent="-342900">
              <a:lnSpc>
                <a:spcPts val="2000"/>
              </a:lnSpc>
              <a:spcBef>
                <a:spcPct val="20000"/>
              </a:spcBef>
              <a:defRPr/>
            </a:pPr>
            <a:r>
              <a:rPr lang="en-US" sz="2000" kern="0" dirty="0">
                <a:solidFill>
                  <a:schemeClr val="accent2"/>
                </a:solidFill>
                <a:latin typeface="Courier New" pitchFamily="49" charset="0"/>
              </a:rPr>
              <a:t>return</a:t>
            </a:r>
            <a:r>
              <a:rPr lang="en-US" sz="2000" kern="0" dirty="0">
                <a:latin typeface="Courier New" pitchFamily="49" charset="0"/>
              </a:rPr>
              <a:t> </a:t>
            </a:r>
            <a:r>
              <a:rPr lang="en-US" sz="2000" kern="0" dirty="0" err="1">
                <a:latin typeface="Courier New" pitchFamily="49" charset="0"/>
              </a:rPr>
              <a:t>ans</a:t>
            </a:r>
            <a:r>
              <a:rPr lang="en-US" sz="2000" kern="0" dirty="0">
                <a:latin typeface="Courier New" pitchFamily="49" charset="0"/>
              </a:rPr>
              <a:t>;</a:t>
            </a:r>
          </a:p>
        </p:txBody>
      </p:sp>
      <p:sp>
        <p:nvSpPr>
          <p:cNvPr id="8" name="Rectangle 2"/>
          <p:cNvSpPr txBox="1"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7543800" y="3427414"/>
            <a:ext cx="1905000" cy="1144587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lnSpc>
                <a:spcPts val="2000"/>
              </a:lnSpc>
              <a:spcBef>
                <a:spcPct val="20000"/>
              </a:spcBef>
              <a:defRPr/>
            </a:pPr>
            <a:r>
              <a:rPr lang="en-US" sz="2000" kern="0" dirty="0">
                <a:latin typeface="Courier New" pitchFamily="49" charset="0"/>
              </a:rPr>
              <a:t>push(x)</a:t>
            </a:r>
          </a:p>
          <a:p>
            <a:pPr marL="342900" indent="-342900">
              <a:lnSpc>
                <a:spcPts val="2000"/>
              </a:lnSpc>
              <a:spcBef>
                <a:spcPct val="20000"/>
              </a:spcBef>
              <a:defRPr/>
            </a:pPr>
            <a:r>
              <a:rPr lang="en-US" sz="2000" kern="0" dirty="0">
                <a:latin typeface="Courier New" pitchFamily="49" charset="0"/>
              </a:rPr>
              <a:t>push(y)</a:t>
            </a:r>
          </a:p>
          <a:p>
            <a:pPr marL="342900" indent="-342900">
              <a:lnSpc>
                <a:spcPts val="2000"/>
              </a:lnSpc>
              <a:spcBef>
                <a:spcPct val="20000"/>
              </a:spcBef>
              <a:defRPr/>
            </a:pPr>
            <a:r>
              <a:rPr lang="en-US" sz="2000" kern="0" dirty="0">
                <a:latin typeface="Courier New" pitchFamily="49" charset="0"/>
              </a:rPr>
              <a:t>E </a:t>
            </a:r>
            <a:r>
              <a:rPr lang="en-US" sz="2000" kern="0" dirty="0" err="1">
                <a:solidFill>
                  <a:srgbClr val="119F33"/>
                </a:solidFill>
                <a:latin typeface="Courier New" pitchFamily="49" charset="0"/>
              </a:rPr>
              <a:t>e</a:t>
            </a:r>
            <a:r>
              <a:rPr lang="en-US" sz="2000" kern="0" dirty="0">
                <a:latin typeface="Courier New" pitchFamily="49" charset="0"/>
              </a:rPr>
              <a:t> = pop()</a:t>
            </a:r>
          </a:p>
          <a:p>
            <a:pPr marL="342900" indent="-342900">
              <a:lnSpc>
                <a:spcPts val="2000"/>
              </a:lnSpc>
              <a:spcBef>
                <a:spcPct val="20000"/>
              </a:spcBef>
              <a:defRPr/>
            </a:pPr>
            <a:endParaRPr lang="en-US" sz="2000" kern="0" dirty="0">
              <a:latin typeface="Courier New" pitchFamily="49" charset="0"/>
            </a:endParaRPr>
          </a:p>
          <a:p>
            <a:pPr marL="342900" indent="-342900">
              <a:lnSpc>
                <a:spcPts val="2000"/>
              </a:lnSpc>
              <a:spcBef>
                <a:spcPct val="20000"/>
              </a:spcBef>
              <a:defRPr/>
            </a:pPr>
            <a:endParaRPr lang="en-US" sz="2000" kern="0" dirty="0">
              <a:latin typeface="Courier New" pitchFamily="49" charset="0"/>
            </a:endParaRPr>
          </a:p>
        </p:txBody>
      </p:sp>
      <p:cxnSp>
        <p:nvCxnSpPr>
          <p:cNvPr id="37894" name="Straight Arrow Connector 9"/>
          <p:cNvCxnSpPr>
            <a:cxnSpLocks noChangeShapeType="1"/>
          </p:cNvCxnSpPr>
          <p:nvPr>
            <p:custDataLst>
              <p:tags r:id="rId5"/>
            </p:custDataLst>
          </p:nvPr>
        </p:nvCxnSpPr>
        <p:spPr bwMode="auto">
          <a:xfrm rot="5400000">
            <a:off x="1637507" y="4533107"/>
            <a:ext cx="2209800" cy="1587"/>
          </a:xfrm>
          <a:prstGeom prst="straightConnector1">
            <a:avLst/>
          </a:prstGeom>
          <a:noFill/>
          <a:ln w="34925" algn="ctr">
            <a:solidFill>
              <a:schemeClr val="tx1"/>
            </a:solidFill>
            <a:round/>
            <a:headEnd/>
            <a:tailEnd type="arrow" w="med" len="med"/>
          </a:ln>
        </p:spPr>
      </p:cxnSp>
      <p:sp>
        <p:nvSpPr>
          <p:cNvPr id="11" name="TextBox 10"/>
          <p:cNvSpPr txBox="1"/>
          <p:nvPr>
            <p:custDataLst>
              <p:tags r:id="rId6"/>
            </p:custDataLst>
          </p:nvPr>
        </p:nvSpPr>
        <p:spPr>
          <a:xfrm rot="16200000">
            <a:off x="1959350" y="4227483"/>
            <a:ext cx="710451" cy="40011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000" dirty="0"/>
              <a:t>Time</a:t>
            </a:r>
          </a:p>
        </p:txBody>
      </p:sp>
      <p:sp>
        <p:nvSpPr>
          <p:cNvPr id="15" name="TextBox 14"/>
          <p:cNvSpPr txBox="1"/>
          <p:nvPr>
            <p:custDataLst>
              <p:tags r:id="rId7"/>
            </p:custDataLst>
          </p:nvPr>
        </p:nvSpPr>
        <p:spPr>
          <a:xfrm>
            <a:off x="3429001" y="3046413"/>
            <a:ext cx="1984839" cy="40011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000" dirty="0"/>
              <a:t>Thread 1 (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peek</a:t>
            </a:r>
            <a:r>
              <a:rPr lang="en-US" sz="2000" dirty="0"/>
              <a:t>)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DFDCBF2B-A084-3942-B889-6048C8D2BA8D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6585788" y="3047206"/>
            <a:ext cx="408221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Thread 2 (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two pushes, pop</a:t>
            </a:r>
            <a:r>
              <a:rPr lang="en-US" sz="2000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88733104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pPr eaLnBrk="1" hangingPunct="1"/>
            <a:r>
              <a:rPr lang="en-US"/>
              <a:t>Example 2: peek and push</a:t>
            </a:r>
          </a:p>
        </p:txBody>
      </p:sp>
      <p:sp>
        <p:nvSpPr>
          <p:cNvPr id="39938" name="Content Placeholder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sz="2400" b="1" dirty="0"/>
              <a:t>Property we want: </a:t>
            </a:r>
            <a:r>
              <a:rPr lang="en-US" sz="2400" dirty="0"/>
              <a:t>Values are returned from </a:t>
            </a:r>
            <a:r>
              <a:rPr lang="en-US" sz="2400" b="1" dirty="0">
                <a:latin typeface="Courier New" pitchFamily="49" charset="0"/>
                <a:cs typeface="Courier New" pitchFamily="49" charset="0"/>
              </a:rPr>
              <a:t>pop</a:t>
            </a:r>
            <a:r>
              <a:rPr lang="en-US" sz="2400" dirty="0"/>
              <a:t> in LIFO order</a:t>
            </a:r>
            <a:endParaRPr lang="en-US" sz="2400" b="1" dirty="0">
              <a:latin typeface="Courier New" pitchFamily="49" charset="0"/>
              <a:cs typeface="Courier New" pitchFamily="49" charset="0"/>
            </a:endParaRPr>
          </a:p>
          <a:p>
            <a:pPr eaLnBrk="1" hangingPunct="1"/>
            <a:endParaRPr lang="en-US" sz="1000" dirty="0"/>
          </a:p>
          <a:p>
            <a:pPr eaLnBrk="1" hangingPunct="1"/>
            <a:r>
              <a:rPr lang="en-US" sz="2400" dirty="0"/>
              <a:t>With </a:t>
            </a:r>
            <a:r>
              <a:rPr lang="en-US" sz="2400" b="1" dirty="0">
                <a:latin typeface="Courier New" pitchFamily="49" charset="0"/>
                <a:cs typeface="Courier New" pitchFamily="49" charset="0"/>
              </a:rPr>
              <a:t>peek</a:t>
            </a:r>
            <a:r>
              <a:rPr lang="en-US" sz="2400" dirty="0"/>
              <a:t> as written, property can be violated – how?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3C2350C6-6404-184F-9723-75B5339CD0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EF018D-A113-44B2-BA5D-E3BD5C944D75}" type="slidenum">
              <a:rPr lang="en-US" smtClean="0"/>
              <a:t>15</a:t>
            </a:fld>
            <a:endParaRPr lang="en-US"/>
          </a:p>
        </p:txBody>
      </p:sp>
      <p:sp>
        <p:nvSpPr>
          <p:cNvPr id="7" name="Rectangle 2"/>
          <p:cNvSpPr txBox="1"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3124200" y="3429000"/>
            <a:ext cx="2743200" cy="1906588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lnSpc>
                <a:spcPts val="2000"/>
              </a:lnSpc>
              <a:spcBef>
                <a:spcPct val="20000"/>
              </a:spcBef>
              <a:defRPr/>
            </a:pPr>
            <a:r>
              <a:rPr lang="en-US" sz="2000" kern="0" dirty="0">
                <a:latin typeface="Courier New" pitchFamily="49" charset="0"/>
              </a:rPr>
              <a:t>E </a:t>
            </a:r>
            <a:r>
              <a:rPr lang="en-US" sz="2000" kern="0" dirty="0" err="1">
                <a:solidFill>
                  <a:srgbClr val="119F33"/>
                </a:solidFill>
                <a:latin typeface="Courier New" pitchFamily="49" charset="0"/>
              </a:rPr>
              <a:t>ans</a:t>
            </a:r>
            <a:r>
              <a:rPr lang="en-US" sz="2000" kern="0" dirty="0">
                <a:latin typeface="Courier New" pitchFamily="49" charset="0"/>
              </a:rPr>
              <a:t> = pop();</a:t>
            </a:r>
          </a:p>
          <a:p>
            <a:pPr marL="342900" indent="-342900">
              <a:lnSpc>
                <a:spcPts val="2000"/>
              </a:lnSpc>
              <a:spcBef>
                <a:spcPct val="20000"/>
              </a:spcBef>
              <a:defRPr/>
            </a:pPr>
            <a:endParaRPr lang="en-US" sz="2000" kern="0" dirty="0">
              <a:latin typeface="Courier New" pitchFamily="49" charset="0"/>
            </a:endParaRPr>
          </a:p>
          <a:p>
            <a:pPr marL="342900" indent="-342900">
              <a:lnSpc>
                <a:spcPts val="2000"/>
              </a:lnSpc>
              <a:spcBef>
                <a:spcPct val="20000"/>
              </a:spcBef>
              <a:defRPr/>
            </a:pPr>
            <a:r>
              <a:rPr lang="en-US" sz="2000" kern="0" dirty="0">
                <a:latin typeface="Courier New" pitchFamily="49" charset="0"/>
              </a:rPr>
              <a:t>push(</a:t>
            </a:r>
            <a:r>
              <a:rPr lang="en-US" sz="2000" kern="0" dirty="0" err="1">
                <a:latin typeface="Courier New" pitchFamily="49" charset="0"/>
              </a:rPr>
              <a:t>ans</a:t>
            </a:r>
            <a:r>
              <a:rPr lang="en-US" sz="2000" kern="0" dirty="0">
                <a:latin typeface="Courier New" pitchFamily="49" charset="0"/>
              </a:rPr>
              <a:t>);</a:t>
            </a:r>
          </a:p>
          <a:p>
            <a:pPr marL="342900" indent="-342900">
              <a:lnSpc>
                <a:spcPts val="2000"/>
              </a:lnSpc>
              <a:spcBef>
                <a:spcPct val="20000"/>
              </a:spcBef>
              <a:defRPr/>
            </a:pPr>
            <a:endParaRPr lang="en-US" sz="2000" kern="0" dirty="0">
              <a:solidFill>
                <a:schemeClr val="accent2"/>
              </a:solidFill>
              <a:latin typeface="Courier New" pitchFamily="49" charset="0"/>
            </a:endParaRPr>
          </a:p>
          <a:p>
            <a:pPr marL="342900" indent="-342900">
              <a:lnSpc>
                <a:spcPts val="2000"/>
              </a:lnSpc>
              <a:spcBef>
                <a:spcPct val="20000"/>
              </a:spcBef>
              <a:defRPr/>
            </a:pPr>
            <a:r>
              <a:rPr lang="en-US" sz="2000" kern="0" dirty="0">
                <a:solidFill>
                  <a:schemeClr val="accent2"/>
                </a:solidFill>
                <a:latin typeface="Courier New" pitchFamily="49" charset="0"/>
              </a:rPr>
              <a:t>return</a:t>
            </a:r>
            <a:r>
              <a:rPr lang="en-US" sz="2000" kern="0" dirty="0">
                <a:latin typeface="Courier New" pitchFamily="49" charset="0"/>
              </a:rPr>
              <a:t> </a:t>
            </a:r>
            <a:r>
              <a:rPr lang="en-US" sz="2000" kern="0" dirty="0" err="1">
                <a:latin typeface="Courier New" pitchFamily="49" charset="0"/>
              </a:rPr>
              <a:t>ans</a:t>
            </a:r>
            <a:r>
              <a:rPr lang="en-US" sz="2000" kern="0" dirty="0">
                <a:latin typeface="Courier New" pitchFamily="49" charset="0"/>
              </a:rPr>
              <a:t>;</a:t>
            </a:r>
          </a:p>
        </p:txBody>
      </p:sp>
      <p:sp>
        <p:nvSpPr>
          <p:cNvPr id="8" name="Rectangle 2"/>
          <p:cNvSpPr txBox="1"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7543800" y="3427414"/>
            <a:ext cx="1905000" cy="1068387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lnSpc>
                <a:spcPts val="2000"/>
              </a:lnSpc>
              <a:spcBef>
                <a:spcPct val="20000"/>
              </a:spcBef>
              <a:defRPr/>
            </a:pPr>
            <a:r>
              <a:rPr lang="en-US" sz="2000" kern="0" dirty="0">
                <a:latin typeface="Courier New" pitchFamily="49" charset="0"/>
              </a:rPr>
              <a:t>push(x)</a:t>
            </a:r>
          </a:p>
          <a:p>
            <a:pPr marL="342900" indent="-342900">
              <a:lnSpc>
                <a:spcPts val="2000"/>
              </a:lnSpc>
              <a:spcBef>
                <a:spcPct val="20000"/>
              </a:spcBef>
              <a:defRPr/>
            </a:pPr>
            <a:r>
              <a:rPr lang="en-US" sz="2000" kern="0" dirty="0">
                <a:latin typeface="Courier New" pitchFamily="49" charset="0"/>
              </a:rPr>
              <a:t>push(y)</a:t>
            </a:r>
          </a:p>
          <a:p>
            <a:pPr marL="342900" indent="-342900">
              <a:lnSpc>
                <a:spcPts val="2000"/>
              </a:lnSpc>
              <a:spcBef>
                <a:spcPct val="20000"/>
              </a:spcBef>
              <a:defRPr/>
            </a:pPr>
            <a:r>
              <a:rPr lang="en-US" sz="2000" kern="0" dirty="0">
                <a:latin typeface="Courier New" pitchFamily="49" charset="0"/>
              </a:rPr>
              <a:t>E </a:t>
            </a:r>
            <a:r>
              <a:rPr lang="en-US" sz="2000" kern="0" dirty="0" err="1">
                <a:solidFill>
                  <a:srgbClr val="119F33"/>
                </a:solidFill>
                <a:latin typeface="Courier New" pitchFamily="49" charset="0"/>
              </a:rPr>
              <a:t>e</a:t>
            </a:r>
            <a:r>
              <a:rPr lang="en-US" sz="2000" kern="0" dirty="0">
                <a:latin typeface="Courier New" pitchFamily="49" charset="0"/>
              </a:rPr>
              <a:t> = pop()</a:t>
            </a:r>
          </a:p>
          <a:p>
            <a:pPr marL="342900" indent="-342900">
              <a:lnSpc>
                <a:spcPts val="2000"/>
              </a:lnSpc>
              <a:spcBef>
                <a:spcPct val="20000"/>
              </a:spcBef>
              <a:defRPr/>
            </a:pPr>
            <a:endParaRPr lang="en-US" sz="2000" kern="0" dirty="0">
              <a:latin typeface="Courier New" pitchFamily="49" charset="0"/>
            </a:endParaRPr>
          </a:p>
        </p:txBody>
      </p:sp>
      <p:cxnSp>
        <p:nvCxnSpPr>
          <p:cNvPr id="39942" name="Straight Arrow Connector 9"/>
          <p:cNvCxnSpPr>
            <a:cxnSpLocks noChangeShapeType="1"/>
          </p:cNvCxnSpPr>
          <p:nvPr>
            <p:custDataLst>
              <p:tags r:id="rId5"/>
            </p:custDataLst>
          </p:nvPr>
        </p:nvCxnSpPr>
        <p:spPr bwMode="auto">
          <a:xfrm rot="5400000">
            <a:off x="1637507" y="4533107"/>
            <a:ext cx="2209800" cy="1587"/>
          </a:xfrm>
          <a:prstGeom prst="straightConnector1">
            <a:avLst/>
          </a:prstGeom>
          <a:noFill/>
          <a:ln w="34925" algn="ctr">
            <a:solidFill>
              <a:schemeClr val="tx1"/>
            </a:solidFill>
            <a:round/>
            <a:headEnd/>
            <a:tailEnd type="arrow" w="med" len="med"/>
          </a:ln>
        </p:spPr>
      </p:cxnSp>
      <p:sp>
        <p:nvSpPr>
          <p:cNvPr id="11" name="TextBox 10"/>
          <p:cNvSpPr txBox="1"/>
          <p:nvPr>
            <p:custDataLst>
              <p:tags r:id="rId6"/>
            </p:custDataLst>
          </p:nvPr>
        </p:nvSpPr>
        <p:spPr>
          <a:xfrm rot="16200000">
            <a:off x="1959350" y="4227483"/>
            <a:ext cx="710451" cy="40011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000" dirty="0"/>
              <a:t>Time</a:t>
            </a:r>
          </a:p>
        </p:txBody>
      </p:sp>
      <p:cxnSp>
        <p:nvCxnSpPr>
          <p:cNvPr id="39945" name="Straight Arrow Connector 13"/>
          <p:cNvCxnSpPr>
            <a:cxnSpLocks noChangeShapeType="1"/>
            <a:stCxn id="8" idx="1"/>
          </p:cNvCxnSpPr>
          <p:nvPr>
            <p:custDataLst>
              <p:tags r:id="rId7"/>
            </p:custDataLst>
          </p:nvPr>
        </p:nvCxnSpPr>
        <p:spPr bwMode="auto">
          <a:xfrm rot="10800000" flipV="1">
            <a:off x="5257800" y="3962400"/>
            <a:ext cx="2286000" cy="0"/>
          </a:xfrm>
          <a:prstGeom prst="straightConnector1">
            <a:avLst/>
          </a:prstGeom>
          <a:noFill/>
          <a:ln w="60325" algn="ctr">
            <a:solidFill>
              <a:srgbClr val="FF0000"/>
            </a:solidFill>
            <a:round/>
            <a:headEnd/>
            <a:tailEnd type="arrow" w="med" len="med"/>
          </a:ln>
        </p:spPr>
      </p:cxnSp>
      <p:sp>
        <p:nvSpPr>
          <p:cNvPr id="15" name="TextBox 14"/>
          <p:cNvSpPr txBox="1"/>
          <p:nvPr>
            <p:custDataLst>
              <p:tags r:id="rId8"/>
            </p:custDataLst>
          </p:nvPr>
        </p:nvSpPr>
        <p:spPr>
          <a:xfrm>
            <a:off x="3429001" y="3046413"/>
            <a:ext cx="1984839" cy="40011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000" dirty="0"/>
              <a:t>Thread 1 (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peek</a:t>
            </a:r>
            <a:r>
              <a:rPr lang="en-US" sz="2000" dirty="0"/>
              <a:t>)</a:t>
            </a:r>
          </a:p>
        </p:txBody>
      </p:sp>
      <p:cxnSp>
        <p:nvCxnSpPr>
          <p:cNvPr id="39947" name="Straight Arrow Connector 19"/>
          <p:cNvCxnSpPr>
            <a:cxnSpLocks noChangeShapeType="1"/>
          </p:cNvCxnSpPr>
          <p:nvPr>
            <p:custDataLst>
              <p:tags r:id="rId9"/>
            </p:custDataLst>
          </p:nvPr>
        </p:nvCxnSpPr>
        <p:spPr bwMode="auto">
          <a:xfrm rot="10800000">
            <a:off x="5257800" y="3429000"/>
            <a:ext cx="2286000" cy="152400"/>
          </a:xfrm>
          <a:prstGeom prst="straightConnector1">
            <a:avLst/>
          </a:prstGeom>
          <a:noFill/>
          <a:ln w="60325" algn="ctr">
            <a:solidFill>
              <a:srgbClr val="FF0000"/>
            </a:solidFill>
            <a:round/>
            <a:headEnd/>
            <a:tailEnd type="arrow" w="med" len="med"/>
          </a:ln>
        </p:spPr>
      </p:cxnSp>
      <p:cxnSp>
        <p:nvCxnSpPr>
          <p:cNvPr id="39948" name="Straight Arrow Connector 28"/>
          <p:cNvCxnSpPr>
            <a:cxnSpLocks noChangeShapeType="1"/>
          </p:cNvCxnSpPr>
          <p:nvPr>
            <p:custDataLst>
              <p:tags r:id="rId10"/>
            </p:custDataLst>
          </p:nvPr>
        </p:nvCxnSpPr>
        <p:spPr bwMode="auto">
          <a:xfrm rot="10800000" flipV="1">
            <a:off x="4953000" y="4267200"/>
            <a:ext cx="2667000" cy="838200"/>
          </a:xfrm>
          <a:prstGeom prst="straightConnector1">
            <a:avLst/>
          </a:prstGeom>
          <a:noFill/>
          <a:ln w="60325" algn="ctr">
            <a:solidFill>
              <a:srgbClr val="FF0000"/>
            </a:solidFill>
            <a:round/>
            <a:headEnd/>
            <a:tailEnd type="arrow" w="med" len="med"/>
          </a:ln>
        </p:spPr>
      </p:cxnSp>
      <p:sp>
        <p:nvSpPr>
          <p:cNvPr id="16" name="TextBox 15">
            <a:extLst>
              <a:ext uri="{FF2B5EF4-FFF2-40B4-BE49-F238E27FC236}">
                <a16:creationId xmlns:a16="http://schemas.microsoft.com/office/drawing/2014/main" id="{6894831F-808C-C945-A11D-4C101CED3877}"/>
              </a:ext>
            </a:extLst>
          </p:cNvPr>
          <p:cNvSpPr txBox="1"/>
          <p:nvPr>
            <p:custDataLst>
              <p:tags r:id="rId11"/>
            </p:custDataLst>
          </p:nvPr>
        </p:nvSpPr>
        <p:spPr>
          <a:xfrm>
            <a:off x="6585788" y="3047206"/>
            <a:ext cx="408221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Thread 2 (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two pushes, pop</a:t>
            </a:r>
            <a:r>
              <a:rPr lang="en-US" sz="2000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61056834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pPr eaLnBrk="1" hangingPunct="1"/>
            <a:r>
              <a:rPr lang="en-US" dirty="0"/>
              <a:t>Example 2.5: peek and pop</a:t>
            </a:r>
          </a:p>
        </p:txBody>
      </p:sp>
      <p:sp>
        <p:nvSpPr>
          <p:cNvPr id="41986" name="Content Placeholder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sz="2400" b="1" dirty="0"/>
              <a:t>Property we want</a:t>
            </a:r>
            <a:r>
              <a:rPr lang="en-US" sz="2400" dirty="0"/>
              <a:t>: Values are returned from </a:t>
            </a:r>
            <a:r>
              <a:rPr lang="en-US" sz="2400" b="1" dirty="0">
                <a:latin typeface="Courier New" pitchFamily="49" charset="0"/>
                <a:cs typeface="Courier New" pitchFamily="49" charset="0"/>
              </a:rPr>
              <a:t>pop</a:t>
            </a:r>
            <a:r>
              <a:rPr lang="en-US" sz="2400" dirty="0"/>
              <a:t> in LIFO order</a:t>
            </a:r>
            <a:endParaRPr lang="en-US" sz="2400" b="1" dirty="0">
              <a:latin typeface="Courier New" pitchFamily="49" charset="0"/>
              <a:cs typeface="Courier New" pitchFamily="49" charset="0"/>
            </a:endParaRPr>
          </a:p>
          <a:p>
            <a:pPr eaLnBrk="1" hangingPunct="1"/>
            <a:endParaRPr lang="en-US" sz="1000" dirty="0"/>
          </a:p>
          <a:p>
            <a:pPr eaLnBrk="1" hangingPunct="1"/>
            <a:r>
              <a:rPr lang="en-US" sz="2400" dirty="0"/>
              <a:t>With </a:t>
            </a:r>
            <a:r>
              <a:rPr lang="en-US" sz="2400" b="1" dirty="0">
                <a:latin typeface="Courier New" pitchFamily="49" charset="0"/>
                <a:cs typeface="Courier New" pitchFamily="49" charset="0"/>
              </a:rPr>
              <a:t>peek</a:t>
            </a:r>
            <a:r>
              <a:rPr lang="en-US" sz="2400" dirty="0"/>
              <a:t> as written, property can be violated – how?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5D868CEA-6F4A-DB41-B346-CCED5AD46A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EF018D-A113-44B2-BA5D-E3BD5C944D75}" type="slidenum">
              <a:rPr lang="en-US" smtClean="0"/>
              <a:t>16</a:t>
            </a:fld>
            <a:endParaRPr lang="en-US"/>
          </a:p>
        </p:txBody>
      </p:sp>
      <p:sp>
        <p:nvSpPr>
          <p:cNvPr id="7" name="Rectangle 2"/>
          <p:cNvSpPr txBox="1"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3124200" y="3427414"/>
            <a:ext cx="2743200" cy="1906587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lnSpc>
                <a:spcPts val="2000"/>
              </a:lnSpc>
              <a:spcBef>
                <a:spcPct val="20000"/>
              </a:spcBef>
              <a:defRPr/>
            </a:pPr>
            <a:r>
              <a:rPr lang="en-US" sz="2000" kern="0" dirty="0">
                <a:latin typeface="Courier New" pitchFamily="49" charset="0"/>
              </a:rPr>
              <a:t>E </a:t>
            </a:r>
            <a:r>
              <a:rPr lang="en-US" sz="2000" kern="0" dirty="0" err="1">
                <a:solidFill>
                  <a:srgbClr val="119F33"/>
                </a:solidFill>
                <a:latin typeface="Courier New" pitchFamily="49" charset="0"/>
              </a:rPr>
              <a:t>ans</a:t>
            </a:r>
            <a:r>
              <a:rPr lang="en-US" sz="2000" kern="0" dirty="0">
                <a:latin typeface="Courier New" pitchFamily="49" charset="0"/>
              </a:rPr>
              <a:t> = pop();</a:t>
            </a:r>
          </a:p>
          <a:p>
            <a:pPr marL="342900" indent="-342900">
              <a:lnSpc>
                <a:spcPts val="2000"/>
              </a:lnSpc>
              <a:spcBef>
                <a:spcPct val="20000"/>
              </a:spcBef>
              <a:defRPr/>
            </a:pPr>
            <a:endParaRPr lang="en-US" sz="2000" kern="0" dirty="0">
              <a:latin typeface="Courier New" pitchFamily="49" charset="0"/>
            </a:endParaRPr>
          </a:p>
          <a:p>
            <a:pPr marL="342900" indent="-342900">
              <a:lnSpc>
                <a:spcPts val="2000"/>
              </a:lnSpc>
              <a:spcBef>
                <a:spcPct val="20000"/>
              </a:spcBef>
              <a:defRPr/>
            </a:pPr>
            <a:r>
              <a:rPr lang="en-US" sz="2000" kern="0" dirty="0">
                <a:latin typeface="Courier New" pitchFamily="49" charset="0"/>
              </a:rPr>
              <a:t>push(</a:t>
            </a:r>
            <a:r>
              <a:rPr lang="en-US" sz="2000" kern="0" dirty="0" err="1">
                <a:latin typeface="Courier New" pitchFamily="49" charset="0"/>
              </a:rPr>
              <a:t>ans</a:t>
            </a:r>
            <a:r>
              <a:rPr lang="en-US" sz="2000" kern="0" dirty="0">
                <a:latin typeface="Courier New" pitchFamily="49" charset="0"/>
              </a:rPr>
              <a:t>);</a:t>
            </a:r>
          </a:p>
          <a:p>
            <a:pPr marL="342900" indent="-342900">
              <a:lnSpc>
                <a:spcPts val="2000"/>
              </a:lnSpc>
              <a:spcBef>
                <a:spcPct val="20000"/>
              </a:spcBef>
              <a:defRPr/>
            </a:pPr>
            <a:endParaRPr lang="en-US" sz="2000" kern="0" dirty="0">
              <a:solidFill>
                <a:schemeClr val="accent2"/>
              </a:solidFill>
              <a:latin typeface="Courier New" pitchFamily="49" charset="0"/>
            </a:endParaRPr>
          </a:p>
          <a:p>
            <a:pPr marL="342900" indent="-342900">
              <a:lnSpc>
                <a:spcPts val="2000"/>
              </a:lnSpc>
              <a:spcBef>
                <a:spcPct val="20000"/>
              </a:spcBef>
              <a:defRPr/>
            </a:pPr>
            <a:r>
              <a:rPr lang="en-US" sz="2000" kern="0" dirty="0">
                <a:solidFill>
                  <a:schemeClr val="accent2"/>
                </a:solidFill>
                <a:latin typeface="Courier New" pitchFamily="49" charset="0"/>
              </a:rPr>
              <a:t>return</a:t>
            </a:r>
            <a:r>
              <a:rPr lang="en-US" sz="2000" kern="0" dirty="0">
                <a:latin typeface="Courier New" pitchFamily="49" charset="0"/>
              </a:rPr>
              <a:t> </a:t>
            </a:r>
            <a:r>
              <a:rPr lang="en-US" sz="2000" kern="0" dirty="0" err="1">
                <a:latin typeface="Courier New" pitchFamily="49" charset="0"/>
              </a:rPr>
              <a:t>ans</a:t>
            </a:r>
            <a:r>
              <a:rPr lang="en-US" sz="2000" kern="0" dirty="0">
                <a:latin typeface="Courier New" pitchFamily="49" charset="0"/>
              </a:rPr>
              <a:t>;</a:t>
            </a:r>
          </a:p>
        </p:txBody>
      </p:sp>
      <p:cxnSp>
        <p:nvCxnSpPr>
          <p:cNvPr id="41989" name="Straight Arrow Connector 9"/>
          <p:cNvCxnSpPr>
            <a:cxnSpLocks noChangeShapeType="1"/>
          </p:cNvCxnSpPr>
          <p:nvPr>
            <p:custDataLst>
              <p:tags r:id="rId4"/>
            </p:custDataLst>
          </p:nvPr>
        </p:nvCxnSpPr>
        <p:spPr bwMode="auto">
          <a:xfrm rot="5400000">
            <a:off x="1637507" y="4533107"/>
            <a:ext cx="2209800" cy="1587"/>
          </a:xfrm>
          <a:prstGeom prst="straightConnector1">
            <a:avLst/>
          </a:prstGeom>
          <a:noFill/>
          <a:ln w="34925" algn="ctr">
            <a:solidFill>
              <a:schemeClr val="tx1"/>
            </a:solidFill>
            <a:round/>
            <a:headEnd/>
            <a:tailEnd type="arrow" w="med" len="med"/>
          </a:ln>
        </p:spPr>
      </p:cxnSp>
      <p:sp>
        <p:nvSpPr>
          <p:cNvPr id="11" name="TextBox 10"/>
          <p:cNvSpPr txBox="1"/>
          <p:nvPr>
            <p:custDataLst>
              <p:tags r:id="rId5"/>
            </p:custDataLst>
          </p:nvPr>
        </p:nvSpPr>
        <p:spPr>
          <a:xfrm rot="16200000">
            <a:off x="1959350" y="4227483"/>
            <a:ext cx="710451" cy="40011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000" dirty="0"/>
              <a:t>Time</a:t>
            </a:r>
          </a:p>
        </p:txBody>
      </p:sp>
      <p:cxnSp>
        <p:nvCxnSpPr>
          <p:cNvPr id="41992" name="Straight Arrow Connector 15"/>
          <p:cNvCxnSpPr>
            <a:cxnSpLocks noChangeShapeType="1"/>
          </p:cNvCxnSpPr>
          <p:nvPr>
            <p:custDataLst>
              <p:tags r:id="rId6"/>
            </p:custDataLst>
          </p:nvPr>
        </p:nvCxnSpPr>
        <p:spPr bwMode="auto">
          <a:xfrm rot="10800000">
            <a:off x="5410200" y="3276600"/>
            <a:ext cx="2209800" cy="228600"/>
          </a:xfrm>
          <a:prstGeom prst="straightConnector1">
            <a:avLst/>
          </a:prstGeom>
          <a:noFill/>
          <a:ln w="60325" algn="ctr">
            <a:solidFill>
              <a:srgbClr val="FF0000"/>
            </a:solidFill>
            <a:round/>
            <a:headEnd/>
            <a:tailEnd type="arrow" w="med" len="med"/>
          </a:ln>
        </p:spPr>
      </p:cxnSp>
      <p:sp>
        <p:nvSpPr>
          <p:cNvPr id="14" name="TextBox 13"/>
          <p:cNvSpPr txBox="1"/>
          <p:nvPr>
            <p:custDataLst>
              <p:tags r:id="rId7"/>
            </p:custDataLst>
          </p:nvPr>
        </p:nvSpPr>
        <p:spPr>
          <a:xfrm>
            <a:off x="3429001" y="3046413"/>
            <a:ext cx="1984839" cy="40011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000" dirty="0"/>
              <a:t>Thread 1 (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peek</a:t>
            </a:r>
            <a:r>
              <a:rPr lang="en-US" sz="2000" dirty="0"/>
              <a:t>)</a:t>
            </a:r>
          </a:p>
        </p:txBody>
      </p:sp>
      <p:sp>
        <p:nvSpPr>
          <p:cNvPr id="17" name="Rectangle 2"/>
          <p:cNvSpPr txBox="1">
            <a:spLocks noChangeArrowheads="1"/>
          </p:cNvSpPr>
          <p:nvPr>
            <p:custDataLst>
              <p:tags r:id="rId8"/>
            </p:custDataLst>
          </p:nvPr>
        </p:nvSpPr>
        <p:spPr bwMode="auto">
          <a:xfrm>
            <a:off x="7543800" y="3427414"/>
            <a:ext cx="1905000" cy="1068387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lnSpc>
                <a:spcPts val="2000"/>
              </a:lnSpc>
              <a:spcBef>
                <a:spcPct val="20000"/>
              </a:spcBef>
              <a:defRPr/>
            </a:pPr>
            <a:r>
              <a:rPr lang="en-US" sz="2000" kern="0" dirty="0">
                <a:latin typeface="Courier New" pitchFamily="49" charset="0"/>
              </a:rPr>
              <a:t>push(x)</a:t>
            </a:r>
          </a:p>
          <a:p>
            <a:pPr marL="342900" indent="-342900">
              <a:lnSpc>
                <a:spcPts val="2000"/>
              </a:lnSpc>
              <a:spcBef>
                <a:spcPct val="20000"/>
              </a:spcBef>
              <a:defRPr/>
            </a:pPr>
            <a:r>
              <a:rPr lang="en-US" sz="2000" kern="0" dirty="0">
                <a:latin typeface="Courier New" pitchFamily="49" charset="0"/>
              </a:rPr>
              <a:t>push(y)</a:t>
            </a:r>
          </a:p>
          <a:p>
            <a:pPr marL="342900" indent="-342900">
              <a:lnSpc>
                <a:spcPts val="2000"/>
              </a:lnSpc>
              <a:spcBef>
                <a:spcPct val="20000"/>
              </a:spcBef>
              <a:defRPr/>
            </a:pPr>
            <a:r>
              <a:rPr lang="en-US" sz="2000" kern="0" dirty="0">
                <a:latin typeface="Courier New" pitchFamily="49" charset="0"/>
              </a:rPr>
              <a:t>E </a:t>
            </a:r>
            <a:r>
              <a:rPr lang="en-US" sz="2000" kern="0" dirty="0" err="1">
                <a:solidFill>
                  <a:srgbClr val="119F33"/>
                </a:solidFill>
                <a:latin typeface="Courier New" pitchFamily="49" charset="0"/>
              </a:rPr>
              <a:t>e</a:t>
            </a:r>
            <a:r>
              <a:rPr lang="en-US" sz="2000" kern="0" dirty="0">
                <a:latin typeface="Courier New" pitchFamily="49" charset="0"/>
              </a:rPr>
              <a:t> = pop()</a:t>
            </a:r>
          </a:p>
          <a:p>
            <a:pPr marL="342900" indent="-342900">
              <a:lnSpc>
                <a:spcPts val="2000"/>
              </a:lnSpc>
              <a:spcBef>
                <a:spcPct val="20000"/>
              </a:spcBef>
              <a:defRPr/>
            </a:pPr>
            <a:endParaRPr lang="en-US" sz="2000" kern="0" dirty="0">
              <a:latin typeface="Courier New" pitchFamily="49" charset="0"/>
            </a:endParaRPr>
          </a:p>
        </p:txBody>
      </p:sp>
      <p:cxnSp>
        <p:nvCxnSpPr>
          <p:cNvPr id="41995" name="Straight Arrow Connector 19"/>
          <p:cNvCxnSpPr>
            <a:cxnSpLocks noChangeShapeType="1"/>
          </p:cNvCxnSpPr>
          <p:nvPr>
            <p:custDataLst>
              <p:tags r:id="rId9"/>
            </p:custDataLst>
          </p:nvPr>
        </p:nvCxnSpPr>
        <p:spPr bwMode="auto">
          <a:xfrm rot="10800000">
            <a:off x="5410200" y="3352800"/>
            <a:ext cx="2133600" cy="533400"/>
          </a:xfrm>
          <a:prstGeom prst="straightConnector1">
            <a:avLst/>
          </a:prstGeom>
          <a:noFill/>
          <a:ln w="60325" algn="ctr">
            <a:solidFill>
              <a:srgbClr val="FF0000"/>
            </a:solidFill>
            <a:round/>
            <a:headEnd/>
            <a:tailEnd type="arrow" w="med" len="med"/>
          </a:ln>
        </p:spPr>
      </p:cxnSp>
      <p:cxnSp>
        <p:nvCxnSpPr>
          <p:cNvPr id="41996" name="Straight Arrow Connector 21"/>
          <p:cNvCxnSpPr>
            <a:cxnSpLocks noChangeShapeType="1"/>
          </p:cNvCxnSpPr>
          <p:nvPr>
            <p:custDataLst>
              <p:tags r:id="rId10"/>
            </p:custDataLst>
          </p:nvPr>
        </p:nvCxnSpPr>
        <p:spPr bwMode="auto">
          <a:xfrm rot="10800000">
            <a:off x="5334000" y="3962400"/>
            <a:ext cx="2209800" cy="228600"/>
          </a:xfrm>
          <a:prstGeom prst="straightConnector1">
            <a:avLst/>
          </a:prstGeom>
          <a:noFill/>
          <a:ln w="60325" algn="ctr">
            <a:solidFill>
              <a:srgbClr val="FF0000"/>
            </a:solidFill>
            <a:round/>
            <a:headEnd/>
            <a:tailEnd type="arrow" w="med" len="med"/>
          </a:ln>
        </p:spPr>
      </p:cxnSp>
      <p:sp>
        <p:nvSpPr>
          <p:cNvPr id="16" name="TextBox 15">
            <a:extLst>
              <a:ext uri="{FF2B5EF4-FFF2-40B4-BE49-F238E27FC236}">
                <a16:creationId xmlns:a16="http://schemas.microsoft.com/office/drawing/2014/main" id="{D65E4857-75C0-3C4E-8194-745409B7DB4E}"/>
              </a:ext>
            </a:extLst>
          </p:cNvPr>
          <p:cNvSpPr txBox="1"/>
          <p:nvPr>
            <p:custDataLst>
              <p:tags r:id="rId11"/>
            </p:custDataLst>
          </p:nvPr>
        </p:nvSpPr>
        <p:spPr>
          <a:xfrm>
            <a:off x="6585788" y="3047206"/>
            <a:ext cx="408221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Thread 2 (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two pushes, pop</a:t>
            </a:r>
            <a:r>
              <a:rPr lang="en-US" sz="2000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96441270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pPr eaLnBrk="1" hangingPunct="1"/>
            <a:r>
              <a:rPr lang="en-US" dirty="0"/>
              <a:t>Example 4: peek and peek</a:t>
            </a:r>
          </a:p>
        </p:txBody>
      </p:sp>
      <p:sp>
        <p:nvSpPr>
          <p:cNvPr id="44034" name="Content Placeholder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sz="2400" b="1" dirty="0"/>
              <a:t>Property we want:</a:t>
            </a:r>
            <a:r>
              <a:rPr lang="en-US" sz="2400" dirty="0"/>
              <a:t> </a:t>
            </a:r>
            <a:r>
              <a:rPr lang="en-US" sz="2400" b="1" dirty="0">
                <a:latin typeface="Courier New" pitchFamily="49" charset="0"/>
                <a:cs typeface="Courier New" pitchFamily="49" charset="0"/>
              </a:rPr>
              <a:t>peek</a:t>
            </a:r>
            <a:r>
              <a:rPr lang="en-US" sz="2400" dirty="0"/>
              <a:t> doesn’t throw an exception unless stack is empty</a:t>
            </a:r>
            <a:endParaRPr lang="en-US" sz="2400" b="1" dirty="0">
              <a:latin typeface="Courier New" pitchFamily="49" charset="0"/>
              <a:cs typeface="Courier New" pitchFamily="49" charset="0"/>
            </a:endParaRPr>
          </a:p>
          <a:p>
            <a:pPr eaLnBrk="1" hangingPunct="1"/>
            <a:endParaRPr lang="en-US" sz="1000" dirty="0"/>
          </a:p>
          <a:p>
            <a:pPr eaLnBrk="1" hangingPunct="1"/>
            <a:r>
              <a:rPr lang="en-US" sz="2400" dirty="0"/>
              <a:t>With </a:t>
            </a:r>
            <a:r>
              <a:rPr lang="en-US" sz="2400" b="1" dirty="0">
                <a:latin typeface="Courier New" pitchFamily="49" charset="0"/>
                <a:cs typeface="Courier New" pitchFamily="49" charset="0"/>
              </a:rPr>
              <a:t>peek</a:t>
            </a:r>
            <a:r>
              <a:rPr lang="en-US" sz="2400" dirty="0"/>
              <a:t> as written, property can be violated – how?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39C9342-CFC5-3D4C-8C1A-6AFFAC0872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EF018D-A113-44B2-BA5D-E3BD5C944D75}" type="slidenum">
              <a:rPr lang="en-US" smtClean="0"/>
              <a:t>17</a:t>
            </a:fld>
            <a:endParaRPr lang="en-US"/>
          </a:p>
        </p:txBody>
      </p:sp>
      <p:sp>
        <p:nvSpPr>
          <p:cNvPr id="7" name="Rectangle 2"/>
          <p:cNvSpPr txBox="1"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3124200" y="3427414"/>
            <a:ext cx="2743200" cy="1906587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lnSpc>
                <a:spcPts val="2000"/>
              </a:lnSpc>
              <a:spcBef>
                <a:spcPct val="20000"/>
              </a:spcBef>
              <a:defRPr/>
            </a:pPr>
            <a:r>
              <a:rPr lang="en-US" sz="2000" kern="0" dirty="0">
                <a:latin typeface="Courier New" pitchFamily="49" charset="0"/>
              </a:rPr>
              <a:t>E </a:t>
            </a:r>
            <a:r>
              <a:rPr lang="en-US" sz="2000" kern="0" dirty="0" err="1">
                <a:solidFill>
                  <a:srgbClr val="119F33"/>
                </a:solidFill>
                <a:latin typeface="Courier New" pitchFamily="49" charset="0"/>
              </a:rPr>
              <a:t>ans</a:t>
            </a:r>
            <a:r>
              <a:rPr lang="en-US" sz="2000" kern="0" dirty="0">
                <a:latin typeface="Courier New" pitchFamily="49" charset="0"/>
              </a:rPr>
              <a:t> = pop();</a:t>
            </a:r>
          </a:p>
          <a:p>
            <a:pPr marL="342900" indent="-342900">
              <a:lnSpc>
                <a:spcPts val="2000"/>
              </a:lnSpc>
              <a:spcBef>
                <a:spcPct val="20000"/>
              </a:spcBef>
              <a:defRPr/>
            </a:pPr>
            <a:endParaRPr lang="en-US" sz="2000" kern="0" dirty="0">
              <a:latin typeface="Courier New" pitchFamily="49" charset="0"/>
            </a:endParaRPr>
          </a:p>
          <a:p>
            <a:pPr marL="342900" indent="-342900">
              <a:lnSpc>
                <a:spcPts val="2000"/>
              </a:lnSpc>
              <a:spcBef>
                <a:spcPct val="20000"/>
              </a:spcBef>
              <a:defRPr/>
            </a:pPr>
            <a:r>
              <a:rPr lang="en-US" sz="2000" kern="0" dirty="0">
                <a:latin typeface="Courier New" pitchFamily="49" charset="0"/>
              </a:rPr>
              <a:t>push(</a:t>
            </a:r>
            <a:r>
              <a:rPr lang="en-US" sz="2000" kern="0" dirty="0" err="1">
                <a:latin typeface="Courier New" pitchFamily="49" charset="0"/>
              </a:rPr>
              <a:t>ans</a:t>
            </a:r>
            <a:r>
              <a:rPr lang="en-US" sz="2000" kern="0" dirty="0">
                <a:latin typeface="Courier New" pitchFamily="49" charset="0"/>
              </a:rPr>
              <a:t>);</a:t>
            </a:r>
          </a:p>
          <a:p>
            <a:pPr marL="342900" indent="-342900">
              <a:lnSpc>
                <a:spcPts val="2000"/>
              </a:lnSpc>
              <a:spcBef>
                <a:spcPct val="20000"/>
              </a:spcBef>
              <a:defRPr/>
            </a:pPr>
            <a:endParaRPr lang="en-US" sz="2000" kern="0" dirty="0">
              <a:solidFill>
                <a:schemeClr val="accent2"/>
              </a:solidFill>
              <a:latin typeface="Courier New" pitchFamily="49" charset="0"/>
            </a:endParaRPr>
          </a:p>
          <a:p>
            <a:pPr marL="342900" indent="-342900">
              <a:lnSpc>
                <a:spcPts val="2000"/>
              </a:lnSpc>
              <a:spcBef>
                <a:spcPct val="20000"/>
              </a:spcBef>
              <a:defRPr/>
            </a:pPr>
            <a:r>
              <a:rPr lang="en-US" sz="2000" kern="0" dirty="0">
                <a:solidFill>
                  <a:schemeClr val="accent2"/>
                </a:solidFill>
                <a:latin typeface="Courier New" pitchFamily="49" charset="0"/>
              </a:rPr>
              <a:t>return</a:t>
            </a:r>
            <a:r>
              <a:rPr lang="en-US" sz="2000" kern="0" dirty="0">
                <a:latin typeface="Courier New" pitchFamily="49" charset="0"/>
              </a:rPr>
              <a:t> </a:t>
            </a:r>
            <a:r>
              <a:rPr lang="en-US" sz="2000" kern="0" dirty="0" err="1">
                <a:latin typeface="Courier New" pitchFamily="49" charset="0"/>
              </a:rPr>
              <a:t>ans</a:t>
            </a:r>
            <a:r>
              <a:rPr lang="en-US" sz="2000" kern="0" dirty="0">
                <a:latin typeface="Courier New" pitchFamily="49" charset="0"/>
              </a:rPr>
              <a:t>;</a:t>
            </a:r>
          </a:p>
        </p:txBody>
      </p:sp>
      <p:cxnSp>
        <p:nvCxnSpPr>
          <p:cNvPr id="44037" name="Straight Arrow Connector 9"/>
          <p:cNvCxnSpPr>
            <a:cxnSpLocks noChangeShapeType="1"/>
          </p:cNvCxnSpPr>
          <p:nvPr>
            <p:custDataLst>
              <p:tags r:id="rId4"/>
            </p:custDataLst>
          </p:nvPr>
        </p:nvCxnSpPr>
        <p:spPr bwMode="auto">
          <a:xfrm rot="5400000">
            <a:off x="1637507" y="4533107"/>
            <a:ext cx="2209800" cy="1587"/>
          </a:xfrm>
          <a:prstGeom prst="straightConnector1">
            <a:avLst/>
          </a:prstGeom>
          <a:noFill/>
          <a:ln w="34925" algn="ctr">
            <a:solidFill>
              <a:schemeClr val="tx1"/>
            </a:solidFill>
            <a:round/>
            <a:headEnd/>
            <a:tailEnd type="arrow" w="med" len="med"/>
          </a:ln>
        </p:spPr>
      </p:cxnSp>
      <p:sp>
        <p:nvSpPr>
          <p:cNvPr id="11" name="TextBox 10"/>
          <p:cNvSpPr txBox="1"/>
          <p:nvPr>
            <p:custDataLst>
              <p:tags r:id="rId5"/>
            </p:custDataLst>
          </p:nvPr>
        </p:nvSpPr>
        <p:spPr>
          <a:xfrm rot="16200000">
            <a:off x="1959350" y="4227483"/>
            <a:ext cx="710451" cy="40011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000" dirty="0"/>
              <a:t>Time</a:t>
            </a:r>
          </a:p>
        </p:txBody>
      </p:sp>
      <p:sp>
        <p:nvSpPr>
          <p:cNvPr id="12" name="TextBox 11"/>
          <p:cNvSpPr txBox="1"/>
          <p:nvPr>
            <p:custDataLst>
              <p:tags r:id="rId6"/>
            </p:custDataLst>
          </p:nvPr>
        </p:nvSpPr>
        <p:spPr>
          <a:xfrm>
            <a:off x="6819901" y="2952750"/>
            <a:ext cx="2048959" cy="40011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000" dirty="0"/>
              <a:t>Thread 2 (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peek</a:t>
            </a:r>
            <a:r>
              <a:rPr lang="en-US" sz="2000" dirty="0"/>
              <a:t>) </a:t>
            </a:r>
          </a:p>
        </p:txBody>
      </p:sp>
      <p:sp>
        <p:nvSpPr>
          <p:cNvPr id="15" name="Rectangle 2"/>
          <p:cNvSpPr txBox="1">
            <a:spLocks noChangeArrowheads="1"/>
          </p:cNvSpPr>
          <p:nvPr>
            <p:custDataLst>
              <p:tags r:id="rId7"/>
            </p:custDataLst>
          </p:nvPr>
        </p:nvSpPr>
        <p:spPr bwMode="auto">
          <a:xfrm>
            <a:off x="6553200" y="3427414"/>
            <a:ext cx="2743200" cy="1830387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lnSpc>
                <a:spcPts val="2000"/>
              </a:lnSpc>
              <a:spcBef>
                <a:spcPct val="20000"/>
              </a:spcBef>
              <a:defRPr/>
            </a:pPr>
            <a:r>
              <a:rPr lang="en-US" sz="2000" kern="0" dirty="0">
                <a:latin typeface="Courier New" pitchFamily="49" charset="0"/>
              </a:rPr>
              <a:t>E </a:t>
            </a:r>
            <a:r>
              <a:rPr lang="en-US" sz="2000" kern="0" dirty="0" err="1">
                <a:solidFill>
                  <a:srgbClr val="119F33"/>
                </a:solidFill>
                <a:latin typeface="Courier New" pitchFamily="49" charset="0"/>
              </a:rPr>
              <a:t>ans</a:t>
            </a:r>
            <a:r>
              <a:rPr lang="en-US" sz="2000" kern="0" dirty="0">
                <a:latin typeface="Courier New" pitchFamily="49" charset="0"/>
              </a:rPr>
              <a:t> = pop();</a:t>
            </a:r>
          </a:p>
          <a:p>
            <a:pPr marL="342900" indent="-342900">
              <a:lnSpc>
                <a:spcPts val="2000"/>
              </a:lnSpc>
              <a:spcBef>
                <a:spcPct val="20000"/>
              </a:spcBef>
              <a:defRPr/>
            </a:pPr>
            <a:endParaRPr lang="en-US" sz="2000" kern="0" dirty="0">
              <a:latin typeface="Courier New" pitchFamily="49" charset="0"/>
            </a:endParaRPr>
          </a:p>
          <a:p>
            <a:pPr marL="342900" indent="-342900">
              <a:lnSpc>
                <a:spcPts val="2000"/>
              </a:lnSpc>
              <a:spcBef>
                <a:spcPct val="20000"/>
              </a:spcBef>
              <a:defRPr/>
            </a:pPr>
            <a:r>
              <a:rPr lang="en-US" sz="2000" kern="0" dirty="0">
                <a:latin typeface="Courier New" pitchFamily="49" charset="0"/>
              </a:rPr>
              <a:t>push(</a:t>
            </a:r>
            <a:r>
              <a:rPr lang="en-US" sz="2000" kern="0" dirty="0" err="1">
                <a:latin typeface="Courier New" pitchFamily="49" charset="0"/>
              </a:rPr>
              <a:t>ans</a:t>
            </a:r>
            <a:r>
              <a:rPr lang="en-US" sz="2000" kern="0" dirty="0">
                <a:latin typeface="Courier New" pitchFamily="49" charset="0"/>
              </a:rPr>
              <a:t>);</a:t>
            </a:r>
          </a:p>
          <a:p>
            <a:pPr marL="342900" indent="-342900">
              <a:lnSpc>
                <a:spcPts val="2000"/>
              </a:lnSpc>
              <a:spcBef>
                <a:spcPct val="20000"/>
              </a:spcBef>
              <a:defRPr/>
            </a:pPr>
            <a:endParaRPr lang="en-US" sz="2000" kern="0" dirty="0">
              <a:solidFill>
                <a:schemeClr val="accent2"/>
              </a:solidFill>
              <a:latin typeface="Courier New" pitchFamily="49" charset="0"/>
            </a:endParaRPr>
          </a:p>
          <a:p>
            <a:pPr marL="342900" indent="-342900">
              <a:lnSpc>
                <a:spcPts val="2000"/>
              </a:lnSpc>
              <a:spcBef>
                <a:spcPct val="20000"/>
              </a:spcBef>
              <a:defRPr/>
            </a:pPr>
            <a:r>
              <a:rPr lang="en-US" sz="2000" kern="0" dirty="0">
                <a:solidFill>
                  <a:schemeClr val="accent2"/>
                </a:solidFill>
                <a:latin typeface="Courier New" pitchFamily="49" charset="0"/>
              </a:rPr>
              <a:t>return</a:t>
            </a:r>
            <a:r>
              <a:rPr lang="en-US" sz="2000" kern="0" dirty="0">
                <a:latin typeface="Courier New" pitchFamily="49" charset="0"/>
              </a:rPr>
              <a:t> </a:t>
            </a:r>
            <a:r>
              <a:rPr lang="en-US" sz="2000" kern="0" dirty="0" err="1">
                <a:latin typeface="Courier New" pitchFamily="49" charset="0"/>
              </a:rPr>
              <a:t>ans</a:t>
            </a:r>
            <a:r>
              <a:rPr lang="en-US" sz="2000" kern="0" dirty="0">
                <a:latin typeface="Courier New" pitchFamily="49" charset="0"/>
              </a:rPr>
              <a:t>;</a:t>
            </a:r>
          </a:p>
          <a:p>
            <a:pPr marL="342900" indent="-342900">
              <a:lnSpc>
                <a:spcPts val="2000"/>
              </a:lnSpc>
              <a:spcBef>
                <a:spcPct val="20000"/>
              </a:spcBef>
              <a:defRPr/>
            </a:pPr>
            <a:endParaRPr lang="en-US" sz="2000" kern="0" dirty="0">
              <a:latin typeface="Courier New" pitchFamily="49" charset="0"/>
            </a:endParaRPr>
          </a:p>
        </p:txBody>
      </p:sp>
      <p:sp>
        <p:nvSpPr>
          <p:cNvPr id="13" name="TextBox 12"/>
          <p:cNvSpPr txBox="1"/>
          <p:nvPr>
            <p:custDataLst>
              <p:tags r:id="rId8"/>
            </p:custDataLst>
          </p:nvPr>
        </p:nvSpPr>
        <p:spPr>
          <a:xfrm>
            <a:off x="3429001" y="3046413"/>
            <a:ext cx="1984839" cy="40011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000" dirty="0"/>
              <a:t>Thread 1 (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peek</a:t>
            </a:r>
            <a:r>
              <a:rPr lang="en-US" sz="2000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79447503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pPr eaLnBrk="1" hangingPunct="1"/>
            <a:r>
              <a:rPr lang="en-US" dirty="0"/>
              <a:t>Example 4: peek and peek</a:t>
            </a:r>
          </a:p>
        </p:txBody>
      </p:sp>
      <p:sp>
        <p:nvSpPr>
          <p:cNvPr id="46082" name="Content Placeholder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sz="2400" b="1" dirty="0"/>
              <a:t>Property we want: </a:t>
            </a:r>
            <a:r>
              <a:rPr lang="en-US" sz="2400" b="1" dirty="0">
                <a:latin typeface="Courier New" pitchFamily="49" charset="0"/>
                <a:cs typeface="Courier New" pitchFamily="49" charset="0"/>
              </a:rPr>
              <a:t>peek</a:t>
            </a:r>
            <a:r>
              <a:rPr lang="en-US" sz="2400" dirty="0"/>
              <a:t> doesn’t throw an exception unless stack is empty</a:t>
            </a:r>
            <a:endParaRPr lang="en-US" sz="2400" b="1" dirty="0">
              <a:latin typeface="Courier New" pitchFamily="49" charset="0"/>
              <a:cs typeface="Courier New" pitchFamily="49" charset="0"/>
            </a:endParaRPr>
          </a:p>
          <a:p>
            <a:pPr eaLnBrk="1" hangingPunct="1"/>
            <a:endParaRPr lang="en-US" sz="1000" dirty="0"/>
          </a:p>
          <a:p>
            <a:pPr eaLnBrk="1" hangingPunct="1"/>
            <a:r>
              <a:rPr lang="en-US" sz="2400" dirty="0"/>
              <a:t>With </a:t>
            </a:r>
            <a:r>
              <a:rPr lang="en-US" sz="2400" b="1" dirty="0">
                <a:latin typeface="Courier New" pitchFamily="49" charset="0"/>
                <a:cs typeface="Courier New" pitchFamily="49" charset="0"/>
              </a:rPr>
              <a:t>peek</a:t>
            </a:r>
            <a:r>
              <a:rPr lang="en-US" sz="2400" dirty="0"/>
              <a:t> as written, property can be violated – how?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7FFBF28-D2E0-BE4C-ACFD-BDA84213C7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EF018D-A113-44B2-BA5D-E3BD5C944D75}" type="slidenum">
              <a:rPr lang="en-US" smtClean="0"/>
              <a:t>18</a:t>
            </a:fld>
            <a:endParaRPr lang="en-US"/>
          </a:p>
        </p:txBody>
      </p:sp>
      <p:sp>
        <p:nvSpPr>
          <p:cNvPr id="7" name="Rectangle 2"/>
          <p:cNvSpPr txBox="1"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3124200" y="3427414"/>
            <a:ext cx="2743200" cy="1906587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lnSpc>
                <a:spcPts val="2000"/>
              </a:lnSpc>
              <a:spcBef>
                <a:spcPct val="20000"/>
              </a:spcBef>
              <a:defRPr/>
            </a:pPr>
            <a:r>
              <a:rPr lang="en-US" sz="2000" kern="0" dirty="0">
                <a:latin typeface="Courier New" pitchFamily="49" charset="0"/>
              </a:rPr>
              <a:t>E </a:t>
            </a:r>
            <a:r>
              <a:rPr lang="en-US" sz="2000" kern="0" dirty="0" err="1">
                <a:solidFill>
                  <a:srgbClr val="119F33"/>
                </a:solidFill>
                <a:latin typeface="Courier New" pitchFamily="49" charset="0"/>
              </a:rPr>
              <a:t>ans</a:t>
            </a:r>
            <a:r>
              <a:rPr lang="en-US" sz="2000" kern="0" dirty="0">
                <a:latin typeface="Courier New" pitchFamily="49" charset="0"/>
              </a:rPr>
              <a:t> = pop();</a:t>
            </a:r>
          </a:p>
          <a:p>
            <a:pPr marL="342900" indent="-342900">
              <a:lnSpc>
                <a:spcPts val="2000"/>
              </a:lnSpc>
              <a:spcBef>
                <a:spcPct val="20000"/>
              </a:spcBef>
              <a:defRPr/>
            </a:pPr>
            <a:endParaRPr lang="en-US" sz="2000" kern="0" dirty="0">
              <a:latin typeface="Courier New" pitchFamily="49" charset="0"/>
            </a:endParaRPr>
          </a:p>
          <a:p>
            <a:pPr marL="342900" indent="-342900">
              <a:lnSpc>
                <a:spcPts val="2000"/>
              </a:lnSpc>
              <a:spcBef>
                <a:spcPct val="20000"/>
              </a:spcBef>
              <a:defRPr/>
            </a:pPr>
            <a:r>
              <a:rPr lang="en-US" sz="2000" kern="0" dirty="0">
                <a:latin typeface="Courier New" pitchFamily="49" charset="0"/>
              </a:rPr>
              <a:t>push(</a:t>
            </a:r>
            <a:r>
              <a:rPr lang="en-US" sz="2000" kern="0" dirty="0" err="1">
                <a:latin typeface="Courier New" pitchFamily="49" charset="0"/>
              </a:rPr>
              <a:t>ans</a:t>
            </a:r>
            <a:r>
              <a:rPr lang="en-US" sz="2000" kern="0" dirty="0">
                <a:latin typeface="Courier New" pitchFamily="49" charset="0"/>
              </a:rPr>
              <a:t>);</a:t>
            </a:r>
          </a:p>
          <a:p>
            <a:pPr marL="342900" indent="-342900">
              <a:lnSpc>
                <a:spcPts val="2000"/>
              </a:lnSpc>
              <a:spcBef>
                <a:spcPct val="20000"/>
              </a:spcBef>
              <a:defRPr/>
            </a:pPr>
            <a:endParaRPr lang="en-US" sz="2000" kern="0" dirty="0">
              <a:solidFill>
                <a:schemeClr val="accent2"/>
              </a:solidFill>
              <a:latin typeface="Courier New" pitchFamily="49" charset="0"/>
            </a:endParaRPr>
          </a:p>
          <a:p>
            <a:pPr marL="342900" indent="-342900">
              <a:lnSpc>
                <a:spcPts val="2000"/>
              </a:lnSpc>
              <a:spcBef>
                <a:spcPct val="20000"/>
              </a:spcBef>
              <a:defRPr/>
            </a:pPr>
            <a:r>
              <a:rPr lang="en-US" sz="2000" kern="0" dirty="0">
                <a:solidFill>
                  <a:schemeClr val="accent2"/>
                </a:solidFill>
                <a:latin typeface="Courier New" pitchFamily="49" charset="0"/>
              </a:rPr>
              <a:t>return</a:t>
            </a:r>
            <a:r>
              <a:rPr lang="en-US" sz="2000" kern="0" dirty="0">
                <a:latin typeface="Courier New" pitchFamily="49" charset="0"/>
              </a:rPr>
              <a:t> </a:t>
            </a:r>
            <a:r>
              <a:rPr lang="en-US" sz="2000" kern="0" dirty="0" err="1">
                <a:latin typeface="Courier New" pitchFamily="49" charset="0"/>
              </a:rPr>
              <a:t>ans</a:t>
            </a:r>
            <a:r>
              <a:rPr lang="en-US" sz="2000" kern="0" dirty="0">
                <a:latin typeface="Courier New" pitchFamily="49" charset="0"/>
              </a:rPr>
              <a:t>;</a:t>
            </a:r>
          </a:p>
        </p:txBody>
      </p:sp>
      <p:cxnSp>
        <p:nvCxnSpPr>
          <p:cNvPr id="46085" name="Straight Arrow Connector 9"/>
          <p:cNvCxnSpPr>
            <a:cxnSpLocks noChangeShapeType="1"/>
          </p:cNvCxnSpPr>
          <p:nvPr>
            <p:custDataLst>
              <p:tags r:id="rId4"/>
            </p:custDataLst>
          </p:nvPr>
        </p:nvCxnSpPr>
        <p:spPr bwMode="auto">
          <a:xfrm rot="5400000">
            <a:off x="1637507" y="4533107"/>
            <a:ext cx="2209800" cy="1587"/>
          </a:xfrm>
          <a:prstGeom prst="straightConnector1">
            <a:avLst/>
          </a:prstGeom>
          <a:noFill/>
          <a:ln w="34925" algn="ctr">
            <a:solidFill>
              <a:schemeClr val="tx1"/>
            </a:solidFill>
            <a:round/>
            <a:headEnd/>
            <a:tailEnd type="arrow" w="med" len="med"/>
          </a:ln>
        </p:spPr>
      </p:cxnSp>
      <p:sp>
        <p:nvSpPr>
          <p:cNvPr id="11" name="TextBox 10"/>
          <p:cNvSpPr txBox="1"/>
          <p:nvPr>
            <p:custDataLst>
              <p:tags r:id="rId5"/>
            </p:custDataLst>
          </p:nvPr>
        </p:nvSpPr>
        <p:spPr>
          <a:xfrm rot="16200000">
            <a:off x="1959350" y="4227483"/>
            <a:ext cx="710451" cy="40011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000" dirty="0"/>
              <a:t>Time</a:t>
            </a:r>
          </a:p>
        </p:txBody>
      </p:sp>
      <p:sp>
        <p:nvSpPr>
          <p:cNvPr id="12" name="TextBox 11"/>
          <p:cNvSpPr txBox="1"/>
          <p:nvPr>
            <p:custDataLst>
              <p:tags r:id="rId6"/>
            </p:custDataLst>
          </p:nvPr>
        </p:nvSpPr>
        <p:spPr>
          <a:xfrm>
            <a:off x="6870701" y="2952750"/>
            <a:ext cx="1984839" cy="40011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000" dirty="0"/>
              <a:t>Thread 2 (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peek</a:t>
            </a:r>
            <a:r>
              <a:rPr lang="en-US" sz="2000" dirty="0"/>
              <a:t>)</a:t>
            </a:r>
          </a:p>
        </p:txBody>
      </p:sp>
      <p:sp>
        <p:nvSpPr>
          <p:cNvPr id="15" name="Rectangle 2"/>
          <p:cNvSpPr txBox="1">
            <a:spLocks noChangeArrowheads="1"/>
          </p:cNvSpPr>
          <p:nvPr>
            <p:custDataLst>
              <p:tags r:id="rId7"/>
            </p:custDataLst>
          </p:nvPr>
        </p:nvSpPr>
        <p:spPr bwMode="auto">
          <a:xfrm>
            <a:off x="6553200" y="3427414"/>
            <a:ext cx="2743200" cy="1830387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lnSpc>
                <a:spcPts val="2000"/>
              </a:lnSpc>
              <a:spcBef>
                <a:spcPct val="20000"/>
              </a:spcBef>
              <a:defRPr/>
            </a:pPr>
            <a:r>
              <a:rPr lang="en-US" sz="2000" kern="0" dirty="0">
                <a:latin typeface="Courier New" pitchFamily="49" charset="0"/>
              </a:rPr>
              <a:t>E </a:t>
            </a:r>
            <a:r>
              <a:rPr lang="en-US" sz="2000" kern="0" dirty="0" err="1">
                <a:solidFill>
                  <a:srgbClr val="119F33"/>
                </a:solidFill>
                <a:latin typeface="Courier New" pitchFamily="49" charset="0"/>
              </a:rPr>
              <a:t>ans</a:t>
            </a:r>
            <a:r>
              <a:rPr lang="en-US" sz="2000" kern="0" dirty="0">
                <a:latin typeface="Courier New" pitchFamily="49" charset="0"/>
              </a:rPr>
              <a:t> = pop();</a:t>
            </a:r>
          </a:p>
          <a:p>
            <a:pPr marL="342900" indent="-342900">
              <a:lnSpc>
                <a:spcPts val="2000"/>
              </a:lnSpc>
              <a:spcBef>
                <a:spcPct val="20000"/>
              </a:spcBef>
              <a:defRPr/>
            </a:pPr>
            <a:endParaRPr lang="en-US" sz="2000" kern="0" dirty="0">
              <a:latin typeface="Courier New" pitchFamily="49" charset="0"/>
            </a:endParaRPr>
          </a:p>
          <a:p>
            <a:pPr marL="342900" indent="-342900">
              <a:lnSpc>
                <a:spcPts val="2000"/>
              </a:lnSpc>
              <a:spcBef>
                <a:spcPct val="20000"/>
              </a:spcBef>
              <a:defRPr/>
            </a:pPr>
            <a:r>
              <a:rPr lang="en-US" sz="2000" kern="0" dirty="0">
                <a:latin typeface="Courier New" pitchFamily="49" charset="0"/>
              </a:rPr>
              <a:t>push(</a:t>
            </a:r>
            <a:r>
              <a:rPr lang="en-US" sz="2000" kern="0" dirty="0" err="1">
                <a:latin typeface="Courier New" pitchFamily="49" charset="0"/>
              </a:rPr>
              <a:t>ans</a:t>
            </a:r>
            <a:r>
              <a:rPr lang="en-US" sz="2000" kern="0" dirty="0">
                <a:latin typeface="Courier New" pitchFamily="49" charset="0"/>
              </a:rPr>
              <a:t>);</a:t>
            </a:r>
          </a:p>
          <a:p>
            <a:pPr marL="342900" indent="-342900">
              <a:lnSpc>
                <a:spcPts val="2000"/>
              </a:lnSpc>
              <a:spcBef>
                <a:spcPct val="20000"/>
              </a:spcBef>
              <a:defRPr/>
            </a:pPr>
            <a:endParaRPr lang="en-US" sz="2000" kern="0" dirty="0">
              <a:solidFill>
                <a:schemeClr val="accent2"/>
              </a:solidFill>
              <a:latin typeface="Courier New" pitchFamily="49" charset="0"/>
            </a:endParaRPr>
          </a:p>
          <a:p>
            <a:pPr marL="342900" indent="-342900">
              <a:lnSpc>
                <a:spcPts val="2000"/>
              </a:lnSpc>
              <a:spcBef>
                <a:spcPct val="20000"/>
              </a:spcBef>
              <a:defRPr/>
            </a:pPr>
            <a:r>
              <a:rPr lang="en-US" sz="2000" kern="0" dirty="0">
                <a:solidFill>
                  <a:schemeClr val="accent2"/>
                </a:solidFill>
                <a:latin typeface="Courier New" pitchFamily="49" charset="0"/>
              </a:rPr>
              <a:t>return</a:t>
            </a:r>
            <a:r>
              <a:rPr lang="en-US" sz="2000" kern="0" dirty="0">
                <a:latin typeface="Courier New" pitchFamily="49" charset="0"/>
              </a:rPr>
              <a:t> </a:t>
            </a:r>
            <a:r>
              <a:rPr lang="en-US" sz="2000" kern="0" dirty="0" err="1">
                <a:latin typeface="Courier New" pitchFamily="49" charset="0"/>
              </a:rPr>
              <a:t>ans</a:t>
            </a:r>
            <a:r>
              <a:rPr lang="en-US" sz="2000" kern="0" dirty="0">
                <a:latin typeface="Courier New" pitchFamily="49" charset="0"/>
              </a:rPr>
              <a:t>;</a:t>
            </a:r>
          </a:p>
          <a:p>
            <a:pPr marL="342900" indent="-342900">
              <a:lnSpc>
                <a:spcPts val="2000"/>
              </a:lnSpc>
              <a:spcBef>
                <a:spcPct val="20000"/>
              </a:spcBef>
              <a:defRPr/>
            </a:pPr>
            <a:endParaRPr lang="en-US" sz="2000" kern="0" dirty="0">
              <a:latin typeface="Courier New" pitchFamily="49" charset="0"/>
            </a:endParaRPr>
          </a:p>
        </p:txBody>
      </p:sp>
      <p:cxnSp>
        <p:nvCxnSpPr>
          <p:cNvPr id="46089" name="Straight Arrow Connector 15"/>
          <p:cNvCxnSpPr>
            <a:cxnSpLocks noChangeShapeType="1"/>
          </p:cNvCxnSpPr>
          <p:nvPr>
            <p:custDataLst>
              <p:tags r:id="rId8"/>
            </p:custDataLst>
          </p:nvPr>
        </p:nvCxnSpPr>
        <p:spPr bwMode="auto">
          <a:xfrm rot="10800000" flipV="1">
            <a:off x="4495800" y="3657600"/>
            <a:ext cx="2057400" cy="304800"/>
          </a:xfrm>
          <a:prstGeom prst="straightConnector1">
            <a:avLst/>
          </a:prstGeom>
          <a:noFill/>
          <a:ln w="60325" algn="ctr">
            <a:solidFill>
              <a:srgbClr val="FF0000"/>
            </a:solidFill>
            <a:round/>
            <a:headEnd/>
            <a:tailEnd type="arrow" w="med" len="med"/>
          </a:ln>
        </p:spPr>
      </p:cxnSp>
      <p:sp>
        <p:nvSpPr>
          <p:cNvPr id="18" name="TextBox 17"/>
          <p:cNvSpPr txBox="1"/>
          <p:nvPr>
            <p:custDataLst>
              <p:tags r:id="rId9"/>
            </p:custDataLst>
          </p:nvPr>
        </p:nvSpPr>
        <p:spPr>
          <a:xfrm>
            <a:off x="3429001" y="3046413"/>
            <a:ext cx="1984839" cy="40011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000" dirty="0"/>
              <a:t>Thread 1 (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peek</a:t>
            </a:r>
            <a:r>
              <a:rPr lang="en-US" sz="2000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94605133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dirty="0"/>
              <a:t>The fix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/>
        <p:txBody>
          <a:bodyPr>
            <a:normAutofit/>
          </a:bodyPr>
          <a:lstStyle/>
          <a:p>
            <a:r>
              <a:rPr lang="en-US" dirty="0"/>
              <a:t>In short,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peek</a:t>
            </a:r>
            <a:r>
              <a:rPr lang="en-US" dirty="0"/>
              <a:t> needs synchronization to disallow </a:t>
            </a:r>
            <a:r>
              <a:rPr lang="en-US" dirty="0" err="1"/>
              <a:t>interleavings</a:t>
            </a:r>
            <a:endParaRPr lang="en-US" dirty="0"/>
          </a:p>
          <a:p>
            <a:pPr lvl="1" eaLnBrk="1" hangingPunct="1"/>
            <a:r>
              <a:rPr lang="en-US" dirty="0"/>
              <a:t>The key is to make a </a:t>
            </a:r>
            <a:r>
              <a:rPr lang="en-US" i="1" dirty="0"/>
              <a:t>larger critical section</a:t>
            </a:r>
          </a:p>
          <a:p>
            <a:pPr lvl="2" eaLnBrk="1" hangingPunct="1"/>
            <a:r>
              <a:rPr lang="en-US" dirty="0"/>
              <a:t>That intermediate state of 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peek</a:t>
            </a:r>
            <a:r>
              <a:rPr lang="en-US" dirty="0">
                <a:cs typeface="Courier New" pitchFamily="49" charset="0"/>
              </a:rPr>
              <a:t> needs to be protected</a:t>
            </a:r>
            <a:endParaRPr lang="en-US" dirty="0"/>
          </a:p>
          <a:p>
            <a:pPr lvl="1" eaLnBrk="1" hangingPunct="1"/>
            <a:r>
              <a:rPr lang="en-US" dirty="0"/>
              <a:t>Use re-entrant locks; will allow calls to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push</a:t>
            </a:r>
            <a:r>
              <a:rPr lang="en-US" dirty="0"/>
              <a:t> and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pop</a:t>
            </a:r>
          </a:p>
          <a:p>
            <a:pPr lvl="1" eaLnBrk="1" hangingPunct="1"/>
            <a:r>
              <a:rPr lang="en-US" dirty="0">
                <a:cs typeface="Courier New" pitchFamily="49" charset="0"/>
              </a:rPr>
              <a:t>Code on right is example of a 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peek</a:t>
            </a:r>
            <a:r>
              <a:rPr lang="en-US" dirty="0">
                <a:cs typeface="Courier New" pitchFamily="49" charset="0"/>
              </a:rPr>
              <a:t> external to the 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Stack</a:t>
            </a:r>
            <a:r>
              <a:rPr lang="en-US" dirty="0">
                <a:cs typeface="Courier New" pitchFamily="49" charset="0"/>
              </a:rPr>
              <a:t> class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9D77D8-D5F5-F945-89C9-BEEE730DF5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EF018D-A113-44B2-BA5D-E3BD5C944D75}" type="slidenum">
              <a:rPr lang="en-US" smtClean="0"/>
              <a:t>19</a:t>
            </a:fld>
            <a:endParaRPr lang="en-US"/>
          </a:p>
        </p:txBody>
      </p:sp>
      <p:sp>
        <p:nvSpPr>
          <p:cNvPr id="7" name="Rectangle 2"/>
          <p:cNvSpPr txBox="1"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1828800" y="3557916"/>
            <a:ext cx="3962400" cy="2514600"/>
          </a:xfrm>
          <a:prstGeom prst="rect">
            <a:avLst/>
          </a:prstGeom>
          <a:solidFill>
            <a:srgbClr val="FFFF99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indent="-342900">
              <a:lnSpc>
                <a:spcPts val="2000"/>
              </a:lnSpc>
              <a:spcBef>
                <a:spcPct val="20000"/>
              </a:spcBef>
              <a:defRPr/>
            </a:pPr>
            <a:r>
              <a:rPr lang="en-US" sz="2000" b="1" kern="0" dirty="0">
                <a:solidFill>
                  <a:schemeClr val="accent2"/>
                </a:solidFill>
                <a:latin typeface="Courier New" pitchFamily="49" charset="0"/>
              </a:rPr>
              <a:t>class</a:t>
            </a:r>
            <a:r>
              <a:rPr lang="en-US" sz="2000" b="1" kern="0" dirty="0">
                <a:latin typeface="Courier New" pitchFamily="49" charset="0"/>
              </a:rPr>
              <a:t> </a:t>
            </a:r>
            <a:r>
              <a:rPr lang="en-US" sz="2000" b="1" kern="0" dirty="0">
                <a:solidFill>
                  <a:srgbClr val="119F33"/>
                </a:solidFill>
                <a:latin typeface="Courier New" pitchFamily="49" charset="0"/>
              </a:rPr>
              <a:t>Stack</a:t>
            </a:r>
            <a:r>
              <a:rPr lang="en-US" sz="2000" b="1" kern="0" dirty="0">
                <a:latin typeface="Courier New" pitchFamily="49" charset="0"/>
              </a:rPr>
              <a:t>&lt;</a:t>
            </a:r>
            <a:r>
              <a:rPr lang="en-US" sz="2000" b="1" kern="0" dirty="0">
                <a:solidFill>
                  <a:srgbClr val="119F33"/>
                </a:solidFill>
                <a:latin typeface="Courier New" pitchFamily="49" charset="0"/>
              </a:rPr>
              <a:t>E</a:t>
            </a:r>
            <a:r>
              <a:rPr lang="en-US" sz="2000" b="1" kern="0" dirty="0">
                <a:latin typeface="Courier New" pitchFamily="49" charset="0"/>
              </a:rPr>
              <a:t>&gt; {</a:t>
            </a:r>
          </a:p>
          <a:p>
            <a:pPr marL="342900" indent="-342900" fontAlgn="base">
              <a:lnSpc>
                <a:spcPts val="2000"/>
              </a:lnSpc>
              <a:spcBef>
                <a:spcPct val="20000"/>
              </a:spcBef>
              <a:spcAft>
                <a:spcPct val="0"/>
              </a:spcAft>
              <a:defRPr/>
            </a:pPr>
            <a:r>
              <a:rPr lang="en-US" sz="2000" b="1" kern="0" dirty="0">
                <a:latin typeface="Courier New" pitchFamily="49" charset="0"/>
              </a:rPr>
              <a:t>  …</a:t>
            </a:r>
          </a:p>
          <a:p>
            <a:pPr marL="342900" indent="-342900">
              <a:lnSpc>
                <a:spcPts val="1900"/>
              </a:lnSpc>
              <a:spcBef>
                <a:spcPct val="20000"/>
              </a:spcBef>
              <a:defRPr/>
            </a:pPr>
            <a:r>
              <a:rPr lang="en-US" sz="2000" b="1" kern="0" dirty="0">
                <a:solidFill>
                  <a:schemeClr val="accent2"/>
                </a:solidFill>
                <a:latin typeface="Courier New" pitchFamily="49" charset="0"/>
              </a:rPr>
              <a:t>  </a:t>
            </a:r>
            <a:r>
              <a:rPr lang="en-US" sz="2000" b="1" kern="0" dirty="0">
                <a:solidFill>
                  <a:srgbClr val="FF0000"/>
                </a:solidFill>
                <a:latin typeface="Courier New" pitchFamily="49" charset="0"/>
              </a:rPr>
              <a:t>synchronized</a:t>
            </a:r>
            <a:r>
              <a:rPr lang="en-US" sz="2000" b="1" kern="0" dirty="0">
                <a:solidFill>
                  <a:schemeClr val="accent2"/>
                </a:solidFill>
                <a:latin typeface="Courier New" pitchFamily="49" charset="0"/>
              </a:rPr>
              <a:t> </a:t>
            </a:r>
            <a:r>
              <a:rPr lang="en-US" sz="2000" b="1" kern="0" dirty="0">
                <a:latin typeface="Courier New" pitchFamily="49" charset="0"/>
              </a:rPr>
              <a:t>E </a:t>
            </a:r>
            <a:r>
              <a:rPr lang="en-US" sz="2000" b="1" kern="0" dirty="0">
                <a:solidFill>
                  <a:srgbClr val="119F33"/>
                </a:solidFill>
                <a:latin typeface="Courier New" pitchFamily="49" charset="0"/>
              </a:rPr>
              <a:t>peek</a:t>
            </a:r>
            <a:r>
              <a:rPr lang="en-US" sz="2000" b="1" kern="0" dirty="0">
                <a:latin typeface="Courier New" pitchFamily="49" charset="0"/>
              </a:rPr>
              <a:t>(){</a:t>
            </a:r>
          </a:p>
          <a:p>
            <a:pPr marL="342900" indent="-342900">
              <a:lnSpc>
                <a:spcPts val="2000"/>
              </a:lnSpc>
              <a:spcBef>
                <a:spcPct val="20000"/>
              </a:spcBef>
              <a:defRPr/>
            </a:pPr>
            <a:r>
              <a:rPr lang="en-US" sz="2000" b="1" kern="0" dirty="0">
                <a:latin typeface="Courier New" pitchFamily="49" charset="0"/>
              </a:rPr>
              <a:t>     E </a:t>
            </a:r>
            <a:r>
              <a:rPr lang="en-US" sz="2000" b="1" kern="0" dirty="0" err="1">
                <a:solidFill>
                  <a:srgbClr val="119F33"/>
                </a:solidFill>
                <a:latin typeface="Courier New" pitchFamily="49" charset="0"/>
              </a:rPr>
              <a:t>ans</a:t>
            </a:r>
            <a:r>
              <a:rPr lang="en-US" sz="2000" b="1" kern="0" dirty="0">
                <a:latin typeface="Courier New" pitchFamily="49" charset="0"/>
              </a:rPr>
              <a:t> = pop();</a:t>
            </a:r>
          </a:p>
          <a:p>
            <a:pPr marL="342900" indent="-342900">
              <a:lnSpc>
                <a:spcPts val="2000"/>
              </a:lnSpc>
              <a:spcBef>
                <a:spcPct val="20000"/>
              </a:spcBef>
              <a:defRPr/>
            </a:pPr>
            <a:r>
              <a:rPr lang="en-US" sz="2000" b="1" kern="0" dirty="0">
                <a:latin typeface="Courier New" pitchFamily="49" charset="0"/>
              </a:rPr>
              <a:t>     push(</a:t>
            </a:r>
            <a:r>
              <a:rPr lang="en-US" sz="2000" b="1" kern="0" dirty="0" err="1">
                <a:latin typeface="Courier New" pitchFamily="49" charset="0"/>
              </a:rPr>
              <a:t>ans</a:t>
            </a:r>
            <a:r>
              <a:rPr lang="en-US" sz="2000" b="1" kern="0" dirty="0">
                <a:latin typeface="Courier New" pitchFamily="49" charset="0"/>
              </a:rPr>
              <a:t>);</a:t>
            </a:r>
          </a:p>
          <a:p>
            <a:pPr marL="342900" indent="-342900">
              <a:lnSpc>
                <a:spcPts val="2000"/>
              </a:lnSpc>
              <a:spcBef>
                <a:spcPct val="20000"/>
              </a:spcBef>
              <a:defRPr/>
            </a:pPr>
            <a:r>
              <a:rPr lang="en-US" sz="2000" b="1" kern="0" dirty="0">
                <a:latin typeface="Courier New" pitchFamily="49" charset="0"/>
              </a:rPr>
              <a:t>     </a:t>
            </a:r>
            <a:r>
              <a:rPr lang="en-US" sz="2000" b="1" kern="0" dirty="0">
                <a:solidFill>
                  <a:schemeClr val="accent2"/>
                </a:solidFill>
                <a:latin typeface="Courier New" pitchFamily="49" charset="0"/>
              </a:rPr>
              <a:t>return</a:t>
            </a:r>
            <a:r>
              <a:rPr lang="en-US" sz="2000" b="1" kern="0" dirty="0">
                <a:latin typeface="Courier New" pitchFamily="49" charset="0"/>
              </a:rPr>
              <a:t> </a:t>
            </a:r>
            <a:r>
              <a:rPr lang="en-US" sz="2000" b="1" kern="0" dirty="0" err="1">
                <a:latin typeface="Courier New" pitchFamily="49" charset="0"/>
              </a:rPr>
              <a:t>ans</a:t>
            </a:r>
            <a:r>
              <a:rPr lang="en-US" sz="2000" b="1" kern="0" dirty="0">
                <a:latin typeface="Courier New" pitchFamily="49" charset="0"/>
              </a:rPr>
              <a:t>;</a:t>
            </a:r>
          </a:p>
          <a:p>
            <a:pPr marL="342900" indent="-342900">
              <a:lnSpc>
                <a:spcPts val="2000"/>
              </a:lnSpc>
              <a:spcBef>
                <a:spcPct val="20000"/>
              </a:spcBef>
              <a:defRPr/>
            </a:pPr>
            <a:r>
              <a:rPr lang="en-US" sz="2000" b="1" kern="0" dirty="0">
                <a:latin typeface="Courier New" pitchFamily="49" charset="0"/>
              </a:rPr>
              <a:t>  }</a:t>
            </a:r>
          </a:p>
          <a:p>
            <a:pPr marL="342900" indent="-342900">
              <a:lnSpc>
                <a:spcPts val="2000"/>
              </a:lnSpc>
              <a:spcBef>
                <a:spcPct val="20000"/>
              </a:spcBef>
              <a:defRPr/>
            </a:pPr>
            <a:r>
              <a:rPr lang="en-US" sz="2000" b="1" kern="0" dirty="0">
                <a:latin typeface="Courier New" pitchFamily="49" charset="0"/>
              </a:rPr>
              <a:t>}</a:t>
            </a:r>
          </a:p>
          <a:p>
            <a:pPr marL="342900" indent="-342900">
              <a:lnSpc>
                <a:spcPts val="2000"/>
              </a:lnSpc>
              <a:spcBef>
                <a:spcPct val="20000"/>
              </a:spcBef>
              <a:defRPr/>
            </a:pPr>
            <a:endParaRPr lang="en-US" sz="2000" b="1" kern="0" dirty="0">
              <a:latin typeface="Courier New" pitchFamily="49" charset="0"/>
            </a:endParaRPr>
          </a:p>
        </p:txBody>
      </p:sp>
      <p:sp>
        <p:nvSpPr>
          <p:cNvPr id="8" name="Rectangle 2"/>
          <p:cNvSpPr txBox="1"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5943600" y="3572204"/>
            <a:ext cx="4495800" cy="2819400"/>
          </a:xfrm>
          <a:prstGeom prst="rect">
            <a:avLst/>
          </a:prstGeom>
          <a:solidFill>
            <a:srgbClr val="FFFF99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indent="-342900">
              <a:lnSpc>
                <a:spcPts val="2000"/>
              </a:lnSpc>
              <a:spcBef>
                <a:spcPct val="20000"/>
              </a:spcBef>
              <a:defRPr/>
            </a:pPr>
            <a:r>
              <a:rPr lang="en-US" sz="2000" b="1" kern="0" dirty="0">
                <a:solidFill>
                  <a:schemeClr val="accent2"/>
                </a:solidFill>
                <a:latin typeface="Courier New" pitchFamily="49" charset="0"/>
              </a:rPr>
              <a:t>class</a:t>
            </a:r>
            <a:r>
              <a:rPr lang="en-US" sz="2000" b="1" kern="0" dirty="0">
                <a:latin typeface="Courier New" pitchFamily="49" charset="0"/>
              </a:rPr>
              <a:t> </a:t>
            </a:r>
            <a:r>
              <a:rPr lang="en-US" sz="2000" b="1" kern="0" dirty="0">
                <a:solidFill>
                  <a:srgbClr val="119F33"/>
                </a:solidFill>
                <a:latin typeface="Courier New" pitchFamily="49" charset="0"/>
              </a:rPr>
              <a:t>C</a:t>
            </a:r>
            <a:r>
              <a:rPr lang="en-US" sz="2000" b="1" kern="0" dirty="0">
                <a:latin typeface="Courier New" pitchFamily="49" charset="0"/>
              </a:rPr>
              <a:t> {</a:t>
            </a:r>
          </a:p>
          <a:p>
            <a:pPr marL="342900" indent="-342900">
              <a:lnSpc>
                <a:spcPts val="2000"/>
              </a:lnSpc>
              <a:spcBef>
                <a:spcPct val="20000"/>
              </a:spcBef>
              <a:defRPr/>
            </a:pPr>
            <a:r>
              <a:rPr lang="en-US" sz="2000" b="1" kern="0" dirty="0">
                <a:latin typeface="Courier New" pitchFamily="49" charset="0"/>
              </a:rPr>
              <a:t>  &lt;</a:t>
            </a:r>
            <a:r>
              <a:rPr lang="en-US" sz="2000" b="1" kern="0" dirty="0">
                <a:solidFill>
                  <a:srgbClr val="119F33"/>
                </a:solidFill>
                <a:latin typeface="Courier New" pitchFamily="49" charset="0"/>
              </a:rPr>
              <a:t>E</a:t>
            </a:r>
            <a:r>
              <a:rPr lang="en-US" sz="2000" b="1" kern="0" dirty="0">
                <a:latin typeface="Courier New" pitchFamily="49" charset="0"/>
              </a:rPr>
              <a:t>&gt; E </a:t>
            </a:r>
            <a:r>
              <a:rPr lang="en-US" sz="2000" b="1" kern="0" dirty="0" err="1">
                <a:solidFill>
                  <a:srgbClr val="119F33"/>
                </a:solidFill>
                <a:latin typeface="Courier New" pitchFamily="49" charset="0"/>
              </a:rPr>
              <a:t>myPeek</a:t>
            </a:r>
            <a:r>
              <a:rPr lang="en-US" sz="2000" b="1" kern="0" dirty="0">
                <a:latin typeface="Courier New" pitchFamily="49" charset="0"/>
              </a:rPr>
              <a:t>(Stack&lt;E&gt; </a:t>
            </a:r>
            <a:r>
              <a:rPr lang="en-US" sz="2000" b="1" kern="0" dirty="0">
                <a:solidFill>
                  <a:srgbClr val="119F33"/>
                </a:solidFill>
                <a:latin typeface="Courier New" pitchFamily="49" charset="0"/>
              </a:rPr>
              <a:t>s</a:t>
            </a:r>
            <a:r>
              <a:rPr lang="en-US" sz="2000" b="1" kern="0" dirty="0">
                <a:latin typeface="Courier New" pitchFamily="49" charset="0"/>
              </a:rPr>
              <a:t>){</a:t>
            </a:r>
          </a:p>
          <a:p>
            <a:pPr marL="342900" indent="-342900">
              <a:lnSpc>
                <a:spcPts val="2000"/>
              </a:lnSpc>
              <a:spcBef>
                <a:spcPct val="20000"/>
              </a:spcBef>
              <a:defRPr/>
            </a:pPr>
            <a:r>
              <a:rPr lang="en-US" sz="2000" b="1" kern="0" dirty="0">
                <a:latin typeface="Courier New" pitchFamily="49" charset="0"/>
              </a:rPr>
              <a:t>    </a:t>
            </a:r>
            <a:r>
              <a:rPr lang="en-US" sz="2000" b="1" kern="0" dirty="0">
                <a:solidFill>
                  <a:srgbClr val="FF0000"/>
                </a:solidFill>
                <a:latin typeface="Courier New" pitchFamily="49" charset="0"/>
              </a:rPr>
              <a:t>synchronized (s) {</a:t>
            </a:r>
          </a:p>
          <a:p>
            <a:pPr marL="342900" indent="-342900">
              <a:lnSpc>
                <a:spcPts val="2000"/>
              </a:lnSpc>
              <a:spcBef>
                <a:spcPct val="20000"/>
              </a:spcBef>
              <a:defRPr/>
            </a:pPr>
            <a:r>
              <a:rPr lang="en-US" sz="2000" b="1" kern="0" dirty="0">
                <a:latin typeface="Courier New" pitchFamily="49" charset="0"/>
              </a:rPr>
              <a:t>      E </a:t>
            </a:r>
            <a:r>
              <a:rPr lang="en-US" sz="2000" b="1" kern="0" dirty="0" err="1">
                <a:solidFill>
                  <a:srgbClr val="119F33"/>
                </a:solidFill>
                <a:latin typeface="Courier New" pitchFamily="49" charset="0"/>
              </a:rPr>
              <a:t>ans</a:t>
            </a:r>
            <a:r>
              <a:rPr lang="en-US" sz="2000" b="1" kern="0" dirty="0">
                <a:latin typeface="Courier New" pitchFamily="49" charset="0"/>
              </a:rPr>
              <a:t> = s.pop();</a:t>
            </a:r>
          </a:p>
          <a:p>
            <a:pPr marL="342900" indent="-342900">
              <a:lnSpc>
                <a:spcPts val="2000"/>
              </a:lnSpc>
              <a:spcBef>
                <a:spcPct val="20000"/>
              </a:spcBef>
              <a:defRPr/>
            </a:pPr>
            <a:r>
              <a:rPr lang="en-US" sz="2000" b="1" kern="0" dirty="0">
                <a:latin typeface="Courier New" pitchFamily="49" charset="0"/>
              </a:rPr>
              <a:t>      </a:t>
            </a:r>
            <a:r>
              <a:rPr lang="en-US" sz="2000" b="1" kern="0" dirty="0" err="1">
                <a:latin typeface="Courier New" pitchFamily="49" charset="0"/>
              </a:rPr>
              <a:t>s.push</a:t>
            </a:r>
            <a:r>
              <a:rPr lang="en-US" sz="2000" b="1" kern="0" dirty="0">
                <a:latin typeface="Courier New" pitchFamily="49" charset="0"/>
              </a:rPr>
              <a:t>(</a:t>
            </a:r>
            <a:r>
              <a:rPr lang="en-US" sz="2000" b="1" kern="0" dirty="0" err="1">
                <a:latin typeface="Courier New" pitchFamily="49" charset="0"/>
              </a:rPr>
              <a:t>ans</a:t>
            </a:r>
            <a:r>
              <a:rPr lang="en-US" sz="2000" b="1" kern="0" dirty="0">
                <a:latin typeface="Courier New" pitchFamily="49" charset="0"/>
              </a:rPr>
              <a:t>);</a:t>
            </a:r>
          </a:p>
          <a:p>
            <a:pPr marL="342900" indent="-342900">
              <a:lnSpc>
                <a:spcPts val="2000"/>
              </a:lnSpc>
              <a:spcBef>
                <a:spcPct val="20000"/>
              </a:spcBef>
              <a:defRPr/>
            </a:pPr>
            <a:r>
              <a:rPr lang="en-US" sz="2000" b="1" kern="0" dirty="0">
                <a:latin typeface="Courier New" pitchFamily="49" charset="0"/>
              </a:rPr>
              <a:t>      </a:t>
            </a:r>
            <a:r>
              <a:rPr lang="en-US" sz="2000" b="1" kern="0" dirty="0">
                <a:solidFill>
                  <a:schemeClr val="accent2"/>
                </a:solidFill>
                <a:latin typeface="Courier New" pitchFamily="49" charset="0"/>
              </a:rPr>
              <a:t>return</a:t>
            </a:r>
            <a:r>
              <a:rPr lang="en-US" sz="2000" b="1" kern="0" dirty="0">
                <a:latin typeface="Courier New" pitchFamily="49" charset="0"/>
              </a:rPr>
              <a:t> </a:t>
            </a:r>
            <a:r>
              <a:rPr lang="en-US" sz="2000" b="1" kern="0" dirty="0" err="1">
                <a:latin typeface="Courier New" pitchFamily="49" charset="0"/>
              </a:rPr>
              <a:t>ans</a:t>
            </a:r>
            <a:r>
              <a:rPr lang="en-US" sz="2000" b="1" kern="0" dirty="0">
                <a:latin typeface="Courier New" pitchFamily="49" charset="0"/>
              </a:rPr>
              <a:t>;</a:t>
            </a:r>
          </a:p>
          <a:p>
            <a:pPr marL="342900" indent="-342900">
              <a:lnSpc>
                <a:spcPts val="2000"/>
              </a:lnSpc>
              <a:spcBef>
                <a:spcPct val="20000"/>
              </a:spcBef>
              <a:defRPr/>
            </a:pPr>
            <a:r>
              <a:rPr lang="en-US" sz="2000" b="1" kern="0" dirty="0">
                <a:latin typeface="Courier New" pitchFamily="49" charset="0"/>
              </a:rPr>
              <a:t>    </a:t>
            </a:r>
            <a:r>
              <a:rPr lang="en-US" sz="2000" b="1" kern="0" dirty="0">
                <a:solidFill>
                  <a:srgbClr val="FF0000"/>
                </a:solidFill>
                <a:latin typeface="Courier New" pitchFamily="49" charset="0"/>
              </a:rPr>
              <a:t>}</a:t>
            </a:r>
          </a:p>
          <a:p>
            <a:pPr marL="342900" indent="-342900">
              <a:lnSpc>
                <a:spcPts val="2000"/>
              </a:lnSpc>
              <a:spcBef>
                <a:spcPct val="20000"/>
              </a:spcBef>
              <a:defRPr/>
            </a:pPr>
            <a:r>
              <a:rPr lang="en-US" sz="2000" b="1" kern="0" dirty="0">
                <a:latin typeface="Courier New" pitchFamily="49" charset="0"/>
              </a:rPr>
              <a:t>  }</a:t>
            </a:r>
          </a:p>
          <a:p>
            <a:pPr marL="342900" indent="-342900">
              <a:lnSpc>
                <a:spcPts val="2000"/>
              </a:lnSpc>
              <a:spcBef>
                <a:spcPct val="20000"/>
              </a:spcBef>
              <a:defRPr/>
            </a:pPr>
            <a:r>
              <a:rPr lang="en-US" sz="2000" b="1" kern="0" dirty="0">
                <a:latin typeface="Courier New" pitchFamily="49" charset="0"/>
              </a:rPr>
              <a:t>}</a:t>
            </a:r>
          </a:p>
          <a:p>
            <a:pPr marL="342900" indent="-342900">
              <a:lnSpc>
                <a:spcPts val="2000"/>
              </a:lnSpc>
              <a:spcBef>
                <a:spcPct val="20000"/>
              </a:spcBef>
              <a:defRPr/>
            </a:pPr>
            <a:endParaRPr lang="en-US" sz="2000" b="1" kern="0" dirty="0">
              <a:latin typeface="Courier New" pitchFamily="49" charset="0"/>
            </a:endParaRPr>
          </a:p>
          <a:p>
            <a:pPr marL="342900" indent="-342900">
              <a:lnSpc>
                <a:spcPts val="2000"/>
              </a:lnSpc>
              <a:spcBef>
                <a:spcPct val="20000"/>
              </a:spcBef>
              <a:defRPr/>
            </a:pPr>
            <a:endParaRPr lang="en-US" sz="2000" b="1" kern="0" dirty="0">
              <a:latin typeface="Courier New" pitchFamily="49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CF2E3A-21BC-EC43-F3C8-EF24951BD1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Announcements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F24ED4-3FAE-C862-1AA0-E839D719E04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EX10 due today</a:t>
            </a:r>
          </a:p>
          <a:p>
            <a:r>
              <a:rPr lang="en-US" dirty="0"/>
              <a:t>EX11 released</a:t>
            </a:r>
          </a:p>
          <a:p>
            <a:r>
              <a:rPr lang="en-US" dirty="0"/>
              <a:t>Exam 2 information posted here:</a:t>
            </a:r>
          </a:p>
          <a:p>
            <a:pPr lvl="1"/>
            <a:r>
              <a:rPr lang="en-US" dirty="0">
                <a:solidFill>
                  <a:schemeClr val="accent2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https://courses.cs.washington.edu/courses/cse332/25su/exams/final.html</a:t>
            </a:r>
            <a:endParaRPr lang="en-US" b="1" dirty="0"/>
          </a:p>
          <a:p>
            <a:pPr lvl="1"/>
            <a:r>
              <a:rPr lang="en-US" b="1" dirty="0"/>
              <a:t>Note: it will be hard to accommodate makeups; only four days to grade</a:t>
            </a:r>
          </a:p>
          <a:p>
            <a:pPr lvl="1"/>
            <a:r>
              <a:rPr lang="en-US" dirty="0"/>
              <a:t>If you can’t make proposed makeup dates (e.g., sickness/emergency), some options:</a:t>
            </a:r>
          </a:p>
          <a:p>
            <a:pPr lvl="1"/>
            <a:r>
              <a:rPr lang="en-US" dirty="0"/>
              <a:t>Option 1: Exam 1 is worth 40% instead of 20% of overall grade</a:t>
            </a:r>
          </a:p>
          <a:p>
            <a:pPr lvl="1"/>
            <a:r>
              <a:rPr lang="en-US" dirty="0"/>
              <a:t>Option 2: Take the final exam in the next CSE 332 offering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C51ACB1-61AA-F8EF-5D0B-9FEECCC9AF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02E23-3178-4BA5-BB7A-1C1DEC0859E6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010663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dirty="0"/>
              <a:t>How you might have written peek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AFFF216-D51E-4F45-B899-E46368853A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EF018D-A113-44B2-BA5D-E3BD5C944D75}" type="slidenum">
              <a:rPr lang="en-US" smtClean="0"/>
              <a:t>20</a:t>
            </a:fld>
            <a:endParaRPr lang="en-US"/>
          </a:p>
        </p:txBody>
      </p:sp>
      <p:sp>
        <p:nvSpPr>
          <p:cNvPr id="7" name="Rectangle 2"/>
          <p:cNvSpPr txBox="1"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2514600" y="1371600"/>
            <a:ext cx="7543800" cy="4953000"/>
          </a:xfrm>
          <a:prstGeom prst="rect">
            <a:avLst/>
          </a:prstGeom>
          <a:solidFill>
            <a:srgbClr val="FFFF99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indent="-342900">
              <a:lnSpc>
                <a:spcPts val="2000"/>
              </a:lnSpc>
              <a:spcBef>
                <a:spcPct val="20000"/>
              </a:spcBef>
              <a:defRPr/>
            </a:pPr>
            <a:r>
              <a:rPr lang="en-US" sz="2000" b="1" kern="0" dirty="0">
                <a:solidFill>
                  <a:schemeClr val="accent2"/>
                </a:solidFill>
                <a:latin typeface="Courier New" pitchFamily="49" charset="0"/>
              </a:rPr>
              <a:t>class</a:t>
            </a:r>
            <a:r>
              <a:rPr lang="en-US" sz="2000" b="1" kern="0" dirty="0">
                <a:latin typeface="Courier New" pitchFamily="49" charset="0"/>
              </a:rPr>
              <a:t> </a:t>
            </a:r>
            <a:r>
              <a:rPr lang="en-US" sz="2000" b="1" kern="0" dirty="0">
                <a:solidFill>
                  <a:srgbClr val="119F33"/>
                </a:solidFill>
                <a:latin typeface="Courier New" pitchFamily="49" charset="0"/>
              </a:rPr>
              <a:t>Stack</a:t>
            </a:r>
            <a:r>
              <a:rPr lang="en-US" sz="2000" b="1" kern="0" dirty="0">
                <a:latin typeface="Courier New" pitchFamily="49" charset="0"/>
              </a:rPr>
              <a:t>&lt;</a:t>
            </a:r>
            <a:r>
              <a:rPr lang="en-US" sz="2000" b="1" kern="0" dirty="0">
                <a:solidFill>
                  <a:srgbClr val="119F33"/>
                </a:solidFill>
                <a:latin typeface="Courier New" pitchFamily="49" charset="0"/>
              </a:rPr>
              <a:t>E</a:t>
            </a:r>
            <a:r>
              <a:rPr lang="en-US" sz="2000" b="1" kern="0" dirty="0">
                <a:latin typeface="Courier New" pitchFamily="49" charset="0"/>
              </a:rPr>
              <a:t>&gt; {</a:t>
            </a:r>
          </a:p>
          <a:p>
            <a:pPr marL="342900" indent="-342900" fontAlgn="base">
              <a:lnSpc>
                <a:spcPts val="2000"/>
              </a:lnSpc>
              <a:spcBef>
                <a:spcPct val="20000"/>
              </a:spcBef>
              <a:spcAft>
                <a:spcPct val="0"/>
              </a:spcAft>
              <a:defRPr/>
            </a:pPr>
            <a:r>
              <a:rPr lang="en-US" sz="2000" b="1" kern="0" dirty="0">
                <a:latin typeface="Courier New" pitchFamily="49" charset="0"/>
              </a:rPr>
              <a:t>  </a:t>
            </a:r>
            <a:r>
              <a:rPr lang="en-US" sz="2000" b="1" kern="0" dirty="0">
                <a:solidFill>
                  <a:schemeClr val="accent2"/>
                </a:solidFill>
                <a:latin typeface="Courier New" pitchFamily="49" charset="0"/>
              </a:rPr>
              <a:t>private</a:t>
            </a:r>
            <a:r>
              <a:rPr lang="en-US" sz="2000" b="1" kern="0" dirty="0">
                <a:latin typeface="Courier New" pitchFamily="49" charset="0"/>
              </a:rPr>
              <a:t> E[] </a:t>
            </a:r>
            <a:r>
              <a:rPr lang="en-US" sz="2000" b="1" kern="0" dirty="0">
                <a:solidFill>
                  <a:srgbClr val="119F33"/>
                </a:solidFill>
                <a:latin typeface="Courier New" pitchFamily="49" charset="0"/>
              </a:rPr>
              <a:t>array</a:t>
            </a:r>
            <a:r>
              <a:rPr lang="en-US" sz="2000" b="1" kern="0" dirty="0">
                <a:latin typeface="Courier New" pitchFamily="49" charset="0"/>
              </a:rPr>
              <a:t> = (E[])</a:t>
            </a:r>
            <a:r>
              <a:rPr lang="en-US" sz="2000" b="1" kern="0" dirty="0">
                <a:solidFill>
                  <a:schemeClr val="accent2"/>
                </a:solidFill>
                <a:latin typeface="Courier New" pitchFamily="49" charset="0"/>
              </a:rPr>
              <a:t>new</a:t>
            </a:r>
            <a:r>
              <a:rPr lang="en-US" sz="2000" b="1" kern="0" dirty="0">
                <a:latin typeface="Courier New" pitchFamily="49" charset="0"/>
              </a:rPr>
              <a:t> Object[SIZE];</a:t>
            </a:r>
          </a:p>
          <a:p>
            <a:pPr marL="342900" indent="-342900">
              <a:lnSpc>
                <a:spcPts val="2000"/>
              </a:lnSpc>
              <a:spcBef>
                <a:spcPct val="20000"/>
              </a:spcBef>
              <a:defRPr/>
            </a:pPr>
            <a:r>
              <a:rPr lang="en-US" sz="2000" b="1" kern="0" dirty="0">
                <a:latin typeface="Courier New" pitchFamily="49" charset="0"/>
              </a:rPr>
              <a:t>  </a:t>
            </a:r>
            <a:r>
              <a:rPr lang="en-US" sz="2000" b="1" kern="0" dirty="0">
                <a:solidFill>
                  <a:schemeClr val="accent2"/>
                </a:solidFill>
                <a:latin typeface="Courier New" pitchFamily="49" charset="0"/>
              </a:rPr>
              <a:t>private</a:t>
            </a:r>
            <a:r>
              <a:rPr lang="en-US" sz="2000" b="1" kern="0" dirty="0">
                <a:latin typeface="Courier New" pitchFamily="49" charset="0"/>
              </a:rPr>
              <a:t> </a:t>
            </a:r>
            <a:r>
              <a:rPr lang="en-US" sz="2000" b="1" kern="0" dirty="0" err="1">
                <a:latin typeface="Courier New" pitchFamily="49" charset="0"/>
              </a:rPr>
              <a:t>int</a:t>
            </a:r>
            <a:r>
              <a:rPr lang="en-US" sz="2000" b="1" kern="0" dirty="0">
                <a:latin typeface="Courier New" pitchFamily="49" charset="0"/>
              </a:rPr>
              <a:t> </a:t>
            </a:r>
            <a:r>
              <a:rPr lang="en-US" sz="2000" b="1" kern="0" dirty="0">
                <a:solidFill>
                  <a:srgbClr val="119F33"/>
                </a:solidFill>
                <a:latin typeface="Courier New" pitchFamily="49" charset="0"/>
              </a:rPr>
              <a:t>index</a:t>
            </a:r>
            <a:r>
              <a:rPr lang="en-US" sz="2000" b="1" kern="0" dirty="0">
                <a:latin typeface="Courier New" pitchFamily="49" charset="0"/>
              </a:rPr>
              <a:t> = -1;</a:t>
            </a:r>
          </a:p>
          <a:p>
            <a:pPr marL="342900" indent="-342900">
              <a:lnSpc>
                <a:spcPts val="1900"/>
              </a:lnSpc>
              <a:spcBef>
                <a:spcPct val="20000"/>
              </a:spcBef>
              <a:defRPr/>
            </a:pPr>
            <a:r>
              <a:rPr lang="en-US" sz="2000" b="1" kern="0" dirty="0">
                <a:solidFill>
                  <a:schemeClr val="accent2"/>
                </a:solidFill>
                <a:latin typeface="Courier New" pitchFamily="49" charset="0"/>
              </a:rPr>
              <a:t>  </a:t>
            </a:r>
            <a:r>
              <a:rPr lang="en-US" sz="2000" b="1" kern="0" dirty="0" err="1">
                <a:latin typeface="Courier New" pitchFamily="49" charset="0"/>
              </a:rPr>
              <a:t>boolean</a:t>
            </a:r>
            <a:r>
              <a:rPr lang="en-US" sz="2000" b="1" kern="0" dirty="0">
                <a:latin typeface="Courier New" pitchFamily="49" charset="0"/>
              </a:rPr>
              <a:t> </a:t>
            </a:r>
            <a:r>
              <a:rPr lang="en-US" sz="2000" b="1" kern="0" dirty="0" err="1">
                <a:solidFill>
                  <a:srgbClr val="119F33"/>
                </a:solidFill>
                <a:latin typeface="Courier New" pitchFamily="49" charset="0"/>
              </a:rPr>
              <a:t>isEmpty</a:t>
            </a:r>
            <a:r>
              <a:rPr lang="en-US" sz="2000" b="1" kern="0" dirty="0">
                <a:latin typeface="Courier New" pitchFamily="49" charset="0"/>
              </a:rPr>
              <a:t>() { </a:t>
            </a:r>
            <a:r>
              <a:rPr lang="en-US" sz="2000" b="1" kern="0" dirty="0">
                <a:solidFill>
                  <a:srgbClr val="7030A0"/>
                </a:solidFill>
                <a:latin typeface="Courier New" pitchFamily="49" charset="0"/>
              </a:rPr>
              <a:t>// unsynchronized: wrong?!</a:t>
            </a:r>
          </a:p>
          <a:p>
            <a:pPr marL="342900" indent="-342900">
              <a:lnSpc>
                <a:spcPts val="1900"/>
              </a:lnSpc>
              <a:spcBef>
                <a:spcPct val="20000"/>
              </a:spcBef>
              <a:defRPr/>
            </a:pPr>
            <a:r>
              <a:rPr lang="en-US" sz="2000" b="1" kern="0" dirty="0">
                <a:solidFill>
                  <a:schemeClr val="accent2"/>
                </a:solidFill>
                <a:latin typeface="Courier New" pitchFamily="49" charset="0"/>
              </a:rPr>
              <a:t>    return</a:t>
            </a:r>
            <a:r>
              <a:rPr lang="en-US" sz="2000" b="1" kern="0" dirty="0">
                <a:latin typeface="Courier New" pitchFamily="49" charset="0"/>
              </a:rPr>
              <a:t> index==-1; </a:t>
            </a:r>
          </a:p>
          <a:p>
            <a:pPr marL="342900" indent="-342900">
              <a:lnSpc>
                <a:spcPts val="1900"/>
              </a:lnSpc>
              <a:spcBef>
                <a:spcPct val="20000"/>
              </a:spcBef>
              <a:defRPr/>
            </a:pPr>
            <a:r>
              <a:rPr lang="en-US" sz="2000" b="1" kern="0" dirty="0">
                <a:latin typeface="Courier New" pitchFamily="49" charset="0"/>
              </a:rPr>
              <a:t>  }</a:t>
            </a:r>
          </a:p>
          <a:p>
            <a:pPr marL="342900" indent="-342900">
              <a:lnSpc>
                <a:spcPts val="1900"/>
              </a:lnSpc>
              <a:spcBef>
                <a:spcPct val="20000"/>
              </a:spcBef>
              <a:defRPr/>
            </a:pPr>
            <a:r>
              <a:rPr lang="en-US" sz="2000" b="1" kern="0" dirty="0">
                <a:latin typeface="Courier New" pitchFamily="49" charset="0"/>
              </a:rPr>
              <a:t>  </a:t>
            </a:r>
            <a:r>
              <a:rPr lang="en-US" sz="2000" b="1" kern="0" dirty="0">
                <a:solidFill>
                  <a:schemeClr val="accent2"/>
                </a:solidFill>
                <a:latin typeface="Courier New" pitchFamily="49" charset="0"/>
              </a:rPr>
              <a:t>synchronized </a:t>
            </a:r>
            <a:r>
              <a:rPr lang="en-US" sz="2000" b="1" kern="0" dirty="0">
                <a:latin typeface="Courier New" pitchFamily="49" charset="0"/>
              </a:rPr>
              <a:t>void </a:t>
            </a:r>
            <a:r>
              <a:rPr lang="en-US" sz="2000" b="1" kern="0" dirty="0">
                <a:solidFill>
                  <a:srgbClr val="119F33"/>
                </a:solidFill>
                <a:latin typeface="Courier New" pitchFamily="49" charset="0"/>
              </a:rPr>
              <a:t>push</a:t>
            </a:r>
            <a:r>
              <a:rPr lang="en-US" sz="2000" b="1" kern="0" dirty="0">
                <a:latin typeface="Courier New" pitchFamily="49" charset="0"/>
              </a:rPr>
              <a:t>(E </a:t>
            </a:r>
            <a:r>
              <a:rPr lang="en-US" sz="2000" b="1" kern="0" dirty="0" err="1">
                <a:solidFill>
                  <a:srgbClr val="119F33"/>
                </a:solidFill>
                <a:latin typeface="Courier New" pitchFamily="49" charset="0"/>
              </a:rPr>
              <a:t>val</a:t>
            </a:r>
            <a:r>
              <a:rPr lang="en-US" sz="2000" b="1" kern="0" dirty="0">
                <a:latin typeface="Courier New" pitchFamily="49" charset="0"/>
              </a:rPr>
              <a:t>) {</a:t>
            </a:r>
          </a:p>
          <a:p>
            <a:pPr marL="342900" indent="-342900">
              <a:lnSpc>
                <a:spcPts val="1900"/>
              </a:lnSpc>
              <a:spcBef>
                <a:spcPct val="20000"/>
              </a:spcBef>
              <a:defRPr/>
            </a:pPr>
            <a:r>
              <a:rPr lang="en-US" sz="2000" b="1" kern="0" dirty="0">
                <a:latin typeface="Courier New" pitchFamily="49" charset="0"/>
              </a:rPr>
              <a:t>	  array[++index] = </a:t>
            </a:r>
            <a:r>
              <a:rPr lang="en-US" sz="2000" b="1" kern="0" dirty="0" err="1">
                <a:latin typeface="Courier New" pitchFamily="49" charset="0"/>
              </a:rPr>
              <a:t>val</a:t>
            </a:r>
            <a:r>
              <a:rPr lang="en-US" sz="2000" b="1" kern="0" dirty="0">
                <a:latin typeface="Courier New" pitchFamily="49" charset="0"/>
              </a:rPr>
              <a:t>;</a:t>
            </a:r>
          </a:p>
          <a:p>
            <a:pPr marL="342900" indent="-342900">
              <a:lnSpc>
                <a:spcPts val="1900"/>
              </a:lnSpc>
              <a:spcBef>
                <a:spcPct val="20000"/>
              </a:spcBef>
              <a:defRPr/>
            </a:pPr>
            <a:r>
              <a:rPr lang="en-US" sz="2000" b="1" kern="0" dirty="0">
                <a:latin typeface="Courier New" pitchFamily="49" charset="0"/>
              </a:rPr>
              <a:t>  }</a:t>
            </a:r>
          </a:p>
          <a:p>
            <a:pPr marL="342900" indent="-342900">
              <a:lnSpc>
                <a:spcPts val="2000"/>
              </a:lnSpc>
              <a:spcBef>
                <a:spcPct val="20000"/>
              </a:spcBef>
              <a:defRPr/>
            </a:pPr>
            <a:r>
              <a:rPr lang="en-US" sz="2000" b="1" kern="0" dirty="0">
                <a:latin typeface="Courier New" pitchFamily="49" charset="0"/>
              </a:rPr>
              <a:t>  </a:t>
            </a:r>
            <a:r>
              <a:rPr lang="en-US" sz="2000" b="1" kern="0" dirty="0">
                <a:solidFill>
                  <a:schemeClr val="accent2"/>
                </a:solidFill>
                <a:latin typeface="Courier New" pitchFamily="49" charset="0"/>
              </a:rPr>
              <a:t>synchronized </a:t>
            </a:r>
            <a:r>
              <a:rPr lang="en-US" sz="2000" b="1" kern="0" dirty="0">
                <a:latin typeface="Courier New" pitchFamily="49" charset="0"/>
              </a:rPr>
              <a:t>E </a:t>
            </a:r>
            <a:r>
              <a:rPr lang="en-US" sz="2000" b="1" kern="0" dirty="0">
                <a:solidFill>
                  <a:srgbClr val="119F33"/>
                </a:solidFill>
                <a:latin typeface="Courier New" pitchFamily="49" charset="0"/>
              </a:rPr>
              <a:t>pop</a:t>
            </a:r>
            <a:r>
              <a:rPr lang="en-US" sz="2000" b="1" kern="0" dirty="0">
                <a:latin typeface="Courier New" pitchFamily="49" charset="0"/>
              </a:rPr>
              <a:t>() { </a:t>
            </a:r>
          </a:p>
          <a:p>
            <a:pPr marL="342900" indent="-342900">
              <a:lnSpc>
                <a:spcPts val="2000"/>
              </a:lnSpc>
              <a:spcBef>
                <a:spcPct val="20000"/>
              </a:spcBef>
              <a:defRPr/>
            </a:pPr>
            <a:r>
              <a:rPr lang="en-US" sz="2000" b="1" kern="0" dirty="0">
                <a:latin typeface="Courier New" pitchFamily="49" charset="0"/>
              </a:rPr>
              <a:t>	  </a:t>
            </a:r>
            <a:r>
              <a:rPr lang="en-US" sz="2000" b="1" kern="0" dirty="0">
                <a:solidFill>
                  <a:schemeClr val="accent2"/>
                </a:solidFill>
                <a:latin typeface="Courier New" pitchFamily="49" charset="0"/>
              </a:rPr>
              <a:t>return</a:t>
            </a:r>
            <a:r>
              <a:rPr lang="en-US" sz="2000" b="1" kern="0" dirty="0">
                <a:latin typeface="Courier New" pitchFamily="49" charset="0"/>
              </a:rPr>
              <a:t> array[index--];</a:t>
            </a:r>
          </a:p>
          <a:p>
            <a:pPr marL="342900" indent="-342900">
              <a:lnSpc>
                <a:spcPts val="2000"/>
              </a:lnSpc>
              <a:spcBef>
                <a:spcPct val="20000"/>
              </a:spcBef>
              <a:defRPr/>
            </a:pPr>
            <a:r>
              <a:rPr lang="en-US" sz="2000" b="1" kern="0" dirty="0">
                <a:latin typeface="Courier New" pitchFamily="49" charset="0"/>
              </a:rPr>
              <a:t>  }</a:t>
            </a:r>
          </a:p>
          <a:p>
            <a:pPr marL="342900" indent="-342900">
              <a:lnSpc>
                <a:spcPts val="2000"/>
              </a:lnSpc>
              <a:spcBef>
                <a:spcPct val="20000"/>
              </a:spcBef>
              <a:defRPr/>
            </a:pPr>
            <a:r>
              <a:rPr lang="en-US" sz="2000" b="1" kern="0" dirty="0">
                <a:latin typeface="Courier New" pitchFamily="49" charset="0"/>
              </a:rPr>
              <a:t>  E </a:t>
            </a:r>
            <a:r>
              <a:rPr lang="en-US" sz="2000" b="1" kern="0" dirty="0">
                <a:solidFill>
                  <a:srgbClr val="119F33"/>
                </a:solidFill>
                <a:latin typeface="Courier New" pitchFamily="49" charset="0"/>
              </a:rPr>
              <a:t>peek</a:t>
            </a:r>
            <a:r>
              <a:rPr lang="en-US" sz="2000" b="1" kern="0" dirty="0">
                <a:latin typeface="Courier New" pitchFamily="49" charset="0"/>
              </a:rPr>
              <a:t>() { </a:t>
            </a:r>
            <a:r>
              <a:rPr lang="en-US" sz="2000" b="1" kern="0" dirty="0">
                <a:solidFill>
                  <a:srgbClr val="7030A0"/>
                </a:solidFill>
                <a:latin typeface="Courier New" pitchFamily="49" charset="0"/>
              </a:rPr>
              <a:t>// unsynchronized: wrong!</a:t>
            </a:r>
            <a:endParaRPr lang="en-US" sz="2000" b="1" kern="0" dirty="0">
              <a:latin typeface="Courier New" pitchFamily="49" charset="0"/>
            </a:endParaRPr>
          </a:p>
          <a:p>
            <a:pPr marL="342900" indent="-342900">
              <a:lnSpc>
                <a:spcPts val="2000"/>
              </a:lnSpc>
              <a:spcBef>
                <a:spcPct val="20000"/>
              </a:spcBef>
              <a:defRPr/>
            </a:pPr>
            <a:r>
              <a:rPr lang="en-US" sz="2000" b="1" kern="0" dirty="0">
                <a:latin typeface="Courier New" pitchFamily="49" charset="0"/>
              </a:rPr>
              <a:t>    </a:t>
            </a:r>
            <a:r>
              <a:rPr lang="en-US" sz="2000" b="1" kern="0" dirty="0">
                <a:solidFill>
                  <a:schemeClr val="accent2"/>
                </a:solidFill>
                <a:latin typeface="Courier New" pitchFamily="49" charset="0"/>
              </a:rPr>
              <a:t>return</a:t>
            </a:r>
            <a:r>
              <a:rPr lang="en-US" sz="2000" b="1" kern="0" dirty="0">
                <a:latin typeface="Courier New" pitchFamily="49" charset="0"/>
              </a:rPr>
              <a:t> array[index];</a:t>
            </a:r>
          </a:p>
          <a:p>
            <a:pPr marL="342900" indent="-342900">
              <a:lnSpc>
                <a:spcPts val="2000"/>
              </a:lnSpc>
              <a:spcBef>
                <a:spcPct val="20000"/>
              </a:spcBef>
              <a:defRPr/>
            </a:pPr>
            <a:r>
              <a:rPr lang="en-US" sz="2000" b="1" kern="0" dirty="0">
                <a:latin typeface="Courier New" pitchFamily="49" charset="0"/>
              </a:rPr>
              <a:t>  }</a:t>
            </a:r>
          </a:p>
          <a:p>
            <a:pPr marL="342900" indent="-342900">
              <a:lnSpc>
                <a:spcPts val="2000"/>
              </a:lnSpc>
              <a:spcBef>
                <a:spcPct val="20000"/>
              </a:spcBef>
              <a:defRPr/>
            </a:pPr>
            <a:r>
              <a:rPr lang="en-US" sz="2000" b="1" kern="0" dirty="0">
                <a:latin typeface="Courier New" pitchFamily="49" charset="0"/>
              </a:rPr>
              <a:t>}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dirty="0"/>
              <a:t>The wrong “fix”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/>
        <p:txBody>
          <a:bodyPr>
            <a:normAutofit/>
          </a:bodyPr>
          <a:lstStyle/>
          <a:p>
            <a:r>
              <a:rPr lang="en-US" sz="2400" b="1" dirty="0"/>
              <a:t>Focus so far</a:t>
            </a:r>
            <a:r>
              <a:rPr lang="en-US" sz="2400" dirty="0"/>
              <a:t>: problems from (a weird) </a:t>
            </a:r>
            <a:r>
              <a:rPr lang="en-US" sz="2400" b="1" dirty="0">
                <a:latin typeface="Courier New" pitchFamily="49" charset="0"/>
                <a:cs typeface="Courier New" pitchFamily="49" charset="0"/>
              </a:rPr>
              <a:t>peek</a:t>
            </a:r>
            <a:r>
              <a:rPr lang="en-US" sz="2400" dirty="0"/>
              <a:t> doing writes that lead to an incorrect intermediate state (bad </a:t>
            </a:r>
            <a:r>
              <a:rPr lang="en-US" sz="2400" dirty="0" err="1"/>
              <a:t>interleavings</a:t>
            </a:r>
            <a:r>
              <a:rPr lang="en-US" sz="2400" dirty="0"/>
              <a:t>)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sz="2400" dirty="0"/>
          </a:p>
          <a:p>
            <a:r>
              <a:rPr lang="en-US" sz="2400" b="1" dirty="0"/>
              <a:t>Tempting but wrong</a:t>
            </a:r>
            <a:r>
              <a:rPr lang="en-US" sz="2400" dirty="0"/>
              <a:t>: If an implementation of </a:t>
            </a:r>
            <a:r>
              <a:rPr lang="en-US" sz="2400" b="1" dirty="0">
                <a:latin typeface="Courier New" pitchFamily="49" charset="0"/>
                <a:cs typeface="Courier New" pitchFamily="49" charset="0"/>
              </a:rPr>
              <a:t>peek</a:t>
            </a:r>
            <a:r>
              <a:rPr lang="en-US" sz="2400" dirty="0"/>
              <a:t> (or </a:t>
            </a:r>
            <a:r>
              <a:rPr lang="en-US" sz="2400" b="1" dirty="0" err="1">
                <a:latin typeface="Courier New" pitchFamily="49" charset="0"/>
                <a:cs typeface="Courier New" pitchFamily="49" charset="0"/>
              </a:rPr>
              <a:t>isEmpty</a:t>
            </a:r>
            <a:r>
              <a:rPr lang="en-US" sz="2400" dirty="0"/>
              <a:t>) does not write anything, then maybe we can skip the synchronization?</a:t>
            </a:r>
          </a:p>
          <a:p>
            <a:endParaRPr lang="en-US" sz="2400" dirty="0"/>
          </a:p>
          <a:p>
            <a:r>
              <a:rPr lang="en-US" sz="2400" dirty="0"/>
              <a:t>Does </a:t>
            </a:r>
            <a:r>
              <a:rPr lang="en-US" sz="2400" dirty="0">
                <a:solidFill>
                  <a:srgbClr val="FF0000"/>
                </a:solidFill>
              </a:rPr>
              <a:t>not</a:t>
            </a:r>
            <a:r>
              <a:rPr lang="en-US" sz="2400" dirty="0"/>
              <a:t> work due to </a:t>
            </a:r>
            <a:r>
              <a:rPr lang="en-US" sz="2400" i="1" dirty="0">
                <a:solidFill>
                  <a:schemeClr val="accent2"/>
                </a:solidFill>
              </a:rPr>
              <a:t>data races</a:t>
            </a:r>
            <a:r>
              <a:rPr lang="en-US" sz="2400" dirty="0">
                <a:solidFill>
                  <a:schemeClr val="accent2"/>
                </a:solidFill>
              </a:rPr>
              <a:t> </a:t>
            </a:r>
            <a:r>
              <a:rPr lang="en-US" sz="2400" dirty="0"/>
              <a:t>with </a:t>
            </a:r>
            <a:r>
              <a:rPr lang="en-US" sz="2400" b="1" dirty="0">
                <a:latin typeface="Courier New" pitchFamily="49" charset="0"/>
                <a:cs typeface="Courier New" pitchFamily="49" charset="0"/>
              </a:rPr>
              <a:t>push</a:t>
            </a:r>
            <a:r>
              <a:rPr lang="en-US" sz="2400" dirty="0"/>
              <a:t> and </a:t>
            </a:r>
            <a:r>
              <a:rPr lang="en-US" sz="2400" b="1" dirty="0">
                <a:latin typeface="Courier New" pitchFamily="49" charset="0"/>
                <a:cs typeface="Courier New" pitchFamily="49" charset="0"/>
              </a:rPr>
              <a:t>pop</a:t>
            </a:r>
            <a:r>
              <a:rPr lang="en-US" sz="2400" dirty="0"/>
              <a:t>…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39D92A-598B-2E48-B66D-101F192207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EF018D-A113-44B2-BA5D-E3BD5C944D75}" type="slidenum">
              <a:rPr lang="en-US" smtClean="0"/>
              <a:t>21</a:t>
            </a:fld>
            <a:endParaRPr lang="en-US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dirty="0"/>
              <a:t>Why wrong?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/>
        <p:txBody>
          <a:bodyPr>
            <a:normAutofit lnSpcReduction="10000"/>
          </a:bodyPr>
          <a:lstStyle/>
          <a:p>
            <a:r>
              <a:rPr lang="en-US" sz="2400" dirty="0"/>
              <a:t>It </a:t>
            </a:r>
            <a:r>
              <a:rPr lang="en-US" sz="2400" i="1" dirty="0"/>
              <a:t>looks like</a:t>
            </a:r>
            <a:r>
              <a:rPr lang="en-US" sz="2400" dirty="0"/>
              <a:t> </a:t>
            </a:r>
            <a:r>
              <a:rPr lang="en-US" sz="2400" b="1" dirty="0" err="1">
                <a:latin typeface="Courier New" pitchFamily="49" charset="0"/>
                <a:cs typeface="Courier New" pitchFamily="49" charset="0"/>
              </a:rPr>
              <a:t>isEmpty</a:t>
            </a:r>
            <a:r>
              <a:rPr lang="en-US" sz="2400" dirty="0"/>
              <a:t> and </a:t>
            </a:r>
            <a:r>
              <a:rPr lang="en-US" sz="2400" b="1" dirty="0">
                <a:latin typeface="Courier New" pitchFamily="49" charset="0"/>
                <a:cs typeface="Courier New" pitchFamily="49" charset="0"/>
              </a:rPr>
              <a:t>peek</a:t>
            </a:r>
            <a:r>
              <a:rPr lang="en-US" sz="2400" dirty="0"/>
              <a:t> can “get away with this” since </a:t>
            </a:r>
            <a:r>
              <a:rPr lang="en-US" sz="2400" b="1" dirty="0">
                <a:latin typeface="Courier New" pitchFamily="49" charset="0"/>
                <a:cs typeface="Courier New" pitchFamily="49" charset="0"/>
              </a:rPr>
              <a:t>push</a:t>
            </a:r>
            <a:r>
              <a:rPr lang="en-US" sz="2400" dirty="0"/>
              <a:t> and </a:t>
            </a:r>
            <a:r>
              <a:rPr lang="en-US" sz="2400" b="1" dirty="0">
                <a:latin typeface="Courier New" pitchFamily="49" charset="0"/>
                <a:cs typeface="Courier New" pitchFamily="49" charset="0"/>
              </a:rPr>
              <a:t>pop</a:t>
            </a:r>
            <a:r>
              <a:rPr lang="en-US" sz="2400" dirty="0"/>
              <a:t> adjust the state “in one tiny step”</a:t>
            </a:r>
          </a:p>
          <a:p>
            <a:pPr lvl="1"/>
            <a:endParaRPr lang="en-US" sz="200" dirty="0"/>
          </a:p>
          <a:p>
            <a:pPr lvl="1"/>
            <a:endParaRPr lang="en-US" sz="800" dirty="0"/>
          </a:p>
          <a:p>
            <a:r>
              <a:rPr lang="en-US" sz="2400" dirty="0"/>
              <a:t>But this code is still </a:t>
            </a:r>
            <a:r>
              <a:rPr lang="en-US" sz="2400" i="1" dirty="0"/>
              <a:t>wrong</a:t>
            </a:r>
            <a:r>
              <a:rPr lang="en-US" sz="2400" dirty="0"/>
              <a:t> and depends on language-implementation details you cannot assume</a:t>
            </a:r>
          </a:p>
          <a:p>
            <a:pPr lvl="1"/>
            <a:r>
              <a:rPr lang="en-US" sz="2000" dirty="0"/>
              <a:t>Even “tiny steps” may require multiple steps in the implementation:</a:t>
            </a:r>
            <a:br>
              <a:rPr lang="en-US" sz="2000" dirty="0"/>
            </a:br>
            <a:r>
              <a:rPr lang="en-US" sz="2000" b="1" dirty="0">
                <a:latin typeface="Courier New" pitchFamily="49" charset="0"/>
              </a:rPr>
              <a:t>array[++index] = </a:t>
            </a:r>
            <a:r>
              <a:rPr lang="en-US" sz="2000" b="1" dirty="0" err="1">
                <a:latin typeface="Courier New" pitchFamily="49" charset="0"/>
              </a:rPr>
              <a:t>val</a:t>
            </a:r>
            <a:r>
              <a:rPr lang="en-US" sz="2000" dirty="0">
                <a:latin typeface="Courier New" pitchFamily="49" charset="0"/>
              </a:rPr>
              <a:t> </a:t>
            </a:r>
            <a:r>
              <a:rPr lang="en-US" sz="2000" dirty="0">
                <a:latin typeface="+mj-lt"/>
              </a:rPr>
              <a:t>probably takes at least two steps</a:t>
            </a:r>
            <a:endParaRPr lang="en-US" sz="2000" dirty="0"/>
          </a:p>
          <a:p>
            <a:pPr lvl="1"/>
            <a:r>
              <a:rPr lang="en-US" sz="2000" dirty="0"/>
              <a:t>Code has a </a:t>
            </a:r>
            <a:r>
              <a:rPr lang="en-US" sz="2000" dirty="0">
                <a:solidFill>
                  <a:schemeClr val="accent2"/>
                </a:solidFill>
              </a:rPr>
              <a:t>data race</a:t>
            </a:r>
            <a:r>
              <a:rPr lang="en-US" sz="2000" dirty="0"/>
              <a:t>, allowing very strange behavior </a:t>
            </a:r>
          </a:p>
          <a:p>
            <a:pPr lvl="2" eaLnBrk="1" hangingPunct="1">
              <a:defRPr/>
            </a:pPr>
            <a:r>
              <a:rPr lang="en-US" sz="1800" dirty="0"/>
              <a:t>Compiler optimizations may break it in ways you had not anticipated</a:t>
            </a:r>
          </a:p>
          <a:p>
            <a:pPr lvl="2" eaLnBrk="1" hangingPunct="1">
              <a:defRPr/>
            </a:pPr>
            <a:r>
              <a:rPr lang="en-US" sz="1800" dirty="0"/>
              <a:t>See Grossman notes for more details</a:t>
            </a:r>
          </a:p>
          <a:p>
            <a:pPr lvl="1"/>
            <a:endParaRPr lang="en-US" sz="800" dirty="0"/>
          </a:p>
          <a:p>
            <a:pPr lvl="1"/>
            <a:endParaRPr lang="en-US" sz="800" dirty="0"/>
          </a:p>
          <a:p>
            <a:r>
              <a:rPr lang="en-US" sz="2400" u="sng" dirty="0"/>
              <a:t>Moral: Do not introduce a </a:t>
            </a:r>
            <a:r>
              <a:rPr lang="en-US" sz="2400" u="sng" dirty="0">
                <a:solidFill>
                  <a:schemeClr val="accent2"/>
                </a:solidFill>
              </a:rPr>
              <a:t>data race</a:t>
            </a:r>
            <a:r>
              <a:rPr lang="en-US" sz="2400" u="sng" dirty="0"/>
              <a:t>, even if every interleaving you can think of is correct</a:t>
            </a:r>
          </a:p>
          <a:p>
            <a:pPr lvl="1"/>
            <a:endParaRPr lang="en-US" sz="2000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DC483B-4ECD-7648-9601-A48BE5EEA2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EF018D-A113-44B2-BA5D-E3BD5C944D75}" type="slidenum">
              <a:rPr lang="en-US" smtClean="0"/>
              <a:t>22</a:t>
            </a:fld>
            <a:endParaRPr lang="en-US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dirty="0"/>
              <a:t>Recap: the distinction</a:t>
            </a:r>
          </a:p>
        </p:txBody>
      </p:sp>
      <p:sp>
        <p:nvSpPr>
          <p:cNvPr id="6" name="Content Placeholder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en-US" sz="900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sz="2400" dirty="0"/>
              <a:t>The term “</a:t>
            </a:r>
            <a:r>
              <a:rPr lang="en-US" sz="2400" dirty="0">
                <a:solidFill>
                  <a:srgbClr val="FF0000"/>
                </a:solidFill>
              </a:rPr>
              <a:t>race condition</a:t>
            </a:r>
            <a:r>
              <a:rPr lang="en-US" sz="2400" dirty="0"/>
              <a:t>” can refer to two </a:t>
            </a:r>
            <a:r>
              <a:rPr lang="en-US" sz="2400" i="1" dirty="0"/>
              <a:t>different</a:t>
            </a:r>
            <a:r>
              <a:rPr lang="en-US" sz="2400" dirty="0"/>
              <a:t> things resulting from lack of synchronization:</a:t>
            </a:r>
          </a:p>
          <a:p>
            <a:pPr marL="0" indent="0">
              <a:buNone/>
            </a:pPr>
            <a:endParaRPr lang="en-US" sz="900" dirty="0"/>
          </a:p>
          <a:p>
            <a:pPr marL="457200" indent="-457200">
              <a:buFont typeface="+mj-lt"/>
              <a:buAutoNum type="arabicPeriod"/>
            </a:pPr>
            <a:r>
              <a:rPr lang="en-US" sz="2400" dirty="0">
                <a:solidFill>
                  <a:schemeClr val="accent2"/>
                </a:solidFill>
              </a:rPr>
              <a:t>Data races:</a:t>
            </a:r>
            <a:r>
              <a:rPr lang="en-US" sz="2400" dirty="0"/>
              <a:t> Simultaneous read/write or write/write of the same memory location</a:t>
            </a:r>
          </a:p>
          <a:p>
            <a:pPr marL="457200" indent="-457200">
              <a:buFont typeface="+mj-lt"/>
              <a:buAutoNum type="arabicPeriod"/>
            </a:pPr>
            <a:endParaRPr lang="en-US" sz="900" dirty="0"/>
          </a:p>
          <a:p>
            <a:pPr marL="457200" indent="-457200">
              <a:buFont typeface="+mj-lt"/>
              <a:buAutoNum type="arabicPeriod"/>
            </a:pPr>
            <a:endParaRPr lang="en-US" sz="2400" dirty="0">
              <a:solidFill>
                <a:schemeClr val="accent2"/>
              </a:solidFill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sz="2400" dirty="0">
                <a:solidFill>
                  <a:schemeClr val="accent2"/>
                </a:solidFill>
              </a:rPr>
              <a:t>Bad </a:t>
            </a:r>
            <a:r>
              <a:rPr lang="en-US" sz="2400" dirty="0" err="1">
                <a:solidFill>
                  <a:schemeClr val="accent2"/>
                </a:solidFill>
              </a:rPr>
              <a:t>interleavings</a:t>
            </a:r>
            <a:r>
              <a:rPr lang="en-US" sz="2400" dirty="0">
                <a:solidFill>
                  <a:schemeClr val="accent2"/>
                </a:solidFill>
              </a:rPr>
              <a:t>:</a:t>
            </a:r>
            <a:r>
              <a:rPr lang="en-US" sz="2400" dirty="0"/>
              <a:t> Exposes bad intermediate state to other threads, leads to behavior </a:t>
            </a:r>
            <a:r>
              <a:rPr lang="en-US" sz="2400" b="1" u="sng" dirty="0"/>
              <a:t>we</a:t>
            </a:r>
            <a:r>
              <a:rPr lang="en-US" sz="2400" b="1" dirty="0"/>
              <a:t> </a:t>
            </a:r>
            <a:r>
              <a:rPr lang="en-US" sz="2400" dirty="0"/>
              <a:t>find incorrect</a:t>
            </a:r>
          </a:p>
          <a:p>
            <a:pPr lvl="1"/>
            <a:r>
              <a:rPr lang="en-US" sz="2000" dirty="0"/>
              <a:t>“Bad” depends on your specification</a:t>
            </a:r>
          </a:p>
          <a:p>
            <a:pPr marL="0" indent="0">
              <a:buNone/>
            </a:pPr>
            <a:endParaRPr lang="en-US" sz="2400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EB61596-8AA6-8845-A8D4-C9FCCD4975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EF018D-A113-44B2-BA5D-E3BD5C944D75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402739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dirty="0"/>
              <a:t>Getting it right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/>
        <p:txBody>
          <a:bodyPr/>
          <a:lstStyle/>
          <a:p>
            <a:pPr>
              <a:buNone/>
            </a:pPr>
            <a:r>
              <a:rPr lang="en-US" dirty="0"/>
              <a:t>Avoiding </a:t>
            </a:r>
            <a:r>
              <a:rPr lang="en-US" dirty="0">
                <a:solidFill>
                  <a:srgbClr val="FF0000"/>
                </a:solidFill>
              </a:rPr>
              <a:t>race conditions </a:t>
            </a:r>
            <a:r>
              <a:rPr lang="en-US" dirty="0"/>
              <a:t>on shared resources is difficult</a:t>
            </a:r>
          </a:p>
          <a:p>
            <a:pPr lvl="1"/>
            <a:r>
              <a:rPr lang="en-US" dirty="0"/>
              <a:t>What ‘seems fine’ in a sequential world can get you into trouble when multiple threads are involved</a:t>
            </a:r>
          </a:p>
          <a:p>
            <a:pPr lvl="1"/>
            <a:r>
              <a:rPr lang="en-US" dirty="0"/>
              <a:t>Decades of bugs have led to some </a:t>
            </a:r>
            <a:r>
              <a:rPr lang="en-US" i="1" dirty="0"/>
              <a:t>conventional wisdom</a:t>
            </a:r>
            <a:r>
              <a:rPr lang="en-US" dirty="0"/>
              <a:t>: </a:t>
            </a:r>
          </a:p>
          <a:p>
            <a:pPr lvl="1">
              <a:buNone/>
            </a:pPr>
            <a:r>
              <a:rPr lang="en-US" dirty="0"/>
              <a:t>	general techniques that are known to work</a:t>
            </a:r>
          </a:p>
          <a:p>
            <a:pPr lvl="1">
              <a:buNone/>
            </a:pPr>
            <a:endParaRPr lang="en-US" dirty="0"/>
          </a:p>
          <a:p>
            <a:pPr>
              <a:buNone/>
            </a:pPr>
            <a:r>
              <a:rPr lang="en-US" dirty="0"/>
              <a:t>Next, we discuss this conventional wisdom!</a:t>
            </a:r>
          </a:p>
          <a:p>
            <a:pPr lvl="1"/>
            <a:r>
              <a:rPr lang="en-US" dirty="0"/>
              <a:t>Parts paraphrased from “Java Concurrency in Practice”</a:t>
            </a:r>
          </a:p>
          <a:p>
            <a:pPr lvl="2"/>
            <a:r>
              <a:rPr lang="en-US" dirty="0"/>
              <a:t>Chapter 2 (rest of book more advanced)</a:t>
            </a:r>
          </a:p>
          <a:p>
            <a:pPr lvl="1"/>
            <a:r>
              <a:rPr lang="en-US" dirty="0"/>
              <a:t>But none of this is specific to Java or a particular book!</a:t>
            </a:r>
          </a:p>
          <a:p>
            <a:pPr lvl="1"/>
            <a:r>
              <a:rPr lang="en-US" dirty="0"/>
              <a:t>May be hard to appreciate in beginning, but come back to these guidelines over the years!</a:t>
            </a:r>
          </a:p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BCDC92-1B4F-0942-A462-F8A136C011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EF018D-A113-44B2-BA5D-E3BD5C944D75}" type="slidenum">
              <a:rPr lang="en-US" smtClean="0"/>
              <a:t>24</a:t>
            </a:fld>
            <a:endParaRPr lang="en-US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3200" dirty="0"/>
              <a:t>Shared-Memory, Concurrent Programming</a:t>
            </a:r>
            <a:br>
              <a:rPr lang="en-US" sz="3200" dirty="0"/>
            </a:br>
            <a:br>
              <a:rPr lang="en-US" sz="3200" dirty="0"/>
            </a:br>
            <a:br>
              <a:rPr lang="en-US" dirty="0"/>
            </a:br>
            <a:r>
              <a:rPr lang="en-US" sz="5400" dirty="0">
                <a:latin typeface="Lucida Calligraphy" panose="03010101010101010101" pitchFamily="66" charset="0"/>
              </a:rPr>
              <a:t>Conventional Wisdom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3467100" y="4411428"/>
            <a:ext cx="5257800" cy="580296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See Section 8 in Grossman Notes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E32E2DB-38C8-1349-8C57-DB881D8386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EF018D-A113-44B2-BA5D-E3BD5C944D75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091731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dirty="0"/>
              <a:t>3 choices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2400" dirty="0"/>
              <a:t>For every </a:t>
            </a:r>
            <a:r>
              <a:rPr lang="en-US" sz="2400" dirty="0">
                <a:solidFill>
                  <a:schemeClr val="accent2"/>
                </a:solidFill>
              </a:rPr>
              <a:t>memory location</a:t>
            </a:r>
            <a:r>
              <a:rPr lang="en-US" sz="2400" dirty="0"/>
              <a:t> (e.g., object field) in your program, you must obey at least one of the following: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>
                <a:solidFill>
                  <a:schemeClr val="accent2"/>
                </a:solidFill>
              </a:rPr>
              <a:t>Thread-local:</a:t>
            </a:r>
            <a:r>
              <a:rPr lang="en-US" sz="2400" dirty="0"/>
              <a:t> Do not use the location in &gt; 1 thread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>
                <a:solidFill>
                  <a:schemeClr val="accent2"/>
                </a:solidFill>
              </a:rPr>
              <a:t>Immutable:</a:t>
            </a:r>
            <a:r>
              <a:rPr lang="en-US" sz="2400" dirty="0"/>
              <a:t> Do not write to the memory location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>
                <a:solidFill>
                  <a:schemeClr val="accent2"/>
                </a:solidFill>
              </a:rPr>
              <a:t>Shared-and-mutable:</a:t>
            </a:r>
            <a:r>
              <a:rPr lang="en-US" sz="2400" dirty="0"/>
              <a:t> Use synchronization to control access to the location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2939FB-22D0-0D44-9415-41EBA1F214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EF018D-A113-44B2-BA5D-E3BD5C944D75}" type="slidenum">
              <a:rPr lang="en-US" smtClean="0"/>
              <a:t>26</a:t>
            </a:fld>
            <a:endParaRPr lang="en-US"/>
          </a:p>
        </p:txBody>
      </p:sp>
      <p:sp>
        <p:nvSpPr>
          <p:cNvPr id="7" name="Oval 6"/>
          <p:cNvSpPr/>
          <p:nvPr>
            <p:custDataLst>
              <p:tags r:id="rId3"/>
            </p:custDataLst>
          </p:nvPr>
        </p:nvSpPr>
        <p:spPr bwMode="auto">
          <a:xfrm>
            <a:off x="2590800" y="3864114"/>
            <a:ext cx="6858000" cy="2362200"/>
          </a:xfrm>
          <a:prstGeom prst="ellipse">
            <a:avLst/>
          </a:prstGeom>
          <a:noFill/>
          <a:ln w="476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400" b="1">
              <a:latin typeface="Times New Roman" pitchFamily="18" charset="0"/>
            </a:endParaRPr>
          </a:p>
        </p:txBody>
      </p:sp>
      <p:sp>
        <p:nvSpPr>
          <p:cNvPr id="8" name="TextBox 7"/>
          <p:cNvSpPr txBox="1"/>
          <p:nvPr>
            <p:custDataLst>
              <p:tags r:id="rId4"/>
            </p:custDataLst>
          </p:nvPr>
        </p:nvSpPr>
        <p:spPr>
          <a:xfrm>
            <a:off x="2819400" y="4572000"/>
            <a:ext cx="143821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all memory</a:t>
            </a:r>
          </a:p>
        </p:txBody>
      </p:sp>
      <p:sp>
        <p:nvSpPr>
          <p:cNvPr id="9" name="Oval 8"/>
          <p:cNvSpPr/>
          <p:nvPr>
            <p:custDataLst>
              <p:tags r:id="rId5"/>
            </p:custDataLst>
          </p:nvPr>
        </p:nvSpPr>
        <p:spPr bwMode="auto">
          <a:xfrm>
            <a:off x="4419600" y="4038600"/>
            <a:ext cx="2971800" cy="1959114"/>
          </a:xfrm>
          <a:prstGeom prst="ellipse">
            <a:avLst/>
          </a:prstGeom>
          <a:noFill/>
          <a:ln w="476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400" b="1">
              <a:latin typeface="Times New Roman" pitchFamily="18" charset="0"/>
            </a:endParaRPr>
          </a:p>
        </p:txBody>
      </p:sp>
      <p:sp>
        <p:nvSpPr>
          <p:cNvPr id="10" name="TextBox 9"/>
          <p:cNvSpPr txBox="1"/>
          <p:nvPr>
            <p:custDataLst>
              <p:tags r:id="rId6"/>
            </p:custDataLst>
          </p:nvPr>
        </p:nvSpPr>
        <p:spPr>
          <a:xfrm>
            <a:off x="4953000" y="4495800"/>
            <a:ext cx="146546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thread-local</a:t>
            </a:r>
          </a:p>
          <a:p>
            <a:r>
              <a:rPr lang="en-US" sz="2000" dirty="0"/>
              <a:t>memory</a:t>
            </a:r>
          </a:p>
        </p:txBody>
      </p:sp>
      <p:sp>
        <p:nvSpPr>
          <p:cNvPr id="11" name="Oval 10"/>
          <p:cNvSpPr/>
          <p:nvPr>
            <p:custDataLst>
              <p:tags r:id="rId7"/>
            </p:custDataLst>
          </p:nvPr>
        </p:nvSpPr>
        <p:spPr bwMode="auto">
          <a:xfrm>
            <a:off x="6858000" y="4572000"/>
            <a:ext cx="1981200" cy="914400"/>
          </a:xfrm>
          <a:prstGeom prst="ellipse">
            <a:avLst/>
          </a:prstGeom>
          <a:noFill/>
          <a:ln w="476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400" b="1">
              <a:latin typeface="Times New Roman" pitchFamily="18" charset="0"/>
            </a:endParaRPr>
          </a:p>
        </p:txBody>
      </p:sp>
      <p:sp>
        <p:nvSpPr>
          <p:cNvPr id="12" name="TextBox 11"/>
          <p:cNvSpPr txBox="1"/>
          <p:nvPr>
            <p:custDataLst>
              <p:tags r:id="rId8"/>
            </p:custDataLst>
          </p:nvPr>
        </p:nvSpPr>
        <p:spPr>
          <a:xfrm>
            <a:off x="7391400" y="4648200"/>
            <a:ext cx="1371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immutable</a:t>
            </a:r>
          </a:p>
          <a:p>
            <a:r>
              <a:rPr lang="en-US" sz="2000" dirty="0"/>
              <a:t>memory</a:t>
            </a:r>
          </a:p>
        </p:txBody>
      </p:sp>
      <p:cxnSp>
        <p:nvCxnSpPr>
          <p:cNvPr id="13" name="Straight Connector 12"/>
          <p:cNvCxnSpPr>
            <a:endCxn id="14" idx="1"/>
          </p:cNvCxnSpPr>
          <p:nvPr>
            <p:custDataLst>
              <p:tags r:id="rId9"/>
            </p:custDataLst>
          </p:nvPr>
        </p:nvCxnSpPr>
        <p:spPr bwMode="auto">
          <a:xfrm flipV="1">
            <a:off x="8763000" y="4294258"/>
            <a:ext cx="762000" cy="408057"/>
          </a:xfrm>
          <a:prstGeom prst="line">
            <a:avLst/>
          </a:prstGeom>
          <a:solidFill>
            <a:schemeClr val="accent1"/>
          </a:solidFill>
          <a:ln w="476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4" name="TextBox 13"/>
          <p:cNvSpPr txBox="1"/>
          <p:nvPr>
            <p:custDataLst>
              <p:tags r:id="rId10"/>
            </p:custDataLst>
          </p:nvPr>
        </p:nvSpPr>
        <p:spPr>
          <a:xfrm>
            <a:off x="9525000" y="3940314"/>
            <a:ext cx="187442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need </a:t>
            </a:r>
          </a:p>
          <a:p>
            <a:r>
              <a:rPr lang="en-US" sz="2000" dirty="0"/>
              <a:t>synchronization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dirty="0"/>
              <a:t>1. Thread-local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/>
        <p:txBody>
          <a:bodyPr>
            <a:normAutofit/>
          </a:bodyPr>
          <a:lstStyle/>
          <a:p>
            <a:pPr marL="457200" indent="-457200">
              <a:buNone/>
            </a:pPr>
            <a:r>
              <a:rPr lang="en-US" sz="2400" dirty="0"/>
              <a:t>Whenever possible, do not share resources</a:t>
            </a:r>
          </a:p>
          <a:p>
            <a:pPr marL="857250" lvl="1" indent="-457200"/>
            <a:endParaRPr lang="en-US" sz="900" dirty="0"/>
          </a:p>
          <a:p>
            <a:pPr marL="742950" lvl="1" indent="-342900"/>
            <a:r>
              <a:rPr lang="en-US" sz="2000" dirty="0"/>
              <a:t>Easier to have each thread have its own </a:t>
            </a:r>
            <a:r>
              <a:rPr lang="en-US" sz="2000" b="1" dirty="0"/>
              <a:t>thread-local </a:t>
            </a:r>
            <a:r>
              <a:rPr lang="en-US" sz="2000" b="1" i="1" dirty="0"/>
              <a:t>copy</a:t>
            </a:r>
            <a:r>
              <a:rPr lang="en-US" sz="2000" b="1" dirty="0"/>
              <a:t> </a:t>
            </a:r>
            <a:r>
              <a:rPr lang="en-US" sz="2000" dirty="0"/>
              <a:t>of a resource than to have one with shared updates</a:t>
            </a:r>
          </a:p>
          <a:p>
            <a:pPr marL="571500" lvl="1" indent="-171450"/>
            <a:endParaRPr lang="en-US" sz="900" dirty="0"/>
          </a:p>
          <a:p>
            <a:pPr marL="742950" lvl="1" indent="-342900"/>
            <a:r>
              <a:rPr lang="en-US" sz="2000" dirty="0"/>
              <a:t>This is correct only if threads do not need to communicate through the resource</a:t>
            </a:r>
          </a:p>
          <a:p>
            <a:pPr lvl="2" indent="-342900"/>
            <a:r>
              <a:rPr lang="en-US" sz="1800" dirty="0"/>
              <a:t>That is, multiple copies are a correct approach</a:t>
            </a:r>
          </a:p>
          <a:p>
            <a:pPr lvl="2" indent="-342900"/>
            <a:r>
              <a:rPr lang="en-US" sz="1800" dirty="0"/>
              <a:t>Example: </a:t>
            </a:r>
            <a:r>
              <a:rPr lang="en-US" sz="1800" b="1" dirty="0">
                <a:latin typeface="Courier New" pitchFamily="49" charset="0"/>
                <a:cs typeface="Courier New" pitchFamily="49" charset="0"/>
              </a:rPr>
              <a:t>Random</a:t>
            </a:r>
            <a:r>
              <a:rPr lang="en-US" sz="1800" dirty="0"/>
              <a:t> objects</a:t>
            </a:r>
          </a:p>
          <a:p>
            <a:pPr marL="571500" lvl="1" indent="-171450"/>
            <a:endParaRPr lang="en-US" sz="900" dirty="0"/>
          </a:p>
          <a:p>
            <a:pPr marL="742950" lvl="1" indent="-342900"/>
            <a:r>
              <a:rPr lang="en-US" sz="2000" dirty="0"/>
              <a:t>Note: Because each call-stack is thread-local, never need to synchronize on local variables</a:t>
            </a:r>
          </a:p>
          <a:p>
            <a:pPr marL="857250" lvl="1" indent="-457200"/>
            <a:endParaRPr lang="en-US" sz="2000" dirty="0"/>
          </a:p>
          <a:p>
            <a:pPr marL="0" indent="0">
              <a:buNone/>
            </a:pPr>
            <a:r>
              <a:rPr lang="en-US" sz="2400" i="1" dirty="0"/>
              <a:t>In typical concurrent programs, the vast majority of objects should be thread-local: shared-memory should be rare – minimize it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1724514-BA29-ED43-A4D8-307B1C3938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EF018D-A113-44B2-BA5D-E3BD5C944D75}" type="slidenum">
              <a:rPr lang="en-US" smtClean="0"/>
              <a:t>27</a:t>
            </a:fld>
            <a:endParaRPr lang="en-US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dirty="0"/>
              <a:t>2. Immutable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2400" dirty="0"/>
              <a:t>Whenever possible, do not update objects</a:t>
            </a:r>
          </a:p>
          <a:p>
            <a:pPr lvl="1"/>
            <a:r>
              <a:rPr lang="en-US" sz="2000" dirty="0"/>
              <a:t>Make new objects instead!</a:t>
            </a:r>
          </a:p>
          <a:p>
            <a:pPr lvl="1"/>
            <a:endParaRPr lang="en-US" sz="2000" dirty="0"/>
          </a:p>
          <a:p>
            <a:r>
              <a:rPr lang="en-US" sz="2400" dirty="0"/>
              <a:t>One of the key tenets of </a:t>
            </a:r>
            <a:r>
              <a:rPr lang="en-US" sz="2400" i="1" dirty="0"/>
              <a:t>functional programming</a:t>
            </a:r>
            <a:r>
              <a:rPr lang="en-US" sz="2400" dirty="0"/>
              <a:t>  (see CSE 341)</a:t>
            </a:r>
          </a:p>
          <a:p>
            <a:pPr lvl="1"/>
            <a:r>
              <a:rPr lang="en-US" sz="2000" dirty="0"/>
              <a:t>Generally helpful to avoid </a:t>
            </a:r>
            <a:r>
              <a:rPr lang="en-US" sz="2000" i="1" dirty="0"/>
              <a:t>side-effects</a:t>
            </a:r>
          </a:p>
          <a:p>
            <a:pPr lvl="1"/>
            <a:r>
              <a:rPr lang="en-US" sz="2000" dirty="0"/>
              <a:t>Much more helpful in a concurrent setting</a:t>
            </a:r>
          </a:p>
          <a:p>
            <a:pPr lvl="1"/>
            <a:endParaRPr lang="en-US" sz="2000" dirty="0"/>
          </a:p>
          <a:p>
            <a:r>
              <a:rPr lang="en-US" sz="2400" dirty="0"/>
              <a:t>If a location is only read, never written, then no synchronization is necessary!</a:t>
            </a:r>
          </a:p>
          <a:p>
            <a:pPr lvl="1"/>
            <a:r>
              <a:rPr lang="en-US" sz="2000" dirty="0"/>
              <a:t>Simultaneous reads are </a:t>
            </a:r>
            <a:r>
              <a:rPr lang="en-US" sz="2000" i="1" dirty="0"/>
              <a:t>not</a:t>
            </a:r>
            <a:r>
              <a:rPr lang="en-US" sz="2000" dirty="0"/>
              <a:t> races and </a:t>
            </a:r>
            <a:r>
              <a:rPr lang="en-US" sz="2000" i="1" dirty="0"/>
              <a:t>not</a:t>
            </a:r>
            <a:r>
              <a:rPr lang="en-US" sz="2000" dirty="0"/>
              <a:t> a problem</a:t>
            </a:r>
          </a:p>
          <a:p>
            <a:pPr lvl="1">
              <a:buNone/>
            </a:pPr>
            <a:endParaRPr lang="en-US" sz="1200" dirty="0"/>
          </a:p>
          <a:p>
            <a:pPr lvl="1">
              <a:buNone/>
            </a:pPr>
            <a:endParaRPr lang="en-US" sz="1200" dirty="0"/>
          </a:p>
          <a:p>
            <a:pPr>
              <a:buNone/>
            </a:pPr>
            <a:r>
              <a:rPr lang="en-US" sz="2400" i="1" dirty="0"/>
              <a:t>In practice, programmers usually over-use mutation – minimize it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BBD8470-8FE5-4747-9FF5-8707DB1537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EF018D-A113-44B2-BA5D-E3BD5C944D75}" type="slidenum">
              <a:rPr lang="en-US" smtClean="0"/>
              <a:t>28</a:t>
            </a:fld>
            <a:endParaRPr lang="en-US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pPr eaLnBrk="1" hangingPunct="1"/>
            <a:r>
              <a:rPr lang="en-US" dirty="0"/>
              <a:t>3. The rest: Keep it synchronized</a:t>
            </a:r>
          </a:p>
        </p:txBody>
      </p:sp>
      <p:sp>
        <p:nvSpPr>
          <p:cNvPr id="64514" name="Content Placeholder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2400" dirty="0"/>
              <a:t>After minimizing the amount of memory that is (1) thread-shared and </a:t>
            </a:r>
            <a:br>
              <a:rPr lang="en-US" sz="2400" dirty="0"/>
            </a:br>
            <a:r>
              <a:rPr lang="en-US" sz="2400" dirty="0"/>
              <a:t>(2) mutable, we need guidelines for how to use locks to keep other data consistent</a:t>
            </a:r>
          </a:p>
          <a:p>
            <a:pPr eaLnBrk="1" hangingPunct="1">
              <a:buFontTx/>
              <a:buNone/>
            </a:pPr>
            <a:endParaRPr lang="en-US" sz="2400" dirty="0"/>
          </a:p>
          <a:p>
            <a:pPr eaLnBrk="1" hangingPunct="1">
              <a:buFontTx/>
              <a:buNone/>
            </a:pPr>
            <a:r>
              <a:rPr lang="en-US" sz="2400" b="1" dirty="0">
                <a:solidFill>
                  <a:srgbClr val="119F33"/>
                </a:solidFill>
              </a:rPr>
              <a:t>Guideline #0:</a:t>
            </a:r>
            <a:r>
              <a:rPr lang="en-US" sz="2400" dirty="0">
                <a:solidFill>
                  <a:srgbClr val="119F33"/>
                </a:solidFill>
              </a:rPr>
              <a:t> No </a:t>
            </a:r>
            <a:r>
              <a:rPr lang="en-US" sz="2400" dirty="0">
                <a:solidFill>
                  <a:schemeClr val="accent2"/>
                </a:solidFill>
              </a:rPr>
              <a:t>data races</a:t>
            </a:r>
          </a:p>
          <a:p>
            <a:pPr eaLnBrk="1" hangingPunct="1"/>
            <a:r>
              <a:rPr lang="en-US" sz="2400" i="1" dirty="0">
                <a:solidFill>
                  <a:srgbClr val="119F33"/>
                </a:solidFill>
              </a:rPr>
              <a:t>Never allow two threads to read/write or write/write the same location at the same time </a:t>
            </a:r>
            <a:r>
              <a:rPr lang="en-US" sz="2400" dirty="0"/>
              <a:t>(use locks!)</a:t>
            </a:r>
          </a:p>
          <a:p>
            <a:pPr lvl="1" eaLnBrk="1" hangingPunct="1"/>
            <a:r>
              <a:rPr lang="en-US" sz="2000" dirty="0"/>
              <a:t>Even if it ‘seems safe’</a:t>
            </a:r>
          </a:p>
          <a:p>
            <a:pPr marL="457200" lvl="1" indent="0" eaLnBrk="1" hangingPunct="1">
              <a:buNone/>
            </a:pPr>
            <a:endParaRPr lang="en-US" sz="2000" dirty="0"/>
          </a:p>
          <a:p>
            <a:pPr eaLnBrk="1" hangingPunct="1">
              <a:buFontTx/>
              <a:buNone/>
            </a:pPr>
            <a:r>
              <a:rPr lang="en-US" sz="2400" i="1" dirty="0"/>
              <a:t>Necessary</a:t>
            </a:r>
            <a:r>
              <a:rPr lang="en-US" sz="2400" dirty="0"/>
              <a:t>: </a:t>
            </a:r>
          </a:p>
          <a:p>
            <a:pPr marL="0" indent="0">
              <a:buNone/>
            </a:pPr>
            <a:r>
              <a:rPr lang="en-US" sz="2400" dirty="0"/>
              <a:t>a Java or C program with a </a:t>
            </a:r>
            <a:r>
              <a:rPr lang="en-US" sz="2400" dirty="0">
                <a:solidFill>
                  <a:schemeClr val="accent2"/>
                </a:solidFill>
              </a:rPr>
              <a:t>data race </a:t>
            </a:r>
            <a:r>
              <a:rPr lang="en-US" sz="2400" dirty="0"/>
              <a:t>is by definition wrong</a:t>
            </a:r>
            <a:endParaRPr lang="en-US" sz="900" dirty="0"/>
          </a:p>
          <a:p>
            <a:pPr eaLnBrk="1" hangingPunct="1">
              <a:buFontTx/>
              <a:buNone/>
            </a:pPr>
            <a:r>
              <a:rPr lang="en-US" sz="2400" i="1" dirty="0"/>
              <a:t>But Not sufficient</a:t>
            </a:r>
            <a:r>
              <a:rPr lang="en-US" sz="2400" dirty="0"/>
              <a:t>: Our </a:t>
            </a:r>
            <a:r>
              <a:rPr lang="en-US" sz="2400" b="1" dirty="0">
                <a:latin typeface="Courier New" pitchFamily="49" charset="0"/>
                <a:cs typeface="Courier New" pitchFamily="49" charset="0"/>
              </a:rPr>
              <a:t>peek</a:t>
            </a:r>
            <a:r>
              <a:rPr lang="en-US" sz="2400" dirty="0"/>
              <a:t> example had no </a:t>
            </a:r>
            <a:r>
              <a:rPr lang="en-US" sz="2400" dirty="0">
                <a:solidFill>
                  <a:schemeClr val="accent2"/>
                </a:solidFill>
              </a:rPr>
              <a:t>data races</a:t>
            </a:r>
            <a:r>
              <a:rPr lang="en-US" sz="2400" dirty="0"/>
              <a:t>, and it’s still wrong…</a:t>
            </a:r>
          </a:p>
          <a:p>
            <a:pPr eaLnBrk="1" hangingPunct="1">
              <a:buFontTx/>
              <a:buNone/>
            </a:pPr>
            <a:endParaRPr lang="en-US" sz="24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5CAE272-9138-1843-8C6E-5E1C2C1ADC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EF018D-A113-44B2-BA5D-E3BD5C944D75}" type="slidenum">
              <a:rPr lang="en-US" smtClean="0"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07250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CA6B72-3146-83B8-7FDC-516282C220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Today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C13033-1150-EF43-C66F-EFC5B223FD2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Concurrency: Synchronization</a:t>
            </a:r>
          </a:p>
          <a:p>
            <a:pPr lvl="1"/>
            <a:r>
              <a:rPr lang="en-US" dirty="0"/>
              <a:t>Concurrent Programming</a:t>
            </a:r>
          </a:p>
          <a:p>
            <a:pPr lvl="1"/>
            <a:r>
              <a:rPr lang="en-US" dirty="0"/>
              <a:t>Mutual Exclusion (Mutex)</a:t>
            </a:r>
          </a:p>
          <a:p>
            <a:pPr lvl="1"/>
            <a:r>
              <a:rPr lang="en-US" dirty="0"/>
              <a:t>Locks</a:t>
            </a:r>
          </a:p>
          <a:p>
            <a:pPr lvl="1"/>
            <a:r>
              <a:rPr lang="en-US" dirty="0"/>
              <a:t>Re-entrant Locks</a:t>
            </a:r>
          </a:p>
          <a:p>
            <a:r>
              <a:rPr lang="en-US" dirty="0">
                <a:solidFill>
                  <a:srgbClr val="FF0000"/>
                </a:solidFill>
              </a:rPr>
              <a:t>Concurrency: Synchronization Issues</a:t>
            </a:r>
          </a:p>
          <a:p>
            <a:pPr lvl="1"/>
            <a:r>
              <a:rPr lang="en-US" dirty="0">
                <a:solidFill>
                  <a:srgbClr val="FF0000"/>
                </a:solidFill>
              </a:rPr>
              <a:t>Race Conditions: Data Races &amp; Bad </a:t>
            </a:r>
            <a:r>
              <a:rPr lang="en-US" dirty="0" err="1">
                <a:solidFill>
                  <a:srgbClr val="FF0000"/>
                </a:solidFill>
              </a:rPr>
              <a:t>Interleavings</a:t>
            </a:r>
            <a:endParaRPr lang="en-US" dirty="0">
              <a:solidFill>
                <a:srgbClr val="FF0000"/>
              </a:solidFill>
            </a:endParaRPr>
          </a:p>
          <a:p>
            <a:pPr lvl="1"/>
            <a:r>
              <a:rPr lang="en-US" dirty="0">
                <a:solidFill>
                  <a:srgbClr val="FF0000"/>
                </a:solidFill>
              </a:rPr>
              <a:t>Deadlocks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BBFB9D1-F29C-C93F-6D9D-75E03006A4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02E23-3178-4BA5-BB7A-1C1DEC0859E6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2432624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pPr eaLnBrk="1" hangingPunct="1"/>
            <a:r>
              <a:rPr lang="en-US"/>
              <a:t>Consistent Locking</a:t>
            </a:r>
          </a:p>
        </p:txBody>
      </p:sp>
      <p:sp>
        <p:nvSpPr>
          <p:cNvPr id="66562" name="Content Placeholder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/>
        <p:txBody>
          <a:bodyPr>
            <a:normAutofit fontScale="77500" lnSpcReduction="20000"/>
          </a:bodyPr>
          <a:lstStyle/>
          <a:p>
            <a:pPr eaLnBrk="1" hangingPunct="1">
              <a:buFontTx/>
              <a:buNone/>
            </a:pPr>
            <a:r>
              <a:rPr lang="en-US" b="1" dirty="0">
                <a:solidFill>
                  <a:srgbClr val="119F33"/>
                </a:solidFill>
              </a:rPr>
              <a:t>Guideline #1:</a:t>
            </a:r>
            <a:r>
              <a:rPr lang="en-US" dirty="0"/>
              <a:t> </a:t>
            </a:r>
            <a:r>
              <a:rPr lang="en-US" dirty="0">
                <a:solidFill>
                  <a:srgbClr val="119F33"/>
                </a:solidFill>
              </a:rPr>
              <a:t>Use consistent locking</a:t>
            </a:r>
          </a:p>
          <a:p>
            <a:pPr eaLnBrk="1" hangingPunct="1"/>
            <a:r>
              <a:rPr lang="en-US" i="1" dirty="0">
                <a:solidFill>
                  <a:srgbClr val="119F33"/>
                </a:solidFill>
              </a:rPr>
              <a:t>Every location needing synchronization has a lock that is </a:t>
            </a:r>
            <a:r>
              <a:rPr lang="en-US" i="1" u="sng" dirty="0">
                <a:solidFill>
                  <a:srgbClr val="119F33"/>
                </a:solidFill>
              </a:rPr>
              <a:t>always</a:t>
            </a:r>
            <a:r>
              <a:rPr lang="en-US" i="1" dirty="0">
                <a:solidFill>
                  <a:srgbClr val="119F33"/>
                </a:solidFill>
              </a:rPr>
              <a:t> held when reading or writing the location</a:t>
            </a:r>
          </a:p>
          <a:p>
            <a:pPr eaLnBrk="1" hangingPunct="1">
              <a:buFontTx/>
              <a:buNone/>
            </a:pPr>
            <a:endParaRPr lang="en-US" sz="1000" dirty="0"/>
          </a:p>
          <a:p>
            <a:pPr eaLnBrk="1" hangingPunct="1"/>
            <a:r>
              <a:rPr lang="en-US" dirty="0"/>
              <a:t>We say the lock </a:t>
            </a:r>
            <a:r>
              <a:rPr lang="en-US" b="1" dirty="0">
                <a:solidFill>
                  <a:schemeClr val="tx2"/>
                </a:solidFill>
              </a:rPr>
              <a:t>guards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/>
              <a:t>the location</a:t>
            </a:r>
          </a:p>
          <a:p>
            <a:pPr eaLnBrk="1" hangingPunct="1"/>
            <a:endParaRPr lang="en-US" sz="1000" dirty="0"/>
          </a:p>
          <a:p>
            <a:pPr eaLnBrk="1" hangingPunct="1"/>
            <a:r>
              <a:rPr lang="en-US" dirty="0"/>
              <a:t>The same lock can (and often should) guard multiple locations (ex. multiple fields in a class)  </a:t>
            </a:r>
          </a:p>
          <a:p>
            <a:pPr eaLnBrk="1" hangingPunct="1"/>
            <a:endParaRPr lang="en-US" sz="1000" dirty="0"/>
          </a:p>
          <a:p>
            <a:pPr eaLnBrk="1" hangingPunct="1"/>
            <a:r>
              <a:rPr lang="en-US" dirty="0"/>
              <a:t>Clearly document the guard for each location</a:t>
            </a:r>
          </a:p>
          <a:p>
            <a:pPr eaLnBrk="1" hangingPunct="1">
              <a:buFontTx/>
              <a:buNone/>
            </a:pPr>
            <a:endParaRPr lang="en-US" sz="1000" dirty="0"/>
          </a:p>
          <a:p>
            <a:pPr eaLnBrk="1" hangingPunct="1"/>
            <a:r>
              <a:rPr lang="en-US" dirty="0"/>
              <a:t>In Java, often the guard is the object containing the location</a:t>
            </a:r>
          </a:p>
          <a:p>
            <a:pPr lvl="1" eaLnBrk="1" hangingPunct="1"/>
            <a:r>
              <a:rPr lang="en-US" b="1" dirty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this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/>
              <a:t>inside the object’s methods</a:t>
            </a:r>
          </a:p>
          <a:p>
            <a:pPr lvl="1"/>
            <a:r>
              <a:rPr lang="en-US" dirty="0"/>
              <a:t>But also often guard a larger structure with one lock to ensure mutual exclusion on the structure</a:t>
            </a:r>
          </a:p>
          <a:p>
            <a:pPr lvl="1" eaLnBrk="1" hangingPunct="1"/>
            <a:endParaRPr lang="en-US" dirty="0"/>
          </a:p>
          <a:p>
            <a:pPr lvl="1" eaLnBrk="1" hangingPunct="1"/>
            <a:endParaRPr lang="en-US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F86619FC-34F3-A345-B2A2-FD54B821C4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EF018D-A113-44B2-BA5D-E3BD5C944D75}" type="slidenum">
              <a:rPr lang="en-US" smtClean="0"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4712216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dirty="0"/>
              <a:t>Consistent Locking (continued)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/>
        <p:txBody>
          <a:bodyPr>
            <a:normAutofit/>
          </a:bodyPr>
          <a:lstStyle/>
          <a:p>
            <a:r>
              <a:rPr lang="en-US" dirty="0"/>
              <a:t>The mapping from locations to guarding locks is </a:t>
            </a:r>
            <a:r>
              <a:rPr lang="en-US" i="1" dirty="0"/>
              <a:t>conceptual</a:t>
            </a:r>
          </a:p>
          <a:p>
            <a:pPr lvl="1"/>
            <a:r>
              <a:rPr lang="en-US" dirty="0"/>
              <a:t>Must be enforced by you as the programmer</a:t>
            </a:r>
          </a:p>
          <a:p>
            <a:r>
              <a:rPr lang="en-US" dirty="0"/>
              <a:t>It partitions the </a:t>
            </a:r>
            <a:r>
              <a:rPr lang="en-US" b="1" dirty="0">
                <a:solidFill>
                  <a:schemeClr val="tx2"/>
                </a:solidFill>
              </a:rPr>
              <a:t>shared-and-mutable</a:t>
            </a:r>
            <a:r>
              <a:rPr lang="en-US" dirty="0"/>
              <a:t> locations into “which lock”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D635B06-E255-1745-93B7-AA9ED6AC6D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EF018D-A113-44B2-BA5D-E3BD5C944D75}" type="slidenum">
              <a:rPr lang="en-US" smtClean="0"/>
              <a:t>31</a:t>
            </a:fld>
            <a:endParaRPr lang="en-US"/>
          </a:p>
        </p:txBody>
      </p:sp>
      <p:sp>
        <p:nvSpPr>
          <p:cNvPr id="7" name="Oval 6"/>
          <p:cNvSpPr/>
          <p:nvPr>
            <p:custDataLst>
              <p:tags r:id="rId3"/>
            </p:custDataLst>
          </p:nvPr>
        </p:nvSpPr>
        <p:spPr bwMode="auto">
          <a:xfrm>
            <a:off x="3289300" y="3314437"/>
            <a:ext cx="381000" cy="304800"/>
          </a:xfrm>
          <a:prstGeom prst="ellips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400" b="1">
              <a:latin typeface="Times New Roman" pitchFamily="18" charset="0"/>
            </a:endParaRPr>
          </a:p>
        </p:txBody>
      </p:sp>
      <p:sp>
        <p:nvSpPr>
          <p:cNvPr id="8" name="Oval 7"/>
          <p:cNvSpPr/>
          <p:nvPr>
            <p:custDataLst>
              <p:tags r:id="rId4"/>
            </p:custDataLst>
          </p:nvPr>
        </p:nvSpPr>
        <p:spPr bwMode="auto">
          <a:xfrm>
            <a:off x="3822700" y="3466837"/>
            <a:ext cx="381000" cy="304800"/>
          </a:xfrm>
          <a:prstGeom prst="ellips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400" b="1">
              <a:latin typeface="Times New Roman" pitchFamily="18" charset="0"/>
            </a:endParaRPr>
          </a:p>
        </p:txBody>
      </p:sp>
      <p:sp>
        <p:nvSpPr>
          <p:cNvPr id="9" name="Oval 8"/>
          <p:cNvSpPr/>
          <p:nvPr>
            <p:custDataLst>
              <p:tags r:id="rId5"/>
            </p:custDataLst>
          </p:nvPr>
        </p:nvSpPr>
        <p:spPr bwMode="auto">
          <a:xfrm>
            <a:off x="4813300" y="3466837"/>
            <a:ext cx="381000" cy="304800"/>
          </a:xfrm>
          <a:prstGeom prst="ellips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400" b="1">
              <a:latin typeface="Times New Roman" pitchFamily="18" charset="0"/>
            </a:endParaRPr>
          </a:p>
        </p:txBody>
      </p:sp>
      <p:sp>
        <p:nvSpPr>
          <p:cNvPr id="10" name="Oval 9"/>
          <p:cNvSpPr/>
          <p:nvPr>
            <p:custDataLst>
              <p:tags r:id="rId6"/>
            </p:custDataLst>
          </p:nvPr>
        </p:nvSpPr>
        <p:spPr bwMode="auto">
          <a:xfrm>
            <a:off x="6184900" y="3314437"/>
            <a:ext cx="381000" cy="304800"/>
          </a:xfrm>
          <a:prstGeom prst="ellips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400" b="1">
              <a:latin typeface="Times New Roman" pitchFamily="18" charset="0"/>
            </a:endParaRPr>
          </a:p>
        </p:txBody>
      </p:sp>
      <p:sp>
        <p:nvSpPr>
          <p:cNvPr id="11" name="Oval 10"/>
          <p:cNvSpPr/>
          <p:nvPr>
            <p:custDataLst>
              <p:tags r:id="rId7"/>
            </p:custDataLst>
          </p:nvPr>
        </p:nvSpPr>
        <p:spPr bwMode="auto">
          <a:xfrm>
            <a:off x="5575300" y="3314437"/>
            <a:ext cx="381000" cy="304800"/>
          </a:xfrm>
          <a:prstGeom prst="ellips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400" b="1">
              <a:latin typeface="Times New Roman" pitchFamily="18" charset="0"/>
            </a:endParaRPr>
          </a:p>
        </p:txBody>
      </p:sp>
      <p:sp>
        <p:nvSpPr>
          <p:cNvPr id="12" name="Oval 11"/>
          <p:cNvSpPr/>
          <p:nvPr>
            <p:custDataLst>
              <p:tags r:id="rId8"/>
            </p:custDataLst>
          </p:nvPr>
        </p:nvSpPr>
        <p:spPr bwMode="auto">
          <a:xfrm>
            <a:off x="4279900" y="3238237"/>
            <a:ext cx="381000" cy="304800"/>
          </a:xfrm>
          <a:prstGeom prst="ellips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400" b="1">
              <a:latin typeface="Times New Roman" pitchFamily="18" charset="0"/>
            </a:endParaRPr>
          </a:p>
        </p:txBody>
      </p:sp>
      <p:sp>
        <p:nvSpPr>
          <p:cNvPr id="13" name="Oval 12"/>
          <p:cNvSpPr/>
          <p:nvPr>
            <p:custDataLst>
              <p:tags r:id="rId9"/>
            </p:custDataLst>
          </p:nvPr>
        </p:nvSpPr>
        <p:spPr bwMode="auto">
          <a:xfrm>
            <a:off x="6946900" y="3390637"/>
            <a:ext cx="381000" cy="304800"/>
          </a:xfrm>
          <a:prstGeom prst="ellips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400" b="1">
              <a:latin typeface="Times New Roman" pitchFamily="18" charset="0"/>
            </a:endParaRPr>
          </a:p>
        </p:txBody>
      </p:sp>
      <p:sp>
        <p:nvSpPr>
          <p:cNvPr id="14" name="Oval 13"/>
          <p:cNvSpPr/>
          <p:nvPr>
            <p:custDataLst>
              <p:tags r:id="rId10"/>
            </p:custDataLst>
          </p:nvPr>
        </p:nvSpPr>
        <p:spPr bwMode="auto">
          <a:xfrm>
            <a:off x="7480300" y="3238237"/>
            <a:ext cx="381000" cy="304800"/>
          </a:xfrm>
          <a:prstGeom prst="ellips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400" b="1">
              <a:latin typeface="Times New Roman" pitchFamily="18" charset="0"/>
            </a:endParaRPr>
          </a:p>
        </p:txBody>
      </p:sp>
      <p:grpSp>
        <p:nvGrpSpPr>
          <p:cNvPr id="15" name="Group 12"/>
          <p:cNvGrpSpPr>
            <a:grpSpLocks/>
          </p:cNvGrpSpPr>
          <p:nvPr>
            <p:custDataLst>
              <p:tags r:id="rId11"/>
            </p:custDataLst>
          </p:nvPr>
        </p:nvGrpSpPr>
        <p:grpSpPr bwMode="auto">
          <a:xfrm>
            <a:off x="3898900" y="4000237"/>
            <a:ext cx="533400" cy="533400"/>
            <a:chOff x="4717" y="731"/>
            <a:chExt cx="630" cy="672"/>
          </a:xfrm>
        </p:grpSpPr>
        <p:sp>
          <p:nvSpPr>
            <p:cNvPr id="16" name="Oval 7"/>
            <p:cNvSpPr>
              <a:spLocks noChangeArrowheads="1"/>
            </p:cNvSpPr>
            <p:nvPr>
              <p:custDataLst>
                <p:tags r:id="rId42"/>
              </p:custDataLst>
            </p:nvPr>
          </p:nvSpPr>
          <p:spPr bwMode="auto">
            <a:xfrm>
              <a:off x="4717" y="731"/>
              <a:ext cx="630" cy="672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l"/>
              <a:endParaRPr lang="en-US" b="1">
                <a:solidFill>
                  <a:srgbClr val="0000FF"/>
                </a:solidFill>
              </a:endParaRPr>
            </a:p>
          </p:txBody>
        </p:sp>
        <p:sp>
          <p:nvSpPr>
            <p:cNvPr id="17" name="Oval 8"/>
            <p:cNvSpPr>
              <a:spLocks noChangeArrowheads="1"/>
            </p:cNvSpPr>
            <p:nvPr>
              <p:custDataLst>
                <p:tags r:id="rId43"/>
              </p:custDataLst>
            </p:nvPr>
          </p:nvSpPr>
          <p:spPr bwMode="auto">
            <a:xfrm>
              <a:off x="4833" y="784"/>
              <a:ext cx="400" cy="414"/>
            </a:xfrm>
            <a:prstGeom prst="ellipse">
              <a:avLst/>
            </a:prstGeom>
            <a:solidFill>
              <a:schemeClr val="tx2"/>
            </a:solidFill>
            <a:ln w="12700">
              <a:solidFill>
                <a:schemeClr val="tx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l"/>
              <a:endParaRPr lang="en-US" b="1">
                <a:solidFill>
                  <a:srgbClr val="0000FF"/>
                </a:solidFill>
              </a:endParaRPr>
            </a:p>
          </p:txBody>
        </p:sp>
        <p:sp>
          <p:nvSpPr>
            <p:cNvPr id="18" name="Oval 9"/>
            <p:cNvSpPr>
              <a:spLocks noChangeArrowheads="1"/>
            </p:cNvSpPr>
            <p:nvPr>
              <p:custDataLst>
                <p:tags r:id="rId44"/>
              </p:custDataLst>
            </p:nvPr>
          </p:nvSpPr>
          <p:spPr bwMode="auto">
            <a:xfrm>
              <a:off x="4891" y="840"/>
              <a:ext cx="280" cy="325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l"/>
              <a:endParaRPr lang="en-US" b="1">
                <a:solidFill>
                  <a:srgbClr val="0000FF"/>
                </a:solidFill>
              </a:endParaRPr>
            </a:p>
          </p:txBody>
        </p:sp>
        <p:sp>
          <p:nvSpPr>
            <p:cNvPr id="19" name="Oval 10"/>
            <p:cNvSpPr>
              <a:spLocks noChangeArrowheads="1"/>
            </p:cNvSpPr>
            <p:nvPr>
              <p:custDataLst>
                <p:tags r:id="rId45"/>
              </p:custDataLst>
            </p:nvPr>
          </p:nvSpPr>
          <p:spPr bwMode="auto">
            <a:xfrm>
              <a:off x="4836" y="951"/>
              <a:ext cx="397" cy="404"/>
            </a:xfrm>
            <a:prstGeom prst="ellipse">
              <a:avLst/>
            </a:prstGeom>
            <a:solidFill>
              <a:schemeClr val="tx2"/>
            </a:solidFill>
            <a:ln w="12700">
              <a:solidFill>
                <a:schemeClr val="tx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l"/>
              <a:endParaRPr lang="en-US" b="1">
                <a:solidFill>
                  <a:srgbClr val="0000FF"/>
                </a:solidFill>
              </a:endParaRPr>
            </a:p>
          </p:txBody>
        </p:sp>
        <p:sp>
          <p:nvSpPr>
            <p:cNvPr id="20" name="Oval 11"/>
            <p:cNvSpPr>
              <a:spLocks noChangeArrowheads="1"/>
            </p:cNvSpPr>
            <p:nvPr>
              <p:custDataLst>
                <p:tags r:id="rId46"/>
              </p:custDataLst>
            </p:nvPr>
          </p:nvSpPr>
          <p:spPr bwMode="auto">
            <a:xfrm>
              <a:off x="4961" y="1034"/>
              <a:ext cx="143" cy="139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l"/>
              <a:endParaRPr lang="en-US" b="1">
                <a:solidFill>
                  <a:srgbClr val="0000FF"/>
                </a:solidFill>
              </a:endParaRPr>
            </a:p>
          </p:txBody>
        </p:sp>
        <p:sp>
          <p:nvSpPr>
            <p:cNvPr id="21" name="AutoShape 12"/>
            <p:cNvSpPr>
              <a:spLocks noChangeArrowheads="1"/>
            </p:cNvSpPr>
            <p:nvPr>
              <p:custDataLst>
                <p:tags r:id="rId47"/>
              </p:custDataLst>
            </p:nvPr>
          </p:nvSpPr>
          <p:spPr bwMode="auto">
            <a:xfrm flipV="1">
              <a:off x="4990" y="1149"/>
              <a:ext cx="96" cy="121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4447 w 21600"/>
                <a:gd name="T13" fmla="*/ 4574 h 21600"/>
                <a:gd name="T14" fmla="*/ 17153 w 21600"/>
                <a:gd name="T15" fmla="*/ 17026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5399" y="21600"/>
                  </a:lnTo>
                  <a:lnTo>
                    <a:pt x="16201" y="21600"/>
                  </a:lnTo>
                  <a:lnTo>
                    <a:pt x="21600" y="0"/>
                  </a:lnTo>
                  <a:close/>
                </a:path>
              </a:pathLst>
            </a:custGeom>
            <a:solidFill>
              <a:schemeClr val="bg1"/>
            </a:solidFill>
            <a:ln w="12700">
              <a:solidFill>
                <a:schemeClr val="bg1"/>
              </a:solidFill>
              <a:miter lim="800000"/>
              <a:headEnd/>
              <a:tailEnd/>
            </a:ln>
          </p:spPr>
          <p:txBody>
            <a:bodyPr rot="10800000" wrap="none" anchor="ctr"/>
            <a:lstStyle/>
            <a:p>
              <a:pPr algn="l"/>
              <a:endParaRPr lang="en-US" b="1">
                <a:solidFill>
                  <a:srgbClr val="0000FF"/>
                </a:solidFill>
              </a:endParaRPr>
            </a:p>
          </p:txBody>
        </p:sp>
      </p:grpSp>
      <p:grpSp>
        <p:nvGrpSpPr>
          <p:cNvPr id="22" name="Group 12"/>
          <p:cNvGrpSpPr>
            <a:grpSpLocks/>
          </p:cNvGrpSpPr>
          <p:nvPr>
            <p:custDataLst>
              <p:tags r:id="rId12"/>
            </p:custDataLst>
          </p:nvPr>
        </p:nvGrpSpPr>
        <p:grpSpPr bwMode="auto">
          <a:xfrm>
            <a:off x="5422900" y="3924037"/>
            <a:ext cx="533400" cy="533400"/>
            <a:chOff x="4717" y="731"/>
            <a:chExt cx="630" cy="672"/>
          </a:xfrm>
        </p:grpSpPr>
        <p:sp>
          <p:nvSpPr>
            <p:cNvPr id="23" name="Oval 7"/>
            <p:cNvSpPr>
              <a:spLocks noChangeArrowheads="1"/>
            </p:cNvSpPr>
            <p:nvPr>
              <p:custDataLst>
                <p:tags r:id="rId36"/>
              </p:custDataLst>
            </p:nvPr>
          </p:nvSpPr>
          <p:spPr bwMode="auto">
            <a:xfrm>
              <a:off x="4717" y="731"/>
              <a:ext cx="630" cy="672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l"/>
              <a:endParaRPr lang="en-US" b="1">
                <a:solidFill>
                  <a:srgbClr val="0000FF"/>
                </a:solidFill>
              </a:endParaRPr>
            </a:p>
          </p:txBody>
        </p:sp>
        <p:sp>
          <p:nvSpPr>
            <p:cNvPr id="24" name="Oval 8"/>
            <p:cNvSpPr>
              <a:spLocks noChangeArrowheads="1"/>
            </p:cNvSpPr>
            <p:nvPr>
              <p:custDataLst>
                <p:tags r:id="rId37"/>
              </p:custDataLst>
            </p:nvPr>
          </p:nvSpPr>
          <p:spPr bwMode="auto">
            <a:xfrm>
              <a:off x="4833" y="784"/>
              <a:ext cx="400" cy="414"/>
            </a:xfrm>
            <a:prstGeom prst="ellipse">
              <a:avLst/>
            </a:prstGeom>
            <a:solidFill>
              <a:schemeClr val="tx2"/>
            </a:solidFill>
            <a:ln w="12700">
              <a:solidFill>
                <a:schemeClr val="tx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l"/>
              <a:endParaRPr lang="en-US" b="1">
                <a:solidFill>
                  <a:srgbClr val="0000FF"/>
                </a:solidFill>
              </a:endParaRPr>
            </a:p>
          </p:txBody>
        </p:sp>
        <p:sp>
          <p:nvSpPr>
            <p:cNvPr id="25" name="Oval 9"/>
            <p:cNvSpPr>
              <a:spLocks noChangeArrowheads="1"/>
            </p:cNvSpPr>
            <p:nvPr>
              <p:custDataLst>
                <p:tags r:id="rId38"/>
              </p:custDataLst>
            </p:nvPr>
          </p:nvSpPr>
          <p:spPr bwMode="auto">
            <a:xfrm>
              <a:off x="4891" y="840"/>
              <a:ext cx="280" cy="325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l"/>
              <a:endParaRPr lang="en-US" b="1">
                <a:solidFill>
                  <a:srgbClr val="0000FF"/>
                </a:solidFill>
              </a:endParaRPr>
            </a:p>
          </p:txBody>
        </p:sp>
        <p:sp>
          <p:nvSpPr>
            <p:cNvPr id="26" name="Oval 10"/>
            <p:cNvSpPr>
              <a:spLocks noChangeArrowheads="1"/>
            </p:cNvSpPr>
            <p:nvPr>
              <p:custDataLst>
                <p:tags r:id="rId39"/>
              </p:custDataLst>
            </p:nvPr>
          </p:nvSpPr>
          <p:spPr bwMode="auto">
            <a:xfrm>
              <a:off x="4836" y="951"/>
              <a:ext cx="397" cy="404"/>
            </a:xfrm>
            <a:prstGeom prst="ellipse">
              <a:avLst/>
            </a:prstGeom>
            <a:solidFill>
              <a:schemeClr val="tx2"/>
            </a:solidFill>
            <a:ln w="12700">
              <a:solidFill>
                <a:schemeClr val="tx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l"/>
              <a:endParaRPr lang="en-US" b="1">
                <a:solidFill>
                  <a:srgbClr val="0000FF"/>
                </a:solidFill>
              </a:endParaRPr>
            </a:p>
          </p:txBody>
        </p:sp>
        <p:sp>
          <p:nvSpPr>
            <p:cNvPr id="27" name="Oval 11"/>
            <p:cNvSpPr>
              <a:spLocks noChangeArrowheads="1"/>
            </p:cNvSpPr>
            <p:nvPr>
              <p:custDataLst>
                <p:tags r:id="rId40"/>
              </p:custDataLst>
            </p:nvPr>
          </p:nvSpPr>
          <p:spPr bwMode="auto">
            <a:xfrm>
              <a:off x="4961" y="1034"/>
              <a:ext cx="143" cy="139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l"/>
              <a:endParaRPr lang="en-US" b="1">
                <a:solidFill>
                  <a:srgbClr val="0000FF"/>
                </a:solidFill>
              </a:endParaRPr>
            </a:p>
          </p:txBody>
        </p:sp>
        <p:sp>
          <p:nvSpPr>
            <p:cNvPr id="28" name="AutoShape 12"/>
            <p:cNvSpPr>
              <a:spLocks noChangeArrowheads="1"/>
            </p:cNvSpPr>
            <p:nvPr>
              <p:custDataLst>
                <p:tags r:id="rId41"/>
              </p:custDataLst>
            </p:nvPr>
          </p:nvSpPr>
          <p:spPr bwMode="auto">
            <a:xfrm flipV="1">
              <a:off x="4990" y="1149"/>
              <a:ext cx="96" cy="121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4447 w 21600"/>
                <a:gd name="T13" fmla="*/ 4574 h 21600"/>
                <a:gd name="T14" fmla="*/ 17153 w 21600"/>
                <a:gd name="T15" fmla="*/ 17026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5399" y="21600"/>
                  </a:lnTo>
                  <a:lnTo>
                    <a:pt x="16201" y="21600"/>
                  </a:lnTo>
                  <a:lnTo>
                    <a:pt x="21600" y="0"/>
                  </a:lnTo>
                  <a:close/>
                </a:path>
              </a:pathLst>
            </a:custGeom>
            <a:solidFill>
              <a:schemeClr val="bg1"/>
            </a:solidFill>
            <a:ln w="12700">
              <a:solidFill>
                <a:schemeClr val="bg1"/>
              </a:solidFill>
              <a:miter lim="800000"/>
              <a:headEnd/>
              <a:tailEnd/>
            </a:ln>
          </p:spPr>
          <p:txBody>
            <a:bodyPr rot="10800000" wrap="none" anchor="ctr"/>
            <a:lstStyle/>
            <a:p>
              <a:pPr algn="l"/>
              <a:endParaRPr lang="en-US" b="1">
                <a:solidFill>
                  <a:srgbClr val="0000FF"/>
                </a:solidFill>
              </a:endParaRPr>
            </a:p>
          </p:txBody>
        </p:sp>
      </p:grpSp>
      <p:grpSp>
        <p:nvGrpSpPr>
          <p:cNvPr id="29" name="Group 12"/>
          <p:cNvGrpSpPr>
            <a:grpSpLocks/>
          </p:cNvGrpSpPr>
          <p:nvPr>
            <p:custDataLst>
              <p:tags r:id="rId13"/>
            </p:custDataLst>
          </p:nvPr>
        </p:nvGrpSpPr>
        <p:grpSpPr bwMode="auto">
          <a:xfrm>
            <a:off x="6261100" y="3924037"/>
            <a:ext cx="533400" cy="533400"/>
            <a:chOff x="4717" y="731"/>
            <a:chExt cx="630" cy="672"/>
          </a:xfrm>
        </p:grpSpPr>
        <p:sp>
          <p:nvSpPr>
            <p:cNvPr id="30" name="Oval 7"/>
            <p:cNvSpPr>
              <a:spLocks noChangeArrowheads="1"/>
            </p:cNvSpPr>
            <p:nvPr>
              <p:custDataLst>
                <p:tags r:id="rId30"/>
              </p:custDataLst>
            </p:nvPr>
          </p:nvSpPr>
          <p:spPr bwMode="auto">
            <a:xfrm>
              <a:off x="4717" y="731"/>
              <a:ext cx="630" cy="672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l"/>
              <a:endParaRPr lang="en-US" b="1">
                <a:solidFill>
                  <a:srgbClr val="0000FF"/>
                </a:solidFill>
              </a:endParaRPr>
            </a:p>
          </p:txBody>
        </p:sp>
        <p:sp>
          <p:nvSpPr>
            <p:cNvPr id="31" name="Oval 8"/>
            <p:cNvSpPr>
              <a:spLocks noChangeArrowheads="1"/>
            </p:cNvSpPr>
            <p:nvPr>
              <p:custDataLst>
                <p:tags r:id="rId31"/>
              </p:custDataLst>
            </p:nvPr>
          </p:nvSpPr>
          <p:spPr bwMode="auto">
            <a:xfrm>
              <a:off x="4833" y="784"/>
              <a:ext cx="400" cy="414"/>
            </a:xfrm>
            <a:prstGeom prst="ellipse">
              <a:avLst/>
            </a:prstGeom>
            <a:solidFill>
              <a:schemeClr val="tx2"/>
            </a:solidFill>
            <a:ln w="12700">
              <a:solidFill>
                <a:schemeClr val="tx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l"/>
              <a:endParaRPr lang="en-US" b="1">
                <a:solidFill>
                  <a:srgbClr val="0000FF"/>
                </a:solidFill>
              </a:endParaRPr>
            </a:p>
          </p:txBody>
        </p:sp>
        <p:sp>
          <p:nvSpPr>
            <p:cNvPr id="32" name="Oval 9"/>
            <p:cNvSpPr>
              <a:spLocks noChangeArrowheads="1"/>
            </p:cNvSpPr>
            <p:nvPr>
              <p:custDataLst>
                <p:tags r:id="rId32"/>
              </p:custDataLst>
            </p:nvPr>
          </p:nvSpPr>
          <p:spPr bwMode="auto">
            <a:xfrm>
              <a:off x="4891" y="840"/>
              <a:ext cx="280" cy="325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l"/>
              <a:endParaRPr lang="en-US" b="1">
                <a:solidFill>
                  <a:srgbClr val="0000FF"/>
                </a:solidFill>
              </a:endParaRPr>
            </a:p>
          </p:txBody>
        </p:sp>
        <p:sp>
          <p:nvSpPr>
            <p:cNvPr id="33" name="Oval 10"/>
            <p:cNvSpPr>
              <a:spLocks noChangeArrowheads="1"/>
            </p:cNvSpPr>
            <p:nvPr>
              <p:custDataLst>
                <p:tags r:id="rId33"/>
              </p:custDataLst>
            </p:nvPr>
          </p:nvSpPr>
          <p:spPr bwMode="auto">
            <a:xfrm>
              <a:off x="4836" y="951"/>
              <a:ext cx="397" cy="404"/>
            </a:xfrm>
            <a:prstGeom prst="ellipse">
              <a:avLst/>
            </a:prstGeom>
            <a:solidFill>
              <a:schemeClr val="tx2"/>
            </a:solidFill>
            <a:ln w="12700">
              <a:solidFill>
                <a:schemeClr val="tx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l"/>
              <a:endParaRPr lang="en-US" b="1">
                <a:solidFill>
                  <a:srgbClr val="0000FF"/>
                </a:solidFill>
              </a:endParaRPr>
            </a:p>
          </p:txBody>
        </p:sp>
        <p:sp>
          <p:nvSpPr>
            <p:cNvPr id="34" name="Oval 11"/>
            <p:cNvSpPr>
              <a:spLocks noChangeArrowheads="1"/>
            </p:cNvSpPr>
            <p:nvPr>
              <p:custDataLst>
                <p:tags r:id="rId34"/>
              </p:custDataLst>
            </p:nvPr>
          </p:nvSpPr>
          <p:spPr bwMode="auto">
            <a:xfrm>
              <a:off x="4961" y="1034"/>
              <a:ext cx="143" cy="139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l"/>
              <a:endParaRPr lang="en-US" b="1">
                <a:solidFill>
                  <a:srgbClr val="0000FF"/>
                </a:solidFill>
              </a:endParaRPr>
            </a:p>
          </p:txBody>
        </p:sp>
        <p:sp>
          <p:nvSpPr>
            <p:cNvPr id="35" name="AutoShape 12"/>
            <p:cNvSpPr>
              <a:spLocks noChangeArrowheads="1"/>
            </p:cNvSpPr>
            <p:nvPr>
              <p:custDataLst>
                <p:tags r:id="rId35"/>
              </p:custDataLst>
            </p:nvPr>
          </p:nvSpPr>
          <p:spPr bwMode="auto">
            <a:xfrm flipV="1">
              <a:off x="4990" y="1149"/>
              <a:ext cx="96" cy="121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4447 w 21600"/>
                <a:gd name="T13" fmla="*/ 4574 h 21600"/>
                <a:gd name="T14" fmla="*/ 17153 w 21600"/>
                <a:gd name="T15" fmla="*/ 17026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5399" y="21600"/>
                  </a:lnTo>
                  <a:lnTo>
                    <a:pt x="16201" y="21600"/>
                  </a:lnTo>
                  <a:lnTo>
                    <a:pt x="21600" y="0"/>
                  </a:lnTo>
                  <a:close/>
                </a:path>
              </a:pathLst>
            </a:custGeom>
            <a:solidFill>
              <a:schemeClr val="bg1"/>
            </a:solidFill>
            <a:ln w="12700">
              <a:solidFill>
                <a:schemeClr val="bg1"/>
              </a:solidFill>
              <a:miter lim="800000"/>
              <a:headEnd/>
              <a:tailEnd/>
            </a:ln>
          </p:spPr>
          <p:txBody>
            <a:bodyPr rot="10800000" wrap="none" anchor="ctr"/>
            <a:lstStyle/>
            <a:p>
              <a:pPr algn="l"/>
              <a:endParaRPr lang="en-US" b="1">
                <a:solidFill>
                  <a:srgbClr val="0000FF"/>
                </a:solidFill>
              </a:endParaRPr>
            </a:p>
          </p:txBody>
        </p:sp>
      </p:grpSp>
      <p:grpSp>
        <p:nvGrpSpPr>
          <p:cNvPr id="36" name="Group 12"/>
          <p:cNvGrpSpPr>
            <a:grpSpLocks/>
          </p:cNvGrpSpPr>
          <p:nvPr>
            <p:custDataLst>
              <p:tags r:id="rId14"/>
            </p:custDataLst>
          </p:nvPr>
        </p:nvGrpSpPr>
        <p:grpSpPr bwMode="auto">
          <a:xfrm>
            <a:off x="7480300" y="3924037"/>
            <a:ext cx="533400" cy="533400"/>
            <a:chOff x="4717" y="731"/>
            <a:chExt cx="630" cy="672"/>
          </a:xfrm>
        </p:grpSpPr>
        <p:sp>
          <p:nvSpPr>
            <p:cNvPr id="37" name="Oval 7"/>
            <p:cNvSpPr>
              <a:spLocks noChangeArrowheads="1"/>
            </p:cNvSpPr>
            <p:nvPr>
              <p:custDataLst>
                <p:tags r:id="rId24"/>
              </p:custDataLst>
            </p:nvPr>
          </p:nvSpPr>
          <p:spPr bwMode="auto">
            <a:xfrm>
              <a:off x="4717" y="731"/>
              <a:ext cx="630" cy="672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l"/>
              <a:endParaRPr lang="en-US" b="1">
                <a:solidFill>
                  <a:srgbClr val="0000FF"/>
                </a:solidFill>
              </a:endParaRPr>
            </a:p>
          </p:txBody>
        </p:sp>
        <p:sp>
          <p:nvSpPr>
            <p:cNvPr id="38" name="Oval 8"/>
            <p:cNvSpPr>
              <a:spLocks noChangeArrowheads="1"/>
            </p:cNvSpPr>
            <p:nvPr>
              <p:custDataLst>
                <p:tags r:id="rId25"/>
              </p:custDataLst>
            </p:nvPr>
          </p:nvSpPr>
          <p:spPr bwMode="auto">
            <a:xfrm>
              <a:off x="4833" y="784"/>
              <a:ext cx="400" cy="414"/>
            </a:xfrm>
            <a:prstGeom prst="ellipse">
              <a:avLst/>
            </a:prstGeom>
            <a:solidFill>
              <a:schemeClr val="tx2"/>
            </a:solidFill>
            <a:ln w="12700">
              <a:solidFill>
                <a:schemeClr val="tx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l"/>
              <a:endParaRPr lang="en-US" b="1">
                <a:solidFill>
                  <a:srgbClr val="0000FF"/>
                </a:solidFill>
              </a:endParaRPr>
            </a:p>
          </p:txBody>
        </p:sp>
        <p:sp>
          <p:nvSpPr>
            <p:cNvPr id="39" name="Oval 9"/>
            <p:cNvSpPr>
              <a:spLocks noChangeArrowheads="1"/>
            </p:cNvSpPr>
            <p:nvPr>
              <p:custDataLst>
                <p:tags r:id="rId26"/>
              </p:custDataLst>
            </p:nvPr>
          </p:nvSpPr>
          <p:spPr bwMode="auto">
            <a:xfrm>
              <a:off x="4891" y="840"/>
              <a:ext cx="280" cy="325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l"/>
              <a:endParaRPr lang="en-US" b="1">
                <a:solidFill>
                  <a:srgbClr val="0000FF"/>
                </a:solidFill>
              </a:endParaRPr>
            </a:p>
          </p:txBody>
        </p:sp>
        <p:sp>
          <p:nvSpPr>
            <p:cNvPr id="40" name="Oval 10"/>
            <p:cNvSpPr>
              <a:spLocks noChangeArrowheads="1"/>
            </p:cNvSpPr>
            <p:nvPr>
              <p:custDataLst>
                <p:tags r:id="rId27"/>
              </p:custDataLst>
            </p:nvPr>
          </p:nvSpPr>
          <p:spPr bwMode="auto">
            <a:xfrm>
              <a:off x="4836" y="951"/>
              <a:ext cx="397" cy="404"/>
            </a:xfrm>
            <a:prstGeom prst="ellipse">
              <a:avLst/>
            </a:prstGeom>
            <a:solidFill>
              <a:schemeClr val="tx2"/>
            </a:solidFill>
            <a:ln w="12700">
              <a:solidFill>
                <a:schemeClr val="tx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l"/>
              <a:endParaRPr lang="en-US" b="1">
                <a:solidFill>
                  <a:srgbClr val="0000FF"/>
                </a:solidFill>
              </a:endParaRPr>
            </a:p>
          </p:txBody>
        </p:sp>
        <p:sp>
          <p:nvSpPr>
            <p:cNvPr id="41" name="Oval 11"/>
            <p:cNvSpPr>
              <a:spLocks noChangeArrowheads="1"/>
            </p:cNvSpPr>
            <p:nvPr>
              <p:custDataLst>
                <p:tags r:id="rId28"/>
              </p:custDataLst>
            </p:nvPr>
          </p:nvSpPr>
          <p:spPr bwMode="auto">
            <a:xfrm>
              <a:off x="4961" y="1034"/>
              <a:ext cx="143" cy="139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l"/>
              <a:endParaRPr lang="en-US" b="1">
                <a:solidFill>
                  <a:srgbClr val="0000FF"/>
                </a:solidFill>
              </a:endParaRPr>
            </a:p>
          </p:txBody>
        </p:sp>
        <p:sp>
          <p:nvSpPr>
            <p:cNvPr id="42" name="AutoShape 12"/>
            <p:cNvSpPr>
              <a:spLocks noChangeArrowheads="1"/>
            </p:cNvSpPr>
            <p:nvPr>
              <p:custDataLst>
                <p:tags r:id="rId29"/>
              </p:custDataLst>
            </p:nvPr>
          </p:nvSpPr>
          <p:spPr bwMode="auto">
            <a:xfrm flipV="1">
              <a:off x="4990" y="1149"/>
              <a:ext cx="96" cy="121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4447 w 21600"/>
                <a:gd name="T13" fmla="*/ 4574 h 21600"/>
                <a:gd name="T14" fmla="*/ 17153 w 21600"/>
                <a:gd name="T15" fmla="*/ 17026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5399" y="21600"/>
                  </a:lnTo>
                  <a:lnTo>
                    <a:pt x="16201" y="21600"/>
                  </a:lnTo>
                  <a:lnTo>
                    <a:pt x="21600" y="0"/>
                  </a:lnTo>
                  <a:close/>
                </a:path>
              </a:pathLst>
            </a:custGeom>
            <a:solidFill>
              <a:schemeClr val="bg1"/>
            </a:solidFill>
            <a:ln w="12700">
              <a:solidFill>
                <a:schemeClr val="bg1"/>
              </a:solidFill>
              <a:miter lim="800000"/>
              <a:headEnd/>
              <a:tailEnd/>
            </a:ln>
          </p:spPr>
          <p:txBody>
            <a:bodyPr rot="10800000" wrap="none" anchor="ctr"/>
            <a:lstStyle/>
            <a:p>
              <a:pPr algn="l"/>
              <a:endParaRPr lang="en-US" b="1">
                <a:solidFill>
                  <a:srgbClr val="0000FF"/>
                </a:solidFill>
              </a:endParaRPr>
            </a:p>
          </p:txBody>
        </p:sp>
      </p:grpSp>
      <p:cxnSp>
        <p:nvCxnSpPr>
          <p:cNvPr id="44" name="Straight Connector 43"/>
          <p:cNvCxnSpPr>
            <a:stCxn id="7" idx="4"/>
          </p:cNvCxnSpPr>
          <p:nvPr>
            <p:custDataLst>
              <p:tags r:id="rId15"/>
            </p:custDataLst>
          </p:nvPr>
        </p:nvCxnSpPr>
        <p:spPr bwMode="auto">
          <a:xfrm rot="16200000" flipH="1">
            <a:off x="3611590" y="3487448"/>
            <a:ext cx="423069" cy="686647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46" name="Straight Connector 45"/>
          <p:cNvCxnSpPr/>
          <p:nvPr>
            <p:custDataLst>
              <p:tags r:id="rId16"/>
            </p:custDataLst>
          </p:nvPr>
        </p:nvCxnSpPr>
        <p:spPr bwMode="auto">
          <a:xfrm rot="16200000" flipH="1">
            <a:off x="3994149" y="3828786"/>
            <a:ext cx="228600" cy="114302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50" name="Straight Connector 49"/>
          <p:cNvCxnSpPr>
            <a:stCxn id="12" idx="4"/>
          </p:cNvCxnSpPr>
          <p:nvPr>
            <p:custDataLst>
              <p:tags r:id="rId17"/>
            </p:custDataLst>
          </p:nvPr>
        </p:nvCxnSpPr>
        <p:spPr bwMode="auto">
          <a:xfrm rot="5400000">
            <a:off x="4089400" y="3619237"/>
            <a:ext cx="457200" cy="3048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54" name="Straight Connector 53"/>
          <p:cNvCxnSpPr>
            <a:stCxn id="9" idx="3"/>
          </p:cNvCxnSpPr>
          <p:nvPr>
            <p:custDataLst>
              <p:tags r:id="rId18"/>
            </p:custDataLst>
          </p:nvPr>
        </p:nvCxnSpPr>
        <p:spPr bwMode="auto">
          <a:xfrm rot="5400000">
            <a:off x="4380731" y="3511870"/>
            <a:ext cx="273237" cy="703496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58" name="Straight Connector 57"/>
          <p:cNvCxnSpPr>
            <a:stCxn id="11" idx="4"/>
          </p:cNvCxnSpPr>
          <p:nvPr>
            <p:custDataLst>
              <p:tags r:id="rId19"/>
            </p:custDataLst>
          </p:nvPr>
        </p:nvCxnSpPr>
        <p:spPr bwMode="auto">
          <a:xfrm rot="5400000">
            <a:off x="5533933" y="3736805"/>
            <a:ext cx="349437" cy="1143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60" name="Straight Connector 59"/>
          <p:cNvCxnSpPr>
            <a:stCxn id="10" idx="4"/>
          </p:cNvCxnSpPr>
          <p:nvPr>
            <p:custDataLst>
              <p:tags r:id="rId20"/>
            </p:custDataLst>
          </p:nvPr>
        </p:nvCxnSpPr>
        <p:spPr bwMode="auto">
          <a:xfrm rot="16200000" flipH="1">
            <a:off x="6309404" y="3685234"/>
            <a:ext cx="304799" cy="17280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62" name="Straight Connector 61"/>
          <p:cNvCxnSpPr>
            <a:stCxn id="13" idx="3"/>
          </p:cNvCxnSpPr>
          <p:nvPr>
            <p:custDataLst>
              <p:tags r:id="rId21"/>
            </p:custDataLst>
          </p:nvPr>
        </p:nvCxnSpPr>
        <p:spPr bwMode="auto">
          <a:xfrm rot="5400000">
            <a:off x="6628631" y="3549970"/>
            <a:ext cx="273237" cy="474896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66" name="Straight Connector 65"/>
          <p:cNvCxnSpPr>
            <a:stCxn id="14" idx="4"/>
          </p:cNvCxnSpPr>
          <p:nvPr>
            <p:custDataLst>
              <p:tags r:id="rId22"/>
            </p:custDataLst>
          </p:nvPr>
        </p:nvCxnSpPr>
        <p:spPr bwMode="auto">
          <a:xfrm rot="16200000" flipH="1">
            <a:off x="7509554" y="3704284"/>
            <a:ext cx="380999" cy="58505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sp>
        <p:nvSpPr>
          <p:cNvPr id="68" name="Content Placeholder 2"/>
          <p:cNvSpPr txBox="1">
            <a:spLocks/>
          </p:cNvSpPr>
          <p:nvPr>
            <p:custDataLst>
              <p:tags r:id="rId23"/>
            </p:custDataLst>
          </p:nvPr>
        </p:nvSpPr>
        <p:spPr bwMode="auto">
          <a:xfrm>
            <a:off x="838200" y="4495802"/>
            <a:ext cx="9677400" cy="18287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indent="-342900" fontAlgn="base">
              <a:spcBef>
                <a:spcPct val="20000"/>
              </a:spcBef>
              <a:spcAft>
                <a:spcPct val="0"/>
              </a:spcAft>
              <a:defRPr/>
            </a:pPr>
            <a:r>
              <a:rPr lang="en-US" sz="2000" kern="0" dirty="0"/>
              <a:t>Consistent locking is:</a:t>
            </a:r>
          </a:p>
          <a:p>
            <a:pPr marL="342900" indent="-342900" fontAlgn="base">
              <a:spcBef>
                <a:spcPct val="20000"/>
              </a:spcBef>
              <a:spcAft>
                <a:spcPct val="0"/>
              </a:spcAft>
              <a:defRPr/>
            </a:pPr>
            <a:endParaRPr lang="en-US" sz="200" kern="0" dirty="0"/>
          </a:p>
          <a:p>
            <a:pPr marL="342900" indent="-3429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/>
            </a:pPr>
            <a:r>
              <a:rPr lang="en-US" sz="2000" i="1" kern="0" dirty="0"/>
              <a:t>Not sufficient</a:t>
            </a:r>
            <a:r>
              <a:rPr lang="en-US" sz="2000" kern="0" dirty="0"/>
              <a:t>: It prevents all </a:t>
            </a:r>
            <a:r>
              <a:rPr lang="en-US" sz="2000" kern="0" dirty="0">
                <a:solidFill>
                  <a:schemeClr val="accent2"/>
                </a:solidFill>
              </a:rPr>
              <a:t>data races </a:t>
            </a:r>
            <a:r>
              <a:rPr lang="en-US" sz="2000" kern="0" dirty="0"/>
              <a:t>but still allows </a:t>
            </a:r>
            <a:r>
              <a:rPr lang="en-US" sz="2000" kern="0" dirty="0">
                <a:solidFill>
                  <a:schemeClr val="accent2"/>
                </a:solidFill>
              </a:rPr>
              <a:t>bad </a:t>
            </a:r>
            <a:r>
              <a:rPr lang="en-US" sz="2000" kern="0" dirty="0" err="1">
                <a:solidFill>
                  <a:schemeClr val="accent2"/>
                </a:solidFill>
              </a:rPr>
              <a:t>interleavings</a:t>
            </a:r>
            <a:endParaRPr lang="en-US" sz="2000" kern="0" dirty="0">
              <a:solidFill>
                <a:schemeClr val="accent2"/>
              </a:solidFill>
            </a:endParaRPr>
          </a:p>
          <a:p>
            <a:pPr marL="800100" lvl="1" indent="-342900">
              <a:spcBef>
                <a:spcPct val="20000"/>
              </a:spcBef>
              <a:buFont typeface="Arial" pitchFamily="34" charset="0"/>
              <a:buChar char="–"/>
            </a:pPr>
            <a:r>
              <a:rPr lang="en-US" sz="2000" kern="0" dirty="0"/>
              <a:t>Our </a:t>
            </a:r>
            <a:r>
              <a:rPr lang="en-US" sz="2000" kern="0" dirty="0">
                <a:latin typeface="Courier New" pitchFamily="49" charset="0"/>
                <a:cs typeface="Courier New" pitchFamily="49" charset="0"/>
              </a:rPr>
              <a:t>peek</a:t>
            </a:r>
            <a:r>
              <a:rPr lang="en-US" sz="2000" kern="0" dirty="0"/>
              <a:t> example used consistent locking, but still had exposed intermediate states (and allowed potential </a:t>
            </a:r>
            <a:r>
              <a:rPr lang="en-US" sz="2000" kern="0" dirty="0">
                <a:solidFill>
                  <a:schemeClr val="accent2"/>
                </a:solidFill>
              </a:rPr>
              <a:t>bad </a:t>
            </a:r>
            <a:r>
              <a:rPr lang="en-US" sz="2000" kern="0" dirty="0" err="1">
                <a:solidFill>
                  <a:schemeClr val="accent2"/>
                </a:solidFill>
              </a:rPr>
              <a:t>interleavings</a:t>
            </a:r>
            <a:r>
              <a:rPr lang="en-US" sz="2000" kern="0" dirty="0"/>
              <a:t>)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dirty="0"/>
              <a:t>Lock granularity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US" b="1" dirty="0"/>
              <a:t>Coarse-grained:</a:t>
            </a:r>
            <a:r>
              <a:rPr lang="en-US" dirty="0"/>
              <a:t>  Fewer locks, i.e., more objects per lock</a:t>
            </a:r>
          </a:p>
          <a:p>
            <a:pPr lvl="1"/>
            <a:r>
              <a:rPr lang="en-US" dirty="0"/>
              <a:t>Example: One lock for entire data structure (e.g., array)</a:t>
            </a:r>
          </a:p>
          <a:p>
            <a:pPr lvl="1"/>
            <a:r>
              <a:rPr lang="en-US" dirty="0"/>
              <a:t>Example: One lock for all bank accounts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>
              <a:buNone/>
            </a:pPr>
            <a:r>
              <a:rPr lang="en-US" b="1" dirty="0"/>
              <a:t>Fine-grained</a:t>
            </a:r>
            <a:r>
              <a:rPr lang="en-US" dirty="0"/>
              <a:t>: More locks, i.e., fewer objects per lock</a:t>
            </a:r>
          </a:p>
          <a:p>
            <a:pPr lvl="1"/>
            <a:r>
              <a:rPr lang="en-US" dirty="0"/>
              <a:t>Example: One lock per data element (e.g., array index)</a:t>
            </a:r>
          </a:p>
          <a:p>
            <a:pPr lvl="1"/>
            <a:r>
              <a:rPr lang="en-US" dirty="0"/>
              <a:t>Example: One lock per bank account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>
              <a:buNone/>
            </a:pPr>
            <a:r>
              <a:rPr lang="en-US" dirty="0">
                <a:solidFill>
                  <a:schemeClr val="accent6"/>
                </a:solidFill>
              </a:rPr>
              <a:t>“Coarse-grained vs. fine-grained” is really a continuum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866CB15-C92C-0042-8107-503D6CF0EB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EF018D-A113-44B2-BA5D-E3BD5C944D75}" type="slidenum">
              <a:rPr lang="en-US" smtClean="0"/>
              <a:t>32</a:t>
            </a:fld>
            <a:endParaRPr lang="en-US"/>
          </a:p>
        </p:txBody>
      </p:sp>
      <p:sp>
        <p:nvSpPr>
          <p:cNvPr id="7" name="Oval 6"/>
          <p:cNvSpPr/>
          <p:nvPr>
            <p:custDataLst>
              <p:tags r:id="rId3"/>
            </p:custDataLst>
          </p:nvPr>
        </p:nvSpPr>
        <p:spPr bwMode="auto">
          <a:xfrm>
            <a:off x="4038600" y="2747045"/>
            <a:ext cx="381000" cy="304800"/>
          </a:xfrm>
          <a:prstGeom prst="ellips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400" b="1">
              <a:latin typeface="Times New Roman" pitchFamily="18" charset="0"/>
            </a:endParaRPr>
          </a:p>
        </p:txBody>
      </p:sp>
      <p:sp>
        <p:nvSpPr>
          <p:cNvPr id="8" name="Oval 7"/>
          <p:cNvSpPr/>
          <p:nvPr>
            <p:custDataLst>
              <p:tags r:id="rId4"/>
            </p:custDataLst>
          </p:nvPr>
        </p:nvSpPr>
        <p:spPr bwMode="auto">
          <a:xfrm>
            <a:off x="4876800" y="2747045"/>
            <a:ext cx="381000" cy="304800"/>
          </a:xfrm>
          <a:prstGeom prst="ellips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400" b="1">
              <a:latin typeface="Times New Roman" pitchFamily="18" charset="0"/>
            </a:endParaRPr>
          </a:p>
        </p:txBody>
      </p:sp>
      <p:sp>
        <p:nvSpPr>
          <p:cNvPr id="9" name="Oval 8"/>
          <p:cNvSpPr/>
          <p:nvPr>
            <p:custDataLst>
              <p:tags r:id="rId5"/>
            </p:custDataLst>
          </p:nvPr>
        </p:nvSpPr>
        <p:spPr bwMode="auto">
          <a:xfrm>
            <a:off x="7315200" y="2747045"/>
            <a:ext cx="381000" cy="304800"/>
          </a:xfrm>
          <a:prstGeom prst="ellips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400" b="1">
              <a:latin typeface="Times New Roman" pitchFamily="18" charset="0"/>
            </a:endParaRPr>
          </a:p>
        </p:txBody>
      </p:sp>
      <p:sp>
        <p:nvSpPr>
          <p:cNvPr id="10" name="Oval 9"/>
          <p:cNvSpPr/>
          <p:nvPr>
            <p:custDataLst>
              <p:tags r:id="rId6"/>
            </p:custDataLst>
          </p:nvPr>
        </p:nvSpPr>
        <p:spPr bwMode="auto">
          <a:xfrm>
            <a:off x="5715000" y="2747045"/>
            <a:ext cx="381000" cy="304800"/>
          </a:xfrm>
          <a:prstGeom prst="ellips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400" b="1">
              <a:latin typeface="Times New Roman" pitchFamily="18" charset="0"/>
            </a:endParaRPr>
          </a:p>
        </p:txBody>
      </p:sp>
      <p:grpSp>
        <p:nvGrpSpPr>
          <p:cNvPr id="11" name="Group 12"/>
          <p:cNvGrpSpPr>
            <a:grpSpLocks/>
          </p:cNvGrpSpPr>
          <p:nvPr>
            <p:custDataLst>
              <p:tags r:id="rId7"/>
            </p:custDataLst>
          </p:nvPr>
        </p:nvGrpSpPr>
        <p:grpSpPr bwMode="auto">
          <a:xfrm>
            <a:off x="5638800" y="3204245"/>
            <a:ext cx="533400" cy="533400"/>
            <a:chOff x="4717" y="731"/>
            <a:chExt cx="630" cy="672"/>
          </a:xfrm>
        </p:grpSpPr>
        <p:sp>
          <p:nvSpPr>
            <p:cNvPr id="12" name="Oval 7"/>
            <p:cNvSpPr>
              <a:spLocks noChangeArrowheads="1"/>
            </p:cNvSpPr>
            <p:nvPr>
              <p:custDataLst>
                <p:tags r:id="rId55"/>
              </p:custDataLst>
            </p:nvPr>
          </p:nvSpPr>
          <p:spPr bwMode="auto">
            <a:xfrm>
              <a:off x="4717" y="731"/>
              <a:ext cx="630" cy="672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l"/>
              <a:endParaRPr lang="en-US" b="1">
                <a:solidFill>
                  <a:srgbClr val="0000FF"/>
                </a:solidFill>
              </a:endParaRPr>
            </a:p>
          </p:txBody>
        </p:sp>
        <p:sp>
          <p:nvSpPr>
            <p:cNvPr id="13" name="Oval 8"/>
            <p:cNvSpPr>
              <a:spLocks noChangeArrowheads="1"/>
            </p:cNvSpPr>
            <p:nvPr>
              <p:custDataLst>
                <p:tags r:id="rId56"/>
              </p:custDataLst>
            </p:nvPr>
          </p:nvSpPr>
          <p:spPr bwMode="auto">
            <a:xfrm>
              <a:off x="4833" y="784"/>
              <a:ext cx="400" cy="414"/>
            </a:xfrm>
            <a:prstGeom prst="ellipse">
              <a:avLst/>
            </a:prstGeom>
            <a:solidFill>
              <a:schemeClr val="tx2"/>
            </a:solidFill>
            <a:ln w="12700">
              <a:solidFill>
                <a:schemeClr val="tx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l"/>
              <a:endParaRPr lang="en-US" b="1">
                <a:solidFill>
                  <a:srgbClr val="0000FF"/>
                </a:solidFill>
              </a:endParaRPr>
            </a:p>
          </p:txBody>
        </p:sp>
        <p:sp>
          <p:nvSpPr>
            <p:cNvPr id="14" name="Oval 9"/>
            <p:cNvSpPr>
              <a:spLocks noChangeArrowheads="1"/>
            </p:cNvSpPr>
            <p:nvPr>
              <p:custDataLst>
                <p:tags r:id="rId57"/>
              </p:custDataLst>
            </p:nvPr>
          </p:nvSpPr>
          <p:spPr bwMode="auto">
            <a:xfrm>
              <a:off x="4891" y="840"/>
              <a:ext cx="280" cy="325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l"/>
              <a:endParaRPr lang="en-US" b="1">
                <a:solidFill>
                  <a:srgbClr val="0000FF"/>
                </a:solidFill>
              </a:endParaRPr>
            </a:p>
          </p:txBody>
        </p:sp>
        <p:sp>
          <p:nvSpPr>
            <p:cNvPr id="15" name="Oval 10"/>
            <p:cNvSpPr>
              <a:spLocks noChangeArrowheads="1"/>
            </p:cNvSpPr>
            <p:nvPr>
              <p:custDataLst>
                <p:tags r:id="rId58"/>
              </p:custDataLst>
            </p:nvPr>
          </p:nvSpPr>
          <p:spPr bwMode="auto">
            <a:xfrm>
              <a:off x="4836" y="951"/>
              <a:ext cx="397" cy="404"/>
            </a:xfrm>
            <a:prstGeom prst="ellipse">
              <a:avLst/>
            </a:prstGeom>
            <a:solidFill>
              <a:schemeClr val="tx2"/>
            </a:solidFill>
            <a:ln w="12700">
              <a:solidFill>
                <a:schemeClr val="tx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l"/>
              <a:endParaRPr lang="en-US" b="1">
                <a:solidFill>
                  <a:srgbClr val="0000FF"/>
                </a:solidFill>
              </a:endParaRPr>
            </a:p>
          </p:txBody>
        </p:sp>
        <p:sp>
          <p:nvSpPr>
            <p:cNvPr id="16" name="Oval 11"/>
            <p:cNvSpPr>
              <a:spLocks noChangeArrowheads="1"/>
            </p:cNvSpPr>
            <p:nvPr>
              <p:custDataLst>
                <p:tags r:id="rId59"/>
              </p:custDataLst>
            </p:nvPr>
          </p:nvSpPr>
          <p:spPr bwMode="auto">
            <a:xfrm>
              <a:off x="4961" y="1034"/>
              <a:ext cx="143" cy="139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l"/>
              <a:endParaRPr lang="en-US" b="1">
                <a:solidFill>
                  <a:srgbClr val="0000FF"/>
                </a:solidFill>
              </a:endParaRPr>
            </a:p>
          </p:txBody>
        </p:sp>
        <p:sp>
          <p:nvSpPr>
            <p:cNvPr id="17" name="AutoShape 12"/>
            <p:cNvSpPr>
              <a:spLocks noChangeArrowheads="1"/>
            </p:cNvSpPr>
            <p:nvPr>
              <p:custDataLst>
                <p:tags r:id="rId60"/>
              </p:custDataLst>
            </p:nvPr>
          </p:nvSpPr>
          <p:spPr bwMode="auto">
            <a:xfrm flipV="1">
              <a:off x="4990" y="1149"/>
              <a:ext cx="96" cy="121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4447 w 21600"/>
                <a:gd name="T13" fmla="*/ 4574 h 21600"/>
                <a:gd name="T14" fmla="*/ 17153 w 21600"/>
                <a:gd name="T15" fmla="*/ 17026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5399" y="21600"/>
                  </a:lnTo>
                  <a:lnTo>
                    <a:pt x="16201" y="21600"/>
                  </a:lnTo>
                  <a:lnTo>
                    <a:pt x="21600" y="0"/>
                  </a:lnTo>
                  <a:close/>
                </a:path>
              </a:pathLst>
            </a:custGeom>
            <a:solidFill>
              <a:schemeClr val="bg1"/>
            </a:solidFill>
            <a:ln w="12700">
              <a:solidFill>
                <a:schemeClr val="bg1"/>
              </a:solidFill>
              <a:miter lim="800000"/>
              <a:headEnd/>
              <a:tailEnd/>
            </a:ln>
          </p:spPr>
          <p:txBody>
            <a:bodyPr rot="10800000" wrap="none" anchor="ctr"/>
            <a:lstStyle/>
            <a:p>
              <a:pPr algn="l"/>
              <a:endParaRPr lang="en-US" b="1">
                <a:solidFill>
                  <a:srgbClr val="0000FF"/>
                </a:solidFill>
              </a:endParaRPr>
            </a:p>
          </p:txBody>
        </p:sp>
      </p:grpSp>
      <p:cxnSp>
        <p:nvCxnSpPr>
          <p:cNvPr id="18" name="Straight Connector 17"/>
          <p:cNvCxnSpPr>
            <a:stCxn id="7" idx="4"/>
            <a:endCxn id="13" idx="2"/>
          </p:cNvCxnSpPr>
          <p:nvPr>
            <p:custDataLst>
              <p:tags r:id="rId8"/>
            </p:custDataLst>
          </p:nvPr>
        </p:nvCxnSpPr>
        <p:spPr bwMode="auto">
          <a:xfrm rot="16200000" flipH="1">
            <a:off x="4803668" y="2477277"/>
            <a:ext cx="358776" cy="1507913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19" name="Straight Connector 18"/>
          <p:cNvCxnSpPr>
            <a:endCxn id="13" idx="1"/>
          </p:cNvCxnSpPr>
          <p:nvPr>
            <p:custDataLst>
              <p:tags r:id="rId9"/>
            </p:custDataLst>
          </p:nvPr>
        </p:nvCxnSpPr>
        <p:spPr bwMode="auto">
          <a:xfrm>
            <a:off x="5181600" y="3051846"/>
            <a:ext cx="605010" cy="242593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20" name="Straight Connector 19"/>
          <p:cNvCxnSpPr>
            <a:stCxn id="10" idx="4"/>
            <a:endCxn id="13" idx="0"/>
          </p:cNvCxnSpPr>
          <p:nvPr>
            <p:custDataLst>
              <p:tags r:id="rId10"/>
            </p:custDataLst>
          </p:nvPr>
        </p:nvCxnSpPr>
        <p:spPr bwMode="auto">
          <a:xfrm>
            <a:off x="5905500" y="3051845"/>
            <a:ext cx="847" cy="194469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21" name="Straight Connector 20"/>
          <p:cNvCxnSpPr>
            <a:stCxn id="9" idx="3"/>
            <a:endCxn id="14" idx="6"/>
          </p:cNvCxnSpPr>
          <p:nvPr>
            <p:custDataLst>
              <p:tags r:id="rId11"/>
            </p:custDataLst>
          </p:nvPr>
        </p:nvCxnSpPr>
        <p:spPr bwMode="auto">
          <a:xfrm rot="5400000">
            <a:off x="6490823" y="2539575"/>
            <a:ext cx="412541" cy="1347809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23" name="Straight Arrow Connector 22"/>
          <p:cNvCxnSpPr>
            <a:stCxn id="7" idx="6"/>
            <a:endCxn id="8" idx="2"/>
          </p:cNvCxnSpPr>
          <p:nvPr>
            <p:custDataLst>
              <p:tags r:id="rId12"/>
            </p:custDataLst>
          </p:nvPr>
        </p:nvCxnSpPr>
        <p:spPr bwMode="auto">
          <a:xfrm>
            <a:off x="4419600" y="2899445"/>
            <a:ext cx="457200" cy="0"/>
          </a:xfrm>
          <a:prstGeom prst="straightConnector1">
            <a:avLst/>
          </a:prstGeom>
          <a:solidFill>
            <a:schemeClr val="accent1"/>
          </a:solidFill>
          <a:ln w="349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4" name="Straight Arrow Connector 23"/>
          <p:cNvCxnSpPr/>
          <p:nvPr>
            <p:custDataLst>
              <p:tags r:id="rId13"/>
            </p:custDataLst>
          </p:nvPr>
        </p:nvCxnSpPr>
        <p:spPr bwMode="auto">
          <a:xfrm>
            <a:off x="5257800" y="2899445"/>
            <a:ext cx="457200" cy="1588"/>
          </a:xfrm>
          <a:prstGeom prst="straightConnector1">
            <a:avLst/>
          </a:prstGeom>
          <a:solidFill>
            <a:schemeClr val="accent1"/>
          </a:solidFill>
          <a:ln w="349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5" name="Straight Arrow Connector 24"/>
          <p:cNvCxnSpPr/>
          <p:nvPr>
            <p:custDataLst>
              <p:tags r:id="rId14"/>
            </p:custDataLst>
          </p:nvPr>
        </p:nvCxnSpPr>
        <p:spPr bwMode="auto">
          <a:xfrm>
            <a:off x="6096000" y="2899445"/>
            <a:ext cx="457200" cy="1588"/>
          </a:xfrm>
          <a:prstGeom prst="straightConnector1">
            <a:avLst/>
          </a:prstGeom>
          <a:solidFill>
            <a:schemeClr val="accent1"/>
          </a:solidFill>
          <a:ln w="349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7" name="TextBox 26"/>
          <p:cNvSpPr txBox="1"/>
          <p:nvPr>
            <p:custDataLst>
              <p:tags r:id="rId15"/>
            </p:custDataLst>
          </p:nvPr>
        </p:nvSpPr>
        <p:spPr>
          <a:xfrm>
            <a:off x="6629400" y="2747045"/>
            <a:ext cx="37542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…</a:t>
            </a:r>
          </a:p>
        </p:txBody>
      </p:sp>
      <p:cxnSp>
        <p:nvCxnSpPr>
          <p:cNvPr id="28" name="Straight Arrow Connector 27"/>
          <p:cNvCxnSpPr/>
          <p:nvPr>
            <p:custDataLst>
              <p:tags r:id="rId16"/>
            </p:custDataLst>
          </p:nvPr>
        </p:nvCxnSpPr>
        <p:spPr bwMode="auto">
          <a:xfrm>
            <a:off x="6934200" y="2899445"/>
            <a:ext cx="457200" cy="1588"/>
          </a:xfrm>
          <a:prstGeom prst="straightConnector1">
            <a:avLst/>
          </a:prstGeom>
          <a:solidFill>
            <a:schemeClr val="accent1"/>
          </a:solidFill>
          <a:ln w="349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0" name="Straight Connector 29"/>
          <p:cNvCxnSpPr/>
          <p:nvPr>
            <p:custDataLst>
              <p:tags r:id="rId17"/>
            </p:custDataLst>
          </p:nvPr>
        </p:nvCxnSpPr>
        <p:spPr bwMode="auto">
          <a:xfrm rot="5400000">
            <a:off x="6217234" y="2836716"/>
            <a:ext cx="273237" cy="703496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sp>
        <p:nvSpPr>
          <p:cNvPr id="34" name="Oval 33"/>
          <p:cNvSpPr/>
          <p:nvPr>
            <p:custDataLst>
              <p:tags r:id="rId18"/>
            </p:custDataLst>
          </p:nvPr>
        </p:nvSpPr>
        <p:spPr bwMode="auto">
          <a:xfrm>
            <a:off x="3704408" y="5153276"/>
            <a:ext cx="381000" cy="304800"/>
          </a:xfrm>
          <a:prstGeom prst="ellips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400" b="1">
              <a:latin typeface="Times New Roman" pitchFamily="18" charset="0"/>
            </a:endParaRPr>
          </a:p>
        </p:txBody>
      </p:sp>
      <p:sp>
        <p:nvSpPr>
          <p:cNvPr id="35" name="Oval 34"/>
          <p:cNvSpPr/>
          <p:nvPr>
            <p:custDataLst>
              <p:tags r:id="rId19"/>
            </p:custDataLst>
          </p:nvPr>
        </p:nvSpPr>
        <p:spPr bwMode="auto">
          <a:xfrm>
            <a:off x="4542608" y="5153276"/>
            <a:ext cx="381000" cy="304800"/>
          </a:xfrm>
          <a:prstGeom prst="ellips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400" b="1">
              <a:latin typeface="Times New Roman" pitchFamily="18" charset="0"/>
            </a:endParaRPr>
          </a:p>
        </p:txBody>
      </p:sp>
      <p:sp>
        <p:nvSpPr>
          <p:cNvPr id="36" name="Oval 35"/>
          <p:cNvSpPr/>
          <p:nvPr>
            <p:custDataLst>
              <p:tags r:id="rId20"/>
            </p:custDataLst>
          </p:nvPr>
        </p:nvSpPr>
        <p:spPr bwMode="auto">
          <a:xfrm>
            <a:off x="6981008" y="5153276"/>
            <a:ext cx="381000" cy="304800"/>
          </a:xfrm>
          <a:prstGeom prst="ellips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400" b="1">
              <a:latin typeface="Times New Roman" pitchFamily="18" charset="0"/>
            </a:endParaRPr>
          </a:p>
        </p:txBody>
      </p:sp>
      <p:sp>
        <p:nvSpPr>
          <p:cNvPr id="37" name="Oval 36"/>
          <p:cNvSpPr/>
          <p:nvPr>
            <p:custDataLst>
              <p:tags r:id="rId21"/>
            </p:custDataLst>
          </p:nvPr>
        </p:nvSpPr>
        <p:spPr bwMode="auto">
          <a:xfrm>
            <a:off x="5380808" y="5153276"/>
            <a:ext cx="381000" cy="304800"/>
          </a:xfrm>
          <a:prstGeom prst="ellips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400" b="1">
              <a:latin typeface="Times New Roman" pitchFamily="18" charset="0"/>
            </a:endParaRPr>
          </a:p>
        </p:txBody>
      </p:sp>
      <p:grpSp>
        <p:nvGrpSpPr>
          <p:cNvPr id="38" name="Group 12"/>
          <p:cNvGrpSpPr>
            <a:grpSpLocks/>
          </p:cNvGrpSpPr>
          <p:nvPr>
            <p:custDataLst>
              <p:tags r:id="rId22"/>
            </p:custDataLst>
          </p:nvPr>
        </p:nvGrpSpPr>
        <p:grpSpPr bwMode="auto">
          <a:xfrm>
            <a:off x="3475808" y="4772276"/>
            <a:ext cx="533400" cy="533400"/>
            <a:chOff x="4717" y="731"/>
            <a:chExt cx="630" cy="672"/>
          </a:xfrm>
        </p:grpSpPr>
        <p:sp>
          <p:nvSpPr>
            <p:cNvPr id="39" name="Oval 7"/>
            <p:cNvSpPr>
              <a:spLocks noChangeArrowheads="1"/>
            </p:cNvSpPr>
            <p:nvPr>
              <p:custDataLst>
                <p:tags r:id="rId49"/>
              </p:custDataLst>
            </p:nvPr>
          </p:nvSpPr>
          <p:spPr bwMode="auto">
            <a:xfrm>
              <a:off x="4717" y="731"/>
              <a:ext cx="630" cy="672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l"/>
              <a:endParaRPr lang="en-US" b="1">
                <a:solidFill>
                  <a:srgbClr val="0000FF"/>
                </a:solidFill>
              </a:endParaRPr>
            </a:p>
          </p:txBody>
        </p:sp>
        <p:sp>
          <p:nvSpPr>
            <p:cNvPr id="40" name="Oval 8"/>
            <p:cNvSpPr>
              <a:spLocks noChangeArrowheads="1"/>
            </p:cNvSpPr>
            <p:nvPr>
              <p:custDataLst>
                <p:tags r:id="rId50"/>
              </p:custDataLst>
            </p:nvPr>
          </p:nvSpPr>
          <p:spPr bwMode="auto">
            <a:xfrm>
              <a:off x="4833" y="784"/>
              <a:ext cx="400" cy="414"/>
            </a:xfrm>
            <a:prstGeom prst="ellipse">
              <a:avLst/>
            </a:prstGeom>
            <a:solidFill>
              <a:schemeClr val="tx2"/>
            </a:solidFill>
            <a:ln w="12700">
              <a:solidFill>
                <a:schemeClr val="tx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l"/>
              <a:endParaRPr lang="en-US" b="1">
                <a:solidFill>
                  <a:srgbClr val="0000FF"/>
                </a:solidFill>
              </a:endParaRPr>
            </a:p>
          </p:txBody>
        </p:sp>
        <p:sp>
          <p:nvSpPr>
            <p:cNvPr id="41" name="Oval 9"/>
            <p:cNvSpPr>
              <a:spLocks noChangeArrowheads="1"/>
            </p:cNvSpPr>
            <p:nvPr>
              <p:custDataLst>
                <p:tags r:id="rId51"/>
              </p:custDataLst>
            </p:nvPr>
          </p:nvSpPr>
          <p:spPr bwMode="auto">
            <a:xfrm>
              <a:off x="4891" y="840"/>
              <a:ext cx="280" cy="325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l"/>
              <a:endParaRPr lang="en-US" b="1">
                <a:solidFill>
                  <a:srgbClr val="0000FF"/>
                </a:solidFill>
              </a:endParaRPr>
            </a:p>
          </p:txBody>
        </p:sp>
        <p:sp>
          <p:nvSpPr>
            <p:cNvPr id="42" name="Oval 10"/>
            <p:cNvSpPr>
              <a:spLocks noChangeArrowheads="1"/>
            </p:cNvSpPr>
            <p:nvPr>
              <p:custDataLst>
                <p:tags r:id="rId52"/>
              </p:custDataLst>
            </p:nvPr>
          </p:nvSpPr>
          <p:spPr bwMode="auto">
            <a:xfrm>
              <a:off x="4836" y="951"/>
              <a:ext cx="397" cy="404"/>
            </a:xfrm>
            <a:prstGeom prst="ellipse">
              <a:avLst/>
            </a:prstGeom>
            <a:solidFill>
              <a:schemeClr val="tx2"/>
            </a:solidFill>
            <a:ln w="12700">
              <a:solidFill>
                <a:schemeClr val="tx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l"/>
              <a:endParaRPr lang="en-US" b="1">
                <a:solidFill>
                  <a:srgbClr val="0000FF"/>
                </a:solidFill>
              </a:endParaRPr>
            </a:p>
          </p:txBody>
        </p:sp>
        <p:sp>
          <p:nvSpPr>
            <p:cNvPr id="43" name="Oval 11"/>
            <p:cNvSpPr>
              <a:spLocks noChangeArrowheads="1"/>
            </p:cNvSpPr>
            <p:nvPr>
              <p:custDataLst>
                <p:tags r:id="rId53"/>
              </p:custDataLst>
            </p:nvPr>
          </p:nvSpPr>
          <p:spPr bwMode="auto">
            <a:xfrm>
              <a:off x="4961" y="1034"/>
              <a:ext cx="143" cy="139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l"/>
              <a:endParaRPr lang="en-US" b="1">
                <a:solidFill>
                  <a:srgbClr val="0000FF"/>
                </a:solidFill>
              </a:endParaRPr>
            </a:p>
          </p:txBody>
        </p:sp>
        <p:sp>
          <p:nvSpPr>
            <p:cNvPr id="44" name="AutoShape 12"/>
            <p:cNvSpPr>
              <a:spLocks noChangeArrowheads="1"/>
            </p:cNvSpPr>
            <p:nvPr>
              <p:custDataLst>
                <p:tags r:id="rId54"/>
              </p:custDataLst>
            </p:nvPr>
          </p:nvSpPr>
          <p:spPr bwMode="auto">
            <a:xfrm flipV="1">
              <a:off x="4990" y="1149"/>
              <a:ext cx="96" cy="121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4447 w 21600"/>
                <a:gd name="T13" fmla="*/ 4574 h 21600"/>
                <a:gd name="T14" fmla="*/ 17153 w 21600"/>
                <a:gd name="T15" fmla="*/ 17026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5399" y="21600"/>
                  </a:lnTo>
                  <a:lnTo>
                    <a:pt x="16201" y="21600"/>
                  </a:lnTo>
                  <a:lnTo>
                    <a:pt x="21600" y="0"/>
                  </a:lnTo>
                  <a:close/>
                </a:path>
              </a:pathLst>
            </a:custGeom>
            <a:solidFill>
              <a:schemeClr val="bg1"/>
            </a:solidFill>
            <a:ln w="12700">
              <a:solidFill>
                <a:schemeClr val="bg1"/>
              </a:solidFill>
              <a:miter lim="800000"/>
              <a:headEnd/>
              <a:tailEnd/>
            </a:ln>
          </p:spPr>
          <p:txBody>
            <a:bodyPr rot="10800000" wrap="none" anchor="ctr"/>
            <a:lstStyle/>
            <a:p>
              <a:pPr algn="l"/>
              <a:endParaRPr lang="en-US" b="1">
                <a:solidFill>
                  <a:srgbClr val="0000FF"/>
                </a:solidFill>
              </a:endParaRPr>
            </a:p>
          </p:txBody>
        </p:sp>
      </p:grpSp>
      <p:cxnSp>
        <p:nvCxnSpPr>
          <p:cNvPr id="49" name="Straight Arrow Connector 48"/>
          <p:cNvCxnSpPr>
            <a:stCxn id="34" idx="6"/>
            <a:endCxn id="35" idx="2"/>
          </p:cNvCxnSpPr>
          <p:nvPr>
            <p:custDataLst>
              <p:tags r:id="rId23"/>
            </p:custDataLst>
          </p:nvPr>
        </p:nvCxnSpPr>
        <p:spPr bwMode="auto">
          <a:xfrm>
            <a:off x="4085408" y="5305676"/>
            <a:ext cx="457200" cy="1588"/>
          </a:xfrm>
          <a:prstGeom prst="straightConnector1">
            <a:avLst/>
          </a:prstGeom>
          <a:solidFill>
            <a:schemeClr val="accent1"/>
          </a:solidFill>
          <a:ln w="349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50" name="Straight Arrow Connector 49"/>
          <p:cNvCxnSpPr/>
          <p:nvPr>
            <p:custDataLst>
              <p:tags r:id="rId24"/>
            </p:custDataLst>
          </p:nvPr>
        </p:nvCxnSpPr>
        <p:spPr bwMode="auto">
          <a:xfrm>
            <a:off x="4923608" y="5305676"/>
            <a:ext cx="457200" cy="1588"/>
          </a:xfrm>
          <a:prstGeom prst="straightConnector1">
            <a:avLst/>
          </a:prstGeom>
          <a:solidFill>
            <a:schemeClr val="accent1"/>
          </a:solidFill>
          <a:ln w="349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51" name="Straight Arrow Connector 50"/>
          <p:cNvCxnSpPr/>
          <p:nvPr>
            <p:custDataLst>
              <p:tags r:id="rId25"/>
            </p:custDataLst>
          </p:nvPr>
        </p:nvCxnSpPr>
        <p:spPr bwMode="auto">
          <a:xfrm>
            <a:off x="5761808" y="5305676"/>
            <a:ext cx="457200" cy="1588"/>
          </a:xfrm>
          <a:prstGeom prst="straightConnector1">
            <a:avLst/>
          </a:prstGeom>
          <a:solidFill>
            <a:schemeClr val="accent1"/>
          </a:solidFill>
          <a:ln w="349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52" name="TextBox 51"/>
          <p:cNvSpPr txBox="1"/>
          <p:nvPr>
            <p:custDataLst>
              <p:tags r:id="rId26"/>
            </p:custDataLst>
          </p:nvPr>
        </p:nvSpPr>
        <p:spPr>
          <a:xfrm>
            <a:off x="6295208" y="5153276"/>
            <a:ext cx="37542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…</a:t>
            </a:r>
          </a:p>
        </p:txBody>
      </p:sp>
      <p:cxnSp>
        <p:nvCxnSpPr>
          <p:cNvPr id="53" name="Straight Arrow Connector 52"/>
          <p:cNvCxnSpPr/>
          <p:nvPr>
            <p:custDataLst>
              <p:tags r:id="rId27"/>
            </p:custDataLst>
          </p:nvPr>
        </p:nvCxnSpPr>
        <p:spPr bwMode="auto">
          <a:xfrm>
            <a:off x="6600008" y="5305676"/>
            <a:ext cx="457200" cy="1588"/>
          </a:xfrm>
          <a:prstGeom prst="straightConnector1">
            <a:avLst/>
          </a:prstGeom>
          <a:solidFill>
            <a:schemeClr val="accent1"/>
          </a:solidFill>
          <a:ln w="349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grpSp>
        <p:nvGrpSpPr>
          <p:cNvPr id="55" name="Group 12"/>
          <p:cNvGrpSpPr>
            <a:grpSpLocks/>
          </p:cNvGrpSpPr>
          <p:nvPr>
            <p:custDataLst>
              <p:tags r:id="rId28"/>
            </p:custDataLst>
          </p:nvPr>
        </p:nvGrpSpPr>
        <p:grpSpPr bwMode="auto">
          <a:xfrm>
            <a:off x="4390208" y="4696076"/>
            <a:ext cx="533400" cy="533400"/>
            <a:chOff x="4717" y="731"/>
            <a:chExt cx="630" cy="672"/>
          </a:xfrm>
        </p:grpSpPr>
        <p:sp>
          <p:nvSpPr>
            <p:cNvPr id="56" name="Oval 7"/>
            <p:cNvSpPr>
              <a:spLocks noChangeArrowheads="1"/>
            </p:cNvSpPr>
            <p:nvPr>
              <p:custDataLst>
                <p:tags r:id="rId43"/>
              </p:custDataLst>
            </p:nvPr>
          </p:nvSpPr>
          <p:spPr bwMode="auto">
            <a:xfrm>
              <a:off x="4717" y="731"/>
              <a:ext cx="630" cy="672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l"/>
              <a:endParaRPr lang="en-US" b="1">
                <a:solidFill>
                  <a:srgbClr val="0000FF"/>
                </a:solidFill>
              </a:endParaRPr>
            </a:p>
          </p:txBody>
        </p:sp>
        <p:sp>
          <p:nvSpPr>
            <p:cNvPr id="57" name="Oval 8"/>
            <p:cNvSpPr>
              <a:spLocks noChangeArrowheads="1"/>
            </p:cNvSpPr>
            <p:nvPr>
              <p:custDataLst>
                <p:tags r:id="rId44"/>
              </p:custDataLst>
            </p:nvPr>
          </p:nvSpPr>
          <p:spPr bwMode="auto">
            <a:xfrm>
              <a:off x="4833" y="784"/>
              <a:ext cx="400" cy="414"/>
            </a:xfrm>
            <a:prstGeom prst="ellipse">
              <a:avLst/>
            </a:prstGeom>
            <a:solidFill>
              <a:schemeClr val="tx2"/>
            </a:solidFill>
            <a:ln w="12700">
              <a:solidFill>
                <a:schemeClr val="tx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l"/>
              <a:endParaRPr lang="en-US" b="1">
                <a:solidFill>
                  <a:srgbClr val="0000FF"/>
                </a:solidFill>
              </a:endParaRPr>
            </a:p>
          </p:txBody>
        </p:sp>
        <p:sp>
          <p:nvSpPr>
            <p:cNvPr id="58" name="Oval 9"/>
            <p:cNvSpPr>
              <a:spLocks noChangeArrowheads="1"/>
            </p:cNvSpPr>
            <p:nvPr>
              <p:custDataLst>
                <p:tags r:id="rId45"/>
              </p:custDataLst>
            </p:nvPr>
          </p:nvSpPr>
          <p:spPr bwMode="auto">
            <a:xfrm>
              <a:off x="4891" y="840"/>
              <a:ext cx="280" cy="325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l"/>
              <a:endParaRPr lang="en-US" b="1">
                <a:solidFill>
                  <a:srgbClr val="0000FF"/>
                </a:solidFill>
              </a:endParaRPr>
            </a:p>
          </p:txBody>
        </p:sp>
        <p:sp>
          <p:nvSpPr>
            <p:cNvPr id="59" name="Oval 10"/>
            <p:cNvSpPr>
              <a:spLocks noChangeArrowheads="1"/>
            </p:cNvSpPr>
            <p:nvPr>
              <p:custDataLst>
                <p:tags r:id="rId46"/>
              </p:custDataLst>
            </p:nvPr>
          </p:nvSpPr>
          <p:spPr bwMode="auto">
            <a:xfrm>
              <a:off x="4836" y="951"/>
              <a:ext cx="397" cy="404"/>
            </a:xfrm>
            <a:prstGeom prst="ellipse">
              <a:avLst/>
            </a:prstGeom>
            <a:solidFill>
              <a:schemeClr val="tx2"/>
            </a:solidFill>
            <a:ln w="12700">
              <a:solidFill>
                <a:schemeClr val="tx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l"/>
              <a:endParaRPr lang="en-US" b="1">
                <a:solidFill>
                  <a:srgbClr val="0000FF"/>
                </a:solidFill>
              </a:endParaRPr>
            </a:p>
          </p:txBody>
        </p:sp>
        <p:sp>
          <p:nvSpPr>
            <p:cNvPr id="60" name="Oval 11"/>
            <p:cNvSpPr>
              <a:spLocks noChangeArrowheads="1"/>
            </p:cNvSpPr>
            <p:nvPr>
              <p:custDataLst>
                <p:tags r:id="rId47"/>
              </p:custDataLst>
            </p:nvPr>
          </p:nvSpPr>
          <p:spPr bwMode="auto">
            <a:xfrm>
              <a:off x="4961" y="1034"/>
              <a:ext cx="143" cy="139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l"/>
              <a:endParaRPr lang="en-US" b="1">
                <a:solidFill>
                  <a:srgbClr val="0000FF"/>
                </a:solidFill>
              </a:endParaRPr>
            </a:p>
          </p:txBody>
        </p:sp>
        <p:sp>
          <p:nvSpPr>
            <p:cNvPr id="61" name="AutoShape 12"/>
            <p:cNvSpPr>
              <a:spLocks noChangeArrowheads="1"/>
            </p:cNvSpPr>
            <p:nvPr>
              <p:custDataLst>
                <p:tags r:id="rId48"/>
              </p:custDataLst>
            </p:nvPr>
          </p:nvSpPr>
          <p:spPr bwMode="auto">
            <a:xfrm flipV="1">
              <a:off x="4990" y="1149"/>
              <a:ext cx="96" cy="121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4447 w 21600"/>
                <a:gd name="T13" fmla="*/ 4574 h 21600"/>
                <a:gd name="T14" fmla="*/ 17153 w 21600"/>
                <a:gd name="T15" fmla="*/ 17026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5399" y="21600"/>
                  </a:lnTo>
                  <a:lnTo>
                    <a:pt x="16201" y="21600"/>
                  </a:lnTo>
                  <a:lnTo>
                    <a:pt x="21600" y="0"/>
                  </a:lnTo>
                  <a:close/>
                </a:path>
              </a:pathLst>
            </a:custGeom>
            <a:solidFill>
              <a:schemeClr val="bg1"/>
            </a:solidFill>
            <a:ln w="12700">
              <a:solidFill>
                <a:schemeClr val="bg1"/>
              </a:solidFill>
              <a:miter lim="800000"/>
              <a:headEnd/>
              <a:tailEnd/>
            </a:ln>
          </p:spPr>
          <p:txBody>
            <a:bodyPr rot="10800000" wrap="none" anchor="ctr"/>
            <a:lstStyle/>
            <a:p>
              <a:pPr algn="l"/>
              <a:endParaRPr lang="en-US" b="1">
                <a:solidFill>
                  <a:srgbClr val="0000FF"/>
                </a:solidFill>
              </a:endParaRPr>
            </a:p>
          </p:txBody>
        </p:sp>
      </p:grpSp>
      <p:grpSp>
        <p:nvGrpSpPr>
          <p:cNvPr id="62" name="Group 12"/>
          <p:cNvGrpSpPr>
            <a:grpSpLocks/>
          </p:cNvGrpSpPr>
          <p:nvPr>
            <p:custDataLst>
              <p:tags r:id="rId29"/>
            </p:custDataLst>
          </p:nvPr>
        </p:nvGrpSpPr>
        <p:grpSpPr bwMode="auto">
          <a:xfrm>
            <a:off x="5228408" y="4772276"/>
            <a:ext cx="533400" cy="533400"/>
            <a:chOff x="4717" y="731"/>
            <a:chExt cx="630" cy="672"/>
          </a:xfrm>
        </p:grpSpPr>
        <p:sp>
          <p:nvSpPr>
            <p:cNvPr id="63" name="Oval 7"/>
            <p:cNvSpPr>
              <a:spLocks noChangeArrowheads="1"/>
            </p:cNvSpPr>
            <p:nvPr>
              <p:custDataLst>
                <p:tags r:id="rId37"/>
              </p:custDataLst>
            </p:nvPr>
          </p:nvSpPr>
          <p:spPr bwMode="auto">
            <a:xfrm>
              <a:off x="4717" y="731"/>
              <a:ext cx="630" cy="672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l"/>
              <a:endParaRPr lang="en-US" b="1">
                <a:solidFill>
                  <a:srgbClr val="0000FF"/>
                </a:solidFill>
              </a:endParaRPr>
            </a:p>
          </p:txBody>
        </p:sp>
        <p:sp>
          <p:nvSpPr>
            <p:cNvPr id="64" name="Oval 8"/>
            <p:cNvSpPr>
              <a:spLocks noChangeArrowheads="1"/>
            </p:cNvSpPr>
            <p:nvPr>
              <p:custDataLst>
                <p:tags r:id="rId38"/>
              </p:custDataLst>
            </p:nvPr>
          </p:nvSpPr>
          <p:spPr bwMode="auto">
            <a:xfrm>
              <a:off x="4833" y="784"/>
              <a:ext cx="400" cy="414"/>
            </a:xfrm>
            <a:prstGeom prst="ellipse">
              <a:avLst/>
            </a:prstGeom>
            <a:solidFill>
              <a:schemeClr val="tx2"/>
            </a:solidFill>
            <a:ln w="12700">
              <a:solidFill>
                <a:schemeClr val="tx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l"/>
              <a:endParaRPr lang="en-US" b="1">
                <a:solidFill>
                  <a:srgbClr val="0000FF"/>
                </a:solidFill>
              </a:endParaRPr>
            </a:p>
          </p:txBody>
        </p:sp>
        <p:sp>
          <p:nvSpPr>
            <p:cNvPr id="65" name="Oval 9"/>
            <p:cNvSpPr>
              <a:spLocks noChangeArrowheads="1"/>
            </p:cNvSpPr>
            <p:nvPr>
              <p:custDataLst>
                <p:tags r:id="rId39"/>
              </p:custDataLst>
            </p:nvPr>
          </p:nvSpPr>
          <p:spPr bwMode="auto">
            <a:xfrm>
              <a:off x="4891" y="840"/>
              <a:ext cx="280" cy="325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l"/>
              <a:endParaRPr lang="en-US" b="1">
                <a:solidFill>
                  <a:srgbClr val="0000FF"/>
                </a:solidFill>
              </a:endParaRPr>
            </a:p>
          </p:txBody>
        </p:sp>
        <p:sp>
          <p:nvSpPr>
            <p:cNvPr id="66" name="Oval 10"/>
            <p:cNvSpPr>
              <a:spLocks noChangeArrowheads="1"/>
            </p:cNvSpPr>
            <p:nvPr>
              <p:custDataLst>
                <p:tags r:id="rId40"/>
              </p:custDataLst>
            </p:nvPr>
          </p:nvSpPr>
          <p:spPr bwMode="auto">
            <a:xfrm>
              <a:off x="4836" y="951"/>
              <a:ext cx="397" cy="404"/>
            </a:xfrm>
            <a:prstGeom prst="ellipse">
              <a:avLst/>
            </a:prstGeom>
            <a:solidFill>
              <a:schemeClr val="tx2"/>
            </a:solidFill>
            <a:ln w="12700">
              <a:solidFill>
                <a:schemeClr val="tx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l"/>
              <a:endParaRPr lang="en-US" b="1">
                <a:solidFill>
                  <a:srgbClr val="0000FF"/>
                </a:solidFill>
              </a:endParaRPr>
            </a:p>
          </p:txBody>
        </p:sp>
        <p:sp>
          <p:nvSpPr>
            <p:cNvPr id="67" name="Oval 11"/>
            <p:cNvSpPr>
              <a:spLocks noChangeArrowheads="1"/>
            </p:cNvSpPr>
            <p:nvPr>
              <p:custDataLst>
                <p:tags r:id="rId41"/>
              </p:custDataLst>
            </p:nvPr>
          </p:nvSpPr>
          <p:spPr bwMode="auto">
            <a:xfrm>
              <a:off x="4961" y="1034"/>
              <a:ext cx="143" cy="139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l"/>
              <a:endParaRPr lang="en-US" b="1">
                <a:solidFill>
                  <a:srgbClr val="0000FF"/>
                </a:solidFill>
              </a:endParaRPr>
            </a:p>
          </p:txBody>
        </p:sp>
        <p:sp>
          <p:nvSpPr>
            <p:cNvPr id="68" name="AutoShape 12"/>
            <p:cNvSpPr>
              <a:spLocks noChangeArrowheads="1"/>
            </p:cNvSpPr>
            <p:nvPr>
              <p:custDataLst>
                <p:tags r:id="rId42"/>
              </p:custDataLst>
            </p:nvPr>
          </p:nvSpPr>
          <p:spPr bwMode="auto">
            <a:xfrm flipV="1">
              <a:off x="4990" y="1149"/>
              <a:ext cx="96" cy="121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4447 w 21600"/>
                <a:gd name="T13" fmla="*/ 4574 h 21600"/>
                <a:gd name="T14" fmla="*/ 17153 w 21600"/>
                <a:gd name="T15" fmla="*/ 17026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5399" y="21600"/>
                  </a:lnTo>
                  <a:lnTo>
                    <a:pt x="16201" y="21600"/>
                  </a:lnTo>
                  <a:lnTo>
                    <a:pt x="21600" y="0"/>
                  </a:lnTo>
                  <a:close/>
                </a:path>
              </a:pathLst>
            </a:custGeom>
            <a:solidFill>
              <a:schemeClr val="bg1"/>
            </a:solidFill>
            <a:ln w="12700">
              <a:solidFill>
                <a:schemeClr val="bg1"/>
              </a:solidFill>
              <a:miter lim="800000"/>
              <a:headEnd/>
              <a:tailEnd/>
            </a:ln>
          </p:spPr>
          <p:txBody>
            <a:bodyPr rot="10800000" wrap="none" anchor="ctr"/>
            <a:lstStyle/>
            <a:p>
              <a:pPr algn="l"/>
              <a:endParaRPr lang="en-US" b="1">
                <a:solidFill>
                  <a:srgbClr val="0000FF"/>
                </a:solidFill>
              </a:endParaRPr>
            </a:p>
          </p:txBody>
        </p:sp>
      </p:grpSp>
      <p:grpSp>
        <p:nvGrpSpPr>
          <p:cNvPr id="69" name="Group 12"/>
          <p:cNvGrpSpPr>
            <a:grpSpLocks/>
          </p:cNvGrpSpPr>
          <p:nvPr>
            <p:custDataLst>
              <p:tags r:id="rId30"/>
            </p:custDataLst>
          </p:nvPr>
        </p:nvGrpSpPr>
        <p:grpSpPr bwMode="auto">
          <a:xfrm>
            <a:off x="6828608" y="4696076"/>
            <a:ext cx="533400" cy="533400"/>
            <a:chOff x="4717" y="731"/>
            <a:chExt cx="630" cy="672"/>
          </a:xfrm>
        </p:grpSpPr>
        <p:sp>
          <p:nvSpPr>
            <p:cNvPr id="70" name="Oval 7"/>
            <p:cNvSpPr>
              <a:spLocks noChangeArrowheads="1"/>
            </p:cNvSpPr>
            <p:nvPr>
              <p:custDataLst>
                <p:tags r:id="rId31"/>
              </p:custDataLst>
            </p:nvPr>
          </p:nvSpPr>
          <p:spPr bwMode="auto">
            <a:xfrm>
              <a:off x="4717" y="731"/>
              <a:ext cx="630" cy="672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l"/>
              <a:endParaRPr lang="en-US" b="1">
                <a:solidFill>
                  <a:srgbClr val="0000FF"/>
                </a:solidFill>
              </a:endParaRPr>
            </a:p>
          </p:txBody>
        </p:sp>
        <p:sp>
          <p:nvSpPr>
            <p:cNvPr id="71" name="Oval 8"/>
            <p:cNvSpPr>
              <a:spLocks noChangeArrowheads="1"/>
            </p:cNvSpPr>
            <p:nvPr>
              <p:custDataLst>
                <p:tags r:id="rId32"/>
              </p:custDataLst>
            </p:nvPr>
          </p:nvSpPr>
          <p:spPr bwMode="auto">
            <a:xfrm>
              <a:off x="4833" y="784"/>
              <a:ext cx="400" cy="414"/>
            </a:xfrm>
            <a:prstGeom prst="ellipse">
              <a:avLst/>
            </a:prstGeom>
            <a:solidFill>
              <a:schemeClr val="tx2"/>
            </a:solidFill>
            <a:ln w="12700">
              <a:solidFill>
                <a:schemeClr val="tx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l"/>
              <a:endParaRPr lang="en-US" b="1">
                <a:solidFill>
                  <a:srgbClr val="0000FF"/>
                </a:solidFill>
              </a:endParaRPr>
            </a:p>
          </p:txBody>
        </p:sp>
        <p:sp>
          <p:nvSpPr>
            <p:cNvPr id="72" name="Oval 9"/>
            <p:cNvSpPr>
              <a:spLocks noChangeArrowheads="1"/>
            </p:cNvSpPr>
            <p:nvPr>
              <p:custDataLst>
                <p:tags r:id="rId33"/>
              </p:custDataLst>
            </p:nvPr>
          </p:nvSpPr>
          <p:spPr bwMode="auto">
            <a:xfrm>
              <a:off x="4891" y="840"/>
              <a:ext cx="280" cy="325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l"/>
              <a:endParaRPr lang="en-US" b="1">
                <a:solidFill>
                  <a:srgbClr val="0000FF"/>
                </a:solidFill>
              </a:endParaRPr>
            </a:p>
          </p:txBody>
        </p:sp>
        <p:sp>
          <p:nvSpPr>
            <p:cNvPr id="73" name="Oval 10"/>
            <p:cNvSpPr>
              <a:spLocks noChangeArrowheads="1"/>
            </p:cNvSpPr>
            <p:nvPr>
              <p:custDataLst>
                <p:tags r:id="rId34"/>
              </p:custDataLst>
            </p:nvPr>
          </p:nvSpPr>
          <p:spPr bwMode="auto">
            <a:xfrm>
              <a:off x="4836" y="951"/>
              <a:ext cx="397" cy="404"/>
            </a:xfrm>
            <a:prstGeom prst="ellipse">
              <a:avLst/>
            </a:prstGeom>
            <a:solidFill>
              <a:schemeClr val="tx2"/>
            </a:solidFill>
            <a:ln w="12700">
              <a:solidFill>
                <a:schemeClr val="tx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l"/>
              <a:endParaRPr lang="en-US" b="1">
                <a:solidFill>
                  <a:srgbClr val="0000FF"/>
                </a:solidFill>
              </a:endParaRPr>
            </a:p>
          </p:txBody>
        </p:sp>
        <p:sp>
          <p:nvSpPr>
            <p:cNvPr id="74" name="Oval 11"/>
            <p:cNvSpPr>
              <a:spLocks noChangeArrowheads="1"/>
            </p:cNvSpPr>
            <p:nvPr>
              <p:custDataLst>
                <p:tags r:id="rId35"/>
              </p:custDataLst>
            </p:nvPr>
          </p:nvSpPr>
          <p:spPr bwMode="auto">
            <a:xfrm>
              <a:off x="4961" y="1034"/>
              <a:ext cx="143" cy="139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l"/>
              <a:endParaRPr lang="en-US" b="1">
                <a:solidFill>
                  <a:srgbClr val="0000FF"/>
                </a:solidFill>
              </a:endParaRPr>
            </a:p>
          </p:txBody>
        </p:sp>
        <p:sp>
          <p:nvSpPr>
            <p:cNvPr id="75" name="AutoShape 12"/>
            <p:cNvSpPr>
              <a:spLocks noChangeArrowheads="1"/>
            </p:cNvSpPr>
            <p:nvPr>
              <p:custDataLst>
                <p:tags r:id="rId36"/>
              </p:custDataLst>
            </p:nvPr>
          </p:nvSpPr>
          <p:spPr bwMode="auto">
            <a:xfrm flipV="1">
              <a:off x="4990" y="1149"/>
              <a:ext cx="96" cy="121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4447 w 21600"/>
                <a:gd name="T13" fmla="*/ 4574 h 21600"/>
                <a:gd name="T14" fmla="*/ 17153 w 21600"/>
                <a:gd name="T15" fmla="*/ 17026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5399" y="21600"/>
                  </a:lnTo>
                  <a:lnTo>
                    <a:pt x="16201" y="21600"/>
                  </a:lnTo>
                  <a:lnTo>
                    <a:pt x="21600" y="0"/>
                  </a:lnTo>
                  <a:close/>
                </a:path>
              </a:pathLst>
            </a:custGeom>
            <a:solidFill>
              <a:schemeClr val="bg1"/>
            </a:solidFill>
            <a:ln w="12700">
              <a:solidFill>
                <a:schemeClr val="bg1"/>
              </a:solidFill>
              <a:miter lim="800000"/>
              <a:headEnd/>
              <a:tailEnd/>
            </a:ln>
          </p:spPr>
          <p:txBody>
            <a:bodyPr rot="10800000" wrap="none" anchor="ctr"/>
            <a:lstStyle/>
            <a:p>
              <a:pPr algn="l"/>
              <a:endParaRPr lang="en-US" b="1">
                <a:solidFill>
                  <a:srgbClr val="0000FF"/>
                </a:solidFill>
              </a:endParaRPr>
            </a:p>
          </p:txBody>
        </p:sp>
      </p:grp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3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pPr eaLnBrk="1" hangingPunct="1"/>
            <a:r>
              <a:rPr lang="en-US"/>
              <a:t>Trade-offs</a:t>
            </a:r>
          </a:p>
        </p:txBody>
      </p:sp>
      <p:sp>
        <p:nvSpPr>
          <p:cNvPr id="74754" name="Content Placeholder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/>
        <p:txBody>
          <a:bodyPr>
            <a:normAutofit fontScale="92500" lnSpcReduction="10000"/>
          </a:bodyPr>
          <a:lstStyle/>
          <a:p>
            <a:pPr eaLnBrk="1" hangingPunct="1">
              <a:buFontTx/>
              <a:buNone/>
            </a:pPr>
            <a:r>
              <a:rPr lang="en-US" b="1" dirty="0"/>
              <a:t>Coarse-grained advantages:</a:t>
            </a:r>
          </a:p>
          <a:p>
            <a:pPr lvl="1" eaLnBrk="1" hangingPunct="1"/>
            <a:r>
              <a:rPr lang="en-US" dirty="0"/>
              <a:t>Simpler to implement</a:t>
            </a:r>
          </a:p>
          <a:p>
            <a:pPr lvl="1" eaLnBrk="1" hangingPunct="1"/>
            <a:r>
              <a:rPr lang="en-US" dirty="0"/>
              <a:t>Faster/easier to implement operations that access multiple locations (because all guarded by the same lock)</a:t>
            </a:r>
          </a:p>
          <a:p>
            <a:pPr lvl="1" eaLnBrk="1" hangingPunct="1"/>
            <a:r>
              <a:rPr lang="en-US" dirty="0"/>
              <a:t>Much easier for operations that modify data-structure shape</a:t>
            </a:r>
          </a:p>
          <a:p>
            <a:pPr eaLnBrk="1" hangingPunct="1">
              <a:buFontTx/>
              <a:buNone/>
            </a:pPr>
            <a:r>
              <a:rPr lang="en-US" b="1" dirty="0"/>
              <a:t>Fine-grained advantages:</a:t>
            </a:r>
          </a:p>
          <a:p>
            <a:pPr lvl="1" eaLnBrk="1" hangingPunct="1"/>
            <a:r>
              <a:rPr lang="en-US" dirty="0"/>
              <a:t>More simultaneous access (performance when coarse-grained would lead to unnecessary blocking)</a:t>
            </a:r>
          </a:p>
          <a:p>
            <a:pPr lvl="1" eaLnBrk="1" hangingPunct="1"/>
            <a:r>
              <a:rPr lang="en-US" dirty="0"/>
              <a:t>Can make multi-node operations more difficult: say, rotations in an AVL tree</a:t>
            </a:r>
          </a:p>
          <a:p>
            <a:pPr lvl="1" eaLnBrk="1" hangingPunct="1"/>
            <a:endParaRPr lang="en-US" dirty="0"/>
          </a:p>
          <a:p>
            <a:pPr marL="0" indent="0">
              <a:buNone/>
            </a:pPr>
            <a:r>
              <a:rPr lang="en-US" b="1" dirty="0">
                <a:solidFill>
                  <a:srgbClr val="119F33"/>
                </a:solidFill>
              </a:rPr>
              <a:t>Guideline #2: </a:t>
            </a:r>
            <a:r>
              <a:rPr lang="en-US" i="1" dirty="0">
                <a:solidFill>
                  <a:srgbClr val="119F33"/>
                </a:solidFill>
              </a:rPr>
              <a:t>Start with coarse-grained (simpler) and move to fine-grained (performance) only if contention on the coarser locks becomes an issue. </a:t>
            </a:r>
            <a:endParaRPr lang="en-US" dirty="0">
              <a:solidFill>
                <a:srgbClr val="119F33"/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1A627FF-CFA8-8A43-A0A1-F0FE6976DB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EF018D-A113-44B2-BA5D-E3BD5C944D75}" type="slidenum">
              <a:rPr lang="en-US" smtClean="0"/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1237570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49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pPr eaLnBrk="1" hangingPunct="1"/>
            <a:r>
              <a:rPr lang="en-US"/>
              <a:t>Example: Separate Chaining Hashtable</a:t>
            </a:r>
          </a:p>
        </p:txBody>
      </p:sp>
      <p:sp>
        <p:nvSpPr>
          <p:cNvPr id="78850" name="Content Placeholder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/>
        <p:txBody>
          <a:bodyPr>
            <a:normAutofit fontScale="77500" lnSpcReduction="20000"/>
          </a:bodyPr>
          <a:lstStyle/>
          <a:p>
            <a:pPr eaLnBrk="1" hangingPunct="1"/>
            <a:r>
              <a:rPr lang="en-US" dirty="0"/>
              <a:t>Coarse-grained: One lock for entire </a:t>
            </a:r>
            <a:r>
              <a:rPr lang="en-US" dirty="0" err="1"/>
              <a:t>hashtable</a:t>
            </a:r>
            <a:endParaRPr lang="en-US" dirty="0"/>
          </a:p>
          <a:p>
            <a:pPr eaLnBrk="1" hangingPunct="1"/>
            <a:r>
              <a:rPr lang="en-US" dirty="0"/>
              <a:t>Fine-grained: One lock for each bucket</a:t>
            </a:r>
          </a:p>
          <a:p>
            <a:pPr eaLnBrk="1" hangingPunct="1"/>
            <a:endParaRPr lang="en-US" dirty="0"/>
          </a:p>
          <a:p>
            <a:pPr eaLnBrk="1" hangingPunct="1">
              <a:buFontTx/>
              <a:buNone/>
            </a:pPr>
            <a:r>
              <a:rPr lang="en-US" dirty="0"/>
              <a:t>Which supports more concurrency for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insert</a:t>
            </a:r>
            <a:r>
              <a:rPr lang="en-US" dirty="0"/>
              <a:t> and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lookup</a:t>
            </a:r>
            <a:r>
              <a:rPr lang="en-US" dirty="0"/>
              <a:t>?</a:t>
            </a:r>
          </a:p>
          <a:p>
            <a:pPr eaLnBrk="1" hangingPunct="1">
              <a:buFontTx/>
              <a:buNone/>
            </a:pPr>
            <a:r>
              <a:rPr lang="en-US" dirty="0"/>
              <a:t>	 </a:t>
            </a:r>
            <a:r>
              <a:rPr lang="en-US" dirty="0">
                <a:solidFill>
                  <a:schemeClr val="accent2"/>
                </a:solidFill>
              </a:rPr>
              <a:t>Fine-grained; allows simultaneous access to diff. buckets</a:t>
            </a:r>
          </a:p>
          <a:p>
            <a:pPr eaLnBrk="1" hangingPunct="1">
              <a:buFontTx/>
              <a:buNone/>
            </a:pPr>
            <a:endParaRPr lang="en-US" dirty="0"/>
          </a:p>
          <a:p>
            <a:pPr eaLnBrk="1" hangingPunct="1">
              <a:buFontTx/>
              <a:buNone/>
            </a:pPr>
            <a:r>
              <a:rPr lang="en-US" dirty="0"/>
              <a:t>Which makes implementing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resize</a:t>
            </a:r>
            <a:r>
              <a:rPr lang="en-US" dirty="0"/>
              <a:t> easier?</a:t>
            </a:r>
          </a:p>
          <a:p>
            <a:pPr lvl="1" eaLnBrk="1" hangingPunct="1"/>
            <a:r>
              <a:rPr lang="en-US" dirty="0"/>
              <a:t>How would you do it?</a:t>
            </a:r>
          </a:p>
          <a:p>
            <a:pPr lvl="1"/>
            <a:r>
              <a:rPr lang="en-US" dirty="0">
                <a:solidFill>
                  <a:schemeClr val="accent2"/>
                </a:solidFill>
              </a:rPr>
              <a:t>Coarse-grained; just grab one lock and proceed</a:t>
            </a:r>
          </a:p>
          <a:p>
            <a:pPr lvl="1" eaLnBrk="1" hangingPunct="1"/>
            <a:endParaRPr lang="en-US" dirty="0"/>
          </a:p>
          <a:p>
            <a:pPr eaLnBrk="1" hangingPunct="1">
              <a:buFontTx/>
              <a:buNone/>
            </a:pPr>
            <a:r>
              <a:rPr lang="en-US" dirty="0"/>
              <a:t>If a </a:t>
            </a:r>
            <a:r>
              <a:rPr lang="en-US" dirty="0" err="1"/>
              <a:t>hashtable</a:t>
            </a:r>
            <a:r>
              <a:rPr lang="en-US" dirty="0"/>
              <a:t> has a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numElements</a:t>
            </a:r>
            <a:r>
              <a:rPr lang="en-US" dirty="0"/>
              <a:t> field, maintaining it will destroy the benefits of using separate locks for each bucket, why?</a:t>
            </a:r>
          </a:p>
          <a:p>
            <a:pPr eaLnBrk="1" hangingPunct="1">
              <a:buFontTx/>
              <a:buNone/>
            </a:pPr>
            <a:r>
              <a:rPr lang="en-US" dirty="0">
                <a:solidFill>
                  <a:schemeClr val="accent2"/>
                </a:solidFill>
              </a:rPr>
              <a:t>Updating it each insert w/o a lock would be a data race</a:t>
            </a:r>
          </a:p>
          <a:p>
            <a:pPr lvl="1" eaLnBrk="1" hangingPunct="1"/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8781001-E0DE-CE4E-B83E-9AD56CC4D5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EF018D-A113-44B2-BA5D-E3BD5C944D75}" type="slidenum">
              <a:rPr lang="en-US" smtClean="0"/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1668666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7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pPr eaLnBrk="1" hangingPunct="1"/>
            <a:r>
              <a:rPr lang="en-US"/>
              <a:t>Critical-section granularity</a:t>
            </a:r>
          </a:p>
        </p:txBody>
      </p:sp>
      <p:sp>
        <p:nvSpPr>
          <p:cNvPr id="80898" name="Content Placeholder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/>
        <p:txBody>
          <a:bodyPr>
            <a:normAutofit/>
          </a:bodyPr>
          <a:lstStyle/>
          <a:p>
            <a:pPr eaLnBrk="1" hangingPunct="1">
              <a:buFontTx/>
              <a:buNone/>
            </a:pPr>
            <a:r>
              <a:rPr lang="en-US" sz="2400" dirty="0"/>
              <a:t>A second, orthogonal granularity issue is critical-section size</a:t>
            </a:r>
          </a:p>
          <a:p>
            <a:pPr lvl="1" eaLnBrk="1" hangingPunct="1"/>
            <a:r>
              <a:rPr lang="en-US" sz="2000" dirty="0"/>
              <a:t>How much work to do while holding lock(s)?</a:t>
            </a:r>
          </a:p>
          <a:p>
            <a:pPr lvl="1" eaLnBrk="1" hangingPunct="1"/>
            <a:endParaRPr lang="en-US" sz="2000" dirty="0"/>
          </a:p>
          <a:p>
            <a:pPr eaLnBrk="1" hangingPunct="1">
              <a:buFontTx/>
              <a:buNone/>
            </a:pPr>
            <a:r>
              <a:rPr lang="en-US" sz="2400" dirty="0"/>
              <a:t>If critical sections run for too long?</a:t>
            </a:r>
          </a:p>
          <a:p>
            <a:pPr lvl="1" eaLnBrk="1" hangingPunct="1"/>
            <a:endParaRPr lang="en-US" sz="2000" dirty="0"/>
          </a:p>
          <a:p>
            <a:pPr lvl="1" eaLnBrk="1" hangingPunct="1"/>
            <a:endParaRPr lang="en-US" sz="2000" dirty="0"/>
          </a:p>
          <a:p>
            <a:pPr eaLnBrk="1" hangingPunct="1">
              <a:buFontTx/>
              <a:buNone/>
            </a:pPr>
            <a:r>
              <a:rPr lang="en-US" sz="2400" dirty="0"/>
              <a:t>If critical sections are too short?</a:t>
            </a:r>
          </a:p>
          <a:p>
            <a:pPr lvl="1" eaLnBrk="1" hangingPunct="1"/>
            <a:endParaRPr lang="en-US" sz="2000" dirty="0"/>
          </a:p>
          <a:p>
            <a:pPr lvl="1" eaLnBrk="1" hangingPunct="1"/>
            <a:endParaRPr lang="en-US" sz="2000" dirty="0"/>
          </a:p>
          <a:p>
            <a:pPr lvl="1" eaLnBrk="1" hangingPunct="1"/>
            <a:endParaRPr lang="en-US" sz="20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F437892-80A3-5C40-89EF-FB32F66C05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EF018D-A113-44B2-BA5D-E3BD5C944D75}" type="slidenum">
              <a:rPr lang="en-US" smtClean="0"/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1260460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7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pPr eaLnBrk="1" hangingPunct="1"/>
            <a:r>
              <a:rPr lang="en-US"/>
              <a:t>Critical-section granularity</a:t>
            </a:r>
          </a:p>
        </p:txBody>
      </p:sp>
      <p:sp>
        <p:nvSpPr>
          <p:cNvPr id="80898" name="Content Placeholder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/>
        <p:txBody>
          <a:bodyPr>
            <a:normAutofit lnSpcReduction="10000"/>
          </a:bodyPr>
          <a:lstStyle/>
          <a:p>
            <a:pPr eaLnBrk="1" hangingPunct="1">
              <a:buFontTx/>
              <a:buNone/>
            </a:pPr>
            <a:r>
              <a:rPr lang="en-US" sz="2400" dirty="0"/>
              <a:t>A second, orthogonal granularity issue is critical-section size</a:t>
            </a:r>
          </a:p>
          <a:p>
            <a:pPr lvl="1" eaLnBrk="1" hangingPunct="1"/>
            <a:r>
              <a:rPr lang="en-US" sz="2000" dirty="0"/>
              <a:t>How much work to do while holding lock(s)?</a:t>
            </a:r>
          </a:p>
          <a:p>
            <a:pPr lvl="1" eaLnBrk="1" hangingPunct="1"/>
            <a:endParaRPr lang="en-US" sz="2000" dirty="0"/>
          </a:p>
          <a:p>
            <a:pPr eaLnBrk="1" hangingPunct="1">
              <a:buFontTx/>
              <a:buNone/>
            </a:pPr>
            <a:r>
              <a:rPr lang="en-US" sz="2400" dirty="0"/>
              <a:t>If critical sections run for </a:t>
            </a:r>
            <a:r>
              <a:rPr lang="en-US" sz="2400" b="1" dirty="0"/>
              <a:t>too long</a:t>
            </a:r>
            <a:r>
              <a:rPr lang="en-US" sz="2400" dirty="0"/>
              <a:t>:</a:t>
            </a:r>
          </a:p>
          <a:p>
            <a:pPr lvl="1" eaLnBrk="1" hangingPunct="1"/>
            <a:r>
              <a:rPr lang="en-US" sz="2000" dirty="0">
                <a:solidFill>
                  <a:schemeClr val="accent6"/>
                </a:solidFill>
              </a:rPr>
              <a:t>Performance loss because other threads are blocked</a:t>
            </a:r>
          </a:p>
          <a:p>
            <a:pPr lvl="1" eaLnBrk="1" hangingPunct="1"/>
            <a:endParaRPr lang="en-US" sz="2000" dirty="0"/>
          </a:p>
          <a:p>
            <a:pPr eaLnBrk="1" hangingPunct="1">
              <a:buFontTx/>
              <a:buNone/>
            </a:pPr>
            <a:r>
              <a:rPr lang="en-US" sz="2400" dirty="0"/>
              <a:t>If critical sections are </a:t>
            </a:r>
            <a:r>
              <a:rPr lang="en-US" sz="2400" b="1" dirty="0"/>
              <a:t>too short</a:t>
            </a:r>
            <a:r>
              <a:rPr lang="en-US" sz="2400" dirty="0"/>
              <a:t>:</a:t>
            </a:r>
          </a:p>
          <a:p>
            <a:pPr lvl="1" eaLnBrk="1" hangingPunct="1"/>
            <a:r>
              <a:rPr lang="en-US" sz="2000" dirty="0">
                <a:solidFill>
                  <a:schemeClr val="accent6"/>
                </a:solidFill>
              </a:rPr>
              <a:t>Bugs because you broke up something where other threads should not be able to see intermediate state</a:t>
            </a:r>
          </a:p>
          <a:p>
            <a:pPr lvl="1" eaLnBrk="1" hangingPunct="1"/>
            <a:endParaRPr lang="en-US" sz="2000" dirty="0"/>
          </a:p>
          <a:p>
            <a:pPr marL="0" indent="0">
              <a:buNone/>
            </a:pPr>
            <a:r>
              <a:rPr lang="en-US" sz="2400" b="1" dirty="0">
                <a:solidFill>
                  <a:srgbClr val="00B050"/>
                </a:solidFill>
              </a:rPr>
              <a:t>Guideline #3:</a:t>
            </a:r>
            <a:r>
              <a:rPr lang="en-US" sz="2400" dirty="0">
                <a:solidFill>
                  <a:srgbClr val="00B050"/>
                </a:solidFill>
              </a:rPr>
              <a:t> </a:t>
            </a:r>
            <a:r>
              <a:rPr lang="en-US" sz="2400" i="1" dirty="0">
                <a:solidFill>
                  <a:srgbClr val="00B050"/>
                </a:solidFill>
              </a:rPr>
              <a:t>Don’t do expensive computations or I/O in critical sections, but also don’t introduce race conditions; keep it as small as possible but still be correct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3B1DA88-051D-B14B-A1DE-8797AEA7D3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EF018D-A113-44B2-BA5D-E3BD5C944D75}" type="slidenum">
              <a:rPr lang="en-US" smtClean="0"/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0531209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5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pPr eaLnBrk="1" hangingPunct="1"/>
            <a:r>
              <a:rPr lang="en-US" dirty="0"/>
              <a:t>Example 1: Critical-section granularity</a:t>
            </a:r>
          </a:p>
        </p:txBody>
      </p:sp>
      <p:sp>
        <p:nvSpPr>
          <p:cNvPr id="82946" name="Content Placeholder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/>
              <a:t>Suppose we want to change the value for a key in a </a:t>
            </a:r>
            <a:r>
              <a:rPr lang="en-US" sz="2400" dirty="0" err="1"/>
              <a:t>hashtable</a:t>
            </a:r>
            <a:r>
              <a:rPr lang="en-US" sz="2400" dirty="0"/>
              <a:t> without removing it from the table</a:t>
            </a:r>
          </a:p>
          <a:p>
            <a:pPr lvl="1" eaLnBrk="1" hangingPunct="1"/>
            <a:r>
              <a:rPr lang="en-US" sz="2000" dirty="0"/>
              <a:t>Assume 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lock</a:t>
            </a:r>
            <a:r>
              <a:rPr lang="en-US" sz="2000" dirty="0"/>
              <a:t> guards the whole table</a:t>
            </a:r>
          </a:p>
          <a:p>
            <a:pPr lvl="1" eaLnBrk="1" hangingPunct="1"/>
            <a:r>
              <a:rPr lang="en-US" sz="2000" b="1" dirty="0">
                <a:latin typeface="Courier New" pitchFamily="49" charset="0"/>
                <a:cs typeface="Courier New" pitchFamily="49" charset="0"/>
              </a:rPr>
              <a:t>expensive()</a:t>
            </a:r>
            <a:r>
              <a:rPr lang="en-US" sz="2000" dirty="0"/>
              <a:t> takes in the old value, and computes a new one, but takes a long time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26BF410-68E6-7D40-8099-00C997519F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EF018D-A113-44B2-BA5D-E3BD5C944D75}" type="slidenum">
              <a:rPr lang="en-US" smtClean="0"/>
              <a:t>37</a:t>
            </a:fld>
            <a:endParaRPr lang="en-US"/>
          </a:p>
        </p:txBody>
      </p:sp>
      <p:sp>
        <p:nvSpPr>
          <p:cNvPr id="7" name="Rectangle 2"/>
          <p:cNvSpPr txBox="1"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5791200" y="3199150"/>
            <a:ext cx="3733800" cy="1981200"/>
          </a:xfrm>
          <a:prstGeom prst="rect">
            <a:avLst/>
          </a:prstGeom>
          <a:solidFill>
            <a:srgbClr val="FFFF99"/>
          </a:solidFill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lnSpc>
                <a:spcPts val="2000"/>
              </a:lnSpc>
              <a:spcBef>
                <a:spcPct val="20000"/>
              </a:spcBef>
              <a:defRPr/>
            </a:pPr>
            <a:r>
              <a:rPr lang="en-US" sz="2000" b="1" kern="0" dirty="0">
                <a:solidFill>
                  <a:schemeClr val="accent2"/>
                </a:solidFill>
                <a:latin typeface="Courier New" pitchFamily="49" charset="0"/>
              </a:rPr>
              <a:t>synchronized</a:t>
            </a:r>
            <a:r>
              <a:rPr lang="en-US" sz="2000" b="1" kern="0" dirty="0">
                <a:latin typeface="Courier New" pitchFamily="49" charset="0"/>
              </a:rPr>
              <a:t>(lock) {</a:t>
            </a:r>
          </a:p>
          <a:p>
            <a:pPr marL="342900" indent="-342900">
              <a:lnSpc>
                <a:spcPts val="2000"/>
              </a:lnSpc>
              <a:spcBef>
                <a:spcPct val="20000"/>
              </a:spcBef>
              <a:defRPr/>
            </a:pPr>
            <a:r>
              <a:rPr lang="en-US" sz="2000" b="1" kern="0" dirty="0">
                <a:latin typeface="Courier New" pitchFamily="49" charset="0"/>
              </a:rPr>
              <a:t>  v1 = </a:t>
            </a:r>
            <a:r>
              <a:rPr lang="en-US" sz="2000" b="1" kern="0" dirty="0" err="1">
                <a:latin typeface="Courier New" pitchFamily="49" charset="0"/>
              </a:rPr>
              <a:t>table.lookup</a:t>
            </a:r>
            <a:r>
              <a:rPr lang="en-US" sz="2000" b="1" kern="0" dirty="0">
                <a:latin typeface="Courier New" pitchFamily="49" charset="0"/>
              </a:rPr>
              <a:t>(k);</a:t>
            </a:r>
          </a:p>
          <a:p>
            <a:pPr marL="342900" indent="-342900">
              <a:lnSpc>
                <a:spcPts val="2000"/>
              </a:lnSpc>
              <a:spcBef>
                <a:spcPct val="20000"/>
              </a:spcBef>
              <a:defRPr/>
            </a:pPr>
            <a:r>
              <a:rPr lang="en-US" sz="2000" b="1" kern="0" dirty="0">
                <a:latin typeface="Courier New" pitchFamily="49" charset="0"/>
              </a:rPr>
              <a:t>  v2 = expensive(v1);</a:t>
            </a:r>
          </a:p>
          <a:p>
            <a:pPr marL="342900" indent="-342900">
              <a:lnSpc>
                <a:spcPts val="2000"/>
              </a:lnSpc>
              <a:spcBef>
                <a:spcPct val="20000"/>
              </a:spcBef>
              <a:defRPr/>
            </a:pPr>
            <a:r>
              <a:rPr lang="en-US" sz="2000" b="1" kern="0" dirty="0">
                <a:latin typeface="Courier New" pitchFamily="49" charset="0"/>
              </a:rPr>
              <a:t>  </a:t>
            </a:r>
            <a:r>
              <a:rPr lang="en-US" sz="2000" b="1" kern="0" dirty="0" err="1">
                <a:latin typeface="Courier New" pitchFamily="49" charset="0"/>
              </a:rPr>
              <a:t>table.remove</a:t>
            </a:r>
            <a:r>
              <a:rPr lang="en-US" sz="2000" b="1" kern="0" dirty="0">
                <a:latin typeface="Courier New" pitchFamily="49" charset="0"/>
              </a:rPr>
              <a:t>(k);</a:t>
            </a:r>
          </a:p>
          <a:p>
            <a:pPr marL="342900" indent="-342900">
              <a:lnSpc>
                <a:spcPts val="2000"/>
              </a:lnSpc>
              <a:spcBef>
                <a:spcPct val="20000"/>
              </a:spcBef>
              <a:defRPr/>
            </a:pPr>
            <a:r>
              <a:rPr lang="en-US" sz="2000" b="1" kern="0" dirty="0">
                <a:latin typeface="Courier New" pitchFamily="49" charset="0"/>
              </a:rPr>
              <a:t>  </a:t>
            </a:r>
            <a:r>
              <a:rPr lang="en-US" sz="2000" b="1" kern="0" dirty="0" err="1">
                <a:latin typeface="Courier New" pitchFamily="49" charset="0"/>
              </a:rPr>
              <a:t>table.insert</a:t>
            </a:r>
            <a:r>
              <a:rPr lang="en-US" sz="2000" b="1" kern="0" dirty="0">
                <a:latin typeface="Courier New" pitchFamily="49" charset="0"/>
              </a:rPr>
              <a:t>(k,v2);</a:t>
            </a:r>
          </a:p>
          <a:p>
            <a:pPr marL="342900" indent="-342900">
              <a:lnSpc>
                <a:spcPts val="2000"/>
              </a:lnSpc>
              <a:spcBef>
                <a:spcPct val="20000"/>
              </a:spcBef>
              <a:defRPr/>
            </a:pPr>
            <a:r>
              <a:rPr lang="en-US" sz="2000" b="1" kern="0" dirty="0">
                <a:latin typeface="Courier New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1260570071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1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pPr eaLnBrk="1" hangingPunct="1"/>
            <a:r>
              <a:rPr lang="en-US" dirty="0"/>
              <a:t>Example 2: Critical-section granularity</a:t>
            </a:r>
          </a:p>
        </p:txBody>
      </p:sp>
      <p:sp>
        <p:nvSpPr>
          <p:cNvPr id="87042" name="Content Placeholder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/>
              <a:t>Suppose we want to change the value for a key in a </a:t>
            </a:r>
            <a:r>
              <a:rPr lang="en-US" sz="2400" dirty="0" err="1"/>
              <a:t>hashtable</a:t>
            </a:r>
            <a:r>
              <a:rPr lang="en-US" sz="2400" dirty="0"/>
              <a:t> without removing it from the table</a:t>
            </a:r>
          </a:p>
          <a:p>
            <a:pPr lvl="1" eaLnBrk="1" hangingPunct="1"/>
            <a:r>
              <a:rPr lang="en-US" sz="2000" dirty="0"/>
              <a:t>Assume 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lock</a:t>
            </a:r>
            <a:r>
              <a:rPr lang="en-US" sz="2000" dirty="0"/>
              <a:t> guards the whole table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BB86538-246E-024F-A775-B47B1F6587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EF018D-A113-44B2-BA5D-E3BD5C944D75}" type="slidenum">
              <a:rPr lang="en-US" smtClean="0"/>
              <a:t>38</a:t>
            </a:fld>
            <a:endParaRPr lang="en-US"/>
          </a:p>
        </p:txBody>
      </p:sp>
      <p:sp>
        <p:nvSpPr>
          <p:cNvPr id="7" name="Rectangle 2"/>
          <p:cNvSpPr txBox="1"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5791200" y="3124200"/>
            <a:ext cx="3733800" cy="2667000"/>
          </a:xfrm>
          <a:prstGeom prst="rect">
            <a:avLst/>
          </a:prstGeom>
          <a:solidFill>
            <a:srgbClr val="FFFF99"/>
          </a:solidFill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lnSpc>
                <a:spcPts val="2000"/>
              </a:lnSpc>
              <a:spcBef>
                <a:spcPct val="20000"/>
              </a:spcBef>
              <a:defRPr/>
            </a:pPr>
            <a:r>
              <a:rPr lang="en-US" sz="2000" b="1" kern="0" dirty="0">
                <a:solidFill>
                  <a:schemeClr val="accent2"/>
                </a:solidFill>
                <a:latin typeface="Courier New" pitchFamily="49" charset="0"/>
              </a:rPr>
              <a:t>synchronized</a:t>
            </a:r>
            <a:r>
              <a:rPr lang="en-US" sz="2000" b="1" kern="0" dirty="0">
                <a:latin typeface="Courier New" pitchFamily="49" charset="0"/>
              </a:rPr>
              <a:t>(lock) {</a:t>
            </a:r>
          </a:p>
          <a:p>
            <a:pPr marL="342900" indent="-342900">
              <a:lnSpc>
                <a:spcPts val="2000"/>
              </a:lnSpc>
              <a:spcBef>
                <a:spcPct val="20000"/>
              </a:spcBef>
              <a:defRPr/>
            </a:pPr>
            <a:r>
              <a:rPr lang="en-US" sz="2000" b="1" kern="0" dirty="0">
                <a:latin typeface="Courier New" pitchFamily="49" charset="0"/>
              </a:rPr>
              <a:t>  v1 = </a:t>
            </a:r>
            <a:r>
              <a:rPr lang="en-US" sz="2000" b="1" kern="0" dirty="0" err="1">
                <a:latin typeface="Courier New" pitchFamily="49" charset="0"/>
              </a:rPr>
              <a:t>table.lookup</a:t>
            </a:r>
            <a:r>
              <a:rPr lang="en-US" sz="2000" b="1" kern="0" dirty="0">
                <a:latin typeface="Courier New" pitchFamily="49" charset="0"/>
              </a:rPr>
              <a:t>(k);</a:t>
            </a:r>
          </a:p>
          <a:p>
            <a:pPr marL="342900" indent="-342900">
              <a:lnSpc>
                <a:spcPts val="2000"/>
              </a:lnSpc>
              <a:spcBef>
                <a:spcPct val="20000"/>
              </a:spcBef>
              <a:defRPr/>
            </a:pPr>
            <a:r>
              <a:rPr lang="en-US" sz="2000" b="1" kern="0" dirty="0">
                <a:latin typeface="Courier New" pitchFamily="49" charset="0"/>
              </a:rPr>
              <a:t>}</a:t>
            </a:r>
          </a:p>
          <a:p>
            <a:pPr marL="342900" indent="-342900">
              <a:lnSpc>
                <a:spcPts val="2000"/>
              </a:lnSpc>
              <a:spcBef>
                <a:spcPct val="20000"/>
              </a:spcBef>
              <a:defRPr/>
            </a:pPr>
            <a:r>
              <a:rPr lang="en-US" sz="2000" b="1" kern="0" dirty="0">
                <a:latin typeface="Courier New" pitchFamily="49" charset="0"/>
              </a:rPr>
              <a:t>v2 = expensive(v1);</a:t>
            </a:r>
          </a:p>
          <a:p>
            <a:pPr marL="342900" indent="-342900">
              <a:lnSpc>
                <a:spcPts val="2000"/>
              </a:lnSpc>
              <a:spcBef>
                <a:spcPct val="20000"/>
              </a:spcBef>
              <a:defRPr/>
            </a:pPr>
            <a:r>
              <a:rPr lang="en-US" sz="2000" b="1" kern="0" dirty="0">
                <a:solidFill>
                  <a:schemeClr val="accent2"/>
                </a:solidFill>
                <a:latin typeface="Courier New" pitchFamily="49" charset="0"/>
              </a:rPr>
              <a:t>synchronized</a:t>
            </a:r>
            <a:r>
              <a:rPr lang="en-US" sz="2000" b="1" kern="0" dirty="0">
                <a:latin typeface="Courier New" pitchFamily="49" charset="0"/>
              </a:rPr>
              <a:t>(lock) {</a:t>
            </a:r>
          </a:p>
          <a:p>
            <a:pPr marL="342900" indent="-342900">
              <a:lnSpc>
                <a:spcPts val="2000"/>
              </a:lnSpc>
              <a:spcBef>
                <a:spcPct val="20000"/>
              </a:spcBef>
              <a:defRPr/>
            </a:pPr>
            <a:r>
              <a:rPr lang="en-US" sz="2000" b="1" kern="0" dirty="0">
                <a:latin typeface="Courier New" pitchFamily="49" charset="0"/>
              </a:rPr>
              <a:t>  </a:t>
            </a:r>
            <a:r>
              <a:rPr lang="en-US" sz="2000" b="1" kern="0" dirty="0" err="1">
                <a:latin typeface="Courier New" pitchFamily="49" charset="0"/>
              </a:rPr>
              <a:t>table.remove</a:t>
            </a:r>
            <a:r>
              <a:rPr lang="en-US" sz="2000" b="1" kern="0" dirty="0">
                <a:latin typeface="Courier New" pitchFamily="49" charset="0"/>
              </a:rPr>
              <a:t>(k);</a:t>
            </a:r>
          </a:p>
          <a:p>
            <a:pPr marL="342900" indent="-342900">
              <a:lnSpc>
                <a:spcPts val="2000"/>
              </a:lnSpc>
              <a:spcBef>
                <a:spcPct val="20000"/>
              </a:spcBef>
              <a:defRPr/>
            </a:pPr>
            <a:r>
              <a:rPr lang="en-US" sz="2000" b="1" kern="0" dirty="0">
                <a:latin typeface="Courier New" pitchFamily="49" charset="0"/>
              </a:rPr>
              <a:t>  </a:t>
            </a:r>
            <a:r>
              <a:rPr lang="en-US" sz="2000" b="1" kern="0" dirty="0" err="1">
                <a:latin typeface="Courier New" pitchFamily="49" charset="0"/>
              </a:rPr>
              <a:t>table.insert</a:t>
            </a:r>
            <a:r>
              <a:rPr lang="en-US" sz="2000" b="1" kern="0" dirty="0">
                <a:latin typeface="Courier New" pitchFamily="49" charset="0"/>
              </a:rPr>
              <a:t>(k,v2);</a:t>
            </a:r>
          </a:p>
          <a:p>
            <a:pPr marL="342900" indent="-342900">
              <a:lnSpc>
                <a:spcPts val="2000"/>
              </a:lnSpc>
              <a:spcBef>
                <a:spcPct val="20000"/>
              </a:spcBef>
              <a:defRPr/>
            </a:pPr>
            <a:r>
              <a:rPr lang="en-US" sz="2000" b="1" kern="0" dirty="0">
                <a:latin typeface="Courier New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2107450280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89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pPr eaLnBrk="1" hangingPunct="1"/>
            <a:r>
              <a:rPr lang="en-US" dirty="0"/>
              <a:t>Example 2: Critical-section granularity</a:t>
            </a:r>
          </a:p>
        </p:txBody>
      </p:sp>
      <p:sp>
        <p:nvSpPr>
          <p:cNvPr id="89090" name="Content Placeholder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/>
        <p:txBody>
          <a:bodyPr>
            <a:normAutofit/>
          </a:bodyPr>
          <a:lstStyle/>
          <a:p>
            <a:pPr eaLnBrk="1" hangingPunct="1">
              <a:buFontTx/>
              <a:buNone/>
            </a:pPr>
            <a:r>
              <a:rPr lang="en-US" dirty="0"/>
              <a:t>Suppose we want to change the value for a key in a </a:t>
            </a:r>
            <a:r>
              <a:rPr lang="en-US" dirty="0" err="1"/>
              <a:t>hashtable</a:t>
            </a:r>
            <a:r>
              <a:rPr lang="en-US" dirty="0"/>
              <a:t> without removing it from the table</a:t>
            </a:r>
          </a:p>
          <a:p>
            <a:pPr lvl="1" eaLnBrk="1" hangingPunct="1"/>
            <a:r>
              <a:rPr lang="en-US" dirty="0"/>
              <a:t>Assume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lock</a:t>
            </a:r>
            <a:r>
              <a:rPr lang="en-US" dirty="0"/>
              <a:t> guards the whole table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2D6DE14-306B-B844-911D-89642EF60E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EF018D-A113-44B2-BA5D-E3BD5C944D75}" type="slidenum">
              <a:rPr lang="en-US" smtClean="0"/>
              <a:t>39</a:t>
            </a:fld>
            <a:endParaRPr lang="en-US"/>
          </a:p>
        </p:txBody>
      </p:sp>
      <p:sp>
        <p:nvSpPr>
          <p:cNvPr id="7" name="Rectangle 2"/>
          <p:cNvSpPr txBox="1"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5791200" y="3124200"/>
            <a:ext cx="3733800" cy="2667000"/>
          </a:xfrm>
          <a:prstGeom prst="rect">
            <a:avLst/>
          </a:prstGeom>
          <a:solidFill>
            <a:srgbClr val="FFFF99"/>
          </a:solidFill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lnSpc>
                <a:spcPts val="2000"/>
              </a:lnSpc>
              <a:spcBef>
                <a:spcPct val="20000"/>
              </a:spcBef>
              <a:defRPr/>
            </a:pPr>
            <a:r>
              <a:rPr lang="en-US" sz="2000" b="1" kern="0" dirty="0">
                <a:solidFill>
                  <a:schemeClr val="accent2"/>
                </a:solidFill>
                <a:latin typeface="Courier New" pitchFamily="49" charset="0"/>
              </a:rPr>
              <a:t>synchronized</a:t>
            </a:r>
            <a:r>
              <a:rPr lang="en-US" sz="2000" b="1" kern="0" dirty="0">
                <a:latin typeface="Courier New" pitchFamily="49" charset="0"/>
              </a:rPr>
              <a:t>(lock) {</a:t>
            </a:r>
          </a:p>
          <a:p>
            <a:pPr marL="342900" indent="-342900">
              <a:lnSpc>
                <a:spcPts val="2000"/>
              </a:lnSpc>
              <a:spcBef>
                <a:spcPct val="20000"/>
              </a:spcBef>
              <a:defRPr/>
            </a:pPr>
            <a:r>
              <a:rPr lang="en-US" sz="2000" b="1" kern="0" dirty="0">
                <a:latin typeface="Courier New" pitchFamily="49" charset="0"/>
              </a:rPr>
              <a:t>  v1 = </a:t>
            </a:r>
            <a:r>
              <a:rPr lang="en-US" sz="2000" b="1" kern="0" dirty="0" err="1">
                <a:latin typeface="Courier New" pitchFamily="49" charset="0"/>
              </a:rPr>
              <a:t>table.lookup</a:t>
            </a:r>
            <a:r>
              <a:rPr lang="en-US" sz="2000" b="1" kern="0" dirty="0">
                <a:latin typeface="Courier New" pitchFamily="49" charset="0"/>
              </a:rPr>
              <a:t>(k);</a:t>
            </a:r>
          </a:p>
          <a:p>
            <a:pPr marL="342900" indent="-342900">
              <a:lnSpc>
                <a:spcPts val="2000"/>
              </a:lnSpc>
              <a:spcBef>
                <a:spcPct val="20000"/>
              </a:spcBef>
              <a:defRPr/>
            </a:pPr>
            <a:r>
              <a:rPr lang="en-US" sz="2000" b="1" kern="0" dirty="0">
                <a:latin typeface="Courier New" pitchFamily="49" charset="0"/>
              </a:rPr>
              <a:t>}</a:t>
            </a:r>
          </a:p>
          <a:p>
            <a:pPr marL="342900" indent="-342900">
              <a:lnSpc>
                <a:spcPts val="2000"/>
              </a:lnSpc>
              <a:spcBef>
                <a:spcPct val="20000"/>
              </a:spcBef>
              <a:defRPr/>
            </a:pPr>
            <a:r>
              <a:rPr lang="en-US" sz="2000" b="1" kern="0" dirty="0">
                <a:latin typeface="Courier New" pitchFamily="49" charset="0"/>
              </a:rPr>
              <a:t>v2 = expensive(v1);</a:t>
            </a:r>
          </a:p>
          <a:p>
            <a:pPr marL="342900" indent="-342900">
              <a:lnSpc>
                <a:spcPts val="2000"/>
              </a:lnSpc>
              <a:spcBef>
                <a:spcPct val="20000"/>
              </a:spcBef>
              <a:defRPr/>
            </a:pPr>
            <a:r>
              <a:rPr lang="en-US" sz="2000" b="1" kern="0" dirty="0">
                <a:solidFill>
                  <a:schemeClr val="accent2"/>
                </a:solidFill>
                <a:latin typeface="Courier New" pitchFamily="49" charset="0"/>
              </a:rPr>
              <a:t>synchronized</a:t>
            </a:r>
            <a:r>
              <a:rPr lang="en-US" sz="2000" b="1" kern="0" dirty="0">
                <a:latin typeface="Courier New" pitchFamily="49" charset="0"/>
              </a:rPr>
              <a:t>(lock) {</a:t>
            </a:r>
          </a:p>
          <a:p>
            <a:pPr marL="342900" indent="-342900">
              <a:lnSpc>
                <a:spcPts val="2000"/>
              </a:lnSpc>
              <a:spcBef>
                <a:spcPct val="20000"/>
              </a:spcBef>
              <a:defRPr/>
            </a:pPr>
            <a:r>
              <a:rPr lang="en-US" sz="2000" b="1" kern="0" dirty="0">
                <a:latin typeface="Courier New" pitchFamily="49" charset="0"/>
              </a:rPr>
              <a:t>  </a:t>
            </a:r>
            <a:r>
              <a:rPr lang="en-US" sz="2000" b="1" kern="0" dirty="0" err="1">
                <a:latin typeface="Courier New" pitchFamily="49" charset="0"/>
              </a:rPr>
              <a:t>table.remove</a:t>
            </a:r>
            <a:r>
              <a:rPr lang="en-US" sz="2000" b="1" kern="0" dirty="0">
                <a:latin typeface="Courier New" pitchFamily="49" charset="0"/>
              </a:rPr>
              <a:t>(k);</a:t>
            </a:r>
          </a:p>
          <a:p>
            <a:pPr marL="342900" indent="-342900">
              <a:lnSpc>
                <a:spcPts val="2000"/>
              </a:lnSpc>
              <a:spcBef>
                <a:spcPct val="20000"/>
              </a:spcBef>
              <a:defRPr/>
            </a:pPr>
            <a:r>
              <a:rPr lang="en-US" sz="2000" b="1" kern="0" dirty="0">
                <a:latin typeface="Courier New" pitchFamily="49" charset="0"/>
              </a:rPr>
              <a:t>  </a:t>
            </a:r>
            <a:r>
              <a:rPr lang="en-US" sz="2000" b="1" kern="0" dirty="0" err="1">
                <a:latin typeface="Courier New" pitchFamily="49" charset="0"/>
              </a:rPr>
              <a:t>table.insert</a:t>
            </a:r>
            <a:r>
              <a:rPr lang="en-US" sz="2000" b="1" kern="0" dirty="0">
                <a:latin typeface="Courier New" pitchFamily="49" charset="0"/>
              </a:rPr>
              <a:t>(k,v2);</a:t>
            </a:r>
          </a:p>
          <a:p>
            <a:pPr marL="342900" indent="-342900">
              <a:lnSpc>
                <a:spcPts val="2000"/>
              </a:lnSpc>
              <a:spcBef>
                <a:spcPct val="20000"/>
              </a:spcBef>
              <a:defRPr/>
            </a:pPr>
            <a:r>
              <a:rPr lang="en-US" sz="2000" b="1" kern="0" dirty="0">
                <a:latin typeface="Courier New" pitchFamily="49" charset="0"/>
              </a:rPr>
              <a:t>}</a:t>
            </a:r>
          </a:p>
        </p:txBody>
      </p:sp>
      <p:sp>
        <p:nvSpPr>
          <p:cNvPr id="8" name="TextBox 7"/>
          <p:cNvSpPr txBox="1"/>
          <p:nvPr>
            <p:custDataLst>
              <p:tags r:id="rId4"/>
            </p:custDataLst>
          </p:nvPr>
        </p:nvSpPr>
        <p:spPr>
          <a:xfrm>
            <a:off x="3048000" y="3124200"/>
            <a:ext cx="2286000" cy="1323439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2000" i="1" dirty="0">
                <a:solidFill>
                  <a:schemeClr val="accent2"/>
                </a:solidFill>
              </a:rPr>
              <a:t>(if another thread  updated the entry, we will lose an update)</a:t>
            </a:r>
          </a:p>
        </p:txBody>
      </p:sp>
    </p:spTree>
    <p:extLst>
      <p:ext uri="{BB962C8B-B14F-4D97-AF65-F5344CB8AC3E}">
        <p14:creationId xmlns:p14="http://schemas.microsoft.com/office/powerpoint/2010/main" val="7697508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E64205-FBB3-5ECB-BAC7-34235CB64F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Race Conditions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B25646-7B54-36D4-7334-93522CAEBED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"A </a:t>
            </a:r>
            <a:r>
              <a:rPr lang="en-US" dirty="0">
                <a:solidFill>
                  <a:srgbClr val="FF0000"/>
                </a:solidFill>
              </a:rPr>
              <a:t>race condition </a:t>
            </a:r>
            <a:r>
              <a:rPr lang="en-US" dirty="0"/>
              <a:t>is a mistake in your program (i.e., a bug) such that whether the program behaves correctly or not depends on the order that the threads execute."</a:t>
            </a:r>
          </a:p>
          <a:p>
            <a:pPr eaLnBrk="1" hangingPunct="1">
              <a:buFontTx/>
              <a:buNone/>
            </a:pPr>
            <a:r>
              <a:rPr lang="en-US" dirty="0"/>
              <a:t>A </a:t>
            </a:r>
            <a:r>
              <a:rPr lang="en-US" dirty="0">
                <a:solidFill>
                  <a:srgbClr val="FF0000"/>
                </a:solidFill>
              </a:rPr>
              <a:t>race condition </a:t>
            </a:r>
            <a:r>
              <a:rPr lang="en-US" dirty="0"/>
              <a:t>occurs when the computation result depends on scheduling (how threads are interleaved)</a:t>
            </a:r>
          </a:p>
          <a:p>
            <a:pPr lvl="1"/>
            <a:r>
              <a:rPr lang="en-US" dirty="0"/>
              <a:t>If T1 and T2 happened to get scheduled in a certain way, things go wrong</a:t>
            </a:r>
          </a:p>
          <a:p>
            <a:pPr lvl="1"/>
            <a:r>
              <a:rPr lang="en-US" dirty="0"/>
              <a:t>We, as programmers, cannot control scheduling of threads; </a:t>
            </a:r>
          </a:p>
          <a:p>
            <a:pPr lvl="1"/>
            <a:r>
              <a:rPr lang="en-US" dirty="0"/>
              <a:t>Thus, we need to write programs that work </a:t>
            </a:r>
            <a:r>
              <a:rPr lang="en-US" b="1" i="1" dirty="0"/>
              <a:t>independent of scheduling</a:t>
            </a:r>
          </a:p>
          <a:p>
            <a:pPr eaLnBrk="1" hangingPunct="1">
              <a:buFontTx/>
              <a:buNone/>
            </a:pPr>
            <a:r>
              <a:rPr lang="en-US" dirty="0"/>
              <a:t>Race conditions are bugs that exist only due to concurrency </a:t>
            </a:r>
          </a:p>
          <a:p>
            <a:pPr lvl="1"/>
            <a:r>
              <a:rPr lang="en-US" dirty="0"/>
              <a:t>No interleaved scheduling problems with only 1 thread!</a:t>
            </a:r>
          </a:p>
          <a:p>
            <a:pPr marL="0" indent="0">
              <a:buNone/>
            </a:pPr>
            <a:r>
              <a:rPr lang="en-US" dirty="0"/>
              <a:t>Typically, problem is that some </a:t>
            </a:r>
            <a:r>
              <a:rPr lang="en-US" i="1" dirty="0"/>
              <a:t>intermediate state</a:t>
            </a:r>
            <a:r>
              <a:rPr lang="en-US" dirty="0"/>
              <a:t> can be seen by another thread; screws up other thread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925029D-3CA9-F692-2346-E43F39FF93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02E23-3178-4BA5-BB7A-1C1DEC0859E6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027426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7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pPr eaLnBrk="1" hangingPunct="1"/>
            <a:r>
              <a:rPr lang="en-US" dirty="0"/>
              <a:t>Example 3: Critical-section granularity</a:t>
            </a:r>
          </a:p>
        </p:txBody>
      </p:sp>
      <p:sp>
        <p:nvSpPr>
          <p:cNvPr id="91138" name="Content Placeholder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/>
        <p:txBody>
          <a:bodyPr>
            <a:normAutofit/>
          </a:bodyPr>
          <a:lstStyle/>
          <a:p>
            <a:pPr eaLnBrk="1" hangingPunct="1">
              <a:buFontTx/>
              <a:buNone/>
            </a:pPr>
            <a:r>
              <a:rPr lang="en-US" dirty="0"/>
              <a:t>Suppose we want to change the value for a key in a </a:t>
            </a:r>
            <a:r>
              <a:rPr lang="en-US" dirty="0" err="1"/>
              <a:t>hashtable</a:t>
            </a:r>
            <a:r>
              <a:rPr lang="en-US" dirty="0"/>
              <a:t> without removing it from the table</a:t>
            </a:r>
          </a:p>
          <a:p>
            <a:pPr lvl="1" eaLnBrk="1" hangingPunct="1"/>
            <a:r>
              <a:rPr lang="en-US" dirty="0"/>
              <a:t>Assume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lock</a:t>
            </a:r>
            <a:r>
              <a:rPr lang="en-US" dirty="0"/>
              <a:t> guards the whole table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830A1CC-32CC-1141-813F-43997163CE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EF018D-A113-44B2-BA5D-E3BD5C944D75}" type="slidenum">
              <a:rPr lang="en-US" smtClean="0"/>
              <a:t>40</a:t>
            </a:fld>
            <a:endParaRPr lang="en-US"/>
          </a:p>
        </p:txBody>
      </p:sp>
      <p:sp>
        <p:nvSpPr>
          <p:cNvPr id="7" name="Rectangle 2"/>
          <p:cNvSpPr txBox="1"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5181600" y="2898095"/>
            <a:ext cx="5334000" cy="3810000"/>
          </a:xfrm>
          <a:prstGeom prst="rect">
            <a:avLst/>
          </a:prstGeom>
          <a:solidFill>
            <a:srgbClr val="FFFF99"/>
          </a:solidFill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lnSpc>
                <a:spcPts val="2000"/>
              </a:lnSpc>
              <a:spcBef>
                <a:spcPct val="20000"/>
              </a:spcBef>
              <a:defRPr/>
            </a:pPr>
            <a:r>
              <a:rPr lang="en-US" sz="2000" b="1" kern="0" dirty="0">
                <a:latin typeface="Courier New" pitchFamily="49" charset="0"/>
              </a:rPr>
              <a:t>done = false;</a:t>
            </a:r>
          </a:p>
          <a:p>
            <a:pPr marL="342900" indent="-342900">
              <a:lnSpc>
                <a:spcPts val="2000"/>
              </a:lnSpc>
              <a:spcBef>
                <a:spcPct val="20000"/>
              </a:spcBef>
              <a:defRPr/>
            </a:pPr>
            <a:r>
              <a:rPr lang="en-US" sz="2000" b="1" kern="0" dirty="0">
                <a:solidFill>
                  <a:schemeClr val="accent2"/>
                </a:solidFill>
                <a:latin typeface="Courier New" pitchFamily="49" charset="0"/>
              </a:rPr>
              <a:t>while</a:t>
            </a:r>
            <a:r>
              <a:rPr lang="en-US" sz="2000" b="1" kern="0" dirty="0">
                <a:latin typeface="Courier New" pitchFamily="49" charset="0"/>
              </a:rPr>
              <a:t>(!done) {</a:t>
            </a:r>
          </a:p>
          <a:p>
            <a:pPr marL="342900" indent="-342900">
              <a:lnSpc>
                <a:spcPts val="2000"/>
              </a:lnSpc>
              <a:spcBef>
                <a:spcPct val="20000"/>
              </a:spcBef>
              <a:defRPr/>
            </a:pPr>
            <a:r>
              <a:rPr lang="en-US" sz="2000" b="1" kern="0" dirty="0">
                <a:solidFill>
                  <a:schemeClr val="accent2"/>
                </a:solidFill>
                <a:latin typeface="Courier New" pitchFamily="49" charset="0"/>
              </a:rPr>
              <a:t>  synchronized</a:t>
            </a:r>
            <a:r>
              <a:rPr lang="en-US" sz="2000" b="1" kern="0" dirty="0">
                <a:latin typeface="Courier New" pitchFamily="49" charset="0"/>
              </a:rPr>
              <a:t>(lock) {</a:t>
            </a:r>
          </a:p>
          <a:p>
            <a:pPr marL="342900" indent="-342900">
              <a:lnSpc>
                <a:spcPts val="2000"/>
              </a:lnSpc>
              <a:spcBef>
                <a:spcPct val="20000"/>
              </a:spcBef>
              <a:defRPr/>
            </a:pPr>
            <a:r>
              <a:rPr lang="en-US" sz="2000" b="1" kern="0" dirty="0">
                <a:latin typeface="Courier New" pitchFamily="49" charset="0"/>
              </a:rPr>
              <a:t>    v1 = </a:t>
            </a:r>
            <a:r>
              <a:rPr lang="en-US" sz="2000" b="1" kern="0" dirty="0" err="1">
                <a:latin typeface="Courier New" pitchFamily="49" charset="0"/>
              </a:rPr>
              <a:t>table.lookup</a:t>
            </a:r>
            <a:r>
              <a:rPr lang="en-US" sz="2000" b="1" kern="0" dirty="0">
                <a:latin typeface="Courier New" pitchFamily="49" charset="0"/>
              </a:rPr>
              <a:t>(k);</a:t>
            </a:r>
          </a:p>
          <a:p>
            <a:pPr marL="342900" indent="-342900">
              <a:lnSpc>
                <a:spcPts val="2000"/>
              </a:lnSpc>
              <a:spcBef>
                <a:spcPct val="20000"/>
              </a:spcBef>
              <a:defRPr/>
            </a:pPr>
            <a:r>
              <a:rPr lang="en-US" sz="2000" b="1" kern="0" dirty="0">
                <a:latin typeface="Courier New" pitchFamily="49" charset="0"/>
              </a:rPr>
              <a:t>  } </a:t>
            </a:r>
          </a:p>
          <a:p>
            <a:pPr marL="342900" indent="-342900">
              <a:lnSpc>
                <a:spcPts val="2000"/>
              </a:lnSpc>
              <a:spcBef>
                <a:spcPct val="20000"/>
              </a:spcBef>
              <a:defRPr/>
            </a:pPr>
            <a:r>
              <a:rPr lang="en-US" sz="2000" b="1" kern="0" dirty="0">
                <a:latin typeface="Courier New" pitchFamily="49" charset="0"/>
              </a:rPr>
              <a:t>  v2 = expensive(v1);</a:t>
            </a:r>
          </a:p>
          <a:p>
            <a:pPr marL="342900" indent="-342900">
              <a:lnSpc>
                <a:spcPts val="2000"/>
              </a:lnSpc>
              <a:spcBef>
                <a:spcPct val="20000"/>
              </a:spcBef>
              <a:defRPr/>
            </a:pPr>
            <a:r>
              <a:rPr lang="en-US" sz="2000" b="1" kern="0" dirty="0">
                <a:solidFill>
                  <a:schemeClr val="accent2"/>
                </a:solidFill>
                <a:latin typeface="Courier New" pitchFamily="49" charset="0"/>
              </a:rPr>
              <a:t>  synchronized</a:t>
            </a:r>
            <a:r>
              <a:rPr lang="en-US" sz="2000" b="1" kern="0" dirty="0">
                <a:latin typeface="Courier New" pitchFamily="49" charset="0"/>
              </a:rPr>
              <a:t>(lock) {</a:t>
            </a:r>
          </a:p>
          <a:p>
            <a:pPr marL="342900" indent="-342900">
              <a:lnSpc>
                <a:spcPts val="2000"/>
              </a:lnSpc>
              <a:spcBef>
                <a:spcPct val="20000"/>
              </a:spcBef>
              <a:defRPr/>
            </a:pPr>
            <a:r>
              <a:rPr lang="en-US" sz="2000" b="1" kern="0" dirty="0">
                <a:latin typeface="Courier New" pitchFamily="49" charset="0"/>
              </a:rPr>
              <a:t>    </a:t>
            </a:r>
            <a:r>
              <a:rPr lang="en-US" sz="2000" b="1" kern="0" dirty="0">
                <a:solidFill>
                  <a:schemeClr val="accent2"/>
                </a:solidFill>
                <a:latin typeface="Courier New" pitchFamily="49" charset="0"/>
              </a:rPr>
              <a:t>if</a:t>
            </a:r>
            <a:r>
              <a:rPr lang="en-US" sz="2000" b="1" kern="0" dirty="0">
                <a:latin typeface="Courier New" pitchFamily="49" charset="0"/>
              </a:rPr>
              <a:t>(</a:t>
            </a:r>
            <a:r>
              <a:rPr lang="en-US" sz="2000" b="1" kern="0" dirty="0" err="1">
                <a:latin typeface="Courier New" pitchFamily="49" charset="0"/>
              </a:rPr>
              <a:t>table.lookup</a:t>
            </a:r>
            <a:r>
              <a:rPr lang="en-US" sz="2000" b="1" kern="0" dirty="0">
                <a:latin typeface="Courier New" pitchFamily="49" charset="0"/>
              </a:rPr>
              <a:t>(k)==v1) {</a:t>
            </a:r>
          </a:p>
          <a:p>
            <a:pPr marL="342900" indent="-342900">
              <a:lnSpc>
                <a:spcPts val="2000"/>
              </a:lnSpc>
              <a:spcBef>
                <a:spcPct val="20000"/>
              </a:spcBef>
              <a:defRPr/>
            </a:pPr>
            <a:r>
              <a:rPr lang="en-US" sz="2000" b="1" kern="0" dirty="0">
                <a:latin typeface="Courier New" pitchFamily="49" charset="0"/>
              </a:rPr>
              <a:t>		done = true; </a:t>
            </a:r>
            <a:r>
              <a:rPr lang="en-US" sz="1200" b="1" kern="0" dirty="0">
                <a:latin typeface="Courier New" pitchFamily="49" charset="0"/>
              </a:rPr>
              <a:t>// I can exit the loop! </a:t>
            </a:r>
            <a:endParaRPr lang="en-US" sz="2000" b="1" kern="0" dirty="0">
              <a:latin typeface="Courier New" pitchFamily="49" charset="0"/>
            </a:endParaRPr>
          </a:p>
          <a:p>
            <a:pPr marL="342900" indent="-342900">
              <a:lnSpc>
                <a:spcPts val="2000"/>
              </a:lnSpc>
              <a:spcBef>
                <a:spcPct val="20000"/>
              </a:spcBef>
              <a:defRPr/>
            </a:pPr>
            <a:r>
              <a:rPr lang="en-US" sz="2000" b="1" kern="0" dirty="0">
                <a:latin typeface="Courier New" pitchFamily="49" charset="0"/>
              </a:rPr>
              <a:t>      </a:t>
            </a:r>
            <a:r>
              <a:rPr lang="en-US" sz="2000" b="1" kern="0" dirty="0" err="1">
                <a:latin typeface="Courier New" pitchFamily="49" charset="0"/>
              </a:rPr>
              <a:t>table.remove</a:t>
            </a:r>
            <a:r>
              <a:rPr lang="en-US" sz="2000" b="1" kern="0" dirty="0">
                <a:latin typeface="Courier New" pitchFamily="49" charset="0"/>
              </a:rPr>
              <a:t>(k);</a:t>
            </a:r>
          </a:p>
          <a:p>
            <a:pPr marL="342900" indent="-342900">
              <a:lnSpc>
                <a:spcPts val="2000"/>
              </a:lnSpc>
              <a:spcBef>
                <a:spcPct val="20000"/>
              </a:spcBef>
              <a:defRPr/>
            </a:pPr>
            <a:r>
              <a:rPr lang="en-US" sz="2000" b="1" kern="0" dirty="0">
                <a:latin typeface="Courier New" pitchFamily="49" charset="0"/>
              </a:rPr>
              <a:t>      </a:t>
            </a:r>
            <a:r>
              <a:rPr lang="en-US" sz="2000" b="1" kern="0" dirty="0" err="1">
                <a:latin typeface="Courier New" pitchFamily="49" charset="0"/>
              </a:rPr>
              <a:t>table.insert</a:t>
            </a:r>
            <a:r>
              <a:rPr lang="en-US" sz="2000" b="1" kern="0" dirty="0">
                <a:latin typeface="Courier New" pitchFamily="49" charset="0"/>
              </a:rPr>
              <a:t>(k,v2);</a:t>
            </a:r>
          </a:p>
          <a:p>
            <a:pPr marL="342900" indent="-342900">
              <a:lnSpc>
                <a:spcPts val="2000"/>
              </a:lnSpc>
              <a:spcBef>
                <a:spcPct val="20000"/>
              </a:spcBef>
              <a:defRPr/>
            </a:pPr>
            <a:r>
              <a:rPr lang="en-US" sz="2000" b="1" kern="0" dirty="0">
                <a:latin typeface="Courier New" pitchFamily="49" charset="0"/>
              </a:rPr>
              <a:t>}}}</a:t>
            </a:r>
          </a:p>
        </p:txBody>
      </p:sp>
    </p:spTree>
    <p:extLst>
      <p:ext uri="{BB962C8B-B14F-4D97-AF65-F5344CB8AC3E}">
        <p14:creationId xmlns:p14="http://schemas.microsoft.com/office/powerpoint/2010/main" val="3922868023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5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pPr eaLnBrk="1" hangingPunct="1"/>
            <a:r>
              <a:rPr lang="en-US" dirty="0"/>
              <a:t>Example 3: Critical-section granularity</a:t>
            </a:r>
          </a:p>
        </p:txBody>
      </p:sp>
      <p:sp>
        <p:nvSpPr>
          <p:cNvPr id="93186" name="Content Placeholder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/>
        <p:txBody>
          <a:bodyPr>
            <a:normAutofit/>
          </a:bodyPr>
          <a:lstStyle/>
          <a:p>
            <a:pPr eaLnBrk="1" hangingPunct="1">
              <a:buFontTx/>
              <a:buNone/>
            </a:pPr>
            <a:r>
              <a:rPr lang="en-US"/>
              <a:t>Suppose we want to change the value for a key in a hashtable without removing it from the table</a:t>
            </a:r>
          </a:p>
          <a:p>
            <a:pPr lvl="1" eaLnBrk="1" hangingPunct="1"/>
            <a:r>
              <a:rPr lang="en-US"/>
              <a:t>Assume </a:t>
            </a:r>
            <a:r>
              <a:rPr lang="en-US" b="1">
                <a:latin typeface="Courier New" pitchFamily="49" charset="0"/>
                <a:cs typeface="Courier New" pitchFamily="49" charset="0"/>
              </a:rPr>
              <a:t>lock</a:t>
            </a:r>
            <a:r>
              <a:rPr lang="en-US"/>
              <a:t> guards the whole table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2BBB2D6-1EAE-9E49-AE2B-EA86806896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EF018D-A113-44B2-BA5D-E3BD5C944D75}" type="slidenum">
              <a:rPr lang="en-US" smtClean="0"/>
              <a:t>41</a:t>
            </a:fld>
            <a:endParaRPr lang="en-US"/>
          </a:p>
        </p:txBody>
      </p:sp>
      <p:sp>
        <p:nvSpPr>
          <p:cNvPr id="7" name="Rectangle 2"/>
          <p:cNvSpPr txBox="1"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5181600" y="2898095"/>
            <a:ext cx="5334000" cy="3810000"/>
          </a:xfrm>
          <a:prstGeom prst="rect">
            <a:avLst/>
          </a:prstGeom>
          <a:solidFill>
            <a:srgbClr val="FFFF99"/>
          </a:solidFill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lnSpc>
                <a:spcPts val="2000"/>
              </a:lnSpc>
              <a:spcBef>
                <a:spcPct val="20000"/>
              </a:spcBef>
              <a:defRPr/>
            </a:pPr>
            <a:r>
              <a:rPr lang="en-US" sz="2000" b="1" kern="0" dirty="0">
                <a:latin typeface="Courier New" pitchFamily="49" charset="0"/>
              </a:rPr>
              <a:t>done = false;</a:t>
            </a:r>
          </a:p>
          <a:p>
            <a:pPr marL="342900" indent="-342900">
              <a:lnSpc>
                <a:spcPts val="2000"/>
              </a:lnSpc>
              <a:spcBef>
                <a:spcPct val="20000"/>
              </a:spcBef>
              <a:defRPr/>
            </a:pPr>
            <a:r>
              <a:rPr lang="en-US" sz="2000" b="1" kern="0" dirty="0">
                <a:solidFill>
                  <a:schemeClr val="accent2"/>
                </a:solidFill>
                <a:latin typeface="Courier New" pitchFamily="49" charset="0"/>
              </a:rPr>
              <a:t>while</a:t>
            </a:r>
            <a:r>
              <a:rPr lang="en-US" sz="2000" b="1" kern="0" dirty="0">
                <a:latin typeface="Courier New" pitchFamily="49" charset="0"/>
              </a:rPr>
              <a:t>(!done) {</a:t>
            </a:r>
          </a:p>
          <a:p>
            <a:pPr marL="342900" indent="-342900">
              <a:lnSpc>
                <a:spcPts val="2000"/>
              </a:lnSpc>
              <a:spcBef>
                <a:spcPct val="20000"/>
              </a:spcBef>
              <a:defRPr/>
            </a:pPr>
            <a:r>
              <a:rPr lang="en-US" sz="2000" b="1" kern="0" dirty="0">
                <a:solidFill>
                  <a:schemeClr val="accent2"/>
                </a:solidFill>
                <a:latin typeface="Courier New" pitchFamily="49" charset="0"/>
              </a:rPr>
              <a:t>  synchronized</a:t>
            </a:r>
            <a:r>
              <a:rPr lang="en-US" sz="2000" b="1" kern="0" dirty="0">
                <a:latin typeface="Courier New" pitchFamily="49" charset="0"/>
              </a:rPr>
              <a:t>(lock) {</a:t>
            </a:r>
          </a:p>
          <a:p>
            <a:pPr marL="342900" indent="-342900">
              <a:lnSpc>
                <a:spcPts val="2000"/>
              </a:lnSpc>
              <a:spcBef>
                <a:spcPct val="20000"/>
              </a:spcBef>
              <a:defRPr/>
            </a:pPr>
            <a:r>
              <a:rPr lang="en-US" sz="2000" b="1" kern="0" dirty="0">
                <a:latin typeface="Courier New" pitchFamily="49" charset="0"/>
              </a:rPr>
              <a:t>    v1 = </a:t>
            </a:r>
            <a:r>
              <a:rPr lang="en-US" sz="2000" b="1" kern="0" dirty="0" err="1">
                <a:latin typeface="Courier New" pitchFamily="49" charset="0"/>
              </a:rPr>
              <a:t>table.lookup</a:t>
            </a:r>
            <a:r>
              <a:rPr lang="en-US" sz="2000" b="1" kern="0" dirty="0">
                <a:latin typeface="Courier New" pitchFamily="49" charset="0"/>
              </a:rPr>
              <a:t>(k);</a:t>
            </a:r>
          </a:p>
          <a:p>
            <a:pPr marL="342900" indent="-342900">
              <a:lnSpc>
                <a:spcPts val="2000"/>
              </a:lnSpc>
              <a:spcBef>
                <a:spcPct val="20000"/>
              </a:spcBef>
              <a:defRPr/>
            </a:pPr>
            <a:r>
              <a:rPr lang="en-US" sz="2000" b="1" kern="0" dirty="0">
                <a:latin typeface="Courier New" pitchFamily="49" charset="0"/>
              </a:rPr>
              <a:t>  } </a:t>
            </a:r>
          </a:p>
          <a:p>
            <a:pPr marL="342900" indent="-342900">
              <a:lnSpc>
                <a:spcPts val="2000"/>
              </a:lnSpc>
              <a:spcBef>
                <a:spcPct val="20000"/>
              </a:spcBef>
              <a:defRPr/>
            </a:pPr>
            <a:r>
              <a:rPr lang="en-US" sz="2000" b="1" kern="0" dirty="0">
                <a:latin typeface="Courier New" pitchFamily="49" charset="0"/>
              </a:rPr>
              <a:t>  v2 = expensive(v1);</a:t>
            </a:r>
          </a:p>
          <a:p>
            <a:pPr marL="342900" indent="-342900">
              <a:lnSpc>
                <a:spcPts val="2000"/>
              </a:lnSpc>
              <a:spcBef>
                <a:spcPct val="20000"/>
              </a:spcBef>
              <a:defRPr/>
            </a:pPr>
            <a:r>
              <a:rPr lang="en-US" sz="2000" b="1" kern="0" dirty="0">
                <a:solidFill>
                  <a:schemeClr val="accent2"/>
                </a:solidFill>
                <a:latin typeface="Courier New" pitchFamily="49" charset="0"/>
              </a:rPr>
              <a:t>  synchronized</a:t>
            </a:r>
            <a:r>
              <a:rPr lang="en-US" sz="2000" b="1" kern="0" dirty="0">
                <a:latin typeface="Courier New" pitchFamily="49" charset="0"/>
              </a:rPr>
              <a:t>(lock) {</a:t>
            </a:r>
          </a:p>
          <a:p>
            <a:pPr marL="342900" indent="-342900">
              <a:lnSpc>
                <a:spcPts val="2000"/>
              </a:lnSpc>
              <a:spcBef>
                <a:spcPct val="20000"/>
              </a:spcBef>
              <a:defRPr/>
            </a:pPr>
            <a:r>
              <a:rPr lang="en-US" sz="2000" b="1" kern="0" dirty="0">
                <a:latin typeface="Courier New" pitchFamily="49" charset="0"/>
              </a:rPr>
              <a:t>    </a:t>
            </a:r>
            <a:r>
              <a:rPr lang="en-US" sz="2000" b="1" kern="0" dirty="0">
                <a:solidFill>
                  <a:schemeClr val="accent2"/>
                </a:solidFill>
                <a:latin typeface="Courier New" pitchFamily="49" charset="0"/>
              </a:rPr>
              <a:t>if</a:t>
            </a:r>
            <a:r>
              <a:rPr lang="en-US" sz="2000" b="1" kern="0" dirty="0">
                <a:latin typeface="Courier New" pitchFamily="49" charset="0"/>
              </a:rPr>
              <a:t>(</a:t>
            </a:r>
            <a:r>
              <a:rPr lang="en-US" sz="2000" b="1" kern="0" dirty="0" err="1">
                <a:latin typeface="Courier New" pitchFamily="49" charset="0"/>
              </a:rPr>
              <a:t>table.lookup</a:t>
            </a:r>
            <a:r>
              <a:rPr lang="en-US" sz="2000" b="1" kern="0" dirty="0">
                <a:latin typeface="Courier New" pitchFamily="49" charset="0"/>
              </a:rPr>
              <a:t>(k)==v1) {</a:t>
            </a:r>
          </a:p>
          <a:p>
            <a:pPr marL="342900" indent="-342900">
              <a:lnSpc>
                <a:spcPts val="2000"/>
              </a:lnSpc>
              <a:spcBef>
                <a:spcPct val="20000"/>
              </a:spcBef>
              <a:defRPr/>
            </a:pPr>
            <a:r>
              <a:rPr lang="en-US" sz="2000" b="1" kern="0" dirty="0">
                <a:latin typeface="Courier New" pitchFamily="49" charset="0"/>
              </a:rPr>
              <a:t>		done = true; </a:t>
            </a:r>
            <a:r>
              <a:rPr lang="en-US" sz="1200" b="1" kern="0" dirty="0">
                <a:latin typeface="Courier New" pitchFamily="49" charset="0"/>
              </a:rPr>
              <a:t>// I can exit the loop! </a:t>
            </a:r>
            <a:endParaRPr lang="en-US" sz="2000" b="1" kern="0" dirty="0">
              <a:latin typeface="Courier New" pitchFamily="49" charset="0"/>
            </a:endParaRPr>
          </a:p>
          <a:p>
            <a:pPr marL="342900" indent="-342900">
              <a:lnSpc>
                <a:spcPts val="2000"/>
              </a:lnSpc>
              <a:spcBef>
                <a:spcPct val="20000"/>
              </a:spcBef>
              <a:defRPr/>
            </a:pPr>
            <a:r>
              <a:rPr lang="en-US" sz="2000" b="1" kern="0" dirty="0">
                <a:latin typeface="Courier New" pitchFamily="49" charset="0"/>
              </a:rPr>
              <a:t>      </a:t>
            </a:r>
            <a:r>
              <a:rPr lang="en-US" sz="2000" b="1" kern="0" dirty="0" err="1">
                <a:latin typeface="Courier New" pitchFamily="49" charset="0"/>
              </a:rPr>
              <a:t>table.remove</a:t>
            </a:r>
            <a:r>
              <a:rPr lang="en-US" sz="2000" b="1" kern="0" dirty="0">
                <a:latin typeface="Courier New" pitchFamily="49" charset="0"/>
              </a:rPr>
              <a:t>(k);</a:t>
            </a:r>
          </a:p>
          <a:p>
            <a:pPr marL="342900" indent="-342900">
              <a:lnSpc>
                <a:spcPts val="2000"/>
              </a:lnSpc>
              <a:spcBef>
                <a:spcPct val="20000"/>
              </a:spcBef>
              <a:defRPr/>
            </a:pPr>
            <a:r>
              <a:rPr lang="en-US" sz="2000" b="1" kern="0" dirty="0">
                <a:latin typeface="Courier New" pitchFamily="49" charset="0"/>
              </a:rPr>
              <a:t>      </a:t>
            </a:r>
            <a:r>
              <a:rPr lang="en-US" sz="2000" b="1" kern="0" dirty="0" err="1">
                <a:latin typeface="Courier New" pitchFamily="49" charset="0"/>
              </a:rPr>
              <a:t>table.insert</a:t>
            </a:r>
            <a:r>
              <a:rPr lang="en-US" sz="2000" b="1" kern="0" dirty="0">
                <a:latin typeface="Courier New" pitchFamily="49" charset="0"/>
              </a:rPr>
              <a:t>(k,v2);</a:t>
            </a:r>
          </a:p>
          <a:p>
            <a:pPr marL="342900" indent="-342900">
              <a:lnSpc>
                <a:spcPts val="2000"/>
              </a:lnSpc>
              <a:spcBef>
                <a:spcPct val="20000"/>
              </a:spcBef>
              <a:defRPr/>
            </a:pPr>
            <a:r>
              <a:rPr lang="en-US" sz="2000" b="1" kern="0" dirty="0">
                <a:latin typeface="Courier New" pitchFamily="49" charset="0"/>
              </a:rPr>
              <a:t>}}}</a:t>
            </a:r>
          </a:p>
        </p:txBody>
      </p:sp>
      <p:sp>
        <p:nvSpPr>
          <p:cNvPr id="8" name="TextBox 7"/>
          <p:cNvSpPr txBox="1"/>
          <p:nvPr>
            <p:custDataLst>
              <p:tags r:id="rId4"/>
            </p:custDataLst>
          </p:nvPr>
        </p:nvSpPr>
        <p:spPr>
          <a:xfrm>
            <a:off x="2667000" y="2895601"/>
            <a:ext cx="2286000" cy="10156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2000" i="1" dirty="0">
                <a:solidFill>
                  <a:schemeClr val="accent2"/>
                </a:solidFill>
              </a:rPr>
              <a:t>(if another update</a:t>
            </a:r>
          </a:p>
          <a:p>
            <a:pPr>
              <a:defRPr/>
            </a:pPr>
            <a:r>
              <a:rPr lang="en-US" sz="2000" i="1" dirty="0">
                <a:solidFill>
                  <a:schemeClr val="accent2"/>
                </a:solidFill>
              </a:rPr>
              <a:t>occurred, try our</a:t>
            </a:r>
          </a:p>
          <a:p>
            <a:pPr>
              <a:defRPr/>
            </a:pPr>
            <a:r>
              <a:rPr lang="en-US" sz="2000" i="1" dirty="0">
                <a:solidFill>
                  <a:schemeClr val="accent2"/>
                </a:solidFill>
              </a:rPr>
              <a:t>update again)</a:t>
            </a:r>
          </a:p>
        </p:txBody>
      </p:sp>
    </p:spTree>
    <p:extLst>
      <p:ext uri="{BB962C8B-B14F-4D97-AF65-F5344CB8AC3E}">
        <p14:creationId xmlns:p14="http://schemas.microsoft.com/office/powerpoint/2010/main" val="1064484190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3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pPr eaLnBrk="1" hangingPunct="1"/>
            <a:r>
              <a:rPr lang="en-US"/>
              <a:t>Atomicity</a:t>
            </a:r>
          </a:p>
        </p:txBody>
      </p:sp>
      <p:sp>
        <p:nvSpPr>
          <p:cNvPr id="95234" name="Content Placeholder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en-US" dirty="0"/>
              <a:t>An operation is </a:t>
            </a:r>
            <a:r>
              <a:rPr lang="en-US" b="1" i="1" dirty="0">
                <a:solidFill>
                  <a:schemeClr val="tx2"/>
                </a:solidFill>
              </a:rPr>
              <a:t>atomic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/>
              <a:t>if no other thread can see it partly executed</a:t>
            </a:r>
          </a:p>
          <a:p>
            <a:pPr lvl="1" eaLnBrk="1" hangingPunct="1"/>
            <a:r>
              <a:rPr lang="en-US" dirty="0"/>
              <a:t>Atomic as in “appears indivisible”</a:t>
            </a:r>
          </a:p>
          <a:p>
            <a:pPr lvl="1" eaLnBrk="1" hangingPunct="1"/>
            <a:r>
              <a:rPr lang="en-US" dirty="0"/>
              <a:t>Typically want ADT operations atomic, even to other threads running operations on the same ADT</a:t>
            </a:r>
          </a:p>
          <a:p>
            <a:pPr eaLnBrk="1" hangingPunct="1">
              <a:buFontTx/>
              <a:buNone/>
            </a:pPr>
            <a:endParaRPr lang="en-US" dirty="0"/>
          </a:p>
          <a:p>
            <a:pPr eaLnBrk="1" hangingPunct="1">
              <a:buFontTx/>
              <a:buNone/>
            </a:pPr>
            <a:r>
              <a:rPr lang="en-US" b="1" dirty="0">
                <a:solidFill>
                  <a:srgbClr val="00B050"/>
                </a:solidFill>
              </a:rPr>
              <a:t>Guideline #4:</a:t>
            </a:r>
            <a:r>
              <a:rPr lang="en-US" dirty="0">
                <a:solidFill>
                  <a:srgbClr val="00B050"/>
                </a:solidFill>
              </a:rPr>
              <a:t> </a:t>
            </a:r>
            <a:r>
              <a:rPr lang="en-US" i="1" dirty="0">
                <a:solidFill>
                  <a:srgbClr val="00B050"/>
                </a:solidFill>
              </a:rPr>
              <a:t> Think in terms of what operations need to be atomic</a:t>
            </a:r>
            <a:r>
              <a:rPr lang="en-US" dirty="0">
                <a:solidFill>
                  <a:srgbClr val="00B050"/>
                </a:solidFill>
              </a:rPr>
              <a:t>  </a:t>
            </a:r>
          </a:p>
          <a:p>
            <a:pPr lvl="1" eaLnBrk="1" hangingPunct="1"/>
            <a:r>
              <a:rPr lang="en-US" dirty="0">
                <a:solidFill>
                  <a:srgbClr val="00B050"/>
                </a:solidFill>
              </a:rPr>
              <a:t>Make critical sections just long enough to preserve atomicity</a:t>
            </a:r>
          </a:p>
          <a:p>
            <a:pPr lvl="1" eaLnBrk="1" hangingPunct="1"/>
            <a:r>
              <a:rPr lang="en-US" i="1" dirty="0">
                <a:solidFill>
                  <a:srgbClr val="00B050"/>
                </a:solidFill>
              </a:rPr>
              <a:t>Then</a:t>
            </a:r>
            <a:r>
              <a:rPr lang="en-US" dirty="0">
                <a:solidFill>
                  <a:srgbClr val="00B050"/>
                </a:solidFill>
              </a:rPr>
              <a:t> design the locking protocol to implement the critical sections correctly</a:t>
            </a:r>
          </a:p>
          <a:p>
            <a:pPr lvl="1" eaLnBrk="1" hangingPunct="1"/>
            <a:endParaRPr lang="en-US" dirty="0"/>
          </a:p>
          <a:p>
            <a:pPr eaLnBrk="1" hangingPunct="1">
              <a:buFontTx/>
              <a:buNone/>
            </a:pPr>
            <a:r>
              <a:rPr lang="en-US" i="1" dirty="0"/>
              <a:t>That is: </a:t>
            </a:r>
            <a:r>
              <a:rPr lang="en-US" i="1" dirty="0">
                <a:solidFill>
                  <a:srgbClr val="00B050"/>
                </a:solidFill>
              </a:rPr>
              <a:t>Think about atomicity first and locks second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491E7AF-9387-2D48-A70B-CF682A8CA3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EF018D-A113-44B2-BA5D-E3BD5C944D75}" type="slidenum">
              <a:rPr lang="en-US" smtClean="0"/>
              <a:t>42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264390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dirty="0"/>
              <a:t>Don’t roll your own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In “real life”, it is unusual to have to write your own data structure from scratch</a:t>
            </a:r>
          </a:p>
          <a:p>
            <a:pPr lvl="1"/>
            <a:r>
              <a:rPr lang="en-US" sz="2000" dirty="0"/>
              <a:t>Implementations provided in standard libraries</a:t>
            </a:r>
          </a:p>
          <a:p>
            <a:pPr lvl="1"/>
            <a:r>
              <a:rPr lang="en-US" sz="2000" dirty="0"/>
              <a:t>Point of CSE332 is to understand the key trade-offs,  abstractions, and analysis of such implementations</a:t>
            </a:r>
          </a:p>
          <a:p>
            <a:pPr lvl="1"/>
            <a:endParaRPr lang="en-US" sz="2000" dirty="0"/>
          </a:p>
          <a:p>
            <a:r>
              <a:rPr lang="en-US" sz="2400" dirty="0"/>
              <a:t>Especially true for concurrent data structures</a:t>
            </a:r>
          </a:p>
          <a:p>
            <a:pPr lvl="1"/>
            <a:r>
              <a:rPr lang="en-US" sz="2000" dirty="0"/>
              <a:t>Far too difficult to provide fine-grained synchronization without </a:t>
            </a:r>
            <a:r>
              <a:rPr lang="en-US" sz="2000" dirty="0">
                <a:solidFill>
                  <a:srgbClr val="FF0000"/>
                </a:solidFill>
              </a:rPr>
              <a:t>race conditions</a:t>
            </a:r>
          </a:p>
          <a:p>
            <a:pPr lvl="1"/>
            <a:r>
              <a:rPr lang="en-US" sz="2000" dirty="0"/>
              <a:t>Standard </a:t>
            </a:r>
            <a:r>
              <a:rPr lang="en-US" sz="2000" b="1" dirty="0"/>
              <a:t>thread-safe </a:t>
            </a:r>
            <a:r>
              <a:rPr lang="en-US" sz="2000" dirty="0"/>
              <a:t>libraries like 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ConcurrentHashMap</a:t>
            </a:r>
            <a:r>
              <a:rPr lang="en-US" sz="2000" dirty="0"/>
              <a:t> written by world experts</a:t>
            </a:r>
          </a:p>
          <a:p>
            <a:pPr marL="457200" lvl="1" indent="0">
              <a:buNone/>
            </a:pPr>
            <a:endParaRPr lang="en-US" sz="2000" dirty="0"/>
          </a:p>
          <a:p>
            <a:pPr marL="457200" lvl="1" indent="0">
              <a:buNone/>
            </a:pPr>
            <a:endParaRPr lang="en-US" sz="2000" dirty="0"/>
          </a:p>
          <a:p>
            <a:pPr eaLnBrk="1" hangingPunct="1">
              <a:buFontTx/>
              <a:buNone/>
            </a:pPr>
            <a:r>
              <a:rPr lang="en-US" sz="2400" b="1" dirty="0">
                <a:solidFill>
                  <a:srgbClr val="00B050"/>
                </a:solidFill>
              </a:rPr>
              <a:t>Guideline #5: </a:t>
            </a:r>
            <a:r>
              <a:rPr lang="en-US" sz="2400" i="1" dirty="0">
                <a:solidFill>
                  <a:srgbClr val="00B050"/>
                </a:solidFill>
              </a:rPr>
              <a:t>Use built-in libraries whenever they meet your needs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56F78EC-FC59-C946-AC5F-B2C09E47C5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EF018D-A113-44B2-BA5D-E3BD5C944D75}" type="slidenum">
              <a:rPr lang="en-US" smtClean="0"/>
              <a:t>43</a:t>
            </a:fld>
            <a:endParaRPr lang="en-US"/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  <p:custDataLst>
              <p:tags r:id="rId1"/>
            </p:custDataLst>
          </p:nvPr>
        </p:nvSpPr>
        <p:spPr/>
        <p:txBody>
          <a:bodyPr/>
          <a:lstStyle/>
          <a:p>
            <a:pPr algn="ctr"/>
            <a:r>
              <a:rPr lang="en-US" dirty="0"/>
              <a:t>Deadlock</a:t>
            </a:r>
          </a:p>
        </p:txBody>
      </p:sp>
      <p:sp>
        <p:nvSpPr>
          <p:cNvPr id="7" name="Subtitle 6">
            <a:extLst>
              <a:ext uri="{FF2B5EF4-FFF2-40B4-BE49-F238E27FC236}">
                <a16:creationId xmlns:a16="http://schemas.microsoft.com/office/drawing/2014/main" id="{F7BC9C66-38F6-8C57-E488-85B9AE50570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85F4A88-ADB4-024D-8DB7-8B6CA92735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EF018D-A113-44B2-BA5D-E3BD5C944D75}" type="slidenum">
              <a:rPr lang="en-US" smtClean="0"/>
              <a:t>44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0812469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dirty="0"/>
              <a:t>Motivating Deadlock Issues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2400" dirty="0"/>
              <a:t>Consider a method to transfer money between bank accounts 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C037C7F-1109-4846-92F2-5A8FC35765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EF018D-A113-44B2-BA5D-E3BD5C944D75}" type="slidenum">
              <a:rPr lang="en-US" smtClean="0"/>
              <a:t>45</a:t>
            </a:fld>
            <a:endParaRPr lang="en-US"/>
          </a:p>
        </p:txBody>
      </p:sp>
      <p:sp>
        <p:nvSpPr>
          <p:cNvPr id="7" name="Rectangle 2"/>
          <p:cNvSpPr txBox="1"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838200" y="2334715"/>
            <a:ext cx="8966200" cy="2971800"/>
          </a:xfrm>
          <a:prstGeom prst="rect">
            <a:avLst/>
          </a:prstGeom>
          <a:solidFill>
            <a:srgbClr val="FFFF99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indent="-342900" fontAlgn="base">
              <a:lnSpc>
                <a:spcPts val="1900"/>
              </a:lnSpc>
              <a:spcBef>
                <a:spcPct val="20000"/>
              </a:spcBef>
              <a:spcAft>
                <a:spcPct val="0"/>
              </a:spcAft>
              <a:defRPr/>
            </a:pPr>
            <a:r>
              <a:rPr lang="en-US" sz="2000" b="1" kern="0" dirty="0">
                <a:solidFill>
                  <a:schemeClr val="accent2"/>
                </a:solidFill>
                <a:latin typeface="Courier New" pitchFamily="49" charset="0"/>
              </a:rPr>
              <a:t>class</a:t>
            </a:r>
            <a:r>
              <a:rPr lang="en-US" sz="2000" b="1" kern="0" dirty="0">
                <a:latin typeface="Courier New" pitchFamily="49" charset="0"/>
              </a:rPr>
              <a:t> </a:t>
            </a:r>
            <a:r>
              <a:rPr lang="en-US" sz="2000" b="1" kern="0" dirty="0" err="1">
                <a:solidFill>
                  <a:srgbClr val="119F33"/>
                </a:solidFill>
                <a:latin typeface="Courier New" pitchFamily="49" charset="0"/>
              </a:rPr>
              <a:t>BankAccount</a:t>
            </a:r>
            <a:r>
              <a:rPr lang="en-US" sz="2000" b="1" kern="0" dirty="0">
                <a:latin typeface="Courier New" pitchFamily="49" charset="0"/>
              </a:rPr>
              <a:t> {</a:t>
            </a:r>
          </a:p>
          <a:p>
            <a:pPr marL="342900" indent="-342900" fontAlgn="base">
              <a:lnSpc>
                <a:spcPts val="1900"/>
              </a:lnSpc>
              <a:spcBef>
                <a:spcPct val="20000"/>
              </a:spcBef>
              <a:spcAft>
                <a:spcPct val="0"/>
              </a:spcAft>
              <a:defRPr/>
            </a:pPr>
            <a:r>
              <a:rPr lang="en-US" sz="2000" b="1" kern="0" dirty="0">
                <a:latin typeface="Courier New" pitchFamily="49" charset="0"/>
              </a:rPr>
              <a:t>  …</a:t>
            </a:r>
          </a:p>
          <a:p>
            <a:pPr marL="342900" indent="-342900">
              <a:lnSpc>
                <a:spcPts val="1900"/>
              </a:lnSpc>
              <a:spcBef>
                <a:spcPct val="20000"/>
              </a:spcBef>
              <a:defRPr/>
            </a:pPr>
            <a:r>
              <a:rPr lang="en-US" sz="2000" b="1" kern="0" dirty="0">
                <a:latin typeface="Courier New" pitchFamily="49" charset="0"/>
              </a:rPr>
              <a:t>  </a:t>
            </a:r>
            <a:r>
              <a:rPr lang="en-US" sz="2000" b="1" kern="0" dirty="0">
                <a:solidFill>
                  <a:schemeClr val="accent2"/>
                </a:solidFill>
                <a:latin typeface="Courier New" pitchFamily="49" charset="0"/>
              </a:rPr>
              <a:t>synchronized </a:t>
            </a:r>
            <a:r>
              <a:rPr lang="en-US" sz="2000" b="1" kern="0" dirty="0">
                <a:latin typeface="Courier New" pitchFamily="49" charset="0"/>
              </a:rPr>
              <a:t>void </a:t>
            </a:r>
            <a:r>
              <a:rPr lang="en-US" sz="2000" b="1" kern="0" dirty="0">
                <a:solidFill>
                  <a:srgbClr val="119F33"/>
                </a:solidFill>
                <a:latin typeface="Courier New" pitchFamily="49" charset="0"/>
              </a:rPr>
              <a:t>withdraw</a:t>
            </a:r>
            <a:r>
              <a:rPr lang="en-US" sz="2000" b="1" kern="0" dirty="0">
                <a:latin typeface="Courier New" pitchFamily="49" charset="0"/>
              </a:rPr>
              <a:t>(</a:t>
            </a:r>
            <a:r>
              <a:rPr lang="en-US" sz="2000" b="1" kern="0" dirty="0" err="1">
                <a:latin typeface="Courier New" pitchFamily="49" charset="0"/>
              </a:rPr>
              <a:t>int</a:t>
            </a:r>
            <a:r>
              <a:rPr lang="en-US" sz="2000" b="1" kern="0" dirty="0">
                <a:latin typeface="Courier New" pitchFamily="49" charset="0"/>
              </a:rPr>
              <a:t> </a:t>
            </a:r>
            <a:r>
              <a:rPr lang="en-US" sz="2000" b="1" kern="0" dirty="0">
                <a:solidFill>
                  <a:srgbClr val="119F33"/>
                </a:solidFill>
                <a:latin typeface="Courier New" pitchFamily="49" charset="0"/>
              </a:rPr>
              <a:t>amt</a:t>
            </a:r>
            <a:r>
              <a:rPr lang="en-US" sz="2000" b="1" kern="0" dirty="0">
                <a:latin typeface="Courier New" pitchFamily="49" charset="0"/>
              </a:rPr>
              <a:t>) {…}</a:t>
            </a:r>
          </a:p>
          <a:p>
            <a:pPr marL="342900" indent="-342900">
              <a:lnSpc>
                <a:spcPts val="1900"/>
              </a:lnSpc>
              <a:spcBef>
                <a:spcPct val="20000"/>
              </a:spcBef>
              <a:defRPr/>
            </a:pPr>
            <a:r>
              <a:rPr lang="en-US" sz="2000" b="1" kern="0" dirty="0">
                <a:solidFill>
                  <a:schemeClr val="accent2"/>
                </a:solidFill>
                <a:latin typeface="Courier New" pitchFamily="49" charset="0"/>
              </a:rPr>
              <a:t>  synchronized </a:t>
            </a:r>
            <a:r>
              <a:rPr lang="en-US" sz="2000" b="1" kern="0" dirty="0">
                <a:latin typeface="Courier New" pitchFamily="49" charset="0"/>
              </a:rPr>
              <a:t>void </a:t>
            </a:r>
            <a:r>
              <a:rPr lang="en-US" sz="2000" b="1" kern="0" dirty="0">
                <a:solidFill>
                  <a:srgbClr val="119F33"/>
                </a:solidFill>
                <a:latin typeface="Courier New" pitchFamily="49" charset="0"/>
              </a:rPr>
              <a:t>deposit</a:t>
            </a:r>
            <a:r>
              <a:rPr lang="en-US" sz="2000" b="1" kern="0" dirty="0">
                <a:latin typeface="Courier New" pitchFamily="49" charset="0"/>
              </a:rPr>
              <a:t>(</a:t>
            </a:r>
            <a:r>
              <a:rPr lang="en-US" sz="2000" b="1" kern="0" dirty="0" err="1">
                <a:latin typeface="Courier New" pitchFamily="49" charset="0"/>
              </a:rPr>
              <a:t>int</a:t>
            </a:r>
            <a:r>
              <a:rPr lang="en-US" sz="2000" b="1" kern="0" dirty="0">
                <a:latin typeface="Courier New" pitchFamily="49" charset="0"/>
              </a:rPr>
              <a:t> </a:t>
            </a:r>
            <a:r>
              <a:rPr lang="en-US" sz="2000" b="1" kern="0" dirty="0">
                <a:solidFill>
                  <a:srgbClr val="119F33"/>
                </a:solidFill>
                <a:latin typeface="Courier New" pitchFamily="49" charset="0"/>
              </a:rPr>
              <a:t>amt</a:t>
            </a:r>
            <a:r>
              <a:rPr lang="en-US" sz="2000" b="1" kern="0" dirty="0">
                <a:latin typeface="Courier New" pitchFamily="49" charset="0"/>
              </a:rPr>
              <a:t>) {…}</a:t>
            </a:r>
          </a:p>
          <a:p>
            <a:pPr marL="342900" indent="-342900">
              <a:lnSpc>
                <a:spcPts val="1900"/>
              </a:lnSpc>
              <a:spcBef>
                <a:spcPct val="20000"/>
              </a:spcBef>
              <a:defRPr/>
            </a:pPr>
            <a:r>
              <a:rPr lang="en-US" sz="2000" b="1" kern="0" dirty="0">
                <a:latin typeface="Courier New" pitchFamily="49" charset="0"/>
              </a:rPr>
              <a:t>  </a:t>
            </a:r>
            <a:r>
              <a:rPr lang="en-US" sz="2000" b="1" kern="0" dirty="0">
                <a:solidFill>
                  <a:schemeClr val="accent2"/>
                </a:solidFill>
                <a:latin typeface="Courier New" pitchFamily="49" charset="0"/>
              </a:rPr>
              <a:t>synchronized </a:t>
            </a:r>
            <a:r>
              <a:rPr lang="en-US" sz="2000" b="1" kern="0" dirty="0">
                <a:latin typeface="Courier New" pitchFamily="49" charset="0"/>
              </a:rPr>
              <a:t>void </a:t>
            </a:r>
            <a:r>
              <a:rPr lang="en-US" sz="2000" b="1" kern="0" dirty="0" err="1">
                <a:solidFill>
                  <a:srgbClr val="119F33"/>
                </a:solidFill>
                <a:latin typeface="Courier New" pitchFamily="49" charset="0"/>
              </a:rPr>
              <a:t>transferTo</a:t>
            </a:r>
            <a:r>
              <a:rPr lang="en-US" sz="2000" b="1" kern="0" dirty="0">
                <a:latin typeface="Courier New" pitchFamily="49" charset="0"/>
              </a:rPr>
              <a:t>(int </a:t>
            </a:r>
            <a:r>
              <a:rPr lang="en-US" sz="2000" b="1" kern="0" dirty="0">
                <a:solidFill>
                  <a:srgbClr val="119F33"/>
                </a:solidFill>
                <a:latin typeface="Courier New" pitchFamily="49" charset="0"/>
              </a:rPr>
              <a:t>amt,</a:t>
            </a:r>
            <a:r>
              <a:rPr lang="en-US" sz="2000" b="1" kern="0" dirty="0">
                <a:latin typeface="Courier New" pitchFamily="49" charset="0"/>
              </a:rPr>
              <a:t> </a:t>
            </a:r>
            <a:r>
              <a:rPr lang="en-US" sz="2000" b="1" kern="0" dirty="0" err="1">
                <a:latin typeface="Courier New" pitchFamily="49" charset="0"/>
              </a:rPr>
              <a:t>BankAccount</a:t>
            </a:r>
            <a:r>
              <a:rPr lang="en-US" sz="2000" b="1" kern="0" dirty="0">
                <a:solidFill>
                  <a:srgbClr val="119F33"/>
                </a:solidFill>
                <a:latin typeface="Courier New" pitchFamily="49" charset="0"/>
              </a:rPr>
              <a:t> a</a:t>
            </a:r>
            <a:r>
              <a:rPr lang="en-US" sz="2000" b="1" kern="0" dirty="0">
                <a:latin typeface="Courier New" pitchFamily="49" charset="0"/>
              </a:rPr>
              <a:t>) {</a:t>
            </a:r>
          </a:p>
          <a:p>
            <a:pPr marL="342900" indent="-342900">
              <a:lnSpc>
                <a:spcPts val="1900"/>
              </a:lnSpc>
              <a:spcBef>
                <a:spcPct val="20000"/>
              </a:spcBef>
              <a:defRPr/>
            </a:pPr>
            <a:r>
              <a:rPr lang="en-US" sz="2000" b="1" kern="0" dirty="0">
                <a:latin typeface="Courier New" pitchFamily="49" charset="0"/>
              </a:rPr>
              <a:t>    </a:t>
            </a:r>
            <a:r>
              <a:rPr lang="en-US" sz="2000" b="1" kern="0" dirty="0" err="1">
                <a:solidFill>
                  <a:schemeClr val="accent2"/>
                </a:solidFill>
                <a:latin typeface="Courier New" pitchFamily="49" charset="0"/>
              </a:rPr>
              <a:t>this</a:t>
            </a:r>
            <a:r>
              <a:rPr lang="en-US" sz="2000" b="1" kern="0" dirty="0" err="1">
                <a:latin typeface="Courier New" pitchFamily="49" charset="0"/>
              </a:rPr>
              <a:t>.withdraw</a:t>
            </a:r>
            <a:r>
              <a:rPr lang="en-US" sz="2000" b="1" kern="0" dirty="0">
                <a:latin typeface="Courier New" pitchFamily="49" charset="0"/>
              </a:rPr>
              <a:t>(amt);</a:t>
            </a:r>
          </a:p>
          <a:p>
            <a:pPr marL="342900" indent="-342900">
              <a:lnSpc>
                <a:spcPts val="1900"/>
              </a:lnSpc>
              <a:spcBef>
                <a:spcPct val="20000"/>
              </a:spcBef>
              <a:defRPr/>
            </a:pPr>
            <a:r>
              <a:rPr lang="en-US" sz="2000" b="1" kern="0" dirty="0">
                <a:latin typeface="Courier New" pitchFamily="49" charset="0"/>
              </a:rPr>
              <a:t>    </a:t>
            </a:r>
            <a:r>
              <a:rPr lang="en-US" sz="2000" b="1" kern="0" dirty="0" err="1">
                <a:latin typeface="Courier New" pitchFamily="49" charset="0"/>
              </a:rPr>
              <a:t>a.deposit</a:t>
            </a:r>
            <a:r>
              <a:rPr lang="en-US" sz="2000" b="1" kern="0" dirty="0">
                <a:latin typeface="Courier New" pitchFamily="49" charset="0"/>
              </a:rPr>
              <a:t>(amt);</a:t>
            </a:r>
          </a:p>
          <a:p>
            <a:pPr marL="342900" indent="-342900">
              <a:lnSpc>
                <a:spcPts val="1900"/>
              </a:lnSpc>
              <a:spcBef>
                <a:spcPct val="20000"/>
              </a:spcBef>
              <a:defRPr/>
            </a:pPr>
            <a:r>
              <a:rPr lang="en-US" sz="2000" b="1" kern="0" dirty="0">
                <a:latin typeface="Courier New" pitchFamily="49" charset="0"/>
              </a:rPr>
              <a:t>  }  </a:t>
            </a:r>
          </a:p>
          <a:p>
            <a:pPr marL="342900" indent="-342900" fontAlgn="base">
              <a:lnSpc>
                <a:spcPts val="1900"/>
              </a:lnSpc>
              <a:spcBef>
                <a:spcPct val="20000"/>
              </a:spcBef>
              <a:spcAft>
                <a:spcPct val="0"/>
              </a:spcAft>
              <a:defRPr/>
            </a:pPr>
            <a:r>
              <a:rPr lang="en-US" sz="2000" b="1" kern="0" dirty="0">
                <a:latin typeface="Courier New" pitchFamily="49" charset="0"/>
              </a:rPr>
              <a:t>}</a:t>
            </a:r>
          </a:p>
        </p:txBody>
      </p:sp>
      <p:sp>
        <p:nvSpPr>
          <p:cNvPr id="8" name="Content Placeholder 2"/>
          <p:cNvSpPr txBox="1">
            <a:spLocks/>
          </p:cNvSpPr>
          <p:nvPr>
            <p:custDataLst>
              <p:tags r:id="rId4"/>
            </p:custDataLst>
          </p:nvPr>
        </p:nvSpPr>
        <p:spPr bwMode="auto">
          <a:xfrm>
            <a:off x="838200" y="5257800"/>
            <a:ext cx="7543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indent="-342900" fontAlgn="base">
              <a:spcBef>
                <a:spcPct val="20000"/>
              </a:spcBef>
              <a:spcAft>
                <a:spcPct val="0"/>
              </a:spcAft>
              <a:defRPr/>
            </a:pPr>
            <a:r>
              <a:rPr lang="en-US" sz="2000" kern="0" dirty="0"/>
              <a:t>Potential problems?</a:t>
            </a:r>
          </a:p>
        </p:txBody>
      </p:sp>
    </p:spTree>
    <p:extLst>
      <p:ext uri="{BB962C8B-B14F-4D97-AF65-F5344CB8AC3E}">
        <p14:creationId xmlns:p14="http://schemas.microsoft.com/office/powerpoint/2010/main" val="4052534273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dirty="0"/>
              <a:t>Motivating Deadlock Issues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2400" dirty="0"/>
              <a:t>Consider a method to transfer money between bank accounts 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CE2C32-4C31-AE4C-B346-4CBBA3BEDE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EF018D-A113-44B2-BA5D-E3BD5C944D75}" type="slidenum">
              <a:rPr lang="en-US" smtClean="0"/>
              <a:t>46</a:t>
            </a:fld>
            <a:endParaRPr lang="en-US"/>
          </a:p>
        </p:txBody>
      </p:sp>
      <p:sp>
        <p:nvSpPr>
          <p:cNvPr id="8" name="Content Placeholder 2"/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838200" y="5168900"/>
            <a:ext cx="7543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indent="-342900" fontAlgn="base">
              <a:spcBef>
                <a:spcPct val="20000"/>
              </a:spcBef>
              <a:spcAft>
                <a:spcPct val="0"/>
              </a:spcAft>
              <a:defRPr/>
            </a:pPr>
            <a:r>
              <a:rPr lang="en-US" sz="2000" kern="0" dirty="0"/>
              <a:t>Notice during call to </a:t>
            </a:r>
            <a:r>
              <a:rPr lang="en-US" sz="2000" kern="0" dirty="0" err="1">
                <a:latin typeface="Courier New" pitchFamily="49" charset="0"/>
                <a:cs typeface="Courier New" pitchFamily="49" charset="0"/>
              </a:rPr>
              <a:t>a.deposit</a:t>
            </a:r>
            <a:r>
              <a:rPr lang="en-US" sz="2000" kern="0" dirty="0"/>
              <a:t>, thread holds </a:t>
            </a:r>
            <a:r>
              <a:rPr lang="en-US" sz="2000" i="1" kern="0" dirty="0"/>
              <a:t>two</a:t>
            </a:r>
            <a:r>
              <a:rPr lang="en-US" sz="2000" kern="0" dirty="0"/>
              <a:t> locks</a:t>
            </a:r>
          </a:p>
          <a:p>
            <a:pPr marL="800100" lvl="1" indent="-342900">
              <a:spcBef>
                <a:spcPct val="20000"/>
              </a:spcBef>
              <a:buFont typeface="Arial" pitchFamily="34" charset="0"/>
              <a:buChar char="–"/>
            </a:pPr>
            <a:r>
              <a:rPr lang="en-US" sz="2000" kern="0" dirty="0"/>
              <a:t>Need to investigate when this may be a problem</a:t>
            </a:r>
          </a:p>
        </p:txBody>
      </p:sp>
      <p:sp>
        <p:nvSpPr>
          <p:cNvPr id="9" name="Rectangle 2">
            <a:extLst>
              <a:ext uri="{FF2B5EF4-FFF2-40B4-BE49-F238E27FC236}">
                <a16:creationId xmlns:a16="http://schemas.microsoft.com/office/drawing/2014/main" id="{5FA28E2D-69D1-9547-8B58-51B4DE20156D}"/>
              </a:ext>
            </a:extLst>
          </p:cNvPr>
          <p:cNvSpPr txBox="1"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838200" y="2229785"/>
            <a:ext cx="8966200" cy="2971800"/>
          </a:xfrm>
          <a:prstGeom prst="rect">
            <a:avLst/>
          </a:prstGeom>
          <a:solidFill>
            <a:srgbClr val="FFFF99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indent="-342900" fontAlgn="base">
              <a:lnSpc>
                <a:spcPts val="1900"/>
              </a:lnSpc>
              <a:spcBef>
                <a:spcPct val="20000"/>
              </a:spcBef>
              <a:spcAft>
                <a:spcPct val="0"/>
              </a:spcAft>
              <a:defRPr/>
            </a:pPr>
            <a:r>
              <a:rPr lang="en-US" sz="2000" b="1" kern="0" dirty="0">
                <a:solidFill>
                  <a:schemeClr val="accent2"/>
                </a:solidFill>
                <a:latin typeface="Courier New" pitchFamily="49" charset="0"/>
              </a:rPr>
              <a:t>class</a:t>
            </a:r>
            <a:r>
              <a:rPr lang="en-US" sz="2000" b="1" kern="0" dirty="0">
                <a:latin typeface="Courier New" pitchFamily="49" charset="0"/>
              </a:rPr>
              <a:t> </a:t>
            </a:r>
            <a:r>
              <a:rPr lang="en-US" sz="2000" b="1" kern="0" dirty="0" err="1">
                <a:solidFill>
                  <a:srgbClr val="119F33"/>
                </a:solidFill>
                <a:latin typeface="Courier New" pitchFamily="49" charset="0"/>
              </a:rPr>
              <a:t>BankAccount</a:t>
            </a:r>
            <a:r>
              <a:rPr lang="en-US" sz="2000" b="1" kern="0" dirty="0">
                <a:latin typeface="Courier New" pitchFamily="49" charset="0"/>
              </a:rPr>
              <a:t> {</a:t>
            </a:r>
          </a:p>
          <a:p>
            <a:pPr marL="342900" indent="-342900" fontAlgn="base">
              <a:lnSpc>
                <a:spcPts val="1900"/>
              </a:lnSpc>
              <a:spcBef>
                <a:spcPct val="20000"/>
              </a:spcBef>
              <a:spcAft>
                <a:spcPct val="0"/>
              </a:spcAft>
              <a:defRPr/>
            </a:pPr>
            <a:r>
              <a:rPr lang="en-US" sz="2000" b="1" kern="0" dirty="0">
                <a:latin typeface="Courier New" pitchFamily="49" charset="0"/>
              </a:rPr>
              <a:t>  …</a:t>
            </a:r>
          </a:p>
          <a:p>
            <a:pPr marL="342900" indent="-342900">
              <a:lnSpc>
                <a:spcPts val="1900"/>
              </a:lnSpc>
              <a:spcBef>
                <a:spcPct val="20000"/>
              </a:spcBef>
              <a:defRPr/>
            </a:pPr>
            <a:r>
              <a:rPr lang="en-US" sz="2000" b="1" kern="0" dirty="0">
                <a:latin typeface="Courier New" pitchFamily="49" charset="0"/>
              </a:rPr>
              <a:t>  </a:t>
            </a:r>
            <a:r>
              <a:rPr lang="en-US" sz="2000" b="1" kern="0" dirty="0">
                <a:solidFill>
                  <a:schemeClr val="accent2"/>
                </a:solidFill>
                <a:latin typeface="Courier New" pitchFamily="49" charset="0"/>
              </a:rPr>
              <a:t>synchronized </a:t>
            </a:r>
            <a:r>
              <a:rPr lang="en-US" sz="2000" b="1" kern="0" dirty="0">
                <a:latin typeface="Courier New" pitchFamily="49" charset="0"/>
              </a:rPr>
              <a:t>void </a:t>
            </a:r>
            <a:r>
              <a:rPr lang="en-US" sz="2000" b="1" kern="0" dirty="0">
                <a:solidFill>
                  <a:srgbClr val="119F33"/>
                </a:solidFill>
                <a:latin typeface="Courier New" pitchFamily="49" charset="0"/>
              </a:rPr>
              <a:t>withdraw</a:t>
            </a:r>
            <a:r>
              <a:rPr lang="en-US" sz="2000" b="1" kern="0" dirty="0">
                <a:latin typeface="Courier New" pitchFamily="49" charset="0"/>
              </a:rPr>
              <a:t>(</a:t>
            </a:r>
            <a:r>
              <a:rPr lang="en-US" sz="2000" b="1" kern="0" dirty="0" err="1">
                <a:latin typeface="Courier New" pitchFamily="49" charset="0"/>
              </a:rPr>
              <a:t>int</a:t>
            </a:r>
            <a:r>
              <a:rPr lang="en-US" sz="2000" b="1" kern="0" dirty="0">
                <a:latin typeface="Courier New" pitchFamily="49" charset="0"/>
              </a:rPr>
              <a:t> </a:t>
            </a:r>
            <a:r>
              <a:rPr lang="en-US" sz="2000" b="1" kern="0" dirty="0">
                <a:solidFill>
                  <a:srgbClr val="119F33"/>
                </a:solidFill>
                <a:latin typeface="Courier New" pitchFamily="49" charset="0"/>
              </a:rPr>
              <a:t>amt</a:t>
            </a:r>
            <a:r>
              <a:rPr lang="en-US" sz="2000" b="1" kern="0" dirty="0">
                <a:latin typeface="Courier New" pitchFamily="49" charset="0"/>
              </a:rPr>
              <a:t>) {…}</a:t>
            </a:r>
          </a:p>
          <a:p>
            <a:pPr marL="342900" indent="-342900">
              <a:lnSpc>
                <a:spcPts val="1900"/>
              </a:lnSpc>
              <a:spcBef>
                <a:spcPct val="20000"/>
              </a:spcBef>
              <a:defRPr/>
            </a:pPr>
            <a:r>
              <a:rPr lang="en-US" sz="2000" b="1" kern="0" dirty="0">
                <a:solidFill>
                  <a:schemeClr val="accent2"/>
                </a:solidFill>
                <a:latin typeface="Courier New" pitchFamily="49" charset="0"/>
              </a:rPr>
              <a:t>  synchronized </a:t>
            </a:r>
            <a:r>
              <a:rPr lang="en-US" sz="2000" b="1" kern="0" dirty="0">
                <a:latin typeface="Courier New" pitchFamily="49" charset="0"/>
              </a:rPr>
              <a:t>void </a:t>
            </a:r>
            <a:r>
              <a:rPr lang="en-US" sz="2000" b="1" kern="0" dirty="0">
                <a:solidFill>
                  <a:srgbClr val="119F33"/>
                </a:solidFill>
                <a:latin typeface="Courier New" pitchFamily="49" charset="0"/>
              </a:rPr>
              <a:t>deposit</a:t>
            </a:r>
            <a:r>
              <a:rPr lang="en-US" sz="2000" b="1" kern="0" dirty="0">
                <a:latin typeface="Courier New" pitchFamily="49" charset="0"/>
              </a:rPr>
              <a:t>(</a:t>
            </a:r>
            <a:r>
              <a:rPr lang="en-US" sz="2000" b="1" kern="0" dirty="0" err="1">
                <a:latin typeface="Courier New" pitchFamily="49" charset="0"/>
              </a:rPr>
              <a:t>int</a:t>
            </a:r>
            <a:r>
              <a:rPr lang="en-US" sz="2000" b="1" kern="0" dirty="0">
                <a:latin typeface="Courier New" pitchFamily="49" charset="0"/>
              </a:rPr>
              <a:t> </a:t>
            </a:r>
            <a:r>
              <a:rPr lang="en-US" sz="2000" b="1" kern="0" dirty="0">
                <a:solidFill>
                  <a:srgbClr val="119F33"/>
                </a:solidFill>
                <a:latin typeface="Courier New" pitchFamily="49" charset="0"/>
              </a:rPr>
              <a:t>amt</a:t>
            </a:r>
            <a:r>
              <a:rPr lang="en-US" sz="2000" b="1" kern="0" dirty="0">
                <a:latin typeface="Courier New" pitchFamily="49" charset="0"/>
              </a:rPr>
              <a:t>) {…}</a:t>
            </a:r>
          </a:p>
          <a:p>
            <a:pPr marL="342900" indent="-342900">
              <a:lnSpc>
                <a:spcPts val="1900"/>
              </a:lnSpc>
              <a:spcBef>
                <a:spcPct val="20000"/>
              </a:spcBef>
              <a:defRPr/>
            </a:pPr>
            <a:r>
              <a:rPr lang="en-US" sz="2000" b="1" kern="0" dirty="0">
                <a:latin typeface="Courier New" pitchFamily="49" charset="0"/>
              </a:rPr>
              <a:t>  </a:t>
            </a:r>
            <a:r>
              <a:rPr lang="en-US" sz="2000" b="1" kern="0" dirty="0">
                <a:solidFill>
                  <a:schemeClr val="accent2"/>
                </a:solidFill>
                <a:latin typeface="Courier New" pitchFamily="49" charset="0"/>
              </a:rPr>
              <a:t>synchronized </a:t>
            </a:r>
            <a:r>
              <a:rPr lang="en-US" sz="2000" b="1" kern="0" dirty="0">
                <a:latin typeface="Courier New" pitchFamily="49" charset="0"/>
              </a:rPr>
              <a:t>void </a:t>
            </a:r>
            <a:r>
              <a:rPr lang="en-US" sz="2000" b="1" kern="0" dirty="0" err="1">
                <a:solidFill>
                  <a:srgbClr val="119F33"/>
                </a:solidFill>
                <a:latin typeface="Courier New" pitchFamily="49" charset="0"/>
              </a:rPr>
              <a:t>transferTo</a:t>
            </a:r>
            <a:r>
              <a:rPr lang="en-US" sz="2000" b="1" kern="0" dirty="0">
                <a:latin typeface="Courier New" pitchFamily="49" charset="0"/>
              </a:rPr>
              <a:t>(int </a:t>
            </a:r>
            <a:r>
              <a:rPr lang="en-US" sz="2000" b="1" kern="0" dirty="0">
                <a:solidFill>
                  <a:srgbClr val="119F33"/>
                </a:solidFill>
                <a:latin typeface="Courier New" pitchFamily="49" charset="0"/>
              </a:rPr>
              <a:t>amt,</a:t>
            </a:r>
            <a:r>
              <a:rPr lang="en-US" sz="2000" b="1" kern="0" dirty="0">
                <a:latin typeface="Courier New" pitchFamily="49" charset="0"/>
              </a:rPr>
              <a:t> </a:t>
            </a:r>
            <a:r>
              <a:rPr lang="en-US" sz="2000" b="1" kern="0" dirty="0" err="1">
                <a:latin typeface="Courier New" pitchFamily="49" charset="0"/>
              </a:rPr>
              <a:t>BankAccount</a:t>
            </a:r>
            <a:r>
              <a:rPr lang="en-US" sz="2000" b="1" kern="0" dirty="0">
                <a:solidFill>
                  <a:srgbClr val="119F33"/>
                </a:solidFill>
                <a:latin typeface="Courier New" pitchFamily="49" charset="0"/>
              </a:rPr>
              <a:t> a</a:t>
            </a:r>
            <a:r>
              <a:rPr lang="en-US" sz="2000" b="1" kern="0" dirty="0">
                <a:latin typeface="Courier New" pitchFamily="49" charset="0"/>
              </a:rPr>
              <a:t>) {</a:t>
            </a:r>
          </a:p>
          <a:p>
            <a:pPr marL="342900" indent="-342900">
              <a:lnSpc>
                <a:spcPts val="1900"/>
              </a:lnSpc>
              <a:spcBef>
                <a:spcPct val="20000"/>
              </a:spcBef>
              <a:defRPr/>
            </a:pPr>
            <a:r>
              <a:rPr lang="en-US" sz="2000" b="1" kern="0" dirty="0">
                <a:latin typeface="Courier New" pitchFamily="49" charset="0"/>
              </a:rPr>
              <a:t>    </a:t>
            </a:r>
            <a:r>
              <a:rPr lang="en-US" sz="2000" b="1" kern="0" dirty="0" err="1">
                <a:solidFill>
                  <a:schemeClr val="accent2"/>
                </a:solidFill>
                <a:latin typeface="Courier New" pitchFamily="49" charset="0"/>
              </a:rPr>
              <a:t>this</a:t>
            </a:r>
            <a:r>
              <a:rPr lang="en-US" sz="2000" b="1" kern="0" dirty="0" err="1">
                <a:latin typeface="Courier New" pitchFamily="49" charset="0"/>
              </a:rPr>
              <a:t>.withdraw</a:t>
            </a:r>
            <a:r>
              <a:rPr lang="en-US" sz="2000" b="1" kern="0" dirty="0">
                <a:latin typeface="Courier New" pitchFamily="49" charset="0"/>
              </a:rPr>
              <a:t>(amt);</a:t>
            </a:r>
          </a:p>
          <a:p>
            <a:pPr marL="342900" indent="-342900">
              <a:lnSpc>
                <a:spcPts val="1900"/>
              </a:lnSpc>
              <a:spcBef>
                <a:spcPct val="20000"/>
              </a:spcBef>
              <a:defRPr/>
            </a:pPr>
            <a:r>
              <a:rPr lang="en-US" sz="2000" b="1" kern="0" dirty="0">
                <a:latin typeface="Courier New" pitchFamily="49" charset="0"/>
              </a:rPr>
              <a:t>    </a:t>
            </a:r>
            <a:r>
              <a:rPr lang="en-US" sz="2000" b="1" kern="0" dirty="0" err="1">
                <a:latin typeface="Courier New" pitchFamily="49" charset="0"/>
              </a:rPr>
              <a:t>a.deposit</a:t>
            </a:r>
            <a:r>
              <a:rPr lang="en-US" sz="2000" b="1" kern="0" dirty="0">
                <a:latin typeface="Courier New" pitchFamily="49" charset="0"/>
              </a:rPr>
              <a:t>(amt);</a:t>
            </a:r>
          </a:p>
          <a:p>
            <a:pPr marL="342900" indent="-342900">
              <a:lnSpc>
                <a:spcPts val="1900"/>
              </a:lnSpc>
              <a:spcBef>
                <a:spcPct val="20000"/>
              </a:spcBef>
              <a:defRPr/>
            </a:pPr>
            <a:r>
              <a:rPr lang="en-US" sz="2000" b="1" kern="0" dirty="0">
                <a:latin typeface="Courier New" pitchFamily="49" charset="0"/>
              </a:rPr>
              <a:t>  }  </a:t>
            </a:r>
          </a:p>
          <a:p>
            <a:pPr marL="342900" indent="-342900" fontAlgn="base">
              <a:lnSpc>
                <a:spcPts val="1900"/>
              </a:lnSpc>
              <a:spcBef>
                <a:spcPct val="20000"/>
              </a:spcBef>
              <a:spcAft>
                <a:spcPct val="0"/>
              </a:spcAft>
              <a:defRPr/>
            </a:pPr>
            <a:r>
              <a:rPr lang="en-US" sz="2000" b="1" kern="0" dirty="0">
                <a:latin typeface="Courier New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4084236271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dirty="0"/>
              <a:t>The Deadlock</a:t>
            </a:r>
          </a:p>
        </p:txBody>
      </p:sp>
      <p:sp>
        <p:nvSpPr>
          <p:cNvPr id="13" name="Content Placeholder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2400" dirty="0"/>
              <a:t>Suppose </a:t>
            </a:r>
            <a:r>
              <a:rPr lang="en-US" sz="2400" b="1" dirty="0">
                <a:latin typeface="Courier New" pitchFamily="49" charset="0"/>
                <a:cs typeface="Courier New" pitchFamily="49" charset="0"/>
              </a:rPr>
              <a:t>x</a:t>
            </a:r>
            <a:r>
              <a:rPr lang="en-US" sz="2400" dirty="0"/>
              <a:t> and </a:t>
            </a:r>
            <a:r>
              <a:rPr lang="en-US" sz="2400" b="1" dirty="0">
                <a:latin typeface="Courier New" pitchFamily="49" charset="0"/>
                <a:cs typeface="Courier New" pitchFamily="49" charset="0"/>
              </a:rPr>
              <a:t>y</a:t>
            </a:r>
            <a:r>
              <a:rPr lang="en-US" sz="2400" dirty="0"/>
              <a:t> are static fields holding accounts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ECFC366-AC97-1441-897B-292B4228B2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EF018D-A113-44B2-BA5D-E3BD5C944D75}" type="slidenum">
              <a:rPr lang="en-US" smtClean="0"/>
              <a:t>47</a:t>
            </a:fld>
            <a:endParaRPr lang="en-US"/>
          </a:p>
        </p:txBody>
      </p:sp>
      <p:sp>
        <p:nvSpPr>
          <p:cNvPr id="7" name="Rectangle 2"/>
          <p:cNvSpPr txBox="1"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2590800" y="2667000"/>
            <a:ext cx="3810000" cy="22098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indent="-342900">
              <a:lnSpc>
                <a:spcPts val="2000"/>
              </a:lnSpc>
              <a:spcBef>
                <a:spcPct val="20000"/>
              </a:spcBef>
              <a:defRPr/>
            </a:pPr>
            <a:r>
              <a:rPr lang="en-US" sz="2000" b="1" i="1" kern="0" dirty="0">
                <a:latin typeface="Courier New" pitchFamily="49" charset="0"/>
              </a:rPr>
              <a:t>acquire lock for </a:t>
            </a:r>
            <a:r>
              <a:rPr lang="en-US" sz="2000" b="1" kern="0" dirty="0">
                <a:latin typeface="Courier New" pitchFamily="49" charset="0"/>
              </a:rPr>
              <a:t>x</a:t>
            </a:r>
          </a:p>
          <a:p>
            <a:pPr marL="342900" indent="-342900">
              <a:lnSpc>
                <a:spcPts val="2000"/>
              </a:lnSpc>
              <a:spcBef>
                <a:spcPct val="20000"/>
              </a:spcBef>
              <a:defRPr/>
            </a:pPr>
            <a:r>
              <a:rPr lang="en-US" sz="2000" b="1" i="1" kern="0" dirty="0">
                <a:latin typeface="Courier New" pitchFamily="49" charset="0"/>
              </a:rPr>
              <a:t>do withdraw from</a:t>
            </a:r>
            <a:r>
              <a:rPr lang="en-US" sz="2000" b="1" kern="0" dirty="0">
                <a:latin typeface="Courier New" pitchFamily="49" charset="0"/>
              </a:rPr>
              <a:t> x</a:t>
            </a:r>
          </a:p>
          <a:p>
            <a:pPr marL="342900" indent="-342900" fontAlgn="base">
              <a:lnSpc>
                <a:spcPts val="2000"/>
              </a:lnSpc>
              <a:spcBef>
                <a:spcPct val="20000"/>
              </a:spcBef>
              <a:spcAft>
                <a:spcPct val="0"/>
              </a:spcAft>
              <a:defRPr/>
            </a:pPr>
            <a:endParaRPr lang="en-US" sz="2000" b="1" kern="0" dirty="0">
              <a:latin typeface="Courier New" pitchFamily="49" charset="0"/>
            </a:endParaRPr>
          </a:p>
          <a:p>
            <a:pPr marL="342900" indent="-342900" fontAlgn="base">
              <a:lnSpc>
                <a:spcPts val="2000"/>
              </a:lnSpc>
              <a:spcBef>
                <a:spcPct val="20000"/>
              </a:spcBef>
              <a:spcAft>
                <a:spcPct val="0"/>
              </a:spcAft>
              <a:defRPr/>
            </a:pPr>
            <a:endParaRPr lang="en-US" sz="2000" b="1" kern="0" dirty="0">
              <a:latin typeface="Courier New" pitchFamily="49" charset="0"/>
            </a:endParaRPr>
          </a:p>
          <a:p>
            <a:pPr marL="342900" indent="-342900" fontAlgn="base">
              <a:lnSpc>
                <a:spcPts val="2000"/>
              </a:lnSpc>
              <a:spcBef>
                <a:spcPct val="20000"/>
              </a:spcBef>
              <a:spcAft>
                <a:spcPct val="0"/>
              </a:spcAft>
              <a:defRPr/>
            </a:pPr>
            <a:endParaRPr lang="en-US" sz="2000" b="1" kern="0" dirty="0">
              <a:latin typeface="Courier New" pitchFamily="49" charset="0"/>
            </a:endParaRPr>
          </a:p>
          <a:p>
            <a:pPr marL="342900" indent="-342900" fontAlgn="base">
              <a:lnSpc>
                <a:spcPts val="2000"/>
              </a:lnSpc>
              <a:spcBef>
                <a:spcPct val="20000"/>
              </a:spcBef>
              <a:spcAft>
                <a:spcPct val="0"/>
              </a:spcAft>
              <a:defRPr/>
            </a:pPr>
            <a:endParaRPr lang="en-US" sz="2000" b="1" i="1" kern="0" dirty="0">
              <a:latin typeface="Courier New" pitchFamily="49" charset="0"/>
            </a:endParaRPr>
          </a:p>
          <a:p>
            <a:pPr marL="342900" indent="-342900" fontAlgn="base">
              <a:lnSpc>
                <a:spcPts val="2000"/>
              </a:lnSpc>
              <a:spcBef>
                <a:spcPct val="20000"/>
              </a:spcBef>
              <a:spcAft>
                <a:spcPct val="0"/>
              </a:spcAft>
              <a:defRPr/>
            </a:pPr>
            <a:r>
              <a:rPr lang="en-US" sz="2000" b="1" i="1" kern="0" dirty="0">
                <a:latin typeface="Courier New" pitchFamily="49" charset="0"/>
              </a:rPr>
              <a:t>block on lock for</a:t>
            </a:r>
            <a:r>
              <a:rPr lang="en-US" sz="2000" b="1" kern="0" dirty="0">
                <a:latin typeface="Courier New" pitchFamily="49" charset="0"/>
              </a:rPr>
              <a:t> y</a:t>
            </a:r>
          </a:p>
          <a:p>
            <a:pPr marL="342900" indent="-342900" fontAlgn="base">
              <a:lnSpc>
                <a:spcPts val="2000"/>
              </a:lnSpc>
              <a:spcBef>
                <a:spcPct val="20000"/>
              </a:spcBef>
              <a:spcAft>
                <a:spcPct val="0"/>
              </a:spcAft>
              <a:defRPr/>
            </a:pPr>
            <a:endParaRPr lang="en-US" sz="2000" b="1" kern="0" dirty="0">
              <a:solidFill>
                <a:schemeClr val="accent2"/>
              </a:solidFill>
              <a:latin typeface="Courier New" pitchFamily="49" charset="0"/>
            </a:endParaRPr>
          </a:p>
          <a:p>
            <a:pPr marL="342900" indent="-342900" fontAlgn="base">
              <a:lnSpc>
                <a:spcPts val="2000"/>
              </a:lnSpc>
              <a:spcBef>
                <a:spcPct val="20000"/>
              </a:spcBef>
              <a:spcAft>
                <a:spcPct val="0"/>
              </a:spcAft>
              <a:defRPr/>
            </a:pPr>
            <a:endParaRPr lang="en-US" sz="2000" b="1" kern="0" dirty="0">
              <a:solidFill>
                <a:schemeClr val="accent2"/>
              </a:solidFill>
              <a:latin typeface="Courier New" pitchFamily="49" charset="0"/>
            </a:endParaRPr>
          </a:p>
          <a:p>
            <a:pPr marL="342900" indent="-342900" fontAlgn="base">
              <a:lnSpc>
                <a:spcPts val="2000"/>
              </a:lnSpc>
              <a:spcBef>
                <a:spcPct val="20000"/>
              </a:spcBef>
              <a:spcAft>
                <a:spcPct val="0"/>
              </a:spcAft>
              <a:defRPr/>
            </a:pPr>
            <a:endParaRPr lang="en-US" sz="2000" b="1" kern="0" dirty="0">
              <a:solidFill>
                <a:schemeClr val="accent2"/>
              </a:solidFill>
              <a:latin typeface="Courier New" pitchFamily="49" charset="0"/>
            </a:endParaRPr>
          </a:p>
        </p:txBody>
      </p:sp>
      <p:sp>
        <p:nvSpPr>
          <p:cNvPr id="8" name="Rectangle 2"/>
          <p:cNvSpPr txBox="1"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6629400" y="2667000"/>
            <a:ext cx="3733800" cy="20574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indent="-342900">
              <a:lnSpc>
                <a:spcPts val="2000"/>
              </a:lnSpc>
              <a:spcBef>
                <a:spcPct val="20000"/>
              </a:spcBef>
              <a:defRPr/>
            </a:pPr>
            <a:endParaRPr lang="en-US" sz="2000" b="1" i="1" kern="0" dirty="0">
              <a:latin typeface="Courier New" pitchFamily="49" charset="0"/>
            </a:endParaRPr>
          </a:p>
          <a:p>
            <a:pPr marL="342900" indent="-342900">
              <a:lnSpc>
                <a:spcPts val="2000"/>
              </a:lnSpc>
              <a:spcBef>
                <a:spcPct val="20000"/>
              </a:spcBef>
              <a:defRPr/>
            </a:pPr>
            <a:endParaRPr lang="en-US" sz="2000" b="1" i="1" kern="0" dirty="0">
              <a:latin typeface="Courier New" pitchFamily="49" charset="0"/>
            </a:endParaRPr>
          </a:p>
          <a:p>
            <a:pPr marL="342900" indent="-342900">
              <a:lnSpc>
                <a:spcPts val="2000"/>
              </a:lnSpc>
              <a:spcBef>
                <a:spcPct val="20000"/>
              </a:spcBef>
              <a:defRPr/>
            </a:pPr>
            <a:r>
              <a:rPr lang="en-US" sz="2000" b="1" i="1" kern="0" dirty="0">
                <a:latin typeface="Courier New" pitchFamily="49" charset="0"/>
              </a:rPr>
              <a:t>acquire lock for </a:t>
            </a:r>
            <a:r>
              <a:rPr lang="en-US" sz="2000" b="1" kern="0" dirty="0">
                <a:latin typeface="Courier New" pitchFamily="49" charset="0"/>
              </a:rPr>
              <a:t>y</a:t>
            </a:r>
          </a:p>
          <a:p>
            <a:pPr marL="342900" indent="-342900">
              <a:lnSpc>
                <a:spcPts val="2000"/>
              </a:lnSpc>
              <a:spcBef>
                <a:spcPct val="20000"/>
              </a:spcBef>
              <a:defRPr/>
            </a:pPr>
            <a:r>
              <a:rPr lang="en-US" sz="2000" b="1" i="1" kern="0" dirty="0">
                <a:latin typeface="Courier New" pitchFamily="49" charset="0"/>
              </a:rPr>
              <a:t>do withdraw from</a:t>
            </a:r>
            <a:r>
              <a:rPr lang="en-US" sz="2000" b="1" kern="0" dirty="0">
                <a:latin typeface="Courier New" pitchFamily="49" charset="0"/>
              </a:rPr>
              <a:t> y</a:t>
            </a:r>
          </a:p>
          <a:p>
            <a:pPr marL="342900" indent="-342900">
              <a:lnSpc>
                <a:spcPts val="2000"/>
              </a:lnSpc>
              <a:spcBef>
                <a:spcPct val="20000"/>
              </a:spcBef>
              <a:defRPr/>
            </a:pPr>
            <a:endParaRPr lang="en-US" sz="2000" b="1" kern="0" dirty="0">
              <a:latin typeface="Courier New" pitchFamily="49" charset="0"/>
            </a:endParaRPr>
          </a:p>
          <a:p>
            <a:pPr marL="342900" indent="-342900">
              <a:lnSpc>
                <a:spcPts val="2000"/>
              </a:lnSpc>
              <a:spcBef>
                <a:spcPct val="20000"/>
              </a:spcBef>
              <a:defRPr/>
            </a:pPr>
            <a:r>
              <a:rPr lang="en-US" sz="2000" b="1" i="1" kern="0" dirty="0">
                <a:latin typeface="Courier New" pitchFamily="49" charset="0"/>
              </a:rPr>
              <a:t>block on lock for </a:t>
            </a:r>
            <a:r>
              <a:rPr lang="en-US" sz="2000" b="1" kern="0" dirty="0">
                <a:latin typeface="Courier New" pitchFamily="49" charset="0"/>
              </a:rPr>
              <a:t>x</a:t>
            </a:r>
          </a:p>
        </p:txBody>
      </p:sp>
      <p:sp>
        <p:nvSpPr>
          <p:cNvPr id="9" name="TextBox 8"/>
          <p:cNvSpPr txBox="1"/>
          <p:nvPr>
            <p:custDataLst>
              <p:tags r:id="rId5"/>
            </p:custDataLst>
          </p:nvPr>
        </p:nvSpPr>
        <p:spPr>
          <a:xfrm>
            <a:off x="2590801" y="2057400"/>
            <a:ext cx="396775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Thread 1: </a:t>
            </a:r>
            <a:r>
              <a:rPr lang="en-US" sz="2000" dirty="0" err="1">
                <a:latin typeface="Courier New" pitchFamily="49" charset="0"/>
                <a:cs typeface="Courier New" pitchFamily="49" charset="0"/>
              </a:rPr>
              <a:t>x.transferTo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(1,y)</a:t>
            </a:r>
          </a:p>
        </p:txBody>
      </p:sp>
      <p:cxnSp>
        <p:nvCxnSpPr>
          <p:cNvPr id="11" name="Straight Arrow Connector 10"/>
          <p:cNvCxnSpPr/>
          <p:nvPr>
            <p:custDataLst>
              <p:tags r:id="rId6"/>
            </p:custDataLst>
          </p:nvPr>
        </p:nvCxnSpPr>
        <p:spPr bwMode="auto">
          <a:xfrm rot="5400000">
            <a:off x="1143000" y="3886200"/>
            <a:ext cx="2438400" cy="1588"/>
          </a:xfrm>
          <a:prstGeom prst="straightConnector1">
            <a:avLst/>
          </a:prstGeom>
          <a:solidFill>
            <a:schemeClr val="accent1"/>
          </a:solidFill>
          <a:ln w="349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2" name="TextBox 11"/>
          <p:cNvSpPr txBox="1"/>
          <p:nvPr>
            <p:custDataLst>
              <p:tags r:id="rId7"/>
            </p:custDataLst>
          </p:nvPr>
        </p:nvSpPr>
        <p:spPr>
          <a:xfrm rot="16200000">
            <a:off x="1749832" y="3678068"/>
            <a:ext cx="71045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Time</a:t>
            </a:r>
          </a:p>
        </p:txBody>
      </p:sp>
      <p:sp>
        <p:nvSpPr>
          <p:cNvPr id="14" name="TextBox 13"/>
          <p:cNvSpPr txBox="1"/>
          <p:nvPr>
            <p:custDataLst>
              <p:tags r:id="rId8"/>
            </p:custDataLst>
          </p:nvPr>
        </p:nvSpPr>
        <p:spPr>
          <a:xfrm>
            <a:off x="6629401" y="2038290"/>
            <a:ext cx="403859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Thread 2: </a:t>
            </a:r>
            <a:r>
              <a:rPr lang="en-US" sz="2000" dirty="0" err="1">
                <a:latin typeface="Courier New" pitchFamily="49" charset="0"/>
                <a:cs typeface="Courier New" pitchFamily="49" charset="0"/>
              </a:rPr>
              <a:t>y.transferTo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(1,x)</a:t>
            </a:r>
          </a:p>
        </p:txBody>
      </p:sp>
    </p:spTree>
    <p:extLst>
      <p:ext uri="{BB962C8B-B14F-4D97-AF65-F5344CB8AC3E}">
        <p14:creationId xmlns:p14="http://schemas.microsoft.com/office/powerpoint/2010/main" val="3437721472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pPr eaLnBrk="1" hangingPunct="1"/>
            <a:r>
              <a:rPr lang="en-US" dirty="0"/>
              <a:t>Another presentation: The Dining Philosophers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  <p:custDataLst>
              <p:tags r:id="rId2"/>
            </p:custDataLst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sz="2400" dirty="0"/>
              <a:t>5 philosophers go out to dinner together at an Italian restaurant</a:t>
            </a:r>
          </a:p>
          <a:p>
            <a:pPr eaLnBrk="1" hangingPunct="1"/>
            <a:r>
              <a:rPr lang="en-US" sz="2400" dirty="0"/>
              <a:t>Sit at a round table; one fork per setting</a:t>
            </a:r>
          </a:p>
          <a:p>
            <a:pPr eaLnBrk="1" hangingPunct="1"/>
            <a:r>
              <a:rPr lang="en-US" sz="2400" dirty="0"/>
              <a:t>When the spaghetti comes, each philosopher proceeds to grab their right fork, then their left fork, then eats</a:t>
            </a:r>
          </a:p>
          <a:p>
            <a:pPr eaLnBrk="1" hangingPunct="1"/>
            <a:r>
              <a:rPr lang="en-US" sz="2400" dirty="0"/>
              <a:t>‘Locking’ for each fork results in a </a:t>
            </a:r>
            <a:r>
              <a:rPr lang="en-US" sz="2400" b="1" i="1" dirty="0"/>
              <a:t>deadlock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3B9145D-C48C-0B40-B269-CDA2EB1829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EF018D-A113-44B2-BA5D-E3BD5C944D75}" type="slidenum">
              <a:rPr lang="en-US" smtClean="0"/>
              <a:t>48</a:t>
            </a:fld>
            <a:endParaRPr lang="en-US"/>
          </a:p>
        </p:txBody>
      </p:sp>
      <p:pic>
        <p:nvPicPr>
          <p:cNvPr id="43011" name="Picture 2"/>
          <p:cNvPicPr>
            <a:picLocks noChangeAspect="1" noChangeArrowheads="1"/>
          </p:cNvPicPr>
          <p:nvPr>
            <p:custDataLst>
              <p:tags r:id="rId3"/>
            </p:custDataLst>
          </p:nvPr>
        </p:nvPicPr>
        <p:blipFill>
          <a:blip r:embed="rId6"/>
          <a:srcRect/>
          <a:stretch>
            <a:fillRect/>
          </a:stretch>
        </p:blipFill>
        <p:spPr bwMode="auto">
          <a:xfrm>
            <a:off x="4792578" y="3976710"/>
            <a:ext cx="2606843" cy="270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0252531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dirty="0"/>
              <a:t>Deadlock, in general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/>
        <p:txBody>
          <a:bodyPr/>
          <a:lstStyle/>
          <a:p>
            <a:pPr>
              <a:buNone/>
            </a:pPr>
            <a:r>
              <a:rPr lang="en-US" dirty="0"/>
              <a:t>A deadlock occurs when we have a cycle of dependencies</a:t>
            </a:r>
          </a:p>
          <a:p>
            <a:pPr>
              <a:buNone/>
            </a:pPr>
            <a:r>
              <a:rPr lang="en-US" dirty="0" err="1"/>
              <a:t>ie</a:t>
            </a:r>
            <a:r>
              <a:rPr lang="en-US" dirty="0"/>
              <a:t>: there are threads </a:t>
            </a:r>
            <a:r>
              <a:rPr lang="en-US" b="1" dirty="0"/>
              <a:t>T</a:t>
            </a:r>
            <a:r>
              <a:rPr lang="en-US" b="1" baseline="-25000" dirty="0"/>
              <a:t>1</a:t>
            </a:r>
            <a:r>
              <a:rPr lang="en-US" dirty="0"/>
              <a:t>, …, </a:t>
            </a:r>
            <a:r>
              <a:rPr lang="en-US" b="1" dirty="0"/>
              <a:t>T</a:t>
            </a:r>
            <a:r>
              <a:rPr lang="en-US" b="1" baseline="-25000" dirty="0"/>
              <a:t>n</a:t>
            </a:r>
            <a:r>
              <a:rPr lang="en-US" dirty="0"/>
              <a:t> such that:</a:t>
            </a:r>
          </a:p>
          <a:p>
            <a:r>
              <a:rPr lang="en-US" dirty="0"/>
              <a:t>Thread </a:t>
            </a:r>
            <a:r>
              <a:rPr lang="en-US" b="1" dirty="0"/>
              <a:t>T</a:t>
            </a:r>
            <a:r>
              <a:rPr lang="en-US" b="1" baseline="-25000" dirty="0"/>
              <a:t>i</a:t>
            </a:r>
            <a:r>
              <a:rPr lang="en-US" dirty="0"/>
              <a:t> is waiting for a resource held by </a:t>
            </a:r>
            <a:r>
              <a:rPr lang="en-US" b="1" dirty="0"/>
              <a:t>T</a:t>
            </a:r>
            <a:r>
              <a:rPr lang="en-US" b="1" baseline="-25000" dirty="0"/>
              <a:t>i+1 </a:t>
            </a:r>
            <a:r>
              <a:rPr lang="en-US" dirty="0"/>
              <a:t>and </a:t>
            </a:r>
          </a:p>
          <a:p>
            <a:r>
              <a:rPr lang="en-US" b="1" dirty="0" err="1"/>
              <a:t>T</a:t>
            </a:r>
            <a:r>
              <a:rPr lang="en-US" b="1" baseline="-25000" dirty="0" err="1"/>
              <a:t>n</a:t>
            </a:r>
            <a:r>
              <a:rPr lang="en-US" dirty="0"/>
              <a:t> is waiting for a resource held by </a:t>
            </a:r>
            <a:r>
              <a:rPr lang="en-US" b="1" dirty="0"/>
              <a:t>T</a:t>
            </a:r>
            <a:r>
              <a:rPr lang="en-US" b="1" baseline="-25000" dirty="0"/>
              <a:t>1</a:t>
            </a:r>
          </a:p>
          <a:p>
            <a:pPr marL="457200" lvl="1" indent="0">
              <a:buNone/>
            </a:pPr>
            <a:endParaRPr lang="en-US" dirty="0"/>
          </a:p>
          <a:p>
            <a:pPr marL="457200" lvl="1" indent="0">
              <a:buNone/>
            </a:pPr>
            <a:endParaRPr lang="en-US" dirty="0"/>
          </a:p>
          <a:p>
            <a:pPr marL="457200" lvl="1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b="1" dirty="0"/>
              <a:t>Deadlock avoidance in programming amounts to techniques to ensure a cycle can never arise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1E467B8-F8C1-8F48-8C07-8D4D54A87C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EF018D-A113-44B2-BA5D-E3BD5C944D75}" type="slidenum">
              <a:rPr lang="en-US" smtClean="0"/>
              <a:t>49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90304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>
            <a:normAutofit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Race Conditions</a:t>
            </a:r>
            <a:r>
              <a:rPr lang="en-US" dirty="0"/>
              <a:t>:</a:t>
            </a:r>
            <a:br>
              <a:rPr lang="en-US" dirty="0"/>
            </a:br>
            <a:r>
              <a:rPr lang="en-US" dirty="0"/>
              <a:t>	</a:t>
            </a:r>
            <a:r>
              <a:rPr lang="en-US" dirty="0">
                <a:solidFill>
                  <a:schemeClr val="accent2"/>
                </a:solidFill>
              </a:rPr>
              <a:t>Data Races </a:t>
            </a:r>
            <a:r>
              <a:rPr lang="en-US" dirty="0"/>
              <a:t>vs. </a:t>
            </a:r>
            <a:r>
              <a:rPr lang="en-US" dirty="0">
                <a:solidFill>
                  <a:schemeClr val="accent2"/>
                </a:solidFill>
              </a:rPr>
              <a:t>Bad </a:t>
            </a:r>
            <a:r>
              <a:rPr lang="en-US" dirty="0" err="1">
                <a:solidFill>
                  <a:schemeClr val="accent2"/>
                </a:solidFill>
              </a:rPr>
              <a:t>Interleavings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/>
        <p:txBody>
          <a:bodyPr/>
          <a:lstStyle/>
          <a:p>
            <a:pPr>
              <a:buNone/>
            </a:pPr>
            <a:r>
              <a:rPr lang="en-US" dirty="0"/>
              <a:t>We will make a big distinction between: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endParaRPr lang="en-US" dirty="0"/>
          </a:p>
          <a:p>
            <a:pPr algn="ctr">
              <a:buNone/>
            </a:pPr>
            <a:r>
              <a:rPr lang="en-US" dirty="0"/>
              <a:t> </a:t>
            </a:r>
            <a:r>
              <a:rPr lang="en-US" i="1" dirty="0">
                <a:solidFill>
                  <a:schemeClr val="accent2"/>
                </a:solidFill>
              </a:rPr>
              <a:t>data races</a:t>
            </a:r>
            <a:r>
              <a:rPr lang="en-US" dirty="0">
                <a:solidFill>
                  <a:schemeClr val="accent2"/>
                </a:solidFill>
              </a:rPr>
              <a:t>         </a:t>
            </a:r>
            <a:r>
              <a:rPr lang="en-US" dirty="0"/>
              <a:t>and         </a:t>
            </a:r>
            <a:r>
              <a:rPr lang="en-US" i="1" dirty="0">
                <a:solidFill>
                  <a:schemeClr val="accent2"/>
                </a:solidFill>
              </a:rPr>
              <a:t>bad </a:t>
            </a:r>
            <a:r>
              <a:rPr lang="en-US" i="1" dirty="0" err="1">
                <a:solidFill>
                  <a:schemeClr val="accent2"/>
                </a:solidFill>
              </a:rPr>
              <a:t>interleavings</a:t>
            </a:r>
            <a:endParaRPr lang="en-US" dirty="0">
              <a:solidFill>
                <a:schemeClr val="accent2"/>
              </a:solidFill>
            </a:endParaRPr>
          </a:p>
          <a:p>
            <a:pPr>
              <a:buNone/>
            </a:pP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46B6518-B975-504F-A4C3-5D65E96C54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EF018D-A113-44B2-BA5D-E3BD5C944D75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6282313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dirty="0"/>
              <a:t>Back to our example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en-US" sz="2400" dirty="0"/>
              <a:t>Options for deadlock-proof transfer:</a:t>
            </a:r>
          </a:p>
          <a:p>
            <a:pPr>
              <a:buNone/>
            </a:pPr>
            <a:endParaRPr lang="en-US" sz="800" dirty="0"/>
          </a:p>
          <a:p>
            <a:pPr marL="457200" indent="-457200">
              <a:buFont typeface="+mj-lt"/>
              <a:buAutoNum type="arabicPeriod"/>
            </a:pPr>
            <a:r>
              <a:rPr lang="en-US" sz="2400" dirty="0"/>
              <a:t>Make a smaller critical section: </a:t>
            </a:r>
            <a:r>
              <a:rPr lang="en-US" sz="2400" b="1" dirty="0" err="1">
                <a:latin typeface="Courier New" pitchFamily="49" charset="0"/>
                <a:cs typeface="Courier New" pitchFamily="49" charset="0"/>
              </a:rPr>
              <a:t>transferTo</a:t>
            </a:r>
            <a:r>
              <a:rPr lang="en-US" sz="2400" dirty="0"/>
              <a:t> not synchronized</a:t>
            </a:r>
          </a:p>
          <a:p>
            <a:pPr marL="857250" lvl="1" indent="-457200"/>
            <a:r>
              <a:rPr lang="en-US" sz="2000" dirty="0"/>
              <a:t>Exposes intermediate state after 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withdraw</a:t>
            </a:r>
            <a:r>
              <a:rPr lang="en-US" sz="2000" dirty="0"/>
              <a:t> before 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deposit</a:t>
            </a:r>
          </a:p>
          <a:p>
            <a:pPr marL="857250" lvl="1" indent="-457200"/>
            <a:r>
              <a:rPr lang="en-US" sz="2000" dirty="0"/>
              <a:t>May be okay here, but exposes wrong total amount in bank</a:t>
            </a:r>
          </a:p>
          <a:p>
            <a:pPr marL="857250" lvl="1" indent="-457200"/>
            <a:endParaRPr lang="en-US" sz="800" dirty="0"/>
          </a:p>
          <a:p>
            <a:pPr marL="457200" indent="-457200">
              <a:buFont typeface="+mj-lt"/>
              <a:buAutoNum type="arabicPeriod"/>
            </a:pPr>
            <a:r>
              <a:rPr lang="en-US" sz="2400" dirty="0"/>
              <a:t>Coarsen lock granularity: one lock for all accounts allowing transfers between them</a:t>
            </a:r>
          </a:p>
          <a:p>
            <a:pPr marL="857250" lvl="1" indent="-457200"/>
            <a:r>
              <a:rPr lang="en-US" sz="2000" dirty="0"/>
              <a:t>Works, but sacrifices concurrent deposits/withdrawals</a:t>
            </a:r>
          </a:p>
          <a:p>
            <a:pPr marL="857250" lvl="1" indent="-457200"/>
            <a:endParaRPr lang="en-US" sz="800" dirty="0"/>
          </a:p>
          <a:p>
            <a:pPr marL="457200" indent="-457200">
              <a:buFont typeface="+mj-lt"/>
              <a:buAutoNum type="arabicPeriod"/>
            </a:pPr>
            <a:r>
              <a:rPr lang="en-US" sz="2400" dirty="0"/>
              <a:t>Give every bank-account a unique number and always acquire locks in the same order</a:t>
            </a:r>
          </a:p>
          <a:p>
            <a:pPr marL="857250" lvl="1" indent="-457200"/>
            <a:r>
              <a:rPr lang="en-US" sz="2000" i="1" dirty="0"/>
              <a:t>Entire program </a:t>
            </a:r>
            <a:r>
              <a:rPr lang="en-US" sz="2000" dirty="0"/>
              <a:t>should obey this order to avoid cycles</a:t>
            </a:r>
          </a:p>
          <a:p>
            <a:pPr marL="857250" lvl="1" indent="-457200"/>
            <a:r>
              <a:rPr lang="en-US" sz="2000" dirty="0"/>
              <a:t>Code acquiring only one lock can ignore the order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FB494BD-0790-6A4F-9602-FF0C30FB3A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EF018D-A113-44B2-BA5D-E3BD5C944D75}" type="slidenum">
              <a:rPr lang="en-US" smtClean="0"/>
              <a:t>50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4448722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dirty="0"/>
              <a:t>Ordering locks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8060D0D-82DB-C44C-B4FF-0845461E8B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EF018D-A113-44B2-BA5D-E3BD5C944D75}" type="slidenum">
              <a:rPr lang="en-US" smtClean="0"/>
              <a:pPr/>
              <a:t>51</a:t>
            </a:fld>
            <a:endParaRPr lang="en-US"/>
          </a:p>
        </p:txBody>
      </p:sp>
      <p:sp>
        <p:nvSpPr>
          <p:cNvPr id="7" name="Rectangle 2"/>
          <p:cNvSpPr txBox="1"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2590800" y="1381590"/>
            <a:ext cx="7086600" cy="5410200"/>
          </a:xfrm>
          <a:prstGeom prst="rect">
            <a:avLst/>
          </a:prstGeom>
          <a:solidFill>
            <a:srgbClr val="FFFF99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indent="-342900" fontAlgn="base">
              <a:lnSpc>
                <a:spcPts val="1900"/>
              </a:lnSpc>
              <a:spcBef>
                <a:spcPct val="20000"/>
              </a:spcBef>
              <a:spcAft>
                <a:spcPct val="0"/>
              </a:spcAft>
              <a:defRPr/>
            </a:pPr>
            <a:r>
              <a:rPr lang="en-US" sz="2000" b="1" kern="0" dirty="0">
                <a:solidFill>
                  <a:schemeClr val="accent2"/>
                </a:solidFill>
                <a:latin typeface="Courier New" pitchFamily="49" charset="0"/>
              </a:rPr>
              <a:t>class</a:t>
            </a:r>
            <a:r>
              <a:rPr lang="en-US" sz="2000" b="1" kern="0" dirty="0">
                <a:latin typeface="Courier New" pitchFamily="49" charset="0"/>
              </a:rPr>
              <a:t> </a:t>
            </a:r>
            <a:r>
              <a:rPr lang="en-US" sz="2000" b="1" kern="0" dirty="0" err="1">
                <a:solidFill>
                  <a:srgbClr val="119F33"/>
                </a:solidFill>
                <a:latin typeface="Courier New" pitchFamily="49" charset="0"/>
              </a:rPr>
              <a:t>BankAccount</a:t>
            </a:r>
            <a:r>
              <a:rPr lang="en-US" sz="2000" b="1" kern="0" dirty="0">
                <a:latin typeface="Courier New" pitchFamily="49" charset="0"/>
              </a:rPr>
              <a:t> {</a:t>
            </a:r>
          </a:p>
          <a:p>
            <a:pPr marL="342900" indent="-342900" fontAlgn="base">
              <a:lnSpc>
                <a:spcPts val="1900"/>
              </a:lnSpc>
              <a:spcBef>
                <a:spcPct val="20000"/>
              </a:spcBef>
              <a:spcAft>
                <a:spcPct val="0"/>
              </a:spcAft>
              <a:defRPr/>
            </a:pPr>
            <a:r>
              <a:rPr lang="en-US" sz="2000" b="1" kern="0" dirty="0">
                <a:latin typeface="Courier New" pitchFamily="49" charset="0"/>
              </a:rPr>
              <a:t>  …</a:t>
            </a:r>
          </a:p>
          <a:p>
            <a:pPr marL="342900" indent="-342900" fontAlgn="base">
              <a:lnSpc>
                <a:spcPts val="1900"/>
              </a:lnSpc>
              <a:spcBef>
                <a:spcPct val="20000"/>
              </a:spcBef>
              <a:spcAft>
                <a:spcPct val="0"/>
              </a:spcAft>
              <a:defRPr/>
            </a:pPr>
            <a:r>
              <a:rPr lang="en-US" sz="2000" b="1" kern="0" dirty="0">
                <a:latin typeface="Courier New" pitchFamily="49" charset="0"/>
              </a:rPr>
              <a:t>  </a:t>
            </a:r>
            <a:r>
              <a:rPr lang="en-US" sz="2000" b="1" kern="0" dirty="0">
                <a:solidFill>
                  <a:schemeClr val="accent2"/>
                </a:solidFill>
                <a:latin typeface="Courier New" pitchFamily="49" charset="0"/>
              </a:rPr>
              <a:t>private</a:t>
            </a:r>
            <a:r>
              <a:rPr lang="en-US" sz="2000" b="1" kern="0" dirty="0">
                <a:latin typeface="Courier New" pitchFamily="49" charset="0"/>
              </a:rPr>
              <a:t> </a:t>
            </a:r>
            <a:r>
              <a:rPr lang="en-US" sz="2000" b="1" kern="0" dirty="0" err="1">
                <a:latin typeface="Courier New" pitchFamily="49" charset="0"/>
              </a:rPr>
              <a:t>int</a:t>
            </a:r>
            <a:r>
              <a:rPr lang="en-US" sz="2000" b="1" kern="0" dirty="0">
                <a:latin typeface="Courier New" pitchFamily="49" charset="0"/>
              </a:rPr>
              <a:t> </a:t>
            </a:r>
            <a:r>
              <a:rPr lang="en-US" sz="2000" b="1" kern="0" dirty="0" err="1">
                <a:solidFill>
                  <a:srgbClr val="119F33"/>
                </a:solidFill>
                <a:latin typeface="Courier New" pitchFamily="49" charset="0"/>
              </a:rPr>
              <a:t>acctNumber</a:t>
            </a:r>
            <a:r>
              <a:rPr lang="en-US" sz="2000" b="1" kern="0" dirty="0">
                <a:latin typeface="Courier New" pitchFamily="49" charset="0"/>
              </a:rPr>
              <a:t>; </a:t>
            </a:r>
            <a:r>
              <a:rPr lang="en-US" sz="2000" b="1" kern="0" dirty="0">
                <a:solidFill>
                  <a:srgbClr val="7030A0"/>
                </a:solidFill>
                <a:latin typeface="Courier New" pitchFamily="49" charset="0"/>
              </a:rPr>
              <a:t>// must be unique</a:t>
            </a:r>
          </a:p>
          <a:p>
            <a:pPr marL="342900" indent="-342900">
              <a:lnSpc>
                <a:spcPts val="1900"/>
              </a:lnSpc>
              <a:spcBef>
                <a:spcPct val="20000"/>
              </a:spcBef>
              <a:defRPr/>
            </a:pPr>
            <a:r>
              <a:rPr lang="en-US" sz="2000" b="1" kern="0" dirty="0">
                <a:solidFill>
                  <a:srgbClr val="119F33"/>
                </a:solidFill>
                <a:latin typeface="Courier New" pitchFamily="49" charset="0"/>
              </a:rPr>
              <a:t>  </a:t>
            </a:r>
            <a:r>
              <a:rPr lang="en-US" sz="2000" b="1" kern="0" dirty="0">
                <a:latin typeface="Courier New" pitchFamily="49" charset="0"/>
              </a:rPr>
              <a:t>void</a:t>
            </a:r>
            <a:r>
              <a:rPr lang="en-US" sz="2000" b="1" kern="0" dirty="0">
                <a:solidFill>
                  <a:srgbClr val="119F33"/>
                </a:solidFill>
                <a:latin typeface="Courier New" pitchFamily="49" charset="0"/>
              </a:rPr>
              <a:t> </a:t>
            </a:r>
            <a:r>
              <a:rPr lang="en-US" sz="2000" b="1" kern="0" dirty="0" err="1">
                <a:solidFill>
                  <a:srgbClr val="119F33"/>
                </a:solidFill>
                <a:latin typeface="Courier New" pitchFamily="49" charset="0"/>
              </a:rPr>
              <a:t>transferTo</a:t>
            </a:r>
            <a:r>
              <a:rPr lang="en-US" sz="2000" b="1" kern="0" dirty="0">
                <a:latin typeface="Courier New" pitchFamily="49" charset="0"/>
              </a:rPr>
              <a:t>(</a:t>
            </a:r>
            <a:r>
              <a:rPr lang="en-US" sz="2000" b="1" kern="0" dirty="0" err="1">
                <a:latin typeface="Courier New" pitchFamily="49" charset="0"/>
              </a:rPr>
              <a:t>int</a:t>
            </a:r>
            <a:r>
              <a:rPr lang="en-US" sz="2000" b="1" kern="0" dirty="0">
                <a:latin typeface="Courier New" pitchFamily="49" charset="0"/>
              </a:rPr>
              <a:t> </a:t>
            </a:r>
            <a:r>
              <a:rPr lang="en-US" sz="2000" b="1" kern="0" dirty="0">
                <a:solidFill>
                  <a:srgbClr val="119F33"/>
                </a:solidFill>
                <a:latin typeface="Courier New" pitchFamily="49" charset="0"/>
              </a:rPr>
              <a:t>amt</a:t>
            </a:r>
            <a:r>
              <a:rPr lang="en-US" sz="2000" b="1" kern="0" dirty="0">
                <a:latin typeface="Courier New" pitchFamily="49" charset="0"/>
              </a:rPr>
              <a:t>,</a:t>
            </a:r>
            <a:r>
              <a:rPr lang="en-US" sz="2000" b="1" kern="0" dirty="0">
                <a:solidFill>
                  <a:srgbClr val="119F33"/>
                </a:solidFill>
                <a:latin typeface="Courier New" pitchFamily="49" charset="0"/>
              </a:rPr>
              <a:t> </a:t>
            </a:r>
            <a:r>
              <a:rPr lang="en-US" sz="2000" b="1" kern="0" dirty="0" err="1">
                <a:latin typeface="Courier New" pitchFamily="49" charset="0"/>
              </a:rPr>
              <a:t>BankAccount</a:t>
            </a:r>
            <a:r>
              <a:rPr lang="en-US" sz="2000" b="1" kern="0" dirty="0">
                <a:solidFill>
                  <a:srgbClr val="119F33"/>
                </a:solidFill>
                <a:latin typeface="Courier New" pitchFamily="49" charset="0"/>
              </a:rPr>
              <a:t> a</a:t>
            </a:r>
            <a:r>
              <a:rPr lang="en-US" sz="2000" b="1" kern="0" dirty="0">
                <a:latin typeface="Courier New" pitchFamily="49" charset="0"/>
              </a:rPr>
              <a:t>) {</a:t>
            </a:r>
          </a:p>
          <a:p>
            <a:pPr marL="342900" indent="-342900">
              <a:lnSpc>
                <a:spcPts val="1900"/>
              </a:lnSpc>
              <a:spcBef>
                <a:spcPct val="20000"/>
              </a:spcBef>
              <a:defRPr/>
            </a:pPr>
            <a:r>
              <a:rPr lang="en-US" sz="2000" b="1" kern="0" dirty="0">
                <a:latin typeface="Courier New" pitchFamily="49" charset="0"/>
              </a:rPr>
              <a:t>    </a:t>
            </a:r>
            <a:r>
              <a:rPr lang="en-US" sz="2000" b="1" kern="0" dirty="0">
                <a:solidFill>
                  <a:schemeClr val="accent2"/>
                </a:solidFill>
                <a:latin typeface="Courier New" pitchFamily="49" charset="0"/>
              </a:rPr>
              <a:t>if</a:t>
            </a:r>
            <a:r>
              <a:rPr lang="en-US" sz="2000" b="1" kern="0" dirty="0">
                <a:latin typeface="Courier New" pitchFamily="49" charset="0"/>
              </a:rPr>
              <a:t>(</a:t>
            </a:r>
            <a:r>
              <a:rPr lang="en-US" sz="2000" b="1" kern="0" dirty="0" err="1">
                <a:latin typeface="Courier New" pitchFamily="49" charset="0"/>
              </a:rPr>
              <a:t>this.acctNumber</a:t>
            </a:r>
            <a:r>
              <a:rPr lang="en-US" sz="2000" b="1" kern="0" dirty="0">
                <a:latin typeface="Courier New" pitchFamily="49" charset="0"/>
              </a:rPr>
              <a:t> &lt; </a:t>
            </a:r>
            <a:r>
              <a:rPr lang="en-US" sz="2000" b="1" kern="0" dirty="0" err="1">
                <a:latin typeface="Courier New" pitchFamily="49" charset="0"/>
              </a:rPr>
              <a:t>a.acctNumber</a:t>
            </a:r>
            <a:r>
              <a:rPr lang="en-US" sz="2000" b="1" kern="0" dirty="0">
                <a:latin typeface="Courier New" pitchFamily="49" charset="0"/>
              </a:rPr>
              <a:t>)</a:t>
            </a:r>
          </a:p>
          <a:p>
            <a:pPr marL="342900" indent="-342900">
              <a:lnSpc>
                <a:spcPts val="1900"/>
              </a:lnSpc>
              <a:spcBef>
                <a:spcPct val="20000"/>
              </a:spcBef>
              <a:defRPr/>
            </a:pPr>
            <a:r>
              <a:rPr lang="en-US" sz="2000" b="1" kern="0" dirty="0">
                <a:latin typeface="Courier New" pitchFamily="49" charset="0"/>
              </a:rPr>
              <a:t>       </a:t>
            </a:r>
            <a:r>
              <a:rPr lang="en-US" sz="2000" b="1" kern="0" dirty="0">
                <a:solidFill>
                  <a:schemeClr val="accent2"/>
                </a:solidFill>
                <a:latin typeface="Courier New" pitchFamily="49" charset="0"/>
              </a:rPr>
              <a:t>synchronized</a:t>
            </a:r>
            <a:r>
              <a:rPr lang="en-US" sz="2000" b="1" kern="0" dirty="0">
                <a:latin typeface="Courier New" pitchFamily="49" charset="0"/>
              </a:rPr>
              <a:t>(</a:t>
            </a:r>
            <a:r>
              <a:rPr lang="en-US" sz="2000" b="1" kern="0" dirty="0">
                <a:solidFill>
                  <a:schemeClr val="accent2"/>
                </a:solidFill>
                <a:latin typeface="Courier New" pitchFamily="49" charset="0"/>
              </a:rPr>
              <a:t>this</a:t>
            </a:r>
            <a:r>
              <a:rPr lang="en-US" sz="2000" b="1" kern="0" dirty="0">
                <a:latin typeface="Courier New" pitchFamily="49" charset="0"/>
              </a:rPr>
              <a:t>) {</a:t>
            </a:r>
          </a:p>
          <a:p>
            <a:pPr marL="342900" indent="-342900">
              <a:lnSpc>
                <a:spcPts val="1900"/>
              </a:lnSpc>
              <a:spcBef>
                <a:spcPct val="20000"/>
              </a:spcBef>
              <a:defRPr/>
            </a:pPr>
            <a:r>
              <a:rPr lang="en-US" sz="2000" b="1" kern="0" dirty="0">
                <a:latin typeface="Courier New" pitchFamily="49" charset="0"/>
              </a:rPr>
              <a:t>       </a:t>
            </a:r>
            <a:r>
              <a:rPr lang="en-US" sz="2000" b="1" kern="0" dirty="0">
                <a:solidFill>
                  <a:schemeClr val="accent2"/>
                </a:solidFill>
                <a:latin typeface="Courier New" pitchFamily="49" charset="0"/>
              </a:rPr>
              <a:t>synchronized</a:t>
            </a:r>
            <a:r>
              <a:rPr lang="en-US" sz="2000" b="1" kern="0" dirty="0">
                <a:latin typeface="Courier New" pitchFamily="49" charset="0"/>
              </a:rPr>
              <a:t>(a) {</a:t>
            </a:r>
          </a:p>
          <a:p>
            <a:pPr marL="342900" indent="-342900">
              <a:lnSpc>
                <a:spcPts val="1900"/>
              </a:lnSpc>
              <a:spcBef>
                <a:spcPct val="20000"/>
              </a:spcBef>
              <a:defRPr/>
            </a:pPr>
            <a:r>
              <a:rPr lang="en-US" sz="2000" b="1" kern="0" dirty="0">
                <a:latin typeface="Courier New" pitchFamily="49" charset="0"/>
              </a:rPr>
              <a:t>          </a:t>
            </a:r>
            <a:r>
              <a:rPr lang="en-US" sz="2000" b="1" kern="0" dirty="0" err="1">
                <a:solidFill>
                  <a:schemeClr val="accent2"/>
                </a:solidFill>
                <a:latin typeface="Courier New" pitchFamily="49" charset="0"/>
              </a:rPr>
              <a:t>this</a:t>
            </a:r>
            <a:r>
              <a:rPr lang="en-US" sz="2000" b="1" kern="0" dirty="0" err="1">
                <a:latin typeface="Courier New" pitchFamily="49" charset="0"/>
              </a:rPr>
              <a:t>.withdraw</a:t>
            </a:r>
            <a:r>
              <a:rPr lang="en-US" sz="2000" b="1" kern="0" dirty="0">
                <a:latin typeface="Courier New" pitchFamily="49" charset="0"/>
              </a:rPr>
              <a:t>(amt);</a:t>
            </a:r>
          </a:p>
          <a:p>
            <a:pPr marL="342900" indent="-342900">
              <a:lnSpc>
                <a:spcPts val="1900"/>
              </a:lnSpc>
              <a:spcBef>
                <a:spcPct val="20000"/>
              </a:spcBef>
              <a:defRPr/>
            </a:pPr>
            <a:r>
              <a:rPr lang="en-US" sz="2000" b="1" kern="0" dirty="0">
                <a:latin typeface="Courier New" pitchFamily="49" charset="0"/>
              </a:rPr>
              <a:t>          </a:t>
            </a:r>
            <a:r>
              <a:rPr lang="en-US" sz="2000" b="1" kern="0" dirty="0" err="1">
                <a:latin typeface="Courier New" pitchFamily="49" charset="0"/>
              </a:rPr>
              <a:t>a.deposit</a:t>
            </a:r>
            <a:r>
              <a:rPr lang="en-US" sz="2000" b="1" kern="0" dirty="0">
                <a:latin typeface="Courier New" pitchFamily="49" charset="0"/>
              </a:rPr>
              <a:t>(amt);</a:t>
            </a:r>
          </a:p>
          <a:p>
            <a:pPr marL="342900" indent="-342900">
              <a:lnSpc>
                <a:spcPts val="1900"/>
              </a:lnSpc>
              <a:spcBef>
                <a:spcPct val="20000"/>
              </a:spcBef>
              <a:defRPr/>
            </a:pPr>
            <a:r>
              <a:rPr lang="en-US" sz="2000" b="1" kern="0" dirty="0">
                <a:latin typeface="Courier New" pitchFamily="49" charset="0"/>
              </a:rPr>
              <a:t>       }}</a:t>
            </a:r>
          </a:p>
          <a:p>
            <a:pPr marL="342900" indent="-342900">
              <a:lnSpc>
                <a:spcPts val="1900"/>
              </a:lnSpc>
              <a:spcBef>
                <a:spcPct val="20000"/>
              </a:spcBef>
              <a:defRPr/>
            </a:pPr>
            <a:r>
              <a:rPr lang="en-US" sz="2000" b="1" kern="0" dirty="0">
                <a:latin typeface="Courier New" pitchFamily="49" charset="0"/>
              </a:rPr>
              <a:t>    </a:t>
            </a:r>
            <a:r>
              <a:rPr lang="en-US" sz="2000" b="1" kern="0" dirty="0">
                <a:solidFill>
                  <a:schemeClr val="accent2"/>
                </a:solidFill>
                <a:latin typeface="Courier New" pitchFamily="49" charset="0"/>
              </a:rPr>
              <a:t>else</a:t>
            </a:r>
          </a:p>
          <a:p>
            <a:pPr marL="342900" indent="-342900">
              <a:lnSpc>
                <a:spcPts val="1900"/>
              </a:lnSpc>
              <a:spcBef>
                <a:spcPct val="20000"/>
              </a:spcBef>
              <a:defRPr/>
            </a:pPr>
            <a:r>
              <a:rPr lang="en-US" sz="2000" b="1" kern="0" dirty="0">
                <a:latin typeface="Courier New" pitchFamily="49" charset="0"/>
              </a:rPr>
              <a:t>       </a:t>
            </a:r>
            <a:r>
              <a:rPr lang="en-US" sz="2000" b="1" kern="0" dirty="0">
                <a:solidFill>
                  <a:schemeClr val="accent2"/>
                </a:solidFill>
                <a:latin typeface="Courier New" pitchFamily="49" charset="0"/>
              </a:rPr>
              <a:t>synchronized</a:t>
            </a:r>
            <a:r>
              <a:rPr lang="en-US" sz="2000" b="1" kern="0" dirty="0">
                <a:latin typeface="Courier New" pitchFamily="49" charset="0"/>
              </a:rPr>
              <a:t>(a) {</a:t>
            </a:r>
          </a:p>
          <a:p>
            <a:pPr marL="342900" indent="-342900">
              <a:lnSpc>
                <a:spcPts val="1900"/>
              </a:lnSpc>
              <a:spcBef>
                <a:spcPct val="20000"/>
              </a:spcBef>
              <a:defRPr/>
            </a:pPr>
            <a:r>
              <a:rPr lang="en-US" sz="2000" b="1" kern="0" dirty="0">
                <a:latin typeface="Courier New" pitchFamily="49" charset="0"/>
              </a:rPr>
              <a:t>       </a:t>
            </a:r>
            <a:r>
              <a:rPr lang="en-US" sz="2000" b="1" kern="0" dirty="0">
                <a:solidFill>
                  <a:schemeClr val="accent2"/>
                </a:solidFill>
                <a:latin typeface="Courier New" pitchFamily="49" charset="0"/>
              </a:rPr>
              <a:t>synchronized</a:t>
            </a:r>
            <a:r>
              <a:rPr lang="en-US" sz="2000" b="1" kern="0" dirty="0">
                <a:latin typeface="Courier New" pitchFamily="49" charset="0"/>
              </a:rPr>
              <a:t>(</a:t>
            </a:r>
            <a:r>
              <a:rPr lang="en-US" sz="2000" b="1" kern="0" dirty="0">
                <a:solidFill>
                  <a:schemeClr val="accent2"/>
                </a:solidFill>
                <a:latin typeface="Courier New" pitchFamily="49" charset="0"/>
              </a:rPr>
              <a:t>this</a:t>
            </a:r>
            <a:r>
              <a:rPr lang="en-US" sz="2000" b="1" kern="0" dirty="0">
                <a:latin typeface="Courier New" pitchFamily="49" charset="0"/>
              </a:rPr>
              <a:t>) {</a:t>
            </a:r>
          </a:p>
          <a:p>
            <a:pPr marL="342900" indent="-342900">
              <a:lnSpc>
                <a:spcPts val="1900"/>
              </a:lnSpc>
              <a:spcBef>
                <a:spcPct val="20000"/>
              </a:spcBef>
              <a:defRPr/>
            </a:pPr>
            <a:r>
              <a:rPr lang="en-US" sz="2000" b="1" kern="0" dirty="0">
                <a:latin typeface="Courier New" pitchFamily="49" charset="0"/>
              </a:rPr>
              <a:t>          </a:t>
            </a:r>
            <a:r>
              <a:rPr lang="en-US" sz="2000" b="1" kern="0" dirty="0" err="1">
                <a:solidFill>
                  <a:schemeClr val="accent2"/>
                </a:solidFill>
                <a:latin typeface="Courier New" pitchFamily="49" charset="0"/>
              </a:rPr>
              <a:t>this</a:t>
            </a:r>
            <a:r>
              <a:rPr lang="en-US" sz="2000" b="1" kern="0" dirty="0" err="1">
                <a:latin typeface="Courier New" pitchFamily="49" charset="0"/>
              </a:rPr>
              <a:t>.withdraw</a:t>
            </a:r>
            <a:r>
              <a:rPr lang="en-US" sz="2000" b="1" kern="0" dirty="0">
                <a:latin typeface="Courier New" pitchFamily="49" charset="0"/>
              </a:rPr>
              <a:t>(amt);</a:t>
            </a:r>
          </a:p>
          <a:p>
            <a:pPr marL="342900" indent="-342900">
              <a:lnSpc>
                <a:spcPts val="1900"/>
              </a:lnSpc>
              <a:spcBef>
                <a:spcPct val="20000"/>
              </a:spcBef>
              <a:defRPr/>
            </a:pPr>
            <a:r>
              <a:rPr lang="en-US" sz="2000" b="1" kern="0" dirty="0">
                <a:latin typeface="Courier New" pitchFamily="49" charset="0"/>
              </a:rPr>
              <a:t>          </a:t>
            </a:r>
            <a:r>
              <a:rPr lang="en-US" sz="2000" b="1" kern="0" dirty="0" err="1">
                <a:latin typeface="Courier New" pitchFamily="49" charset="0"/>
              </a:rPr>
              <a:t>a.deposit</a:t>
            </a:r>
            <a:r>
              <a:rPr lang="en-US" sz="2000" b="1" kern="0" dirty="0">
                <a:latin typeface="Courier New" pitchFamily="49" charset="0"/>
              </a:rPr>
              <a:t>(amt);</a:t>
            </a:r>
          </a:p>
          <a:p>
            <a:pPr marL="342900" indent="-342900">
              <a:lnSpc>
                <a:spcPts val="1900"/>
              </a:lnSpc>
              <a:spcBef>
                <a:spcPct val="20000"/>
              </a:spcBef>
              <a:defRPr/>
            </a:pPr>
            <a:r>
              <a:rPr lang="en-US" sz="2000" b="1" kern="0" dirty="0">
                <a:latin typeface="Courier New" pitchFamily="49" charset="0"/>
              </a:rPr>
              <a:t>       }}</a:t>
            </a:r>
          </a:p>
          <a:p>
            <a:pPr marL="342900" indent="-342900">
              <a:lnSpc>
                <a:spcPts val="1900"/>
              </a:lnSpc>
              <a:spcBef>
                <a:spcPct val="20000"/>
              </a:spcBef>
              <a:defRPr/>
            </a:pPr>
            <a:r>
              <a:rPr lang="en-US" sz="2000" b="1" kern="0" dirty="0">
                <a:latin typeface="Courier New" pitchFamily="49" charset="0"/>
              </a:rPr>
              <a:t>  }</a:t>
            </a:r>
          </a:p>
          <a:p>
            <a:pPr marL="342900" indent="-342900">
              <a:lnSpc>
                <a:spcPts val="1900"/>
              </a:lnSpc>
              <a:spcBef>
                <a:spcPct val="20000"/>
              </a:spcBef>
              <a:defRPr/>
            </a:pPr>
            <a:r>
              <a:rPr lang="en-US" sz="2000" b="1" kern="0" dirty="0">
                <a:latin typeface="Courier New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675836026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dirty="0"/>
              <a:t>Aside: Another example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StringBuffer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/>
        <p:txBody>
          <a:bodyPr/>
          <a:lstStyle/>
          <a:p>
            <a:pPr>
              <a:buNone/>
            </a:pPr>
            <a:r>
              <a:rPr lang="en-US" dirty="0"/>
              <a:t>From the Java standard library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055C87-7191-234D-A60E-62D75D6A9F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EF018D-A113-44B2-BA5D-E3BD5C944D75}" type="slidenum">
              <a:rPr lang="en-US" smtClean="0"/>
              <a:t>52</a:t>
            </a:fld>
            <a:endParaRPr lang="en-US"/>
          </a:p>
        </p:txBody>
      </p:sp>
      <p:sp>
        <p:nvSpPr>
          <p:cNvPr id="7" name="Rectangle 2"/>
          <p:cNvSpPr txBox="1"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2286000" y="2286000"/>
            <a:ext cx="7620000" cy="4572000"/>
          </a:xfrm>
          <a:prstGeom prst="rect">
            <a:avLst/>
          </a:prstGeom>
          <a:solidFill>
            <a:srgbClr val="FFFF99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indent="-342900" fontAlgn="base">
              <a:lnSpc>
                <a:spcPts val="1900"/>
              </a:lnSpc>
              <a:spcBef>
                <a:spcPct val="20000"/>
              </a:spcBef>
              <a:spcAft>
                <a:spcPct val="0"/>
              </a:spcAft>
              <a:defRPr/>
            </a:pPr>
            <a:r>
              <a:rPr lang="en-US" sz="2000" b="1" kern="0" dirty="0">
                <a:solidFill>
                  <a:schemeClr val="accent2"/>
                </a:solidFill>
                <a:latin typeface="Courier New" pitchFamily="49" charset="0"/>
              </a:rPr>
              <a:t>class</a:t>
            </a:r>
            <a:r>
              <a:rPr lang="en-US" sz="2000" b="1" kern="0" dirty="0">
                <a:latin typeface="Courier New" pitchFamily="49" charset="0"/>
              </a:rPr>
              <a:t> </a:t>
            </a:r>
            <a:r>
              <a:rPr lang="en-US" sz="2000" b="1" kern="0" dirty="0" err="1">
                <a:solidFill>
                  <a:srgbClr val="119F33"/>
                </a:solidFill>
                <a:latin typeface="Courier New" pitchFamily="49" charset="0"/>
              </a:rPr>
              <a:t>StringBuffer</a:t>
            </a:r>
            <a:r>
              <a:rPr lang="en-US" sz="2000" b="1" kern="0" dirty="0">
                <a:latin typeface="Courier New" pitchFamily="49" charset="0"/>
              </a:rPr>
              <a:t> {</a:t>
            </a:r>
          </a:p>
          <a:p>
            <a:pPr marL="342900" indent="-342900" fontAlgn="base">
              <a:lnSpc>
                <a:spcPts val="1900"/>
              </a:lnSpc>
              <a:spcBef>
                <a:spcPct val="20000"/>
              </a:spcBef>
              <a:spcAft>
                <a:spcPct val="0"/>
              </a:spcAft>
              <a:defRPr/>
            </a:pPr>
            <a:r>
              <a:rPr lang="en-US" sz="2000" b="1" kern="0" dirty="0">
                <a:latin typeface="Courier New" pitchFamily="49" charset="0"/>
              </a:rPr>
              <a:t>  </a:t>
            </a:r>
            <a:r>
              <a:rPr lang="en-US" sz="2000" b="1" kern="0" dirty="0">
                <a:solidFill>
                  <a:schemeClr val="accent2"/>
                </a:solidFill>
                <a:latin typeface="Courier New" pitchFamily="49" charset="0"/>
              </a:rPr>
              <a:t>private</a:t>
            </a:r>
            <a:r>
              <a:rPr lang="en-US" sz="2000" b="1" kern="0" dirty="0">
                <a:latin typeface="Courier New" pitchFamily="49" charset="0"/>
              </a:rPr>
              <a:t> </a:t>
            </a:r>
            <a:r>
              <a:rPr lang="en-US" sz="2000" b="1" kern="0" dirty="0" err="1">
                <a:latin typeface="Courier New" pitchFamily="49" charset="0"/>
              </a:rPr>
              <a:t>int</a:t>
            </a:r>
            <a:r>
              <a:rPr lang="en-US" sz="2000" b="1" kern="0" dirty="0">
                <a:latin typeface="Courier New" pitchFamily="49" charset="0"/>
              </a:rPr>
              <a:t> </a:t>
            </a:r>
            <a:r>
              <a:rPr lang="en-US" sz="2000" b="1" kern="0" dirty="0">
                <a:solidFill>
                  <a:srgbClr val="119F33"/>
                </a:solidFill>
                <a:latin typeface="Courier New" pitchFamily="49" charset="0"/>
              </a:rPr>
              <a:t>count</a:t>
            </a:r>
            <a:r>
              <a:rPr lang="en-US" sz="2000" b="1" kern="0" dirty="0">
                <a:latin typeface="Courier New" pitchFamily="49" charset="0"/>
              </a:rPr>
              <a:t>;</a:t>
            </a:r>
          </a:p>
          <a:p>
            <a:pPr marL="342900" indent="-342900" fontAlgn="base">
              <a:lnSpc>
                <a:spcPts val="1900"/>
              </a:lnSpc>
              <a:spcBef>
                <a:spcPct val="20000"/>
              </a:spcBef>
              <a:spcAft>
                <a:spcPct val="0"/>
              </a:spcAft>
              <a:defRPr/>
            </a:pPr>
            <a:r>
              <a:rPr lang="en-US" sz="2000" b="1" kern="0" dirty="0">
                <a:latin typeface="Courier New" pitchFamily="49" charset="0"/>
              </a:rPr>
              <a:t>  </a:t>
            </a:r>
            <a:r>
              <a:rPr lang="en-US" sz="2000" b="1" kern="0" dirty="0">
                <a:solidFill>
                  <a:schemeClr val="accent2"/>
                </a:solidFill>
                <a:latin typeface="Courier New" pitchFamily="49" charset="0"/>
              </a:rPr>
              <a:t>private</a:t>
            </a:r>
            <a:r>
              <a:rPr lang="en-US" sz="2000" b="1" kern="0" dirty="0">
                <a:latin typeface="Courier New" pitchFamily="49" charset="0"/>
              </a:rPr>
              <a:t> char[] </a:t>
            </a:r>
            <a:r>
              <a:rPr lang="en-US" sz="2000" b="1" kern="0" dirty="0">
                <a:solidFill>
                  <a:srgbClr val="119F33"/>
                </a:solidFill>
                <a:latin typeface="Courier New" pitchFamily="49" charset="0"/>
              </a:rPr>
              <a:t>value</a:t>
            </a:r>
            <a:r>
              <a:rPr lang="en-US" sz="2000" b="1" kern="0" dirty="0">
                <a:latin typeface="Courier New" pitchFamily="49" charset="0"/>
              </a:rPr>
              <a:t>;</a:t>
            </a:r>
          </a:p>
          <a:p>
            <a:pPr marL="342900" indent="-342900" fontAlgn="base">
              <a:lnSpc>
                <a:spcPts val="1900"/>
              </a:lnSpc>
              <a:spcBef>
                <a:spcPct val="20000"/>
              </a:spcBef>
              <a:spcAft>
                <a:spcPct val="0"/>
              </a:spcAft>
              <a:defRPr/>
            </a:pPr>
            <a:r>
              <a:rPr lang="en-US" sz="2000" b="1" kern="0" dirty="0">
                <a:latin typeface="Courier New" pitchFamily="49" charset="0"/>
              </a:rPr>
              <a:t>  …</a:t>
            </a:r>
          </a:p>
          <a:p>
            <a:pPr marL="342900" indent="-342900" fontAlgn="base">
              <a:lnSpc>
                <a:spcPts val="1900"/>
              </a:lnSpc>
              <a:spcBef>
                <a:spcPct val="20000"/>
              </a:spcBef>
              <a:spcAft>
                <a:spcPct val="0"/>
              </a:spcAft>
              <a:defRPr/>
            </a:pPr>
            <a:r>
              <a:rPr lang="en-US" sz="2000" b="1" kern="0" dirty="0">
                <a:latin typeface="Courier New" pitchFamily="49" charset="0"/>
              </a:rPr>
              <a:t>  </a:t>
            </a:r>
            <a:r>
              <a:rPr lang="en-US" sz="2000" b="1" kern="0" dirty="0">
                <a:solidFill>
                  <a:schemeClr val="accent2"/>
                </a:solidFill>
                <a:latin typeface="Courier New" pitchFamily="49" charset="0"/>
              </a:rPr>
              <a:t>synchronized</a:t>
            </a:r>
            <a:r>
              <a:rPr lang="en-US" sz="2000" b="1" kern="0" dirty="0">
                <a:latin typeface="Courier New" pitchFamily="49" charset="0"/>
              </a:rPr>
              <a:t> </a:t>
            </a:r>
            <a:r>
              <a:rPr lang="en-US" sz="2000" b="1" kern="0" dirty="0">
                <a:solidFill>
                  <a:srgbClr val="119F33"/>
                </a:solidFill>
                <a:latin typeface="Courier New" pitchFamily="49" charset="0"/>
              </a:rPr>
              <a:t>append</a:t>
            </a:r>
            <a:r>
              <a:rPr lang="en-US" sz="2000" b="1" kern="0" dirty="0">
                <a:latin typeface="Courier New" pitchFamily="49" charset="0"/>
              </a:rPr>
              <a:t>(</a:t>
            </a:r>
            <a:r>
              <a:rPr lang="en-US" sz="2000" b="1" kern="0" dirty="0" err="1">
                <a:latin typeface="Courier New" pitchFamily="49" charset="0"/>
              </a:rPr>
              <a:t>StringBuffer</a:t>
            </a:r>
            <a:r>
              <a:rPr lang="en-US" sz="2000" b="1" kern="0" dirty="0">
                <a:latin typeface="Courier New" pitchFamily="49" charset="0"/>
              </a:rPr>
              <a:t> </a:t>
            </a:r>
            <a:r>
              <a:rPr lang="en-US" sz="2000" b="1" kern="0" dirty="0" err="1">
                <a:solidFill>
                  <a:srgbClr val="119F33"/>
                </a:solidFill>
                <a:latin typeface="Courier New" pitchFamily="49" charset="0"/>
              </a:rPr>
              <a:t>sb</a:t>
            </a:r>
            <a:r>
              <a:rPr lang="en-US" sz="2000" b="1" kern="0" dirty="0">
                <a:latin typeface="Courier New" pitchFamily="49" charset="0"/>
              </a:rPr>
              <a:t>) {</a:t>
            </a:r>
          </a:p>
          <a:p>
            <a:pPr marL="342900" indent="-342900" fontAlgn="base">
              <a:lnSpc>
                <a:spcPts val="1900"/>
              </a:lnSpc>
              <a:spcBef>
                <a:spcPct val="20000"/>
              </a:spcBef>
              <a:spcAft>
                <a:spcPct val="0"/>
              </a:spcAft>
              <a:defRPr/>
            </a:pPr>
            <a:r>
              <a:rPr lang="en-US" sz="2000" b="1" kern="0" dirty="0">
                <a:latin typeface="Courier New" pitchFamily="49" charset="0"/>
              </a:rPr>
              <a:t>    </a:t>
            </a:r>
            <a:r>
              <a:rPr lang="en-US" sz="2000" b="1" kern="0" dirty="0" err="1">
                <a:latin typeface="Courier New" pitchFamily="49" charset="0"/>
              </a:rPr>
              <a:t>int</a:t>
            </a:r>
            <a:r>
              <a:rPr lang="en-US" sz="2000" b="1" kern="0" dirty="0">
                <a:latin typeface="Courier New" pitchFamily="49" charset="0"/>
              </a:rPr>
              <a:t> </a:t>
            </a:r>
            <a:r>
              <a:rPr lang="en-US" sz="2000" b="1" kern="0" dirty="0" err="1">
                <a:solidFill>
                  <a:srgbClr val="119F33"/>
                </a:solidFill>
                <a:latin typeface="Courier New" pitchFamily="49" charset="0"/>
              </a:rPr>
              <a:t>len</a:t>
            </a:r>
            <a:r>
              <a:rPr lang="en-US" sz="2000" b="1" kern="0" dirty="0">
                <a:latin typeface="Courier New" pitchFamily="49" charset="0"/>
              </a:rPr>
              <a:t> = </a:t>
            </a:r>
            <a:r>
              <a:rPr lang="en-US" sz="2000" b="1" kern="0" dirty="0" err="1">
                <a:latin typeface="Courier New" pitchFamily="49" charset="0"/>
              </a:rPr>
              <a:t>sb.length</a:t>
            </a:r>
            <a:r>
              <a:rPr lang="en-US" sz="2000" b="1" kern="0" dirty="0">
                <a:latin typeface="Courier New" pitchFamily="49" charset="0"/>
              </a:rPr>
              <a:t>();</a:t>
            </a:r>
          </a:p>
          <a:p>
            <a:pPr marL="342900" indent="-342900" fontAlgn="base">
              <a:lnSpc>
                <a:spcPts val="1900"/>
              </a:lnSpc>
              <a:spcBef>
                <a:spcPct val="20000"/>
              </a:spcBef>
              <a:spcAft>
                <a:spcPct val="0"/>
              </a:spcAft>
              <a:defRPr/>
            </a:pPr>
            <a:r>
              <a:rPr lang="en-US" sz="2000" b="1" kern="0" dirty="0">
                <a:latin typeface="Courier New" pitchFamily="49" charset="0"/>
              </a:rPr>
              <a:t>    if(</a:t>
            </a:r>
            <a:r>
              <a:rPr lang="en-US" sz="2000" b="1" kern="0" dirty="0" err="1">
                <a:solidFill>
                  <a:schemeClr val="accent2"/>
                </a:solidFill>
                <a:latin typeface="Courier New" pitchFamily="49" charset="0"/>
              </a:rPr>
              <a:t>this</a:t>
            </a:r>
            <a:r>
              <a:rPr lang="en-US" sz="2000" b="1" kern="0" dirty="0" err="1">
                <a:latin typeface="Courier New" pitchFamily="49" charset="0"/>
              </a:rPr>
              <a:t>.count</a:t>
            </a:r>
            <a:r>
              <a:rPr lang="en-US" sz="2000" b="1" kern="0" dirty="0">
                <a:latin typeface="Courier New" pitchFamily="49" charset="0"/>
              </a:rPr>
              <a:t> + </a:t>
            </a:r>
            <a:r>
              <a:rPr lang="en-US" sz="2000" b="1" kern="0" dirty="0" err="1">
                <a:latin typeface="Courier New" pitchFamily="49" charset="0"/>
              </a:rPr>
              <a:t>len</a:t>
            </a:r>
            <a:r>
              <a:rPr lang="en-US" sz="2000" b="1" kern="0" dirty="0">
                <a:latin typeface="Courier New" pitchFamily="49" charset="0"/>
              </a:rPr>
              <a:t> &gt; </a:t>
            </a:r>
            <a:r>
              <a:rPr lang="en-US" sz="2000" b="1" kern="0" dirty="0" err="1">
                <a:latin typeface="Courier New" pitchFamily="49" charset="0"/>
              </a:rPr>
              <a:t>this.value.length</a:t>
            </a:r>
            <a:r>
              <a:rPr lang="en-US" sz="2000" b="1" kern="0" dirty="0">
                <a:latin typeface="Courier New" pitchFamily="49" charset="0"/>
              </a:rPr>
              <a:t>)</a:t>
            </a:r>
          </a:p>
          <a:p>
            <a:pPr marL="342900" indent="-342900" fontAlgn="base">
              <a:lnSpc>
                <a:spcPts val="1900"/>
              </a:lnSpc>
              <a:spcBef>
                <a:spcPct val="20000"/>
              </a:spcBef>
              <a:spcAft>
                <a:spcPct val="0"/>
              </a:spcAft>
              <a:defRPr/>
            </a:pPr>
            <a:r>
              <a:rPr lang="en-US" sz="2000" b="1" kern="0" dirty="0">
                <a:latin typeface="Courier New" pitchFamily="49" charset="0"/>
              </a:rPr>
              <a:t>      </a:t>
            </a:r>
            <a:r>
              <a:rPr lang="en-US" sz="2000" b="1" kern="0" dirty="0" err="1">
                <a:solidFill>
                  <a:schemeClr val="accent2"/>
                </a:solidFill>
                <a:latin typeface="Courier New" pitchFamily="49" charset="0"/>
              </a:rPr>
              <a:t>this</a:t>
            </a:r>
            <a:r>
              <a:rPr lang="en-US" sz="2000" b="1" kern="0" dirty="0" err="1">
                <a:latin typeface="Courier New" pitchFamily="49" charset="0"/>
              </a:rPr>
              <a:t>.expand</a:t>
            </a:r>
            <a:r>
              <a:rPr lang="en-US" sz="2000" b="1" kern="0" dirty="0">
                <a:latin typeface="Courier New" pitchFamily="49" charset="0"/>
              </a:rPr>
              <a:t>(…);</a:t>
            </a:r>
          </a:p>
          <a:p>
            <a:pPr marL="342900" indent="-342900" fontAlgn="base">
              <a:lnSpc>
                <a:spcPts val="1900"/>
              </a:lnSpc>
              <a:spcBef>
                <a:spcPct val="20000"/>
              </a:spcBef>
              <a:spcAft>
                <a:spcPct val="0"/>
              </a:spcAft>
              <a:defRPr/>
            </a:pPr>
            <a:r>
              <a:rPr lang="en-US" sz="2000" b="1" kern="0" dirty="0">
                <a:latin typeface="Courier New" pitchFamily="49" charset="0"/>
              </a:rPr>
              <a:t>    </a:t>
            </a:r>
            <a:r>
              <a:rPr lang="en-US" sz="2000" b="1" kern="0" dirty="0" err="1">
                <a:latin typeface="Courier New" pitchFamily="49" charset="0"/>
              </a:rPr>
              <a:t>sb.getChars</a:t>
            </a:r>
            <a:r>
              <a:rPr lang="en-US" sz="2000" b="1" kern="0" dirty="0">
                <a:latin typeface="Courier New" pitchFamily="49" charset="0"/>
              </a:rPr>
              <a:t>(0,</a:t>
            </a:r>
            <a:r>
              <a:rPr lang="en-US" sz="2000" b="1" kern="0" dirty="0">
                <a:solidFill>
                  <a:srgbClr val="FF0000"/>
                </a:solidFill>
                <a:latin typeface="Courier New" pitchFamily="49" charset="0"/>
              </a:rPr>
              <a:t>len</a:t>
            </a:r>
            <a:r>
              <a:rPr lang="en-US" sz="2000" b="1" kern="0" dirty="0">
                <a:latin typeface="Courier New" pitchFamily="49" charset="0"/>
              </a:rPr>
              <a:t>,this.value,this.count);</a:t>
            </a:r>
          </a:p>
          <a:p>
            <a:pPr marL="342900" indent="-342900" fontAlgn="base">
              <a:lnSpc>
                <a:spcPts val="1900"/>
              </a:lnSpc>
              <a:spcBef>
                <a:spcPct val="20000"/>
              </a:spcBef>
              <a:spcAft>
                <a:spcPct val="0"/>
              </a:spcAft>
              <a:defRPr/>
            </a:pPr>
            <a:r>
              <a:rPr lang="en-US" sz="2000" b="1" kern="0" dirty="0">
                <a:latin typeface="Courier New" pitchFamily="49" charset="0"/>
              </a:rPr>
              <a:t>  }</a:t>
            </a:r>
          </a:p>
          <a:p>
            <a:pPr marL="342900" indent="-342900">
              <a:lnSpc>
                <a:spcPts val="1900"/>
              </a:lnSpc>
              <a:spcBef>
                <a:spcPct val="20000"/>
              </a:spcBef>
              <a:defRPr/>
            </a:pPr>
            <a:r>
              <a:rPr lang="en-US" sz="2000" b="1" kern="0" dirty="0">
                <a:latin typeface="Courier New" pitchFamily="49" charset="0"/>
              </a:rPr>
              <a:t>  </a:t>
            </a:r>
            <a:r>
              <a:rPr lang="en-US" sz="2000" b="1" kern="0" dirty="0">
                <a:solidFill>
                  <a:schemeClr val="accent2"/>
                </a:solidFill>
                <a:latin typeface="Courier New" pitchFamily="49" charset="0"/>
              </a:rPr>
              <a:t>synchronized</a:t>
            </a:r>
            <a:r>
              <a:rPr lang="en-US" sz="2000" b="1" kern="0" dirty="0">
                <a:latin typeface="Courier New" pitchFamily="49" charset="0"/>
              </a:rPr>
              <a:t> </a:t>
            </a:r>
            <a:r>
              <a:rPr lang="en-US" sz="2000" b="1" kern="0" dirty="0" err="1">
                <a:latin typeface="Courier New" pitchFamily="49" charset="0"/>
              </a:rPr>
              <a:t>getChars</a:t>
            </a:r>
            <a:r>
              <a:rPr lang="en-US" sz="2000" b="1" kern="0" dirty="0">
                <a:latin typeface="Courier New" pitchFamily="49" charset="0"/>
              </a:rPr>
              <a:t>(</a:t>
            </a:r>
            <a:r>
              <a:rPr lang="en-US" sz="2000" b="1" kern="0" dirty="0" err="1">
                <a:latin typeface="Courier New" pitchFamily="49" charset="0"/>
              </a:rPr>
              <a:t>int</a:t>
            </a:r>
            <a:r>
              <a:rPr lang="en-US" sz="2000" b="1" kern="0" dirty="0">
                <a:latin typeface="Courier New" pitchFamily="49" charset="0"/>
              </a:rPr>
              <a:t> </a:t>
            </a:r>
            <a:r>
              <a:rPr lang="en-US" sz="2000" b="1" kern="0" dirty="0">
                <a:solidFill>
                  <a:srgbClr val="119F33"/>
                </a:solidFill>
                <a:latin typeface="Courier New" pitchFamily="49" charset="0"/>
              </a:rPr>
              <a:t>x</a:t>
            </a:r>
            <a:r>
              <a:rPr lang="en-US" sz="2000" b="1" kern="0" dirty="0">
                <a:latin typeface="Courier New" pitchFamily="49" charset="0"/>
              </a:rPr>
              <a:t>, </a:t>
            </a:r>
            <a:r>
              <a:rPr lang="en-US" sz="2000" b="1" kern="0" dirty="0" err="1">
                <a:latin typeface="Courier New" pitchFamily="49" charset="0"/>
              </a:rPr>
              <a:t>int</a:t>
            </a:r>
            <a:r>
              <a:rPr lang="en-US" sz="2000" b="1" kern="0" dirty="0">
                <a:latin typeface="Courier New" pitchFamily="49" charset="0"/>
              </a:rPr>
              <a:t>, </a:t>
            </a:r>
            <a:r>
              <a:rPr lang="en-US" sz="2000" b="1" kern="0" dirty="0">
                <a:solidFill>
                  <a:srgbClr val="119F33"/>
                </a:solidFill>
                <a:latin typeface="Courier New" pitchFamily="49" charset="0"/>
              </a:rPr>
              <a:t>y</a:t>
            </a:r>
            <a:r>
              <a:rPr lang="en-US" sz="2000" b="1" kern="0" dirty="0">
                <a:latin typeface="Courier New" pitchFamily="49" charset="0"/>
              </a:rPr>
              <a:t>, </a:t>
            </a:r>
          </a:p>
          <a:p>
            <a:pPr marL="342900" indent="-342900">
              <a:lnSpc>
                <a:spcPts val="1900"/>
              </a:lnSpc>
              <a:spcBef>
                <a:spcPct val="20000"/>
              </a:spcBef>
              <a:defRPr/>
            </a:pPr>
            <a:r>
              <a:rPr lang="en-US" sz="2000" b="1" kern="0" dirty="0">
                <a:latin typeface="Courier New" pitchFamily="49" charset="0"/>
              </a:rPr>
              <a:t>                        char[] </a:t>
            </a:r>
            <a:r>
              <a:rPr lang="en-US" sz="2000" b="1" kern="0" dirty="0">
                <a:solidFill>
                  <a:srgbClr val="119F33"/>
                </a:solidFill>
                <a:latin typeface="Courier New" pitchFamily="49" charset="0"/>
              </a:rPr>
              <a:t>a</a:t>
            </a:r>
            <a:r>
              <a:rPr lang="en-US" sz="2000" b="1" kern="0" dirty="0">
                <a:latin typeface="Courier New" pitchFamily="49" charset="0"/>
              </a:rPr>
              <a:t>, </a:t>
            </a:r>
            <a:r>
              <a:rPr lang="en-US" sz="2000" b="1" kern="0" dirty="0" err="1">
                <a:latin typeface="Courier New" pitchFamily="49" charset="0"/>
              </a:rPr>
              <a:t>int</a:t>
            </a:r>
            <a:r>
              <a:rPr lang="en-US" sz="2000" b="1" kern="0" dirty="0">
                <a:latin typeface="Courier New" pitchFamily="49" charset="0"/>
              </a:rPr>
              <a:t> </a:t>
            </a:r>
            <a:r>
              <a:rPr lang="en-US" sz="2000" b="1" kern="0" dirty="0">
                <a:solidFill>
                  <a:srgbClr val="119F33"/>
                </a:solidFill>
                <a:latin typeface="Courier New" pitchFamily="49" charset="0"/>
              </a:rPr>
              <a:t>z</a:t>
            </a:r>
            <a:r>
              <a:rPr lang="en-US" sz="2000" b="1" kern="0" dirty="0">
                <a:latin typeface="Courier New" pitchFamily="49" charset="0"/>
              </a:rPr>
              <a:t>) {</a:t>
            </a:r>
          </a:p>
          <a:p>
            <a:pPr marL="342900" indent="-342900">
              <a:lnSpc>
                <a:spcPts val="1900"/>
              </a:lnSpc>
              <a:spcBef>
                <a:spcPct val="20000"/>
              </a:spcBef>
              <a:defRPr/>
            </a:pPr>
            <a:r>
              <a:rPr lang="en-US" sz="2000" b="1" i="1" kern="0" dirty="0">
                <a:latin typeface="Courier New" pitchFamily="49" charset="0"/>
              </a:rPr>
              <a:t>    “copy </a:t>
            </a:r>
            <a:r>
              <a:rPr lang="en-US" sz="2000" b="1" kern="0" dirty="0" err="1">
                <a:solidFill>
                  <a:schemeClr val="accent2"/>
                </a:solidFill>
                <a:latin typeface="Courier New" pitchFamily="49" charset="0"/>
              </a:rPr>
              <a:t>this</a:t>
            </a:r>
            <a:r>
              <a:rPr lang="en-US" sz="2000" b="1" kern="0" dirty="0" err="1">
                <a:latin typeface="Courier New" pitchFamily="49" charset="0"/>
              </a:rPr>
              <a:t>.value</a:t>
            </a:r>
            <a:r>
              <a:rPr lang="en-US" sz="2000" b="1" kern="0" dirty="0">
                <a:latin typeface="Courier New" pitchFamily="49" charset="0"/>
              </a:rPr>
              <a:t>[x..y]</a:t>
            </a:r>
            <a:r>
              <a:rPr lang="en-US" sz="2000" b="1" i="1" kern="0" dirty="0">
                <a:latin typeface="Courier New" pitchFamily="49" charset="0"/>
              </a:rPr>
              <a:t> into </a:t>
            </a:r>
            <a:r>
              <a:rPr lang="en-US" sz="2000" b="1" kern="0" dirty="0">
                <a:latin typeface="Courier New" pitchFamily="49" charset="0"/>
              </a:rPr>
              <a:t>a</a:t>
            </a:r>
            <a:r>
              <a:rPr lang="en-US" sz="2000" b="1" i="1" kern="0" dirty="0">
                <a:latin typeface="Courier New" pitchFamily="49" charset="0"/>
              </a:rPr>
              <a:t> starting at </a:t>
            </a:r>
            <a:r>
              <a:rPr lang="en-US" sz="2000" b="1" kern="0" dirty="0">
                <a:latin typeface="Courier New" pitchFamily="49" charset="0"/>
              </a:rPr>
              <a:t>z</a:t>
            </a:r>
            <a:r>
              <a:rPr lang="en-US" sz="2000" b="1" i="1" kern="0" dirty="0">
                <a:latin typeface="Courier New" pitchFamily="49" charset="0"/>
              </a:rPr>
              <a:t>”</a:t>
            </a:r>
          </a:p>
          <a:p>
            <a:pPr marL="342900" indent="-342900">
              <a:lnSpc>
                <a:spcPts val="1900"/>
              </a:lnSpc>
              <a:spcBef>
                <a:spcPct val="20000"/>
              </a:spcBef>
              <a:defRPr/>
            </a:pPr>
            <a:r>
              <a:rPr lang="en-US" sz="2000" b="1" kern="0" dirty="0">
                <a:latin typeface="Courier New" pitchFamily="49" charset="0"/>
              </a:rPr>
              <a:t>  }</a:t>
            </a:r>
          </a:p>
          <a:p>
            <a:pPr marL="342900" indent="-342900">
              <a:lnSpc>
                <a:spcPts val="1900"/>
              </a:lnSpc>
              <a:spcBef>
                <a:spcPct val="20000"/>
              </a:spcBef>
              <a:defRPr/>
            </a:pPr>
            <a:r>
              <a:rPr lang="en-US" sz="2000" b="1" kern="0" dirty="0">
                <a:latin typeface="Courier New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404439851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dirty="0"/>
              <a:t>Aside: Two problems with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StringBuffer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US" dirty="0"/>
              <a:t>Problem #1: Lock for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sb</a:t>
            </a:r>
            <a:r>
              <a:rPr lang="en-US" dirty="0"/>
              <a:t> is not held between calls to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sb.length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dirty="0"/>
              <a:t>and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sb.getChars</a:t>
            </a:r>
            <a:r>
              <a:rPr lang="en-US" dirty="0"/>
              <a:t> </a:t>
            </a:r>
          </a:p>
          <a:p>
            <a:pPr lvl="1"/>
            <a:r>
              <a:rPr lang="en-US" dirty="0"/>
              <a:t>So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sb</a:t>
            </a:r>
            <a:r>
              <a:rPr lang="en-US" dirty="0"/>
              <a:t> could get longer</a:t>
            </a:r>
          </a:p>
          <a:p>
            <a:pPr lvl="1"/>
            <a:r>
              <a:rPr lang="en-US" dirty="0"/>
              <a:t>Would cause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append</a:t>
            </a:r>
            <a:r>
              <a:rPr lang="en-US" dirty="0"/>
              <a:t> to throw an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ArrayBoundsException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pPr lvl="1"/>
            <a:endParaRPr lang="en-US" sz="1000" dirty="0"/>
          </a:p>
          <a:p>
            <a:pPr>
              <a:buNone/>
            </a:pPr>
            <a:r>
              <a:rPr lang="en-US" dirty="0"/>
              <a:t>Problem #2: Deadlock potential if two threads try to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append</a:t>
            </a:r>
            <a:r>
              <a:rPr lang="en-US" dirty="0"/>
              <a:t> in opposite directions, just like in the bank-account first example</a:t>
            </a:r>
          </a:p>
          <a:p>
            <a:pPr>
              <a:buNone/>
            </a:pPr>
            <a:endParaRPr lang="en-US" sz="1000" dirty="0"/>
          </a:p>
          <a:p>
            <a:pPr>
              <a:buNone/>
            </a:pPr>
            <a:r>
              <a:rPr lang="en-US" dirty="0"/>
              <a:t>Not easy to fix both problems without extra copying:</a:t>
            </a:r>
          </a:p>
          <a:p>
            <a:pPr lvl="1"/>
            <a:r>
              <a:rPr lang="en-US" dirty="0"/>
              <a:t>Do not want unique ids on every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StringBuffer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pPr lvl="1"/>
            <a:r>
              <a:rPr lang="en-US" dirty="0"/>
              <a:t>Do not want one lock for all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StringBuffer</a:t>
            </a:r>
            <a:r>
              <a:rPr lang="en-US" dirty="0"/>
              <a:t> objects</a:t>
            </a:r>
          </a:p>
          <a:p>
            <a:pPr lvl="1">
              <a:buNone/>
            </a:pPr>
            <a:endParaRPr lang="en-US" sz="1000" dirty="0"/>
          </a:p>
          <a:p>
            <a:pPr>
              <a:buNone/>
            </a:pPr>
            <a:r>
              <a:rPr lang="en-US" dirty="0"/>
              <a:t>Actual Java library: fixed neither (left code as is; changed </a:t>
            </a:r>
            <a:r>
              <a:rPr lang="en-US" dirty="0" err="1"/>
              <a:t>javadoc</a:t>
            </a:r>
            <a:r>
              <a:rPr lang="en-US" dirty="0"/>
              <a:t>) </a:t>
            </a:r>
          </a:p>
          <a:p>
            <a:pPr lvl="1"/>
            <a:r>
              <a:rPr lang="en-US" dirty="0"/>
              <a:t>Up to clients to avoid such situations with own protocols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F9E1A0B-4B88-2843-9163-C52A46360E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EF018D-A113-44B2-BA5D-E3BD5C944D75}" type="slidenum">
              <a:rPr lang="en-US" smtClean="0"/>
              <a:t>53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2669920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dirty="0"/>
              <a:t>Perspective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Code like account-transfer are more sneaky examples of deadlock</a:t>
            </a:r>
          </a:p>
          <a:p>
            <a:endParaRPr lang="en-US" sz="2400" dirty="0"/>
          </a:p>
          <a:p>
            <a:r>
              <a:rPr lang="en-US" sz="2400" dirty="0"/>
              <a:t>Easier case: different types of objects </a:t>
            </a:r>
          </a:p>
          <a:p>
            <a:pPr lvl="1"/>
            <a:r>
              <a:rPr lang="en-US" sz="2000" dirty="0"/>
              <a:t>Can document a fixed order among types</a:t>
            </a:r>
          </a:p>
          <a:p>
            <a:pPr lvl="1"/>
            <a:r>
              <a:rPr lang="en-US" sz="2000" dirty="0"/>
              <a:t>Example: “When moving an item from the </a:t>
            </a:r>
            <a:r>
              <a:rPr lang="en-US" sz="2000" dirty="0" err="1"/>
              <a:t>hashtable</a:t>
            </a:r>
            <a:r>
              <a:rPr lang="en-US" sz="2000" dirty="0"/>
              <a:t> to the work queue, never try to acquire the queue lock while holding the </a:t>
            </a:r>
            <a:r>
              <a:rPr lang="en-US" sz="2000" dirty="0" err="1"/>
              <a:t>hashtable</a:t>
            </a:r>
            <a:r>
              <a:rPr lang="en-US" sz="2000" dirty="0"/>
              <a:t> lock”</a:t>
            </a:r>
          </a:p>
          <a:p>
            <a:pPr lvl="1"/>
            <a:endParaRPr lang="en-US" sz="2000" dirty="0"/>
          </a:p>
          <a:p>
            <a:r>
              <a:rPr lang="en-US" sz="2400" dirty="0"/>
              <a:t>Easier case: objects are in an acyclic structure</a:t>
            </a:r>
          </a:p>
          <a:p>
            <a:pPr lvl="1"/>
            <a:r>
              <a:rPr lang="en-US" sz="2000" dirty="0"/>
              <a:t>Can use the data structure to determine a fixed order</a:t>
            </a:r>
          </a:p>
          <a:p>
            <a:pPr lvl="1"/>
            <a:r>
              <a:rPr lang="en-US" sz="2000" dirty="0"/>
              <a:t>Example: “If holding a tree node’s lock, do not acquire other tree nodes’ locks unless they are children in the tree”</a:t>
            </a:r>
          </a:p>
          <a:p>
            <a:pPr lvl="1"/>
            <a:endParaRPr lang="en-US" sz="2000" dirty="0"/>
          </a:p>
          <a:p>
            <a:endParaRPr lang="en-US" sz="2400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8249398-B741-7B46-A362-D474F572D2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EF018D-A113-44B2-BA5D-E3BD5C944D75}" type="slidenum">
              <a:rPr lang="en-US" smtClean="0"/>
              <a:t>54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6018324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dirty="0"/>
              <a:t>Concurrency summary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/>
        <p:txBody>
          <a:bodyPr>
            <a:normAutofit lnSpcReduction="10000"/>
          </a:bodyPr>
          <a:lstStyle/>
          <a:p>
            <a:r>
              <a:rPr lang="en-US" sz="2400" dirty="0"/>
              <a:t>Concurrent programming allows multiple threads to access shared resources (e.g. hash table, work queue)</a:t>
            </a:r>
          </a:p>
          <a:p>
            <a:r>
              <a:rPr lang="en-US" sz="2400" dirty="0"/>
              <a:t>Introduces new kinds of </a:t>
            </a:r>
            <a:r>
              <a:rPr lang="en-US" sz="2400" dirty="0">
                <a:solidFill>
                  <a:srgbClr val="FF0000"/>
                </a:solidFill>
              </a:rPr>
              <a:t>bugs: </a:t>
            </a:r>
          </a:p>
          <a:p>
            <a:pPr lvl="1"/>
            <a:r>
              <a:rPr lang="en-US" sz="2000" dirty="0"/>
              <a:t>Race Conditions { Data races and Bad </a:t>
            </a:r>
            <a:r>
              <a:rPr lang="en-US" sz="2000" dirty="0" err="1"/>
              <a:t>Interleavings</a:t>
            </a:r>
            <a:r>
              <a:rPr lang="en-US" sz="2000" dirty="0"/>
              <a:t> }</a:t>
            </a:r>
          </a:p>
          <a:p>
            <a:pPr lvl="1"/>
            <a:r>
              <a:rPr lang="en-US" sz="2000" dirty="0"/>
              <a:t>Critical sections too small</a:t>
            </a:r>
          </a:p>
          <a:p>
            <a:pPr lvl="1"/>
            <a:r>
              <a:rPr lang="en-US" sz="2000" dirty="0"/>
              <a:t>Critical sections use wrong locks</a:t>
            </a:r>
          </a:p>
          <a:p>
            <a:pPr lvl="1"/>
            <a:r>
              <a:rPr lang="en-US" sz="2000" dirty="0"/>
              <a:t>Deadlocks</a:t>
            </a:r>
          </a:p>
          <a:p>
            <a:r>
              <a:rPr lang="en-US" sz="2400" dirty="0"/>
              <a:t>Requires synchronization</a:t>
            </a:r>
          </a:p>
          <a:p>
            <a:pPr lvl="1"/>
            <a:r>
              <a:rPr lang="en-US" sz="2000" dirty="0"/>
              <a:t>Locks for mutual exclusion (common, various flavors)</a:t>
            </a:r>
          </a:p>
          <a:p>
            <a:pPr lvl="1"/>
            <a:r>
              <a:rPr lang="en-US" sz="2000" dirty="0"/>
              <a:t>Other Synchronization Primitives: (see Grossman notes)</a:t>
            </a:r>
          </a:p>
          <a:p>
            <a:pPr lvl="2"/>
            <a:r>
              <a:rPr lang="en-US" sz="1600" dirty="0"/>
              <a:t>Reader/Writer Locks</a:t>
            </a:r>
          </a:p>
          <a:p>
            <a:pPr lvl="2"/>
            <a:r>
              <a:rPr lang="en-US" sz="1600" dirty="0"/>
              <a:t>Condition variables for signaling others </a:t>
            </a:r>
            <a:endParaRPr lang="en-US" sz="800" dirty="0"/>
          </a:p>
          <a:p>
            <a:r>
              <a:rPr lang="en-US" sz="2400" dirty="0"/>
              <a:t>Guidelines for correct use help avoid common pitfalls</a:t>
            </a:r>
            <a:endParaRPr lang="en-US" sz="900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D5182C-AA6E-2446-9C56-922AC59BD6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EF018D-A113-44B2-BA5D-E3BD5C944D75}" type="slidenum">
              <a:rPr lang="en-US" smtClean="0"/>
              <a:t>55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7683248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FFA8F9D1-895B-DC89-5AF4-DB8484C0EA4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Any Questions?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5964E086-AF18-9A7B-63A6-8E7F92872D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02E23-3178-4BA5-BB7A-1C1DEC0859E6}" type="slidenum">
              <a:rPr lang="en-US" smtClean="0"/>
              <a:t>56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77852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pPr eaLnBrk="1" hangingPunct="1"/>
            <a:r>
              <a:rPr lang="en-US" dirty="0">
                <a:solidFill>
                  <a:schemeClr val="accent2"/>
                </a:solidFill>
              </a:rPr>
              <a:t>Data Races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  <p:custDataLst>
              <p:tags r:id="rId2"/>
            </p:custDataLst>
          </p:nvPr>
        </p:nvSpPr>
        <p:spPr/>
        <p:txBody>
          <a:bodyPr>
            <a:normAutofit/>
          </a:bodyPr>
          <a:lstStyle/>
          <a:p>
            <a:pPr marL="0" indent="0" eaLnBrk="1" hangingPunct="1">
              <a:buNone/>
            </a:pPr>
            <a:r>
              <a:rPr lang="en-US" dirty="0"/>
              <a:t>A </a:t>
            </a:r>
            <a:r>
              <a:rPr lang="en-US" b="1" i="1" dirty="0">
                <a:solidFill>
                  <a:schemeClr val="accent2"/>
                </a:solidFill>
              </a:rPr>
              <a:t>data race</a:t>
            </a:r>
            <a:r>
              <a:rPr lang="en-US" dirty="0">
                <a:solidFill>
                  <a:schemeClr val="accent2"/>
                </a:solidFill>
              </a:rPr>
              <a:t> </a:t>
            </a:r>
            <a:r>
              <a:rPr lang="en-US" dirty="0"/>
              <a:t>is a specific type of </a:t>
            </a:r>
            <a:r>
              <a:rPr lang="en-US" b="1" i="1" dirty="0">
                <a:solidFill>
                  <a:srgbClr val="FF0000"/>
                </a:solidFill>
              </a:rPr>
              <a:t>race condition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/>
              <a:t>where there is the </a:t>
            </a:r>
            <a:r>
              <a:rPr lang="en-US" b="1" i="1" u="sng" dirty="0"/>
              <a:t>possibility</a:t>
            </a:r>
            <a:r>
              <a:rPr lang="en-US" dirty="0"/>
              <a:t> for either: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Two different threads to write a variable at the same time</a:t>
            </a:r>
          </a:p>
          <a:p>
            <a:pPr lvl="1"/>
            <a:r>
              <a:rPr lang="en-US" dirty="0"/>
              <a:t>Write-Write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One thread reads a variable while another thread writes the same variable at the same time</a:t>
            </a:r>
          </a:p>
          <a:p>
            <a:pPr lvl="1"/>
            <a:r>
              <a:rPr lang="en-US" dirty="0"/>
              <a:t>Read-Write</a:t>
            </a:r>
          </a:p>
          <a:p>
            <a:pPr marL="457200" lvl="1" indent="0" eaLnBrk="1" hangingPunct="1">
              <a:buNone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68E6B29-8B8C-534E-B6B2-02B67530D5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EF018D-A113-44B2-BA5D-E3BD5C944D75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83545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pPr eaLnBrk="1" hangingPunct="1"/>
            <a:r>
              <a:rPr lang="en-US" dirty="0"/>
              <a:t>Stack Example (</a:t>
            </a:r>
            <a:r>
              <a:rPr lang="en-US" dirty="0" err="1"/>
              <a:t>pseudocode</a:t>
            </a:r>
            <a:r>
              <a:rPr lang="en-US" dirty="0"/>
              <a:t>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CC03B05-37FF-5344-91A1-DF3EC82878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EF018D-A113-44B2-BA5D-E3BD5C944D75}" type="slidenum">
              <a:rPr lang="en-US" smtClean="0"/>
              <a:t>7</a:t>
            </a:fld>
            <a:endParaRPr lang="en-US"/>
          </a:p>
        </p:txBody>
      </p:sp>
      <p:sp>
        <p:nvSpPr>
          <p:cNvPr id="7" name="Rectangle 2"/>
          <p:cNvSpPr txBox="1"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2514600" y="1371600"/>
            <a:ext cx="7543800" cy="4953000"/>
          </a:xfrm>
          <a:prstGeom prst="rect">
            <a:avLst/>
          </a:prstGeom>
          <a:solidFill>
            <a:srgbClr val="FFFF99"/>
          </a:solidFill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lnSpc>
                <a:spcPts val="2000"/>
              </a:lnSpc>
              <a:spcBef>
                <a:spcPct val="20000"/>
              </a:spcBef>
              <a:defRPr/>
            </a:pPr>
            <a:r>
              <a:rPr lang="en-US" sz="2000" b="1" kern="0" dirty="0">
                <a:solidFill>
                  <a:schemeClr val="accent2"/>
                </a:solidFill>
                <a:latin typeface="Courier New" pitchFamily="49" charset="0"/>
              </a:rPr>
              <a:t>class</a:t>
            </a:r>
            <a:r>
              <a:rPr lang="en-US" sz="2000" b="1" kern="0" dirty="0">
                <a:latin typeface="Courier New" pitchFamily="49" charset="0"/>
              </a:rPr>
              <a:t> </a:t>
            </a:r>
            <a:r>
              <a:rPr lang="en-US" sz="2000" b="1" kern="0" dirty="0">
                <a:solidFill>
                  <a:srgbClr val="119F33"/>
                </a:solidFill>
                <a:latin typeface="Courier New" pitchFamily="49" charset="0"/>
              </a:rPr>
              <a:t>Stack</a:t>
            </a:r>
            <a:r>
              <a:rPr lang="en-US" sz="2000" b="1" kern="0" dirty="0">
                <a:latin typeface="Courier New" pitchFamily="49" charset="0"/>
              </a:rPr>
              <a:t>&lt;</a:t>
            </a:r>
            <a:r>
              <a:rPr lang="en-US" sz="2000" b="1" kern="0" dirty="0">
                <a:solidFill>
                  <a:srgbClr val="119F33"/>
                </a:solidFill>
                <a:latin typeface="Courier New" pitchFamily="49" charset="0"/>
              </a:rPr>
              <a:t>E</a:t>
            </a:r>
            <a:r>
              <a:rPr lang="en-US" sz="2000" b="1" kern="0" dirty="0">
                <a:latin typeface="Courier New" pitchFamily="49" charset="0"/>
              </a:rPr>
              <a:t>&gt; {</a:t>
            </a:r>
          </a:p>
          <a:p>
            <a:pPr marL="342900" indent="-342900">
              <a:lnSpc>
                <a:spcPts val="2000"/>
              </a:lnSpc>
              <a:spcBef>
                <a:spcPct val="20000"/>
              </a:spcBef>
              <a:defRPr/>
            </a:pPr>
            <a:r>
              <a:rPr lang="en-US" sz="2000" b="1" kern="0" dirty="0">
                <a:latin typeface="Courier New" pitchFamily="49" charset="0"/>
              </a:rPr>
              <a:t>  </a:t>
            </a:r>
            <a:r>
              <a:rPr lang="en-US" sz="2000" b="1" kern="0" dirty="0">
                <a:solidFill>
                  <a:schemeClr val="accent2"/>
                </a:solidFill>
                <a:latin typeface="Courier New" pitchFamily="49" charset="0"/>
              </a:rPr>
              <a:t>private</a:t>
            </a:r>
            <a:r>
              <a:rPr lang="en-US" sz="2000" b="1" kern="0" dirty="0">
                <a:latin typeface="Courier New" pitchFamily="49" charset="0"/>
              </a:rPr>
              <a:t> E[] </a:t>
            </a:r>
            <a:r>
              <a:rPr lang="en-US" sz="2000" b="1" kern="0" dirty="0">
                <a:solidFill>
                  <a:srgbClr val="119F33"/>
                </a:solidFill>
                <a:latin typeface="Courier New" pitchFamily="49" charset="0"/>
              </a:rPr>
              <a:t>array</a:t>
            </a:r>
            <a:r>
              <a:rPr lang="en-US" sz="2000" b="1" kern="0" dirty="0">
                <a:latin typeface="Courier New" pitchFamily="49" charset="0"/>
              </a:rPr>
              <a:t> = (E[])</a:t>
            </a:r>
            <a:r>
              <a:rPr lang="en-US" sz="2000" b="1" kern="0" dirty="0">
                <a:solidFill>
                  <a:schemeClr val="accent2"/>
                </a:solidFill>
                <a:latin typeface="Courier New" pitchFamily="49" charset="0"/>
              </a:rPr>
              <a:t>new</a:t>
            </a:r>
            <a:r>
              <a:rPr lang="en-US" sz="2000" b="1" kern="0" dirty="0">
                <a:latin typeface="Courier New" pitchFamily="49" charset="0"/>
              </a:rPr>
              <a:t> Object[SIZE];</a:t>
            </a:r>
          </a:p>
          <a:p>
            <a:pPr marL="342900" indent="-342900">
              <a:lnSpc>
                <a:spcPts val="2000"/>
              </a:lnSpc>
              <a:spcBef>
                <a:spcPct val="20000"/>
              </a:spcBef>
              <a:defRPr/>
            </a:pPr>
            <a:r>
              <a:rPr lang="en-US" sz="2000" b="1" kern="0" dirty="0">
                <a:latin typeface="Courier New" pitchFamily="49" charset="0"/>
              </a:rPr>
              <a:t>  </a:t>
            </a:r>
            <a:r>
              <a:rPr lang="en-US" sz="2000" b="1" kern="0" dirty="0">
                <a:solidFill>
                  <a:schemeClr val="accent2"/>
                </a:solidFill>
                <a:latin typeface="Courier New" pitchFamily="49" charset="0"/>
              </a:rPr>
              <a:t>private</a:t>
            </a:r>
            <a:r>
              <a:rPr lang="en-US" sz="2000" b="1" kern="0" dirty="0">
                <a:latin typeface="Courier New" pitchFamily="49" charset="0"/>
              </a:rPr>
              <a:t> </a:t>
            </a:r>
            <a:r>
              <a:rPr lang="en-US" sz="2000" b="1" kern="0" dirty="0" err="1">
                <a:latin typeface="Courier New" pitchFamily="49" charset="0"/>
              </a:rPr>
              <a:t>int</a:t>
            </a:r>
            <a:r>
              <a:rPr lang="en-US" sz="2000" b="1" kern="0" dirty="0">
                <a:latin typeface="Courier New" pitchFamily="49" charset="0"/>
              </a:rPr>
              <a:t> </a:t>
            </a:r>
            <a:r>
              <a:rPr lang="en-US" sz="2000" b="1" kern="0" dirty="0">
                <a:solidFill>
                  <a:srgbClr val="119F33"/>
                </a:solidFill>
                <a:latin typeface="Courier New" pitchFamily="49" charset="0"/>
              </a:rPr>
              <a:t>index</a:t>
            </a:r>
            <a:r>
              <a:rPr lang="en-US" sz="2000" b="1" kern="0" dirty="0">
                <a:latin typeface="Courier New" pitchFamily="49" charset="0"/>
              </a:rPr>
              <a:t> = -1;</a:t>
            </a:r>
          </a:p>
          <a:p>
            <a:pPr marL="342900" indent="-342900">
              <a:lnSpc>
                <a:spcPts val="1900"/>
              </a:lnSpc>
              <a:spcBef>
                <a:spcPct val="20000"/>
              </a:spcBef>
              <a:defRPr/>
            </a:pPr>
            <a:r>
              <a:rPr lang="en-US" sz="2000" b="1" kern="0" dirty="0">
                <a:latin typeface="Courier New" pitchFamily="49" charset="0"/>
              </a:rPr>
              <a:t>	</a:t>
            </a:r>
            <a:r>
              <a:rPr lang="en-US" sz="2000" b="1" kern="0" dirty="0" err="1">
                <a:latin typeface="Courier New" pitchFamily="49" charset="0"/>
              </a:rPr>
              <a:t>boolean</a:t>
            </a:r>
            <a:r>
              <a:rPr lang="en-US" sz="2000" b="1" kern="0" dirty="0">
                <a:latin typeface="Courier New" pitchFamily="49" charset="0"/>
              </a:rPr>
              <a:t> </a:t>
            </a:r>
            <a:r>
              <a:rPr lang="en-US" sz="2000" b="1" kern="0" dirty="0" err="1">
                <a:solidFill>
                  <a:srgbClr val="119F33"/>
                </a:solidFill>
                <a:latin typeface="Courier New" pitchFamily="49" charset="0"/>
              </a:rPr>
              <a:t>isEmpty</a:t>
            </a:r>
            <a:r>
              <a:rPr lang="en-US" sz="2000" b="1" kern="0" dirty="0">
                <a:latin typeface="Courier New" pitchFamily="49" charset="0"/>
              </a:rPr>
              <a:t>() { </a:t>
            </a:r>
            <a:endParaRPr lang="en-US" sz="2000" b="1" kern="0" dirty="0">
              <a:solidFill>
                <a:srgbClr val="7030A0"/>
              </a:solidFill>
              <a:latin typeface="Courier New" pitchFamily="49" charset="0"/>
            </a:endParaRPr>
          </a:p>
          <a:p>
            <a:pPr marL="342900" indent="-342900">
              <a:lnSpc>
                <a:spcPts val="1900"/>
              </a:lnSpc>
              <a:spcBef>
                <a:spcPct val="20000"/>
              </a:spcBef>
              <a:defRPr/>
            </a:pPr>
            <a:r>
              <a:rPr lang="en-US" sz="2000" b="1" kern="0" dirty="0">
                <a:solidFill>
                  <a:schemeClr val="accent2"/>
                </a:solidFill>
                <a:latin typeface="Courier New" pitchFamily="49" charset="0"/>
              </a:rPr>
              <a:t>    return</a:t>
            </a:r>
            <a:r>
              <a:rPr lang="en-US" sz="2000" b="1" kern="0" dirty="0">
                <a:latin typeface="Courier New" pitchFamily="49" charset="0"/>
              </a:rPr>
              <a:t> index==-1; </a:t>
            </a:r>
          </a:p>
          <a:p>
            <a:pPr marL="342900" indent="-342900">
              <a:lnSpc>
                <a:spcPts val="1900"/>
              </a:lnSpc>
              <a:spcBef>
                <a:spcPct val="20000"/>
              </a:spcBef>
              <a:defRPr/>
            </a:pPr>
            <a:r>
              <a:rPr lang="en-US" sz="2000" b="1" kern="0" dirty="0">
                <a:latin typeface="Courier New" pitchFamily="49" charset="0"/>
              </a:rPr>
              <a:t>  }</a:t>
            </a:r>
          </a:p>
          <a:p>
            <a:pPr marL="342900" indent="-342900">
              <a:lnSpc>
                <a:spcPts val="1900"/>
              </a:lnSpc>
              <a:spcBef>
                <a:spcPct val="20000"/>
              </a:spcBef>
              <a:defRPr/>
            </a:pPr>
            <a:r>
              <a:rPr lang="en-US" sz="2000" b="1" kern="0" dirty="0">
                <a:latin typeface="Courier New" pitchFamily="49" charset="0"/>
              </a:rPr>
              <a:t>	void </a:t>
            </a:r>
            <a:r>
              <a:rPr lang="en-US" sz="2000" b="1" kern="0" dirty="0">
                <a:solidFill>
                  <a:srgbClr val="119F33"/>
                </a:solidFill>
                <a:latin typeface="Courier New" pitchFamily="49" charset="0"/>
              </a:rPr>
              <a:t>push</a:t>
            </a:r>
            <a:r>
              <a:rPr lang="en-US" sz="2000" b="1" kern="0" dirty="0">
                <a:latin typeface="Courier New" pitchFamily="49" charset="0"/>
              </a:rPr>
              <a:t>(E </a:t>
            </a:r>
            <a:r>
              <a:rPr lang="en-US" sz="2000" b="1" kern="0" dirty="0" err="1">
                <a:solidFill>
                  <a:srgbClr val="119F33"/>
                </a:solidFill>
                <a:latin typeface="Courier New" pitchFamily="49" charset="0"/>
              </a:rPr>
              <a:t>val</a:t>
            </a:r>
            <a:r>
              <a:rPr lang="en-US" sz="2000" b="1" kern="0" dirty="0">
                <a:latin typeface="Courier New" pitchFamily="49" charset="0"/>
              </a:rPr>
              <a:t>) {</a:t>
            </a:r>
          </a:p>
          <a:p>
            <a:pPr marL="342900" indent="-342900">
              <a:lnSpc>
                <a:spcPts val="1900"/>
              </a:lnSpc>
              <a:spcBef>
                <a:spcPct val="20000"/>
              </a:spcBef>
              <a:defRPr/>
            </a:pPr>
            <a:r>
              <a:rPr lang="en-US" sz="2000" b="1" kern="0" dirty="0">
                <a:latin typeface="Courier New" pitchFamily="49" charset="0"/>
              </a:rPr>
              <a:t>	  array[++index] = </a:t>
            </a:r>
            <a:r>
              <a:rPr lang="en-US" sz="2000" b="1" kern="0" dirty="0" err="1">
                <a:latin typeface="Courier New" pitchFamily="49" charset="0"/>
              </a:rPr>
              <a:t>val</a:t>
            </a:r>
            <a:r>
              <a:rPr lang="en-US" sz="2000" b="1" kern="0" dirty="0">
                <a:latin typeface="Courier New" pitchFamily="49" charset="0"/>
              </a:rPr>
              <a:t>;</a:t>
            </a:r>
          </a:p>
          <a:p>
            <a:pPr marL="342900" indent="-342900">
              <a:lnSpc>
                <a:spcPts val="1900"/>
              </a:lnSpc>
              <a:spcBef>
                <a:spcPct val="20000"/>
              </a:spcBef>
              <a:defRPr/>
            </a:pPr>
            <a:r>
              <a:rPr lang="en-US" sz="2000" b="1" kern="0" dirty="0">
                <a:latin typeface="Courier New" pitchFamily="49" charset="0"/>
              </a:rPr>
              <a:t>  }</a:t>
            </a:r>
          </a:p>
          <a:p>
            <a:pPr marL="342900" indent="-342900">
              <a:lnSpc>
                <a:spcPts val="2000"/>
              </a:lnSpc>
              <a:spcBef>
                <a:spcPct val="20000"/>
              </a:spcBef>
              <a:defRPr/>
            </a:pPr>
            <a:r>
              <a:rPr lang="en-US" sz="2000" b="1" kern="0" dirty="0">
                <a:latin typeface="Courier New" pitchFamily="49" charset="0"/>
              </a:rPr>
              <a:t>	E </a:t>
            </a:r>
            <a:r>
              <a:rPr lang="en-US" sz="2000" b="1" kern="0" dirty="0">
                <a:solidFill>
                  <a:srgbClr val="119F33"/>
                </a:solidFill>
                <a:latin typeface="Courier New" pitchFamily="49" charset="0"/>
              </a:rPr>
              <a:t>pop</a:t>
            </a:r>
            <a:r>
              <a:rPr lang="en-US" sz="2000" b="1" kern="0" dirty="0">
                <a:latin typeface="Courier New" pitchFamily="49" charset="0"/>
              </a:rPr>
              <a:t>() {</a:t>
            </a:r>
          </a:p>
          <a:p>
            <a:pPr marL="342900" indent="-342900">
              <a:lnSpc>
                <a:spcPts val="2000"/>
              </a:lnSpc>
              <a:spcBef>
                <a:spcPct val="20000"/>
              </a:spcBef>
              <a:defRPr/>
            </a:pPr>
            <a:r>
              <a:rPr lang="en-US" sz="2000" b="1" kern="0" dirty="0">
                <a:solidFill>
                  <a:schemeClr val="accent2"/>
                </a:solidFill>
                <a:latin typeface="Courier New" pitchFamily="49" charset="0"/>
              </a:rPr>
              <a:t>	  if</a:t>
            </a:r>
            <a:r>
              <a:rPr lang="en-US" sz="2000" b="1" kern="0" dirty="0">
                <a:latin typeface="Courier New" pitchFamily="49" charset="0"/>
              </a:rPr>
              <a:t>(</a:t>
            </a:r>
            <a:r>
              <a:rPr lang="en-US" sz="2000" b="1" kern="0" dirty="0" err="1">
                <a:latin typeface="Courier New" pitchFamily="49" charset="0"/>
              </a:rPr>
              <a:t>isEmpty</a:t>
            </a:r>
            <a:r>
              <a:rPr lang="en-US" sz="2000" b="1" kern="0" dirty="0">
                <a:latin typeface="Courier New" pitchFamily="49" charset="0"/>
              </a:rPr>
              <a:t>())</a:t>
            </a:r>
          </a:p>
          <a:p>
            <a:pPr marL="342900" indent="-342900">
              <a:lnSpc>
                <a:spcPts val="2000"/>
              </a:lnSpc>
              <a:spcBef>
                <a:spcPct val="20000"/>
              </a:spcBef>
              <a:defRPr/>
            </a:pPr>
            <a:r>
              <a:rPr lang="en-US" sz="2000" b="1" kern="0" dirty="0">
                <a:latin typeface="Courier New" pitchFamily="49" charset="0"/>
              </a:rPr>
              <a:t>      </a:t>
            </a:r>
            <a:r>
              <a:rPr lang="en-US" sz="2000" b="1" kern="0" dirty="0">
                <a:solidFill>
                  <a:schemeClr val="accent2"/>
                </a:solidFill>
                <a:latin typeface="Courier New" pitchFamily="49" charset="0"/>
              </a:rPr>
              <a:t>throw new</a:t>
            </a:r>
            <a:r>
              <a:rPr lang="en-US" sz="2000" b="1" kern="0" dirty="0">
                <a:latin typeface="Courier New" pitchFamily="49" charset="0"/>
              </a:rPr>
              <a:t> </a:t>
            </a:r>
            <a:r>
              <a:rPr lang="en-US" sz="2000" b="1" kern="0" dirty="0" err="1">
                <a:latin typeface="Courier New" pitchFamily="49" charset="0"/>
              </a:rPr>
              <a:t>StackEmptyException</a:t>
            </a:r>
            <a:r>
              <a:rPr lang="en-US" sz="2000" b="1" kern="0" dirty="0">
                <a:latin typeface="Courier New" pitchFamily="49" charset="0"/>
              </a:rPr>
              <a:t>(); </a:t>
            </a:r>
          </a:p>
          <a:p>
            <a:pPr marL="342900" indent="-342900">
              <a:lnSpc>
                <a:spcPts val="2000"/>
              </a:lnSpc>
              <a:spcBef>
                <a:spcPct val="20000"/>
              </a:spcBef>
              <a:defRPr/>
            </a:pPr>
            <a:r>
              <a:rPr lang="en-US" sz="2000" b="1" kern="0" dirty="0">
                <a:latin typeface="Courier New" pitchFamily="49" charset="0"/>
              </a:rPr>
              <a:t>	  </a:t>
            </a:r>
            <a:r>
              <a:rPr lang="en-US" sz="2000" b="1" kern="0" dirty="0">
                <a:solidFill>
                  <a:schemeClr val="accent2"/>
                </a:solidFill>
                <a:latin typeface="Courier New" pitchFamily="49" charset="0"/>
              </a:rPr>
              <a:t>return</a:t>
            </a:r>
            <a:r>
              <a:rPr lang="en-US" sz="2000" b="1" kern="0" dirty="0">
                <a:latin typeface="Courier New" pitchFamily="49" charset="0"/>
              </a:rPr>
              <a:t> array[index--];</a:t>
            </a:r>
          </a:p>
          <a:p>
            <a:pPr marL="342900" indent="-342900">
              <a:lnSpc>
                <a:spcPts val="2000"/>
              </a:lnSpc>
              <a:spcBef>
                <a:spcPct val="20000"/>
              </a:spcBef>
              <a:defRPr/>
            </a:pPr>
            <a:r>
              <a:rPr lang="en-US" sz="2000" b="1" kern="0" dirty="0">
                <a:latin typeface="Courier New" pitchFamily="49" charset="0"/>
              </a:rPr>
              <a:t>  }</a:t>
            </a:r>
          </a:p>
          <a:p>
            <a:pPr marL="342900" indent="-342900">
              <a:lnSpc>
                <a:spcPts val="2000"/>
              </a:lnSpc>
              <a:spcBef>
                <a:spcPct val="20000"/>
              </a:spcBef>
              <a:defRPr/>
            </a:pPr>
            <a:r>
              <a:rPr lang="en-US" sz="2000" b="1" kern="0" dirty="0">
                <a:latin typeface="Courier New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111729231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pPr eaLnBrk="1" hangingPunct="1"/>
            <a:r>
              <a:rPr lang="en-US" dirty="0"/>
              <a:t>Stack Example (</a:t>
            </a:r>
            <a:r>
              <a:rPr lang="en-US" dirty="0" err="1"/>
              <a:t>pseudocode</a:t>
            </a:r>
            <a:r>
              <a:rPr lang="en-US" dirty="0"/>
              <a:t>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CC03B05-37FF-5344-91A1-DF3EC82878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EF018D-A113-44B2-BA5D-E3BD5C944D75}" type="slidenum">
              <a:rPr lang="en-US" smtClean="0"/>
              <a:t>8</a:t>
            </a:fld>
            <a:endParaRPr lang="en-US"/>
          </a:p>
        </p:txBody>
      </p:sp>
      <p:sp>
        <p:nvSpPr>
          <p:cNvPr id="7" name="Rectangle 2"/>
          <p:cNvSpPr txBox="1"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2514600" y="1371600"/>
            <a:ext cx="7543800" cy="4953000"/>
          </a:xfrm>
          <a:prstGeom prst="rect">
            <a:avLst/>
          </a:prstGeom>
          <a:solidFill>
            <a:srgbClr val="FFFF99"/>
          </a:solidFill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lnSpc>
                <a:spcPts val="2000"/>
              </a:lnSpc>
              <a:spcBef>
                <a:spcPct val="20000"/>
              </a:spcBef>
              <a:defRPr/>
            </a:pPr>
            <a:r>
              <a:rPr lang="en-US" sz="2000" b="1" kern="0" dirty="0">
                <a:solidFill>
                  <a:schemeClr val="accent2"/>
                </a:solidFill>
                <a:latin typeface="Courier New" pitchFamily="49" charset="0"/>
              </a:rPr>
              <a:t>class</a:t>
            </a:r>
            <a:r>
              <a:rPr lang="en-US" sz="2000" b="1" kern="0" dirty="0">
                <a:latin typeface="Courier New" pitchFamily="49" charset="0"/>
              </a:rPr>
              <a:t> </a:t>
            </a:r>
            <a:r>
              <a:rPr lang="en-US" sz="2000" b="1" kern="0" dirty="0">
                <a:solidFill>
                  <a:srgbClr val="119F33"/>
                </a:solidFill>
                <a:latin typeface="Courier New" pitchFamily="49" charset="0"/>
              </a:rPr>
              <a:t>Stack</a:t>
            </a:r>
            <a:r>
              <a:rPr lang="en-US" sz="2000" b="1" kern="0" dirty="0">
                <a:latin typeface="Courier New" pitchFamily="49" charset="0"/>
              </a:rPr>
              <a:t>&lt;</a:t>
            </a:r>
            <a:r>
              <a:rPr lang="en-US" sz="2000" b="1" kern="0" dirty="0">
                <a:solidFill>
                  <a:srgbClr val="119F33"/>
                </a:solidFill>
                <a:latin typeface="Courier New" pitchFamily="49" charset="0"/>
              </a:rPr>
              <a:t>E</a:t>
            </a:r>
            <a:r>
              <a:rPr lang="en-US" sz="2000" b="1" kern="0" dirty="0">
                <a:latin typeface="Courier New" pitchFamily="49" charset="0"/>
              </a:rPr>
              <a:t>&gt; {</a:t>
            </a:r>
          </a:p>
          <a:p>
            <a:pPr marL="342900" indent="-342900">
              <a:lnSpc>
                <a:spcPts val="2000"/>
              </a:lnSpc>
              <a:spcBef>
                <a:spcPct val="20000"/>
              </a:spcBef>
              <a:defRPr/>
            </a:pPr>
            <a:r>
              <a:rPr lang="en-US" sz="2000" b="1" kern="0" dirty="0">
                <a:latin typeface="Courier New" pitchFamily="49" charset="0"/>
              </a:rPr>
              <a:t>  </a:t>
            </a:r>
            <a:r>
              <a:rPr lang="en-US" sz="2000" b="1" kern="0" dirty="0">
                <a:solidFill>
                  <a:schemeClr val="accent2"/>
                </a:solidFill>
                <a:latin typeface="Courier New" pitchFamily="49" charset="0"/>
              </a:rPr>
              <a:t>private</a:t>
            </a:r>
            <a:r>
              <a:rPr lang="en-US" sz="2000" b="1" kern="0" dirty="0">
                <a:latin typeface="Courier New" pitchFamily="49" charset="0"/>
              </a:rPr>
              <a:t> E[] </a:t>
            </a:r>
            <a:r>
              <a:rPr lang="en-US" sz="2000" b="1" kern="0" dirty="0">
                <a:solidFill>
                  <a:srgbClr val="119F33"/>
                </a:solidFill>
                <a:latin typeface="Courier New" pitchFamily="49" charset="0"/>
              </a:rPr>
              <a:t>array</a:t>
            </a:r>
            <a:r>
              <a:rPr lang="en-US" sz="2000" b="1" kern="0" dirty="0">
                <a:latin typeface="Courier New" pitchFamily="49" charset="0"/>
              </a:rPr>
              <a:t> = (E[])</a:t>
            </a:r>
            <a:r>
              <a:rPr lang="en-US" sz="2000" b="1" kern="0" dirty="0">
                <a:solidFill>
                  <a:schemeClr val="accent2"/>
                </a:solidFill>
                <a:latin typeface="Courier New" pitchFamily="49" charset="0"/>
              </a:rPr>
              <a:t>new</a:t>
            </a:r>
            <a:r>
              <a:rPr lang="en-US" sz="2000" b="1" kern="0" dirty="0">
                <a:latin typeface="Courier New" pitchFamily="49" charset="0"/>
              </a:rPr>
              <a:t> Object[SIZE];</a:t>
            </a:r>
          </a:p>
          <a:p>
            <a:pPr marL="342900" indent="-342900">
              <a:lnSpc>
                <a:spcPts val="2000"/>
              </a:lnSpc>
              <a:spcBef>
                <a:spcPct val="20000"/>
              </a:spcBef>
              <a:defRPr/>
            </a:pPr>
            <a:r>
              <a:rPr lang="en-US" sz="2000" b="1" kern="0" dirty="0">
                <a:latin typeface="Courier New" pitchFamily="49" charset="0"/>
              </a:rPr>
              <a:t>  </a:t>
            </a:r>
            <a:r>
              <a:rPr lang="en-US" sz="2000" b="1" kern="0" dirty="0">
                <a:solidFill>
                  <a:schemeClr val="accent2"/>
                </a:solidFill>
                <a:latin typeface="Courier New" pitchFamily="49" charset="0"/>
              </a:rPr>
              <a:t>private</a:t>
            </a:r>
            <a:r>
              <a:rPr lang="en-US" sz="2000" b="1" kern="0" dirty="0">
                <a:latin typeface="Courier New" pitchFamily="49" charset="0"/>
              </a:rPr>
              <a:t> </a:t>
            </a:r>
            <a:r>
              <a:rPr lang="en-US" sz="2000" b="1" kern="0" dirty="0" err="1">
                <a:latin typeface="Courier New" pitchFamily="49" charset="0"/>
              </a:rPr>
              <a:t>int</a:t>
            </a:r>
            <a:r>
              <a:rPr lang="en-US" sz="2000" b="1" kern="0" dirty="0">
                <a:latin typeface="Courier New" pitchFamily="49" charset="0"/>
              </a:rPr>
              <a:t> </a:t>
            </a:r>
            <a:r>
              <a:rPr lang="en-US" sz="2000" b="1" kern="0" dirty="0">
                <a:solidFill>
                  <a:srgbClr val="119F33"/>
                </a:solidFill>
                <a:latin typeface="Courier New" pitchFamily="49" charset="0"/>
              </a:rPr>
              <a:t>index</a:t>
            </a:r>
            <a:r>
              <a:rPr lang="en-US" sz="2000" b="1" kern="0" dirty="0">
                <a:latin typeface="Courier New" pitchFamily="49" charset="0"/>
              </a:rPr>
              <a:t> = -1;</a:t>
            </a:r>
          </a:p>
          <a:p>
            <a:pPr marL="342900" indent="-342900">
              <a:lnSpc>
                <a:spcPts val="1900"/>
              </a:lnSpc>
              <a:spcBef>
                <a:spcPct val="20000"/>
              </a:spcBef>
              <a:defRPr/>
            </a:pPr>
            <a:r>
              <a:rPr lang="en-US" sz="2000" b="1" kern="0" dirty="0">
                <a:solidFill>
                  <a:schemeClr val="accent2"/>
                </a:solidFill>
                <a:latin typeface="Courier New" pitchFamily="49" charset="0"/>
              </a:rPr>
              <a:t>  synchronized </a:t>
            </a:r>
            <a:r>
              <a:rPr lang="en-US" sz="2000" b="1" kern="0" dirty="0" err="1">
                <a:latin typeface="Courier New" pitchFamily="49" charset="0"/>
              </a:rPr>
              <a:t>boolean</a:t>
            </a:r>
            <a:r>
              <a:rPr lang="en-US" sz="2000" b="1" kern="0" dirty="0">
                <a:latin typeface="Courier New" pitchFamily="49" charset="0"/>
              </a:rPr>
              <a:t> </a:t>
            </a:r>
            <a:r>
              <a:rPr lang="en-US" sz="2000" b="1" kern="0" dirty="0" err="1">
                <a:solidFill>
                  <a:srgbClr val="119F33"/>
                </a:solidFill>
                <a:latin typeface="Courier New" pitchFamily="49" charset="0"/>
              </a:rPr>
              <a:t>isEmpty</a:t>
            </a:r>
            <a:r>
              <a:rPr lang="en-US" sz="2000" b="1" kern="0" dirty="0">
                <a:latin typeface="Courier New" pitchFamily="49" charset="0"/>
              </a:rPr>
              <a:t>() { </a:t>
            </a:r>
            <a:endParaRPr lang="en-US" sz="2000" b="1" kern="0" dirty="0">
              <a:solidFill>
                <a:srgbClr val="7030A0"/>
              </a:solidFill>
              <a:latin typeface="Courier New" pitchFamily="49" charset="0"/>
            </a:endParaRPr>
          </a:p>
          <a:p>
            <a:pPr marL="342900" indent="-342900">
              <a:lnSpc>
                <a:spcPts val="1900"/>
              </a:lnSpc>
              <a:spcBef>
                <a:spcPct val="20000"/>
              </a:spcBef>
              <a:defRPr/>
            </a:pPr>
            <a:r>
              <a:rPr lang="en-US" sz="2000" b="1" kern="0" dirty="0">
                <a:solidFill>
                  <a:schemeClr val="accent2"/>
                </a:solidFill>
                <a:latin typeface="Courier New" pitchFamily="49" charset="0"/>
              </a:rPr>
              <a:t>    return</a:t>
            </a:r>
            <a:r>
              <a:rPr lang="en-US" sz="2000" b="1" kern="0" dirty="0">
                <a:latin typeface="Courier New" pitchFamily="49" charset="0"/>
              </a:rPr>
              <a:t> index==-1; </a:t>
            </a:r>
          </a:p>
          <a:p>
            <a:pPr marL="342900" indent="-342900">
              <a:lnSpc>
                <a:spcPts val="1900"/>
              </a:lnSpc>
              <a:spcBef>
                <a:spcPct val="20000"/>
              </a:spcBef>
              <a:defRPr/>
            </a:pPr>
            <a:r>
              <a:rPr lang="en-US" sz="2000" b="1" kern="0" dirty="0">
                <a:latin typeface="Courier New" pitchFamily="49" charset="0"/>
              </a:rPr>
              <a:t>  }</a:t>
            </a:r>
          </a:p>
          <a:p>
            <a:pPr marL="342900" indent="-342900">
              <a:lnSpc>
                <a:spcPts val="1900"/>
              </a:lnSpc>
              <a:spcBef>
                <a:spcPct val="20000"/>
              </a:spcBef>
              <a:defRPr/>
            </a:pPr>
            <a:r>
              <a:rPr lang="en-US" sz="2000" b="1" kern="0" dirty="0">
                <a:latin typeface="Courier New" pitchFamily="49" charset="0"/>
              </a:rPr>
              <a:t>  </a:t>
            </a:r>
            <a:r>
              <a:rPr lang="en-US" sz="2000" b="1" kern="0" dirty="0">
                <a:solidFill>
                  <a:schemeClr val="accent2"/>
                </a:solidFill>
                <a:latin typeface="Courier New" pitchFamily="49" charset="0"/>
              </a:rPr>
              <a:t>synchronized </a:t>
            </a:r>
            <a:r>
              <a:rPr lang="en-US" sz="2000" b="1" kern="0" dirty="0">
                <a:latin typeface="Courier New" pitchFamily="49" charset="0"/>
              </a:rPr>
              <a:t>void </a:t>
            </a:r>
            <a:r>
              <a:rPr lang="en-US" sz="2000" b="1" kern="0" dirty="0">
                <a:solidFill>
                  <a:srgbClr val="119F33"/>
                </a:solidFill>
                <a:latin typeface="Courier New" pitchFamily="49" charset="0"/>
              </a:rPr>
              <a:t>push</a:t>
            </a:r>
            <a:r>
              <a:rPr lang="en-US" sz="2000" b="1" kern="0" dirty="0">
                <a:latin typeface="Courier New" pitchFamily="49" charset="0"/>
              </a:rPr>
              <a:t>(E </a:t>
            </a:r>
            <a:r>
              <a:rPr lang="en-US" sz="2000" b="1" kern="0" dirty="0" err="1">
                <a:solidFill>
                  <a:srgbClr val="119F33"/>
                </a:solidFill>
                <a:latin typeface="Courier New" pitchFamily="49" charset="0"/>
              </a:rPr>
              <a:t>val</a:t>
            </a:r>
            <a:r>
              <a:rPr lang="en-US" sz="2000" b="1" kern="0" dirty="0">
                <a:latin typeface="Courier New" pitchFamily="49" charset="0"/>
              </a:rPr>
              <a:t>) {</a:t>
            </a:r>
          </a:p>
          <a:p>
            <a:pPr marL="342900" indent="-342900">
              <a:lnSpc>
                <a:spcPts val="1900"/>
              </a:lnSpc>
              <a:spcBef>
                <a:spcPct val="20000"/>
              </a:spcBef>
              <a:defRPr/>
            </a:pPr>
            <a:r>
              <a:rPr lang="en-US" sz="2000" b="1" kern="0" dirty="0">
                <a:latin typeface="Courier New" pitchFamily="49" charset="0"/>
              </a:rPr>
              <a:t>	  array[++index] = </a:t>
            </a:r>
            <a:r>
              <a:rPr lang="en-US" sz="2000" b="1" kern="0" dirty="0" err="1">
                <a:latin typeface="Courier New" pitchFamily="49" charset="0"/>
              </a:rPr>
              <a:t>val</a:t>
            </a:r>
            <a:r>
              <a:rPr lang="en-US" sz="2000" b="1" kern="0" dirty="0">
                <a:latin typeface="Courier New" pitchFamily="49" charset="0"/>
              </a:rPr>
              <a:t>;</a:t>
            </a:r>
          </a:p>
          <a:p>
            <a:pPr marL="342900" indent="-342900">
              <a:lnSpc>
                <a:spcPts val="1900"/>
              </a:lnSpc>
              <a:spcBef>
                <a:spcPct val="20000"/>
              </a:spcBef>
              <a:defRPr/>
            </a:pPr>
            <a:r>
              <a:rPr lang="en-US" sz="2000" b="1" kern="0" dirty="0">
                <a:latin typeface="Courier New" pitchFamily="49" charset="0"/>
              </a:rPr>
              <a:t>  }</a:t>
            </a:r>
          </a:p>
          <a:p>
            <a:pPr marL="342900" indent="-342900">
              <a:lnSpc>
                <a:spcPts val="2000"/>
              </a:lnSpc>
              <a:spcBef>
                <a:spcPct val="20000"/>
              </a:spcBef>
              <a:defRPr/>
            </a:pPr>
            <a:r>
              <a:rPr lang="en-US" sz="2000" b="1" kern="0" dirty="0">
                <a:latin typeface="Courier New" pitchFamily="49" charset="0"/>
              </a:rPr>
              <a:t>  </a:t>
            </a:r>
            <a:r>
              <a:rPr lang="en-US" sz="2000" b="1" kern="0" dirty="0">
                <a:solidFill>
                  <a:schemeClr val="accent2"/>
                </a:solidFill>
                <a:latin typeface="Courier New" pitchFamily="49" charset="0"/>
              </a:rPr>
              <a:t>synchronized </a:t>
            </a:r>
            <a:r>
              <a:rPr lang="en-US" sz="2000" b="1" kern="0" dirty="0">
                <a:latin typeface="Courier New" pitchFamily="49" charset="0"/>
              </a:rPr>
              <a:t>E </a:t>
            </a:r>
            <a:r>
              <a:rPr lang="en-US" sz="2000" b="1" kern="0" dirty="0">
                <a:solidFill>
                  <a:srgbClr val="119F33"/>
                </a:solidFill>
                <a:latin typeface="Courier New" pitchFamily="49" charset="0"/>
              </a:rPr>
              <a:t>pop</a:t>
            </a:r>
            <a:r>
              <a:rPr lang="en-US" sz="2000" b="1" kern="0" dirty="0">
                <a:latin typeface="Courier New" pitchFamily="49" charset="0"/>
              </a:rPr>
              <a:t>() {</a:t>
            </a:r>
          </a:p>
          <a:p>
            <a:pPr marL="342900" indent="-342900">
              <a:lnSpc>
                <a:spcPts val="2000"/>
              </a:lnSpc>
              <a:spcBef>
                <a:spcPct val="20000"/>
              </a:spcBef>
              <a:defRPr/>
            </a:pPr>
            <a:r>
              <a:rPr lang="en-US" sz="2000" b="1" kern="0" dirty="0">
                <a:solidFill>
                  <a:schemeClr val="accent2"/>
                </a:solidFill>
                <a:latin typeface="Courier New" pitchFamily="49" charset="0"/>
              </a:rPr>
              <a:t>	  if</a:t>
            </a:r>
            <a:r>
              <a:rPr lang="en-US" sz="2000" b="1" kern="0" dirty="0">
                <a:latin typeface="Courier New" pitchFamily="49" charset="0"/>
              </a:rPr>
              <a:t>(</a:t>
            </a:r>
            <a:r>
              <a:rPr lang="en-US" sz="2000" b="1" kern="0" dirty="0" err="1">
                <a:latin typeface="Courier New" pitchFamily="49" charset="0"/>
              </a:rPr>
              <a:t>isEmpty</a:t>
            </a:r>
            <a:r>
              <a:rPr lang="en-US" sz="2000" b="1" kern="0" dirty="0">
                <a:latin typeface="Courier New" pitchFamily="49" charset="0"/>
              </a:rPr>
              <a:t>())</a:t>
            </a:r>
          </a:p>
          <a:p>
            <a:pPr marL="342900" indent="-342900">
              <a:lnSpc>
                <a:spcPts val="2000"/>
              </a:lnSpc>
              <a:spcBef>
                <a:spcPct val="20000"/>
              </a:spcBef>
              <a:defRPr/>
            </a:pPr>
            <a:r>
              <a:rPr lang="en-US" sz="2000" b="1" kern="0" dirty="0">
                <a:latin typeface="Courier New" pitchFamily="49" charset="0"/>
              </a:rPr>
              <a:t>      </a:t>
            </a:r>
            <a:r>
              <a:rPr lang="en-US" sz="2000" b="1" kern="0" dirty="0">
                <a:solidFill>
                  <a:schemeClr val="accent2"/>
                </a:solidFill>
                <a:latin typeface="Courier New" pitchFamily="49" charset="0"/>
              </a:rPr>
              <a:t>throw new</a:t>
            </a:r>
            <a:r>
              <a:rPr lang="en-US" sz="2000" b="1" kern="0" dirty="0">
                <a:latin typeface="Courier New" pitchFamily="49" charset="0"/>
              </a:rPr>
              <a:t> </a:t>
            </a:r>
            <a:r>
              <a:rPr lang="en-US" sz="2000" b="1" kern="0" dirty="0" err="1">
                <a:latin typeface="Courier New" pitchFamily="49" charset="0"/>
              </a:rPr>
              <a:t>StackEmptyException</a:t>
            </a:r>
            <a:r>
              <a:rPr lang="en-US" sz="2000" b="1" kern="0" dirty="0">
                <a:latin typeface="Courier New" pitchFamily="49" charset="0"/>
              </a:rPr>
              <a:t>(); </a:t>
            </a:r>
          </a:p>
          <a:p>
            <a:pPr marL="342900" indent="-342900">
              <a:lnSpc>
                <a:spcPts val="2000"/>
              </a:lnSpc>
              <a:spcBef>
                <a:spcPct val="20000"/>
              </a:spcBef>
              <a:defRPr/>
            </a:pPr>
            <a:r>
              <a:rPr lang="en-US" sz="2000" b="1" kern="0" dirty="0">
                <a:latin typeface="Courier New" pitchFamily="49" charset="0"/>
              </a:rPr>
              <a:t>	  </a:t>
            </a:r>
            <a:r>
              <a:rPr lang="en-US" sz="2000" b="1" kern="0" dirty="0">
                <a:solidFill>
                  <a:schemeClr val="accent2"/>
                </a:solidFill>
                <a:latin typeface="Courier New" pitchFamily="49" charset="0"/>
              </a:rPr>
              <a:t>return</a:t>
            </a:r>
            <a:r>
              <a:rPr lang="en-US" sz="2000" b="1" kern="0" dirty="0">
                <a:latin typeface="Courier New" pitchFamily="49" charset="0"/>
              </a:rPr>
              <a:t> array[index--];</a:t>
            </a:r>
          </a:p>
          <a:p>
            <a:pPr marL="342900" indent="-342900">
              <a:lnSpc>
                <a:spcPts val="2000"/>
              </a:lnSpc>
              <a:spcBef>
                <a:spcPct val="20000"/>
              </a:spcBef>
              <a:defRPr/>
            </a:pPr>
            <a:r>
              <a:rPr lang="en-US" sz="2000" b="1" kern="0" dirty="0">
                <a:latin typeface="Courier New" pitchFamily="49" charset="0"/>
              </a:rPr>
              <a:t>  }</a:t>
            </a:r>
          </a:p>
          <a:p>
            <a:pPr marL="342900" indent="-342900">
              <a:lnSpc>
                <a:spcPts val="2000"/>
              </a:lnSpc>
              <a:spcBef>
                <a:spcPct val="20000"/>
              </a:spcBef>
              <a:defRPr/>
            </a:pPr>
            <a:r>
              <a:rPr lang="en-US" sz="2000" b="1" kern="0" dirty="0">
                <a:latin typeface="Courier New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184544214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>
            <a:normAutofit/>
          </a:bodyPr>
          <a:lstStyle/>
          <a:p>
            <a:r>
              <a:rPr lang="en-US" dirty="0"/>
              <a:t>Example of a </a:t>
            </a:r>
            <a:r>
              <a:rPr lang="en-US" dirty="0">
                <a:solidFill>
                  <a:srgbClr val="FF0000"/>
                </a:solidFill>
              </a:rPr>
              <a:t>Race Condition</a:t>
            </a:r>
            <a:r>
              <a:rPr lang="en-US" dirty="0"/>
              <a:t>, </a:t>
            </a:r>
            <a:br>
              <a:rPr lang="en-US" dirty="0"/>
            </a:br>
            <a:r>
              <a:rPr lang="en-US" dirty="0"/>
              <a:t>				but </a:t>
            </a:r>
            <a:r>
              <a:rPr lang="en-US" b="1" u="sng" dirty="0"/>
              <a:t>not</a:t>
            </a:r>
            <a:r>
              <a:rPr lang="en-US" dirty="0"/>
              <a:t> a </a:t>
            </a:r>
            <a:r>
              <a:rPr lang="en-US" dirty="0">
                <a:solidFill>
                  <a:schemeClr val="accent2"/>
                </a:solidFill>
              </a:rPr>
              <a:t>Data Race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941B138-D410-FB46-8783-7AAC6A6085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EF018D-A113-44B2-BA5D-E3BD5C944D75}" type="slidenum">
              <a:rPr lang="en-US" smtClean="0"/>
              <a:t>9</a:t>
            </a:fld>
            <a:endParaRPr lang="en-US"/>
          </a:p>
        </p:txBody>
      </p:sp>
      <p:sp>
        <p:nvSpPr>
          <p:cNvPr id="7" name="Rectangle 2"/>
          <p:cNvSpPr txBox="1"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2971800" y="1791546"/>
            <a:ext cx="6400800" cy="4724400"/>
          </a:xfrm>
          <a:prstGeom prst="rect">
            <a:avLst/>
          </a:prstGeom>
          <a:solidFill>
            <a:srgbClr val="FFFF99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indent="-342900">
              <a:lnSpc>
                <a:spcPts val="2000"/>
              </a:lnSpc>
              <a:spcBef>
                <a:spcPct val="20000"/>
              </a:spcBef>
              <a:defRPr/>
            </a:pPr>
            <a:r>
              <a:rPr lang="en-US" sz="2000" b="1" kern="0" dirty="0">
                <a:solidFill>
                  <a:schemeClr val="accent2"/>
                </a:solidFill>
                <a:latin typeface="Courier New" pitchFamily="49" charset="0"/>
              </a:rPr>
              <a:t>class</a:t>
            </a:r>
            <a:r>
              <a:rPr lang="en-US" sz="2000" b="1" kern="0" dirty="0">
                <a:latin typeface="Courier New" pitchFamily="49" charset="0"/>
              </a:rPr>
              <a:t> </a:t>
            </a:r>
            <a:r>
              <a:rPr lang="en-US" sz="2000" b="1" kern="0" dirty="0">
                <a:solidFill>
                  <a:srgbClr val="119F33"/>
                </a:solidFill>
                <a:latin typeface="Courier New" pitchFamily="49" charset="0"/>
              </a:rPr>
              <a:t>Stack</a:t>
            </a:r>
            <a:r>
              <a:rPr lang="en-US" sz="2000" b="1" kern="0" dirty="0">
                <a:latin typeface="Courier New" pitchFamily="49" charset="0"/>
              </a:rPr>
              <a:t>&lt;</a:t>
            </a:r>
            <a:r>
              <a:rPr lang="en-US" sz="2000" b="1" kern="0" dirty="0">
                <a:solidFill>
                  <a:srgbClr val="119F33"/>
                </a:solidFill>
                <a:latin typeface="Courier New" pitchFamily="49" charset="0"/>
              </a:rPr>
              <a:t>E</a:t>
            </a:r>
            <a:r>
              <a:rPr lang="en-US" sz="2000" b="1" kern="0" dirty="0">
                <a:latin typeface="Courier New" pitchFamily="49" charset="0"/>
              </a:rPr>
              <a:t>&gt; {</a:t>
            </a:r>
          </a:p>
          <a:p>
            <a:pPr marL="342900" indent="-342900">
              <a:lnSpc>
                <a:spcPts val="2000"/>
              </a:lnSpc>
              <a:spcBef>
                <a:spcPct val="20000"/>
              </a:spcBef>
              <a:defRPr/>
            </a:pPr>
            <a:r>
              <a:rPr lang="en-US" sz="2000" b="1" kern="0" dirty="0">
                <a:latin typeface="Courier New" pitchFamily="49" charset="0"/>
              </a:rPr>
              <a:t>  … </a:t>
            </a:r>
            <a:r>
              <a:rPr lang="en-US" sz="2000" b="1" kern="0" dirty="0">
                <a:solidFill>
                  <a:srgbClr val="7030A0"/>
                </a:solidFill>
                <a:latin typeface="Courier New" pitchFamily="49" charset="0"/>
              </a:rPr>
              <a:t>// state used by </a:t>
            </a:r>
            <a:r>
              <a:rPr lang="en-US" sz="2000" b="1" kern="0" dirty="0" err="1">
                <a:solidFill>
                  <a:srgbClr val="7030A0"/>
                </a:solidFill>
                <a:latin typeface="Courier New" pitchFamily="49" charset="0"/>
              </a:rPr>
              <a:t>isEmpty</a:t>
            </a:r>
            <a:r>
              <a:rPr lang="en-US" sz="2000" b="1" kern="0" dirty="0">
                <a:solidFill>
                  <a:srgbClr val="7030A0"/>
                </a:solidFill>
                <a:latin typeface="Courier New" pitchFamily="49" charset="0"/>
              </a:rPr>
              <a:t>, push, pop</a:t>
            </a:r>
            <a:endParaRPr lang="en-US" sz="2000" b="1" kern="0" dirty="0">
              <a:latin typeface="Courier New" pitchFamily="49" charset="0"/>
            </a:endParaRPr>
          </a:p>
          <a:p>
            <a:pPr marL="342900" indent="-342900">
              <a:lnSpc>
                <a:spcPts val="1900"/>
              </a:lnSpc>
              <a:spcBef>
                <a:spcPct val="20000"/>
              </a:spcBef>
              <a:defRPr/>
            </a:pPr>
            <a:r>
              <a:rPr lang="en-US" sz="2000" b="1" kern="0" dirty="0">
                <a:solidFill>
                  <a:schemeClr val="accent2"/>
                </a:solidFill>
                <a:latin typeface="Courier New" pitchFamily="49" charset="0"/>
              </a:rPr>
              <a:t>  synchronized </a:t>
            </a:r>
            <a:r>
              <a:rPr lang="en-US" sz="2000" b="1" kern="0" dirty="0" err="1">
                <a:latin typeface="Courier New" pitchFamily="49" charset="0"/>
              </a:rPr>
              <a:t>boolean</a:t>
            </a:r>
            <a:r>
              <a:rPr lang="en-US" sz="2000" b="1" kern="0" dirty="0">
                <a:latin typeface="Courier New" pitchFamily="49" charset="0"/>
              </a:rPr>
              <a:t> </a:t>
            </a:r>
            <a:r>
              <a:rPr lang="en-US" sz="2000" b="1" kern="0" dirty="0" err="1">
                <a:solidFill>
                  <a:srgbClr val="119F33"/>
                </a:solidFill>
                <a:latin typeface="Courier New" pitchFamily="49" charset="0"/>
              </a:rPr>
              <a:t>isEmpty</a:t>
            </a:r>
            <a:r>
              <a:rPr lang="en-US" sz="2000" b="1" kern="0" dirty="0">
                <a:latin typeface="Courier New" pitchFamily="49" charset="0"/>
              </a:rPr>
              <a:t>() { … }</a:t>
            </a:r>
          </a:p>
          <a:p>
            <a:pPr marL="342900" indent="-342900">
              <a:lnSpc>
                <a:spcPts val="1900"/>
              </a:lnSpc>
              <a:spcBef>
                <a:spcPct val="20000"/>
              </a:spcBef>
              <a:defRPr/>
            </a:pPr>
            <a:r>
              <a:rPr lang="en-US" sz="2000" b="1" kern="0" dirty="0">
                <a:latin typeface="Courier New" pitchFamily="49" charset="0"/>
              </a:rPr>
              <a:t>  </a:t>
            </a:r>
            <a:r>
              <a:rPr lang="en-US" sz="2000" b="1" kern="0" dirty="0">
                <a:solidFill>
                  <a:schemeClr val="accent2"/>
                </a:solidFill>
                <a:latin typeface="Courier New" pitchFamily="49" charset="0"/>
              </a:rPr>
              <a:t>synchronized </a:t>
            </a:r>
            <a:r>
              <a:rPr lang="en-US" sz="2000" b="1" kern="0" dirty="0">
                <a:latin typeface="Courier New" pitchFamily="49" charset="0"/>
              </a:rPr>
              <a:t>void </a:t>
            </a:r>
            <a:r>
              <a:rPr lang="en-US" sz="2000" b="1" kern="0" dirty="0">
                <a:solidFill>
                  <a:srgbClr val="119F33"/>
                </a:solidFill>
                <a:latin typeface="Courier New" pitchFamily="49" charset="0"/>
              </a:rPr>
              <a:t>push</a:t>
            </a:r>
            <a:r>
              <a:rPr lang="en-US" sz="2000" b="1" kern="0" dirty="0">
                <a:latin typeface="Courier New" pitchFamily="49" charset="0"/>
              </a:rPr>
              <a:t>(E </a:t>
            </a:r>
            <a:r>
              <a:rPr lang="en-US" sz="2000" b="1" kern="0" dirty="0" err="1">
                <a:solidFill>
                  <a:srgbClr val="119F33"/>
                </a:solidFill>
                <a:latin typeface="Courier New" pitchFamily="49" charset="0"/>
              </a:rPr>
              <a:t>val</a:t>
            </a:r>
            <a:r>
              <a:rPr lang="en-US" sz="2000" b="1" kern="0" dirty="0">
                <a:latin typeface="Courier New" pitchFamily="49" charset="0"/>
              </a:rPr>
              <a:t>) { … }</a:t>
            </a:r>
          </a:p>
          <a:p>
            <a:pPr marL="342900" indent="-342900">
              <a:lnSpc>
                <a:spcPts val="2000"/>
              </a:lnSpc>
              <a:spcBef>
                <a:spcPct val="20000"/>
              </a:spcBef>
              <a:defRPr/>
            </a:pPr>
            <a:r>
              <a:rPr lang="en-US" sz="2000" b="1" kern="0" dirty="0">
                <a:latin typeface="Courier New" pitchFamily="49" charset="0"/>
              </a:rPr>
              <a:t>  </a:t>
            </a:r>
            <a:r>
              <a:rPr lang="en-US" sz="2000" b="1" kern="0" dirty="0">
                <a:solidFill>
                  <a:schemeClr val="accent2"/>
                </a:solidFill>
                <a:latin typeface="Courier New" pitchFamily="49" charset="0"/>
              </a:rPr>
              <a:t>synchronized </a:t>
            </a:r>
            <a:r>
              <a:rPr lang="en-US" sz="2000" b="1" kern="0" dirty="0">
                <a:latin typeface="Courier New" pitchFamily="49" charset="0"/>
              </a:rPr>
              <a:t>E </a:t>
            </a:r>
            <a:r>
              <a:rPr lang="en-US" sz="2000" b="1" kern="0" dirty="0">
                <a:solidFill>
                  <a:srgbClr val="119F33"/>
                </a:solidFill>
                <a:latin typeface="Courier New" pitchFamily="49" charset="0"/>
              </a:rPr>
              <a:t>pop</a:t>
            </a:r>
            <a:r>
              <a:rPr lang="en-US" sz="2000" b="1" kern="0" dirty="0">
                <a:latin typeface="Courier New" pitchFamily="49" charset="0"/>
              </a:rPr>
              <a:t>() { </a:t>
            </a:r>
          </a:p>
          <a:p>
            <a:pPr marL="342900" indent="-342900">
              <a:lnSpc>
                <a:spcPts val="2000"/>
              </a:lnSpc>
              <a:spcBef>
                <a:spcPct val="20000"/>
              </a:spcBef>
              <a:defRPr/>
            </a:pPr>
            <a:r>
              <a:rPr lang="en-US" sz="2000" b="1" kern="0" dirty="0">
                <a:latin typeface="Courier New" pitchFamily="49" charset="0"/>
              </a:rPr>
              <a:t>	  </a:t>
            </a:r>
            <a:r>
              <a:rPr lang="en-US" sz="2000" b="1" kern="0" dirty="0">
                <a:solidFill>
                  <a:schemeClr val="accent2"/>
                </a:solidFill>
                <a:latin typeface="Courier New" pitchFamily="49" charset="0"/>
              </a:rPr>
              <a:t>if</a:t>
            </a:r>
            <a:r>
              <a:rPr lang="en-US" sz="2000" b="1" kern="0" dirty="0">
                <a:latin typeface="Courier New" pitchFamily="49" charset="0"/>
              </a:rPr>
              <a:t>(</a:t>
            </a:r>
            <a:r>
              <a:rPr lang="en-US" sz="2000" b="1" kern="0" dirty="0" err="1">
                <a:latin typeface="Courier New" pitchFamily="49" charset="0"/>
              </a:rPr>
              <a:t>isEmpty</a:t>
            </a:r>
            <a:r>
              <a:rPr lang="en-US" sz="2000" b="1" kern="0" dirty="0">
                <a:latin typeface="Courier New" pitchFamily="49" charset="0"/>
              </a:rPr>
              <a:t>())</a:t>
            </a:r>
          </a:p>
          <a:p>
            <a:pPr marL="342900" indent="-342900">
              <a:lnSpc>
                <a:spcPts val="2000"/>
              </a:lnSpc>
              <a:spcBef>
                <a:spcPct val="20000"/>
              </a:spcBef>
              <a:defRPr/>
            </a:pPr>
            <a:r>
              <a:rPr lang="en-US" sz="2000" b="1" kern="0" dirty="0">
                <a:latin typeface="Courier New" pitchFamily="49" charset="0"/>
              </a:rPr>
              <a:t>      </a:t>
            </a:r>
            <a:r>
              <a:rPr lang="en-US" sz="2000" b="1" kern="0" dirty="0">
                <a:solidFill>
                  <a:schemeClr val="accent2"/>
                </a:solidFill>
                <a:latin typeface="Courier New" pitchFamily="49" charset="0"/>
              </a:rPr>
              <a:t>throw new</a:t>
            </a:r>
            <a:r>
              <a:rPr lang="en-US" sz="2000" b="1" kern="0" dirty="0">
                <a:latin typeface="Courier New" pitchFamily="49" charset="0"/>
              </a:rPr>
              <a:t> </a:t>
            </a:r>
            <a:r>
              <a:rPr lang="en-US" sz="2000" b="1" kern="0" dirty="0" err="1">
                <a:latin typeface="Courier New" pitchFamily="49" charset="0"/>
              </a:rPr>
              <a:t>StackEmptyException</a:t>
            </a:r>
            <a:r>
              <a:rPr lang="en-US" sz="2000" b="1" kern="0" dirty="0">
                <a:latin typeface="Courier New" pitchFamily="49" charset="0"/>
              </a:rPr>
              <a:t>();</a:t>
            </a:r>
          </a:p>
          <a:p>
            <a:pPr marL="342900" indent="-342900">
              <a:lnSpc>
                <a:spcPts val="2000"/>
              </a:lnSpc>
              <a:spcBef>
                <a:spcPct val="20000"/>
              </a:spcBef>
              <a:defRPr/>
            </a:pPr>
            <a:r>
              <a:rPr lang="en-US" sz="2000" b="1" kern="0" dirty="0">
                <a:latin typeface="Courier New" pitchFamily="49" charset="0"/>
              </a:rPr>
              <a:t> 	  …</a:t>
            </a:r>
          </a:p>
          <a:p>
            <a:pPr marL="342900" indent="-342900">
              <a:lnSpc>
                <a:spcPts val="2000"/>
              </a:lnSpc>
              <a:spcBef>
                <a:spcPct val="20000"/>
              </a:spcBef>
              <a:defRPr/>
            </a:pPr>
            <a:r>
              <a:rPr lang="en-US" sz="2000" b="1" kern="0" dirty="0">
                <a:latin typeface="Courier New" pitchFamily="49" charset="0"/>
              </a:rPr>
              <a:t>  }</a:t>
            </a:r>
          </a:p>
          <a:p>
            <a:pPr marL="342900" indent="-342900">
              <a:lnSpc>
                <a:spcPts val="2000"/>
              </a:lnSpc>
              <a:spcBef>
                <a:spcPct val="20000"/>
              </a:spcBef>
              <a:defRPr/>
            </a:pPr>
            <a:r>
              <a:rPr lang="en-US" sz="2000" b="1" kern="0" dirty="0">
                <a:latin typeface="Courier New" pitchFamily="49" charset="0"/>
              </a:rPr>
              <a:t>  E </a:t>
            </a:r>
            <a:r>
              <a:rPr lang="en-US" sz="2000" b="1" kern="0" dirty="0">
                <a:solidFill>
                  <a:srgbClr val="119F33"/>
                </a:solidFill>
                <a:latin typeface="Courier New" pitchFamily="49" charset="0"/>
              </a:rPr>
              <a:t>peek</a:t>
            </a:r>
            <a:r>
              <a:rPr lang="en-US" sz="2000" b="1" kern="0" dirty="0">
                <a:latin typeface="Courier New" pitchFamily="49" charset="0"/>
              </a:rPr>
              <a:t>() { </a:t>
            </a:r>
            <a:r>
              <a:rPr lang="en-US" sz="2000" b="1" kern="0" dirty="0">
                <a:solidFill>
                  <a:srgbClr val="7030A0"/>
                </a:solidFill>
                <a:latin typeface="Courier New" pitchFamily="49" charset="0"/>
              </a:rPr>
              <a:t>// this is wrong</a:t>
            </a:r>
            <a:endParaRPr lang="en-US" sz="2000" b="1" kern="0" dirty="0">
              <a:latin typeface="Courier New" pitchFamily="49" charset="0"/>
            </a:endParaRPr>
          </a:p>
          <a:p>
            <a:pPr marL="342900" indent="-342900">
              <a:lnSpc>
                <a:spcPts val="2000"/>
              </a:lnSpc>
              <a:spcBef>
                <a:spcPct val="20000"/>
              </a:spcBef>
              <a:defRPr/>
            </a:pPr>
            <a:r>
              <a:rPr lang="en-US" sz="2000" b="1" kern="0" dirty="0">
                <a:latin typeface="Courier New" pitchFamily="49" charset="0"/>
              </a:rPr>
              <a:t>     E </a:t>
            </a:r>
            <a:r>
              <a:rPr lang="en-US" sz="2000" b="1" kern="0" dirty="0" err="1">
                <a:solidFill>
                  <a:srgbClr val="119F33"/>
                </a:solidFill>
                <a:latin typeface="Courier New" pitchFamily="49" charset="0"/>
              </a:rPr>
              <a:t>ans</a:t>
            </a:r>
            <a:r>
              <a:rPr lang="en-US" sz="2000" b="1" kern="0" dirty="0">
                <a:latin typeface="Courier New" pitchFamily="49" charset="0"/>
              </a:rPr>
              <a:t> = pop();</a:t>
            </a:r>
          </a:p>
          <a:p>
            <a:pPr marL="342900" indent="-342900">
              <a:lnSpc>
                <a:spcPts val="2000"/>
              </a:lnSpc>
              <a:spcBef>
                <a:spcPct val="20000"/>
              </a:spcBef>
              <a:defRPr/>
            </a:pPr>
            <a:r>
              <a:rPr lang="en-US" sz="2000" b="1" kern="0" dirty="0">
                <a:latin typeface="Courier New" pitchFamily="49" charset="0"/>
              </a:rPr>
              <a:t>     push(</a:t>
            </a:r>
            <a:r>
              <a:rPr lang="en-US" sz="2000" b="1" kern="0" dirty="0" err="1">
                <a:latin typeface="Courier New" pitchFamily="49" charset="0"/>
              </a:rPr>
              <a:t>ans</a:t>
            </a:r>
            <a:r>
              <a:rPr lang="en-US" sz="2000" b="1" kern="0" dirty="0">
                <a:latin typeface="Courier New" pitchFamily="49" charset="0"/>
              </a:rPr>
              <a:t>);</a:t>
            </a:r>
          </a:p>
          <a:p>
            <a:pPr marL="342900" indent="-342900">
              <a:lnSpc>
                <a:spcPts val="2000"/>
              </a:lnSpc>
              <a:spcBef>
                <a:spcPct val="20000"/>
              </a:spcBef>
              <a:defRPr/>
            </a:pPr>
            <a:r>
              <a:rPr lang="en-US" sz="2000" b="1" kern="0" dirty="0">
                <a:latin typeface="Courier New" pitchFamily="49" charset="0"/>
              </a:rPr>
              <a:t>     </a:t>
            </a:r>
            <a:r>
              <a:rPr lang="en-US" sz="2000" b="1" kern="0" dirty="0">
                <a:solidFill>
                  <a:schemeClr val="accent2"/>
                </a:solidFill>
                <a:latin typeface="Courier New" pitchFamily="49" charset="0"/>
              </a:rPr>
              <a:t>return</a:t>
            </a:r>
            <a:r>
              <a:rPr lang="en-US" sz="2000" b="1" kern="0" dirty="0">
                <a:latin typeface="Courier New" pitchFamily="49" charset="0"/>
              </a:rPr>
              <a:t> </a:t>
            </a:r>
            <a:r>
              <a:rPr lang="en-US" sz="2000" b="1" kern="0" dirty="0" err="1">
                <a:latin typeface="Courier New" pitchFamily="49" charset="0"/>
              </a:rPr>
              <a:t>ans</a:t>
            </a:r>
            <a:r>
              <a:rPr lang="en-US" sz="2000" b="1" kern="0" dirty="0">
                <a:latin typeface="Courier New" pitchFamily="49" charset="0"/>
              </a:rPr>
              <a:t>;</a:t>
            </a:r>
          </a:p>
          <a:p>
            <a:pPr marL="342900" indent="-342900">
              <a:lnSpc>
                <a:spcPts val="2000"/>
              </a:lnSpc>
              <a:spcBef>
                <a:spcPct val="20000"/>
              </a:spcBef>
              <a:defRPr/>
            </a:pPr>
            <a:r>
              <a:rPr lang="en-US" sz="2000" b="1" kern="0" dirty="0">
                <a:latin typeface="Courier New" pitchFamily="49" charset="0"/>
              </a:rPr>
              <a:t>  }</a:t>
            </a:r>
          </a:p>
          <a:p>
            <a:pPr marL="342900" indent="-342900">
              <a:lnSpc>
                <a:spcPts val="2000"/>
              </a:lnSpc>
              <a:spcBef>
                <a:spcPct val="20000"/>
              </a:spcBef>
              <a:defRPr/>
            </a:pPr>
            <a:r>
              <a:rPr lang="en-US" sz="2000" b="1" kern="0" dirty="0">
                <a:latin typeface="Courier New" pitchFamily="49" charset="0"/>
              </a:rPr>
              <a:t>}</a:t>
            </a:r>
          </a:p>
          <a:p>
            <a:pPr marL="342900" indent="-342900">
              <a:lnSpc>
                <a:spcPts val="2000"/>
              </a:lnSpc>
              <a:spcBef>
                <a:spcPct val="20000"/>
              </a:spcBef>
              <a:defRPr/>
            </a:pPr>
            <a:endParaRPr lang="en-US" sz="2000" b="1" kern="0" dirty="0">
              <a:latin typeface="Courier New" pitchFamily="49" charset="0"/>
            </a:endParaRPr>
          </a:p>
        </p:txBody>
      </p: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4857</Words>
  <Application>Microsoft Macintosh PowerPoint</Application>
  <PresentationFormat>Widescreen</PresentationFormat>
  <Paragraphs>863</Paragraphs>
  <Slides>56</Slides>
  <Notes>50</Notes>
  <HiddenSlides>8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56</vt:i4>
      </vt:variant>
    </vt:vector>
  </HeadingPairs>
  <TitlesOfParts>
    <vt:vector size="63" baseType="lpstr">
      <vt:lpstr>Arial</vt:lpstr>
      <vt:lpstr>Calibri</vt:lpstr>
      <vt:lpstr>Calibri Light</vt:lpstr>
      <vt:lpstr>Courier New</vt:lpstr>
      <vt:lpstr>Lucida Calligraphy</vt:lpstr>
      <vt:lpstr>Times New Roman</vt:lpstr>
      <vt:lpstr>Office Theme</vt:lpstr>
      <vt:lpstr>Lecture 22:  Race Conditions &amp; Deadlock</vt:lpstr>
      <vt:lpstr>Announcements</vt:lpstr>
      <vt:lpstr>Today</vt:lpstr>
      <vt:lpstr>Race Conditions</vt:lpstr>
      <vt:lpstr>Race Conditions:  Data Races vs. Bad Interleavings</vt:lpstr>
      <vt:lpstr>Data Races</vt:lpstr>
      <vt:lpstr>Stack Example (pseudocode)</vt:lpstr>
      <vt:lpstr>Stack Example (pseudocode)</vt:lpstr>
      <vt:lpstr>Example of a Race Condition,      but not a Data Race</vt:lpstr>
      <vt:lpstr>peek, sequentially speaking</vt:lpstr>
      <vt:lpstr>Problems with peek</vt:lpstr>
      <vt:lpstr>Example 1: peek and isEmpty</vt:lpstr>
      <vt:lpstr>Example 1: peek and isEmpty</vt:lpstr>
      <vt:lpstr>Example 2: peek and push</vt:lpstr>
      <vt:lpstr>Example 2: peek and push</vt:lpstr>
      <vt:lpstr>Example 2.5: peek and pop</vt:lpstr>
      <vt:lpstr>Example 4: peek and peek</vt:lpstr>
      <vt:lpstr>Example 4: peek and peek</vt:lpstr>
      <vt:lpstr>The fix</vt:lpstr>
      <vt:lpstr>How you might have written peek</vt:lpstr>
      <vt:lpstr>The wrong “fix”</vt:lpstr>
      <vt:lpstr>Why wrong?</vt:lpstr>
      <vt:lpstr>Recap: the distinction</vt:lpstr>
      <vt:lpstr>Getting it right</vt:lpstr>
      <vt:lpstr>Shared-Memory, Concurrent Programming   Conventional Wisdom</vt:lpstr>
      <vt:lpstr>3 choices</vt:lpstr>
      <vt:lpstr>1. Thread-local</vt:lpstr>
      <vt:lpstr>2. Immutable</vt:lpstr>
      <vt:lpstr>3. The rest: Keep it synchronized</vt:lpstr>
      <vt:lpstr>Consistent Locking</vt:lpstr>
      <vt:lpstr>Consistent Locking (continued)</vt:lpstr>
      <vt:lpstr>Lock granularity</vt:lpstr>
      <vt:lpstr>Trade-offs</vt:lpstr>
      <vt:lpstr>Example: Separate Chaining Hashtable</vt:lpstr>
      <vt:lpstr>Critical-section granularity</vt:lpstr>
      <vt:lpstr>Critical-section granularity</vt:lpstr>
      <vt:lpstr>Example 1: Critical-section granularity</vt:lpstr>
      <vt:lpstr>Example 2: Critical-section granularity</vt:lpstr>
      <vt:lpstr>Example 2: Critical-section granularity</vt:lpstr>
      <vt:lpstr>Example 3: Critical-section granularity</vt:lpstr>
      <vt:lpstr>Example 3: Critical-section granularity</vt:lpstr>
      <vt:lpstr>Atomicity</vt:lpstr>
      <vt:lpstr>Don’t roll your own</vt:lpstr>
      <vt:lpstr>Deadlock</vt:lpstr>
      <vt:lpstr>Motivating Deadlock Issues</vt:lpstr>
      <vt:lpstr>Motivating Deadlock Issues</vt:lpstr>
      <vt:lpstr>The Deadlock</vt:lpstr>
      <vt:lpstr>Another presentation: The Dining Philosophers</vt:lpstr>
      <vt:lpstr>Deadlock, in general</vt:lpstr>
      <vt:lpstr>Back to our example</vt:lpstr>
      <vt:lpstr>Ordering locks</vt:lpstr>
      <vt:lpstr>Aside: Another example StringBuffer</vt:lpstr>
      <vt:lpstr>Aside: Two problems with StringBuffer</vt:lpstr>
      <vt:lpstr>Perspective</vt:lpstr>
      <vt:lpstr>Concurrency summary</vt:lpstr>
      <vt:lpstr>Any Questions?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2023-07-07T12:32:54Z</dcterms:created>
  <dcterms:modified xsi:type="dcterms:W3CDTF">2025-08-15T02:27:39Z</dcterms:modified>
</cp:coreProperties>
</file>