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2.xml" ContentType="application/vnd.openxmlformats-officedocument.presentationml.notesSlide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notesSlides/notesSlide3.xml" ContentType="application/vnd.openxmlformats-officedocument.presentationml.notesSlide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notesSlides/notesSlide4.xml" ContentType="application/vnd.openxmlformats-officedocument.presentationml.notesSlide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notesSlides/notesSlide5.xml" ContentType="application/vnd.openxmlformats-officedocument.presentationml.notesSlide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notesSlides/notesSlide6.xml" ContentType="application/vnd.openxmlformats-officedocument.presentationml.notesSlide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notesSlides/notesSlide7.xml" ContentType="application/vnd.openxmlformats-officedocument.presentationml.notesSlide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notesSlides/notesSlide8.xml" ContentType="application/vnd.openxmlformats-officedocument.presentationml.notesSlide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notesSlides/notesSlide9.xml" ContentType="application/vnd.openxmlformats-officedocument.presentationml.notesSlide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notesSlides/notesSlide10.xml" ContentType="application/vnd.openxmlformats-officedocument.presentationml.notesSlide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notesSlides/notesSlide11.xml" ContentType="application/vnd.openxmlformats-officedocument.presentationml.notesSlide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notesSlides/notesSlide12.xml" ContentType="application/vnd.openxmlformats-officedocument.presentationml.notesSlide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notesSlides/notesSlide13.xml" ContentType="application/vnd.openxmlformats-officedocument.presentationml.notesSlide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notesSlides/notesSlide14.xml" ContentType="application/vnd.openxmlformats-officedocument.presentationml.notesSlide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notesSlides/notesSlide15.xml" ContentType="application/vnd.openxmlformats-officedocument.presentationml.notesSlide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notesSlides/notesSlide16.xml" ContentType="application/vnd.openxmlformats-officedocument.presentationml.notesSlide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notesSlides/notesSlide17.xml" ContentType="application/vnd.openxmlformats-officedocument.presentationml.notesSlide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notesSlides/notesSlide18.xml" ContentType="application/vnd.openxmlformats-officedocument.presentationml.notesSlide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notesSlides/notesSlide19.xml" ContentType="application/vnd.openxmlformats-officedocument.presentationml.notesSlide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notesSlides/notesSlide20.xml" ContentType="application/vnd.openxmlformats-officedocument.presentationml.notesSlide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notesSlides/notesSlide21.xml" ContentType="application/vnd.openxmlformats-officedocument.presentationml.notesSlide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notesSlides/notesSlide22.xml" ContentType="application/vnd.openxmlformats-officedocument.presentationml.notesSlide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notesSlides/notesSlide23.xml" ContentType="application/vnd.openxmlformats-officedocument.presentationml.notesSlide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notesMasterIdLst>
    <p:notesMasterId r:id="rId45"/>
  </p:notesMasterIdLst>
  <p:sldIdLst>
    <p:sldId id="256" r:id="rId2"/>
    <p:sldId id="258" r:id="rId3"/>
    <p:sldId id="429" r:id="rId4"/>
    <p:sldId id="257" r:id="rId5"/>
    <p:sldId id="293" r:id="rId6"/>
    <p:sldId id="326" r:id="rId7"/>
    <p:sldId id="358" r:id="rId8"/>
    <p:sldId id="357" r:id="rId9"/>
    <p:sldId id="299" r:id="rId10"/>
    <p:sldId id="328" r:id="rId11"/>
    <p:sldId id="378" r:id="rId12"/>
    <p:sldId id="265" r:id="rId13"/>
    <p:sldId id="371" r:id="rId14"/>
    <p:sldId id="370" r:id="rId15"/>
    <p:sldId id="266" r:id="rId16"/>
    <p:sldId id="267" r:id="rId17"/>
    <p:sldId id="269" r:id="rId18"/>
    <p:sldId id="331" r:id="rId19"/>
    <p:sldId id="375" r:id="rId20"/>
    <p:sldId id="376" r:id="rId21"/>
    <p:sldId id="377" r:id="rId22"/>
    <p:sldId id="268" r:id="rId23"/>
    <p:sldId id="335" r:id="rId24"/>
    <p:sldId id="379" r:id="rId25"/>
    <p:sldId id="362" r:id="rId26"/>
    <p:sldId id="272" r:id="rId27"/>
    <p:sldId id="337" r:id="rId28"/>
    <p:sldId id="339" r:id="rId29"/>
    <p:sldId id="275" r:id="rId30"/>
    <p:sldId id="340" r:id="rId31"/>
    <p:sldId id="283" r:id="rId32"/>
    <p:sldId id="284" r:id="rId33"/>
    <p:sldId id="364" r:id="rId34"/>
    <p:sldId id="353" r:id="rId35"/>
    <p:sldId id="365" r:id="rId36"/>
    <p:sldId id="366" r:id="rId37"/>
    <p:sldId id="345" r:id="rId38"/>
    <p:sldId id="346" r:id="rId39"/>
    <p:sldId id="347" r:id="rId40"/>
    <p:sldId id="348" r:id="rId41"/>
    <p:sldId id="349" r:id="rId42"/>
    <p:sldId id="350" r:id="rId43"/>
    <p:sldId id="426" r:id="rId4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113" autoAdjust="0"/>
    <p:restoredTop sz="94654"/>
  </p:normalViewPr>
  <p:slideViewPr>
    <p:cSldViewPr snapToGrid="0">
      <p:cViewPr varScale="1">
        <p:scale>
          <a:sx n="108" d="100"/>
          <a:sy n="108" d="100"/>
        </p:scale>
        <p:origin x="632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184BDD-D479-4057-86BE-963AD483A2DF}" type="datetimeFigureOut">
              <a:rPr lang="en-US" smtClean="0"/>
              <a:t>8/12/25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B05D4D-050C-4474-8BA3-DCF36D9BD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6499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1271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5C7A578-E4B4-40D3-8EE7-8CCCF749918A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charset="0"/>
            </a:endParaRPr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9ADF79-3D19-4C76-840F-B90735D88C57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7373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>
                <a:latin typeface="Arial" charset="0"/>
              </a:rPr>
              <a:t>Beach ball ice breaker game</a:t>
            </a:r>
          </a:p>
        </p:txBody>
      </p:sp>
      <p:sp>
        <p:nvSpPr>
          <p:cNvPr id="7373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1688EBE-A5C4-4194-829B-AD50CAAF61B7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5C458B-D416-493C-9E51-8D088736964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2819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9063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is a possible interleaving such that the final balance is 75 and an exception was correctly thrown?</a:t>
            </a:r>
          </a:p>
          <a:p>
            <a:endParaRPr lang="en-US" dirty="0"/>
          </a:p>
          <a:p>
            <a:r>
              <a:rPr lang="en-US" dirty="0"/>
              <a:t>What is a possible interleaving such that the final </a:t>
            </a:r>
            <a:r>
              <a:rPr lang="en-US" dirty="0" err="1"/>
              <a:t>balane</a:t>
            </a:r>
            <a:r>
              <a:rPr lang="en-US" dirty="0"/>
              <a:t> is 50 and NO exception was thrown?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5C458B-D416-493C-9E51-8D088736964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8994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Pause here really quick, let them think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5C458B-D416-493C-9E51-8D0887369646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6347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D5EEB0-46FA-5F78-BCA0-79C572EA10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48A2DE5-A152-B99C-3A32-4D30D38F9C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9BC961-428A-E146-5834-098EA49643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8/01/2022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5BAAB0-9412-AEF7-14CA-489AFA553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17E598-72FD-BD2B-DE0E-17321FCEFB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262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BCE46F-28C7-3B5A-DB5D-1C50FBD93D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11C4EE-EEC4-51F7-85B0-90E5C66A77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D6A0E4-7BD0-CA37-1169-60B93B3AC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US"/>
              <a:t>8/01/2022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ECD8CD-C116-6386-61FD-08C63A6C7E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9A4AE7-FEBD-6449-A924-FF84038C3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CD302E23-3178-4BA5-BB7A-1C1DEC085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827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2573AE7-B0AC-1CD4-E2CF-815F8C2BE6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DAFE1A-F088-7E15-9FC7-692C9FB87F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09AF56-3E58-73A1-FD98-9F070E3C6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US"/>
              <a:t>8/01/2022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BB2068-9099-84EC-9F35-B4C8305CC7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790553-1995-C4BF-1D3F-6062FEA335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CD302E23-3178-4BA5-BB7A-1C1DEC085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439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24E57B-84D7-F2D3-4300-23C1A3923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DD8A47-E9A6-3DDD-01A4-A668DD8991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80C9DF-633F-5A2E-0850-60BE3782FA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US"/>
              <a:t>8/01/2022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AB4D7F-6DEE-27E4-2DAA-EE8C1473A2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9B285A-0F36-3EE3-76B6-FD3E73D7C1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CD302E23-3178-4BA5-BB7A-1C1DEC085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901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4EB585-767C-F116-736B-2502940BF2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A2C121-A91E-EC8A-100F-9890A4F453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18E336-EE62-C59A-2568-126E639CE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US"/>
              <a:t>8/01/2022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293EBF-077E-CC5C-3B73-98F5CAEBF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51792A-73BE-89BD-5AB7-A44980EAF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CD302E23-3178-4BA5-BB7A-1C1DEC085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951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7B2492-FA0D-72E9-0F9C-1F2F8805E3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7D1178-85AB-CC85-97A2-C85A6D033F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CF3188-1D1E-332B-69E6-ADB2035359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63CC56-37B5-DFA8-B133-3442D8B0E5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US"/>
              <a:t>8/01/2022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58954C-5DC1-88FC-BE79-95E9A694F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698FC1-DAAB-FFDF-72E8-103507FF0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CD302E23-3178-4BA5-BB7A-1C1DEC085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670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3AEE41-CF86-450D-5FB4-A3556A2111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967950-605A-3BE8-F1DB-82F8E3D516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59F3A9-6EC5-E58F-EFD0-6ADB803E2E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94C107F-6D48-B12B-8B6E-2A63CFB8D8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0169FBA-98A0-3855-C3DB-9AA4ABEB92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2B866AF-BDBB-91D8-CCD1-B2A434727D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US"/>
              <a:t>8/01/2022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8819B31-BDE9-A3E8-724E-93394A5F4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07E4218-1A2D-E808-36F1-0193D7591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CD302E23-3178-4BA5-BB7A-1C1DEC085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392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93312B-382A-AB17-01AA-17D796492A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5E7402-05B3-7F2D-4A18-7422FFE22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US"/>
              <a:t>8/01/2022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675BBC-8334-C958-F647-46A1807C72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757E95D-E3B3-3EF0-44EB-8F29A9A54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CD302E23-3178-4BA5-BB7A-1C1DEC085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249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CAC001D-A1E3-72F7-6F2D-B9F56D2BF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8/01/2022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978A297-901C-24E9-B510-7E30523FAE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1D30B8-0099-1845-B871-19B2E56E3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378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68AD5A-B3B5-8C98-FD08-D7FA54C331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>
            <a:no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12DF2F-CE45-2BA1-14C6-15CE9F7C09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>
            <a:noAutofit/>
          </a:bodyPr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F2406B-A515-E489-A106-87AA02FB4A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>
            <a:no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6C4539-87FD-74BF-FA41-84CFA50F73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US"/>
              <a:t>8/01/2022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B5AB51-3E72-51AC-42EC-65D193A1B8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53C4D9-F4F0-366A-3AFC-250517CF3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CD302E23-3178-4BA5-BB7A-1C1DEC085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671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CA7C5E-65AF-5479-31E5-ECC21099E7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>
            <a:no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A2D68A1-D854-534F-3723-E946701644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>
            <a:no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C6330F-5174-4619-950E-F1B896927D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>
            <a:no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273E32-4297-35F2-0F25-593EEA2050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US"/>
              <a:t>8/01/2022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C10578-C32B-F744-9979-34CFCD8AD3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B0F1B0-4C0A-A7D8-A5F4-8B16B8B68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CD302E23-3178-4BA5-BB7A-1C1DEC085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52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0CF947-A3F2-4936-34EC-73BEB73A15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156E50-54DF-DB62-18BD-B9FC35F710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205568-730A-462C-E428-0C036FA2B6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8/01/2022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63152E-7EDF-BC07-321E-F255004466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6340AA-35BA-9C02-1CED-88CFFAFFA3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02E23-3178-4BA5-BB7A-1C1DEC085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193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tags" Target="../tags/tag13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4.xml"/><Relationship Id="rId3" Type="http://schemas.openxmlformats.org/officeDocument/2006/relationships/tags" Target="../tags/tag16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15.xml"/><Relationship Id="rId1" Type="http://schemas.openxmlformats.org/officeDocument/2006/relationships/tags" Target="../tags/tag14.xml"/><Relationship Id="rId6" Type="http://schemas.openxmlformats.org/officeDocument/2006/relationships/tags" Target="../tags/tag19.xml"/><Relationship Id="rId5" Type="http://schemas.openxmlformats.org/officeDocument/2006/relationships/tags" Target="../tags/tag18.xml"/><Relationship Id="rId4" Type="http://schemas.openxmlformats.org/officeDocument/2006/relationships/tags" Target="../tags/tag1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tags" Target="../tags/tag22.xml"/><Relationship Id="rId2" Type="http://schemas.openxmlformats.org/officeDocument/2006/relationships/tags" Target="../tags/tag21.xml"/><Relationship Id="rId1" Type="http://schemas.openxmlformats.org/officeDocument/2006/relationships/tags" Target="../tags/tag20.xml"/><Relationship Id="rId6" Type="http://schemas.openxmlformats.org/officeDocument/2006/relationships/notesSlide" Target="../notesSlides/notesSlide5.xml"/><Relationship Id="rId5" Type="http://schemas.openxmlformats.org/officeDocument/2006/relationships/slideLayout" Target="../slideLayouts/slideLayout6.xml"/><Relationship Id="rId4" Type="http://schemas.openxmlformats.org/officeDocument/2006/relationships/tags" Target="../tags/tag23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tags" Target="../tags/tag31.xml"/><Relationship Id="rId3" Type="http://schemas.openxmlformats.org/officeDocument/2006/relationships/tags" Target="../tags/tag26.xml"/><Relationship Id="rId7" Type="http://schemas.openxmlformats.org/officeDocument/2006/relationships/tags" Target="../tags/tag30.xml"/><Relationship Id="rId2" Type="http://schemas.openxmlformats.org/officeDocument/2006/relationships/tags" Target="../tags/tag25.xml"/><Relationship Id="rId1" Type="http://schemas.openxmlformats.org/officeDocument/2006/relationships/tags" Target="../tags/tag24.xml"/><Relationship Id="rId6" Type="http://schemas.openxmlformats.org/officeDocument/2006/relationships/tags" Target="../tags/tag29.xml"/><Relationship Id="rId5" Type="http://schemas.openxmlformats.org/officeDocument/2006/relationships/tags" Target="../tags/tag28.xml"/><Relationship Id="rId10" Type="http://schemas.openxmlformats.org/officeDocument/2006/relationships/notesSlide" Target="../notesSlides/notesSlide6.xml"/><Relationship Id="rId4" Type="http://schemas.openxmlformats.org/officeDocument/2006/relationships/tags" Target="../tags/tag27.xml"/><Relationship Id="rId9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tags" Target="../tags/tag39.xml"/><Relationship Id="rId3" Type="http://schemas.openxmlformats.org/officeDocument/2006/relationships/tags" Target="../tags/tag34.xml"/><Relationship Id="rId7" Type="http://schemas.openxmlformats.org/officeDocument/2006/relationships/tags" Target="../tags/tag38.xml"/><Relationship Id="rId2" Type="http://schemas.openxmlformats.org/officeDocument/2006/relationships/tags" Target="../tags/tag33.xml"/><Relationship Id="rId1" Type="http://schemas.openxmlformats.org/officeDocument/2006/relationships/tags" Target="../tags/tag32.xml"/><Relationship Id="rId6" Type="http://schemas.openxmlformats.org/officeDocument/2006/relationships/tags" Target="../tags/tag37.xml"/><Relationship Id="rId5" Type="http://schemas.openxmlformats.org/officeDocument/2006/relationships/tags" Target="../tags/tag36.xml"/><Relationship Id="rId10" Type="http://schemas.openxmlformats.org/officeDocument/2006/relationships/notesSlide" Target="../notesSlides/notesSlide7.xml"/><Relationship Id="rId4" Type="http://schemas.openxmlformats.org/officeDocument/2006/relationships/tags" Target="../tags/tag35.xml"/><Relationship Id="rId9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tags" Target="../tags/tag42.xml"/><Relationship Id="rId2" Type="http://schemas.openxmlformats.org/officeDocument/2006/relationships/tags" Target="../tags/tag41.xml"/><Relationship Id="rId1" Type="http://schemas.openxmlformats.org/officeDocument/2006/relationships/tags" Target="../tags/tag40.xml"/><Relationship Id="rId6" Type="http://schemas.openxmlformats.org/officeDocument/2006/relationships/notesSlide" Target="../notesSlides/notesSlide8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4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tags" Target="../tags/tag46.xml"/><Relationship Id="rId2" Type="http://schemas.openxmlformats.org/officeDocument/2006/relationships/tags" Target="../tags/tag45.xml"/><Relationship Id="rId1" Type="http://schemas.openxmlformats.org/officeDocument/2006/relationships/tags" Target="../tags/tag44.xml"/><Relationship Id="rId6" Type="http://schemas.openxmlformats.org/officeDocument/2006/relationships/notesSlide" Target="../notesSlides/notesSlide9.xml"/><Relationship Id="rId5" Type="http://schemas.openxmlformats.org/officeDocument/2006/relationships/slideLayout" Target="../slideLayouts/slideLayout6.xml"/><Relationship Id="rId4" Type="http://schemas.openxmlformats.org/officeDocument/2006/relationships/tags" Target="../tags/tag4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tags" Target="../tags/tag50.xml"/><Relationship Id="rId2" Type="http://schemas.openxmlformats.org/officeDocument/2006/relationships/tags" Target="../tags/tag49.xml"/><Relationship Id="rId1" Type="http://schemas.openxmlformats.org/officeDocument/2006/relationships/tags" Target="../tags/tag48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5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tags" Target="../tags/tag54.xml"/><Relationship Id="rId2" Type="http://schemas.openxmlformats.org/officeDocument/2006/relationships/tags" Target="../tags/tag53.xml"/><Relationship Id="rId1" Type="http://schemas.openxmlformats.org/officeDocument/2006/relationships/tags" Target="../tags/tag52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5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tags" Target="../tags/tag58.xml"/><Relationship Id="rId2" Type="http://schemas.openxmlformats.org/officeDocument/2006/relationships/tags" Target="../tags/tag57.xml"/><Relationship Id="rId1" Type="http://schemas.openxmlformats.org/officeDocument/2006/relationships/tags" Target="../tags/tag56.xml"/><Relationship Id="rId5" Type="http://schemas.openxmlformats.org/officeDocument/2006/relationships/notesSlide" Target="../notesSlides/notesSlide10.xml"/><Relationship Id="rId4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tags" Target="../tags/tag61.xml"/><Relationship Id="rId2" Type="http://schemas.openxmlformats.org/officeDocument/2006/relationships/tags" Target="../tags/tag60.xml"/><Relationship Id="rId1" Type="http://schemas.openxmlformats.org/officeDocument/2006/relationships/tags" Target="../tags/tag59.xml"/><Relationship Id="rId5" Type="http://schemas.openxmlformats.org/officeDocument/2006/relationships/notesSlide" Target="../notesSlides/notesSlide11.xml"/><Relationship Id="rId4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tags" Target="../tags/tag69.xml"/><Relationship Id="rId3" Type="http://schemas.openxmlformats.org/officeDocument/2006/relationships/tags" Target="../tags/tag64.xml"/><Relationship Id="rId7" Type="http://schemas.openxmlformats.org/officeDocument/2006/relationships/tags" Target="../tags/tag68.xml"/><Relationship Id="rId2" Type="http://schemas.openxmlformats.org/officeDocument/2006/relationships/tags" Target="../tags/tag63.xml"/><Relationship Id="rId1" Type="http://schemas.openxmlformats.org/officeDocument/2006/relationships/tags" Target="../tags/tag62.xml"/><Relationship Id="rId6" Type="http://schemas.openxmlformats.org/officeDocument/2006/relationships/tags" Target="../tags/tag67.xml"/><Relationship Id="rId11" Type="http://schemas.openxmlformats.org/officeDocument/2006/relationships/notesSlide" Target="../notesSlides/notesSlide12.xml"/><Relationship Id="rId5" Type="http://schemas.openxmlformats.org/officeDocument/2006/relationships/tags" Target="../tags/tag66.xml"/><Relationship Id="rId10" Type="http://schemas.openxmlformats.org/officeDocument/2006/relationships/slideLayout" Target="../slideLayouts/slideLayout2.xml"/><Relationship Id="rId4" Type="http://schemas.openxmlformats.org/officeDocument/2006/relationships/tags" Target="../tags/tag65.xml"/><Relationship Id="rId9" Type="http://schemas.openxmlformats.org/officeDocument/2006/relationships/tags" Target="../tags/tag70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2.xml"/><Relationship Id="rId1" Type="http://schemas.openxmlformats.org/officeDocument/2006/relationships/tags" Target="../tags/tag71.xml"/><Relationship Id="rId4" Type="http://schemas.openxmlformats.org/officeDocument/2006/relationships/notesSlide" Target="../notesSlides/notesSlide1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tags" Target="../tags/tag75.xml"/><Relationship Id="rId2" Type="http://schemas.openxmlformats.org/officeDocument/2006/relationships/tags" Target="../tags/tag74.xml"/><Relationship Id="rId1" Type="http://schemas.openxmlformats.org/officeDocument/2006/relationships/tags" Target="../tags/tag73.xml"/><Relationship Id="rId5" Type="http://schemas.openxmlformats.org/officeDocument/2006/relationships/notesSlide" Target="../notesSlides/notesSlide14.xml"/><Relationship Id="rId4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7.xml"/><Relationship Id="rId1" Type="http://schemas.openxmlformats.org/officeDocument/2006/relationships/tags" Target="../tags/tag76.xml"/><Relationship Id="rId4" Type="http://schemas.openxmlformats.org/officeDocument/2006/relationships/notesSlide" Target="../notesSlides/notesSlide15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80.xml"/><Relationship Id="rId1" Type="http://schemas.openxmlformats.org/officeDocument/2006/relationships/tags" Target="../tags/tag79.xml"/><Relationship Id="rId4" Type="http://schemas.openxmlformats.org/officeDocument/2006/relationships/notesSlide" Target="../notesSlides/notesSlide16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tags" Target="../tags/tag83.xml"/><Relationship Id="rId2" Type="http://schemas.openxmlformats.org/officeDocument/2006/relationships/tags" Target="../tags/tag82.xml"/><Relationship Id="rId1" Type="http://schemas.openxmlformats.org/officeDocument/2006/relationships/tags" Target="../tags/tag81.xml"/><Relationship Id="rId5" Type="http://schemas.openxmlformats.org/officeDocument/2006/relationships/notesSlide" Target="../notesSlides/notesSlide17.xml"/><Relationship Id="rId4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85.xml"/><Relationship Id="rId1" Type="http://schemas.openxmlformats.org/officeDocument/2006/relationships/tags" Target="../tags/tag84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tags" Target="../tags/tag88.xml"/><Relationship Id="rId2" Type="http://schemas.openxmlformats.org/officeDocument/2006/relationships/tags" Target="../tags/tag87.xml"/><Relationship Id="rId1" Type="http://schemas.openxmlformats.org/officeDocument/2006/relationships/tags" Target="../tags/tag86.xml"/><Relationship Id="rId6" Type="http://schemas.openxmlformats.org/officeDocument/2006/relationships/notesSlide" Target="../notesSlides/notesSlide18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89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91.xml"/><Relationship Id="rId1" Type="http://schemas.openxmlformats.org/officeDocument/2006/relationships/tags" Target="../tags/tag90.xml"/><Relationship Id="rId4" Type="http://schemas.openxmlformats.org/officeDocument/2006/relationships/notesSlide" Target="../notesSlides/notesSlide19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93.xml"/><Relationship Id="rId1" Type="http://schemas.openxmlformats.org/officeDocument/2006/relationships/tags" Target="../tags/tag92.xml"/><Relationship Id="rId4" Type="http://schemas.openxmlformats.org/officeDocument/2006/relationships/notesSlide" Target="../notesSlides/notesSlide20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95.xml"/><Relationship Id="rId1" Type="http://schemas.openxmlformats.org/officeDocument/2006/relationships/tags" Target="../tags/tag94.xml"/><Relationship Id="rId4" Type="http://schemas.openxmlformats.org/officeDocument/2006/relationships/notesSlide" Target="../notesSlides/notesSlide2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97.xml"/><Relationship Id="rId1" Type="http://schemas.openxmlformats.org/officeDocument/2006/relationships/tags" Target="../tags/tag96.xml"/><Relationship Id="rId4" Type="http://schemas.openxmlformats.org/officeDocument/2006/relationships/notesSlide" Target="../notesSlides/notesSlide2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99.xml"/><Relationship Id="rId1" Type="http://schemas.openxmlformats.org/officeDocument/2006/relationships/tags" Target="../tags/tag98.xml"/><Relationship Id="rId4" Type="http://schemas.openxmlformats.org/officeDocument/2006/relationships/notesSlide" Target="../notesSlides/notesSlide23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01.xml"/><Relationship Id="rId1" Type="http://schemas.openxmlformats.org/officeDocument/2006/relationships/tags" Target="../tags/tag100.xml"/><Relationship Id="rId4" Type="http://schemas.openxmlformats.org/officeDocument/2006/relationships/notesSlide" Target="../notesSlides/notesSlide2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4" Type="http://schemas.openxmlformats.org/officeDocument/2006/relationships/notesSlide" Target="../notesSlides/notesSlid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8.xml"/><Relationship Id="rId7" Type="http://schemas.openxmlformats.org/officeDocument/2006/relationships/notesSlide" Target="../notesSlides/notesSlide2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10.xml"/><Relationship Id="rId4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B8C09C-CF4F-DD29-E47A-59B81DA2E85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Lecture 21: </a:t>
            </a:r>
            <a:br>
              <a:rPr lang="fr-FR" dirty="0"/>
            </a:br>
            <a:r>
              <a:rPr lang="en-US" sz="6000" i="0" dirty="0"/>
              <a:t>Shared-Memory Concurrency &amp; Mutual Exclusion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448686-1021-A89B-4DD9-785C3C57FB6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dirty="0"/>
              <a:t>CSE 332: Data Structures &amp; Parallelism</a:t>
            </a:r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dirty="0"/>
              <a:t>Yafqa Khan</a:t>
            </a:r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dirty="0"/>
              <a:t>Summer 2025</a:t>
            </a:r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DD8D51-29F9-68D5-26AB-124181324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0348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Canonical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/>
              <a:t>Correct code in a single-threaded world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CA91D3-6B47-1141-AD41-3AE0809F9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F018D-A113-44B2-BA5D-E3BD5C944D75}" type="slidenum">
              <a:rPr lang="en-US" smtClean="0"/>
              <a:t>10</a:t>
            </a:fld>
            <a:endParaRPr lang="en-US"/>
          </a:p>
        </p:txBody>
      </p:sp>
      <p:sp>
        <p:nvSpPr>
          <p:cNvPr id="7" name="Rectangle 2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838200" y="2265680"/>
            <a:ext cx="8915400" cy="42672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fontAlgn="base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000" b="1" kern="0" dirty="0">
                <a:solidFill>
                  <a:schemeClr val="accent2"/>
                </a:solidFill>
                <a:latin typeface="Courier New" pitchFamily="49" charset="0"/>
              </a:rPr>
              <a:t>class</a:t>
            </a:r>
            <a:r>
              <a:rPr lang="en-US" sz="2000" b="1" kern="0" dirty="0">
                <a:latin typeface="Courier New" pitchFamily="49" charset="0"/>
              </a:rPr>
              <a:t> </a:t>
            </a:r>
            <a:r>
              <a:rPr lang="en-US" sz="2000" b="1" kern="0" dirty="0" err="1">
                <a:solidFill>
                  <a:srgbClr val="119F33"/>
                </a:solidFill>
                <a:latin typeface="Courier New" pitchFamily="49" charset="0"/>
              </a:rPr>
              <a:t>BankAccount</a:t>
            </a:r>
            <a:r>
              <a:rPr lang="en-US" sz="2000" b="1" kern="0" dirty="0">
                <a:latin typeface="Courier New" pitchFamily="49" charset="0"/>
              </a:rPr>
              <a:t> {</a:t>
            </a:r>
          </a:p>
          <a:p>
            <a:pPr marL="342900" indent="-342900" fontAlgn="base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000" b="1" kern="0" dirty="0">
                <a:latin typeface="Courier New" pitchFamily="49" charset="0"/>
              </a:rPr>
              <a:t>  </a:t>
            </a:r>
            <a:r>
              <a:rPr lang="en-US" sz="2000" b="1" kern="0" dirty="0">
                <a:solidFill>
                  <a:schemeClr val="accent2"/>
                </a:solidFill>
                <a:latin typeface="Courier New" pitchFamily="49" charset="0"/>
              </a:rPr>
              <a:t>private</a:t>
            </a:r>
            <a:r>
              <a:rPr lang="en-US" sz="2000" b="1" kern="0" dirty="0">
                <a:latin typeface="Courier New" pitchFamily="49" charset="0"/>
              </a:rPr>
              <a:t> </a:t>
            </a:r>
            <a:r>
              <a:rPr lang="en-US" sz="2000" b="1" kern="0" dirty="0" err="1">
                <a:latin typeface="Courier New" pitchFamily="49" charset="0"/>
              </a:rPr>
              <a:t>int</a:t>
            </a:r>
            <a:r>
              <a:rPr lang="en-US" sz="2000" b="1" kern="0" dirty="0">
                <a:latin typeface="Courier New" pitchFamily="49" charset="0"/>
              </a:rPr>
              <a:t> </a:t>
            </a:r>
            <a:r>
              <a:rPr lang="en-US" sz="2000" b="1" kern="0" dirty="0">
                <a:solidFill>
                  <a:srgbClr val="119F33"/>
                </a:solidFill>
                <a:latin typeface="Courier New" pitchFamily="49" charset="0"/>
              </a:rPr>
              <a:t>balance</a:t>
            </a:r>
            <a:r>
              <a:rPr lang="en-US" sz="2000" b="1" kern="0" dirty="0">
                <a:latin typeface="Courier New" pitchFamily="49" charset="0"/>
              </a:rPr>
              <a:t> = 0;</a:t>
            </a:r>
          </a:p>
          <a:p>
            <a:pPr marL="342900" indent="-342900" fontAlgn="base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000" b="1" kern="0" dirty="0">
                <a:latin typeface="Courier New" pitchFamily="49" charset="0"/>
              </a:rPr>
              <a:t>  </a:t>
            </a:r>
            <a:r>
              <a:rPr lang="en-US" sz="2000" b="1" kern="0" dirty="0" err="1">
                <a:latin typeface="Courier New" pitchFamily="49" charset="0"/>
              </a:rPr>
              <a:t>int</a:t>
            </a:r>
            <a:r>
              <a:rPr lang="en-US" sz="2000" b="1" kern="0" dirty="0">
                <a:latin typeface="Courier New" pitchFamily="49" charset="0"/>
              </a:rPr>
              <a:t>  </a:t>
            </a:r>
            <a:r>
              <a:rPr lang="en-US" sz="2000" b="1" kern="0" dirty="0" err="1">
                <a:solidFill>
                  <a:srgbClr val="119F33"/>
                </a:solidFill>
                <a:latin typeface="Courier New" pitchFamily="49" charset="0"/>
              </a:rPr>
              <a:t>getBalance</a:t>
            </a:r>
            <a:r>
              <a:rPr lang="en-US" sz="2000" b="1" kern="0" dirty="0">
                <a:latin typeface="Courier New" pitchFamily="49" charset="0"/>
              </a:rPr>
              <a:t>()      { </a:t>
            </a:r>
            <a:r>
              <a:rPr lang="en-US" sz="2000" b="1" kern="0" dirty="0">
                <a:solidFill>
                  <a:schemeClr val="accent2"/>
                </a:solidFill>
                <a:latin typeface="Courier New" pitchFamily="49" charset="0"/>
              </a:rPr>
              <a:t>return</a:t>
            </a:r>
            <a:r>
              <a:rPr lang="en-US" sz="2000" b="1" kern="0" dirty="0">
                <a:latin typeface="Courier New" pitchFamily="49" charset="0"/>
              </a:rPr>
              <a:t> balance; }</a:t>
            </a:r>
          </a:p>
          <a:p>
            <a:pPr marL="342900" indent="-342900" fontAlgn="base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000" b="1" kern="0" dirty="0">
                <a:latin typeface="Courier New" pitchFamily="49" charset="0"/>
              </a:rPr>
              <a:t>  void </a:t>
            </a:r>
            <a:r>
              <a:rPr lang="en-US" sz="2000" b="1" kern="0" dirty="0" err="1">
                <a:solidFill>
                  <a:srgbClr val="119F33"/>
                </a:solidFill>
                <a:latin typeface="Courier New" pitchFamily="49" charset="0"/>
              </a:rPr>
              <a:t>setBalance</a:t>
            </a:r>
            <a:r>
              <a:rPr lang="en-US" sz="2000" b="1" kern="0" dirty="0">
                <a:latin typeface="Courier New" pitchFamily="49" charset="0"/>
              </a:rPr>
              <a:t>(int </a:t>
            </a:r>
            <a:r>
              <a:rPr lang="en-US" sz="2000" b="1" kern="0" dirty="0">
                <a:solidFill>
                  <a:srgbClr val="119F33"/>
                </a:solidFill>
                <a:latin typeface="Courier New" pitchFamily="49" charset="0"/>
              </a:rPr>
              <a:t>x</a:t>
            </a:r>
            <a:r>
              <a:rPr lang="en-US" sz="2000" b="1" kern="0" dirty="0">
                <a:latin typeface="Courier New" pitchFamily="49" charset="0"/>
              </a:rPr>
              <a:t>) { balance = x; }</a:t>
            </a:r>
          </a:p>
          <a:p>
            <a:pPr marL="342900" indent="-342900" fontAlgn="base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defRPr/>
            </a:pPr>
            <a:endParaRPr lang="en-US" sz="2000" b="1" kern="0" dirty="0">
              <a:latin typeface="Courier New" pitchFamily="49" charset="0"/>
            </a:endParaRPr>
          </a:p>
          <a:p>
            <a:pPr marL="342900" indent="-342900" fontAlgn="base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000" b="1" kern="0" dirty="0">
                <a:latin typeface="Courier New" pitchFamily="49" charset="0"/>
              </a:rPr>
              <a:t>  void </a:t>
            </a:r>
            <a:r>
              <a:rPr lang="en-US" sz="2000" b="1" kern="0" dirty="0">
                <a:solidFill>
                  <a:srgbClr val="119F33"/>
                </a:solidFill>
                <a:latin typeface="Courier New" pitchFamily="49" charset="0"/>
              </a:rPr>
              <a:t>withdraw</a:t>
            </a:r>
            <a:r>
              <a:rPr lang="en-US" sz="2000" b="1" kern="0" dirty="0">
                <a:latin typeface="Courier New" pitchFamily="49" charset="0"/>
              </a:rPr>
              <a:t>(</a:t>
            </a:r>
            <a:r>
              <a:rPr lang="en-US" sz="2000" b="1" kern="0" dirty="0" err="1">
                <a:latin typeface="Courier New" pitchFamily="49" charset="0"/>
              </a:rPr>
              <a:t>int</a:t>
            </a:r>
            <a:r>
              <a:rPr lang="en-US" sz="2000" b="1" kern="0" dirty="0">
                <a:latin typeface="Courier New" pitchFamily="49" charset="0"/>
              </a:rPr>
              <a:t> </a:t>
            </a:r>
            <a:r>
              <a:rPr lang="en-US" sz="2000" b="1" kern="0" dirty="0">
                <a:solidFill>
                  <a:srgbClr val="119F33"/>
                </a:solidFill>
                <a:latin typeface="Courier New" pitchFamily="49" charset="0"/>
              </a:rPr>
              <a:t>amount</a:t>
            </a:r>
            <a:r>
              <a:rPr lang="en-US" sz="2000" b="1" kern="0" dirty="0">
                <a:latin typeface="Courier New" pitchFamily="49" charset="0"/>
              </a:rPr>
              <a:t>) {</a:t>
            </a:r>
          </a:p>
          <a:p>
            <a:pPr marL="342900" indent="-342900" fontAlgn="base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000" b="1" kern="0" dirty="0">
                <a:latin typeface="Courier New" pitchFamily="49" charset="0"/>
              </a:rPr>
              <a:t>    </a:t>
            </a:r>
            <a:r>
              <a:rPr lang="en-US" sz="2000" b="1" kern="0" dirty="0" err="1">
                <a:latin typeface="Courier New" pitchFamily="49" charset="0"/>
              </a:rPr>
              <a:t>int</a:t>
            </a:r>
            <a:r>
              <a:rPr lang="en-US" sz="2000" b="1" kern="0" dirty="0">
                <a:latin typeface="Courier New" pitchFamily="49" charset="0"/>
              </a:rPr>
              <a:t> </a:t>
            </a:r>
            <a:r>
              <a:rPr lang="en-US" sz="2000" b="1" kern="0" dirty="0">
                <a:solidFill>
                  <a:srgbClr val="119F33"/>
                </a:solidFill>
                <a:latin typeface="Courier New" pitchFamily="49" charset="0"/>
              </a:rPr>
              <a:t>b</a:t>
            </a:r>
            <a:r>
              <a:rPr lang="en-US" sz="2000" b="1" kern="0" dirty="0">
                <a:latin typeface="Courier New" pitchFamily="49" charset="0"/>
              </a:rPr>
              <a:t> = </a:t>
            </a:r>
            <a:r>
              <a:rPr lang="en-US" sz="2000" b="1" kern="0" dirty="0" err="1">
                <a:latin typeface="Courier New" pitchFamily="49" charset="0"/>
              </a:rPr>
              <a:t>getBalance</a:t>
            </a:r>
            <a:r>
              <a:rPr lang="en-US" sz="2000" b="1" kern="0" dirty="0">
                <a:latin typeface="Courier New" pitchFamily="49" charset="0"/>
              </a:rPr>
              <a:t>();</a:t>
            </a:r>
          </a:p>
          <a:p>
            <a:pPr marL="342900" indent="-342900" fontAlgn="base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000" b="1" kern="0" dirty="0">
                <a:latin typeface="Courier New" pitchFamily="49" charset="0"/>
              </a:rPr>
              <a:t>    </a:t>
            </a:r>
            <a:r>
              <a:rPr lang="en-US" sz="2000" b="1" kern="0" dirty="0">
                <a:solidFill>
                  <a:schemeClr val="accent2"/>
                </a:solidFill>
                <a:latin typeface="Courier New" pitchFamily="49" charset="0"/>
              </a:rPr>
              <a:t>if </a:t>
            </a:r>
            <a:r>
              <a:rPr lang="en-US" sz="2000" b="1" kern="0" dirty="0">
                <a:latin typeface="Courier New" pitchFamily="49" charset="0"/>
              </a:rPr>
              <a:t>(amount &gt; b)</a:t>
            </a:r>
          </a:p>
          <a:p>
            <a:pPr marL="342900" indent="-342900" fontAlgn="base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000" b="1" kern="0" dirty="0">
                <a:latin typeface="Courier New" pitchFamily="49" charset="0"/>
              </a:rPr>
              <a:t>      </a:t>
            </a:r>
            <a:r>
              <a:rPr lang="en-US" sz="2000" b="1" kern="0" dirty="0">
                <a:solidFill>
                  <a:schemeClr val="accent2"/>
                </a:solidFill>
                <a:latin typeface="Courier New" pitchFamily="49" charset="0"/>
              </a:rPr>
              <a:t>throw new</a:t>
            </a:r>
            <a:r>
              <a:rPr lang="en-US" sz="2000" b="1" kern="0" dirty="0">
                <a:latin typeface="Courier New" pitchFamily="49" charset="0"/>
              </a:rPr>
              <a:t> </a:t>
            </a:r>
            <a:r>
              <a:rPr lang="en-US" sz="2000" b="1" kern="0" dirty="0" err="1">
                <a:latin typeface="Courier New" pitchFamily="49" charset="0"/>
              </a:rPr>
              <a:t>WithdrawTooLargeException</a:t>
            </a:r>
            <a:r>
              <a:rPr lang="en-US" sz="2000" b="1" kern="0" dirty="0">
                <a:latin typeface="Courier New" pitchFamily="49" charset="0"/>
              </a:rPr>
              <a:t>();</a:t>
            </a:r>
          </a:p>
          <a:p>
            <a:pPr marL="342900" indent="-342900" fontAlgn="base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000" b="1" kern="0" dirty="0">
                <a:latin typeface="Courier New" pitchFamily="49" charset="0"/>
              </a:rPr>
              <a:t>    </a:t>
            </a:r>
            <a:r>
              <a:rPr lang="en-US" sz="2000" b="1" kern="0" dirty="0" err="1">
                <a:latin typeface="Courier New" pitchFamily="49" charset="0"/>
              </a:rPr>
              <a:t>setBalance</a:t>
            </a:r>
            <a:r>
              <a:rPr lang="en-US" sz="2000" b="1" kern="0" dirty="0">
                <a:latin typeface="Courier New" pitchFamily="49" charset="0"/>
              </a:rPr>
              <a:t>(b – amount);</a:t>
            </a:r>
          </a:p>
          <a:p>
            <a:pPr marL="342900" indent="-342900" fontAlgn="base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000" b="1" kern="0" dirty="0">
                <a:latin typeface="Courier New" pitchFamily="49" charset="0"/>
              </a:rPr>
              <a:t>  }</a:t>
            </a:r>
          </a:p>
          <a:p>
            <a:pPr marL="342900" indent="-342900" fontAlgn="base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000" b="1" kern="0" dirty="0">
                <a:latin typeface="Courier New" pitchFamily="49" charset="0"/>
              </a:rPr>
              <a:t>  … </a:t>
            </a:r>
            <a:r>
              <a:rPr lang="en-US" sz="2000" b="1" kern="0" dirty="0">
                <a:solidFill>
                  <a:srgbClr val="7030A0"/>
                </a:solidFill>
                <a:latin typeface="Courier New" pitchFamily="49" charset="0"/>
              </a:rPr>
              <a:t>// other operations like deposit, etc.</a:t>
            </a:r>
          </a:p>
          <a:p>
            <a:pPr marL="342900" indent="-342900" fontAlgn="base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000" b="1" kern="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Activity: What is the balance at the end?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BDAE4634-8007-E449-BB7C-BB636D9B90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90532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Two threads run: one withdrawing 100, another withdrawing 75, (Assume initial balance = 150)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EFDA089-ECE7-6C49-8B61-94C576CC8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F018D-A113-44B2-BA5D-E3BD5C944D75}" type="slidenum">
              <a:rPr lang="en-US" smtClean="0"/>
              <a:t>11</a:t>
            </a:fld>
            <a:endParaRPr lang="en-US"/>
          </a:p>
        </p:txBody>
      </p:sp>
      <p:sp>
        <p:nvSpPr>
          <p:cNvPr id="7" name="Rectangle 2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838200" y="1688755"/>
            <a:ext cx="8915400" cy="411832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fontAlgn="base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000" b="1" kern="0" dirty="0">
                <a:solidFill>
                  <a:schemeClr val="accent2"/>
                </a:solidFill>
                <a:latin typeface="Courier New" pitchFamily="49" charset="0"/>
              </a:rPr>
              <a:t>class</a:t>
            </a:r>
            <a:r>
              <a:rPr lang="en-US" sz="2000" b="1" kern="0" dirty="0">
                <a:latin typeface="Courier New" pitchFamily="49" charset="0"/>
              </a:rPr>
              <a:t> </a:t>
            </a:r>
            <a:r>
              <a:rPr lang="en-US" sz="2000" b="1" kern="0" dirty="0" err="1">
                <a:solidFill>
                  <a:srgbClr val="119F33"/>
                </a:solidFill>
                <a:latin typeface="Courier New" pitchFamily="49" charset="0"/>
              </a:rPr>
              <a:t>BankAccount</a:t>
            </a:r>
            <a:r>
              <a:rPr lang="en-US" sz="2000" b="1" kern="0" dirty="0">
                <a:latin typeface="Courier New" pitchFamily="49" charset="0"/>
              </a:rPr>
              <a:t> {</a:t>
            </a:r>
          </a:p>
          <a:p>
            <a:pPr marL="342900" indent="-342900" fontAlgn="base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000" b="1" kern="0" dirty="0">
                <a:latin typeface="Courier New" pitchFamily="49" charset="0"/>
              </a:rPr>
              <a:t>  </a:t>
            </a:r>
            <a:r>
              <a:rPr lang="en-US" sz="2000" b="1" kern="0" dirty="0">
                <a:solidFill>
                  <a:schemeClr val="accent2"/>
                </a:solidFill>
                <a:latin typeface="Courier New" pitchFamily="49" charset="0"/>
              </a:rPr>
              <a:t>private</a:t>
            </a:r>
            <a:r>
              <a:rPr lang="en-US" sz="2000" b="1" kern="0" dirty="0">
                <a:latin typeface="Courier New" pitchFamily="49" charset="0"/>
              </a:rPr>
              <a:t> </a:t>
            </a:r>
            <a:r>
              <a:rPr lang="en-US" sz="2000" b="1" kern="0" dirty="0" err="1">
                <a:latin typeface="Courier New" pitchFamily="49" charset="0"/>
              </a:rPr>
              <a:t>int</a:t>
            </a:r>
            <a:r>
              <a:rPr lang="en-US" sz="2000" b="1" kern="0" dirty="0">
                <a:latin typeface="Courier New" pitchFamily="49" charset="0"/>
              </a:rPr>
              <a:t> </a:t>
            </a:r>
            <a:r>
              <a:rPr lang="en-US" sz="2000" b="1" kern="0" dirty="0">
                <a:solidFill>
                  <a:srgbClr val="119F33"/>
                </a:solidFill>
                <a:latin typeface="Courier New" pitchFamily="49" charset="0"/>
              </a:rPr>
              <a:t>balance</a:t>
            </a:r>
            <a:r>
              <a:rPr lang="en-US" sz="2000" b="1" kern="0" dirty="0">
                <a:latin typeface="Courier New" pitchFamily="49" charset="0"/>
              </a:rPr>
              <a:t> = 0;</a:t>
            </a:r>
          </a:p>
          <a:p>
            <a:pPr marL="342900" indent="-342900" fontAlgn="base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000" b="1" kern="0" dirty="0">
                <a:latin typeface="Courier New" pitchFamily="49" charset="0"/>
              </a:rPr>
              <a:t>  </a:t>
            </a:r>
            <a:r>
              <a:rPr lang="en-US" sz="2000" b="1" kern="0" dirty="0" err="1">
                <a:latin typeface="Courier New" pitchFamily="49" charset="0"/>
              </a:rPr>
              <a:t>int</a:t>
            </a:r>
            <a:r>
              <a:rPr lang="en-US" sz="2000" b="1" kern="0" dirty="0">
                <a:latin typeface="Courier New" pitchFamily="49" charset="0"/>
              </a:rPr>
              <a:t>  </a:t>
            </a:r>
            <a:r>
              <a:rPr lang="en-US" sz="2000" b="1" kern="0" dirty="0" err="1">
                <a:solidFill>
                  <a:srgbClr val="119F33"/>
                </a:solidFill>
                <a:latin typeface="Courier New" pitchFamily="49" charset="0"/>
              </a:rPr>
              <a:t>getBalance</a:t>
            </a:r>
            <a:r>
              <a:rPr lang="en-US" sz="2000" b="1" kern="0" dirty="0">
                <a:latin typeface="Courier New" pitchFamily="49" charset="0"/>
              </a:rPr>
              <a:t>()      { </a:t>
            </a:r>
            <a:r>
              <a:rPr lang="en-US" sz="2000" b="1" kern="0" dirty="0">
                <a:solidFill>
                  <a:schemeClr val="accent2"/>
                </a:solidFill>
                <a:latin typeface="Courier New" pitchFamily="49" charset="0"/>
              </a:rPr>
              <a:t>return</a:t>
            </a:r>
            <a:r>
              <a:rPr lang="en-US" sz="2000" b="1" kern="0" dirty="0">
                <a:latin typeface="Courier New" pitchFamily="49" charset="0"/>
              </a:rPr>
              <a:t> balance; }</a:t>
            </a:r>
          </a:p>
          <a:p>
            <a:pPr marL="342900" indent="-342900" fontAlgn="base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000" b="1" kern="0" dirty="0">
                <a:latin typeface="Courier New" pitchFamily="49" charset="0"/>
              </a:rPr>
              <a:t>  void </a:t>
            </a:r>
            <a:r>
              <a:rPr lang="en-US" sz="2000" b="1" kern="0" dirty="0" err="1">
                <a:solidFill>
                  <a:srgbClr val="119F33"/>
                </a:solidFill>
                <a:latin typeface="Courier New" pitchFamily="49" charset="0"/>
              </a:rPr>
              <a:t>setBalance</a:t>
            </a:r>
            <a:r>
              <a:rPr lang="en-US" sz="2000" b="1" kern="0" dirty="0">
                <a:latin typeface="Courier New" pitchFamily="49" charset="0"/>
              </a:rPr>
              <a:t>(int </a:t>
            </a:r>
            <a:r>
              <a:rPr lang="en-US" sz="2000" b="1" kern="0" dirty="0">
                <a:solidFill>
                  <a:srgbClr val="119F33"/>
                </a:solidFill>
                <a:latin typeface="Courier New" pitchFamily="49" charset="0"/>
              </a:rPr>
              <a:t>x</a:t>
            </a:r>
            <a:r>
              <a:rPr lang="en-US" sz="2000" b="1" kern="0" dirty="0">
                <a:latin typeface="Courier New" pitchFamily="49" charset="0"/>
              </a:rPr>
              <a:t>) { balance = x; }</a:t>
            </a:r>
          </a:p>
          <a:p>
            <a:pPr marL="342900" indent="-342900" fontAlgn="base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defRPr/>
            </a:pPr>
            <a:endParaRPr lang="en-US" sz="2000" b="1" kern="0" dirty="0">
              <a:latin typeface="Courier New" pitchFamily="49" charset="0"/>
            </a:endParaRPr>
          </a:p>
          <a:p>
            <a:pPr marL="342900" indent="-342900" fontAlgn="base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000" b="1" kern="0" dirty="0">
                <a:latin typeface="Courier New" pitchFamily="49" charset="0"/>
              </a:rPr>
              <a:t>  void </a:t>
            </a:r>
            <a:r>
              <a:rPr lang="en-US" sz="2000" b="1" kern="0" dirty="0">
                <a:solidFill>
                  <a:srgbClr val="119F33"/>
                </a:solidFill>
                <a:latin typeface="Courier New" pitchFamily="49" charset="0"/>
              </a:rPr>
              <a:t>withdraw</a:t>
            </a:r>
            <a:r>
              <a:rPr lang="en-US" sz="2000" b="1" kern="0" dirty="0">
                <a:latin typeface="Courier New" pitchFamily="49" charset="0"/>
              </a:rPr>
              <a:t>(</a:t>
            </a:r>
            <a:r>
              <a:rPr lang="en-US" sz="2000" b="1" kern="0" dirty="0" err="1">
                <a:latin typeface="Courier New" pitchFamily="49" charset="0"/>
              </a:rPr>
              <a:t>int</a:t>
            </a:r>
            <a:r>
              <a:rPr lang="en-US" sz="2000" b="1" kern="0" dirty="0">
                <a:latin typeface="Courier New" pitchFamily="49" charset="0"/>
              </a:rPr>
              <a:t> </a:t>
            </a:r>
            <a:r>
              <a:rPr lang="en-US" sz="2000" b="1" kern="0" dirty="0">
                <a:solidFill>
                  <a:srgbClr val="119F33"/>
                </a:solidFill>
                <a:latin typeface="Courier New" pitchFamily="49" charset="0"/>
              </a:rPr>
              <a:t>amount</a:t>
            </a:r>
            <a:r>
              <a:rPr lang="en-US" sz="2000" b="1" kern="0" dirty="0">
                <a:latin typeface="Courier New" pitchFamily="49" charset="0"/>
              </a:rPr>
              <a:t>) {</a:t>
            </a:r>
          </a:p>
          <a:p>
            <a:pPr marL="342900" indent="-342900" fontAlgn="base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000" b="1" kern="0" dirty="0">
                <a:latin typeface="Courier New" pitchFamily="49" charset="0"/>
              </a:rPr>
              <a:t>    </a:t>
            </a:r>
            <a:r>
              <a:rPr lang="en-US" sz="2000" b="1" kern="0" dirty="0" err="1">
                <a:latin typeface="Courier New" pitchFamily="49" charset="0"/>
              </a:rPr>
              <a:t>int</a:t>
            </a:r>
            <a:r>
              <a:rPr lang="en-US" sz="2000" b="1" kern="0" dirty="0">
                <a:latin typeface="Courier New" pitchFamily="49" charset="0"/>
              </a:rPr>
              <a:t> </a:t>
            </a:r>
            <a:r>
              <a:rPr lang="en-US" sz="2000" b="1" kern="0" dirty="0">
                <a:solidFill>
                  <a:srgbClr val="119F33"/>
                </a:solidFill>
                <a:latin typeface="Courier New" pitchFamily="49" charset="0"/>
              </a:rPr>
              <a:t>b</a:t>
            </a:r>
            <a:r>
              <a:rPr lang="en-US" sz="2000" b="1" kern="0" dirty="0">
                <a:latin typeface="Courier New" pitchFamily="49" charset="0"/>
              </a:rPr>
              <a:t> = </a:t>
            </a:r>
            <a:r>
              <a:rPr lang="en-US" sz="2000" b="1" kern="0" dirty="0" err="1">
                <a:latin typeface="Courier New" pitchFamily="49" charset="0"/>
              </a:rPr>
              <a:t>getBalance</a:t>
            </a:r>
            <a:r>
              <a:rPr lang="en-US" sz="2000" b="1" kern="0" dirty="0">
                <a:latin typeface="Courier New" pitchFamily="49" charset="0"/>
              </a:rPr>
              <a:t>();</a:t>
            </a:r>
          </a:p>
          <a:p>
            <a:pPr marL="342900" indent="-342900" fontAlgn="base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000" b="1" kern="0" dirty="0">
                <a:latin typeface="Courier New" pitchFamily="49" charset="0"/>
              </a:rPr>
              <a:t>    </a:t>
            </a:r>
            <a:r>
              <a:rPr lang="en-US" sz="2000" b="1" kern="0" dirty="0">
                <a:solidFill>
                  <a:schemeClr val="accent2"/>
                </a:solidFill>
                <a:latin typeface="Courier New" pitchFamily="49" charset="0"/>
              </a:rPr>
              <a:t>if </a:t>
            </a:r>
            <a:r>
              <a:rPr lang="en-US" sz="2000" b="1" kern="0" dirty="0">
                <a:latin typeface="Courier New" pitchFamily="49" charset="0"/>
              </a:rPr>
              <a:t>(amount &gt; b)</a:t>
            </a:r>
          </a:p>
          <a:p>
            <a:pPr marL="342900" indent="-342900" fontAlgn="base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000" b="1" kern="0" dirty="0">
                <a:latin typeface="Courier New" pitchFamily="49" charset="0"/>
              </a:rPr>
              <a:t>      </a:t>
            </a:r>
            <a:r>
              <a:rPr lang="en-US" sz="2000" b="1" kern="0" dirty="0">
                <a:solidFill>
                  <a:schemeClr val="accent2"/>
                </a:solidFill>
                <a:latin typeface="Courier New" pitchFamily="49" charset="0"/>
              </a:rPr>
              <a:t>throw new</a:t>
            </a:r>
            <a:r>
              <a:rPr lang="en-US" sz="2000" b="1" kern="0" dirty="0">
                <a:latin typeface="Courier New" pitchFamily="49" charset="0"/>
              </a:rPr>
              <a:t> </a:t>
            </a:r>
            <a:r>
              <a:rPr lang="en-US" sz="2000" b="1" kern="0" dirty="0" err="1">
                <a:latin typeface="Courier New" pitchFamily="49" charset="0"/>
              </a:rPr>
              <a:t>WithdrawTooLargeException</a:t>
            </a:r>
            <a:r>
              <a:rPr lang="en-US" sz="2000" b="1" kern="0" dirty="0">
                <a:latin typeface="Courier New" pitchFamily="49" charset="0"/>
              </a:rPr>
              <a:t>();</a:t>
            </a:r>
          </a:p>
          <a:p>
            <a:pPr marL="342900" indent="-342900" fontAlgn="base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000" b="1" kern="0" dirty="0">
                <a:latin typeface="Courier New" pitchFamily="49" charset="0"/>
              </a:rPr>
              <a:t>    </a:t>
            </a:r>
            <a:r>
              <a:rPr lang="en-US" sz="2000" b="1" kern="0" dirty="0" err="1">
                <a:latin typeface="Courier New" pitchFamily="49" charset="0"/>
              </a:rPr>
              <a:t>setBalance</a:t>
            </a:r>
            <a:r>
              <a:rPr lang="en-US" sz="2000" b="1" kern="0" dirty="0">
                <a:latin typeface="Courier New" pitchFamily="49" charset="0"/>
              </a:rPr>
              <a:t>(b – amount);</a:t>
            </a:r>
          </a:p>
          <a:p>
            <a:pPr marL="342900" indent="-342900" fontAlgn="base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000" b="1" kern="0" dirty="0">
                <a:latin typeface="Courier New" pitchFamily="49" charset="0"/>
              </a:rPr>
              <a:t>  }</a:t>
            </a:r>
          </a:p>
          <a:p>
            <a:pPr marL="342900" indent="-342900" fontAlgn="base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000" b="1" kern="0" dirty="0">
                <a:latin typeface="Courier New" pitchFamily="49" charset="0"/>
              </a:rPr>
              <a:t>  … </a:t>
            </a:r>
            <a:r>
              <a:rPr lang="en-US" sz="2000" b="1" kern="0" dirty="0">
                <a:solidFill>
                  <a:srgbClr val="7030A0"/>
                </a:solidFill>
                <a:latin typeface="Courier New" pitchFamily="49" charset="0"/>
              </a:rPr>
              <a:t>// other operations like deposit, etc.</a:t>
            </a:r>
          </a:p>
          <a:p>
            <a:pPr marL="342900" indent="-342900" fontAlgn="base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000" b="1" kern="0" dirty="0">
                <a:latin typeface="Courier New" pitchFamily="49" charset="0"/>
              </a:rPr>
              <a:t>}</a:t>
            </a: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EFB11C6D-B8A5-AA44-9956-3282E5E08B28}"/>
              </a:ext>
            </a:extLst>
          </p:cNvPr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909763" y="6188075"/>
            <a:ext cx="290353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ts val="2000"/>
              </a:lnSpc>
              <a:spcBef>
                <a:spcPct val="20000"/>
              </a:spcBef>
              <a:defRPr/>
            </a:pPr>
            <a:r>
              <a:rPr lang="en-US" sz="2000" b="1" kern="0" dirty="0" err="1">
                <a:latin typeface="Courier New" pitchFamily="49" charset="0"/>
              </a:rPr>
              <a:t>x.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withdraw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(100);</a:t>
            </a:r>
            <a:endParaRPr lang="en-US" sz="2000" b="1" kern="0" dirty="0">
              <a:latin typeface="Courier New" pitchFamily="49" charset="0"/>
            </a:endParaRPr>
          </a:p>
          <a:p>
            <a:pPr marL="342900" indent="-342900">
              <a:lnSpc>
                <a:spcPts val="2000"/>
              </a:lnSpc>
              <a:spcBef>
                <a:spcPct val="20000"/>
              </a:spcBef>
              <a:defRPr/>
            </a:pPr>
            <a:endParaRPr lang="en-US" sz="2000" b="1" kern="0" dirty="0">
              <a:latin typeface="Courier New" pitchFamily="49" charset="0"/>
            </a:endParaRPr>
          </a:p>
          <a:p>
            <a:pPr marL="342900" indent="-342900">
              <a:lnSpc>
                <a:spcPts val="2000"/>
              </a:lnSpc>
              <a:spcBef>
                <a:spcPct val="20000"/>
              </a:spcBef>
              <a:defRPr/>
            </a:pPr>
            <a:endParaRPr lang="en-US" sz="2000" b="1" kern="0" dirty="0">
              <a:latin typeface="Courier New" pitchFamily="49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F7CA05F-BBCF-F54A-AD29-35657AD67AA8}"/>
              </a:ext>
            </a:extLst>
          </p:cNvPr>
          <p:cNvSpPr txBox="1"/>
          <p:nvPr>
            <p:custDataLst>
              <p:tags r:id="rId4"/>
            </p:custDataLst>
          </p:nvPr>
        </p:nvSpPr>
        <p:spPr>
          <a:xfrm>
            <a:off x="2755900" y="5807075"/>
            <a:ext cx="1211263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0" dirty="0">
                <a:latin typeface="+mn-lt"/>
              </a:rPr>
              <a:t>Thread 1</a:t>
            </a:r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365F346B-13F0-5B41-A0C2-0B10797D3A7D}"/>
              </a:ext>
            </a:extLst>
          </p:cNvPr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5880100" y="6188075"/>
            <a:ext cx="2903538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ts val="2000"/>
              </a:lnSpc>
              <a:spcBef>
                <a:spcPct val="20000"/>
              </a:spcBef>
              <a:defRPr/>
            </a:pPr>
            <a:r>
              <a:rPr lang="en-US" sz="2000" b="1" kern="0" dirty="0" err="1">
                <a:latin typeface="Courier New" pitchFamily="49" charset="0"/>
              </a:rPr>
              <a:t>x.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withdraw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(75);</a:t>
            </a:r>
            <a:endParaRPr lang="en-US" sz="2000" b="1" kern="0" dirty="0">
              <a:latin typeface="Courier New" pitchFamily="49" charset="0"/>
            </a:endParaRPr>
          </a:p>
          <a:p>
            <a:pPr marL="342900" indent="-342900">
              <a:lnSpc>
                <a:spcPts val="2000"/>
              </a:lnSpc>
              <a:spcBef>
                <a:spcPct val="20000"/>
              </a:spcBef>
              <a:defRPr/>
            </a:pPr>
            <a:endParaRPr lang="en-US" sz="2000" b="1" kern="0" dirty="0">
              <a:latin typeface="Courier New" pitchFamily="49" charset="0"/>
            </a:endParaRPr>
          </a:p>
          <a:p>
            <a:pPr marL="342900" indent="-342900">
              <a:lnSpc>
                <a:spcPts val="2000"/>
              </a:lnSpc>
              <a:spcBef>
                <a:spcPct val="20000"/>
              </a:spcBef>
              <a:defRPr/>
            </a:pPr>
            <a:endParaRPr lang="en-US" sz="2000" b="1" kern="0" dirty="0">
              <a:latin typeface="Courier New" pitchFamily="49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B1F653C-2FC3-D446-8EC9-21845F93B600}"/>
              </a:ext>
            </a:extLst>
          </p:cNvPr>
          <p:cNvSpPr txBox="1"/>
          <p:nvPr>
            <p:custDataLst>
              <p:tags r:id="rId6"/>
            </p:custDataLst>
          </p:nvPr>
        </p:nvSpPr>
        <p:spPr>
          <a:xfrm>
            <a:off x="6726238" y="5807075"/>
            <a:ext cx="121126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0" dirty="0">
                <a:latin typeface="+mn-lt"/>
              </a:rPr>
              <a:t>Thread 2</a:t>
            </a:r>
          </a:p>
        </p:txBody>
      </p:sp>
    </p:spTree>
    <p:extLst>
      <p:ext uri="{BB962C8B-B14F-4D97-AF65-F5344CB8AC3E}">
        <p14:creationId xmlns:p14="http://schemas.microsoft.com/office/powerpoint/2010/main" val="23001967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CB2056-E34F-4DB2-B0E7-0124453ED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Activity: What is the balance at the end?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8EA6428-39E7-3B49-B2F7-561128BCF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F018D-A113-44B2-BA5D-E3BD5C944D75}" type="slidenum">
              <a:rPr lang="en-US" smtClean="0"/>
              <a:t>12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2803526-D695-B940-9659-ADDAE559BAF9}"/>
              </a:ext>
            </a:extLst>
          </p:cNvPr>
          <p:cNvSpPr txBox="1"/>
          <p:nvPr/>
        </p:nvSpPr>
        <p:spPr>
          <a:xfrm>
            <a:off x="0" y="1516489"/>
            <a:ext cx="6210300" cy="2826864"/>
          </a:xfrm>
          <a:prstGeom prst="rect">
            <a:avLst/>
          </a:prstGeom>
          <a:solidFill>
            <a:srgbClr val="FFFF9A"/>
          </a:solidFill>
        </p:spPr>
        <p:txBody>
          <a:bodyPr wrap="square">
            <a:spAutoFit/>
          </a:bodyPr>
          <a:lstStyle/>
          <a:p>
            <a:pPr marL="342900" indent="-3429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b="1" kern="0" dirty="0">
                <a:latin typeface="Courier New" pitchFamily="49" charset="0"/>
              </a:rPr>
              <a:t> void </a:t>
            </a:r>
            <a:r>
              <a:rPr lang="en-US" b="1" kern="0" dirty="0">
                <a:solidFill>
                  <a:srgbClr val="119F33"/>
                </a:solidFill>
                <a:latin typeface="Courier New" pitchFamily="49" charset="0"/>
              </a:rPr>
              <a:t>withdraw</a:t>
            </a:r>
            <a:r>
              <a:rPr lang="en-US" b="1" kern="0" dirty="0">
                <a:latin typeface="Courier New" pitchFamily="49" charset="0"/>
              </a:rPr>
              <a:t>(int </a:t>
            </a:r>
            <a:r>
              <a:rPr lang="en-US" b="1" kern="0" dirty="0">
                <a:solidFill>
                  <a:srgbClr val="119F33"/>
                </a:solidFill>
                <a:latin typeface="Courier New" pitchFamily="49" charset="0"/>
              </a:rPr>
              <a:t>amount</a:t>
            </a:r>
            <a:r>
              <a:rPr lang="en-US" b="1" kern="0" dirty="0">
                <a:latin typeface="Courier New" pitchFamily="49" charset="0"/>
              </a:rPr>
              <a:t>) {</a:t>
            </a:r>
          </a:p>
          <a:p>
            <a:pPr marL="342900" indent="-3429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b="1" kern="0" dirty="0">
                <a:latin typeface="Courier New" pitchFamily="49" charset="0"/>
              </a:rPr>
              <a:t>    int </a:t>
            </a:r>
            <a:r>
              <a:rPr lang="en-US" b="1" kern="0" dirty="0">
                <a:solidFill>
                  <a:srgbClr val="119F33"/>
                </a:solidFill>
                <a:latin typeface="Courier New" pitchFamily="49" charset="0"/>
              </a:rPr>
              <a:t>b</a:t>
            </a:r>
            <a:r>
              <a:rPr lang="en-US" b="1" kern="0" dirty="0">
                <a:latin typeface="Courier New" pitchFamily="49" charset="0"/>
              </a:rPr>
              <a:t> = </a:t>
            </a:r>
            <a:r>
              <a:rPr lang="en-US" b="1" kern="0" dirty="0" err="1">
                <a:latin typeface="Courier New" pitchFamily="49" charset="0"/>
              </a:rPr>
              <a:t>getBalance</a:t>
            </a:r>
            <a:r>
              <a:rPr lang="en-US" b="1" kern="0" dirty="0">
                <a:latin typeface="Courier New" pitchFamily="49" charset="0"/>
              </a:rPr>
              <a:t>();</a:t>
            </a:r>
          </a:p>
          <a:p>
            <a:pPr marL="342900" indent="-3429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b="1" kern="0" dirty="0">
                <a:latin typeface="Courier New" pitchFamily="49" charset="0"/>
              </a:rPr>
              <a:t>    </a:t>
            </a:r>
            <a:r>
              <a:rPr lang="en-US" b="1" kern="0" dirty="0">
                <a:solidFill>
                  <a:schemeClr val="accent2"/>
                </a:solidFill>
                <a:latin typeface="Courier New" pitchFamily="49" charset="0"/>
              </a:rPr>
              <a:t>if </a:t>
            </a:r>
            <a:r>
              <a:rPr lang="en-US" b="1" kern="0" dirty="0">
                <a:latin typeface="Courier New" pitchFamily="49" charset="0"/>
              </a:rPr>
              <a:t>(amount &gt; b)</a:t>
            </a:r>
          </a:p>
          <a:p>
            <a:pPr marL="342900" indent="-3429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b="1" kern="0" dirty="0">
                <a:latin typeface="Courier New" pitchFamily="49" charset="0"/>
              </a:rPr>
              <a:t>      </a:t>
            </a:r>
            <a:r>
              <a:rPr lang="en-US" b="1" kern="0" dirty="0">
                <a:solidFill>
                  <a:schemeClr val="accent2"/>
                </a:solidFill>
                <a:latin typeface="Courier New" pitchFamily="49" charset="0"/>
              </a:rPr>
              <a:t>throw new</a:t>
            </a:r>
            <a:r>
              <a:rPr lang="en-US" b="1" kern="0" dirty="0">
                <a:latin typeface="Courier New" pitchFamily="49" charset="0"/>
              </a:rPr>
              <a:t> </a:t>
            </a:r>
            <a:r>
              <a:rPr lang="en-US" b="1" kern="0" dirty="0" err="1">
                <a:latin typeface="Courier New" pitchFamily="49" charset="0"/>
              </a:rPr>
              <a:t>WithdrawTooLargeException</a:t>
            </a:r>
            <a:r>
              <a:rPr lang="en-US" b="1" kern="0" dirty="0">
                <a:latin typeface="Courier New" pitchFamily="49" charset="0"/>
              </a:rPr>
              <a:t>();</a:t>
            </a:r>
          </a:p>
          <a:p>
            <a:pPr marL="342900" indent="-3429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b="1" kern="0" dirty="0">
                <a:latin typeface="Courier New" pitchFamily="49" charset="0"/>
              </a:rPr>
              <a:t>    </a:t>
            </a:r>
            <a:r>
              <a:rPr lang="en-US" b="1" kern="0" dirty="0" err="1">
                <a:latin typeface="Courier New" pitchFamily="49" charset="0"/>
              </a:rPr>
              <a:t>setBalance</a:t>
            </a:r>
            <a:r>
              <a:rPr lang="en-US" b="1" kern="0" dirty="0">
                <a:latin typeface="Courier New" pitchFamily="49" charset="0"/>
              </a:rPr>
              <a:t>(b – amount);</a:t>
            </a:r>
          </a:p>
          <a:p>
            <a:pPr marL="342900" indent="-3429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b="1" kern="0" dirty="0">
                <a:latin typeface="Courier New" pitchFamily="49" charset="0"/>
              </a:rPr>
              <a:t>  }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148C168-553F-9248-B722-EA716716B2C5}"/>
              </a:ext>
            </a:extLst>
          </p:cNvPr>
          <p:cNvSpPr txBox="1"/>
          <p:nvPr/>
        </p:nvSpPr>
        <p:spPr>
          <a:xfrm>
            <a:off x="5981700" y="1516488"/>
            <a:ext cx="6210300" cy="2826864"/>
          </a:xfrm>
          <a:prstGeom prst="rect">
            <a:avLst/>
          </a:prstGeom>
          <a:solidFill>
            <a:srgbClr val="FFFF9A"/>
          </a:solidFill>
        </p:spPr>
        <p:txBody>
          <a:bodyPr wrap="square">
            <a:spAutoFit/>
          </a:bodyPr>
          <a:lstStyle/>
          <a:p>
            <a:pPr marL="342900" indent="-3429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b="1" kern="0" dirty="0">
                <a:latin typeface="Courier New" pitchFamily="49" charset="0"/>
              </a:rPr>
              <a:t> void </a:t>
            </a:r>
            <a:r>
              <a:rPr lang="en-US" b="1" kern="0" dirty="0">
                <a:solidFill>
                  <a:srgbClr val="119F33"/>
                </a:solidFill>
                <a:latin typeface="Courier New" pitchFamily="49" charset="0"/>
              </a:rPr>
              <a:t>withdraw</a:t>
            </a:r>
            <a:r>
              <a:rPr lang="en-US" b="1" kern="0" dirty="0">
                <a:latin typeface="Courier New" pitchFamily="49" charset="0"/>
              </a:rPr>
              <a:t>(int </a:t>
            </a:r>
            <a:r>
              <a:rPr lang="en-US" b="1" kern="0" dirty="0">
                <a:solidFill>
                  <a:srgbClr val="119F33"/>
                </a:solidFill>
                <a:latin typeface="Courier New" pitchFamily="49" charset="0"/>
              </a:rPr>
              <a:t>amount</a:t>
            </a:r>
            <a:r>
              <a:rPr lang="en-US" b="1" kern="0" dirty="0">
                <a:latin typeface="Courier New" pitchFamily="49" charset="0"/>
              </a:rPr>
              <a:t>) {</a:t>
            </a:r>
          </a:p>
          <a:p>
            <a:pPr marL="342900" indent="-3429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b="1" kern="0" dirty="0">
                <a:latin typeface="Courier New" pitchFamily="49" charset="0"/>
              </a:rPr>
              <a:t>    int </a:t>
            </a:r>
            <a:r>
              <a:rPr lang="en-US" b="1" kern="0" dirty="0">
                <a:solidFill>
                  <a:srgbClr val="119F33"/>
                </a:solidFill>
                <a:latin typeface="Courier New" pitchFamily="49" charset="0"/>
              </a:rPr>
              <a:t>b</a:t>
            </a:r>
            <a:r>
              <a:rPr lang="en-US" b="1" kern="0" dirty="0">
                <a:latin typeface="Courier New" pitchFamily="49" charset="0"/>
              </a:rPr>
              <a:t> = </a:t>
            </a:r>
            <a:r>
              <a:rPr lang="en-US" b="1" kern="0" dirty="0" err="1">
                <a:latin typeface="Courier New" pitchFamily="49" charset="0"/>
              </a:rPr>
              <a:t>getBalance</a:t>
            </a:r>
            <a:r>
              <a:rPr lang="en-US" b="1" kern="0" dirty="0">
                <a:latin typeface="Courier New" pitchFamily="49" charset="0"/>
              </a:rPr>
              <a:t>();</a:t>
            </a:r>
          </a:p>
          <a:p>
            <a:pPr marL="342900" indent="-3429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b="1" kern="0" dirty="0">
                <a:latin typeface="Courier New" pitchFamily="49" charset="0"/>
              </a:rPr>
              <a:t>    </a:t>
            </a:r>
            <a:r>
              <a:rPr lang="en-US" b="1" kern="0" dirty="0">
                <a:solidFill>
                  <a:schemeClr val="accent2"/>
                </a:solidFill>
                <a:latin typeface="Courier New" pitchFamily="49" charset="0"/>
              </a:rPr>
              <a:t>if </a:t>
            </a:r>
            <a:r>
              <a:rPr lang="en-US" b="1" kern="0" dirty="0">
                <a:latin typeface="Courier New" pitchFamily="49" charset="0"/>
              </a:rPr>
              <a:t>(amount &gt; b)</a:t>
            </a:r>
          </a:p>
          <a:p>
            <a:pPr marL="342900" indent="-3429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b="1" kern="0" dirty="0">
                <a:latin typeface="Courier New" pitchFamily="49" charset="0"/>
              </a:rPr>
              <a:t>      </a:t>
            </a:r>
            <a:r>
              <a:rPr lang="en-US" b="1" kern="0" dirty="0">
                <a:solidFill>
                  <a:schemeClr val="accent2"/>
                </a:solidFill>
                <a:latin typeface="Courier New" pitchFamily="49" charset="0"/>
              </a:rPr>
              <a:t>throw new</a:t>
            </a:r>
            <a:r>
              <a:rPr lang="en-US" b="1" kern="0" dirty="0">
                <a:latin typeface="Courier New" pitchFamily="49" charset="0"/>
              </a:rPr>
              <a:t> </a:t>
            </a:r>
            <a:r>
              <a:rPr lang="en-US" b="1" kern="0" dirty="0" err="1">
                <a:latin typeface="Courier New" pitchFamily="49" charset="0"/>
              </a:rPr>
              <a:t>WithdrawTooLargeException</a:t>
            </a:r>
            <a:r>
              <a:rPr lang="en-US" b="1" kern="0" dirty="0">
                <a:latin typeface="Courier New" pitchFamily="49" charset="0"/>
              </a:rPr>
              <a:t>();</a:t>
            </a:r>
          </a:p>
          <a:p>
            <a:pPr marL="342900" indent="-3429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b="1" kern="0" dirty="0">
                <a:latin typeface="Courier New" pitchFamily="49" charset="0"/>
              </a:rPr>
              <a:t>    </a:t>
            </a:r>
            <a:r>
              <a:rPr lang="en-US" b="1" kern="0" dirty="0" err="1">
                <a:latin typeface="Courier New" pitchFamily="49" charset="0"/>
              </a:rPr>
              <a:t>setBalance</a:t>
            </a:r>
            <a:r>
              <a:rPr lang="en-US" b="1" kern="0" dirty="0">
                <a:latin typeface="Courier New" pitchFamily="49" charset="0"/>
              </a:rPr>
              <a:t>(b – amount);</a:t>
            </a:r>
          </a:p>
          <a:p>
            <a:pPr marL="342900" indent="-3429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b="1" kern="0" dirty="0">
                <a:latin typeface="Courier New" pitchFamily="49" charset="0"/>
              </a:rPr>
              <a:t>  }</a:t>
            </a:r>
            <a:endParaRPr lang="en-US" dirty="0"/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94E7B518-3903-7043-8093-C4AAEFB9101A}"/>
              </a:ext>
            </a:extLst>
          </p:cNvPr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909763" y="4808111"/>
            <a:ext cx="290353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ts val="2000"/>
              </a:lnSpc>
              <a:spcBef>
                <a:spcPct val="20000"/>
              </a:spcBef>
              <a:defRPr/>
            </a:pPr>
            <a:r>
              <a:rPr lang="en-US" sz="2000" b="1" kern="0" dirty="0" err="1">
                <a:latin typeface="Courier New" pitchFamily="49" charset="0"/>
              </a:rPr>
              <a:t>x.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withdraw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(100);</a:t>
            </a:r>
            <a:endParaRPr lang="en-US" sz="2000" b="1" kern="0" dirty="0">
              <a:latin typeface="Courier New" pitchFamily="49" charset="0"/>
            </a:endParaRPr>
          </a:p>
          <a:p>
            <a:pPr marL="342900" indent="-342900">
              <a:lnSpc>
                <a:spcPts val="2000"/>
              </a:lnSpc>
              <a:spcBef>
                <a:spcPct val="20000"/>
              </a:spcBef>
              <a:defRPr/>
            </a:pPr>
            <a:endParaRPr lang="en-US" sz="2000" b="1" kern="0" dirty="0">
              <a:latin typeface="Courier New" pitchFamily="49" charset="0"/>
            </a:endParaRPr>
          </a:p>
          <a:p>
            <a:pPr marL="342900" indent="-342900">
              <a:lnSpc>
                <a:spcPts val="2000"/>
              </a:lnSpc>
              <a:spcBef>
                <a:spcPct val="20000"/>
              </a:spcBef>
              <a:defRPr/>
            </a:pPr>
            <a:endParaRPr lang="en-US" sz="2000" b="1" kern="0" dirty="0">
              <a:latin typeface="Courier New" pitchFamily="49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B9B4A44-81A6-A24A-BD70-B2AE84665902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2755900" y="4427111"/>
            <a:ext cx="1211263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0" dirty="0">
                <a:latin typeface="+mn-lt"/>
              </a:rPr>
              <a:t>Thread 1</a:t>
            </a:r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E755A0A7-A6CA-2541-9783-67B63206DBD6}"/>
              </a:ext>
            </a:extLst>
          </p:cNvPr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5880100" y="4808111"/>
            <a:ext cx="2903538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ts val="2000"/>
              </a:lnSpc>
              <a:spcBef>
                <a:spcPct val="20000"/>
              </a:spcBef>
              <a:defRPr/>
            </a:pPr>
            <a:r>
              <a:rPr lang="en-US" sz="2000" b="1" kern="0" dirty="0" err="1">
                <a:latin typeface="Courier New" pitchFamily="49" charset="0"/>
              </a:rPr>
              <a:t>x.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withdraw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(75);</a:t>
            </a:r>
            <a:endParaRPr lang="en-US" sz="2000" b="1" kern="0" dirty="0">
              <a:latin typeface="Courier New" pitchFamily="49" charset="0"/>
            </a:endParaRPr>
          </a:p>
          <a:p>
            <a:pPr marL="342900" indent="-342900">
              <a:lnSpc>
                <a:spcPts val="2000"/>
              </a:lnSpc>
              <a:spcBef>
                <a:spcPct val="20000"/>
              </a:spcBef>
              <a:defRPr/>
            </a:pPr>
            <a:endParaRPr lang="en-US" sz="2000" b="1" kern="0" dirty="0">
              <a:latin typeface="Courier New" pitchFamily="49" charset="0"/>
            </a:endParaRPr>
          </a:p>
          <a:p>
            <a:pPr marL="342900" indent="-342900">
              <a:lnSpc>
                <a:spcPts val="2000"/>
              </a:lnSpc>
              <a:spcBef>
                <a:spcPct val="20000"/>
              </a:spcBef>
              <a:defRPr/>
            </a:pPr>
            <a:endParaRPr lang="en-US" sz="2000" b="1" kern="0" dirty="0">
              <a:latin typeface="Courier New" pitchFamily="49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095C0ED-C0C4-6E4D-9141-AB5B26A8C6B6}"/>
              </a:ext>
            </a:extLst>
          </p:cNvPr>
          <p:cNvSpPr txBox="1"/>
          <p:nvPr>
            <p:custDataLst>
              <p:tags r:id="rId4"/>
            </p:custDataLst>
          </p:nvPr>
        </p:nvSpPr>
        <p:spPr>
          <a:xfrm>
            <a:off x="6726238" y="4427111"/>
            <a:ext cx="121126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0" dirty="0">
                <a:latin typeface="+mn-lt"/>
              </a:rPr>
              <a:t>Thread 2</a:t>
            </a:r>
          </a:p>
        </p:txBody>
      </p:sp>
    </p:spTree>
    <p:extLst>
      <p:ext uri="{BB962C8B-B14F-4D97-AF65-F5344CB8AC3E}">
        <p14:creationId xmlns:p14="http://schemas.microsoft.com/office/powerpoint/2010/main" val="11105524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Activity: A “</a:t>
            </a:r>
            <a:r>
              <a:rPr lang="en-US" u="sng" dirty="0"/>
              <a:t>good”</a:t>
            </a:r>
            <a:r>
              <a:rPr lang="en-US" dirty="0"/>
              <a:t> execution is also possible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Interleaved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withdraw()</a:t>
            </a:r>
            <a:r>
              <a:rPr lang="en-US" dirty="0"/>
              <a:t> calls on the same account</a:t>
            </a:r>
          </a:p>
          <a:p>
            <a:pPr lvl="1"/>
            <a:r>
              <a:rPr lang="en-US" sz="1800" dirty="0"/>
              <a:t>Assume initial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balance</a:t>
            </a:r>
            <a:r>
              <a:rPr lang="en-US" sz="1800" dirty="0"/>
              <a:t>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== 150</a:t>
            </a:r>
          </a:p>
          <a:p>
            <a:pPr lvl="1"/>
            <a:r>
              <a:rPr lang="en-US" sz="1800" dirty="0"/>
              <a:t>This </a:t>
            </a:r>
            <a:r>
              <a:rPr lang="en-US" sz="1800" b="1" i="1" dirty="0"/>
              <a:t>should</a:t>
            </a:r>
            <a:r>
              <a:rPr lang="en-US" sz="1800" dirty="0"/>
              <a:t> cause a </a:t>
            </a:r>
            <a:r>
              <a:rPr lang="en-US" sz="1800" b="1" dirty="0" err="1">
                <a:latin typeface="Courier New" pitchFamily="49" charset="0"/>
              </a:rPr>
              <a:t>WithdrawTooLarge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/>
              <a:t>exception</a:t>
            </a:r>
          </a:p>
          <a:p>
            <a:pPr lvl="1"/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C3EE90-11C8-374E-866D-9C5B10960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F018D-A113-44B2-BA5D-E3BD5C944D75}" type="slidenum">
              <a:rPr lang="en-US" smtClean="0"/>
              <a:t>13</a:t>
            </a:fld>
            <a:endParaRPr lang="en-US"/>
          </a:p>
        </p:txBody>
      </p:sp>
      <p:sp>
        <p:nvSpPr>
          <p:cNvPr id="7" name="Rectangle 2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2590800" y="3501812"/>
            <a:ext cx="3810000" cy="25908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fontAlgn="base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defRPr/>
            </a:pPr>
            <a:endParaRPr lang="en-US" sz="2000" b="1" kern="0" dirty="0">
              <a:solidFill>
                <a:schemeClr val="accent2"/>
              </a:solidFill>
              <a:latin typeface="Courier New" pitchFamily="49" charset="0"/>
            </a:endParaRPr>
          </a:p>
          <a:p>
            <a:pPr marL="342900" indent="-342900" fontAlgn="base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defRPr/>
            </a:pPr>
            <a:endParaRPr lang="en-US" sz="2000" b="1" kern="0" dirty="0">
              <a:solidFill>
                <a:schemeClr val="accent2"/>
              </a:solidFill>
              <a:latin typeface="Courier New" pitchFamily="49" charset="0"/>
            </a:endParaRPr>
          </a:p>
          <a:p>
            <a:pPr marL="342900" indent="-342900" fontAlgn="base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defRPr/>
            </a:pPr>
            <a:endParaRPr lang="en-US" sz="2000" b="1" kern="0" dirty="0">
              <a:solidFill>
                <a:schemeClr val="accent2"/>
              </a:solidFill>
              <a:latin typeface="Courier New" pitchFamily="49" charset="0"/>
            </a:endParaRPr>
          </a:p>
          <a:p>
            <a:pPr marL="342900" indent="-342900" fontAlgn="base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defRPr/>
            </a:pPr>
            <a:endParaRPr lang="en-US" sz="2000" b="1" kern="0" dirty="0">
              <a:solidFill>
                <a:schemeClr val="accent2"/>
              </a:solidFill>
              <a:latin typeface="Courier New" pitchFamily="49" charset="0"/>
            </a:endParaRPr>
          </a:p>
          <a:p>
            <a:pPr marL="342900" indent="-342900">
              <a:lnSpc>
                <a:spcPts val="2000"/>
              </a:lnSpc>
              <a:spcBef>
                <a:spcPct val="20000"/>
              </a:spcBef>
              <a:defRPr/>
            </a:pPr>
            <a:r>
              <a:rPr lang="en-US" sz="2000" b="1" kern="0" dirty="0" err="1">
                <a:latin typeface="Courier New" pitchFamily="49" charset="0"/>
              </a:rPr>
              <a:t>int</a:t>
            </a:r>
            <a:r>
              <a:rPr lang="en-US" sz="2000" b="1" kern="0" dirty="0">
                <a:latin typeface="Courier New" pitchFamily="49" charset="0"/>
              </a:rPr>
              <a:t> </a:t>
            </a:r>
            <a:r>
              <a:rPr lang="en-US" sz="2000" b="1" kern="0" dirty="0">
                <a:solidFill>
                  <a:srgbClr val="119F33"/>
                </a:solidFill>
                <a:latin typeface="Courier New" pitchFamily="49" charset="0"/>
              </a:rPr>
              <a:t>b</a:t>
            </a:r>
            <a:r>
              <a:rPr lang="en-US" sz="2000" b="1" kern="0" dirty="0">
                <a:latin typeface="Courier New" pitchFamily="49" charset="0"/>
              </a:rPr>
              <a:t> = </a:t>
            </a:r>
            <a:r>
              <a:rPr lang="en-US" sz="2000" b="1" kern="0" dirty="0" err="1">
                <a:latin typeface="Courier New" pitchFamily="49" charset="0"/>
              </a:rPr>
              <a:t>getBalance</a:t>
            </a:r>
            <a:r>
              <a:rPr lang="en-US" sz="2000" b="1" kern="0" dirty="0">
                <a:latin typeface="Courier New" pitchFamily="49" charset="0"/>
              </a:rPr>
              <a:t>();</a:t>
            </a:r>
          </a:p>
          <a:p>
            <a:pPr marL="342900" indent="-342900" fontAlgn="base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000" b="1" kern="0" dirty="0">
                <a:solidFill>
                  <a:schemeClr val="accent2"/>
                </a:solidFill>
                <a:latin typeface="Courier New" pitchFamily="49" charset="0"/>
              </a:rPr>
              <a:t>if </a:t>
            </a:r>
            <a:r>
              <a:rPr lang="en-US" sz="2000" b="1" kern="0" dirty="0">
                <a:latin typeface="Courier New" pitchFamily="49" charset="0"/>
              </a:rPr>
              <a:t>(amount &gt; b)</a:t>
            </a:r>
          </a:p>
          <a:p>
            <a:pPr marL="342900" indent="-342900" fontAlgn="base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000" b="1" kern="0" dirty="0">
                <a:latin typeface="Courier New" pitchFamily="49" charset="0"/>
              </a:rPr>
              <a:t>  </a:t>
            </a:r>
            <a:r>
              <a:rPr lang="en-US" sz="2000" b="1" kern="0" dirty="0">
                <a:solidFill>
                  <a:schemeClr val="accent2"/>
                </a:solidFill>
                <a:latin typeface="Courier New" pitchFamily="49" charset="0"/>
              </a:rPr>
              <a:t>throw new</a:t>
            </a:r>
            <a:r>
              <a:rPr lang="en-US" sz="2000" b="1" kern="0" dirty="0">
                <a:latin typeface="Courier New" pitchFamily="49" charset="0"/>
              </a:rPr>
              <a:t> …;</a:t>
            </a:r>
          </a:p>
          <a:p>
            <a:pPr marL="342900" indent="-342900" fontAlgn="base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000" b="1" kern="0" dirty="0" err="1">
                <a:latin typeface="Courier New" pitchFamily="49" charset="0"/>
              </a:rPr>
              <a:t>setBalance</a:t>
            </a:r>
            <a:r>
              <a:rPr lang="en-US" sz="2000" b="1" kern="0" dirty="0">
                <a:latin typeface="Courier New" pitchFamily="49" charset="0"/>
              </a:rPr>
              <a:t>(b – amount);</a:t>
            </a:r>
          </a:p>
        </p:txBody>
      </p:sp>
      <p:sp>
        <p:nvSpPr>
          <p:cNvPr id="8" name="Rectangle 2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6629400" y="3498571"/>
            <a:ext cx="3733800" cy="259404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fontAlgn="base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000" b="1" kern="0" dirty="0" err="1">
                <a:latin typeface="Courier New" pitchFamily="49" charset="0"/>
              </a:rPr>
              <a:t>int</a:t>
            </a:r>
            <a:r>
              <a:rPr lang="en-US" sz="2000" b="1" kern="0" dirty="0">
                <a:latin typeface="Courier New" pitchFamily="49" charset="0"/>
              </a:rPr>
              <a:t> </a:t>
            </a:r>
            <a:r>
              <a:rPr lang="en-US" sz="2000" b="1" kern="0" dirty="0">
                <a:solidFill>
                  <a:srgbClr val="119F33"/>
                </a:solidFill>
                <a:latin typeface="Courier New" pitchFamily="49" charset="0"/>
              </a:rPr>
              <a:t>b</a:t>
            </a:r>
            <a:r>
              <a:rPr lang="en-US" sz="2000" b="1" kern="0" dirty="0">
                <a:latin typeface="Courier New" pitchFamily="49" charset="0"/>
              </a:rPr>
              <a:t> = </a:t>
            </a:r>
            <a:r>
              <a:rPr lang="en-US" sz="2000" b="1" kern="0" dirty="0" err="1">
                <a:latin typeface="Courier New" pitchFamily="49" charset="0"/>
              </a:rPr>
              <a:t>getBalance</a:t>
            </a:r>
            <a:r>
              <a:rPr lang="en-US" sz="2000" b="1" kern="0" dirty="0">
                <a:latin typeface="Courier New" pitchFamily="49" charset="0"/>
              </a:rPr>
              <a:t>();</a:t>
            </a:r>
          </a:p>
          <a:p>
            <a:pPr marL="342900" indent="-342900" fontAlgn="base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000" b="1" kern="0" dirty="0">
                <a:solidFill>
                  <a:schemeClr val="accent2"/>
                </a:solidFill>
                <a:latin typeface="Courier New" pitchFamily="49" charset="0"/>
              </a:rPr>
              <a:t>if </a:t>
            </a:r>
            <a:r>
              <a:rPr lang="en-US" sz="2000" b="1" kern="0" dirty="0">
                <a:latin typeface="Courier New" pitchFamily="49" charset="0"/>
              </a:rPr>
              <a:t>(amount &gt; b)</a:t>
            </a:r>
          </a:p>
          <a:p>
            <a:pPr marL="342900" indent="-342900" fontAlgn="base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000" b="1" kern="0" dirty="0">
                <a:latin typeface="Courier New" pitchFamily="49" charset="0"/>
              </a:rPr>
              <a:t>  </a:t>
            </a:r>
            <a:r>
              <a:rPr lang="en-US" sz="2000" b="1" kern="0" dirty="0">
                <a:solidFill>
                  <a:schemeClr val="accent2"/>
                </a:solidFill>
                <a:latin typeface="Courier New" pitchFamily="49" charset="0"/>
              </a:rPr>
              <a:t>throw new</a:t>
            </a:r>
            <a:r>
              <a:rPr lang="en-US" sz="2000" b="1" kern="0" dirty="0">
                <a:latin typeface="Courier New" pitchFamily="49" charset="0"/>
              </a:rPr>
              <a:t> …;</a:t>
            </a:r>
          </a:p>
          <a:p>
            <a:pPr marL="342900" indent="-342900" fontAlgn="base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000" b="1" kern="0" dirty="0" err="1">
                <a:latin typeface="Courier New" pitchFamily="49" charset="0"/>
              </a:rPr>
              <a:t>setBalance</a:t>
            </a:r>
            <a:r>
              <a:rPr lang="en-US" sz="2000" b="1" kern="0" dirty="0">
                <a:latin typeface="Courier New" pitchFamily="49" charset="0"/>
              </a:rPr>
              <a:t>(b – amount);</a:t>
            </a:r>
          </a:p>
        </p:txBody>
      </p:sp>
      <p:sp>
        <p:nvSpPr>
          <p:cNvPr id="9" name="TextBox 8"/>
          <p:cNvSpPr txBox="1"/>
          <p:nvPr>
            <p:custDataLst>
              <p:tags r:id="rId5"/>
            </p:custDataLst>
          </p:nvPr>
        </p:nvSpPr>
        <p:spPr>
          <a:xfrm>
            <a:off x="2819700" y="3100081"/>
            <a:ext cx="33522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Thread 1: 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</a:rPr>
              <a:t>withdraw(100)</a:t>
            </a:r>
          </a:p>
        </p:txBody>
      </p:sp>
      <p:sp>
        <p:nvSpPr>
          <p:cNvPr id="10" name="TextBox 9"/>
          <p:cNvSpPr txBox="1"/>
          <p:nvPr>
            <p:custDataLst>
              <p:tags r:id="rId6"/>
            </p:custDataLst>
          </p:nvPr>
        </p:nvSpPr>
        <p:spPr>
          <a:xfrm>
            <a:off x="6917551" y="3098460"/>
            <a:ext cx="31983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Thread 2: 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</a:rPr>
              <a:t>withdraw(75)</a:t>
            </a:r>
            <a:endParaRPr lang="en-US" sz="2000" b="1" dirty="0">
              <a:solidFill>
                <a:srgbClr val="FF0000"/>
              </a:solidFill>
            </a:endParaRPr>
          </a:p>
        </p:txBody>
      </p:sp>
      <p:cxnSp>
        <p:nvCxnSpPr>
          <p:cNvPr id="12" name="Straight Arrow Connector 11"/>
          <p:cNvCxnSpPr/>
          <p:nvPr>
            <p:custDataLst>
              <p:tags r:id="rId7"/>
            </p:custDataLst>
          </p:nvPr>
        </p:nvCxnSpPr>
        <p:spPr bwMode="auto">
          <a:xfrm rot="5400000">
            <a:off x="951706" y="4987712"/>
            <a:ext cx="2819400" cy="1588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4" name="TextBox 13"/>
          <p:cNvSpPr txBox="1"/>
          <p:nvPr>
            <p:custDataLst>
              <p:tags r:id="rId8"/>
            </p:custDataLst>
          </p:nvPr>
        </p:nvSpPr>
        <p:spPr>
          <a:xfrm rot="16200000">
            <a:off x="1749832" y="4741480"/>
            <a:ext cx="7104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Time</a:t>
            </a:r>
          </a:p>
        </p:txBody>
      </p:sp>
    </p:spTree>
    <p:extLst>
      <p:ext uri="{BB962C8B-B14F-4D97-AF65-F5344CB8AC3E}">
        <p14:creationId xmlns:p14="http://schemas.microsoft.com/office/powerpoint/2010/main" val="24320929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Activity: A </a:t>
            </a:r>
            <a:r>
              <a:rPr lang="en-US" u="sng" dirty="0"/>
              <a:t>bad</a:t>
            </a:r>
            <a:r>
              <a:rPr lang="en-US" dirty="0"/>
              <a:t> interleaving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Interleaved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withdraw()</a:t>
            </a:r>
            <a:r>
              <a:rPr lang="en-US" dirty="0"/>
              <a:t> calls on the same account</a:t>
            </a:r>
          </a:p>
          <a:p>
            <a:pPr lvl="1"/>
            <a:r>
              <a:rPr lang="en-US" sz="1800" dirty="0"/>
              <a:t>Assume initial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balance</a:t>
            </a:r>
            <a:r>
              <a:rPr lang="en-US" sz="1800" dirty="0"/>
              <a:t>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== 150</a:t>
            </a:r>
          </a:p>
          <a:p>
            <a:pPr lvl="1"/>
            <a:r>
              <a:rPr lang="en-US" sz="1800" dirty="0"/>
              <a:t>This </a:t>
            </a:r>
            <a:r>
              <a:rPr lang="en-US" sz="1800" b="1" i="1" dirty="0"/>
              <a:t>should</a:t>
            </a:r>
            <a:r>
              <a:rPr lang="en-US" sz="1800" dirty="0"/>
              <a:t> cause a </a:t>
            </a:r>
            <a:r>
              <a:rPr lang="en-US" sz="1800" b="1" dirty="0" err="1">
                <a:latin typeface="Courier New" pitchFamily="49" charset="0"/>
              </a:rPr>
              <a:t>WithdrawTooLarge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/>
              <a:t>exception</a:t>
            </a:r>
          </a:p>
          <a:p>
            <a:pPr lvl="1"/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F7A8A5-8B76-9D48-8D71-4CF6FD5C6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F018D-A113-44B2-BA5D-E3BD5C944D75}" type="slidenum">
              <a:rPr lang="en-US" smtClean="0"/>
              <a:t>14</a:t>
            </a:fld>
            <a:endParaRPr lang="en-US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FCF23823-2DCC-6A50-A279-434D68F95133}"/>
              </a:ext>
            </a:extLst>
          </p:cNvPr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2590800" y="3501812"/>
            <a:ext cx="3810000" cy="25908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fontAlgn="base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000" b="1" kern="0" dirty="0">
                <a:latin typeface="Courier New" pitchFamily="49" charset="0"/>
              </a:rPr>
              <a:t>int </a:t>
            </a:r>
            <a:r>
              <a:rPr lang="en-US" sz="2000" b="1" kern="0" dirty="0">
                <a:solidFill>
                  <a:srgbClr val="119F33"/>
                </a:solidFill>
                <a:latin typeface="Courier New" pitchFamily="49" charset="0"/>
              </a:rPr>
              <a:t>b</a:t>
            </a:r>
            <a:r>
              <a:rPr lang="en-US" sz="2000" b="1" kern="0" dirty="0">
                <a:latin typeface="Courier New" pitchFamily="49" charset="0"/>
              </a:rPr>
              <a:t> = </a:t>
            </a:r>
            <a:r>
              <a:rPr lang="en-US" sz="2000" b="1" kern="0" dirty="0" err="1">
                <a:latin typeface="Courier New" pitchFamily="49" charset="0"/>
              </a:rPr>
              <a:t>getBalance</a:t>
            </a:r>
            <a:r>
              <a:rPr lang="en-US" sz="2000" b="1" kern="0" dirty="0">
                <a:latin typeface="Courier New" pitchFamily="49" charset="0"/>
              </a:rPr>
              <a:t>();</a:t>
            </a:r>
          </a:p>
          <a:p>
            <a:pPr marL="342900" indent="-342900" fontAlgn="base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000" b="1" kern="0" dirty="0">
                <a:solidFill>
                  <a:schemeClr val="accent2"/>
                </a:solidFill>
                <a:latin typeface="Courier New" pitchFamily="49" charset="0"/>
              </a:rPr>
              <a:t>if </a:t>
            </a:r>
            <a:r>
              <a:rPr lang="en-US" sz="2000" b="1" kern="0" dirty="0">
                <a:latin typeface="Courier New" pitchFamily="49" charset="0"/>
              </a:rPr>
              <a:t>(amount &gt; b)</a:t>
            </a:r>
          </a:p>
          <a:p>
            <a:pPr marL="342900" indent="-342900" fontAlgn="base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000" b="1" kern="0" dirty="0">
                <a:latin typeface="Courier New" pitchFamily="49" charset="0"/>
              </a:rPr>
              <a:t>  </a:t>
            </a:r>
            <a:r>
              <a:rPr lang="en-US" sz="2000" b="1" kern="0" dirty="0">
                <a:solidFill>
                  <a:schemeClr val="accent2"/>
                </a:solidFill>
                <a:latin typeface="Courier New" pitchFamily="49" charset="0"/>
              </a:rPr>
              <a:t>throw new</a:t>
            </a:r>
            <a:r>
              <a:rPr lang="en-US" sz="2000" b="1" kern="0" dirty="0">
                <a:latin typeface="Courier New" pitchFamily="49" charset="0"/>
              </a:rPr>
              <a:t> …;</a:t>
            </a:r>
          </a:p>
          <a:p>
            <a:pPr marL="342900" indent="-342900" fontAlgn="base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defRPr/>
            </a:pPr>
            <a:endParaRPr lang="en-US" sz="2000" b="1" kern="0" dirty="0">
              <a:latin typeface="Courier New" pitchFamily="49" charset="0"/>
            </a:endParaRPr>
          </a:p>
          <a:p>
            <a:pPr marL="342900" indent="-342900" fontAlgn="base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defRPr/>
            </a:pPr>
            <a:endParaRPr lang="en-US" sz="2000" b="1" kern="0" dirty="0">
              <a:latin typeface="Courier New" pitchFamily="49" charset="0"/>
            </a:endParaRPr>
          </a:p>
          <a:p>
            <a:pPr marL="342900" indent="-342900" fontAlgn="base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defRPr/>
            </a:pPr>
            <a:endParaRPr lang="en-US" sz="2000" b="1" kern="0" dirty="0">
              <a:latin typeface="Courier New" pitchFamily="49" charset="0"/>
            </a:endParaRPr>
          </a:p>
          <a:p>
            <a:pPr marL="342900" indent="-342900" fontAlgn="base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defRPr/>
            </a:pPr>
            <a:endParaRPr lang="en-US" sz="2000" b="1" kern="0" dirty="0">
              <a:latin typeface="Courier New" pitchFamily="49" charset="0"/>
            </a:endParaRPr>
          </a:p>
          <a:p>
            <a:pPr marL="342900" indent="-342900" fontAlgn="base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000" b="1" kern="0" dirty="0" err="1">
                <a:latin typeface="Courier New" pitchFamily="49" charset="0"/>
              </a:rPr>
              <a:t>setBalance</a:t>
            </a:r>
            <a:r>
              <a:rPr lang="en-US" sz="2000" b="1" kern="0" dirty="0">
                <a:latin typeface="Courier New" pitchFamily="49" charset="0"/>
              </a:rPr>
              <a:t>(b – amount);</a:t>
            </a:r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0501A62A-4F5F-2405-9664-ADD2D9A2AD86}"/>
              </a:ext>
            </a:extLst>
          </p:cNvPr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6629400" y="3498570"/>
            <a:ext cx="3733800" cy="259404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fontAlgn="base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defRPr/>
            </a:pPr>
            <a:endParaRPr lang="en-US" sz="2000" b="1" kern="0" dirty="0">
              <a:latin typeface="Courier New" pitchFamily="49" charset="0"/>
            </a:endParaRPr>
          </a:p>
          <a:p>
            <a:pPr marL="342900" indent="-342900" fontAlgn="base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defRPr/>
            </a:pPr>
            <a:endParaRPr lang="en-US" sz="2000" b="1" kern="0" dirty="0">
              <a:latin typeface="Courier New" pitchFamily="49" charset="0"/>
            </a:endParaRPr>
          </a:p>
          <a:p>
            <a:pPr marL="342900" indent="-342900" fontAlgn="base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defRPr/>
            </a:pPr>
            <a:endParaRPr lang="en-US" sz="2000" b="1" kern="0" dirty="0">
              <a:latin typeface="Courier New" pitchFamily="49" charset="0"/>
            </a:endParaRPr>
          </a:p>
          <a:p>
            <a:pPr marL="342900" indent="-342900" fontAlgn="base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000" b="1" kern="0" dirty="0">
                <a:latin typeface="Courier New" pitchFamily="49" charset="0"/>
              </a:rPr>
              <a:t>int </a:t>
            </a:r>
            <a:r>
              <a:rPr lang="en-US" sz="2000" b="1" kern="0" dirty="0">
                <a:solidFill>
                  <a:srgbClr val="119F33"/>
                </a:solidFill>
                <a:latin typeface="Courier New" pitchFamily="49" charset="0"/>
              </a:rPr>
              <a:t>b</a:t>
            </a:r>
            <a:r>
              <a:rPr lang="en-US" sz="2000" b="1" kern="0" dirty="0">
                <a:latin typeface="Courier New" pitchFamily="49" charset="0"/>
              </a:rPr>
              <a:t> = </a:t>
            </a:r>
            <a:r>
              <a:rPr lang="en-US" sz="2000" b="1" kern="0" dirty="0" err="1">
                <a:latin typeface="Courier New" pitchFamily="49" charset="0"/>
              </a:rPr>
              <a:t>getBalance</a:t>
            </a:r>
            <a:r>
              <a:rPr lang="en-US" sz="2000" b="1" kern="0" dirty="0">
                <a:latin typeface="Courier New" pitchFamily="49" charset="0"/>
              </a:rPr>
              <a:t>();</a:t>
            </a:r>
          </a:p>
          <a:p>
            <a:pPr marL="342900" indent="-342900" fontAlgn="base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000" b="1" kern="0" dirty="0">
                <a:solidFill>
                  <a:schemeClr val="accent2"/>
                </a:solidFill>
                <a:latin typeface="Courier New" pitchFamily="49" charset="0"/>
              </a:rPr>
              <a:t>if </a:t>
            </a:r>
            <a:r>
              <a:rPr lang="en-US" sz="2000" b="1" kern="0" dirty="0">
                <a:latin typeface="Courier New" pitchFamily="49" charset="0"/>
              </a:rPr>
              <a:t>(amount &gt; b)</a:t>
            </a:r>
          </a:p>
          <a:p>
            <a:pPr marL="342900" indent="-342900" fontAlgn="base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000" b="1" kern="0" dirty="0">
                <a:latin typeface="Courier New" pitchFamily="49" charset="0"/>
              </a:rPr>
              <a:t>  </a:t>
            </a:r>
            <a:r>
              <a:rPr lang="en-US" sz="2000" b="1" kern="0" dirty="0">
                <a:solidFill>
                  <a:schemeClr val="accent2"/>
                </a:solidFill>
                <a:latin typeface="Courier New" pitchFamily="49" charset="0"/>
              </a:rPr>
              <a:t>throw new</a:t>
            </a:r>
            <a:r>
              <a:rPr lang="en-US" sz="2000" b="1" kern="0" dirty="0">
                <a:latin typeface="Courier New" pitchFamily="49" charset="0"/>
              </a:rPr>
              <a:t> …;</a:t>
            </a:r>
          </a:p>
          <a:p>
            <a:pPr marL="342900" indent="-342900" fontAlgn="base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000" b="1" kern="0" dirty="0" err="1">
                <a:latin typeface="Courier New" pitchFamily="49" charset="0"/>
              </a:rPr>
              <a:t>setBalance</a:t>
            </a:r>
            <a:r>
              <a:rPr lang="en-US" sz="2000" b="1" kern="0" dirty="0">
                <a:latin typeface="Courier New" pitchFamily="49" charset="0"/>
              </a:rPr>
              <a:t>(b – amount);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F8A1166-763A-B2CE-7DB1-58431D2900C3}"/>
              </a:ext>
            </a:extLst>
          </p:cNvPr>
          <p:cNvSpPr txBox="1"/>
          <p:nvPr>
            <p:custDataLst>
              <p:tags r:id="rId5"/>
            </p:custDataLst>
          </p:nvPr>
        </p:nvSpPr>
        <p:spPr>
          <a:xfrm>
            <a:off x="2819700" y="3100081"/>
            <a:ext cx="33522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Thread 1: 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</a:rPr>
              <a:t>withdraw(100)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A964AD5-04B0-55CC-4314-6A3DF9974A37}"/>
              </a:ext>
            </a:extLst>
          </p:cNvPr>
          <p:cNvSpPr txBox="1"/>
          <p:nvPr>
            <p:custDataLst>
              <p:tags r:id="rId6"/>
            </p:custDataLst>
          </p:nvPr>
        </p:nvSpPr>
        <p:spPr>
          <a:xfrm>
            <a:off x="6917551" y="3098460"/>
            <a:ext cx="31983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Thread 2: 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</a:rPr>
              <a:t>withdraw(75)</a:t>
            </a:r>
            <a:endParaRPr lang="en-US" sz="2000" b="1" dirty="0">
              <a:solidFill>
                <a:srgbClr val="FF0000"/>
              </a:solidFill>
            </a:endParaRP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CEBE0F22-17ED-1B1C-B9E8-3EB635C3A3BC}"/>
              </a:ext>
            </a:extLst>
          </p:cNvPr>
          <p:cNvCxnSpPr/>
          <p:nvPr>
            <p:custDataLst>
              <p:tags r:id="rId7"/>
            </p:custDataLst>
          </p:nvPr>
        </p:nvCxnSpPr>
        <p:spPr bwMode="auto">
          <a:xfrm rot="5400000">
            <a:off x="951706" y="4987712"/>
            <a:ext cx="2819400" cy="1588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C82CDD89-CB4D-D876-EC80-EB6EDD89F5ED}"/>
              </a:ext>
            </a:extLst>
          </p:cNvPr>
          <p:cNvSpPr txBox="1"/>
          <p:nvPr>
            <p:custDataLst>
              <p:tags r:id="rId8"/>
            </p:custDataLst>
          </p:nvPr>
        </p:nvSpPr>
        <p:spPr>
          <a:xfrm rot="16200000">
            <a:off x="1749832" y="4741480"/>
            <a:ext cx="7104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Time</a:t>
            </a:r>
          </a:p>
        </p:txBody>
      </p:sp>
    </p:spTree>
    <p:extLst>
      <p:ext uri="{BB962C8B-B14F-4D97-AF65-F5344CB8AC3E}">
        <p14:creationId xmlns:p14="http://schemas.microsoft.com/office/powerpoint/2010/main" val="19353083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7E7912-A88A-48FA-A22A-5BAA486709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Bad </a:t>
            </a:r>
            <a:r>
              <a:rPr lang="en-US" dirty="0" err="1"/>
              <a:t>Interleavings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003718-BAF0-42CD-9D57-5DB84CA1ED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What’s the problem?</a:t>
            </a:r>
          </a:p>
          <a:p>
            <a:r>
              <a:rPr lang="en-US" sz="2800" dirty="0"/>
              <a:t>We stored the result of 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balance</a:t>
            </a:r>
            <a:r>
              <a:rPr lang="en-US" sz="2800" dirty="0">
                <a:latin typeface="+mn-lt"/>
                <a:cs typeface="Courier New" panose="02070309020205020404" pitchFamily="49" charset="0"/>
              </a:rPr>
              <a:t> locally, but another thread overwrote it after we stored it.</a:t>
            </a:r>
          </a:p>
          <a:p>
            <a:endParaRPr lang="en-US" sz="2800" dirty="0">
              <a:latin typeface="+mn-lt"/>
              <a:cs typeface="Courier New" panose="02070309020205020404" pitchFamily="49" charset="0"/>
            </a:endParaRPr>
          </a:p>
          <a:p>
            <a:r>
              <a:rPr lang="en-US" sz="2800" dirty="0">
                <a:latin typeface="+mn-lt"/>
                <a:cs typeface="Courier New" panose="02070309020205020404" pitchFamily="49" charset="0"/>
              </a:rPr>
              <a:t>The value became stale.</a:t>
            </a:r>
            <a:r>
              <a:rPr lang="en-US" sz="2800" dirty="0"/>
              <a:t>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0715A1-1F92-0941-AB80-FFB8D0E0D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F018D-A113-44B2-BA5D-E3BD5C944D7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9738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99FF58-309E-4307-8869-07AC69BBFF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Principle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26A2CE-3A4B-435F-BA66-C4BCEC2157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Principle: don’t let a variable that might be written </a:t>
            </a:r>
            <a:r>
              <a:rPr lang="en-US" sz="2800"/>
              <a:t>become stale</a:t>
            </a:r>
            <a:r>
              <a:rPr lang="en-US" sz="2800" dirty="0"/>
              <a:t>.</a:t>
            </a:r>
          </a:p>
          <a:p>
            <a:r>
              <a:rPr lang="en-US" sz="2800" dirty="0"/>
              <a:t>Ask for it again right before you use it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F6238A-C872-B346-A29A-D8DD9BCB6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F018D-A113-44B2-BA5D-E3BD5C944D75}" type="slidenum">
              <a:rPr lang="en-US" smtClean="0"/>
              <a:t>16</a:t>
            </a:fld>
            <a:endParaRPr lang="en-US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3C5F546-870D-4928-9702-B8F4CDD535B2}"/>
              </a:ext>
            </a:extLst>
          </p:cNvPr>
          <p:cNvSpPr txBox="1">
            <a:spLocks/>
          </p:cNvSpPr>
          <p:nvPr/>
        </p:nvSpPr>
        <p:spPr>
          <a:xfrm>
            <a:off x="2371954" y="2811394"/>
            <a:ext cx="7413730" cy="484550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B6A479"/>
              </a:buClr>
              <a:buFont typeface="Segoe UI Semilight" panose="020B0402040204020203" pitchFamily="34" charset="0"/>
              <a:buChar char="-"/>
              <a:defRPr sz="1800" kern="1200">
                <a:solidFill>
                  <a:schemeClr val="tx1"/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B6A479"/>
              </a:buClr>
              <a:buFont typeface="Segoe UI Semilight" panose="020B0402040204020203" pitchFamily="34" charset="0"/>
              <a:buChar char="-"/>
              <a:defRPr sz="1400" kern="1200">
                <a:solidFill>
                  <a:schemeClr val="tx1"/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B6A479"/>
              </a:buClr>
              <a:buFont typeface="Segoe UI Semilight" panose="020B0402040204020203" pitchFamily="34" charset="0"/>
              <a:buChar char="-"/>
              <a:defRPr sz="1400" kern="1200">
                <a:solidFill>
                  <a:schemeClr val="tx1"/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B6A479"/>
              </a:buClr>
              <a:buFont typeface="Segoe UI Semilight" panose="020B0402040204020203" pitchFamily="34" charset="0"/>
              <a:buChar char="-"/>
              <a:defRPr sz="1400" kern="1200">
                <a:solidFill>
                  <a:schemeClr val="tx1"/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Tw Cen MT" panose="020B0602020104020603" pitchFamily="34" charset="0"/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void withdraw(int amount){</a:t>
            </a:r>
          </a:p>
          <a:p>
            <a:pPr marL="0" indent="0">
              <a:buFont typeface="Tw Cen MT" panose="020B0602020104020603" pitchFamily="34" charset="0"/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int b =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getBalance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Font typeface="Tw Cen MT" panose="020B0602020104020603" pitchFamily="34" charset="0"/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if(amount &gt; 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getBalance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Font typeface="Tw Cen MT" panose="020B0602020104020603" pitchFamily="34" charset="0"/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throw new …;</a:t>
            </a:r>
          </a:p>
          <a:p>
            <a:pPr marL="0" indent="0">
              <a:buFont typeface="Tw Cen MT" panose="020B0602020104020603" pitchFamily="34" charset="0"/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setBalance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getBalance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()-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amount);</a:t>
            </a:r>
          </a:p>
          <a:p>
            <a:pPr marL="0" indent="0">
              <a:buFont typeface="Tw Cen MT" panose="020B0602020104020603" pitchFamily="34" charset="0"/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819746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99FF58-309E-4307-8869-07AC69BBFF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Principle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26A2CE-3A4B-435F-BA66-C4BCEC2157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Principle: don’t let a variable that might be written become stale.</a:t>
            </a:r>
          </a:p>
          <a:p>
            <a:r>
              <a:rPr lang="en-US" sz="2800" dirty="0"/>
              <a:t>Ask for it again right before you use it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FB3EAF-1261-DC45-AD9F-335ED64127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F018D-A113-44B2-BA5D-E3BD5C944D75}" type="slidenum">
              <a:rPr lang="en-US" smtClean="0"/>
              <a:t>17</a:t>
            </a:fld>
            <a:endParaRPr lang="en-US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3C5F546-870D-4928-9702-B8F4CDD535B2}"/>
              </a:ext>
            </a:extLst>
          </p:cNvPr>
          <p:cNvSpPr txBox="1">
            <a:spLocks/>
          </p:cNvSpPr>
          <p:nvPr/>
        </p:nvSpPr>
        <p:spPr>
          <a:xfrm>
            <a:off x="2371954" y="2811394"/>
            <a:ext cx="7413730" cy="484550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B6A479"/>
              </a:buClr>
              <a:buFont typeface="Segoe UI Semilight" panose="020B0402040204020203" pitchFamily="34" charset="0"/>
              <a:buChar char="-"/>
              <a:defRPr sz="1800" kern="1200">
                <a:solidFill>
                  <a:schemeClr val="tx1"/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B6A479"/>
              </a:buClr>
              <a:buFont typeface="Segoe UI Semilight" panose="020B0402040204020203" pitchFamily="34" charset="0"/>
              <a:buChar char="-"/>
              <a:defRPr sz="1400" kern="1200">
                <a:solidFill>
                  <a:schemeClr val="tx1"/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B6A479"/>
              </a:buClr>
              <a:buFont typeface="Segoe UI Semilight" panose="020B0402040204020203" pitchFamily="34" charset="0"/>
              <a:buChar char="-"/>
              <a:defRPr sz="1400" kern="1200">
                <a:solidFill>
                  <a:schemeClr val="tx1"/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B6A479"/>
              </a:buClr>
              <a:buFont typeface="Segoe UI Semilight" panose="020B0402040204020203" pitchFamily="34" charset="0"/>
              <a:buChar char="-"/>
              <a:defRPr sz="1400" kern="1200">
                <a:solidFill>
                  <a:schemeClr val="tx1"/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Tw Cen MT" panose="020B0602020104020603" pitchFamily="34" charset="0"/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void withdraw(int amount){</a:t>
            </a:r>
          </a:p>
          <a:p>
            <a:pPr marL="0" indent="0">
              <a:buFont typeface="Tw Cen MT" panose="020B0602020104020603" pitchFamily="34" charset="0"/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int b =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getBalance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Font typeface="Tw Cen MT" panose="020B0602020104020603" pitchFamily="34" charset="0"/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if(amount &gt; 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getBalance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Font typeface="Tw Cen MT" panose="020B0602020104020603" pitchFamily="34" charset="0"/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throw new …;</a:t>
            </a:r>
          </a:p>
          <a:p>
            <a:pPr marL="0" indent="0">
              <a:buFont typeface="Tw Cen MT" panose="020B0602020104020603" pitchFamily="34" charset="0"/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setBalance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getBalance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()-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amount);</a:t>
            </a:r>
          </a:p>
          <a:p>
            <a:pPr marL="0" indent="0">
              <a:buFont typeface="Tw Cen MT" panose="020B0602020104020603" pitchFamily="34" charset="0"/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28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D6AC0C3-4BC7-4078-B923-E6454CA6BB21}"/>
              </a:ext>
            </a:extLst>
          </p:cNvPr>
          <p:cNvSpPr/>
          <p:nvPr/>
        </p:nvSpPr>
        <p:spPr>
          <a:xfrm>
            <a:off x="575239" y="0"/>
            <a:ext cx="10510887" cy="701730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isometricOffAxis1Right"/>
              <a:lightRig rig="threePt" dir="t"/>
            </a:scene3d>
            <a:sp3d extrusionH="57150">
              <a:bevelT w="69850" h="69850" prst="divot"/>
            </a:sp3d>
          </a:bodyPr>
          <a:lstStyle/>
          <a:p>
            <a:pPr algn="ctr"/>
            <a:r>
              <a:rPr lang="en-US" sz="45000" b="1" cap="none" spc="0" dirty="0">
                <a:ln w="12700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glow rad="101600">
                    <a:srgbClr val="FF0000">
                      <a:alpha val="60000"/>
                    </a:srgb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NO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64210" y="5997844"/>
            <a:ext cx="112130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That’s not a real concurrency principle. It doesn’t solve anything.</a:t>
            </a:r>
          </a:p>
        </p:txBody>
      </p:sp>
    </p:spTree>
    <p:extLst>
      <p:ext uri="{BB962C8B-B14F-4D97-AF65-F5344CB8AC3E}">
        <p14:creationId xmlns:p14="http://schemas.microsoft.com/office/powerpoint/2010/main" val="37275969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Incorrect “fix”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It is tempting and almost always </a:t>
            </a:r>
            <a:r>
              <a:rPr lang="en-US" sz="2400" dirty="0">
                <a:solidFill>
                  <a:schemeClr val="accent2"/>
                </a:solidFill>
              </a:rPr>
              <a:t>wrong</a:t>
            </a:r>
            <a:r>
              <a:rPr lang="en-US" sz="2400" dirty="0"/>
              <a:t> to fix a bad interleaving by rearranging or repeating operations, such as: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ADBD7D-398C-5047-B48D-55BC74CF6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F018D-A113-44B2-BA5D-E3BD5C944D75}" type="slidenum">
              <a:rPr lang="en-US" smtClean="0"/>
              <a:t>18</a:t>
            </a:fld>
            <a:endParaRPr lang="en-US"/>
          </a:p>
        </p:txBody>
      </p:sp>
      <p:sp>
        <p:nvSpPr>
          <p:cNvPr id="7" name="Rectangle 2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2743200" y="2556928"/>
            <a:ext cx="6629400" cy="19812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fontAlgn="base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000" b="1" kern="0" dirty="0">
                <a:latin typeface="Courier New" pitchFamily="49" charset="0"/>
              </a:rPr>
              <a:t>void </a:t>
            </a:r>
            <a:r>
              <a:rPr lang="en-US" sz="2000" b="1" kern="0" dirty="0">
                <a:solidFill>
                  <a:srgbClr val="119F33"/>
                </a:solidFill>
                <a:latin typeface="Courier New" pitchFamily="49" charset="0"/>
              </a:rPr>
              <a:t>withdraw</a:t>
            </a:r>
            <a:r>
              <a:rPr lang="en-US" sz="2000" b="1" kern="0" dirty="0">
                <a:latin typeface="Courier New" pitchFamily="49" charset="0"/>
              </a:rPr>
              <a:t>(</a:t>
            </a:r>
            <a:r>
              <a:rPr lang="en-US" sz="2000" b="1" kern="0" dirty="0" err="1">
                <a:latin typeface="Courier New" pitchFamily="49" charset="0"/>
              </a:rPr>
              <a:t>int</a:t>
            </a:r>
            <a:r>
              <a:rPr lang="en-US" sz="2000" b="1" kern="0" dirty="0">
                <a:latin typeface="Courier New" pitchFamily="49" charset="0"/>
              </a:rPr>
              <a:t> </a:t>
            </a:r>
            <a:r>
              <a:rPr lang="en-US" sz="2000" b="1" kern="0" dirty="0">
                <a:solidFill>
                  <a:srgbClr val="119F33"/>
                </a:solidFill>
                <a:latin typeface="Courier New" pitchFamily="49" charset="0"/>
              </a:rPr>
              <a:t>amount</a:t>
            </a:r>
            <a:r>
              <a:rPr lang="en-US" sz="2000" b="1" kern="0" dirty="0">
                <a:latin typeface="Courier New" pitchFamily="49" charset="0"/>
              </a:rPr>
              <a:t>) {</a:t>
            </a:r>
          </a:p>
          <a:p>
            <a:pPr marL="342900" indent="-342900" fontAlgn="base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000" b="1" kern="0" dirty="0">
                <a:solidFill>
                  <a:schemeClr val="accent2"/>
                </a:solidFill>
                <a:latin typeface="Courier New" pitchFamily="49" charset="0"/>
              </a:rPr>
              <a:t>  if </a:t>
            </a:r>
            <a:r>
              <a:rPr lang="en-US" sz="2000" b="1" kern="0" dirty="0">
                <a:latin typeface="Courier New" pitchFamily="49" charset="0"/>
              </a:rPr>
              <a:t>(amount &gt; </a:t>
            </a:r>
            <a:r>
              <a:rPr lang="en-US" sz="2000" b="1" kern="0" dirty="0" err="1">
                <a:latin typeface="Courier New" pitchFamily="49" charset="0"/>
              </a:rPr>
              <a:t>getBalance</a:t>
            </a:r>
            <a:r>
              <a:rPr lang="en-US" sz="2000" b="1" kern="0" dirty="0">
                <a:latin typeface="Courier New" pitchFamily="49" charset="0"/>
              </a:rPr>
              <a:t>())</a:t>
            </a:r>
          </a:p>
          <a:p>
            <a:pPr marL="342900" indent="-342900" fontAlgn="base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000" b="1" kern="0" dirty="0">
                <a:latin typeface="Courier New" pitchFamily="49" charset="0"/>
              </a:rPr>
              <a:t>    </a:t>
            </a:r>
            <a:r>
              <a:rPr lang="en-US" sz="2000" b="1" kern="0" dirty="0">
                <a:solidFill>
                  <a:schemeClr val="accent2"/>
                </a:solidFill>
                <a:latin typeface="Courier New" pitchFamily="49" charset="0"/>
              </a:rPr>
              <a:t>throw new</a:t>
            </a:r>
            <a:r>
              <a:rPr lang="en-US" sz="2000" b="1" kern="0" dirty="0">
                <a:latin typeface="Courier New" pitchFamily="49" charset="0"/>
              </a:rPr>
              <a:t> </a:t>
            </a:r>
            <a:r>
              <a:rPr lang="en-US" sz="2000" b="1" kern="0" dirty="0" err="1">
                <a:latin typeface="Courier New" pitchFamily="49" charset="0"/>
              </a:rPr>
              <a:t>WithdrawTooLargeException</a:t>
            </a:r>
            <a:r>
              <a:rPr lang="en-US" sz="2000" b="1" kern="0" dirty="0">
                <a:latin typeface="Courier New" pitchFamily="49" charset="0"/>
              </a:rPr>
              <a:t>();</a:t>
            </a:r>
          </a:p>
          <a:p>
            <a:pPr marL="342900" indent="-342900" fontAlgn="base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000" b="1" kern="0" dirty="0">
                <a:latin typeface="Courier New" pitchFamily="49" charset="0"/>
              </a:rPr>
              <a:t>  </a:t>
            </a:r>
            <a:r>
              <a:rPr lang="en-US" sz="2000" b="1" kern="0" dirty="0">
                <a:solidFill>
                  <a:srgbClr val="7030A0"/>
                </a:solidFill>
                <a:latin typeface="Courier New" pitchFamily="49" charset="0"/>
              </a:rPr>
              <a:t>// maybe balance changed</a:t>
            </a:r>
          </a:p>
          <a:p>
            <a:pPr marL="342900" indent="-342900" fontAlgn="base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000" b="1" kern="0" dirty="0">
                <a:latin typeface="Courier New" pitchFamily="49" charset="0"/>
              </a:rPr>
              <a:t>  </a:t>
            </a:r>
            <a:r>
              <a:rPr lang="en-US" sz="2000" b="1" kern="0" dirty="0" err="1">
                <a:latin typeface="Courier New" pitchFamily="49" charset="0"/>
              </a:rPr>
              <a:t>setBalance</a:t>
            </a:r>
            <a:r>
              <a:rPr lang="en-US" sz="2000" b="1" kern="0" dirty="0">
                <a:latin typeface="Courier New" pitchFamily="49" charset="0"/>
              </a:rPr>
              <a:t>(</a:t>
            </a:r>
            <a:r>
              <a:rPr lang="en-US" sz="2000" b="1" u="sng" kern="0" dirty="0" err="1">
                <a:solidFill>
                  <a:srgbClr val="FF0000"/>
                </a:solidFill>
                <a:latin typeface="Courier New" pitchFamily="49" charset="0"/>
              </a:rPr>
              <a:t>getBalance</a:t>
            </a:r>
            <a:r>
              <a:rPr lang="en-US" sz="2000" b="1" u="sng" kern="0" dirty="0">
                <a:solidFill>
                  <a:srgbClr val="FF0000"/>
                </a:solidFill>
                <a:latin typeface="Courier New" pitchFamily="49" charset="0"/>
              </a:rPr>
              <a:t>()</a:t>
            </a:r>
            <a:r>
              <a:rPr lang="en-US" sz="2000" b="1" kern="0" dirty="0">
                <a:latin typeface="Courier New" pitchFamily="49" charset="0"/>
              </a:rPr>
              <a:t> – amount);</a:t>
            </a:r>
          </a:p>
          <a:p>
            <a:pPr marL="342900" indent="-342900" fontAlgn="base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000" b="1" kern="0" dirty="0">
                <a:latin typeface="Courier New" pitchFamily="49" charset="0"/>
              </a:rPr>
              <a:t>}</a:t>
            </a:r>
          </a:p>
        </p:txBody>
      </p:sp>
      <p:sp>
        <p:nvSpPr>
          <p:cNvPr id="8" name="Content Placeholder 2"/>
          <p:cNvSpPr txBox="1">
            <a:spLocks/>
          </p:cNvSpPr>
          <p:nvPr>
            <p:custDataLst>
              <p:tags r:id="rId4"/>
            </p:custDataLst>
          </p:nvPr>
        </p:nvSpPr>
        <p:spPr bwMode="auto">
          <a:xfrm>
            <a:off x="838200" y="4495800"/>
            <a:ext cx="92202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000" kern="0" dirty="0"/>
              <a:t>This fixes nothing!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kern="0" dirty="0"/>
              <a:t>Narrows the problem by one statement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kern="0" dirty="0"/>
              <a:t>(Not even that since the compiler could turn it back into the old version because you didn’t indicate need to synchronize)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b="1" i="1" kern="0" dirty="0"/>
              <a:t>And now a negative balance is possible – why?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CB2056-E34F-4DB2-B0E7-0124453ED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There’s still a bad interleaving, find one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7DE233-B0FB-D241-AA09-8034C40DB5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F018D-A113-44B2-BA5D-E3BD5C944D75}" type="slidenum">
              <a:rPr lang="en-US" smtClean="0"/>
              <a:t>19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148C168-553F-9248-B722-EA716716B2C5}"/>
              </a:ext>
            </a:extLst>
          </p:cNvPr>
          <p:cNvSpPr txBox="1"/>
          <p:nvPr/>
        </p:nvSpPr>
        <p:spPr>
          <a:xfrm>
            <a:off x="5981700" y="2449060"/>
            <a:ext cx="6210300" cy="2826864"/>
          </a:xfrm>
          <a:prstGeom prst="rect">
            <a:avLst/>
          </a:prstGeom>
          <a:solidFill>
            <a:srgbClr val="FFFF9A"/>
          </a:solidFill>
        </p:spPr>
        <p:txBody>
          <a:bodyPr wrap="square">
            <a:spAutoFit/>
          </a:bodyPr>
          <a:lstStyle/>
          <a:p>
            <a:pPr marL="342900" indent="-3429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b="1" kern="0" dirty="0">
                <a:latin typeface="Courier New" pitchFamily="49" charset="0"/>
              </a:rPr>
              <a:t> void </a:t>
            </a:r>
            <a:r>
              <a:rPr lang="en-US" b="1" kern="0" dirty="0">
                <a:solidFill>
                  <a:srgbClr val="119F33"/>
                </a:solidFill>
                <a:latin typeface="Courier New" pitchFamily="49" charset="0"/>
              </a:rPr>
              <a:t>withdraw</a:t>
            </a:r>
            <a:r>
              <a:rPr lang="en-US" b="1" kern="0" dirty="0">
                <a:latin typeface="Courier New" pitchFamily="49" charset="0"/>
              </a:rPr>
              <a:t>(int </a:t>
            </a:r>
            <a:r>
              <a:rPr lang="en-US" b="1" kern="0" dirty="0">
                <a:solidFill>
                  <a:srgbClr val="119F33"/>
                </a:solidFill>
                <a:latin typeface="Courier New" pitchFamily="49" charset="0"/>
              </a:rPr>
              <a:t>amount</a:t>
            </a:r>
            <a:r>
              <a:rPr lang="en-US" b="1" kern="0" dirty="0">
                <a:latin typeface="Courier New" pitchFamily="49" charset="0"/>
              </a:rPr>
              <a:t>) {</a:t>
            </a:r>
          </a:p>
          <a:p>
            <a:pPr marL="342900" indent="-3429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b="1" kern="0" dirty="0">
                <a:latin typeface="Courier New" pitchFamily="49" charset="0"/>
              </a:rPr>
              <a:t>    int </a:t>
            </a:r>
            <a:r>
              <a:rPr lang="en-US" b="1" kern="0" dirty="0">
                <a:solidFill>
                  <a:srgbClr val="119F33"/>
                </a:solidFill>
                <a:latin typeface="Courier New" pitchFamily="49" charset="0"/>
              </a:rPr>
              <a:t>b</a:t>
            </a:r>
            <a:r>
              <a:rPr lang="en-US" b="1" kern="0" dirty="0">
                <a:latin typeface="Courier New" pitchFamily="49" charset="0"/>
              </a:rPr>
              <a:t> = </a:t>
            </a:r>
            <a:r>
              <a:rPr lang="en-US" b="1" kern="0" dirty="0" err="1">
                <a:latin typeface="Courier New" pitchFamily="49" charset="0"/>
              </a:rPr>
              <a:t>getBalance</a:t>
            </a:r>
            <a:r>
              <a:rPr lang="en-US" b="1" kern="0" dirty="0">
                <a:latin typeface="Courier New" pitchFamily="49" charset="0"/>
              </a:rPr>
              <a:t>();</a:t>
            </a:r>
          </a:p>
          <a:p>
            <a:pPr marL="342900" indent="-3429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b="1" kern="0" dirty="0">
                <a:latin typeface="Courier New" pitchFamily="49" charset="0"/>
              </a:rPr>
              <a:t>    </a:t>
            </a:r>
            <a:r>
              <a:rPr lang="en-US" b="1" kern="0" dirty="0">
                <a:solidFill>
                  <a:schemeClr val="accent2"/>
                </a:solidFill>
                <a:latin typeface="Courier New" pitchFamily="49" charset="0"/>
              </a:rPr>
              <a:t>if </a:t>
            </a:r>
            <a:r>
              <a:rPr lang="en-US" b="1" kern="0" dirty="0">
                <a:latin typeface="Courier New" pitchFamily="49" charset="0"/>
              </a:rPr>
              <a:t>(amount &gt; </a:t>
            </a:r>
            <a:r>
              <a:rPr lang="en-US" b="1" kern="0" dirty="0" err="1">
                <a:solidFill>
                  <a:srgbClr val="FF0000"/>
                </a:solidFill>
                <a:latin typeface="Courier New" pitchFamily="49" charset="0"/>
              </a:rPr>
              <a:t>getBalance</a:t>
            </a:r>
            <a:r>
              <a:rPr lang="en-US" b="1" kern="0" dirty="0">
                <a:solidFill>
                  <a:srgbClr val="FF0000"/>
                </a:solidFill>
                <a:latin typeface="Courier New" pitchFamily="49" charset="0"/>
              </a:rPr>
              <a:t>()</a:t>
            </a:r>
            <a:r>
              <a:rPr lang="en-US" b="1" kern="0" dirty="0">
                <a:latin typeface="Courier New" pitchFamily="49" charset="0"/>
              </a:rPr>
              <a:t>)</a:t>
            </a:r>
          </a:p>
          <a:p>
            <a:pPr marL="342900" indent="-3429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b="1" kern="0" dirty="0">
                <a:latin typeface="Courier New" pitchFamily="49" charset="0"/>
              </a:rPr>
              <a:t>      </a:t>
            </a:r>
            <a:r>
              <a:rPr lang="en-US" b="1" kern="0" dirty="0">
                <a:solidFill>
                  <a:schemeClr val="accent2"/>
                </a:solidFill>
                <a:latin typeface="Courier New" pitchFamily="49" charset="0"/>
              </a:rPr>
              <a:t>throw new</a:t>
            </a:r>
            <a:r>
              <a:rPr lang="en-US" b="1" kern="0" dirty="0">
                <a:latin typeface="Courier New" pitchFamily="49" charset="0"/>
              </a:rPr>
              <a:t> </a:t>
            </a:r>
            <a:r>
              <a:rPr lang="en-US" b="1" kern="0" dirty="0" err="1">
                <a:latin typeface="Courier New" pitchFamily="49" charset="0"/>
              </a:rPr>
              <a:t>WithdrawTooLargeException</a:t>
            </a:r>
            <a:r>
              <a:rPr lang="en-US" b="1" kern="0" dirty="0">
                <a:latin typeface="Courier New" pitchFamily="49" charset="0"/>
              </a:rPr>
              <a:t>();</a:t>
            </a:r>
          </a:p>
          <a:p>
            <a:pPr marL="342900" indent="-3429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b="1" kern="0" dirty="0">
                <a:latin typeface="Courier New" pitchFamily="49" charset="0"/>
              </a:rPr>
              <a:t>    </a:t>
            </a:r>
            <a:r>
              <a:rPr lang="en-US" b="1" kern="0" dirty="0" err="1">
                <a:latin typeface="Courier New" pitchFamily="49" charset="0"/>
              </a:rPr>
              <a:t>setBalance</a:t>
            </a:r>
            <a:r>
              <a:rPr lang="en-US" b="1" kern="0" dirty="0">
                <a:latin typeface="Courier New" pitchFamily="49" charset="0"/>
              </a:rPr>
              <a:t>(</a:t>
            </a:r>
            <a:r>
              <a:rPr lang="en-US" b="1" kern="0" dirty="0" err="1">
                <a:solidFill>
                  <a:srgbClr val="FF0000"/>
                </a:solidFill>
                <a:latin typeface="Courier New" pitchFamily="49" charset="0"/>
              </a:rPr>
              <a:t>getBalance</a:t>
            </a:r>
            <a:r>
              <a:rPr lang="en-US" b="1" kern="0" dirty="0">
                <a:solidFill>
                  <a:srgbClr val="FF0000"/>
                </a:solidFill>
                <a:latin typeface="Courier New" pitchFamily="49" charset="0"/>
              </a:rPr>
              <a:t>()</a:t>
            </a:r>
            <a:r>
              <a:rPr lang="en-US" b="1" kern="0" dirty="0">
                <a:latin typeface="Courier New" pitchFamily="49" charset="0"/>
              </a:rPr>
              <a:t> – amount);</a:t>
            </a:r>
          </a:p>
          <a:p>
            <a:pPr marL="342900" indent="-3429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b="1" kern="0" dirty="0">
                <a:latin typeface="Courier New" pitchFamily="49" charset="0"/>
              </a:rPr>
              <a:t>  }</a:t>
            </a:r>
            <a:endParaRPr lang="en-US" dirty="0"/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94E7B518-3903-7043-8093-C4AAEFB9101A}"/>
              </a:ext>
            </a:extLst>
          </p:cNvPr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909763" y="1802050"/>
            <a:ext cx="2903537" cy="456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ts val="2000"/>
              </a:lnSpc>
              <a:spcBef>
                <a:spcPct val="20000"/>
              </a:spcBef>
              <a:defRPr/>
            </a:pPr>
            <a:r>
              <a:rPr lang="en-US" sz="2000" b="1" kern="0" dirty="0" err="1">
                <a:latin typeface="Courier New" pitchFamily="49" charset="0"/>
              </a:rPr>
              <a:t>x.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withdraw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(100);</a:t>
            </a:r>
            <a:endParaRPr lang="en-US" sz="2000" b="1" kern="0" dirty="0">
              <a:latin typeface="Courier New" pitchFamily="49" charset="0"/>
            </a:endParaRPr>
          </a:p>
          <a:p>
            <a:pPr marL="342900" indent="-342900">
              <a:lnSpc>
                <a:spcPts val="2000"/>
              </a:lnSpc>
              <a:spcBef>
                <a:spcPct val="20000"/>
              </a:spcBef>
              <a:defRPr/>
            </a:pPr>
            <a:endParaRPr lang="en-US" sz="2000" b="1" kern="0" dirty="0">
              <a:latin typeface="Courier New" pitchFamily="49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B9B4A44-81A6-A24A-BD70-B2AE84665902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2755900" y="1421050"/>
            <a:ext cx="1211263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0" dirty="0">
                <a:latin typeface="+mn-lt"/>
              </a:rPr>
              <a:t>Thread 1</a:t>
            </a:r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E755A0A7-A6CA-2541-9783-67B63206DBD6}"/>
              </a:ext>
            </a:extLst>
          </p:cNvPr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5880100" y="1802050"/>
            <a:ext cx="2903538" cy="456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ts val="2000"/>
              </a:lnSpc>
              <a:spcBef>
                <a:spcPct val="20000"/>
              </a:spcBef>
              <a:defRPr/>
            </a:pPr>
            <a:r>
              <a:rPr lang="en-US" sz="2000" b="1" kern="0" dirty="0" err="1">
                <a:latin typeface="Courier New" pitchFamily="49" charset="0"/>
              </a:rPr>
              <a:t>x.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withdraw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(75);</a:t>
            </a:r>
            <a:endParaRPr lang="en-US" sz="2000" b="1" kern="0" dirty="0">
              <a:latin typeface="Courier New" pitchFamily="49" charset="0"/>
            </a:endParaRPr>
          </a:p>
          <a:p>
            <a:pPr marL="342900" indent="-342900">
              <a:lnSpc>
                <a:spcPts val="2000"/>
              </a:lnSpc>
              <a:spcBef>
                <a:spcPct val="20000"/>
              </a:spcBef>
              <a:defRPr/>
            </a:pPr>
            <a:endParaRPr lang="en-US" sz="2000" b="1" kern="0" dirty="0">
              <a:latin typeface="Courier New" pitchFamily="49" charset="0"/>
            </a:endParaRPr>
          </a:p>
          <a:p>
            <a:pPr marL="342900" indent="-342900">
              <a:lnSpc>
                <a:spcPts val="2000"/>
              </a:lnSpc>
              <a:spcBef>
                <a:spcPct val="20000"/>
              </a:spcBef>
              <a:defRPr/>
            </a:pPr>
            <a:endParaRPr lang="en-US" sz="2000" b="1" kern="0" dirty="0">
              <a:latin typeface="Courier New" pitchFamily="49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095C0ED-C0C4-6E4D-9141-AB5B26A8C6B6}"/>
              </a:ext>
            </a:extLst>
          </p:cNvPr>
          <p:cNvSpPr txBox="1"/>
          <p:nvPr>
            <p:custDataLst>
              <p:tags r:id="rId4"/>
            </p:custDataLst>
          </p:nvPr>
        </p:nvSpPr>
        <p:spPr>
          <a:xfrm>
            <a:off x="6726238" y="1421050"/>
            <a:ext cx="121126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0" dirty="0">
                <a:latin typeface="+mn-lt"/>
              </a:rPr>
              <a:t>Thread 2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2803526-D695-B940-9659-ADDAE559BAF9}"/>
              </a:ext>
            </a:extLst>
          </p:cNvPr>
          <p:cNvSpPr txBox="1"/>
          <p:nvPr/>
        </p:nvSpPr>
        <p:spPr>
          <a:xfrm>
            <a:off x="0" y="2449061"/>
            <a:ext cx="6210300" cy="2826864"/>
          </a:xfrm>
          <a:prstGeom prst="rect">
            <a:avLst/>
          </a:prstGeom>
          <a:solidFill>
            <a:srgbClr val="FFFF9A"/>
          </a:solidFill>
        </p:spPr>
        <p:txBody>
          <a:bodyPr wrap="square">
            <a:spAutoFit/>
          </a:bodyPr>
          <a:lstStyle/>
          <a:p>
            <a:pPr marL="342900" indent="-3429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b="1" kern="0" dirty="0">
                <a:latin typeface="Courier New" pitchFamily="49" charset="0"/>
              </a:rPr>
              <a:t> void </a:t>
            </a:r>
            <a:r>
              <a:rPr lang="en-US" b="1" kern="0" dirty="0">
                <a:solidFill>
                  <a:srgbClr val="119F33"/>
                </a:solidFill>
                <a:latin typeface="Courier New" pitchFamily="49" charset="0"/>
              </a:rPr>
              <a:t>withdraw</a:t>
            </a:r>
            <a:r>
              <a:rPr lang="en-US" b="1" kern="0" dirty="0">
                <a:latin typeface="Courier New" pitchFamily="49" charset="0"/>
              </a:rPr>
              <a:t>(int </a:t>
            </a:r>
            <a:r>
              <a:rPr lang="en-US" b="1" kern="0" dirty="0">
                <a:solidFill>
                  <a:srgbClr val="119F33"/>
                </a:solidFill>
                <a:latin typeface="Courier New" pitchFamily="49" charset="0"/>
              </a:rPr>
              <a:t>amount</a:t>
            </a:r>
            <a:r>
              <a:rPr lang="en-US" b="1" kern="0" dirty="0">
                <a:latin typeface="Courier New" pitchFamily="49" charset="0"/>
              </a:rPr>
              <a:t>) {</a:t>
            </a:r>
          </a:p>
          <a:p>
            <a:pPr marL="342900" indent="-3429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b="1" kern="0" dirty="0">
                <a:latin typeface="Courier New" pitchFamily="49" charset="0"/>
              </a:rPr>
              <a:t>    int </a:t>
            </a:r>
            <a:r>
              <a:rPr lang="en-US" b="1" kern="0" dirty="0">
                <a:solidFill>
                  <a:srgbClr val="119F33"/>
                </a:solidFill>
                <a:latin typeface="Courier New" pitchFamily="49" charset="0"/>
              </a:rPr>
              <a:t>b</a:t>
            </a:r>
            <a:r>
              <a:rPr lang="en-US" b="1" kern="0" dirty="0">
                <a:latin typeface="Courier New" pitchFamily="49" charset="0"/>
              </a:rPr>
              <a:t> = </a:t>
            </a:r>
            <a:r>
              <a:rPr lang="en-US" b="1" kern="0" dirty="0" err="1">
                <a:latin typeface="Courier New" pitchFamily="49" charset="0"/>
              </a:rPr>
              <a:t>getBalance</a:t>
            </a:r>
            <a:r>
              <a:rPr lang="en-US" b="1" kern="0" dirty="0">
                <a:latin typeface="Courier New" pitchFamily="49" charset="0"/>
              </a:rPr>
              <a:t>();</a:t>
            </a:r>
          </a:p>
          <a:p>
            <a:pPr marL="342900" indent="-3429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b="1" kern="0" dirty="0">
                <a:latin typeface="Courier New" pitchFamily="49" charset="0"/>
              </a:rPr>
              <a:t>    </a:t>
            </a:r>
            <a:r>
              <a:rPr lang="en-US" b="1" kern="0" dirty="0">
                <a:solidFill>
                  <a:schemeClr val="accent2"/>
                </a:solidFill>
                <a:latin typeface="Courier New" pitchFamily="49" charset="0"/>
              </a:rPr>
              <a:t>if </a:t>
            </a:r>
            <a:r>
              <a:rPr lang="en-US" b="1" kern="0" dirty="0">
                <a:latin typeface="Courier New" pitchFamily="49" charset="0"/>
              </a:rPr>
              <a:t>(amount &gt; </a:t>
            </a:r>
            <a:r>
              <a:rPr lang="en-US" b="1" kern="0" dirty="0" err="1">
                <a:solidFill>
                  <a:srgbClr val="FF0000"/>
                </a:solidFill>
                <a:latin typeface="Courier New" pitchFamily="49" charset="0"/>
              </a:rPr>
              <a:t>getBalance</a:t>
            </a:r>
            <a:r>
              <a:rPr lang="en-US" b="1" kern="0" dirty="0">
                <a:solidFill>
                  <a:srgbClr val="FF0000"/>
                </a:solidFill>
                <a:latin typeface="Courier New" pitchFamily="49" charset="0"/>
              </a:rPr>
              <a:t>()</a:t>
            </a:r>
            <a:r>
              <a:rPr lang="en-US" b="1" kern="0" dirty="0">
                <a:latin typeface="Courier New" pitchFamily="49" charset="0"/>
              </a:rPr>
              <a:t>)</a:t>
            </a:r>
          </a:p>
          <a:p>
            <a:pPr marL="342900" indent="-3429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b="1" kern="0" dirty="0">
                <a:latin typeface="Courier New" pitchFamily="49" charset="0"/>
              </a:rPr>
              <a:t>      </a:t>
            </a:r>
            <a:r>
              <a:rPr lang="en-US" b="1" kern="0" dirty="0">
                <a:solidFill>
                  <a:schemeClr val="accent2"/>
                </a:solidFill>
                <a:latin typeface="Courier New" pitchFamily="49" charset="0"/>
              </a:rPr>
              <a:t>throw new</a:t>
            </a:r>
            <a:r>
              <a:rPr lang="en-US" b="1" kern="0" dirty="0">
                <a:latin typeface="Courier New" pitchFamily="49" charset="0"/>
              </a:rPr>
              <a:t> </a:t>
            </a:r>
            <a:r>
              <a:rPr lang="en-US" b="1" kern="0" dirty="0" err="1">
                <a:latin typeface="Courier New" pitchFamily="49" charset="0"/>
              </a:rPr>
              <a:t>WithdrawTooLargeException</a:t>
            </a:r>
            <a:r>
              <a:rPr lang="en-US" b="1" kern="0" dirty="0">
                <a:latin typeface="Courier New" pitchFamily="49" charset="0"/>
              </a:rPr>
              <a:t>();</a:t>
            </a:r>
          </a:p>
          <a:p>
            <a:pPr marL="342900" indent="-3429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b="1" kern="0" dirty="0">
                <a:latin typeface="Courier New" pitchFamily="49" charset="0"/>
              </a:rPr>
              <a:t>    </a:t>
            </a:r>
            <a:r>
              <a:rPr lang="en-US" b="1" kern="0" dirty="0" err="1">
                <a:latin typeface="Courier New" pitchFamily="49" charset="0"/>
              </a:rPr>
              <a:t>setBalance</a:t>
            </a:r>
            <a:r>
              <a:rPr lang="en-US" b="1" kern="0" dirty="0">
                <a:latin typeface="Courier New" pitchFamily="49" charset="0"/>
              </a:rPr>
              <a:t>(</a:t>
            </a:r>
            <a:r>
              <a:rPr lang="en-US" b="1" kern="0" dirty="0" err="1">
                <a:solidFill>
                  <a:srgbClr val="FF0000"/>
                </a:solidFill>
                <a:latin typeface="Courier New" pitchFamily="49" charset="0"/>
              </a:rPr>
              <a:t>getBalance</a:t>
            </a:r>
            <a:r>
              <a:rPr lang="en-US" b="1" kern="0" dirty="0">
                <a:solidFill>
                  <a:srgbClr val="FF0000"/>
                </a:solidFill>
                <a:latin typeface="Courier New" pitchFamily="49" charset="0"/>
              </a:rPr>
              <a:t>()</a:t>
            </a:r>
            <a:r>
              <a:rPr lang="en-US" b="1" kern="0" dirty="0">
                <a:latin typeface="Courier New" pitchFamily="49" charset="0"/>
              </a:rPr>
              <a:t> – amount);</a:t>
            </a:r>
          </a:p>
          <a:p>
            <a:pPr marL="342900" indent="-3429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b="1" kern="0" dirty="0">
                <a:latin typeface="Courier New" pitchFamily="49" charset="0"/>
              </a:rPr>
              <a:t>  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4960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CA6B72-3146-83B8-7FDC-516282C220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C13033-1150-EF43-C66F-EFC5B223FD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Fancier Parallel Patterns (Algorithms)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Prefix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Pack</a:t>
            </a:r>
            <a:endParaRPr lang="en-US" dirty="0"/>
          </a:p>
          <a:p>
            <a:r>
              <a:rPr lang="en-US" dirty="0"/>
              <a:t>Concurrency: Synchronization</a:t>
            </a:r>
          </a:p>
          <a:p>
            <a:pPr lvl="1"/>
            <a:r>
              <a:rPr lang="en-US" dirty="0"/>
              <a:t>Concurrent Programming</a:t>
            </a:r>
          </a:p>
          <a:p>
            <a:pPr lvl="1"/>
            <a:r>
              <a:rPr lang="en-US" dirty="0"/>
              <a:t>Mutual Exclusion (Mutex)</a:t>
            </a:r>
          </a:p>
          <a:p>
            <a:pPr lvl="1"/>
            <a:r>
              <a:rPr lang="en-US" dirty="0"/>
              <a:t>Locks</a:t>
            </a:r>
          </a:p>
          <a:p>
            <a:pPr lvl="1"/>
            <a:r>
              <a:rPr lang="en-US" dirty="0"/>
              <a:t>Re-entrant Locks</a:t>
            </a:r>
          </a:p>
          <a:p>
            <a:r>
              <a:rPr lang="en-US" dirty="0"/>
              <a:t>Concurrency: Synchronization Issues</a:t>
            </a:r>
          </a:p>
          <a:p>
            <a:pPr lvl="1"/>
            <a:r>
              <a:rPr lang="en-US" dirty="0"/>
              <a:t>Race Conditions: Data Races &amp; Bad </a:t>
            </a:r>
            <a:r>
              <a:rPr lang="en-US" dirty="0" err="1"/>
              <a:t>Interleavings</a:t>
            </a:r>
            <a:endParaRPr lang="en-US" dirty="0"/>
          </a:p>
          <a:p>
            <a:pPr lvl="1"/>
            <a:r>
              <a:rPr lang="en-US" dirty="0"/>
              <a:t>Deadlocks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BFB9D1-F29C-C93F-6D9D-75E03006A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4326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CB2056-E34F-4DB2-B0E7-0124453ED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There’s still a bad interleaving, find one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BBB104-0752-EE1E-38FF-E7897EFC2B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791412"/>
            <a:ext cx="10515600" cy="1066588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In this version, we can have negative balances without throwing the exception!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58515F-C4DA-4F48-BA9A-6513EC3FC4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F018D-A113-44B2-BA5D-E3BD5C944D75}" type="slidenum">
              <a:rPr lang="en-US" smtClean="0"/>
              <a:t>20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148C168-553F-9248-B722-EA716716B2C5}"/>
              </a:ext>
            </a:extLst>
          </p:cNvPr>
          <p:cNvSpPr txBox="1"/>
          <p:nvPr/>
        </p:nvSpPr>
        <p:spPr>
          <a:xfrm>
            <a:off x="5981700" y="2449061"/>
            <a:ext cx="6210300" cy="3028521"/>
          </a:xfrm>
          <a:prstGeom prst="rect">
            <a:avLst/>
          </a:prstGeom>
          <a:solidFill>
            <a:srgbClr val="FFFF9A"/>
          </a:solidFill>
        </p:spPr>
        <p:txBody>
          <a:bodyPr wrap="square">
            <a:spAutoFit/>
          </a:bodyPr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b="1" kern="0" dirty="0">
                <a:latin typeface="Courier New" pitchFamily="49" charset="0"/>
              </a:rPr>
              <a:t> void </a:t>
            </a:r>
            <a:r>
              <a:rPr lang="en-US" b="1" kern="0" dirty="0">
                <a:solidFill>
                  <a:srgbClr val="119F33"/>
                </a:solidFill>
                <a:latin typeface="Courier New" pitchFamily="49" charset="0"/>
              </a:rPr>
              <a:t>withdraw</a:t>
            </a:r>
            <a:r>
              <a:rPr lang="en-US" b="1" kern="0" dirty="0">
                <a:latin typeface="Courier New" pitchFamily="49" charset="0"/>
              </a:rPr>
              <a:t>(int </a:t>
            </a:r>
            <a:r>
              <a:rPr lang="en-US" b="1" kern="0" dirty="0">
                <a:solidFill>
                  <a:srgbClr val="119F33"/>
                </a:solidFill>
                <a:latin typeface="Courier New" pitchFamily="49" charset="0"/>
              </a:rPr>
              <a:t>amount</a:t>
            </a:r>
            <a:r>
              <a:rPr lang="en-US" b="1" kern="0" dirty="0">
                <a:latin typeface="Courier New" pitchFamily="49" charset="0"/>
              </a:rPr>
              <a:t>) {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defRPr/>
            </a:pPr>
            <a:endParaRPr lang="en-US" b="1" kern="0" dirty="0">
              <a:latin typeface="Courier New" pitchFamily="49" charset="0"/>
            </a:endParaRP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defRPr/>
            </a:pPr>
            <a:endParaRPr lang="en-US" b="1" kern="0" dirty="0">
              <a:latin typeface="Courier New" pitchFamily="49" charset="0"/>
            </a:endParaRP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defRPr/>
            </a:pPr>
            <a:endParaRPr lang="en-US" b="1" kern="0" dirty="0">
              <a:latin typeface="Courier New" pitchFamily="49" charset="0"/>
            </a:endParaRP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b="1" kern="0" dirty="0">
                <a:latin typeface="Courier New" pitchFamily="49" charset="0"/>
              </a:rPr>
              <a:t>    int </a:t>
            </a:r>
            <a:r>
              <a:rPr lang="en-US" b="1" kern="0" dirty="0">
                <a:solidFill>
                  <a:srgbClr val="119F33"/>
                </a:solidFill>
                <a:latin typeface="Courier New" pitchFamily="49" charset="0"/>
              </a:rPr>
              <a:t>b</a:t>
            </a:r>
            <a:r>
              <a:rPr lang="en-US" b="1" kern="0" dirty="0">
                <a:latin typeface="Courier New" pitchFamily="49" charset="0"/>
              </a:rPr>
              <a:t> = </a:t>
            </a:r>
            <a:r>
              <a:rPr lang="en-US" b="1" kern="0" dirty="0" err="1">
                <a:latin typeface="Courier New" pitchFamily="49" charset="0"/>
              </a:rPr>
              <a:t>getBalance</a:t>
            </a:r>
            <a:r>
              <a:rPr lang="en-US" b="1" kern="0" dirty="0">
                <a:latin typeface="Courier New" pitchFamily="49" charset="0"/>
              </a:rPr>
              <a:t>();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b="1" kern="0" dirty="0">
                <a:latin typeface="Courier New" pitchFamily="49" charset="0"/>
              </a:rPr>
              <a:t>    </a:t>
            </a:r>
            <a:r>
              <a:rPr lang="en-US" b="1" kern="0" dirty="0">
                <a:solidFill>
                  <a:schemeClr val="accent2"/>
                </a:solidFill>
                <a:latin typeface="Courier New" pitchFamily="49" charset="0"/>
              </a:rPr>
              <a:t>if </a:t>
            </a:r>
            <a:r>
              <a:rPr lang="en-US" b="1" kern="0" dirty="0">
                <a:latin typeface="Courier New" pitchFamily="49" charset="0"/>
              </a:rPr>
              <a:t>(amount &gt; </a:t>
            </a:r>
            <a:r>
              <a:rPr lang="en-US" b="1" kern="0" dirty="0" err="1">
                <a:solidFill>
                  <a:srgbClr val="FF0000"/>
                </a:solidFill>
                <a:latin typeface="Courier New" pitchFamily="49" charset="0"/>
              </a:rPr>
              <a:t>getBalance</a:t>
            </a:r>
            <a:r>
              <a:rPr lang="en-US" b="1" kern="0" dirty="0">
                <a:solidFill>
                  <a:srgbClr val="FF0000"/>
                </a:solidFill>
                <a:latin typeface="Courier New" pitchFamily="49" charset="0"/>
              </a:rPr>
              <a:t>()</a:t>
            </a:r>
            <a:r>
              <a:rPr lang="en-US" b="1" kern="0" dirty="0">
                <a:latin typeface="Courier New" pitchFamily="49" charset="0"/>
              </a:rPr>
              <a:t>)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b="1" kern="0" dirty="0">
                <a:latin typeface="Courier New" pitchFamily="49" charset="0"/>
              </a:rPr>
              <a:t>      </a:t>
            </a:r>
            <a:r>
              <a:rPr lang="en-US" b="1" kern="0" dirty="0">
                <a:solidFill>
                  <a:schemeClr val="accent2"/>
                </a:solidFill>
                <a:latin typeface="Courier New" pitchFamily="49" charset="0"/>
              </a:rPr>
              <a:t>throw new</a:t>
            </a:r>
            <a:r>
              <a:rPr lang="en-US" b="1" kern="0" dirty="0">
                <a:latin typeface="Courier New" pitchFamily="49" charset="0"/>
              </a:rPr>
              <a:t> </a:t>
            </a:r>
            <a:r>
              <a:rPr lang="en-US" b="1" kern="0" dirty="0" err="1">
                <a:latin typeface="Courier New" pitchFamily="49" charset="0"/>
              </a:rPr>
              <a:t>WithdrawTooLargeException</a:t>
            </a:r>
            <a:r>
              <a:rPr lang="en-US" b="1" kern="0" dirty="0">
                <a:latin typeface="Courier New" pitchFamily="49" charset="0"/>
              </a:rPr>
              <a:t>();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b="1" kern="0" dirty="0">
                <a:latin typeface="Courier New" pitchFamily="49" charset="0"/>
              </a:rPr>
              <a:t>    </a:t>
            </a:r>
            <a:r>
              <a:rPr lang="en-US" b="1" kern="0" dirty="0" err="1">
                <a:latin typeface="Courier New" pitchFamily="49" charset="0"/>
              </a:rPr>
              <a:t>setBalance</a:t>
            </a:r>
            <a:r>
              <a:rPr lang="en-US" b="1" kern="0" dirty="0">
                <a:latin typeface="Courier New" pitchFamily="49" charset="0"/>
              </a:rPr>
              <a:t>(</a:t>
            </a:r>
            <a:r>
              <a:rPr lang="en-US" b="1" kern="0" dirty="0" err="1">
                <a:solidFill>
                  <a:srgbClr val="FF0000"/>
                </a:solidFill>
                <a:latin typeface="Courier New" pitchFamily="49" charset="0"/>
              </a:rPr>
              <a:t>getBalance</a:t>
            </a:r>
            <a:r>
              <a:rPr lang="en-US" b="1" kern="0" dirty="0">
                <a:solidFill>
                  <a:srgbClr val="FF0000"/>
                </a:solidFill>
                <a:latin typeface="Courier New" pitchFamily="49" charset="0"/>
              </a:rPr>
              <a:t>()</a:t>
            </a:r>
            <a:r>
              <a:rPr lang="en-US" b="1" kern="0" dirty="0">
                <a:latin typeface="Courier New" pitchFamily="49" charset="0"/>
              </a:rPr>
              <a:t> – amount);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b="1" kern="0" dirty="0">
                <a:latin typeface="Courier New" pitchFamily="49" charset="0"/>
              </a:rPr>
              <a:t>  }</a:t>
            </a:r>
            <a:endParaRPr lang="en-US" dirty="0"/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94E7B518-3903-7043-8093-C4AAEFB9101A}"/>
              </a:ext>
            </a:extLst>
          </p:cNvPr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909763" y="1802051"/>
            <a:ext cx="2903537" cy="456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ts val="2000"/>
              </a:lnSpc>
              <a:spcBef>
                <a:spcPct val="20000"/>
              </a:spcBef>
              <a:defRPr/>
            </a:pPr>
            <a:r>
              <a:rPr lang="en-US" sz="2000" b="1" kern="0" dirty="0" err="1">
                <a:latin typeface="Courier New" pitchFamily="49" charset="0"/>
              </a:rPr>
              <a:t>x.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withdraw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(100);</a:t>
            </a:r>
            <a:endParaRPr lang="en-US" sz="2000" b="1" kern="0" dirty="0">
              <a:latin typeface="Courier New" pitchFamily="49" charset="0"/>
            </a:endParaRPr>
          </a:p>
          <a:p>
            <a:pPr marL="342900" indent="-342900">
              <a:lnSpc>
                <a:spcPts val="2000"/>
              </a:lnSpc>
              <a:spcBef>
                <a:spcPct val="20000"/>
              </a:spcBef>
              <a:defRPr/>
            </a:pPr>
            <a:endParaRPr lang="en-US" sz="2000" b="1" kern="0" dirty="0">
              <a:latin typeface="Courier New" pitchFamily="49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B9B4A44-81A6-A24A-BD70-B2AE84665902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2755900" y="1421051"/>
            <a:ext cx="1211263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0" dirty="0">
                <a:latin typeface="+mn-lt"/>
              </a:rPr>
              <a:t>Thread 1</a:t>
            </a:r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E755A0A7-A6CA-2541-9783-67B63206DBD6}"/>
              </a:ext>
            </a:extLst>
          </p:cNvPr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5880100" y="1802051"/>
            <a:ext cx="2903538" cy="456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ts val="2000"/>
              </a:lnSpc>
              <a:spcBef>
                <a:spcPct val="20000"/>
              </a:spcBef>
              <a:defRPr/>
            </a:pPr>
            <a:r>
              <a:rPr lang="en-US" sz="2000" b="1" kern="0" dirty="0" err="1">
                <a:latin typeface="Courier New" pitchFamily="49" charset="0"/>
              </a:rPr>
              <a:t>x.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withdraw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(75);</a:t>
            </a:r>
            <a:endParaRPr lang="en-US" sz="2000" b="1" kern="0" dirty="0">
              <a:latin typeface="Courier New" pitchFamily="49" charset="0"/>
            </a:endParaRPr>
          </a:p>
          <a:p>
            <a:pPr marL="342900" indent="-342900">
              <a:lnSpc>
                <a:spcPts val="2000"/>
              </a:lnSpc>
              <a:spcBef>
                <a:spcPct val="20000"/>
              </a:spcBef>
              <a:defRPr/>
            </a:pPr>
            <a:endParaRPr lang="en-US" sz="2000" b="1" kern="0" dirty="0">
              <a:latin typeface="Courier New" pitchFamily="49" charset="0"/>
            </a:endParaRPr>
          </a:p>
          <a:p>
            <a:pPr marL="342900" indent="-342900">
              <a:lnSpc>
                <a:spcPts val="2000"/>
              </a:lnSpc>
              <a:spcBef>
                <a:spcPct val="20000"/>
              </a:spcBef>
              <a:defRPr/>
            </a:pPr>
            <a:endParaRPr lang="en-US" sz="2000" b="1" kern="0" dirty="0">
              <a:latin typeface="Courier New" pitchFamily="49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095C0ED-C0C4-6E4D-9141-AB5B26A8C6B6}"/>
              </a:ext>
            </a:extLst>
          </p:cNvPr>
          <p:cNvSpPr txBox="1"/>
          <p:nvPr>
            <p:custDataLst>
              <p:tags r:id="rId4"/>
            </p:custDataLst>
          </p:nvPr>
        </p:nvSpPr>
        <p:spPr>
          <a:xfrm>
            <a:off x="6726238" y="1421051"/>
            <a:ext cx="121126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0" dirty="0">
                <a:latin typeface="+mn-lt"/>
              </a:rPr>
              <a:t>Thread 2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2803526-D695-B940-9659-ADDAE559BAF9}"/>
              </a:ext>
            </a:extLst>
          </p:cNvPr>
          <p:cNvSpPr txBox="1"/>
          <p:nvPr/>
        </p:nvSpPr>
        <p:spPr>
          <a:xfrm>
            <a:off x="0" y="2449062"/>
            <a:ext cx="6210300" cy="3360920"/>
          </a:xfrm>
          <a:prstGeom prst="rect">
            <a:avLst/>
          </a:prstGeom>
          <a:solidFill>
            <a:srgbClr val="FFFF9A"/>
          </a:solidFill>
        </p:spPr>
        <p:txBody>
          <a:bodyPr wrap="square">
            <a:spAutoFit/>
          </a:bodyPr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b="1" kern="0" dirty="0">
                <a:latin typeface="Courier New" pitchFamily="49" charset="0"/>
              </a:rPr>
              <a:t> void </a:t>
            </a:r>
            <a:r>
              <a:rPr lang="en-US" b="1" kern="0" dirty="0">
                <a:solidFill>
                  <a:srgbClr val="119F33"/>
                </a:solidFill>
                <a:latin typeface="Courier New" pitchFamily="49" charset="0"/>
              </a:rPr>
              <a:t>withdraw</a:t>
            </a:r>
            <a:r>
              <a:rPr lang="en-US" b="1" kern="0" dirty="0">
                <a:latin typeface="Courier New" pitchFamily="49" charset="0"/>
              </a:rPr>
              <a:t>(int </a:t>
            </a:r>
            <a:r>
              <a:rPr lang="en-US" b="1" kern="0" dirty="0">
                <a:solidFill>
                  <a:srgbClr val="119F33"/>
                </a:solidFill>
                <a:latin typeface="Courier New" pitchFamily="49" charset="0"/>
              </a:rPr>
              <a:t>amount</a:t>
            </a:r>
            <a:r>
              <a:rPr lang="en-US" b="1" kern="0" dirty="0">
                <a:latin typeface="Courier New" pitchFamily="49" charset="0"/>
              </a:rPr>
              <a:t>) {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b="1" kern="0" dirty="0">
                <a:latin typeface="Courier New" pitchFamily="49" charset="0"/>
              </a:rPr>
              <a:t>    int </a:t>
            </a:r>
            <a:r>
              <a:rPr lang="en-US" b="1" kern="0" dirty="0">
                <a:solidFill>
                  <a:srgbClr val="119F33"/>
                </a:solidFill>
                <a:latin typeface="Courier New" pitchFamily="49" charset="0"/>
              </a:rPr>
              <a:t>b</a:t>
            </a:r>
            <a:r>
              <a:rPr lang="en-US" b="1" kern="0" dirty="0">
                <a:latin typeface="Courier New" pitchFamily="49" charset="0"/>
              </a:rPr>
              <a:t> = </a:t>
            </a:r>
            <a:r>
              <a:rPr lang="en-US" b="1" kern="0" dirty="0" err="1">
                <a:latin typeface="Courier New" pitchFamily="49" charset="0"/>
              </a:rPr>
              <a:t>getBalance</a:t>
            </a:r>
            <a:r>
              <a:rPr lang="en-US" b="1" kern="0" dirty="0">
                <a:latin typeface="Courier New" pitchFamily="49" charset="0"/>
              </a:rPr>
              <a:t>();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b="1" kern="0" dirty="0">
                <a:latin typeface="Courier New" pitchFamily="49" charset="0"/>
              </a:rPr>
              <a:t>    </a:t>
            </a:r>
            <a:r>
              <a:rPr lang="en-US" b="1" kern="0" dirty="0">
                <a:solidFill>
                  <a:schemeClr val="accent2"/>
                </a:solidFill>
                <a:latin typeface="Courier New" pitchFamily="49" charset="0"/>
              </a:rPr>
              <a:t>if </a:t>
            </a:r>
            <a:r>
              <a:rPr lang="en-US" b="1" kern="0" dirty="0">
                <a:latin typeface="Courier New" pitchFamily="49" charset="0"/>
              </a:rPr>
              <a:t>(amount &gt; </a:t>
            </a:r>
            <a:r>
              <a:rPr lang="en-US" b="1" kern="0" dirty="0" err="1">
                <a:solidFill>
                  <a:srgbClr val="FF0000"/>
                </a:solidFill>
                <a:latin typeface="Courier New" pitchFamily="49" charset="0"/>
              </a:rPr>
              <a:t>getBalance</a:t>
            </a:r>
            <a:r>
              <a:rPr lang="en-US" b="1" kern="0" dirty="0">
                <a:solidFill>
                  <a:srgbClr val="FF0000"/>
                </a:solidFill>
                <a:latin typeface="Courier New" pitchFamily="49" charset="0"/>
              </a:rPr>
              <a:t>()</a:t>
            </a:r>
            <a:r>
              <a:rPr lang="en-US" b="1" kern="0" dirty="0">
                <a:latin typeface="Courier New" pitchFamily="49" charset="0"/>
              </a:rPr>
              <a:t>)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b="1" kern="0" dirty="0">
                <a:latin typeface="Courier New" pitchFamily="49" charset="0"/>
              </a:rPr>
              <a:t>      </a:t>
            </a:r>
            <a:r>
              <a:rPr lang="en-US" b="1" kern="0" dirty="0">
                <a:solidFill>
                  <a:schemeClr val="accent2"/>
                </a:solidFill>
                <a:latin typeface="Courier New" pitchFamily="49" charset="0"/>
              </a:rPr>
              <a:t>throw new</a:t>
            </a:r>
            <a:r>
              <a:rPr lang="en-US" b="1" kern="0" dirty="0">
                <a:latin typeface="Courier New" pitchFamily="49" charset="0"/>
              </a:rPr>
              <a:t> </a:t>
            </a:r>
            <a:r>
              <a:rPr lang="en-US" b="1" kern="0" dirty="0" err="1">
                <a:latin typeface="Courier New" pitchFamily="49" charset="0"/>
              </a:rPr>
              <a:t>WithdrawTooLargeException</a:t>
            </a:r>
            <a:r>
              <a:rPr lang="en-US" b="1" kern="0" dirty="0">
                <a:latin typeface="Courier New" pitchFamily="49" charset="0"/>
              </a:rPr>
              <a:t>();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defRPr/>
            </a:pPr>
            <a:endParaRPr lang="en-US" b="1" kern="0" dirty="0">
              <a:latin typeface="Courier New" pitchFamily="49" charset="0"/>
            </a:endParaRP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defRPr/>
            </a:pPr>
            <a:endParaRPr lang="en-US" b="1" kern="0" dirty="0">
              <a:latin typeface="Courier New" pitchFamily="49" charset="0"/>
            </a:endParaRP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defRPr/>
            </a:pPr>
            <a:endParaRPr lang="en-US" b="1" kern="0" dirty="0">
              <a:latin typeface="Courier New" pitchFamily="49" charset="0"/>
            </a:endParaRP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defRPr/>
            </a:pPr>
            <a:endParaRPr lang="en-US" b="1" kern="0" dirty="0">
              <a:latin typeface="Courier New" pitchFamily="49" charset="0"/>
            </a:endParaRP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b="1" kern="0" dirty="0">
                <a:latin typeface="Courier New" pitchFamily="49" charset="0"/>
              </a:rPr>
              <a:t>    </a:t>
            </a:r>
            <a:r>
              <a:rPr lang="en-US" b="1" kern="0" dirty="0" err="1">
                <a:latin typeface="Courier New" pitchFamily="49" charset="0"/>
              </a:rPr>
              <a:t>setBalance</a:t>
            </a:r>
            <a:r>
              <a:rPr lang="en-US" b="1" kern="0" dirty="0">
                <a:latin typeface="Courier New" pitchFamily="49" charset="0"/>
              </a:rPr>
              <a:t>(</a:t>
            </a:r>
            <a:r>
              <a:rPr lang="en-US" b="1" kern="0" dirty="0" err="1">
                <a:solidFill>
                  <a:srgbClr val="FF0000"/>
                </a:solidFill>
                <a:latin typeface="Courier New" pitchFamily="49" charset="0"/>
              </a:rPr>
              <a:t>getBalance</a:t>
            </a:r>
            <a:r>
              <a:rPr lang="en-US" b="1" kern="0" dirty="0">
                <a:solidFill>
                  <a:srgbClr val="FF0000"/>
                </a:solidFill>
                <a:latin typeface="Courier New" pitchFamily="49" charset="0"/>
              </a:rPr>
              <a:t>()</a:t>
            </a:r>
            <a:r>
              <a:rPr lang="en-US" b="1" kern="0" dirty="0">
                <a:latin typeface="Courier New" pitchFamily="49" charset="0"/>
              </a:rPr>
              <a:t> – amount);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b="1" kern="0" dirty="0">
                <a:latin typeface="Courier New" pitchFamily="49" charset="0"/>
              </a:rPr>
              <a:t>  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48368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CB2056-E34F-4DB2-B0E7-0124453ED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There’s still a bad interleaving, find one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DF24DB-A5C1-BA42-A9BC-741ACF783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F018D-A113-44B2-BA5D-E3BD5C944D75}" type="slidenum">
              <a:rPr lang="en-US" smtClean="0"/>
              <a:t>21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148C168-553F-9248-B722-EA716716B2C5}"/>
              </a:ext>
            </a:extLst>
          </p:cNvPr>
          <p:cNvSpPr txBox="1"/>
          <p:nvPr/>
        </p:nvSpPr>
        <p:spPr>
          <a:xfrm>
            <a:off x="5981700" y="2449057"/>
            <a:ext cx="6210300" cy="4025717"/>
          </a:xfrm>
          <a:prstGeom prst="rect">
            <a:avLst/>
          </a:prstGeom>
          <a:solidFill>
            <a:srgbClr val="FFFF9A"/>
          </a:solidFill>
        </p:spPr>
        <p:txBody>
          <a:bodyPr wrap="square">
            <a:spAutoFit/>
          </a:bodyPr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b="1" kern="0" dirty="0">
                <a:latin typeface="Courier New" pitchFamily="49" charset="0"/>
              </a:rPr>
              <a:t> void </a:t>
            </a:r>
            <a:r>
              <a:rPr lang="en-US" b="1" kern="0" dirty="0">
                <a:solidFill>
                  <a:srgbClr val="119F33"/>
                </a:solidFill>
                <a:latin typeface="Courier New" pitchFamily="49" charset="0"/>
              </a:rPr>
              <a:t>withdraw</a:t>
            </a:r>
            <a:r>
              <a:rPr lang="en-US" b="1" kern="0" dirty="0">
                <a:latin typeface="Courier New" pitchFamily="49" charset="0"/>
              </a:rPr>
              <a:t>(int </a:t>
            </a:r>
            <a:r>
              <a:rPr lang="en-US" b="1" kern="0" dirty="0">
                <a:solidFill>
                  <a:srgbClr val="119F33"/>
                </a:solidFill>
                <a:latin typeface="Courier New" pitchFamily="49" charset="0"/>
              </a:rPr>
              <a:t>amount</a:t>
            </a:r>
            <a:r>
              <a:rPr lang="en-US" b="1" kern="0" dirty="0">
                <a:latin typeface="Courier New" pitchFamily="49" charset="0"/>
              </a:rPr>
              <a:t>) {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defRPr/>
            </a:pPr>
            <a:endParaRPr lang="en-US" b="1" kern="0" dirty="0">
              <a:latin typeface="Courier New" pitchFamily="49" charset="0"/>
            </a:endParaRP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defRPr/>
            </a:pPr>
            <a:endParaRPr lang="en-US" b="1" kern="0" dirty="0">
              <a:latin typeface="Courier New" pitchFamily="49" charset="0"/>
            </a:endParaRP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defRPr/>
            </a:pPr>
            <a:endParaRPr lang="en-US" b="1" kern="0" dirty="0">
              <a:latin typeface="Courier New" pitchFamily="49" charset="0"/>
            </a:endParaRP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b="1" kern="0" dirty="0">
                <a:latin typeface="Courier New" pitchFamily="49" charset="0"/>
              </a:rPr>
              <a:t>    int </a:t>
            </a:r>
            <a:r>
              <a:rPr lang="en-US" b="1" kern="0" dirty="0">
                <a:solidFill>
                  <a:srgbClr val="119F33"/>
                </a:solidFill>
                <a:latin typeface="Courier New" pitchFamily="49" charset="0"/>
              </a:rPr>
              <a:t>b</a:t>
            </a:r>
            <a:r>
              <a:rPr lang="en-US" b="1" kern="0" dirty="0">
                <a:latin typeface="Courier New" pitchFamily="49" charset="0"/>
              </a:rPr>
              <a:t> = </a:t>
            </a:r>
            <a:r>
              <a:rPr lang="en-US" b="1" kern="0" dirty="0" err="1">
                <a:latin typeface="Courier New" pitchFamily="49" charset="0"/>
              </a:rPr>
              <a:t>getBalance</a:t>
            </a:r>
            <a:r>
              <a:rPr lang="en-US" b="1" kern="0" dirty="0">
                <a:latin typeface="Courier New" pitchFamily="49" charset="0"/>
              </a:rPr>
              <a:t>();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b="1" kern="0" dirty="0">
                <a:latin typeface="Courier New" pitchFamily="49" charset="0"/>
              </a:rPr>
              <a:t>    </a:t>
            </a:r>
            <a:r>
              <a:rPr lang="en-US" b="1" kern="0" dirty="0">
                <a:solidFill>
                  <a:schemeClr val="accent2"/>
                </a:solidFill>
                <a:latin typeface="Courier New" pitchFamily="49" charset="0"/>
              </a:rPr>
              <a:t>if </a:t>
            </a:r>
            <a:r>
              <a:rPr lang="en-US" b="1" kern="0" dirty="0">
                <a:latin typeface="Courier New" pitchFamily="49" charset="0"/>
              </a:rPr>
              <a:t>(amount &gt; </a:t>
            </a:r>
            <a:r>
              <a:rPr lang="en-US" b="1" kern="0" dirty="0" err="1">
                <a:solidFill>
                  <a:srgbClr val="FF0000"/>
                </a:solidFill>
                <a:latin typeface="Courier New" pitchFamily="49" charset="0"/>
              </a:rPr>
              <a:t>getBalance</a:t>
            </a:r>
            <a:r>
              <a:rPr lang="en-US" b="1" kern="0" dirty="0">
                <a:solidFill>
                  <a:srgbClr val="FF0000"/>
                </a:solidFill>
                <a:latin typeface="Courier New" pitchFamily="49" charset="0"/>
              </a:rPr>
              <a:t>()</a:t>
            </a:r>
            <a:r>
              <a:rPr lang="en-US" b="1" kern="0" dirty="0">
                <a:latin typeface="Courier New" pitchFamily="49" charset="0"/>
              </a:rPr>
              <a:t>)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b="1" kern="0" dirty="0">
                <a:latin typeface="Courier New" pitchFamily="49" charset="0"/>
              </a:rPr>
              <a:t>      </a:t>
            </a:r>
            <a:r>
              <a:rPr lang="en-US" b="1" kern="0" dirty="0">
                <a:solidFill>
                  <a:schemeClr val="accent2"/>
                </a:solidFill>
                <a:latin typeface="Courier New" pitchFamily="49" charset="0"/>
              </a:rPr>
              <a:t>throw new</a:t>
            </a:r>
            <a:r>
              <a:rPr lang="en-US" b="1" kern="0" dirty="0">
                <a:latin typeface="Courier New" pitchFamily="49" charset="0"/>
              </a:rPr>
              <a:t> </a:t>
            </a:r>
            <a:r>
              <a:rPr lang="en-US" b="1" kern="0" dirty="0" err="1">
                <a:latin typeface="Courier New" pitchFamily="49" charset="0"/>
              </a:rPr>
              <a:t>WithdrawTooLargeException</a:t>
            </a:r>
            <a:r>
              <a:rPr lang="en-US" b="1" kern="0" dirty="0">
                <a:latin typeface="Courier New" pitchFamily="49" charset="0"/>
              </a:rPr>
              <a:t>();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defRPr/>
            </a:pPr>
            <a:endParaRPr lang="en-US" b="1" kern="0" dirty="0">
              <a:solidFill>
                <a:srgbClr val="FF0000"/>
              </a:solidFill>
              <a:latin typeface="Courier New" pitchFamily="49" charset="0"/>
            </a:endParaRP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b="1" kern="0" dirty="0">
                <a:solidFill>
                  <a:srgbClr val="FF0000"/>
                </a:solidFill>
                <a:latin typeface="Courier New" pitchFamily="49" charset="0"/>
              </a:rPr>
              <a:t>               </a:t>
            </a:r>
            <a:r>
              <a:rPr lang="en-US" b="1" kern="0" dirty="0" err="1">
                <a:solidFill>
                  <a:srgbClr val="FF0000"/>
                </a:solidFill>
                <a:latin typeface="Courier New" pitchFamily="49" charset="0"/>
              </a:rPr>
              <a:t>getBalance</a:t>
            </a:r>
            <a:r>
              <a:rPr lang="en-US" b="1" kern="0" dirty="0">
                <a:solidFill>
                  <a:srgbClr val="FF0000"/>
                </a:solidFill>
                <a:latin typeface="Courier New" pitchFamily="49" charset="0"/>
              </a:rPr>
              <a:t>()</a:t>
            </a:r>
            <a:r>
              <a:rPr lang="en-US" b="1" kern="0" dirty="0">
                <a:latin typeface="Courier New" pitchFamily="49" charset="0"/>
              </a:rPr>
              <a:t> – amount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b="1" kern="0" dirty="0">
                <a:latin typeface="Courier New" pitchFamily="49" charset="0"/>
              </a:rPr>
              <a:t>    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b="1" kern="0" dirty="0">
                <a:latin typeface="Courier New" pitchFamily="49" charset="0"/>
              </a:rPr>
              <a:t>    </a:t>
            </a:r>
            <a:r>
              <a:rPr lang="en-US" b="1" kern="0" dirty="0" err="1">
                <a:latin typeface="Courier New" pitchFamily="49" charset="0"/>
              </a:rPr>
              <a:t>setBalance</a:t>
            </a:r>
            <a:r>
              <a:rPr lang="en-US" b="1" kern="0" dirty="0">
                <a:latin typeface="Courier New" pitchFamily="49" charset="0"/>
              </a:rPr>
              <a:t>(</a:t>
            </a:r>
            <a:r>
              <a:rPr lang="en-US" b="1" kern="0" dirty="0">
                <a:solidFill>
                  <a:srgbClr val="FF0000"/>
                </a:solidFill>
                <a:latin typeface="Courier New" pitchFamily="49" charset="0"/>
              </a:rPr>
              <a:t>&lt;saved computation&gt;</a:t>
            </a:r>
            <a:r>
              <a:rPr lang="en-US" b="1" kern="0" dirty="0">
                <a:latin typeface="Courier New" pitchFamily="49" charset="0"/>
              </a:rPr>
              <a:t>);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b="1" kern="0" dirty="0">
                <a:latin typeface="Courier New" pitchFamily="49" charset="0"/>
              </a:rPr>
              <a:t>  }</a:t>
            </a:r>
            <a:endParaRPr lang="en-US" dirty="0"/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94E7B518-3903-7043-8093-C4AAEFB9101A}"/>
              </a:ext>
            </a:extLst>
          </p:cNvPr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909763" y="1802047"/>
            <a:ext cx="2903537" cy="456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ts val="2000"/>
              </a:lnSpc>
              <a:spcBef>
                <a:spcPct val="20000"/>
              </a:spcBef>
              <a:defRPr/>
            </a:pPr>
            <a:r>
              <a:rPr lang="en-US" sz="2000" b="1" kern="0" dirty="0" err="1">
                <a:latin typeface="Courier New" pitchFamily="49" charset="0"/>
              </a:rPr>
              <a:t>x.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withdraw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(100);</a:t>
            </a:r>
            <a:endParaRPr lang="en-US" sz="2000" b="1" kern="0" dirty="0">
              <a:latin typeface="Courier New" pitchFamily="49" charset="0"/>
            </a:endParaRPr>
          </a:p>
          <a:p>
            <a:pPr marL="342900" indent="-342900">
              <a:lnSpc>
                <a:spcPts val="2000"/>
              </a:lnSpc>
              <a:spcBef>
                <a:spcPct val="20000"/>
              </a:spcBef>
              <a:defRPr/>
            </a:pPr>
            <a:endParaRPr lang="en-US" sz="2000" b="1" kern="0" dirty="0">
              <a:latin typeface="Courier New" pitchFamily="49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B9B4A44-81A6-A24A-BD70-B2AE84665902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2755900" y="1421047"/>
            <a:ext cx="1211263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0" dirty="0">
                <a:latin typeface="+mn-lt"/>
              </a:rPr>
              <a:t>Thread 1</a:t>
            </a:r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E755A0A7-A6CA-2541-9783-67B63206DBD6}"/>
              </a:ext>
            </a:extLst>
          </p:cNvPr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5880100" y="1802047"/>
            <a:ext cx="2903538" cy="456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ts val="2000"/>
              </a:lnSpc>
              <a:spcBef>
                <a:spcPct val="20000"/>
              </a:spcBef>
              <a:defRPr/>
            </a:pPr>
            <a:r>
              <a:rPr lang="en-US" sz="2000" b="1" kern="0" dirty="0" err="1">
                <a:latin typeface="Courier New" pitchFamily="49" charset="0"/>
              </a:rPr>
              <a:t>x.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withdraw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(75);</a:t>
            </a:r>
            <a:endParaRPr lang="en-US" sz="2000" b="1" kern="0" dirty="0">
              <a:latin typeface="Courier New" pitchFamily="49" charset="0"/>
            </a:endParaRPr>
          </a:p>
          <a:p>
            <a:pPr marL="342900" indent="-342900">
              <a:lnSpc>
                <a:spcPts val="2000"/>
              </a:lnSpc>
              <a:spcBef>
                <a:spcPct val="20000"/>
              </a:spcBef>
              <a:defRPr/>
            </a:pPr>
            <a:endParaRPr lang="en-US" sz="2000" b="1" kern="0" dirty="0">
              <a:latin typeface="Courier New" pitchFamily="49" charset="0"/>
            </a:endParaRPr>
          </a:p>
          <a:p>
            <a:pPr marL="342900" indent="-342900">
              <a:lnSpc>
                <a:spcPts val="2000"/>
              </a:lnSpc>
              <a:spcBef>
                <a:spcPct val="20000"/>
              </a:spcBef>
              <a:defRPr/>
            </a:pPr>
            <a:endParaRPr lang="en-US" sz="2000" b="1" kern="0" dirty="0">
              <a:latin typeface="Courier New" pitchFamily="49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095C0ED-C0C4-6E4D-9141-AB5B26A8C6B6}"/>
              </a:ext>
            </a:extLst>
          </p:cNvPr>
          <p:cNvSpPr txBox="1"/>
          <p:nvPr>
            <p:custDataLst>
              <p:tags r:id="rId4"/>
            </p:custDataLst>
          </p:nvPr>
        </p:nvSpPr>
        <p:spPr>
          <a:xfrm>
            <a:off x="6726238" y="1421047"/>
            <a:ext cx="121126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0" dirty="0">
                <a:latin typeface="+mn-lt"/>
              </a:rPr>
              <a:t>Thread 2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2803526-D695-B940-9659-ADDAE559BAF9}"/>
              </a:ext>
            </a:extLst>
          </p:cNvPr>
          <p:cNvSpPr txBox="1"/>
          <p:nvPr/>
        </p:nvSpPr>
        <p:spPr>
          <a:xfrm>
            <a:off x="0" y="2449058"/>
            <a:ext cx="6210300" cy="3693319"/>
          </a:xfrm>
          <a:prstGeom prst="rect">
            <a:avLst/>
          </a:prstGeom>
          <a:solidFill>
            <a:srgbClr val="FFFF9A"/>
          </a:solidFill>
        </p:spPr>
        <p:txBody>
          <a:bodyPr wrap="square">
            <a:spAutoFit/>
          </a:bodyPr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b="1" kern="0" dirty="0">
                <a:latin typeface="Courier New" pitchFamily="49" charset="0"/>
              </a:rPr>
              <a:t> void </a:t>
            </a:r>
            <a:r>
              <a:rPr lang="en-US" b="1" kern="0" dirty="0">
                <a:solidFill>
                  <a:srgbClr val="119F33"/>
                </a:solidFill>
                <a:latin typeface="Courier New" pitchFamily="49" charset="0"/>
              </a:rPr>
              <a:t>withdraw</a:t>
            </a:r>
            <a:r>
              <a:rPr lang="en-US" b="1" kern="0" dirty="0">
                <a:latin typeface="Courier New" pitchFamily="49" charset="0"/>
              </a:rPr>
              <a:t>(int </a:t>
            </a:r>
            <a:r>
              <a:rPr lang="en-US" b="1" kern="0" dirty="0">
                <a:solidFill>
                  <a:srgbClr val="119F33"/>
                </a:solidFill>
                <a:latin typeface="Courier New" pitchFamily="49" charset="0"/>
              </a:rPr>
              <a:t>amount</a:t>
            </a:r>
            <a:r>
              <a:rPr lang="en-US" b="1" kern="0" dirty="0">
                <a:latin typeface="Courier New" pitchFamily="49" charset="0"/>
              </a:rPr>
              <a:t>) {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b="1" kern="0" dirty="0">
                <a:latin typeface="Courier New" pitchFamily="49" charset="0"/>
              </a:rPr>
              <a:t>    int </a:t>
            </a:r>
            <a:r>
              <a:rPr lang="en-US" b="1" kern="0" dirty="0">
                <a:solidFill>
                  <a:srgbClr val="119F33"/>
                </a:solidFill>
                <a:latin typeface="Courier New" pitchFamily="49" charset="0"/>
              </a:rPr>
              <a:t>b</a:t>
            </a:r>
            <a:r>
              <a:rPr lang="en-US" b="1" kern="0" dirty="0">
                <a:latin typeface="Courier New" pitchFamily="49" charset="0"/>
              </a:rPr>
              <a:t> = </a:t>
            </a:r>
            <a:r>
              <a:rPr lang="en-US" b="1" kern="0" dirty="0" err="1">
                <a:latin typeface="Courier New" pitchFamily="49" charset="0"/>
              </a:rPr>
              <a:t>getBalance</a:t>
            </a:r>
            <a:r>
              <a:rPr lang="en-US" b="1" kern="0" dirty="0">
                <a:latin typeface="Courier New" pitchFamily="49" charset="0"/>
              </a:rPr>
              <a:t>();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b="1" kern="0" dirty="0">
                <a:latin typeface="Courier New" pitchFamily="49" charset="0"/>
              </a:rPr>
              <a:t>    </a:t>
            </a:r>
            <a:r>
              <a:rPr lang="en-US" b="1" kern="0" dirty="0">
                <a:solidFill>
                  <a:schemeClr val="accent2"/>
                </a:solidFill>
                <a:latin typeface="Courier New" pitchFamily="49" charset="0"/>
              </a:rPr>
              <a:t>if </a:t>
            </a:r>
            <a:r>
              <a:rPr lang="en-US" b="1" kern="0" dirty="0">
                <a:latin typeface="Courier New" pitchFamily="49" charset="0"/>
              </a:rPr>
              <a:t>(amount &gt; </a:t>
            </a:r>
            <a:r>
              <a:rPr lang="en-US" b="1" kern="0" dirty="0" err="1">
                <a:solidFill>
                  <a:srgbClr val="FF0000"/>
                </a:solidFill>
                <a:latin typeface="Courier New" pitchFamily="49" charset="0"/>
              </a:rPr>
              <a:t>getBalance</a:t>
            </a:r>
            <a:r>
              <a:rPr lang="en-US" b="1" kern="0" dirty="0">
                <a:solidFill>
                  <a:srgbClr val="FF0000"/>
                </a:solidFill>
                <a:latin typeface="Courier New" pitchFamily="49" charset="0"/>
              </a:rPr>
              <a:t>()</a:t>
            </a:r>
            <a:r>
              <a:rPr lang="en-US" b="1" kern="0" dirty="0">
                <a:latin typeface="Courier New" pitchFamily="49" charset="0"/>
              </a:rPr>
              <a:t>)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b="1" kern="0" dirty="0">
                <a:latin typeface="Courier New" pitchFamily="49" charset="0"/>
              </a:rPr>
              <a:t>      </a:t>
            </a:r>
            <a:r>
              <a:rPr lang="en-US" b="1" kern="0" dirty="0">
                <a:solidFill>
                  <a:schemeClr val="accent2"/>
                </a:solidFill>
                <a:latin typeface="Courier New" pitchFamily="49" charset="0"/>
              </a:rPr>
              <a:t>throw new</a:t>
            </a:r>
            <a:r>
              <a:rPr lang="en-US" b="1" kern="0" dirty="0">
                <a:latin typeface="Courier New" pitchFamily="49" charset="0"/>
              </a:rPr>
              <a:t> </a:t>
            </a:r>
            <a:r>
              <a:rPr lang="en-US" b="1" kern="0" dirty="0" err="1">
                <a:latin typeface="Courier New" pitchFamily="49" charset="0"/>
              </a:rPr>
              <a:t>WithdrawTooLargeException</a:t>
            </a:r>
            <a:r>
              <a:rPr lang="en-US" b="1" kern="0" dirty="0">
                <a:latin typeface="Courier New" pitchFamily="49" charset="0"/>
              </a:rPr>
              <a:t>();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defRPr/>
            </a:pPr>
            <a:endParaRPr lang="en-US" b="1" kern="0" dirty="0">
              <a:latin typeface="Courier New" pitchFamily="49" charset="0"/>
            </a:endParaRP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defRPr/>
            </a:pPr>
            <a:endParaRPr lang="en-US" b="1" kern="0" dirty="0">
              <a:latin typeface="Courier New" pitchFamily="49" charset="0"/>
            </a:endParaRP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defRPr/>
            </a:pPr>
            <a:endParaRPr lang="en-US" b="1" kern="0" dirty="0">
              <a:latin typeface="Courier New" pitchFamily="49" charset="0"/>
            </a:endParaRP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b="1" kern="0" dirty="0">
                <a:latin typeface="Courier New" pitchFamily="49" charset="0"/>
              </a:rPr>
              <a:t>               </a:t>
            </a:r>
            <a:r>
              <a:rPr lang="en-US" b="1" kern="0" dirty="0" err="1">
                <a:solidFill>
                  <a:srgbClr val="FF0000"/>
                </a:solidFill>
                <a:latin typeface="Courier New" pitchFamily="49" charset="0"/>
              </a:rPr>
              <a:t>getBalance</a:t>
            </a:r>
            <a:r>
              <a:rPr lang="en-US" b="1" kern="0" dirty="0">
                <a:solidFill>
                  <a:srgbClr val="FF0000"/>
                </a:solidFill>
                <a:latin typeface="Courier New" pitchFamily="49" charset="0"/>
              </a:rPr>
              <a:t>()</a:t>
            </a:r>
            <a:r>
              <a:rPr lang="en-US" b="1" kern="0" dirty="0">
                <a:latin typeface="Courier New" pitchFamily="49" charset="0"/>
              </a:rPr>
              <a:t> – amount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defRPr/>
            </a:pPr>
            <a:endParaRPr lang="en-US" b="1" kern="0" dirty="0">
              <a:latin typeface="Courier New" pitchFamily="49" charset="0"/>
            </a:endParaRP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b="1" kern="0" dirty="0">
                <a:latin typeface="Courier New" pitchFamily="49" charset="0"/>
              </a:rPr>
              <a:t>    </a:t>
            </a:r>
            <a:r>
              <a:rPr lang="en-US" b="1" kern="0" dirty="0" err="1">
                <a:latin typeface="Courier New" pitchFamily="49" charset="0"/>
              </a:rPr>
              <a:t>setBalance</a:t>
            </a:r>
            <a:r>
              <a:rPr lang="en-US" b="1" kern="0" dirty="0">
                <a:latin typeface="Courier New" pitchFamily="49" charset="0"/>
              </a:rPr>
              <a:t>(</a:t>
            </a:r>
            <a:r>
              <a:rPr lang="en-US" b="1" kern="0" dirty="0">
                <a:solidFill>
                  <a:srgbClr val="FF0000"/>
                </a:solidFill>
                <a:latin typeface="Courier New" pitchFamily="49" charset="0"/>
              </a:rPr>
              <a:t>&lt;saved computation&gt;</a:t>
            </a:r>
            <a:r>
              <a:rPr lang="en-US" b="1" kern="0" dirty="0">
                <a:latin typeface="Courier New" pitchFamily="49" charset="0"/>
              </a:rPr>
              <a:t>);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b="1" kern="0" dirty="0">
                <a:latin typeface="Courier New" pitchFamily="49" charset="0"/>
              </a:rPr>
              <a:t>  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6964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2A51FE-D990-429C-A536-82E230E8F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Real Principle: Mutual Exclusion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B456FB-BE53-4D24-B5E4-32CA8F7BB8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>
                <a:solidFill>
                  <a:srgbClr val="0070C0"/>
                </a:solidFill>
              </a:rPr>
              <a:t>Mutual Exclusion </a:t>
            </a:r>
            <a:r>
              <a:rPr lang="en-US" sz="2800" dirty="0"/>
              <a:t>(aka Mutex, aka Locks)</a:t>
            </a:r>
          </a:p>
          <a:p>
            <a:pPr marL="0" indent="0">
              <a:buNone/>
            </a:pPr>
            <a:r>
              <a:rPr lang="en-US" sz="2800" dirty="0"/>
              <a:t>Rewrite our code so at most one thread can use a resource at a time</a:t>
            </a:r>
          </a:p>
          <a:p>
            <a:pPr marL="457200" lvl="1" indent="0">
              <a:buNone/>
            </a:pPr>
            <a:r>
              <a:rPr lang="en-US" sz="2400" dirty="0"/>
              <a:t>All other threads must wait.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We need to identify the </a:t>
            </a:r>
            <a:r>
              <a:rPr lang="en-US" sz="2800" dirty="0">
                <a:solidFill>
                  <a:srgbClr val="0070C0"/>
                </a:solidFill>
              </a:rPr>
              <a:t>critical section</a:t>
            </a:r>
          </a:p>
          <a:p>
            <a:pPr marL="457200" lvl="1" indent="0">
              <a:buNone/>
            </a:pPr>
            <a:r>
              <a:rPr lang="en-US" sz="2400" dirty="0"/>
              <a:t>Portion of the code only a single thread should be allowed to be in at once.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This MUST be done by the programmer.</a:t>
            </a:r>
          </a:p>
          <a:p>
            <a:pPr marL="457200" lvl="1" indent="0">
              <a:buNone/>
            </a:pPr>
            <a:r>
              <a:rPr lang="en-US" dirty="0"/>
              <a:t>But you need language primitives to do it!</a:t>
            </a:r>
          </a:p>
          <a:p>
            <a:endParaRPr lang="en-US" sz="2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17AE23-D81F-DB45-AABA-9D94143A4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F018D-A113-44B2-BA5D-E3BD5C944D75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67447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Implementing our own Mutex?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Idea: Maybe try using a Boolean flag?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74776F-BEFB-3243-BA47-0D88E421A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F018D-A113-44B2-BA5D-E3BD5C944D75}" type="slidenum">
              <a:rPr lang="en-US" smtClean="0"/>
              <a:t>23</a:t>
            </a:fld>
            <a:endParaRPr lang="en-US"/>
          </a:p>
        </p:txBody>
      </p:sp>
      <p:sp>
        <p:nvSpPr>
          <p:cNvPr id="7" name="Rectangle 2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2590800" y="2313095"/>
            <a:ext cx="7010400" cy="44196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fontAlgn="base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defRPr/>
            </a:pPr>
            <a:endParaRPr lang="en-US" sz="2000" b="1" kern="0" dirty="0">
              <a:latin typeface="Courier New" pitchFamily="49" charset="0"/>
            </a:endParaRPr>
          </a:p>
          <a:p>
            <a:pPr marL="342900" indent="-342900" fontAlgn="base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defRPr/>
            </a:pPr>
            <a:endParaRPr lang="en-US" sz="2000" b="1" kern="0" dirty="0">
              <a:latin typeface="Courier New" pitchFamily="49" charset="0"/>
            </a:endParaRPr>
          </a:p>
          <a:p>
            <a:pPr marL="342900" indent="-342900" fontAlgn="base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000" b="1" kern="0" dirty="0">
                <a:latin typeface="Courier New" pitchFamily="49" charset="0"/>
              </a:rPr>
              <a:t>void </a:t>
            </a:r>
            <a:r>
              <a:rPr lang="en-US" sz="2000" b="1" kern="0" dirty="0">
                <a:solidFill>
                  <a:srgbClr val="119F33"/>
                </a:solidFill>
                <a:latin typeface="Courier New" pitchFamily="49" charset="0"/>
              </a:rPr>
              <a:t>withdraw</a:t>
            </a:r>
            <a:r>
              <a:rPr lang="en-US" sz="2000" b="1" kern="0" dirty="0">
                <a:latin typeface="Courier New" pitchFamily="49" charset="0"/>
              </a:rPr>
              <a:t>(int </a:t>
            </a:r>
            <a:r>
              <a:rPr lang="en-US" sz="2000" b="1" kern="0" dirty="0">
                <a:solidFill>
                  <a:srgbClr val="119F33"/>
                </a:solidFill>
                <a:latin typeface="Courier New" pitchFamily="49" charset="0"/>
              </a:rPr>
              <a:t>amount</a:t>
            </a:r>
            <a:r>
              <a:rPr lang="en-US" sz="2000" b="1" kern="0" dirty="0">
                <a:latin typeface="Courier New" pitchFamily="49" charset="0"/>
              </a:rPr>
              <a:t>) {</a:t>
            </a:r>
          </a:p>
          <a:p>
            <a:pPr marL="342900" indent="-342900" fontAlgn="base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defRPr/>
            </a:pPr>
            <a:endParaRPr lang="en-US" sz="2000" b="1" kern="0" dirty="0">
              <a:latin typeface="Courier New" pitchFamily="49" charset="0"/>
            </a:endParaRPr>
          </a:p>
          <a:p>
            <a:pPr marL="342900" indent="-342900" fontAlgn="base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000" b="1" kern="0" dirty="0">
                <a:latin typeface="Courier New" pitchFamily="49" charset="0"/>
              </a:rPr>
              <a:t>  int </a:t>
            </a:r>
            <a:r>
              <a:rPr lang="en-US" sz="2000" b="1" kern="0" dirty="0">
                <a:solidFill>
                  <a:srgbClr val="119F33"/>
                </a:solidFill>
                <a:latin typeface="Courier New" pitchFamily="49" charset="0"/>
              </a:rPr>
              <a:t>b</a:t>
            </a:r>
            <a:r>
              <a:rPr lang="en-US" sz="2000" b="1" kern="0" dirty="0">
                <a:latin typeface="Courier New" pitchFamily="49" charset="0"/>
              </a:rPr>
              <a:t> = </a:t>
            </a:r>
            <a:r>
              <a:rPr lang="en-US" sz="2000" b="1" kern="0" dirty="0" err="1">
                <a:latin typeface="Courier New" pitchFamily="49" charset="0"/>
              </a:rPr>
              <a:t>getBalance</a:t>
            </a:r>
            <a:r>
              <a:rPr lang="en-US" sz="2000" b="1" kern="0" dirty="0">
                <a:latin typeface="Courier New" pitchFamily="49" charset="0"/>
              </a:rPr>
              <a:t>();</a:t>
            </a:r>
          </a:p>
          <a:p>
            <a:pPr marL="342900" indent="-342900" fontAlgn="base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000" b="1" kern="0" dirty="0">
                <a:latin typeface="Courier New" pitchFamily="49" charset="0"/>
              </a:rPr>
              <a:t>  </a:t>
            </a:r>
            <a:r>
              <a:rPr lang="en-US" sz="2000" b="1" kern="0" dirty="0">
                <a:solidFill>
                  <a:schemeClr val="accent2"/>
                </a:solidFill>
                <a:latin typeface="Courier New" pitchFamily="49" charset="0"/>
              </a:rPr>
              <a:t>if </a:t>
            </a:r>
            <a:r>
              <a:rPr lang="en-US" sz="2000" b="1" kern="0" dirty="0">
                <a:latin typeface="Courier New" pitchFamily="49" charset="0"/>
              </a:rPr>
              <a:t>(amount &gt; b)</a:t>
            </a:r>
          </a:p>
          <a:p>
            <a:pPr marL="342900" indent="-342900" fontAlgn="base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000" b="1" kern="0" dirty="0">
                <a:latin typeface="Courier New" pitchFamily="49" charset="0"/>
              </a:rPr>
              <a:t>    </a:t>
            </a:r>
            <a:r>
              <a:rPr lang="en-US" sz="2000" b="1" kern="0" dirty="0">
                <a:solidFill>
                  <a:schemeClr val="accent2"/>
                </a:solidFill>
                <a:latin typeface="Courier New" pitchFamily="49" charset="0"/>
              </a:rPr>
              <a:t>throw new</a:t>
            </a:r>
            <a:r>
              <a:rPr lang="en-US" sz="2000" b="1" kern="0" dirty="0">
                <a:latin typeface="Courier New" pitchFamily="49" charset="0"/>
              </a:rPr>
              <a:t> </a:t>
            </a:r>
            <a:r>
              <a:rPr lang="en-US" sz="2000" b="1" kern="0" dirty="0" err="1">
                <a:latin typeface="Courier New" pitchFamily="49" charset="0"/>
              </a:rPr>
              <a:t>WithdrawTooLargeException</a:t>
            </a:r>
            <a:r>
              <a:rPr lang="en-US" sz="2000" b="1" kern="0" dirty="0">
                <a:latin typeface="Courier New" pitchFamily="49" charset="0"/>
              </a:rPr>
              <a:t>();</a:t>
            </a:r>
          </a:p>
          <a:p>
            <a:pPr marL="342900" indent="-342900" fontAlgn="base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000" b="1" kern="0" dirty="0">
                <a:latin typeface="Courier New" pitchFamily="49" charset="0"/>
              </a:rPr>
              <a:t>  </a:t>
            </a:r>
            <a:r>
              <a:rPr lang="en-US" sz="2000" b="1" kern="0" dirty="0" err="1">
                <a:latin typeface="Courier New" pitchFamily="49" charset="0"/>
              </a:rPr>
              <a:t>setBalance</a:t>
            </a:r>
            <a:r>
              <a:rPr lang="en-US" sz="2000" b="1" kern="0" dirty="0">
                <a:latin typeface="Courier New" pitchFamily="49" charset="0"/>
              </a:rPr>
              <a:t>(b – amount);</a:t>
            </a:r>
          </a:p>
          <a:p>
            <a:pPr marL="342900" indent="-342900" fontAlgn="base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defRPr/>
            </a:pPr>
            <a:endParaRPr lang="en-US" sz="2000" b="1" kern="0" dirty="0">
              <a:latin typeface="Courier New" pitchFamily="49" charset="0"/>
            </a:endParaRPr>
          </a:p>
          <a:p>
            <a:pPr marL="342900" indent="-342900" fontAlgn="base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000" b="1" kern="0" dirty="0">
                <a:latin typeface="Courier New" pitchFamily="49" charset="0"/>
              </a:rPr>
              <a:t>}</a:t>
            </a:r>
          </a:p>
          <a:p>
            <a:pPr marL="342900" indent="-342900" fontAlgn="base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defRPr/>
            </a:pPr>
            <a:endParaRPr lang="en-US" sz="2000" b="1" kern="0" dirty="0">
              <a:solidFill>
                <a:srgbClr val="7030A0"/>
              </a:solidFill>
              <a:latin typeface="Courier New" pitchFamily="49" charset="0"/>
            </a:endParaRPr>
          </a:p>
          <a:p>
            <a:pPr marL="342900" indent="-342900" fontAlgn="base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000" b="1" kern="0" dirty="0">
                <a:solidFill>
                  <a:srgbClr val="7030A0"/>
                </a:solidFill>
                <a:latin typeface="Courier New" pitchFamily="49" charset="0"/>
              </a:rPr>
              <a:t>// deposit would spin on same </a:t>
            </a:r>
            <a:r>
              <a:rPr lang="en-US" sz="2000" b="1" kern="0" dirty="0" err="1">
                <a:solidFill>
                  <a:srgbClr val="7030A0"/>
                </a:solidFill>
                <a:latin typeface="Courier New" pitchFamily="49" charset="0"/>
              </a:rPr>
              <a:t>boolean</a:t>
            </a:r>
            <a:endParaRPr lang="en-US" sz="2000" b="1" kern="0" dirty="0">
              <a:solidFill>
                <a:srgbClr val="7030A0"/>
              </a:solidFill>
              <a:latin typeface="Courier New" pitchFamily="49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Why is this Wrong?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Why can’t we implement our own mutual-exclusion protocol?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5EE1EB-EAE0-104E-A06C-59751E5EE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F018D-A113-44B2-BA5D-E3BD5C944D75}" type="slidenum">
              <a:rPr lang="en-US" smtClean="0"/>
              <a:t>24</a:t>
            </a:fld>
            <a:endParaRPr lang="en-US"/>
          </a:p>
        </p:txBody>
      </p:sp>
      <p:sp>
        <p:nvSpPr>
          <p:cNvPr id="7" name="Rectangle 2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2590800" y="2313090"/>
            <a:ext cx="7010400" cy="44196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fontAlgn="base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000" b="1" kern="0" dirty="0">
                <a:solidFill>
                  <a:schemeClr val="accent2"/>
                </a:solidFill>
                <a:latin typeface="Courier New" pitchFamily="49" charset="0"/>
              </a:rPr>
              <a:t>private</a:t>
            </a:r>
            <a:r>
              <a:rPr lang="en-US" sz="2000" b="1" kern="0" dirty="0">
                <a:latin typeface="Courier New" pitchFamily="49" charset="0"/>
              </a:rPr>
              <a:t> </a:t>
            </a:r>
            <a:r>
              <a:rPr lang="en-US" sz="2000" b="1" kern="0" dirty="0" err="1">
                <a:latin typeface="Courier New" pitchFamily="49" charset="0"/>
              </a:rPr>
              <a:t>boolean</a:t>
            </a:r>
            <a:r>
              <a:rPr lang="en-US" sz="2000" b="1" kern="0" dirty="0">
                <a:latin typeface="Courier New" pitchFamily="49" charset="0"/>
              </a:rPr>
              <a:t> </a:t>
            </a:r>
            <a:r>
              <a:rPr lang="en-US" sz="2000" b="1" kern="0" dirty="0">
                <a:solidFill>
                  <a:srgbClr val="119F33"/>
                </a:solidFill>
                <a:latin typeface="Courier New" pitchFamily="49" charset="0"/>
              </a:rPr>
              <a:t>busy</a:t>
            </a:r>
            <a:r>
              <a:rPr lang="en-US" sz="2000" b="1" kern="0" dirty="0">
                <a:latin typeface="Courier New" pitchFamily="49" charset="0"/>
              </a:rPr>
              <a:t> = false;</a:t>
            </a:r>
          </a:p>
          <a:p>
            <a:pPr marL="342900" indent="-342900" fontAlgn="base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defRPr/>
            </a:pPr>
            <a:endParaRPr lang="en-US" sz="2000" b="1" kern="0" dirty="0">
              <a:latin typeface="Courier New" pitchFamily="49" charset="0"/>
            </a:endParaRPr>
          </a:p>
          <a:p>
            <a:pPr marL="342900" indent="-342900" fontAlgn="base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000" b="1" kern="0" dirty="0">
                <a:latin typeface="Courier New" pitchFamily="49" charset="0"/>
              </a:rPr>
              <a:t>void </a:t>
            </a:r>
            <a:r>
              <a:rPr lang="en-US" sz="2000" b="1" kern="0" dirty="0">
                <a:solidFill>
                  <a:srgbClr val="119F33"/>
                </a:solidFill>
                <a:latin typeface="Courier New" pitchFamily="49" charset="0"/>
              </a:rPr>
              <a:t>withdraw</a:t>
            </a:r>
            <a:r>
              <a:rPr lang="en-US" sz="2000" b="1" kern="0" dirty="0">
                <a:latin typeface="Courier New" pitchFamily="49" charset="0"/>
              </a:rPr>
              <a:t>(int </a:t>
            </a:r>
            <a:r>
              <a:rPr lang="en-US" sz="2000" b="1" kern="0" dirty="0">
                <a:solidFill>
                  <a:srgbClr val="119F33"/>
                </a:solidFill>
                <a:latin typeface="Courier New" pitchFamily="49" charset="0"/>
              </a:rPr>
              <a:t>amount</a:t>
            </a:r>
            <a:r>
              <a:rPr lang="en-US" sz="2000" b="1" kern="0" dirty="0">
                <a:latin typeface="Courier New" pitchFamily="49" charset="0"/>
              </a:rPr>
              <a:t>) {</a:t>
            </a:r>
          </a:p>
          <a:p>
            <a:pPr marL="342900" indent="-342900" fontAlgn="base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000" b="1" kern="0" dirty="0">
                <a:latin typeface="Courier New" pitchFamily="49" charset="0"/>
              </a:rPr>
              <a:t>  </a:t>
            </a:r>
            <a:r>
              <a:rPr lang="en-US" sz="2000" b="1" kern="0" dirty="0">
                <a:solidFill>
                  <a:schemeClr val="accent2"/>
                </a:solidFill>
                <a:latin typeface="Courier New" pitchFamily="49" charset="0"/>
              </a:rPr>
              <a:t>while </a:t>
            </a:r>
            <a:r>
              <a:rPr lang="en-US" sz="2000" b="1" kern="0" dirty="0">
                <a:latin typeface="Courier New" pitchFamily="49" charset="0"/>
              </a:rPr>
              <a:t>(busy) { </a:t>
            </a:r>
            <a:r>
              <a:rPr lang="en-US" sz="2000" b="1" kern="0" dirty="0">
                <a:solidFill>
                  <a:srgbClr val="7030A0"/>
                </a:solidFill>
                <a:latin typeface="Courier New" pitchFamily="49" charset="0"/>
              </a:rPr>
              <a:t>/* “spin-wait” */ </a:t>
            </a:r>
            <a:r>
              <a:rPr lang="en-US" sz="2000" b="1" kern="0" dirty="0">
                <a:latin typeface="Courier New" pitchFamily="49" charset="0"/>
              </a:rPr>
              <a:t>}</a:t>
            </a:r>
          </a:p>
          <a:p>
            <a:pPr marL="342900" indent="-342900" fontAlgn="base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000" b="1" kern="0" dirty="0">
                <a:latin typeface="Courier New" pitchFamily="49" charset="0"/>
              </a:rPr>
              <a:t>  busy = true;</a:t>
            </a:r>
          </a:p>
          <a:p>
            <a:pPr marL="342900" indent="-342900" fontAlgn="base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000" b="1" kern="0" dirty="0">
                <a:latin typeface="Courier New" pitchFamily="49" charset="0"/>
              </a:rPr>
              <a:t>  int </a:t>
            </a:r>
            <a:r>
              <a:rPr lang="en-US" sz="2000" b="1" kern="0" dirty="0">
                <a:solidFill>
                  <a:srgbClr val="119F33"/>
                </a:solidFill>
                <a:latin typeface="Courier New" pitchFamily="49" charset="0"/>
              </a:rPr>
              <a:t>b</a:t>
            </a:r>
            <a:r>
              <a:rPr lang="en-US" sz="2000" b="1" kern="0" dirty="0">
                <a:latin typeface="Courier New" pitchFamily="49" charset="0"/>
              </a:rPr>
              <a:t> = </a:t>
            </a:r>
            <a:r>
              <a:rPr lang="en-US" sz="2000" b="1" kern="0" dirty="0" err="1">
                <a:latin typeface="Courier New" pitchFamily="49" charset="0"/>
              </a:rPr>
              <a:t>getBalance</a:t>
            </a:r>
            <a:r>
              <a:rPr lang="en-US" sz="2000" b="1" kern="0" dirty="0">
                <a:latin typeface="Courier New" pitchFamily="49" charset="0"/>
              </a:rPr>
              <a:t>();</a:t>
            </a:r>
          </a:p>
          <a:p>
            <a:pPr marL="342900" indent="-342900" fontAlgn="base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000" b="1" kern="0" dirty="0">
                <a:latin typeface="Courier New" pitchFamily="49" charset="0"/>
              </a:rPr>
              <a:t>  </a:t>
            </a:r>
            <a:r>
              <a:rPr lang="en-US" sz="2000" b="1" kern="0" dirty="0">
                <a:solidFill>
                  <a:schemeClr val="accent2"/>
                </a:solidFill>
                <a:latin typeface="Courier New" pitchFamily="49" charset="0"/>
              </a:rPr>
              <a:t>if </a:t>
            </a:r>
            <a:r>
              <a:rPr lang="en-US" sz="2000" b="1" kern="0" dirty="0">
                <a:latin typeface="Courier New" pitchFamily="49" charset="0"/>
              </a:rPr>
              <a:t>(amount &gt; b)</a:t>
            </a:r>
          </a:p>
          <a:p>
            <a:pPr marL="342900" indent="-342900" fontAlgn="base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000" b="1" kern="0" dirty="0">
                <a:latin typeface="Courier New" pitchFamily="49" charset="0"/>
              </a:rPr>
              <a:t>    </a:t>
            </a:r>
            <a:r>
              <a:rPr lang="en-US" sz="2000" b="1" kern="0" dirty="0">
                <a:solidFill>
                  <a:schemeClr val="accent2"/>
                </a:solidFill>
                <a:latin typeface="Courier New" pitchFamily="49" charset="0"/>
              </a:rPr>
              <a:t>throw new</a:t>
            </a:r>
            <a:r>
              <a:rPr lang="en-US" sz="2000" b="1" kern="0" dirty="0">
                <a:latin typeface="Courier New" pitchFamily="49" charset="0"/>
              </a:rPr>
              <a:t> </a:t>
            </a:r>
            <a:r>
              <a:rPr lang="en-US" sz="2000" b="1" kern="0" dirty="0" err="1">
                <a:latin typeface="Courier New" pitchFamily="49" charset="0"/>
              </a:rPr>
              <a:t>WithdrawTooLargeException</a:t>
            </a:r>
            <a:r>
              <a:rPr lang="en-US" sz="2000" b="1" kern="0" dirty="0">
                <a:latin typeface="Courier New" pitchFamily="49" charset="0"/>
              </a:rPr>
              <a:t>();</a:t>
            </a:r>
          </a:p>
          <a:p>
            <a:pPr marL="342900" indent="-342900" fontAlgn="base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000" b="1" kern="0" dirty="0">
                <a:latin typeface="Courier New" pitchFamily="49" charset="0"/>
              </a:rPr>
              <a:t>  </a:t>
            </a:r>
            <a:r>
              <a:rPr lang="en-US" sz="2000" b="1" kern="0" dirty="0" err="1">
                <a:latin typeface="Courier New" pitchFamily="49" charset="0"/>
              </a:rPr>
              <a:t>setBalance</a:t>
            </a:r>
            <a:r>
              <a:rPr lang="en-US" sz="2000" b="1" kern="0" dirty="0">
                <a:latin typeface="Courier New" pitchFamily="49" charset="0"/>
              </a:rPr>
              <a:t>(b – amount);</a:t>
            </a:r>
          </a:p>
          <a:p>
            <a:pPr marL="342900" indent="-342900" fontAlgn="base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000" b="1" kern="0" dirty="0">
                <a:latin typeface="Courier New" pitchFamily="49" charset="0"/>
              </a:rPr>
              <a:t>  busy = false;</a:t>
            </a:r>
          </a:p>
          <a:p>
            <a:pPr marL="342900" indent="-342900" fontAlgn="base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000" b="1" kern="0" dirty="0">
                <a:latin typeface="Courier New" pitchFamily="49" charset="0"/>
              </a:rPr>
              <a:t>}</a:t>
            </a:r>
          </a:p>
          <a:p>
            <a:pPr marL="342900" indent="-342900" fontAlgn="base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defRPr/>
            </a:pPr>
            <a:endParaRPr lang="en-US" sz="2000" b="1" kern="0" dirty="0">
              <a:solidFill>
                <a:srgbClr val="7030A0"/>
              </a:solidFill>
              <a:latin typeface="Courier New" pitchFamily="49" charset="0"/>
            </a:endParaRPr>
          </a:p>
          <a:p>
            <a:pPr marL="342900" indent="-342900" fontAlgn="base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000" b="1" kern="0" dirty="0">
                <a:solidFill>
                  <a:srgbClr val="7030A0"/>
                </a:solidFill>
                <a:latin typeface="Courier New" pitchFamily="49" charset="0"/>
              </a:rPr>
              <a:t>// deposit would spin on same </a:t>
            </a:r>
            <a:r>
              <a:rPr lang="en-US" sz="2000" b="1" kern="0" dirty="0" err="1">
                <a:solidFill>
                  <a:srgbClr val="7030A0"/>
                </a:solidFill>
                <a:latin typeface="Courier New" pitchFamily="49" charset="0"/>
              </a:rPr>
              <a:t>boolean</a:t>
            </a:r>
            <a:endParaRPr lang="en-US" sz="2000" b="1" kern="0" dirty="0">
              <a:solidFill>
                <a:srgbClr val="7030A0"/>
              </a:solidFill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785753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dirty="0"/>
              <a:t>Still just moved the problem!</a:t>
            </a:r>
          </a:p>
        </p:txBody>
      </p:sp>
      <p:sp>
        <p:nvSpPr>
          <p:cNvPr id="53259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 lnSpcReduction="10000"/>
          </a:bodyPr>
          <a:lstStyle/>
          <a:p>
            <a:pPr lvl="1" eaLnBrk="1" hangingPunct="1">
              <a:buFontTx/>
              <a:buNone/>
            </a:pPr>
            <a:r>
              <a:rPr lang="en-US" sz="1600" b="1" dirty="0">
                <a:solidFill>
                  <a:srgbClr val="D60093"/>
                </a:solidFill>
                <a:latin typeface="Courier New" pitchFamily="49" charset="0"/>
              </a:rPr>
              <a:t>Busy</a:t>
            </a:r>
            <a:r>
              <a:rPr lang="en-US" sz="1600" dirty="0"/>
              <a:t> is initially = false</a:t>
            </a:r>
          </a:p>
          <a:p>
            <a:pPr lvl="1" eaLnBrk="1" hangingPunct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50C055-C468-0A4E-8362-AEB356F0C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F018D-A113-44B2-BA5D-E3BD5C944D75}" type="slidenum">
              <a:rPr lang="en-US" smtClean="0"/>
              <a:t>25</a:t>
            </a:fld>
            <a:endParaRPr lang="en-US"/>
          </a:p>
        </p:txBody>
      </p:sp>
      <p:sp>
        <p:nvSpPr>
          <p:cNvPr id="7" name="Rectangle 2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2590800" y="2200063"/>
            <a:ext cx="3810000" cy="381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ts val="2000"/>
              </a:lnSpc>
              <a:spcBef>
                <a:spcPct val="20000"/>
              </a:spcBef>
              <a:defRPr/>
            </a:pPr>
            <a:r>
              <a:rPr lang="en-US" sz="2000" b="1" kern="0" dirty="0">
                <a:solidFill>
                  <a:schemeClr val="accent2"/>
                </a:solidFill>
                <a:latin typeface="Courier New" pitchFamily="49" charset="0"/>
              </a:rPr>
              <a:t>while </a:t>
            </a:r>
            <a:r>
              <a:rPr lang="en-US" sz="2000" b="1" kern="0" dirty="0">
                <a:latin typeface="Courier New" pitchFamily="49" charset="0"/>
              </a:rPr>
              <a:t>(</a:t>
            </a:r>
            <a:r>
              <a:rPr lang="en-US" sz="2000" b="1" dirty="0">
                <a:solidFill>
                  <a:srgbClr val="D60093"/>
                </a:solidFill>
                <a:latin typeface="Courier New" pitchFamily="49" charset="0"/>
              </a:rPr>
              <a:t>busy</a:t>
            </a:r>
            <a:r>
              <a:rPr lang="en-US" sz="2000" b="1" kern="0" dirty="0">
                <a:latin typeface="Courier New" pitchFamily="49" charset="0"/>
              </a:rPr>
              <a:t>) { }</a:t>
            </a:r>
          </a:p>
          <a:p>
            <a:pPr marL="342900" indent="-342900">
              <a:lnSpc>
                <a:spcPts val="2000"/>
              </a:lnSpc>
              <a:spcBef>
                <a:spcPct val="20000"/>
              </a:spcBef>
              <a:defRPr/>
            </a:pPr>
            <a:endParaRPr lang="en-US" sz="2000" b="1" kern="0" dirty="0">
              <a:latin typeface="Courier New" pitchFamily="49" charset="0"/>
            </a:endParaRPr>
          </a:p>
          <a:p>
            <a:pPr marL="342900" indent="-342900">
              <a:lnSpc>
                <a:spcPts val="2000"/>
              </a:lnSpc>
              <a:spcBef>
                <a:spcPct val="20000"/>
              </a:spcBef>
              <a:defRPr/>
            </a:pPr>
            <a:r>
              <a:rPr lang="en-US" sz="2000" b="1" dirty="0">
                <a:solidFill>
                  <a:srgbClr val="D60093"/>
                </a:solidFill>
                <a:latin typeface="Courier New" pitchFamily="49" charset="0"/>
              </a:rPr>
              <a:t>busy</a:t>
            </a:r>
            <a:r>
              <a:rPr lang="en-US" sz="2000" b="1" kern="0" dirty="0">
                <a:latin typeface="Courier New" pitchFamily="49" charset="0"/>
              </a:rPr>
              <a:t> = true;</a:t>
            </a:r>
          </a:p>
          <a:p>
            <a:pPr marL="342900" indent="-342900">
              <a:lnSpc>
                <a:spcPts val="2000"/>
              </a:lnSpc>
              <a:spcBef>
                <a:spcPct val="20000"/>
              </a:spcBef>
              <a:defRPr/>
            </a:pPr>
            <a:endParaRPr lang="en-US" sz="2000" b="1" kern="0" dirty="0">
              <a:latin typeface="Courier New" pitchFamily="49" charset="0"/>
            </a:endParaRPr>
          </a:p>
          <a:p>
            <a:pPr marL="342900" indent="-342900">
              <a:lnSpc>
                <a:spcPts val="2000"/>
              </a:lnSpc>
              <a:spcBef>
                <a:spcPct val="20000"/>
              </a:spcBef>
              <a:defRPr/>
            </a:pPr>
            <a:r>
              <a:rPr lang="en-US" sz="2000" b="1" kern="0" dirty="0" err="1">
                <a:latin typeface="Courier New" pitchFamily="49" charset="0"/>
              </a:rPr>
              <a:t>int</a:t>
            </a:r>
            <a:r>
              <a:rPr lang="en-US" sz="2000" b="1" kern="0" dirty="0">
                <a:latin typeface="Courier New" pitchFamily="49" charset="0"/>
              </a:rPr>
              <a:t> </a:t>
            </a:r>
            <a:r>
              <a:rPr lang="en-US" sz="2000" b="1" kern="0" dirty="0">
                <a:solidFill>
                  <a:srgbClr val="119F33"/>
                </a:solidFill>
                <a:latin typeface="Courier New" pitchFamily="49" charset="0"/>
              </a:rPr>
              <a:t>b</a:t>
            </a:r>
            <a:r>
              <a:rPr lang="en-US" sz="2000" b="1" kern="0" dirty="0">
                <a:latin typeface="Courier New" pitchFamily="49" charset="0"/>
              </a:rPr>
              <a:t> = </a:t>
            </a:r>
            <a:r>
              <a:rPr lang="en-US" sz="2000" b="1" kern="0" dirty="0" err="1">
                <a:latin typeface="Courier New" pitchFamily="49" charset="0"/>
              </a:rPr>
              <a:t>getBalance</a:t>
            </a:r>
            <a:r>
              <a:rPr lang="en-US" sz="2000" b="1" kern="0" dirty="0">
                <a:latin typeface="Courier New" pitchFamily="49" charset="0"/>
              </a:rPr>
              <a:t>();</a:t>
            </a:r>
          </a:p>
          <a:p>
            <a:pPr marL="342900" indent="-342900">
              <a:lnSpc>
                <a:spcPts val="2000"/>
              </a:lnSpc>
              <a:spcBef>
                <a:spcPct val="20000"/>
              </a:spcBef>
              <a:defRPr/>
            </a:pPr>
            <a:endParaRPr lang="en-US" sz="2000" b="1" kern="0" dirty="0">
              <a:solidFill>
                <a:schemeClr val="accent2"/>
              </a:solidFill>
              <a:latin typeface="Courier New" pitchFamily="49" charset="0"/>
            </a:endParaRPr>
          </a:p>
          <a:p>
            <a:pPr marL="342900" indent="-342900">
              <a:lnSpc>
                <a:spcPts val="2000"/>
              </a:lnSpc>
              <a:spcBef>
                <a:spcPct val="20000"/>
              </a:spcBef>
              <a:defRPr/>
            </a:pPr>
            <a:endParaRPr lang="en-US" sz="2000" b="1" kern="0" dirty="0">
              <a:solidFill>
                <a:schemeClr val="accent2"/>
              </a:solidFill>
              <a:latin typeface="Courier New" pitchFamily="49" charset="0"/>
            </a:endParaRPr>
          </a:p>
          <a:p>
            <a:pPr marL="342900" indent="-342900">
              <a:lnSpc>
                <a:spcPts val="2000"/>
              </a:lnSpc>
              <a:spcBef>
                <a:spcPct val="20000"/>
              </a:spcBef>
              <a:defRPr/>
            </a:pPr>
            <a:endParaRPr lang="en-US" sz="2000" b="1" kern="0" dirty="0">
              <a:solidFill>
                <a:schemeClr val="accent2"/>
              </a:solidFill>
              <a:latin typeface="Courier New" pitchFamily="49" charset="0"/>
            </a:endParaRPr>
          </a:p>
          <a:p>
            <a:pPr marL="342900" indent="-342900">
              <a:lnSpc>
                <a:spcPts val="2000"/>
              </a:lnSpc>
              <a:spcBef>
                <a:spcPct val="20000"/>
              </a:spcBef>
              <a:defRPr/>
            </a:pPr>
            <a:endParaRPr lang="en-US" sz="2000" b="1" kern="0" dirty="0">
              <a:solidFill>
                <a:schemeClr val="accent2"/>
              </a:solidFill>
              <a:latin typeface="Courier New" pitchFamily="49" charset="0"/>
            </a:endParaRPr>
          </a:p>
          <a:p>
            <a:pPr marL="342900" indent="-342900">
              <a:lnSpc>
                <a:spcPts val="2000"/>
              </a:lnSpc>
              <a:spcBef>
                <a:spcPct val="20000"/>
              </a:spcBef>
              <a:defRPr/>
            </a:pPr>
            <a:r>
              <a:rPr lang="en-US" sz="2000" b="1" kern="0" dirty="0">
                <a:solidFill>
                  <a:schemeClr val="accent2"/>
                </a:solidFill>
                <a:latin typeface="Courier New" pitchFamily="49" charset="0"/>
              </a:rPr>
              <a:t>if </a:t>
            </a:r>
            <a:r>
              <a:rPr lang="en-US" sz="2000" b="1" kern="0" dirty="0">
                <a:latin typeface="Courier New" pitchFamily="49" charset="0"/>
              </a:rPr>
              <a:t>(amount &gt; b)</a:t>
            </a:r>
          </a:p>
          <a:p>
            <a:pPr marL="342900" indent="-342900">
              <a:lnSpc>
                <a:spcPts val="2000"/>
              </a:lnSpc>
              <a:spcBef>
                <a:spcPct val="20000"/>
              </a:spcBef>
              <a:defRPr/>
            </a:pPr>
            <a:r>
              <a:rPr lang="en-US" sz="2000" b="1" kern="0" dirty="0">
                <a:latin typeface="Courier New" pitchFamily="49" charset="0"/>
              </a:rPr>
              <a:t>  </a:t>
            </a:r>
            <a:r>
              <a:rPr lang="en-US" sz="2000" b="1" kern="0" dirty="0">
                <a:solidFill>
                  <a:schemeClr val="accent2"/>
                </a:solidFill>
                <a:latin typeface="Courier New" pitchFamily="49" charset="0"/>
              </a:rPr>
              <a:t>throw new</a:t>
            </a:r>
            <a:r>
              <a:rPr lang="en-US" sz="2000" b="1" kern="0" dirty="0">
                <a:latin typeface="Courier New" pitchFamily="49" charset="0"/>
              </a:rPr>
              <a:t> …;</a:t>
            </a:r>
          </a:p>
          <a:p>
            <a:pPr marL="342900" indent="-342900">
              <a:lnSpc>
                <a:spcPts val="2000"/>
              </a:lnSpc>
              <a:spcBef>
                <a:spcPct val="20000"/>
              </a:spcBef>
              <a:defRPr/>
            </a:pPr>
            <a:r>
              <a:rPr lang="en-US" sz="2000" b="1" kern="0" dirty="0" err="1">
                <a:latin typeface="Courier New" pitchFamily="49" charset="0"/>
              </a:rPr>
              <a:t>setBalance</a:t>
            </a:r>
            <a:r>
              <a:rPr lang="en-US" sz="2000" b="1" kern="0" dirty="0">
                <a:latin typeface="Courier New" pitchFamily="49" charset="0"/>
              </a:rPr>
              <a:t>(b – amount);</a:t>
            </a:r>
          </a:p>
        </p:txBody>
      </p:sp>
      <p:sp>
        <p:nvSpPr>
          <p:cNvPr id="8" name="Rectangle 2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6629400" y="2200063"/>
            <a:ext cx="3733800" cy="28956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ts val="2000"/>
              </a:lnSpc>
              <a:spcBef>
                <a:spcPct val="20000"/>
              </a:spcBef>
              <a:defRPr/>
            </a:pPr>
            <a:endParaRPr lang="en-US" sz="2000" b="1" kern="0" dirty="0">
              <a:solidFill>
                <a:schemeClr val="accent2"/>
              </a:solidFill>
              <a:latin typeface="Courier New" pitchFamily="49" charset="0"/>
            </a:endParaRPr>
          </a:p>
          <a:p>
            <a:pPr marL="342900" indent="-342900">
              <a:lnSpc>
                <a:spcPts val="2000"/>
              </a:lnSpc>
              <a:spcBef>
                <a:spcPct val="20000"/>
              </a:spcBef>
              <a:defRPr/>
            </a:pPr>
            <a:r>
              <a:rPr lang="en-US" sz="2000" b="1" kern="0" dirty="0">
                <a:solidFill>
                  <a:schemeClr val="accent2"/>
                </a:solidFill>
                <a:latin typeface="Courier New" pitchFamily="49" charset="0"/>
              </a:rPr>
              <a:t>while </a:t>
            </a:r>
            <a:r>
              <a:rPr lang="en-US" sz="2000" b="1" kern="0" dirty="0">
                <a:latin typeface="Courier New" pitchFamily="49" charset="0"/>
              </a:rPr>
              <a:t>(</a:t>
            </a:r>
            <a:r>
              <a:rPr lang="en-US" sz="2000" b="1" dirty="0">
                <a:solidFill>
                  <a:srgbClr val="D60093"/>
                </a:solidFill>
                <a:latin typeface="Courier New" pitchFamily="49" charset="0"/>
              </a:rPr>
              <a:t>busy</a:t>
            </a:r>
            <a:r>
              <a:rPr lang="en-US" sz="2000" b="1" kern="0" dirty="0">
                <a:latin typeface="Courier New" pitchFamily="49" charset="0"/>
              </a:rPr>
              <a:t>) { }</a:t>
            </a:r>
          </a:p>
          <a:p>
            <a:pPr marL="342900" indent="-342900">
              <a:lnSpc>
                <a:spcPts val="2000"/>
              </a:lnSpc>
              <a:spcBef>
                <a:spcPct val="20000"/>
              </a:spcBef>
              <a:defRPr/>
            </a:pPr>
            <a:endParaRPr lang="en-US" sz="2000" b="1" kern="0" dirty="0">
              <a:latin typeface="Courier New" pitchFamily="49" charset="0"/>
            </a:endParaRPr>
          </a:p>
          <a:p>
            <a:pPr marL="342900" indent="-342900">
              <a:lnSpc>
                <a:spcPts val="2000"/>
              </a:lnSpc>
              <a:spcBef>
                <a:spcPct val="20000"/>
              </a:spcBef>
              <a:defRPr/>
            </a:pPr>
            <a:r>
              <a:rPr lang="en-US" sz="2000" b="1" dirty="0">
                <a:solidFill>
                  <a:srgbClr val="D60093"/>
                </a:solidFill>
                <a:latin typeface="Courier New" pitchFamily="49" charset="0"/>
              </a:rPr>
              <a:t>busy</a:t>
            </a:r>
            <a:r>
              <a:rPr lang="en-US" sz="2000" b="1" kern="0" dirty="0">
                <a:latin typeface="Courier New" pitchFamily="49" charset="0"/>
              </a:rPr>
              <a:t> = true;</a:t>
            </a:r>
          </a:p>
          <a:p>
            <a:pPr marL="342900" indent="-342900">
              <a:lnSpc>
                <a:spcPts val="2000"/>
              </a:lnSpc>
              <a:spcBef>
                <a:spcPct val="20000"/>
              </a:spcBef>
              <a:defRPr/>
            </a:pPr>
            <a:endParaRPr lang="en-US" sz="2000" b="1" kern="0" dirty="0">
              <a:latin typeface="Courier New" pitchFamily="49" charset="0"/>
            </a:endParaRPr>
          </a:p>
          <a:p>
            <a:pPr marL="342900" indent="-342900">
              <a:lnSpc>
                <a:spcPts val="2000"/>
              </a:lnSpc>
              <a:spcBef>
                <a:spcPct val="20000"/>
              </a:spcBef>
              <a:defRPr/>
            </a:pPr>
            <a:r>
              <a:rPr lang="en-US" sz="2000" b="1" kern="0" dirty="0" err="1">
                <a:latin typeface="Courier New" pitchFamily="49" charset="0"/>
              </a:rPr>
              <a:t>int</a:t>
            </a:r>
            <a:r>
              <a:rPr lang="en-US" sz="2000" b="1" kern="0" dirty="0">
                <a:latin typeface="Courier New" pitchFamily="49" charset="0"/>
              </a:rPr>
              <a:t> </a:t>
            </a:r>
            <a:r>
              <a:rPr lang="en-US" sz="2000" b="1" kern="0" dirty="0">
                <a:solidFill>
                  <a:srgbClr val="119F33"/>
                </a:solidFill>
                <a:latin typeface="Courier New" pitchFamily="49" charset="0"/>
              </a:rPr>
              <a:t>b</a:t>
            </a:r>
            <a:r>
              <a:rPr lang="en-US" sz="2000" b="1" kern="0" dirty="0">
                <a:latin typeface="Courier New" pitchFamily="49" charset="0"/>
              </a:rPr>
              <a:t> = </a:t>
            </a:r>
            <a:r>
              <a:rPr lang="en-US" sz="2000" b="1" kern="0" dirty="0" err="1">
                <a:latin typeface="Courier New" pitchFamily="49" charset="0"/>
              </a:rPr>
              <a:t>getBalance</a:t>
            </a:r>
            <a:r>
              <a:rPr lang="en-US" sz="2000" b="1" kern="0" dirty="0">
                <a:latin typeface="Courier New" pitchFamily="49" charset="0"/>
              </a:rPr>
              <a:t>();</a:t>
            </a:r>
          </a:p>
          <a:p>
            <a:pPr marL="342900" indent="-342900">
              <a:lnSpc>
                <a:spcPts val="2000"/>
              </a:lnSpc>
              <a:spcBef>
                <a:spcPct val="20000"/>
              </a:spcBef>
              <a:defRPr/>
            </a:pPr>
            <a:r>
              <a:rPr lang="en-US" sz="2000" b="1" kern="0" dirty="0">
                <a:solidFill>
                  <a:schemeClr val="accent2"/>
                </a:solidFill>
                <a:latin typeface="Courier New" pitchFamily="49" charset="0"/>
              </a:rPr>
              <a:t>if </a:t>
            </a:r>
            <a:r>
              <a:rPr lang="en-US" sz="2000" b="1" kern="0" dirty="0">
                <a:latin typeface="Courier New" pitchFamily="49" charset="0"/>
              </a:rPr>
              <a:t>(amount &gt; b)</a:t>
            </a:r>
          </a:p>
          <a:p>
            <a:pPr marL="342900" indent="-342900">
              <a:lnSpc>
                <a:spcPts val="2000"/>
              </a:lnSpc>
              <a:spcBef>
                <a:spcPct val="20000"/>
              </a:spcBef>
              <a:defRPr/>
            </a:pPr>
            <a:r>
              <a:rPr lang="en-US" sz="2000" b="1" kern="0" dirty="0">
                <a:latin typeface="Courier New" pitchFamily="49" charset="0"/>
              </a:rPr>
              <a:t>  </a:t>
            </a:r>
            <a:r>
              <a:rPr lang="en-US" sz="2000" b="1" kern="0" dirty="0">
                <a:solidFill>
                  <a:schemeClr val="accent2"/>
                </a:solidFill>
                <a:latin typeface="Courier New" pitchFamily="49" charset="0"/>
              </a:rPr>
              <a:t>throw new</a:t>
            </a:r>
            <a:r>
              <a:rPr lang="en-US" sz="2000" b="1" kern="0" dirty="0">
                <a:latin typeface="Courier New" pitchFamily="49" charset="0"/>
              </a:rPr>
              <a:t> …;</a:t>
            </a:r>
          </a:p>
          <a:p>
            <a:pPr marL="342900" indent="-342900">
              <a:lnSpc>
                <a:spcPts val="2000"/>
              </a:lnSpc>
              <a:spcBef>
                <a:spcPct val="20000"/>
              </a:spcBef>
              <a:defRPr/>
            </a:pPr>
            <a:r>
              <a:rPr lang="en-US" sz="2000" b="1" kern="0" dirty="0" err="1">
                <a:latin typeface="Courier New" pitchFamily="49" charset="0"/>
              </a:rPr>
              <a:t>setBalance</a:t>
            </a:r>
            <a:r>
              <a:rPr lang="en-US" sz="2000" b="1" kern="0" dirty="0">
                <a:latin typeface="Courier New" pitchFamily="49" charset="0"/>
              </a:rPr>
              <a:t>(b – amount);</a:t>
            </a:r>
          </a:p>
        </p:txBody>
      </p:sp>
      <p:sp>
        <p:nvSpPr>
          <p:cNvPr id="9" name="TextBox 8"/>
          <p:cNvSpPr txBox="1"/>
          <p:nvPr>
            <p:custDataLst>
              <p:tags r:id="rId5"/>
            </p:custDataLst>
          </p:nvPr>
        </p:nvSpPr>
        <p:spPr>
          <a:xfrm>
            <a:off x="3665539" y="1819063"/>
            <a:ext cx="1154483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dirty="0"/>
              <a:t>Thread 1</a:t>
            </a:r>
          </a:p>
        </p:txBody>
      </p:sp>
      <p:sp>
        <p:nvSpPr>
          <p:cNvPr id="10" name="TextBox 9"/>
          <p:cNvSpPr txBox="1"/>
          <p:nvPr>
            <p:custDataLst>
              <p:tags r:id="rId6"/>
            </p:custDataLst>
          </p:nvPr>
        </p:nvSpPr>
        <p:spPr>
          <a:xfrm>
            <a:off x="7848601" y="1800013"/>
            <a:ext cx="1154483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dirty="0"/>
              <a:t>Thread 2</a:t>
            </a:r>
          </a:p>
        </p:txBody>
      </p:sp>
      <p:cxnSp>
        <p:nvCxnSpPr>
          <p:cNvPr id="53255" name="Straight Arrow Connector 10"/>
          <p:cNvCxnSpPr>
            <a:cxnSpLocks noChangeShapeType="1"/>
          </p:cNvCxnSpPr>
          <p:nvPr>
            <p:custDataLst>
              <p:tags r:id="rId7"/>
            </p:custDataLst>
          </p:nvPr>
        </p:nvCxnSpPr>
        <p:spPr bwMode="auto">
          <a:xfrm rot="5400000">
            <a:off x="951707" y="3686758"/>
            <a:ext cx="2819400" cy="1587"/>
          </a:xfrm>
          <a:prstGeom prst="straightConnector1">
            <a:avLst/>
          </a:prstGeom>
          <a:noFill/>
          <a:ln w="349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12" name="TextBox 11"/>
          <p:cNvSpPr txBox="1"/>
          <p:nvPr>
            <p:custDataLst>
              <p:tags r:id="rId8"/>
            </p:custDataLst>
          </p:nvPr>
        </p:nvSpPr>
        <p:spPr>
          <a:xfrm rot="16200000">
            <a:off x="1749800" y="3439871"/>
            <a:ext cx="710451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dirty="0"/>
              <a:t>Time</a:t>
            </a:r>
          </a:p>
        </p:txBody>
      </p:sp>
      <p:sp>
        <p:nvSpPr>
          <p:cNvPr id="13" name="TextBox 12"/>
          <p:cNvSpPr txBox="1"/>
          <p:nvPr>
            <p:custDataLst>
              <p:tags r:id="rId9"/>
            </p:custDataLst>
          </p:nvPr>
        </p:nvSpPr>
        <p:spPr>
          <a:xfrm>
            <a:off x="7470776" y="5325210"/>
            <a:ext cx="2206625" cy="708025"/>
          </a:xfrm>
          <a:prstGeom prst="rect">
            <a:avLst/>
          </a:prstGeom>
          <a:solidFill>
            <a:srgbClr val="FFC000"/>
          </a:solidFill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dirty="0"/>
              <a:t>“Lost withdraw” – </a:t>
            </a:r>
          </a:p>
          <a:p>
            <a:pPr>
              <a:defRPr/>
            </a:pPr>
            <a:r>
              <a:rPr lang="en-US" sz="2000" dirty="0"/>
              <a:t>unhappy bank</a:t>
            </a:r>
          </a:p>
        </p:txBody>
      </p:sp>
    </p:spTree>
    <p:extLst>
      <p:ext uri="{BB962C8B-B14F-4D97-AF65-F5344CB8AC3E}">
        <p14:creationId xmlns:p14="http://schemas.microsoft.com/office/powerpoint/2010/main" val="20468875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41E22-13EB-40B2-B840-0FCA345C4F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43282A-382A-4C9E-916A-7770229C89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We can still have a bad interleaving.</a:t>
            </a:r>
          </a:p>
          <a:p>
            <a:r>
              <a:rPr lang="en-US" sz="2400" dirty="0"/>
              <a:t>If two threads see busy = false and get past the loop simultaneously.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We need a single operation that </a:t>
            </a:r>
          </a:p>
          <a:p>
            <a:pPr lvl="1"/>
            <a:r>
              <a:rPr lang="en-US" sz="2000" dirty="0"/>
              <a:t>Checks if busy is false</a:t>
            </a:r>
          </a:p>
          <a:p>
            <a:pPr lvl="1"/>
            <a:r>
              <a:rPr lang="en-US" sz="2000" dirty="0"/>
              <a:t>AND sets it to true if it is</a:t>
            </a:r>
          </a:p>
          <a:p>
            <a:pPr lvl="1"/>
            <a:r>
              <a:rPr lang="en-US" sz="2000" dirty="0"/>
              <a:t>AND where no other thread can interrupt us.</a:t>
            </a:r>
          </a:p>
          <a:p>
            <a:pPr marL="457200" lvl="1" indent="0">
              <a:buNone/>
            </a:pPr>
            <a:endParaRPr lang="en-US" sz="2000" dirty="0"/>
          </a:p>
          <a:p>
            <a:pPr marL="457200" lvl="1" indent="0">
              <a:buNone/>
            </a:pPr>
            <a:endParaRPr lang="en-US" sz="2000" dirty="0"/>
          </a:p>
          <a:p>
            <a:r>
              <a:rPr lang="en-US" sz="2400" dirty="0"/>
              <a:t>An operation is </a:t>
            </a:r>
            <a:r>
              <a:rPr lang="en-US" sz="2400" b="1" dirty="0">
                <a:solidFill>
                  <a:srgbClr val="0070C0"/>
                </a:solidFill>
              </a:rPr>
              <a:t>atomic</a:t>
            </a:r>
            <a:r>
              <a:rPr lang="en-US" sz="2400" dirty="0"/>
              <a:t> if no other threads can interrupt it/interleave with it.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7CCE70-4CDD-E44D-A88C-E0B0931E7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F018D-A113-44B2-BA5D-E3BD5C944D75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24870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What we need: Locks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There are many ways out of this conundrum, </a:t>
            </a:r>
            <a:br>
              <a:rPr lang="en-US" sz="2400" dirty="0"/>
            </a:br>
            <a:r>
              <a:rPr lang="en-US" sz="2400" dirty="0"/>
              <a:t>	but we need help from the programming language…</a:t>
            </a:r>
          </a:p>
          <a:p>
            <a:endParaRPr lang="en-US" sz="600" dirty="0"/>
          </a:p>
          <a:p>
            <a:pPr marL="0" indent="0">
              <a:buNone/>
            </a:pPr>
            <a:r>
              <a:rPr lang="en-US" sz="2400" dirty="0"/>
              <a:t>One solution: </a:t>
            </a:r>
            <a:r>
              <a:rPr lang="en-US" sz="2400" b="1" dirty="0">
                <a:solidFill>
                  <a:srgbClr val="0070C0"/>
                </a:solidFill>
              </a:rPr>
              <a:t>Mutual-Exclusion Locks </a:t>
            </a:r>
            <a:r>
              <a:rPr lang="en-US" sz="2400" dirty="0"/>
              <a:t>(aka </a:t>
            </a:r>
            <a:r>
              <a:rPr lang="en-US" sz="2400" dirty="0" err="1">
                <a:solidFill>
                  <a:srgbClr val="0070C0"/>
                </a:solidFill>
              </a:rPr>
              <a:t>Mutex</a:t>
            </a:r>
            <a:r>
              <a:rPr lang="en-US" sz="2400" dirty="0"/>
              <a:t>, or just </a:t>
            </a:r>
            <a:r>
              <a:rPr lang="en-US" sz="2400" dirty="0">
                <a:solidFill>
                  <a:srgbClr val="0070C0"/>
                </a:solidFill>
              </a:rPr>
              <a:t>Lock</a:t>
            </a:r>
            <a:r>
              <a:rPr lang="en-US" sz="2400" dirty="0"/>
              <a:t>)</a:t>
            </a:r>
          </a:p>
          <a:p>
            <a:pPr lvl="1"/>
            <a:r>
              <a:rPr lang="en-US" sz="1200" dirty="0"/>
              <a:t>Still on a conceptual level at the moment, ‘Lock’ is not a Java class (though Java’s approach is similar) </a:t>
            </a:r>
          </a:p>
          <a:p>
            <a:pPr lvl="1"/>
            <a:endParaRPr lang="en-US" sz="600" dirty="0"/>
          </a:p>
          <a:p>
            <a:pPr marL="0" indent="0">
              <a:buNone/>
              <a:defRPr/>
            </a:pPr>
            <a:r>
              <a:rPr lang="en-US" sz="2400" dirty="0"/>
              <a:t>We will define </a:t>
            </a:r>
            <a:r>
              <a:rPr lang="en-US" sz="2400" dirty="0">
                <a:solidFill>
                  <a:srgbClr val="0070C0"/>
                </a:solidFill>
              </a:rPr>
              <a:t>Lock</a:t>
            </a:r>
            <a:r>
              <a:rPr lang="en-US" sz="2400" dirty="0">
                <a:solidFill>
                  <a:schemeClr val="accent2"/>
                </a:solidFill>
              </a:rPr>
              <a:t> </a:t>
            </a:r>
            <a:r>
              <a:rPr lang="en-US" sz="2400" dirty="0"/>
              <a:t>as an ADT with operations:</a:t>
            </a:r>
          </a:p>
          <a:p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2400" b="1" dirty="0">
                <a:latin typeface="+mj-lt"/>
                <a:cs typeface="Courier New" pitchFamily="49" charset="0"/>
              </a:rPr>
              <a:t>:   </a:t>
            </a:r>
            <a:r>
              <a:rPr lang="en-US" sz="2400" dirty="0">
                <a:cs typeface="Courier New" pitchFamily="49" charset="0"/>
              </a:rPr>
              <a:t>make a new lock, initially </a:t>
            </a:r>
            <a:r>
              <a:rPr lang="en-US" sz="2400" i="1" dirty="0">
                <a:cs typeface="Courier New" pitchFamily="49" charset="0"/>
              </a:rPr>
              <a:t>“not held”</a:t>
            </a:r>
          </a:p>
          <a:p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acquire</a:t>
            </a:r>
            <a:r>
              <a:rPr lang="en-US" sz="2400" dirty="0"/>
              <a:t>:  blocks if this lock is already currently </a:t>
            </a:r>
            <a:r>
              <a:rPr lang="en-US" sz="2400" i="1" dirty="0"/>
              <a:t>“held”</a:t>
            </a:r>
          </a:p>
          <a:p>
            <a:pPr lvl="1"/>
            <a:r>
              <a:rPr lang="en-US" sz="2000" dirty="0"/>
              <a:t>Once </a:t>
            </a:r>
            <a:r>
              <a:rPr lang="en-US" sz="2000" i="1" dirty="0"/>
              <a:t>“not held”</a:t>
            </a:r>
            <a:r>
              <a:rPr lang="en-US" sz="2000" dirty="0"/>
              <a:t>, makes lock </a:t>
            </a:r>
            <a:r>
              <a:rPr lang="en-US" sz="2000" i="1" dirty="0"/>
              <a:t>“held” </a:t>
            </a:r>
            <a:r>
              <a:rPr lang="en-US" sz="2000" b="1" i="1" u="sng" dirty="0"/>
              <a:t>[all at once!]</a:t>
            </a:r>
          </a:p>
          <a:p>
            <a:pPr lvl="1">
              <a:defRPr/>
            </a:pPr>
            <a:r>
              <a:rPr lang="en-US" sz="2000" dirty="0"/>
              <a:t>Checking &amp; setting happen together, and cannot be interrupted</a:t>
            </a:r>
          </a:p>
          <a:p>
            <a:pPr lvl="1">
              <a:defRPr/>
            </a:pPr>
            <a:r>
              <a:rPr lang="en-US" sz="2000" dirty="0"/>
              <a:t>Fixes problem we saw before!!</a:t>
            </a:r>
          </a:p>
          <a:p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release</a:t>
            </a:r>
            <a:r>
              <a:rPr lang="en-US" sz="2400" dirty="0"/>
              <a:t>: makes this lock </a:t>
            </a:r>
            <a:r>
              <a:rPr lang="en-US" sz="2400" i="1" dirty="0"/>
              <a:t>“not held”</a:t>
            </a:r>
          </a:p>
          <a:p>
            <a:pPr lvl="1"/>
            <a:r>
              <a:rPr lang="en-US" sz="2000" dirty="0"/>
              <a:t>If &gt;= 1 threads are blocked on it, exactly 1 will acquire it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8EFFB6-1C71-F04F-BBEF-56C262A64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F018D-A113-44B2-BA5D-E3BD5C944D75}" type="slidenum">
              <a:rPr lang="en-US" smtClean="0"/>
              <a:t>27</a:t>
            </a:fld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Almost-correct </a:t>
            </a:r>
            <a:r>
              <a:rPr lang="en-US" dirty="0" err="1"/>
              <a:t>pseudocode</a:t>
            </a:r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599DE3-B6A2-CB44-9EC1-E59563D8A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F018D-A113-44B2-BA5D-E3BD5C944D75}" type="slidenum">
              <a:rPr lang="en-US" smtClean="0"/>
              <a:t>28</a:t>
            </a:fld>
            <a:endParaRPr lang="en-US"/>
          </a:p>
        </p:txBody>
      </p:sp>
      <p:sp>
        <p:nvSpPr>
          <p:cNvPr id="7" name="Rectangle 2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749300" y="1447800"/>
            <a:ext cx="7239000" cy="44196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fontAlgn="base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000" b="1" kern="0" dirty="0">
                <a:solidFill>
                  <a:schemeClr val="accent2"/>
                </a:solidFill>
                <a:latin typeface="Courier New" pitchFamily="49" charset="0"/>
              </a:rPr>
              <a:t>class</a:t>
            </a:r>
            <a:r>
              <a:rPr lang="en-US" sz="2000" b="1" kern="0" dirty="0">
                <a:latin typeface="Courier New" pitchFamily="49" charset="0"/>
              </a:rPr>
              <a:t> </a:t>
            </a:r>
            <a:r>
              <a:rPr lang="en-US" sz="2000" b="1" kern="0" dirty="0" err="1">
                <a:solidFill>
                  <a:srgbClr val="119F33"/>
                </a:solidFill>
                <a:latin typeface="Courier New" pitchFamily="49" charset="0"/>
              </a:rPr>
              <a:t>BankAccount</a:t>
            </a:r>
            <a:r>
              <a:rPr lang="en-US" sz="2000" b="1" kern="0" dirty="0">
                <a:latin typeface="Courier New" pitchFamily="49" charset="0"/>
              </a:rPr>
              <a:t> {</a:t>
            </a:r>
          </a:p>
          <a:p>
            <a:pPr marL="342900" indent="-342900" fontAlgn="base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000" b="1" kern="0" dirty="0">
                <a:latin typeface="Courier New" pitchFamily="49" charset="0"/>
              </a:rPr>
              <a:t>  </a:t>
            </a:r>
            <a:r>
              <a:rPr lang="en-US" sz="2000" b="1" kern="0" dirty="0">
                <a:solidFill>
                  <a:schemeClr val="accent2"/>
                </a:solidFill>
                <a:latin typeface="Courier New" pitchFamily="49" charset="0"/>
              </a:rPr>
              <a:t>private</a:t>
            </a:r>
            <a:r>
              <a:rPr lang="en-US" sz="2000" b="1" kern="0" dirty="0">
                <a:latin typeface="Courier New" pitchFamily="49" charset="0"/>
              </a:rPr>
              <a:t> </a:t>
            </a:r>
            <a:r>
              <a:rPr lang="en-US" sz="2000" b="1" kern="0" dirty="0" err="1">
                <a:latin typeface="Courier New" pitchFamily="49" charset="0"/>
              </a:rPr>
              <a:t>int</a:t>
            </a:r>
            <a:r>
              <a:rPr lang="en-US" sz="2000" b="1" kern="0" dirty="0">
                <a:latin typeface="Courier New" pitchFamily="49" charset="0"/>
              </a:rPr>
              <a:t> </a:t>
            </a:r>
            <a:r>
              <a:rPr lang="en-US" sz="2000" b="1" kern="0" dirty="0">
                <a:solidFill>
                  <a:srgbClr val="119F33"/>
                </a:solidFill>
                <a:latin typeface="Courier New" pitchFamily="49" charset="0"/>
              </a:rPr>
              <a:t>balance</a:t>
            </a:r>
            <a:r>
              <a:rPr lang="en-US" sz="2000" b="1" kern="0" dirty="0">
                <a:latin typeface="Courier New" pitchFamily="49" charset="0"/>
              </a:rPr>
              <a:t> = 0;</a:t>
            </a:r>
          </a:p>
          <a:p>
            <a:pPr marL="342900" indent="-342900">
              <a:lnSpc>
                <a:spcPts val="2000"/>
              </a:lnSpc>
              <a:spcBef>
                <a:spcPct val="20000"/>
              </a:spcBef>
              <a:defRPr/>
            </a:pPr>
            <a:r>
              <a:rPr lang="en-US" sz="2000" b="1" kern="0" dirty="0">
                <a:solidFill>
                  <a:schemeClr val="accent2"/>
                </a:solidFill>
                <a:latin typeface="Courier New" pitchFamily="49" charset="0"/>
              </a:rPr>
              <a:t>  private</a:t>
            </a:r>
            <a:r>
              <a:rPr lang="en-US" sz="2000" b="1" kern="0" dirty="0">
                <a:latin typeface="Courier New" pitchFamily="49" charset="0"/>
              </a:rPr>
              <a:t> Lock </a:t>
            </a:r>
            <a:r>
              <a:rPr lang="en-US" sz="2000" b="1" kern="0" dirty="0" err="1">
                <a:solidFill>
                  <a:srgbClr val="119F33"/>
                </a:solidFill>
                <a:latin typeface="Courier New" pitchFamily="49" charset="0"/>
              </a:rPr>
              <a:t>lk</a:t>
            </a:r>
            <a:r>
              <a:rPr lang="en-US" sz="2000" b="1" kern="0" dirty="0">
                <a:latin typeface="Courier New" pitchFamily="49" charset="0"/>
              </a:rPr>
              <a:t> = </a:t>
            </a:r>
            <a:r>
              <a:rPr lang="en-US" sz="2000" b="1" kern="0" dirty="0">
                <a:solidFill>
                  <a:schemeClr val="accent2"/>
                </a:solidFill>
                <a:latin typeface="Courier New" pitchFamily="49" charset="0"/>
              </a:rPr>
              <a:t>new</a:t>
            </a:r>
            <a:r>
              <a:rPr lang="en-US" sz="2000" b="1" kern="0" dirty="0">
                <a:latin typeface="Courier New" pitchFamily="49" charset="0"/>
              </a:rPr>
              <a:t> Lock();</a:t>
            </a:r>
          </a:p>
          <a:p>
            <a:pPr marL="342900" indent="-342900">
              <a:lnSpc>
                <a:spcPts val="2000"/>
              </a:lnSpc>
              <a:spcBef>
                <a:spcPct val="20000"/>
              </a:spcBef>
              <a:defRPr/>
            </a:pPr>
            <a:r>
              <a:rPr lang="en-US" sz="2000" b="1" kern="0" dirty="0">
                <a:latin typeface="Courier New" pitchFamily="49" charset="0"/>
              </a:rPr>
              <a:t>  …</a:t>
            </a:r>
          </a:p>
          <a:p>
            <a:pPr marL="342900" indent="-342900" fontAlgn="base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000" b="1" kern="0" dirty="0">
                <a:latin typeface="Courier New" pitchFamily="49" charset="0"/>
              </a:rPr>
              <a:t>  void </a:t>
            </a:r>
            <a:r>
              <a:rPr lang="en-US" sz="2000" b="1" kern="0" dirty="0">
                <a:solidFill>
                  <a:srgbClr val="119F33"/>
                </a:solidFill>
                <a:latin typeface="Courier New" pitchFamily="49" charset="0"/>
              </a:rPr>
              <a:t>withdraw</a:t>
            </a:r>
            <a:r>
              <a:rPr lang="en-US" sz="2000" b="1" kern="0" dirty="0">
                <a:latin typeface="Courier New" pitchFamily="49" charset="0"/>
              </a:rPr>
              <a:t>(</a:t>
            </a:r>
            <a:r>
              <a:rPr lang="en-US" sz="2000" b="1" kern="0" dirty="0" err="1">
                <a:latin typeface="Courier New" pitchFamily="49" charset="0"/>
              </a:rPr>
              <a:t>int</a:t>
            </a:r>
            <a:r>
              <a:rPr lang="en-US" sz="2000" b="1" kern="0" dirty="0">
                <a:latin typeface="Courier New" pitchFamily="49" charset="0"/>
              </a:rPr>
              <a:t> </a:t>
            </a:r>
            <a:r>
              <a:rPr lang="en-US" sz="2000" b="1" kern="0" dirty="0">
                <a:solidFill>
                  <a:srgbClr val="119F33"/>
                </a:solidFill>
                <a:latin typeface="Courier New" pitchFamily="49" charset="0"/>
              </a:rPr>
              <a:t>amount</a:t>
            </a:r>
            <a:r>
              <a:rPr lang="en-US" sz="2000" b="1" kern="0" dirty="0">
                <a:latin typeface="Courier New" pitchFamily="49" charset="0"/>
              </a:rPr>
              <a:t>) {</a:t>
            </a:r>
          </a:p>
          <a:p>
            <a:pPr marL="342900" indent="-342900" fontAlgn="base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000" b="1" kern="0" dirty="0">
                <a:latin typeface="Courier New" pitchFamily="49" charset="0"/>
              </a:rPr>
              <a:t>	  </a:t>
            </a:r>
            <a:r>
              <a:rPr lang="en-US" sz="2000" b="1" kern="0" dirty="0" err="1">
                <a:latin typeface="Courier New" pitchFamily="49" charset="0"/>
              </a:rPr>
              <a:t>lk.acquire</a:t>
            </a:r>
            <a:r>
              <a:rPr lang="en-US" sz="2000" b="1" kern="0" dirty="0">
                <a:latin typeface="Courier New" pitchFamily="49" charset="0"/>
              </a:rPr>
              <a:t>(); </a:t>
            </a:r>
            <a:r>
              <a:rPr lang="en-US" sz="2000" b="1" kern="0" dirty="0">
                <a:solidFill>
                  <a:srgbClr val="7030A0"/>
                </a:solidFill>
                <a:latin typeface="Courier New" pitchFamily="49" charset="0"/>
              </a:rPr>
              <a:t>// may block</a:t>
            </a:r>
            <a:endParaRPr lang="en-US" sz="2000" b="1" kern="0" dirty="0">
              <a:latin typeface="Courier New" pitchFamily="49" charset="0"/>
            </a:endParaRPr>
          </a:p>
          <a:p>
            <a:pPr marL="342900" indent="-342900" fontAlgn="base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000" b="1" kern="0" dirty="0">
                <a:latin typeface="Courier New" pitchFamily="49" charset="0"/>
              </a:rPr>
              <a:t>    </a:t>
            </a:r>
            <a:r>
              <a:rPr lang="en-US" sz="2000" b="1" kern="0" dirty="0" err="1">
                <a:latin typeface="Courier New" pitchFamily="49" charset="0"/>
              </a:rPr>
              <a:t>int</a:t>
            </a:r>
            <a:r>
              <a:rPr lang="en-US" sz="2000" b="1" kern="0" dirty="0">
                <a:latin typeface="Courier New" pitchFamily="49" charset="0"/>
              </a:rPr>
              <a:t> </a:t>
            </a:r>
            <a:r>
              <a:rPr lang="en-US" sz="2000" b="1" kern="0" dirty="0">
                <a:solidFill>
                  <a:srgbClr val="119F33"/>
                </a:solidFill>
                <a:latin typeface="Courier New" pitchFamily="49" charset="0"/>
              </a:rPr>
              <a:t>b</a:t>
            </a:r>
            <a:r>
              <a:rPr lang="en-US" sz="2000" b="1" kern="0" dirty="0">
                <a:latin typeface="Courier New" pitchFamily="49" charset="0"/>
              </a:rPr>
              <a:t> = </a:t>
            </a:r>
            <a:r>
              <a:rPr lang="en-US" sz="2000" b="1" kern="0" dirty="0" err="1">
                <a:latin typeface="Courier New" pitchFamily="49" charset="0"/>
              </a:rPr>
              <a:t>getBalance</a:t>
            </a:r>
            <a:r>
              <a:rPr lang="en-US" sz="2000" b="1" kern="0" dirty="0">
                <a:latin typeface="Courier New" pitchFamily="49" charset="0"/>
              </a:rPr>
              <a:t>();</a:t>
            </a:r>
          </a:p>
          <a:p>
            <a:pPr marL="342900" indent="-342900" fontAlgn="base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000" b="1" kern="0" dirty="0">
                <a:latin typeface="Courier New" pitchFamily="49" charset="0"/>
              </a:rPr>
              <a:t>    </a:t>
            </a:r>
            <a:r>
              <a:rPr lang="en-US" sz="2000" b="1" kern="0" dirty="0">
                <a:solidFill>
                  <a:schemeClr val="accent2"/>
                </a:solidFill>
                <a:latin typeface="Courier New" pitchFamily="49" charset="0"/>
              </a:rPr>
              <a:t>if </a:t>
            </a:r>
            <a:r>
              <a:rPr lang="en-US" sz="2000" b="1" kern="0" dirty="0">
                <a:latin typeface="Courier New" pitchFamily="49" charset="0"/>
              </a:rPr>
              <a:t>(amount &gt; b)</a:t>
            </a:r>
          </a:p>
          <a:p>
            <a:pPr marL="342900" indent="-342900" fontAlgn="base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000" b="1" kern="0" dirty="0">
                <a:latin typeface="Courier New" pitchFamily="49" charset="0"/>
              </a:rPr>
              <a:t>      </a:t>
            </a:r>
            <a:r>
              <a:rPr lang="en-US" sz="2000" b="1" kern="0" dirty="0">
                <a:solidFill>
                  <a:schemeClr val="accent2"/>
                </a:solidFill>
                <a:latin typeface="Courier New" pitchFamily="49" charset="0"/>
              </a:rPr>
              <a:t>throw new</a:t>
            </a:r>
            <a:r>
              <a:rPr lang="en-US" sz="2000" b="1" kern="0" dirty="0">
                <a:latin typeface="Courier New" pitchFamily="49" charset="0"/>
              </a:rPr>
              <a:t> </a:t>
            </a:r>
            <a:r>
              <a:rPr lang="en-US" sz="2000" b="1" kern="0" dirty="0" err="1">
                <a:latin typeface="Courier New" pitchFamily="49" charset="0"/>
              </a:rPr>
              <a:t>WithdrawTooLargeException</a:t>
            </a:r>
            <a:r>
              <a:rPr lang="en-US" sz="2000" b="1" kern="0" dirty="0">
                <a:latin typeface="Courier New" pitchFamily="49" charset="0"/>
              </a:rPr>
              <a:t>();</a:t>
            </a:r>
          </a:p>
          <a:p>
            <a:pPr marL="342900" indent="-342900" fontAlgn="base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000" b="1" kern="0" dirty="0">
                <a:latin typeface="Courier New" pitchFamily="49" charset="0"/>
              </a:rPr>
              <a:t>    </a:t>
            </a:r>
            <a:r>
              <a:rPr lang="en-US" sz="2000" b="1" kern="0" dirty="0" err="1">
                <a:latin typeface="Courier New" pitchFamily="49" charset="0"/>
              </a:rPr>
              <a:t>setBalance</a:t>
            </a:r>
            <a:r>
              <a:rPr lang="en-US" sz="2000" b="1" kern="0" dirty="0">
                <a:latin typeface="Courier New" pitchFamily="49" charset="0"/>
              </a:rPr>
              <a:t>(b – amount);</a:t>
            </a:r>
          </a:p>
          <a:p>
            <a:pPr marL="342900" indent="-342900" fontAlgn="base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000" b="1" kern="0" dirty="0">
                <a:latin typeface="Courier New" pitchFamily="49" charset="0"/>
              </a:rPr>
              <a:t>    </a:t>
            </a:r>
            <a:r>
              <a:rPr lang="en-US" sz="2000" b="1" kern="0" dirty="0" err="1">
                <a:latin typeface="Courier New" pitchFamily="49" charset="0"/>
              </a:rPr>
              <a:t>lk.release</a:t>
            </a:r>
            <a:r>
              <a:rPr lang="en-US" sz="2000" b="1" kern="0" dirty="0">
                <a:latin typeface="Courier New" pitchFamily="49" charset="0"/>
              </a:rPr>
              <a:t>(); </a:t>
            </a:r>
          </a:p>
          <a:p>
            <a:pPr marL="342900" indent="-342900" fontAlgn="base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000" b="1" kern="0" dirty="0">
                <a:latin typeface="Courier New" pitchFamily="49" charset="0"/>
              </a:rPr>
              <a:t>  }</a:t>
            </a:r>
          </a:p>
          <a:p>
            <a:pPr marL="342900" indent="-342900" fontAlgn="base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000" b="1" kern="0" dirty="0">
                <a:latin typeface="Courier New" pitchFamily="49" charset="0"/>
              </a:rPr>
              <a:t>  </a:t>
            </a:r>
            <a:r>
              <a:rPr lang="en-US" sz="2000" b="1" kern="0" dirty="0">
                <a:solidFill>
                  <a:srgbClr val="7030A0"/>
                </a:solidFill>
                <a:latin typeface="Courier New" pitchFamily="49" charset="0"/>
              </a:rPr>
              <a:t>// deposit would also acquire/release </a:t>
            </a:r>
            <a:r>
              <a:rPr lang="en-US" sz="2000" b="1" kern="0" dirty="0" err="1">
                <a:solidFill>
                  <a:srgbClr val="7030A0"/>
                </a:solidFill>
                <a:latin typeface="Courier New" pitchFamily="49" charset="0"/>
              </a:rPr>
              <a:t>lk</a:t>
            </a:r>
            <a:endParaRPr lang="en-US" sz="2000" b="1" kern="0" dirty="0">
              <a:solidFill>
                <a:srgbClr val="7030A0"/>
              </a:solidFill>
              <a:latin typeface="Courier New" pitchFamily="49" charset="0"/>
            </a:endParaRPr>
          </a:p>
          <a:p>
            <a:pPr marL="342900" indent="-342900" fontAlgn="base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000" b="1" kern="0" dirty="0">
                <a:latin typeface="Courier New" pitchFamily="49" charset="0"/>
              </a:rPr>
              <a:t>}</a:t>
            </a:r>
          </a:p>
        </p:txBody>
      </p:sp>
      <p:sp>
        <p:nvSpPr>
          <p:cNvPr id="8" name="TextBox 7"/>
          <p:cNvSpPr txBox="1"/>
          <p:nvPr>
            <p:custDataLst>
              <p:tags r:id="rId3"/>
            </p:custDataLst>
          </p:nvPr>
        </p:nvSpPr>
        <p:spPr>
          <a:xfrm>
            <a:off x="7620000" y="152401"/>
            <a:ext cx="2667000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dirty="0"/>
              <a:t>Note: ‘Lock’ is not an actual Java class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Locks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Questions: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What is the critical section (i.e. the part of the code protected by the lock)?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How many locks should we have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sz="2000" dirty="0"/>
              <a:t>One per </a:t>
            </a:r>
            <a:r>
              <a:rPr lang="en-US" sz="2000" dirty="0" err="1"/>
              <a:t>BankAccount</a:t>
            </a:r>
            <a:r>
              <a:rPr lang="en-US" sz="2000" dirty="0"/>
              <a:t> object?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sz="2000" dirty="0"/>
              <a:t>Two per </a:t>
            </a:r>
            <a:r>
              <a:rPr lang="en-US" sz="2000" dirty="0" err="1"/>
              <a:t>BankAccount</a:t>
            </a:r>
            <a:r>
              <a:rPr lang="en-US" sz="2000" dirty="0"/>
              <a:t> object (one in withdraw and a different lock in deposit)?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sz="2000" dirty="0"/>
              <a:t>One (static) one for the entire class (shared by all </a:t>
            </a:r>
            <a:r>
              <a:rPr lang="en-US" sz="2000" dirty="0" err="1"/>
              <a:t>BankAccount</a:t>
            </a:r>
            <a:r>
              <a:rPr lang="en-US" sz="2000" dirty="0"/>
              <a:t> objects)?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There is a subtle bug in withdraw(), what is it?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Do we need locks for 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sz="2000" dirty="0" err="1"/>
              <a:t>getBalance</a:t>
            </a:r>
            <a:r>
              <a:rPr lang="en-US" sz="2000" dirty="0"/>
              <a:t>()?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sz="2000" dirty="0" err="1"/>
              <a:t>setBalance</a:t>
            </a:r>
            <a:r>
              <a:rPr lang="en-US" sz="2000" dirty="0"/>
              <a:t>()?</a:t>
            </a:r>
          </a:p>
          <a:p>
            <a:pPr marL="457200" lvl="1" indent="0">
              <a:buNone/>
            </a:pPr>
            <a:r>
              <a:rPr lang="en-US" sz="2000" dirty="0"/>
              <a:t>For the purposes of this question, assume those methods are public.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CC1507-9052-3148-AA26-0BDE6FE57D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F018D-A113-44B2-BA5D-E3BD5C944D75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1316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CA6B72-3146-83B8-7FDC-516282C220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C13033-1150-EF43-C66F-EFC5B223FD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Fancier Parallel Patterns (Algorithms)</a:t>
            </a:r>
          </a:p>
          <a:p>
            <a:pPr lvl="1"/>
            <a:r>
              <a:rPr lang="en-US" dirty="0"/>
              <a:t>Prefix</a:t>
            </a:r>
          </a:p>
          <a:p>
            <a:pPr lvl="1"/>
            <a:r>
              <a:rPr lang="en-US" dirty="0"/>
              <a:t>Pack</a:t>
            </a:r>
          </a:p>
          <a:p>
            <a:r>
              <a:rPr lang="en-US" dirty="0">
                <a:solidFill>
                  <a:srgbClr val="FF0000"/>
                </a:solidFill>
              </a:rPr>
              <a:t>Concurrency: Synchronization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Concurrent Programming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Mutual Exclusion (Mutex)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Locks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Re-entrant Locks</a:t>
            </a:r>
          </a:p>
          <a:p>
            <a:r>
              <a:rPr lang="en-US" dirty="0"/>
              <a:t>Concurrency: Synchronization Issues</a:t>
            </a:r>
          </a:p>
          <a:p>
            <a:pPr lvl="1"/>
            <a:r>
              <a:rPr lang="en-US" dirty="0"/>
              <a:t>Race Conditions: Data Races &amp; Bad </a:t>
            </a:r>
            <a:r>
              <a:rPr lang="en-US" dirty="0" err="1"/>
              <a:t>Interleavings</a:t>
            </a:r>
            <a:endParaRPr lang="en-US" dirty="0"/>
          </a:p>
          <a:p>
            <a:pPr lvl="1"/>
            <a:r>
              <a:rPr lang="en-US" dirty="0"/>
              <a:t>Deadlocks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BFB9D1-F29C-C93F-6D9D-75E03006A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51880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Some mistakes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rgbClr val="FF0000"/>
                </a:solidFill>
              </a:rPr>
              <a:t>2.b) Incorrect</a:t>
            </a:r>
            <a:r>
              <a:rPr lang="en-US" sz="2400" dirty="0"/>
              <a:t>: Use different locks for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withdraw</a:t>
            </a:r>
            <a:r>
              <a:rPr lang="en-US" sz="2400" dirty="0"/>
              <a:t> and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deposit</a:t>
            </a:r>
          </a:p>
          <a:p>
            <a:pPr lvl="1"/>
            <a:r>
              <a:rPr lang="en-US" sz="2000" dirty="0"/>
              <a:t>Mutual exclusion works only when using same lock</a:t>
            </a:r>
          </a:p>
          <a:p>
            <a:pPr lvl="1"/>
            <a:r>
              <a:rPr lang="en-US" sz="2000" b="1" dirty="0">
                <a:latin typeface="Courier New" pitchFamily="49" charset="0"/>
                <a:cs typeface="Courier New" pitchFamily="49" charset="0"/>
              </a:rPr>
              <a:t>balance</a:t>
            </a:r>
            <a:r>
              <a:rPr lang="en-US" sz="2000" dirty="0"/>
              <a:t> field is the shared resource being protected, not the methods themselves</a:t>
            </a:r>
          </a:p>
          <a:p>
            <a:pPr lvl="1"/>
            <a:endParaRPr lang="en-US" sz="800" dirty="0"/>
          </a:p>
          <a:p>
            <a:pPr marL="0" indent="0">
              <a:buNone/>
            </a:pPr>
            <a:r>
              <a:rPr lang="en-US" sz="2400" b="1" dirty="0">
                <a:solidFill>
                  <a:srgbClr val="FF0000"/>
                </a:solidFill>
              </a:rPr>
              <a:t>2.c) Poor performance</a:t>
            </a:r>
            <a:r>
              <a:rPr lang="en-US" sz="2400" dirty="0"/>
              <a:t>: Use same lock for every bank account</a:t>
            </a:r>
          </a:p>
          <a:p>
            <a:pPr lvl="1"/>
            <a:r>
              <a:rPr lang="en-US" sz="2000" dirty="0"/>
              <a:t>Not technically incorrect, but…</a:t>
            </a:r>
          </a:p>
          <a:p>
            <a:pPr lvl="1"/>
            <a:r>
              <a:rPr lang="en-US" sz="2000" dirty="0"/>
              <a:t>No simultaneous operations on </a:t>
            </a:r>
            <a:r>
              <a:rPr lang="en-US" sz="2000" i="1" dirty="0"/>
              <a:t>different</a:t>
            </a:r>
            <a:r>
              <a:rPr lang="en-US" sz="2000" dirty="0"/>
              <a:t> accounts</a:t>
            </a:r>
          </a:p>
          <a:p>
            <a:pPr marL="457200" lvl="1" indent="0">
              <a:buNone/>
            </a:pPr>
            <a:endParaRPr lang="en-US" sz="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D87E90-3C3C-EC42-B2B3-85D645F8A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F018D-A113-44B2-BA5D-E3BD5C944D75}" type="slidenum">
              <a:rPr lang="en-US" smtClean="0"/>
              <a:t>30</a:t>
            </a:fld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Locks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3. The bug in withdraw:</a:t>
            </a:r>
          </a:p>
          <a:p>
            <a:pPr marL="457200" lvl="1" indent="0">
              <a:buNone/>
            </a:pPr>
            <a:r>
              <a:rPr lang="en-US" sz="2000" dirty="0"/>
              <a:t>When you throw an exception, you still hold onto the lock!</a:t>
            </a:r>
          </a:p>
          <a:p>
            <a:pPr marL="457200" lvl="1" indent="0">
              <a:buNone/>
            </a:pPr>
            <a:endParaRPr lang="en-US" sz="2000" dirty="0"/>
          </a:p>
          <a:p>
            <a:r>
              <a:rPr lang="en-US" sz="2400" dirty="0"/>
              <a:t>You could release the lock before throwing the exception.</a:t>
            </a:r>
          </a:p>
          <a:p>
            <a:pPr marL="0" indent="0">
              <a:buNone/>
            </a:pPr>
            <a:r>
              <a:rPr lang="en-US" sz="2400" dirty="0"/>
              <a:t>Or use try{} finally{} blocks</a:t>
            </a:r>
          </a:p>
          <a:p>
            <a:pPr marL="0" indent="0">
              <a:buNone/>
            </a:pPr>
            <a:r>
              <a:rPr lang="en-US" sz="2000" b="1" dirty="0">
                <a:latin typeface="Courier" pitchFamily="2" charset="0"/>
              </a:rPr>
              <a:t>try { critical section }</a:t>
            </a:r>
          </a:p>
          <a:p>
            <a:pPr marL="0" indent="0">
              <a:buNone/>
            </a:pPr>
            <a:r>
              <a:rPr lang="en-US" sz="2000" b="1" dirty="0">
                <a:latin typeface="Courier" pitchFamily="2" charset="0"/>
              </a:rPr>
              <a:t>finally { </a:t>
            </a:r>
            <a:r>
              <a:rPr lang="en-US" sz="2000" b="1" dirty="0" err="1">
                <a:latin typeface="Courier" pitchFamily="2" charset="0"/>
              </a:rPr>
              <a:t>lk.release</a:t>
            </a:r>
            <a:r>
              <a:rPr lang="en-US" sz="2000" b="1" dirty="0">
                <a:latin typeface="Courier" pitchFamily="2" charset="0"/>
              </a:rPr>
              <a:t>() }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2DF3A7-6426-3B4E-9583-7001C4935F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F018D-A113-44B2-BA5D-E3BD5C944D75}" type="slidenum">
              <a:rPr lang="en-US" smtClean="0"/>
              <a:t>31</a:t>
            </a:fld>
            <a:endParaRPr lang="en-US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D86B7978-5C18-424B-8EC5-EAA88473C4D7}"/>
              </a:ext>
            </a:extLst>
          </p:cNvPr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933700" y="5176423"/>
            <a:ext cx="6324600" cy="12192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ts val="2000"/>
              </a:lnSpc>
              <a:defRPr/>
            </a:pP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if </a:t>
            </a:r>
            <a:r>
              <a:rPr lang="en-US" sz="2000" b="1" dirty="0">
                <a:latin typeface="Courier New" pitchFamily="49" charset="0"/>
              </a:rPr>
              <a:t>(amount &gt; b) {</a:t>
            </a:r>
          </a:p>
          <a:p>
            <a:pPr>
              <a:lnSpc>
                <a:spcPts val="2000"/>
              </a:lnSpc>
              <a:defRPr/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 err="1">
                <a:latin typeface="Courier New" pitchFamily="49" charset="0"/>
              </a:rPr>
              <a:t>lk.release</a:t>
            </a:r>
            <a:r>
              <a:rPr lang="en-US" sz="2000" b="1" dirty="0">
                <a:latin typeface="Courier New" pitchFamily="49" charset="0"/>
              </a:rPr>
              <a:t>();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// hard to remember!</a:t>
            </a:r>
          </a:p>
          <a:p>
            <a:pPr>
              <a:lnSpc>
                <a:spcPts val="2000"/>
              </a:lnSpc>
              <a:defRPr/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throw new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</a:rPr>
              <a:t>WithdrawTooLargeException</a:t>
            </a:r>
            <a:r>
              <a:rPr lang="en-US" sz="2000" b="1" dirty="0">
                <a:latin typeface="Courier New" pitchFamily="49" charset="0"/>
              </a:rPr>
              <a:t>();</a:t>
            </a:r>
          </a:p>
          <a:p>
            <a:pPr marL="342900" indent="-342900" fontAlgn="base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000" b="1" kern="0" dirty="0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55383903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Re-entrant Locks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4. Do we need to lock </a:t>
            </a:r>
            <a:r>
              <a:rPr lang="en-US" sz="2400" dirty="0" err="1"/>
              <a:t>setBalance</a:t>
            </a:r>
            <a:r>
              <a:rPr lang="en-US" sz="2400" dirty="0"/>
              <a:t>()</a:t>
            </a:r>
          </a:p>
          <a:p>
            <a:pPr marL="0" indent="0">
              <a:buNone/>
            </a:pPr>
            <a:r>
              <a:rPr lang="en-US" sz="2400" dirty="0"/>
              <a:t>If it’s public, yes.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But now we have a problem:</a:t>
            </a:r>
          </a:p>
          <a:p>
            <a:pPr marL="0" indent="0">
              <a:buNone/>
            </a:pPr>
            <a:r>
              <a:rPr lang="en-US" sz="2400" dirty="0"/>
              <a:t>withdraw will acquire the lock, </a:t>
            </a:r>
          </a:p>
          <a:p>
            <a:pPr marL="0" indent="0">
              <a:buNone/>
            </a:pPr>
            <a:r>
              <a:rPr lang="en-US" sz="2400" dirty="0"/>
              <a:t>Then call </a:t>
            </a:r>
            <a:r>
              <a:rPr lang="en-US" sz="2400" dirty="0" err="1"/>
              <a:t>setBalance</a:t>
            </a:r>
            <a:r>
              <a:rPr lang="en-US" sz="2400" dirty="0"/>
              <a:t>()…</a:t>
            </a:r>
          </a:p>
          <a:p>
            <a:pPr marL="0" indent="0">
              <a:buNone/>
            </a:pPr>
            <a:r>
              <a:rPr lang="en-US" sz="2400" dirty="0"/>
              <a:t>Which needs the same lock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688A3A-171B-EF4D-A282-90F028DFD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F018D-A113-44B2-BA5D-E3BD5C944D75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3575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Re-entrant lock idea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sz="2400" dirty="0"/>
              <a:t>A </a:t>
            </a:r>
            <a:r>
              <a:rPr lang="en-US" sz="2400" dirty="0">
                <a:solidFill>
                  <a:srgbClr val="0070C0"/>
                </a:solidFill>
              </a:rPr>
              <a:t>re-entrant lock </a:t>
            </a:r>
            <a:r>
              <a:rPr lang="en-US" sz="2400" dirty="0"/>
              <a:t>(a.k.a. </a:t>
            </a:r>
            <a:r>
              <a:rPr lang="en-US" sz="2400" dirty="0">
                <a:solidFill>
                  <a:srgbClr val="0070C0"/>
                </a:solidFill>
              </a:rPr>
              <a:t>recursive lock</a:t>
            </a:r>
            <a:r>
              <a:rPr lang="en-US" sz="2400" dirty="0"/>
              <a:t>)</a:t>
            </a:r>
          </a:p>
          <a:p>
            <a:endParaRPr lang="en-US" sz="900" dirty="0"/>
          </a:p>
          <a:p>
            <a:r>
              <a:rPr lang="en-US" sz="2400" b="1" dirty="0"/>
              <a:t>The idea</a:t>
            </a:r>
            <a:r>
              <a:rPr lang="en-US" sz="2400" dirty="0"/>
              <a:t>:  Once acquired, the lock is held by the </a:t>
            </a:r>
            <a:r>
              <a:rPr lang="en-US" sz="2400" b="1" i="1" u="sng" dirty="0"/>
              <a:t>Thread</a:t>
            </a:r>
            <a:r>
              <a:rPr lang="en-US" sz="2400" dirty="0"/>
              <a:t>, and subsequent calls to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acquire</a:t>
            </a:r>
            <a:r>
              <a:rPr lang="en-US" sz="2400" dirty="0"/>
              <a:t> </a:t>
            </a:r>
            <a:r>
              <a:rPr lang="en-US" sz="2400" i="1" u="sng" dirty="0"/>
              <a:t>in that Thread </a:t>
            </a:r>
            <a:r>
              <a:rPr lang="en-US" sz="2400" dirty="0"/>
              <a:t>won’t block</a:t>
            </a:r>
          </a:p>
          <a:p>
            <a:endParaRPr lang="en-US" sz="2400" dirty="0"/>
          </a:p>
          <a:p>
            <a:r>
              <a:rPr lang="en-US" sz="2400" b="1" dirty="0"/>
              <a:t>Result</a:t>
            </a:r>
            <a:r>
              <a:rPr lang="en-US" sz="2400" dirty="0"/>
              <a:t>: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withdraw</a:t>
            </a:r>
            <a:r>
              <a:rPr lang="en-US" sz="2400" dirty="0"/>
              <a:t> can acquire the lock, and then call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setBalance</a:t>
            </a:r>
            <a:r>
              <a:rPr lang="en-US" sz="2400" dirty="0"/>
              <a:t>, which can also acquire the lock</a:t>
            </a:r>
          </a:p>
          <a:p>
            <a:pPr lvl="1"/>
            <a:r>
              <a:rPr lang="en-US" sz="2000" dirty="0"/>
              <a:t>Because they’re in the same thread &amp; it’s a re-entrant lock, the inner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acquire</a:t>
            </a:r>
            <a:r>
              <a:rPr lang="en-US" sz="2000" dirty="0"/>
              <a:t> won’t block!!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EB0476A-3806-D844-9EC8-93CD22FA7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F018D-A113-44B2-BA5D-E3BD5C944D75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99118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Re-entrant locks 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5257800" y="1825625"/>
            <a:ext cx="6095999" cy="435133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400" dirty="0"/>
              <a:t>This simple code works fine provided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lk</a:t>
            </a:r>
            <a:r>
              <a:rPr lang="en-US" sz="2400" dirty="0"/>
              <a:t> is a reentrant lock</a:t>
            </a:r>
          </a:p>
          <a:p>
            <a:r>
              <a:rPr lang="en-US" sz="2400" dirty="0"/>
              <a:t>Okay to call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setBalance</a:t>
            </a:r>
            <a:r>
              <a:rPr lang="en-US" sz="2400" dirty="0"/>
              <a:t> directly</a:t>
            </a:r>
          </a:p>
          <a:p>
            <a:r>
              <a:rPr lang="en-US" sz="2400" dirty="0"/>
              <a:t>Okay to call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withdraw</a:t>
            </a:r>
            <a:r>
              <a:rPr lang="en-US" sz="2400" dirty="0"/>
              <a:t> (won’t block forever)</a:t>
            </a:r>
          </a:p>
          <a:p>
            <a:endParaRPr lang="en-US" sz="2400" dirty="0"/>
          </a:p>
          <a:p>
            <a:pPr marL="0" indent="0">
              <a:buNone/>
            </a:pPr>
            <a:r>
              <a:rPr lang="en-US" sz="2400" dirty="0"/>
              <a:t>Lock needs to know which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release</a:t>
            </a:r>
            <a:r>
              <a:rPr lang="en-US" sz="2400" dirty="0">
                <a:cs typeface="Courier New" panose="02070309020205020404" pitchFamily="49" charset="0"/>
              </a:rPr>
              <a:t> call is the “real” release, and which one is just the end of an inner method call. </a:t>
            </a:r>
          </a:p>
          <a:p>
            <a:pPr marL="0" indent="0">
              <a:buNone/>
            </a:pPr>
            <a:endParaRPr lang="en-US" sz="2400" dirty="0"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dirty="0">
                <a:cs typeface="Courier New" panose="02070309020205020404" pitchFamily="49" charset="0"/>
              </a:rPr>
              <a:t>Intuition: have a counter. Increment it when you “re-acquire” the lock, decrement when you release. Until releasing on 0 then really release. </a:t>
            </a:r>
          </a:p>
          <a:p>
            <a:pPr marL="0" indent="0">
              <a:buNone/>
            </a:pPr>
            <a:r>
              <a:rPr lang="en-US" sz="2400" dirty="0">
                <a:cs typeface="Courier New" panose="02070309020205020404" pitchFamily="49" charset="0"/>
              </a:rPr>
              <a:t>Take an operating systems course to learn more.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B5676B-35E2-834F-A756-EA0529B81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F018D-A113-44B2-BA5D-E3BD5C944D75}" type="slidenum">
              <a:rPr lang="en-US" smtClean="0"/>
              <a:t>34</a:t>
            </a:fld>
            <a:endParaRPr lang="en-US"/>
          </a:p>
        </p:txBody>
      </p:sp>
      <p:sp>
        <p:nvSpPr>
          <p:cNvPr id="7" name="Rectangle 2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838200" y="1825625"/>
            <a:ext cx="4419600" cy="39624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lnSpc>
                <a:spcPts val="2000"/>
              </a:lnSpc>
              <a:spcBef>
                <a:spcPct val="20000"/>
              </a:spcBef>
              <a:defRPr/>
            </a:pPr>
            <a:r>
              <a:rPr lang="en-US" sz="2000" b="1" kern="0" dirty="0" err="1">
                <a:latin typeface="Courier New" pitchFamily="49" charset="0"/>
              </a:rPr>
              <a:t>int</a:t>
            </a:r>
            <a:r>
              <a:rPr lang="en-US" sz="2000" b="1" kern="0" dirty="0">
                <a:latin typeface="Courier New" pitchFamily="49" charset="0"/>
              </a:rPr>
              <a:t> </a:t>
            </a:r>
            <a:r>
              <a:rPr lang="en-US" sz="2000" b="1" kern="0" dirty="0" err="1">
                <a:solidFill>
                  <a:srgbClr val="119F33"/>
                </a:solidFill>
                <a:latin typeface="Courier New" pitchFamily="49" charset="0"/>
              </a:rPr>
              <a:t>setBalance</a:t>
            </a:r>
            <a:r>
              <a:rPr lang="en-US" sz="2000" b="1" kern="0" dirty="0">
                <a:latin typeface="Courier New" pitchFamily="49" charset="0"/>
              </a:rPr>
              <a:t>(</a:t>
            </a:r>
            <a:r>
              <a:rPr lang="en-US" sz="2000" b="1" kern="0" dirty="0" err="1">
                <a:latin typeface="Courier New" pitchFamily="49" charset="0"/>
              </a:rPr>
              <a:t>int</a:t>
            </a:r>
            <a:r>
              <a:rPr lang="en-US" sz="2000" b="1" kern="0" dirty="0">
                <a:latin typeface="Courier New" pitchFamily="49" charset="0"/>
              </a:rPr>
              <a:t> </a:t>
            </a:r>
            <a:r>
              <a:rPr lang="en-US" sz="2000" b="1" kern="0" dirty="0">
                <a:solidFill>
                  <a:srgbClr val="119F33"/>
                </a:solidFill>
                <a:latin typeface="Courier New" pitchFamily="49" charset="0"/>
              </a:rPr>
              <a:t>x</a:t>
            </a:r>
            <a:r>
              <a:rPr lang="en-US" sz="2000" b="1" kern="0" dirty="0">
                <a:latin typeface="Courier New" pitchFamily="49" charset="0"/>
              </a:rPr>
              <a:t>) {</a:t>
            </a:r>
          </a:p>
          <a:p>
            <a:pPr marL="342900" indent="-342900">
              <a:lnSpc>
                <a:spcPts val="2000"/>
              </a:lnSpc>
              <a:spcBef>
                <a:spcPct val="20000"/>
              </a:spcBef>
              <a:defRPr/>
            </a:pPr>
            <a:r>
              <a:rPr lang="en-US" sz="2000" b="1" kern="0" dirty="0">
                <a:latin typeface="Courier New" pitchFamily="49" charset="0"/>
              </a:rPr>
              <a:t>  </a:t>
            </a:r>
            <a:r>
              <a:rPr lang="en-US" sz="2000" b="1" kern="0" dirty="0" err="1">
                <a:latin typeface="Courier New" pitchFamily="49" charset="0"/>
              </a:rPr>
              <a:t>lk.acquire</a:t>
            </a:r>
            <a:r>
              <a:rPr lang="en-US" sz="2000" b="1" kern="0" dirty="0">
                <a:latin typeface="Courier New" pitchFamily="49" charset="0"/>
              </a:rPr>
              <a:t>();</a:t>
            </a:r>
          </a:p>
          <a:p>
            <a:pPr marL="342900" indent="-342900">
              <a:lnSpc>
                <a:spcPts val="2000"/>
              </a:lnSpc>
              <a:spcBef>
                <a:spcPct val="20000"/>
              </a:spcBef>
              <a:defRPr/>
            </a:pPr>
            <a:r>
              <a:rPr lang="en-US" sz="2000" b="1" kern="0" dirty="0">
                <a:latin typeface="Courier New" pitchFamily="49" charset="0"/>
              </a:rPr>
              <a:t>  balance = x;</a:t>
            </a:r>
          </a:p>
          <a:p>
            <a:pPr marL="342900" indent="-342900">
              <a:lnSpc>
                <a:spcPts val="2000"/>
              </a:lnSpc>
              <a:spcBef>
                <a:spcPct val="20000"/>
              </a:spcBef>
              <a:defRPr/>
            </a:pPr>
            <a:r>
              <a:rPr lang="en-US" sz="2000" b="1" kern="0" dirty="0">
                <a:latin typeface="Courier New" pitchFamily="49" charset="0"/>
              </a:rPr>
              <a:t>  </a:t>
            </a:r>
            <a:r>
              <a:rPr lang="en-US" sz="2000" b="1" kern="0" dirty="0" err="1">
                <a:latin typeface="Courier New" pitchFamily="49" charset="0"/>
              </a:rPr>
              <a:t>lk.release</a:t>
            </a:r>
            <a:r>
              <a:rPr lang="en-US" sz="2000" b="1" kern="0" dirty="0">
                <a:latin typeface="Courier New" pitchFamily="49" charset="0"/>
              </a:rPr>
              <a:t>();</a:t>
            </a:r>
          </a:p>
          <a:p>
            <a:pPr marL="342900" indent="-342900">
              <a:lnSpc>
                <a:spcPts val="2000"/>
              </a:lnSpc>
              <a:spcBef>
                <a:spcPct val="20000"/>
              </a:spcBef>
              <a:defRPr/>
            </a:pPr>
            <a:r>
              <a:rPr lang="en-US" sz="2000" b="1" kern="0" dirty="0">
                <a:latin typeface="Courier New" pitchFamily="49" charset="0"/>
              </a:rPr>
              <a:t>}</a:t>
            </a:r>
          </a:p>
          <a:p>
            <a:pPr marL="342900" indent="-342900">
              <a:lnSpc>
                <a:spcPts val="2000"/>
              </a:lnSpc>
              <a:spcBef>
                <a:spcPct val="20000"/>
              </a:spcBef>
              <a:defRPr/>
            </a:pPr>
            <a:endParaRPr lang="en-US" sz="2000" b="1" kern="0" dirty="0">
              <a:latin typeface="Courier New" pitchFamily="49" charset="0"/>
            </a:endParaRPr>
          </a:p>
          <a:p>
            <a:pPr marL="342900" indent="-342900">
              <a:lnSpc>
                <a:spcPts val="2000"/>
              </a:lnSpc>
              <a:spcBef>
                <a:spcPct val="20000"/>
              </a:spcBef>
              <a:defRPr/>
            </a:pPr>
            <a:r>
              <a:rPr lang="en-US" sz="2000" b="1" kern="0" dirty="0">
                <a:latin typeface="Courier New" pitchFamily="49" charset="0"/>
              </a:rPr>
              <a:t>void </a:t>
            </a:r>
            <a:r>
              <a:rPr lang="en-US" sz="2000" b="1" kern="0" dirty="0">
                <a:solidFill>
                  <a:srgbClr val="119F33"/>
                </a:solidFill>
                <a:latin typeface="Courier New" pitchFamily="49" charset="0"/>
              </a:rPr>
              <a:t>withdraw</a:t>
            </a:r>
            <a:r>
              <a:rPr lang="en-US" sz="2000" b="1" kern="0" dirty="0">
                <a:latin typeface="Courier New" pitchFamily="49" charset="0"/>
              </a:rPr>
              <a:t>(</a:t>
            </a:r>
            <a:r>
              <a:rPr lang="en-US" sz="2000" b="1" kern="0" dirty="0" err="1">
                <a:latin typeface="Courier New" pitchFamily="49" charset="0"/>
              </a:rPr>
              <a:t>int</a:t>
            </a:r>
            <a:r>
              <a:rPr lang="en-US" sz="2000" b="1" kern="0" dirty="0">
                <a:latin typeface="Courier New" pitchFamily="49" charset="0"/>
              </a:rPr>
              <a:t> </a:t>
            </a:r>
            <a:r>
              <a:rPr lang="en-US" sz="2000" b="1" kern="0" dirty="0">
                <a:solidFill>
                  <a:srgbClr val="119F33"/>
                </a:solidFill>
                <a:latin typeface="Courier New" pitchFamily="49" charset="0"/>
              </a:rPr>
              <a:t>amount</a:t>
            </a:r>
            <a:r>
              <a:rPr lang="en-US" sz="2000" b="1" kern="0" dirty="0">
                <a:latin typeface="Courier New" pitchFamily="49" charset="0"/>
              </a:rPr>
              <a:t>) {</a:t>
            </a:r>
          </a:p>
          <a:p>
            <a:pPr marL="342900" indent="-342900" fontAlgn="base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000" b="1" kern="0" dirty="0">
                <a:latin typeface="Courier New" pitchFamily="49" charset="0"/>
              </a:rPr>
              <a:t>  </a:t>
            </a:r>
            <a:r>
              <a:rPr lang="en-US" sz="2000" b="1" kern="0" dirty="0" err="1">
                <a:latin typeface="Courier New" pitchFamily="49" charset="0"/>
              </a:rPr>
              <a:t>lk.acquire</a:t>
            </a:r>
            <a:r>
              <a:rPr lang="en-US" sz="2000" b="1" kern="0" dirty="0">
                <a:latin typeface="Courier New" pitchFamily="49" charset="0"/>
              </a:rPr>
              <a:t>();</a:t>
            </a:r>
          </a:p>
          <a:p>
            <a:pPr marL="342900" indent="-342900" fontAlgn="base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000" b="1" kern="0" dirty="0">
                <a:latin typeface="Courier New" pitchFamily="49" charset="0"/>
              </a:rPr>
              <a:t>  …</a:t>
            </a:r>
          </a:p>
          <a:p>
            <a:pPr marL="342900" indent="-342900" fontAlgn="base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000" b="1" kern="0" dirty="0">
                <a:latin typeface="Courier New" pitchFamily="49" charset="0"/>
              </a:rPr>
              <a:t>  </a:t>
            </a:r>
            <a:r>
              <a:rPr lang="en-US" sz="2000" b="1" kern="0" dirty="0" err="1">
                <a:latin typeface="Courier New" pitchFamily="49" charset="0"/>
              </a:rPr>
              <a:t>setBalance</a:t>
            </a:r>
            <a:r>
              <a:rPr lang="en-US" sz="2000" b="1" kern="0" dirty="0">
                <a:latin typeface="Courier New" pitchFamily="49" charset="0"/>
              </a:rPr>
              <a:t>(b – amount);</a:t>
            </a:r>
          </a:p>
          <a:p>
            <a:pPr marL="342900" indent="-342900" fontAlgn="base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000" b="1" kern="0" dirty="0">
                <a:latin typeface="Courier New" pitchFamily="49" charset="0"/>
              </a:rPr>
              <a:t>  </a:t>
            </a:r>
            <a:r>
              <a:rPr lang="en-US" sz="2000" b="1" kern="0" dirty="0" err="1">
                <a:latin typeface="Courier New" pitchFamily="49" charset="0"/>
              </a:rPr>
              <a:t>lk.release</a:t>
            </a:r>
            <a:r>
              <a:rPr lang="en-US" sz="2000" b="1" kern="0" dirty="0">
                <a:latin typeface="Courier New" pitchFamily="49" charset="0"/>
              </a:rPr>
              <a:t>(); </a:t>
            </a:r>
          </a:p>
          <a:p>
            <a:pPr marL="342900" indent="-342900" fontAlgn="base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000" b="1" kern="0" dirty="0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58917526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Real Java Locks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java.util.concurrent.locks.ReentrantLock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400" dirty="0"/>
              <a:t>Has methods </a:t>
            </a:r>
            <a:r>
              <a:rPr lang="en-US" sz="2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lock() </a:t>
            </a:r>
            <a:r>
              <a:rPr lang="en-US" sz="2400" dirty="0"/>
              <a:t>and </a:t>
            </a:r>
            <a:r>
              <a:rPr lang="en-US" sz="2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unlock()</a:t>
            </a:r>
            <a:r>
              <a:rPr lang="en-US" sz="2400" b="1" dirty="0">
                <a:solidFill>
                  <a:schemeClr val="accent2"/>
                </a:solidFill>
              </a:rPr>
              <a:t> </a:t>
            </a:r>
          </a:p>
          <a:p>
            <a:r>
              <a:rPr lang="en-US" sz="2400" dirty="0"/>
              <a:t>As described above, it is conceptually owned by the Thread, and shared within that thread</a:t>
            </a:r>
          </a:p>
          <a:p>
            <a:r>
              <a:rPr lang="en-US" sz="2400" dirty="0"/>
              <a:t>Important to guarantee that lock is </a:t>
            </a:r>
            <a:r>
              <a:rPr lang="en-US" sz="2400" b="1" i="1" dirty="0"/>
              <a:t>always</a:t>
            </a:r>
            <a:r>
              <a:rPr lang="en-US" sz="2400" dirty="0"/>
              <a:t> released!!! </a:t>
            </a:r>
          </a:p>
          <a:p>
            <a:r>
              <a:rPr lang="en-US" sz="2400" dirty="0"/>
              <a:t>Recommend something like this:</a:t>
            </a:r>
          </a:p>
          <a:p>
            <a:pPr>
              <a:buFontTx/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myLock.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lock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FontTx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try { // method body }</a:t>
            </a:r>
          </a:p>
          <a:p>
            <a:pPr>
              <a:buFontTx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finally {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myLock.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unlock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 }</a:t>
            </a:r>
          </a:p>
          <a:p>
            <a:r>
              <a:rPr lang="en-US" sz="2000" dirty="0">
                <a:cs typeface="Courier New" pitchFamily="49" charset="0"/>
              </a:rPr>
              <a:t>Despite what happens in ‘try’, the code in finally will execute afterwards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DFBCA6D-4767-9D4B-9174-384291950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F018D-A113-44B2-BA5D-E3BD5C944D75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82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b="1" i="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synchronized</a:t>
            </a:r>
            <a:r>
              <a:rPr lang="en-US" dirty="0"/>
              <a:t>: A Java convenience</a:t>
            </a:r>
          </a:p>
        </p:txBody>
      </p:sp>
      <p:sp>
        <p:nvSpPr>
          <p:cNvPr id="72706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buFontTx/>
              <a:buNone/>
            </a:pPr>
            <a:r>
              <a:rPr lang="en-US" dirty="0"/>
              <a:t>Java has built-in support for re-entrant locks</a:t>
            </a:r>
          </a:p>
          <a:p>
            <a:pPr lvl="1" eaLnBrk="1" hangingPunct="1"/>
            <a:r>
              <a:rPr lang="en-US" dirty="0"/>
              <a:t>You can use the 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synchronized</a:t>
            </a:r>
            <a:r>
              <a:rPr lang="en-US" dirty="0"/>
              <a:t> statement as an alternative to declaring a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ReentrantLock</a:t>
            </a:r>
            <a:endParaRPr lang="en-US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38B6C6-E747-3A48-B89D-801B3823B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F018D-A113-44B2-BA5D-E3BD5C944D75}" type="slidenum">
              <a:rPr lang="en-US" smtClean="0"/>
              <a:t>36</a:t>
            </a:fld>
            <a:endParaRPr lang="en-US"/>
          </a:p>
        </p:txBody>
      </p:sp>
      <p:sp>
        <p:nvSpPr>
          <p:cNvPr id="7" name="Rectangle 2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3657600" y="2882054"/>
            <a:ext cx="4419600" cy="9144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ts val="2000"/>
              </a:lnSpc>
              <a:spcBef>
                <a:spcPct val="20000"/>
              </a:spcBef>
              <a:defRPr/>
            </a:pPr>
            <a:r>
              <a:rPr lang="en-US" sz="2000" b="1" kern="0" dirty="0">
                <a:solidFill>
                  <a:schemeClr val="accent2"/>
                </a:solidFill>
                <a:latin typeface="Courier New" pitchFamily="49" charset="0"/>
              </a:rPr>
              <a:t>synchronized</a:t>
            </a:r>
            <a:r>
              <a:rPr lang="en-US" sz="2000" b="1" kern="0" dirty="0">
                <a:latin typeface="Courier New" pitchFamily="49" charset="0"/>
              </a:rPr>
              <a:t> (</a:t>
            </a:r>
            <a:r>
              <a:rPr lang="en-US" sz="2000" b="1" i="1" kern="0" dirty="0">
                <a:latin typeface="Courier New" pitchFamily="49" charset="0"/>
              </a:rPr>
              <a:t>expression</a:t>
            </a:r>
            <a:r>
              <a:rPr lang="en-US" sz="2000" b="1" kern="0" dirty="0">
                <a:latin typeface="Courier New" pitchFamily="49" charset="0"/>
              </a:rPr>
              <a:t>) {</a:t>
            </a:r>
          </a:p>
          <a:p>
            <a:pPr marL="342900" indent="-342900">
              <a:lnSpc>
                <a:spcPts val="2000"/>
              </a:lnSpc>
              <a:spcBef>
                <a:spcPct val="20000"/>
              </a:spcBef>
              <a:defRPr/>
            </a:pPr>
            <a:r>
              <a:rPr lang="en-US" sz="2000" b="1" kern="0" dirty="0">
                <a:latin typeface="Courier New" pitchFamily="49" charset="0"/>
              </a:rPr>
              <a:t>  </a:t>
            </a:r>
            <a:r>
              <a:rPr lang="en-US" sz="2000" b="1" i="1" kern="0" dirty="0">
                <a:latin typeface="Courier New" pitchFamily="49" charset="0"/>
              </a:rPr>
              <a:t>critical section</a:t>
            </a:r>
          </a:p>
          <a:p>
            <a:pPr marL="342900" indent="-342900">
              <a:lnSpc>
                <a:spcPts val="2000"/>
              </a:lnSpc>
              <a:spcBef>
                <a:spcPct val="20000"/>
              </a:spcBef>
              <a:defRPr/>
            </a:pPr>
            <a:r>
              <a:rPr lang="en-US" sz="2000" b="1" kern="0" dirty="0">
                <a:latin typeface="Courier New" pitchFamily="49" charset="0"/>
              </a:rPr>
              <a:t>}</a:t>
            </a:r>
          </a:p>
        </p:txBody>
      </p:sp>
      <p:sp>
        <p:nvSpPr>
          <p:cNvPr id="8" name="Content Placeholder 2"/>
          <p:cNvSpPr txBox="1">
            <a:spLocks/>
          </p:cNvSpPr>
          <p:nvPr>
            <p:custDataLst>
              <p:tags r:id="rId4"/>
            </p:custDataLst>
          </p:nvPr>
        </p:nvSpPr>
        <p:spPr bwMode="auto">
          <a:xfrm>
            <a:off x="838200" y="3733800"/>
            <a:ext cx="91440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57200" indent="-457200">
              <a:spcBef>
                <a:spcPct val="20000"/>
              </a:spcBef>
              <a:buFont typeface="+mj-lt"/>
              <a:buAutoNum type="arabicPeriod"/>
              <a:defRPr/>
            </a:pPr>
            <a:r>
              <a:rPr lang="en-US" sz="2000" i="1" kern="0" dirty="0"/>
              <a:t>expression</a:t>
            </a:r>
            <a:r>
              <a:rPr lang="en-US" sz="2000" kern="0" dirty="0"/>
              <a:t> must be an </a:t>
            </a:r>
            <a:r>
              <a:rPr lang="en-US" sz="2000" kern="0" dirty="0">
                <a:solidFill>
                  <a:srgbClr val="00B050"/>
                </a:solidFill>
              </a:rPr>
              <a:t>object</a:t>
            </a:r>
          </a:p>
          <a:p>
            <a:pPr marL="914400" lvl="1" indent="-4572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/>
              <a:t>Every </a:t>
            </a:r>
            <a:r>
              <a:rPr lang="en-US" sz="2000" kern="0" dirty="0">
                <a:solidFill>
                  <a:srgbClr val="00B050"/>
                </a:solidFill>
              </a:rPr>
              <a:t>object </a:t>
            </a:r>
            <a:r>
              <a:rPr lang="en-US" sz="2000" kern="0" dirty="0"/>
              <a:t>(but not primitive types) “is a lock” in Java</a:t>
            </a:r>
          </a:p>
          <a:p>
            <a:pPr marL="457200" indent="-457200">
              <a:spcBef>
                <a:spcPct val="20000"/>
              </a:spcBef>
              <a:buFont typeface="+mj-lt"/>
              <a:buAutoNum type="arabicPeriod"/>
              <a:defRPr/>
            </a:pPr>
            <a:r>
              <a:rPr lang="en-US" sz="2000" kern="0" dirty="0"/>
              <a:t>Acquires the lock, blocking if necessary</a:t>
            </a:r>
          </a:p>
          <a:p>
            <a:pPr marL="914400" lvl="1" indent="-4572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/>
              <a:t>“If you get past the </a:t>
            </a:r>
            <a:r>
              <a:rPr lang="en-US" sz="2000" kern="0" dirty="0">
                <a:latin typeface="Courier New" pitchFamily="49" charset="0"/>
                <a:cs typeface="Courier New" pitchFamily="49" charset="0"/>
              </a:rPr>
              <a:t>{</a:t>
            </a:r>
            <a:r>
              <a:rPr lang="en-US" sz="2000" kern="0" dirty="0"/>
              <a:t>, you have the lock”</a:t>
            </a:r>
          </a:p>
          <a:p>
            <a:pPr marL="457200" indent="-457200">
              <a:spcBef>
                <a:spcPct val="20000"/>
              </a:spcBef>
              <a:buFont typeface="+mj-lt"/>
              <a:buAutoNum type="arabicPeriod"/>
              <a:defRPr/>
            </a:pPr>
            <a:r>
              <a:rPr lang="en-US" sz="2000" kern="0" dirty="0"/>
              <a:t>Releases the lock “at the matching </a:t>
            </a:r>
            <a:r>
              <a:rPr lang="en-US" sz="2000" kern="0" dirty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sz="2000" kern="0" dirty="0">
                <a:latin typeface="+mj-lt"/>
                <a:cs typeface="Courier New" pitchFamily="49" charset="0"/>
              </a:rPr>
              <a:t>”</a:t>
            </a:r>
          </a:p>
          <a:p>
            <a:pPr marL="914400" lvl="1" indent="-4572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/>
              <a:t>Even if control leaves due to </a:t>
            </a:r>
            <a:r>
              <a:rPr lang="en-US" sz="2000" kern="0" dirty="0">
                <a:latin typeface="Courier New" pitchFamily="49" charset="0"/>
                <a:cs typeface="Courier New" pitchFamily="49" charset="0"/>
              </a:rPr>
              <a:t>throw</a:t>
            </a:r>
            <a:r>
              <a:rPr lang="en-US" sz="2000" kern="0" dirty="0"/>
              <a:t>, </a:t>
            </a:r>
            <a:r>
              <a:rPr lang="en-US" sz="2000" kern="0" dirty="0"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000" kern="0" dirty="0"/>
              <a:t>, etc.</a:t>
            </a:r>
          </a:p>
          <a:p>
            <a:pPr marL="914400" lvl="1" indent="-4572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/>
              <a:t>So </a:t>
            </a:r>
            <a:r>
              <a:rPr lang="en-US" sz="2000" i="1" kern="0" dirty="0"/>
              <a:t>impossible</a:t>
            </a:r>
            <a:r>
              <a:rPr lang="en-US" sz="2000" kern="0" dirty="0"/>
              <a:t> to forget to release the lock!</a:t>
            </a:r>
          </a:p>
        </p:txBody>
      </p:sp>
    </p:spTree>
    <p:extLst>
      <p:ext uri="{BB962C8B-B14F-4D97-AF65-F5344CB8AC3E}">
        <p14:creationId xmlns:p14="http://schemas.microsoft.com/office/powerpoint/2010/main" val="329557571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Java version #1 (correct but can be improved)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79CC93-6FA6-AA4F-96AE-A8C188CE4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F018D-A113-44B2-BA5D-E3BD5C944D75}" type="slidenum">
              <a:rPr lang="en-US" smtClean="0"/>
              <a:t>37</a:t>
            </a:fld>
            <a:endParaRPr lang="en-US"/>
          </a:p>
        </p:txBody>
      </p:sp>
      <p:sp>
        <p:nvSpPr>
          <p:cNvPr id="7" name="Rectangle 2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838200" y="1438275"/>
            <a:ext cx="10299700" cy="52832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fontAlgn="base">
              <a:lnSpc>
                <a:spcPts val="19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000" b="1" kern="0" dirty="0">
                <a:solidFill>
                  <a:schemeClr val="accent2"/>
                </a:solidFill>
                <a:latin typeface="Courier New" pitchFamily="49" charset="0"/>
              </a:rPr>
              <a:t>class</a:t>
            </a:r>
            <a:r>
              <a:rPr lang="en-US" sz="2000" b="1" kern="0" dirty="0">
                <a:latin typeface="Courier New" pitchFamily="49" charset="0"/>
              </a:rPr>
              <a:t> </a:t>
            </a:r>
            <a:r>
              <a:rPr lang="en-US" sz="2000" b="1" kern="0" dirty="0" err="1">
                <a:solidFill>
                  <a:srgbClr val="119F33"/>
                </a:solidFill>
                <a:latin typeface="Courier New" pitchFamily="49" charset="0"/>
              </a:rPr>
              <a:t>BankAccount</a:t>
            </a:r>
            <a:r>
              <a:rPr lang="en-US" sz="2000" b="1" kern="0" dirty="0">
                <a:latin typeface="Courier New" pitchFamily="49" charset="0"/>
              </a:rPr>
              <a:t> {</a:t>
            </a:r>
          </a:p>
          <a:p>
            <a:pPr marL="342900" indent="-342900" fontAlgn="base">
              <a:lnSpc>
                <a:spcPts val="19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000" b="1" kern="0" dirty="0">
                <a:latin typeface="Courier New" pitchFamily="49" charset="0"/>
              </a:rPr>
              <a:t>  </a:t>
            </a:r>
            <a:r>
              <a:rPr lang="en-US" sz="2000" b="1" kern="0" dirty="0">
                <a:solidFill>
                  <a:schemeClr val="accent2"/>
                </a:solidFill>
                <a:latin typeface="Courier New" pitchFamily="49" charset="0"/>
              </a:rPr>
              <a:t>private</a:t>
            </a:r>
            <a:r>
              <a:rPr lang="en-US" sz="2000" b="1" kern="0" dirty="0">
                <a:latin typeface="Courier New" pitchFamily="49" charset="0"/>
              </a:rPr>
              <a:t> </a:t>
            </a:r>
            <a:r>
              <a:rPr lang="en-US" sz="2000" b="1" kern="0" dirty="0" err="1">
                <a:latin typeface="Courier New" pitchFamily="49" charset="0"/>
              </a:rPr>
              <a:t>int</a:t>
            </a:r>
            <a:r>
              <a:rPr lang="en-US" sz="2000" b="1" kern="0" dirty="0">
                <a:latin typeface="Courier New" pitchFamily="49" charset="0"/>
              </a:rPr>
              <a:t> </a:t>
            </a:r>
            <a:r>
              <a:rPr lang="en-US" sz="2000" b="1" kern="0" dirty="0">
                <a:solidFill>
                  <a:srgbClr val="119F33"/>
                </a:solidFill>
                <a:latin typeface="Courier New" pitchFamily="49" charset="0"/>
              </a:rPr>
              <a:t>balance</a:t>
            </a:r>
            <a:r>
              <a:rPr lang="en-US" sz="2000" b="1" kern="0" dirty="0">
                <a:latin typeface="Courier New" pitchFamily="49" charset="0"/>
              </a:rPr>
              <a:t> = 0;</a:t>
            </a:r>
          </a:p>
          <a:p>
            <a:pPr marL="342900" indent="-342900">
              <a:lnSpc>
                <a:spcPts val="1900"/>
              </a:lnSpc>
              <a:spcBef>
                <a:spcPct val="20000"/>
              </a:spcBef>
              <a:defRPr/>
            </a:pPr>
            <a:r>
              <a:rPr lang="en-US" sz="2000" b="1" kern="0" dirty="0">
                <a:solidFill>
                  <a:schemeClr val="accent2"/>
                </a:solidFill>
                <a:latin typeface="Courier New" pitchFamily="49" charset="0"/>
              </a:rPr>
              <a:t>  private</a:t>
            </a:r>
            <a:r>
              <a:rPr lang="en-US" sz="2000" b="1" kern="0" dirty="0">
                <a:latin typeface="Courier New" pitchFamily="49" charset="0"/>
              </a:rPr>
              <a:t> </a:t>
            </a:r>
            <a:r>
              <a:rPr lang="en-US" sz="2000" b="1" kern="0" dirty="0">
                <a:solidFill>
                  <a:srgbClr val="FF0000"/>
                </a:solidFill>
                <a:latin typeface="Courier New" pitchFamily="49" charset="0"/>
              </a:rPr>
              <a:t>Object</a:t>
            </a:r>
            <a:r>
              <a:rPr lang="en-US" sz="2000" b="1" kern="0" dirty="0">
                <a:latin typeface="Courier New" pitchFamily="49" charset="0"/>
              </a:rPr>
              <a:t> </a:t>
            </a:r>
            <a:r>
              <a:rPr lang="en-US" sz="2000" b="1" kern="0" dirty="0" err="1">
                <a:solidFill>
                  <a:srgbClr val="119F33"/>
                </a:solidFill>
                <a:latin typeface="Courier New" pitchFamily="49" charset="0"/>
              </a:rPr>
              <a:t>lk</a:t>
            </a:r>
            <a:r>
              <a:rPr lang="en-US" sz="2000" b="1" kern="0" dirty="0">
                <a:latin typeface="Courier New" pitchFamily="49" charset="0"/>
              </a:rPr>
              <a:t> = </a:t>
            </a:r>
            <a:r>
              <a:rPr lang="en-US" sz="2000" b="1" kern="0" dirty="0">
                <a:solidFill>
                  <a:schemeClr val="accent2"/>
                </a:solidFill>
                <a:latin typeface="Courier New" pitchFamily="49" charset="0"/>
              </a:rPr>
              <a:t>new</a:t>
            </a:r>
            <a:r>
              <a:rPr lang="en-US" sz="2000" b="1" kern="0" dirty="0">
                <a:latin typeface="Courier New" pitchFamily="49" charset="0"/>
              </a:rPr>
              <a:t> </a:t>
            </a:r>
            <a:r>
              <a:rPr lang="en-US" sz="2000" b="1" kern="0" dirty="0">
                <a:solidFill>
                  <a:srgbClr val="FF0000"/>
                </a:solidFill>
                <a:latin typeface="Courier New" pitchFamily="49" charset="0"/>
              </a:rPr>
              <a:t>Object</a:t>
            </a:r>
            <a:r>
              <a:rPr lang="en-US" sz="2000" b="1" kern="0" dirty="0">
                <a:latin typeface="Courier New" pitchFamily="49" charset="0"/>
              </a:rPr>
              <a:t>();</a:t>
            </a:r>
          </a:p>
          <a:p>
            <a:pPr marL="342900" indent="-342900">
              <a:lnSpc>
                <a:spcPts val="1900"/>
              </a:lnSpc>
              <a:spcBef>
                <a:spcPct val="20000"/>
              </a:spcBef>
              <a:defRPr/>
            </a:pPr>
            <a:endParaRPr lang="en-US" sz="2000" b="1" kern="0" dirty="0">
              <a:latin typeface="Courier New" pitchFamily="49" charset="0"/>
            </a:endParaRPr>
          </a:p>
          <a:p>
            <a:pPr marL="342900" indent="-342900">
              <a:lnSpc>
                <a:spcPts val="2000"/>
              </a:lnSpc>
              <a:spcBef>
                <a:spcPct val="20000"/>
              </a:spcBef>
              <a:defRPr/>
            </a:pPr>
            <a:r>
              <a:rPr lang="en-US" sz="2000" b="1" kern="0" dirty="0">
                <a:latin typeface="Courier New" pitchFamily="49" charset="0"/>
              </a:rPr>
              <a:t>  int </a:t>
            </a:r>
            <a:r>
              <a:rPr lang="en-US" sz="2000" b="1" kern="0" dirty="0" err="1">
                <a:solidFill>
                  <a:srgbClr val="119F33"/>
                </a:solidFill>
                <a:latin typeface="Courier New" pitchFamily="49" charset="0"/>
              </a:rPr>
              <a:t>getBalance</a:t>
            </a:r>
            <a:r>
              <a:rPr lang="en-US" sz="2000" b="1" kern="0" dirty="0">
                <a:latin typeface="Courier New" pitchFamily="49" charset="0"/>
              </a:rPr>
              <a:t>(){ </a:t>
            </a:r>
            <a:r>
              <a:rPr lang="en-US" sz="2000" b="1" kern="0" dirty="0">
                <a:solidFill>
                  <a:schemeClr val="accent2"/>
                </a:solidFill>
                <a:latin typeface="Courier New" pitchFamily="49" charset="0"/>
              </a:rPr>
              <a:t>synchronized</a:t>
            </a:r>
            <a:r>
              <a:rPr lang="en-US" sz="2000" b="1" kern="0" dirty="0">
                <a:latin typeface="Courier New" pitchFamily="49" charset="0"/>
              </a:rPr>
              <a:t>(</a:t>
            </a:r>
            <a:r>
              <a:rPr lang="en-US" sz="2000" b="1" kern="0" dirty="0" err="1">
                <a:latin typeface="Courier New" pitchFamily="49" charset="0"/>
              </a:rPr>
              <a:t>lk</a:t>
            </a:r>
            <a:r>
              <a:rPr lang="en-US" sz="2000" b="1" kern="0" dirty="0">
                <a:latin typeface="Courier New" pitchFamily="49" charset="0"/>
              </a:rPr>
              <a:t>){</a:t>
            </a:r>
            <a:r>
              <a:rPr lang="en-US" sz="2000" b="1" kern="0" dirty="0">
                <a:solidFill>
                  <a:schemeClr val="accent2"/>
                </a:solidFill>
                <a:latin typeface="Courier New" pitchFamily="49" charset="0"/>
              </a:rPr>
              <a:t> return</a:t>
            </a:r>
            <a:r>
              <a:rPr lang="en-US" sz="2000" b="1" kern="0" dirty="0">
                <a:latin typeface="Courier New" pitchFamily="49" charset="0"/>
              </a:rPr>
              <a:t> balance; } }</a:t>
            </a:r>
          </a:p>
          <a:p>
            <a:pPr marL="342900" indent="-342900">
              <a:lnSpc>
                <a:spcPts val="2000"/>
              </a:lnSpc>
              <a:spcBef>
                <a:spcPct val="20000"/>
              </a:spcBef>
              <a:defRPr/>
            </a:pPr>
            <a:r>
              <a:rPr lang="en-US" sz="2000" b="1" kern="0" dirty="0">
                <a:latin typeface="Courier New" pitchFamily="49" charset="0"/>
              </a:rPr>
              <a:t>  void </a:t>
            </a:r>
            <a:r>
              <a:rPr lang="en-US" sz="2000" b="1" kern="0" dirty="0" err="1">
                <a:solidFill>
                  <a:srgbClr val="119F33"/>
                </a:solidFill>
                <a:latin typeface="Courier New" pitchFamily="49" charset="0"/>
              </a:rPr>
              <a:t>setBalance</a:t>
            </a:r>
            <a:r>
              <a:rPr lang="en-US" sz="2000" b="1" kern="0" dirty="0">
                <a:latin typeface="Courier New" pitchFamily="49" charset="0"/>
              </a:rPr>
              <a:t>(int </a:t>
            </a:r>
            <a:r>
              <a:rPr lang="en-US" sz="2000" b="1" kern="0" dirty="0">
                <a:solidFill>
                  <a:srgbClr val="119F33"/>
                </a:solidFill>
                <a:latin typeface="Courier New" pitchFamily="49" charset="0"/>
              </a:rPr>
              <a:t>x</a:t>
            </a:r>
            <a:r>
              <a:rPr lang="en-US" sz="2000" b="1" kern="0" dirty="0">
                <a:latin typeface="Courier New" pitchFamily="49" charset="0"/>
              </a:rPr>
              <a:t>){ </a:t>
            </a:r>
            <a:r>
              <a:rPr lang="en-US" sz="2000" b="1" kern="0" dirty="0">
                <a:solidFill>
                  <a:schemeClr val="accent2"/>
                </a:solidFill>
                <a:latin typeface="Courier New" pitchFamily="49" charset="0"/>
              </a:rPr>
              <a:t>synchronized</a:t>
            </a:r>
            <a:r>
              <a:rPr lang="en-US" sz="2000" b="1" kern="0" dirty="0">
                <a:latin typeface="Courier New" pitchFamily="49" charset="0"/>
              </a:rPr>
              <a:t>(</a:t>
            </a:r>
            <a:r>
              <a:rPr lang="en-US" sz="2000" b="1" kern="0" dirty="0" err="1">
                <a:latin typeface="Courier New" pitchFamily="49" charset="0"/>
              </a:rPr>
              <a:t>lk</a:t>
            </a:r>
            <a:r>
              <a:rPr lang="en-US" sz="2000" b="1" kern="0" dirty="0">
                <a:latin typeface="Courier New" pitchFamily="49" charset="0"/>
              </a:rPr>
              <a:t>){</a:t>
            </a:r>
            <a:r>
              <a:rPr lang="en-US" sz="2000" b="1" kern="0" dirty="0">
                <a:solidFill>
                  <a:schemeClr val="accent2"/>
                </a:solidFill>
                <a:latin typeface="Courier New" pitchFamily="49" charset="0"/>
              </a:rPr>
              <a:t> </a:t>
            </a:r>
            <a:r>
              <a:rPr lang="en-US" sz="2000" b="1" kern="0" dirty="0">
                <a:latin typeface="Courier New" pitchFamily="49" charset="0"/>
              </a:rPr>
              <a:t>balance = x; } }</a:t>
            </a:r>
          </a:p>
          <a:p>
            <a:pPr marL="342900" indent="-342900">
              <a:lnSpc>
                <a:spcPts val="2000"/>
              </a:lnSpc>
              <a:spcBef>
                <a:spcPct val="20000"/>
              </a:spcBef>
              <a:defRPr/>
            </a:pPr>
            <a:endParaRPr lang="en-US" sz="2000" b="1" kern="0" dirty="0">
              <a:latin typeface="Courier New" pitchFamily="49" charset="0"/>
            </a:endParaRPr>
          </a:p>
          <a:p>
            <a:pPr marL="342900" indent="-342900" fontAlgn="base">
              <a:lnSpc>
                <a:spcPts val="19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000" b="1" kern="0" dirty="0">
                <a:latin typeface="Courier New" pitchFamily="49" charset="0"/>
              </a:rPr>
              <a:t>  void </a:t>
            </a:r>
            <a:r>
              <a:rPr lang="en-US" sz="2000" b="1" kern="0" dirty="0">
                <a:solidFill>
                  <a:srgbClr val="119F33"/>
                </a:solidFill>
                <a:latin typeface="Courier New" pitchFamily="49" charset="0"/>
              </a:rPr>
              <a:t>withdraw</a:t>
            </a:r>
            <a:r>
              <a:rPr lang="en-US" sz="2000" b="1" kern="0" dirty="0">
                <a:latin typeface="Courier New" pitchFamily="49" charset="0"/>
              </a:rPr>
              <a:t>(</a:t>
            </a:r>
            <a:r>
              <a:rPr lang="en-US" sz="2000" b="1" kern="0" dirty="0" err="1">
                <a:latin typeface="Courier New" pitchFamily="49" charset="0"/>
              </a:rPr>
              <a:t>int</a:t>
            </a:r>
            <a:r>
              <a:rPr lang="en-US" sz="2000" b="1" kern="0" dirty="0">
                <a:latin typeface="Courier New" pitchFamily="49" charset="0"/>
              </a:rPr>
              <a:t> </a:t>
            </a:r>
            <a:r>
              <a:rPr lang="en-US" sz="2000" b="1" kern="0" dirty="0">
                <a:solidFill>
                  <a:srgbClr val="119F33"/>
                </a:solidFill>
                <a:latin typeface="Courier New" pitchFamily="49" charset="0"/>
              </a:rPr>
              <a:t>amount</a:t>
            </a:r>
            <a:r>
              <a:rPr lang="en-US" sz="2000" b="1" kern="0" dirty="0">
                <a:latin typeface="Courier New" pitchFamily="49" charset="0"/>
              </a:rPr>
              <a:t>) {</a:t>
            </a:r>
          </a:p>
          <a:p>
            <a:pPr marL="342900" indent="-342900">
              <a:lnSpc>
                <a:spcPts val="1900"/>
              </a:lnSpc>
              <a:spcBef>
                <a:spcPct val="20000"/>
              </a:spcBef>
              <a:defRPr/>
            </a:pPr>
            <a:r>
              <a:rPr lang="en-US" sz="2000" b="1" kern="0" dirty="0">
                <a:latin typeface="Courier New" pitchFamily="49" charset="0"/>
              </a:rPr>
              <a:t>	  </a:t>
            </a:r>
            <a:r>
              <a:rPr lang="en-US" sz="2000" b="1" kern="0" dirty="0">
                <a:solidFill>
                  <a:schemeClr val="accent2"/>
                </a:solidFill>
                <a:latin typeface="Courier New" pitchFamily="49" charset="0"/>
              </a:rPr>
              <a:t>synchronized </a:t>
            </a:r>
            <a:r>
              <a:rPr lang="en-US" sz="2000" b="1" kern="0" dirty="0">
                <a:latin typeface="Courier New" pitchFamily="49" charset="0"/>
              </a:rPr>
              <a:t>(</a:t>
            </a:r>
            <a:r>
              <a:rPr lang="en-US" sz="2000" b="1" kern="0" dirty="0" err="1">
                <a:latin typeface="Courier New" pitchFamily="49" charset="0"/>
              </a:rPr>
              <a:t>lk</a:t>
            </a:r>
            <a:r>
              <a:rPr lang="en-US" sz="2000" b="1" kern="0" dirty="0">
                <a:latin typeface="Courier New" pitchFamily="49" charset="0"/>
              </a:rPr>
              <a:t>) {</a:t>
            </a:r>
          </a:p>
          <a:p>
            <a:pPr marL="342900" indent="-342900">
              <a:lnSpc>
                <a:spcPts val="1900"/>
              </a:lnSpc>
              <a:spcBef>
                <a:spcPct val="20000"/>
              </a:spcBef>
              <a:defRPr/>
            </a:pPr>
            <a:r>
              <a:rPr lang="en-US" sz="2000" b="1" kern="0" dirty="0">
                <a:latin typeface="Courier New" pitchFamily="49" charset="0"/>
              </a:rPr>
              <a:t>      </a:t>
            </a:r>
            <a:r>
              <a:rPr lang="en-US" sz="2000" b="1" kern="0" dirty="0" err="1">
                <a:latin typeface="Courier New" pitchFamily="49" charset="0"/>
              </a:rPr>
              <a:t>int</a:t>
            </a:r>
            <a:r>
              <a:rPr lang="en-US" sz="2000" b="1" kern="0" dirty="0">
                <a:latin typeface="Courier New" pitchFamily="49" charset="0"/>
              </a:rPr>
              <a:t> </a:t>
            </a:r>
            <a:r>
              <a:rPr lang="en-US" sz="2000" b="1" kern="0" dirty="0">
                <a:solidFill>
                  <a:srgbClr val="119F33"/>
                </a:solidFill>
                <a:latin typeface="Courier New" pitchFamily="49" charset="0"/>
              </a:rPr>
              <a:t>b</a:t>
            </a:r>
            <a:r>
              <a:rPr lang="en-US" sz="2000" b="1" kern="0" dirty="0">
                <a:latin typeface="Courier New" pitchFamily="49" charset="0"/>
              </a:rPr>
              <a:t> = </a:t>
            </a:r>
            <a:r>
              <a:rPr lang="en-US" sz="2000" b="1" kern="0" dirty="0" err="1">
                <a:latin typeface="Courier New" pitchFamily="49" charset="0"/>
              </a:rPr>
              <a:t>getBalance</a:t>
            </a:r>
            <a:r>
              <a:rPr lang="en-US" sz="2000" b="1" kern="0" dirty="0">
                <a:latin typeface="Courier New" pitchFamily="49" charset="0"/>
              </a:rPr>
              <a:t>();</a:t>
            </a:r>
          </a:p>
          <a:p>
            <a:pPr marL="342900" indent="-342900" fontAlgn="base">
              <a:lnSpc>
                <a:spcPts val="19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000" b="1" kern="0" dirty="0">
                <a:latin typeface="Courier New" pitchFamily="49" charset="0"/>
              </a:rPr>
              <a:t>      </a:t>
            </a:r>
            <a:r>
              <a:rPr lang="en-US" sz="2000" b="1" kern="0" dirty="0">
                <a:solidFill>
                  <a:schemeClr val="accent2"/>
                </a:solidFill>
                <a:latin typeface="Courier New" pitchFamily="49" charset="0"/>
              </a:rPr>
              <a:t>if </a:t>
            </a:r>
            <a:r>
              <a:rPr lang="en-US" sz="2000" b="1" kern="0" dirty="0">
                <a:latin typeface="Courier New" pitchFamily="49" charset="0"/>
              </a:rPr>
              <a:t>(amount &gt; b)</a:t>
            </a:r>
          </a:p>
          <a:p>
            <a:pPr marL="342900" indent="-342900" fontAlgn="base">
              <a:lnSpc>
                <a:spcPts val="19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000" b="1" kern="0" dirty="0">
                <a:latin typeface="Courier New" pitchFamily="49" charset="0"/>
              </a:rPr>
              <a:t>        </a:t>
            </a:r>
            <a:r>
              <a:rPr lang="en-US" sz="2000" b="1" kern="0" dirty="0">
                <a:solidFill>
                  <a:schemeClr val="accent2"/>
                </a:solidFill>
                <a:latin typeface="Courier New" pitchFamily="49" charset="0"/>
              </a:rPr>
              <a:t>throw </a:t>
            </a:r>
            <a:r>
              <a:rPr lang="en-US" sz="2000" b="1" kern="0" dirty="0">
                <a:latin typeface="Courier New" pitchFamily="49" charset="0"/>
              </a:rPr>
              <a:t>…</a:t>
            </a:r>
          </a:p>
          <a:p>
            <a:pPr marL="342900" indent="-342900" fontAlgn="base">
              <a:lnSpc>
                <a:spcPts val="19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000" b="1" kern="0" dirty="0">
                <a:latin typeface="Courier New" pitchFamily="49" charset="0"/>
              </a:rPr>
              <a:t>      </a:t>
            </a:r>
            <a:r>
              <a:rPr lang="en-US" sz="2000" b="1" kern="0" dirty="0" err="1">
                <a:latin typeface="Courier New" pitchFamily="49" charset="0"/>
              </a:rPr>
              <a:t>setBalance</a:t>
            </a:r>
            <a:r>
              <a:rPr lang="en-US" sz="2000" b="1" kern="0" dirty="0">
                <a:latin typeface="Courier New" pitchFamily="49" charset="0"/>
              </a:rPr>
              <a:t>(b – amount);</a:t>
            </a:r>
          </a:p>
          <a:p>
            <a:pPr marL="342900" indent="-342900" fontAlgn="base">
              <a:lnSpc>
                <a:spcPts val="19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000" b="1" kern="0" dirty="0">
                <a:latin typeface="Courier New" pitchFamily="49" charset="0"/>
              </a:rPr>
              <a:t>    } </a:t>
            </a:r>
          </a:p>
          <a:p>
            <a:pPr marL="342900" indent="-342900" fontAlgn="base">
              <a:lnSpc>
                <a:spcPts val="19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000" b="1" kern="0" dirty="0">
                <a:latin typeface="Courier New" pitchFamily="49" charset="0"/>
              </a:rPr>
              <a:t>  }</a:t>
            </a:r>
          </a:p>
          <a:p>
            <a:pPr marL="342900" indent="-342900" fontAlgn="base">
              <a:lnSpc>
                <a:spcPts val="19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000" b="1" kern="0" dirty="0">
                <a:latin typeface="Courier New" pitchFamily="49" charset="0"/>
              </a:rPr>
              <a:t>  </a:t>
            </a:r>
            <a:r>
              <a:rPr lang="en-US" sz="2000" b="1" kern="0" dirty="0">
                <a:solidFill>
                  <a:srgbClr val="7030A0"/>
                </a:solidFill>
                <a:latin typeface="Courier New" pitchFamily="49" charset="0"/>
              </a:rPr>
              <a:t>// deposit would also use synchronized(</a:t>
            </a:r>
            <a:r>
              <a:rPr lang="en-US" sz="2000" b="1" kern="0" dirty="0" err="1">
                <a:solidFill>
                  <a:srgbClr val="7030A0"/>
                </a:solidFill>
                <a:latin typeface="Courier New" pitchFamily="49" charset="0"/>
              </a:rPr>
              <a:t>lk</a:t>
            </a:r>
            <a:r>
              <a:rPr lang="en-US" sz="2000" b="1" kern="0" dirty="0">
                <a:solidFill>
                  <a:srgbClr val="7030A0"/>
                </a:solidFill>
                <a:latin typeface="Courier New" pitchFamily="49" charset="0"/>
              </a:rPr>
              <a:t>)</a:t>
            </a:r>
          </a:p>
          <a:p>
            <a:pPr marL="342900" indent="-342900" fontAlgn="base">
              <a:lnSpc>
                <a:spcPts val="19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000" b="1" kern="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Improving the Java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/>
              <a:t>As written, the lock is </a:t>
            </a:r>
            <a:r>
              <a:rPr lang="en-US" b="1" dirty="0"/>
              <a:t>private</a:t>
            </a:r>
          </a:p>
          <a:p>
            <a:pPr lvl="1"/>
            <a:r>
              <a:rPr lang="en-US" dirty="0"/>
              <a:t>Might seem like a good idea</a:t>
            </a:r>
          </a:p>
          <a:p>
            <a:pPr lvl="1"/>
            <a:r>
              <a:rPr lang="en-US" dirty="0"/>
              <a:t>But also prevents code in other classes from writing operations that synchronize with the account operations</a:t>
            </a:r>
          </a:p>
          <a:p>
            <a:endParaRPr lang="en-US" dirty="0"/>
          </a:p>
          <a:p>
            <a:r>
              <a:rPr lang="en-US" dirty="0"/>
              <a:t>More idiomatic is to synchronize on 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…</a:t>
            </a:r>
          </a:p>
          <a:p>
            <a:pPr lvl="1"/>
            <a:r>
              <a:rPr lang="en-US" dirty="0">
                <a:latin typeface="+mj-lt"/>
                <a:cs typeface="Courier New" pitchFamily="49" charset="0"/>
              </a:rPr>
              <a:t>Also more convenient: no need to have an extra object!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53B415-4252-6B4F-BECB-F8B2D3AC8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F018D-A113-44B2-BA5D-E3BD5C944D75}" type="slidenum">
              <a:rPr lang="en-US" smtClean="0"/>
              <a:t>38</a:t>
            </a:fld>
            <a:endParaRPr 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Java version #2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EF9662-D58B-2D49-ADE1-4ED6354D62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F018D-A113-44B2-BA5D-E3BD5C944D75}" type="slidenum">
              <a:rPr lang="en-US" smtClean="0"/>
              <a:t>39</a:t>
            </a:fld>
            <a:endParaRPr lang="en-US"/>
          </a:p>
        </p:txBody>
      </p:sp>
      <p:sp>
        <p:nvSpPr>
          <p:cNvPr id="7" name="Rectangle 2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838200" y="1438277"/>
            <a:ext cx="10515600" cy="49530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fontAlgn="base">
              <a:lnSpc>
                <a:spcPts val="19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000" b="1" kern="0" dirty="0">
                <a:solidFill>
                  <a:schemeClr val="accent2"/>
                </a:solidFill>
                <a:latin typeface="Courier New" pitchFamily="49" charset="0"/>
              </a:rPr>
              <a:t>class</a:t>
            </a:r>
            <a:r>
              <a:rPr lang="en-US" sz="2000" b="1" kern="0" dirty="0">
                <a:latin typeface="Courier New" pitchFamily="49" charset="0"/>
              </a:rPr>
              <a:t> </a:t>
            </a:r>
            <a:r>
              <a:rPr lang="en-US" sz="2000" b="1" kern="0" dirty="0" err="1">
                <a:solidFill>
                  <a:srgbClr val="119F33"/>
                </a:solidFill>
                <a:latin typeface="Courier New" pitchFamily="49" charset="0"/>
              </a:rPr>
              <a:t>BankAccount</a:t>
            </a:r>
            <a:r>
              <a:rPr lang="en-US" sz="2000" b="1" kern="0" dirty="0">
                <a:latin typeface="Courier New" pitchFamily="49" charset="0"/>
              </a:rPr>
              <a:t> {</a:t>
            </a:r>
          </a:p>
          <a:p>
            <a:pPr marL="342900" indent="-342900" fontAlgn="base">
              <a:lnSpc>
                <a:spcPts val="19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000" b="1" kern="0" dirty="0">
                <a:latin typeface="Courier New" pitchFamily="49" charset="0"/>
              </a:rPr>
              <a:t>  </a:t>
            </a:r>
            <a:r>
              <a:rPr lang="en-US" sz="2000" b="1" kern="0" dirty="0">
                <a:solidFill>
                  <a:schemeClr val="accent2"/>
                </a:solidFill>
                <a:latin typeface="Courier New" pitchFamily="49" charset="0"/>
              </a:rPr>
              <a:t>private</a:t>
            </a:r>
            <a:r>
              <a:rPr lang="en-US" sz="2000" b="1" kern="0" dirty="0">
                <a:latin typeface="Courier New" pitchFamily="49" charset="0"/>
              </a:rPr>
              <a:t> int </a:t>
            </a:r>
            <a:r>
              <a:rPr lang="en-US" sz="2000" b="1" kern="0" dirty="0">
                <a:solidFill>
                  <a:srgbClr val="119F33"/>
                </a:solidFill>
                <a:latin typeface="Courier New" pitchFamily="49" charset="0"/>
              </a:rPr>
              <a:t>balance</a:t>
            </a:r>
            <a:r>
              <a:rPr lang="en-US" sz="2000" b="1" kern="0" dirty="0">
                <a:latin typeface="Courier New" pitchFamily="49" charset="0"/>
              </a:rPr>
              <a:t> = 0;</a:t>
            </a:r>
          </a:p>
          <a:p>
            <a:pPr marL="342900" indent="-342900" fontAlgn="base">
              <a:lnSpc>
                <a:spcPts val="1900"/>
              </a:lnSpc>
              <a:spcBef>
                <a:spcPct val="20000"/>
              </a:spcBef>
              <a:spcAft>
                <a:spcPct val="0"/>
              </a:spcAft>
              <a:defRPr/>
            </a:pPr>
            <a:endParaRPr lang="en-US" sz="2000" b="1" kern="0" dirty="0">
              <a:latin typeface="Courier New" pitchFamily="49" charset="0"/>
            </a:endParaRPr>
          </a:p>
          <a:p>
            <a:pPr marL="342900" indent="-342900">
              <a:lnSpc>
                <a:spcPts val="1900"/>
              </a:lnSpc>
              <a:spcBef>
                <a:spcPct val="20000"/>
              </a:spcBef>
              <a:defRPr/>
            </a:pPr>
            <a:r>
              <a:rPr lang="en-US" sz="2000" b="1" kern="0" dirty="0">
                <a:solidFill>
                  <a:schemeClr val="accent2"/>
                </a:solidFill>
                <a:latin typeface="Courier New" pitchFamily="49" charset="0"/>
              </a:rPr>
              <a:t>  </a:t>
            </a:r>
            <a:r>
              <a:rPr lang="en-US" sz="2000" b="1" kern="0" dirty="0">
                <a:latin typeface="Courier New" pitchFamily="49" charset="0"/>
              </a:rPr>
              <a:t>int </a:t>
            </a:r>
            <a:r>
              <a:rPr lang="en-US" sz="2000" b="1" kern="0" dirty="0" err="1">
                <a:solidFill>
                  <a:srgbClr val="119F33"/>
                </a:solidFill>
                <a:latin typeface="Courier New" pitchFamily="49" charset="0"/>
              </a:rPr>
              <a:t>getBalance</a:t>
            </a:r>
            <a:r>
              <a:rPr lang="en-US" sz="2000" b="1" kern="0" dirty="0">
                <a:latin typeface="Courier New" pitchFamily="49" charset="0"/>
              </a:rPr>
              <a:t>(){ </a:t>
            </a:r>
            <a:r>
              <a:rPr lang="en-US" sz="2000" b="1" kern="0" dirty="0">
                <a:solidFill>
                  <a:schemeClr val="accent2"/>
                </a:solidFill>
                <a:latin typeface="Courier New" pitchFamily="49" charset="0"/>
              </a:rPr>
              <a:t>synchronized</a:t>
            </a:r>
            <a:r>
              <a:rPr lang="en-US" sz="2000" b="1" kern="0" dirty="0">
                <a:latin typeface="Courier New" pitchFamily="49" charset="0"/>
              </a:rPr>
              <a:t>(</a:t>
            </a:r>
            <a:r>
              <a:rPr lang="en-US" sz="2000" b="1" kern="0" dirty="0">
                <a:solidFill>
                  <a:schemeClr val="accent2"/>
                </a:solidFill>
                <a:latin typeface="Courier New" pitchFamily="49" charset="0"/>
              </a:rPr>
              <a:t>this</a:t>
            </a:r>
            <a:r>
              <a:rPr lang="en-US" sz="2000" b="1" kern="0" dirty="0">
                <a:latin typeface="Courier New" pitchFamily="49" charset="0"/>
              </a:rPr>
              <a:t>){</a:t>
            </a:r>
            <a:r>
              <a:rPr lang="en-US" sz="2000" b="1" kern="0" dirty="0">
                <a:solidFill>
                  <a:schemeClr val="accent2"/>
                </a:solidFill>
                <a:latin typeface="Courier New" pitchFamily="49" charset="0"/>
              </a:rPr>
              <a:t> return</a:t>
            </a:r>
            <a:r>
              <a:rPr lang="en-US" sz="2000" b="1" kern="0" dirty="0">
                <a:latin typeface="Courier New" pitchFamily="49" charset="0"/>
              </a:rPr>
              <a:t> balance; } }</a:t>
            </a:r>
          </a:p>
          <a:p>
            <a:pPr marL="342900" indent="-342900">
              <a:lnSpc>
                <a:spcPts val="2000"/>
              </a:lnSpc>
              <a:spcBef>
                <a:spcPct val="20000"/>
              </a:spcBef>
              <a:defRPr/>
            </a:pPr>
            <a:r>
              <a:rPr lang="en-US" sz="2000" b="1" kern="0" dirty="0">
                <a:latin typeface="Courier New" pitchFamily="49" charset="0"/>
              </a:rPr>
              <a:t>  void </a:t>
            </a:r>
            <a:r>
              <a:rPr lang="en-US" sz="2000" b="1" kern="0" dirty="0" err="1">
                <a:solidFill>
                  <a:srgbClr val="119F33"/>
                </a:solidFill>
                <a:latin typeface="Courier New" pitchFamily="49" charset="0"/>
              </a:rPr>
              <a:t>setBalance</a:t>
            </a:r>
            <a:r>
              <a:rPr lang="en-US" sz="2000" b="1" kern="0" dirty="0">
                <a:latin typeface="Courier New" pitchFamily="49" charset="0"/>
              </a:rPr>
              <a:t>(int </a:t>
            </a:r>
            <a:r>
              <a:rPr lang="en-US" sz="2000" b="1" kern="0" dirty="0">
                <a:solidFill>
                  <a:srgbClr val="119F33"/>
                </a:solidFill>
                <a:latin typeface="Courier New" pitchFamily="49" charset="0"/>
              </a:rPr>
              <a:t>x</a:t>
            </a:r>
            <a:r>
              <a:rPr lang="en-US" sz="2000" b="1" kern="0" dirty="0">
                <a:latin typeface="Courier New" pitchFamily="49" charset="0"/>
              </a:rPr>
              <a:t>){ </a:t>
            </a:r>
            <a:r>
              <a:rPr lang="en-US" sz="2000" b="1" kern="0" dirty="0">
                <a:solidFill>
                  <a:schemeClr val="accent2"/>
                </a:solidFill>
                <a:latin typeface="Courier New" pitchFamily="49" charset="0"/>
              </a:rPr>
              <a:t>synchronized</a:t>
            </a:r>
            <a:r>
              <a:rPr lang="en-US" sz="2000" b="1" kern="0" dirty="0">
                <a:latin typeface="Courier New" pitchFamily="49" charset="0"/>
              </a:rPr>
              <a:t>(</a:t>
            </a:r>
            <a:r>
              <a:rPr lang="en-US" sz="2000" b="1" kern="0" dirty="0">
                <a:solidFill>
                  <a:schemeClr val="accent2"/>
                </a:solidFill>
                <a:latin typeface="Courier New" pitchFamily="49" charset="0"/>
              </a:rPr>
              <a:t>this</a:t>
            </a:r>
            <a:r>
              <a:rPr lang="en-US" sz="2000" b="1" kern="0" dirty="0">
                <a:latin typeface="Courier New" pitchFamily="49" charset="0"/>
              </a:rPr>
              <a:t>){</a:t>
            </a:r>
            <a:r>
              <a:rPr lang="en-US" sz="2000" b="1" kern="0" dirty="0">
                <a:solidFill>
                  <a:schemeClr val="accent2"/>
                </a:solidFill>
                <a:latin typeface="Courier New" pitchFamily="49" charset="0"/>
              </a:rPr>
              <a:t> </a:t>
            </a:r>
            <a:r>
              <a:rPr lang="en-US" sz="2000" b="1" kern="0" dirty="0">
                <a:latin typeface="Courier New" pitchFamily="49" charset="0"/>
              </a:rPr>
              <a:t>balance = x; } }</a:t>
            </a:r>
          </a:p>
          <a:p>
            <a:pPr marL="342900" indent="-342900">
              <a:lnSpc>
                <a:spcPts val="2000"/>
              </a:lnSpc>
              <a:spcBef>
                <a:spcPct val="20000"/>
              </a:spcBef>
              <a:defRPr/>
            </a:pPr>
            <a:r>
              <a:rPr lang="en-US" sz="2000" b="1" kern="0" dirty="0">
                <a:latin typeface="Courier New" pitchFamily="49" charset="0"/>
              </a:rPr>
              <a:t> </a:t>
            </a:r>
          </a:p>
          <a:p>
            <a:pPr marL="342900" indent="-342900" fontAlgn="base">
              <a:lnSpc>
                <a:spcPts val="19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000" b="1" kern="0" dirty="0">
                <a:latin typeface="Courier New" pitchFamily="49" charset="0"/>
              </a:rPr>
              <a:t>  void </a:t>
            </a:r>
            <a:r>
              <a:rPr lang="en-US" sz="2000" b="1" kern="0" dirty="0">
                <a:solidFill>
                  <a:srgbClr val="119F33"/>
                </a:solidFill>
                <a:latin typeface="Courier New" pitchFamily="49" charset="0"/>
              </a:rPr>
              <a:t>withdraw</a:t>
            </a:r>
            <a:r>
              <a:rPr lang="en-US" sz="2000" b="1" kern="0" dirty="0">
                <a:latin typeface="Courier New" pitchFamily="49" charset="0"/>
              </a:rPr>
              <a:t>(</a:t>
            </a:r>
            <a:r>
              <a:rPr lang="en-US" sz="2000" b="1" kern="0" dirty="0" err="1">
                <a:latin typeface="Courier New" pitchFamily="49" charset="0"/>
              </a:rPr>
              <a:t>int</a:t>
            </a:r>
            <a:r>
              <a:rPr lang="en-US" sz="2000" b="1" kern="0" dirty="0">
                <a:latin typeface="Courier New" pitchFamily="49" charset="0"/>
              </a:rPr>
              <a:t> </a:t>
            </a:r>
            <a:r>
              <a:rPr lang="en-US" sz="2000" b="1" kern="0" dirty="0">
                <a:solidFill>
                  <a:srgbClr val="119F33"/>
                </a:solidFill>
                <a:latin typeface="Courier New" pitchFamily="49" charset="0"/>
              </a:rPr>
              <a:t>amount</a:t>
            </a:r>
            <a:r>
              <a:rPr lang="en-US" sz="2000" b="1" kern="0" dirty="0">
                <a:latin typeface="Courier New" pitchFamily="49" charset="0"/>
              </a:rPr>
              <a:t>) {</a:t>
            </a:r>
          </a:p>
          <a:p>
            <a:pPr marL="342900" indent="-342900">
              <a:lnSpc>
                <a:spcPts val="1900"/>
              </a:lnSpc>
              <a:spcBef>
                <a:spcPct val="20000"/>
              </a:spcBef>
              <a:defRPr/>
            </a:pPr>
            <a:r>
              <a:rPr lang="en-US" sz="2000" b="1" kern="0" dirty="0">
                <a:latin typeface="Courier New" pitchFamily="49" charset="0"/>
              </a:rPr>
              <a:t>	  </a:t>
            </a:r>
            <a:r>
              <a:rPr lang="en-US" sz="2000" b="1" kern="0" dirty="0">
                <a:solidFill>
                  <a:schemeClr val="accent2"/>
                </a:solidFill>
                <a:latin typeface="Courier New" pitchFamily="49" charset="0"/>
              </a:rPr>
              <a:t>synchronized </a:t>
            </a:r>
            <a:r>
              <a:rPr lang="en-US" sz="2000" b="1" kern="0" dirty="0">
                <a:latin typeface="Courier New" pitchFamily="49" charset="0"/>
              </a:rPr>
              <a:t>(</a:t>
            </a:r>
            <a:r>
              <a:rPr lang="en-US" sz="2000" b="1" kern="0" dirty="0">
                <a:solidFill>
                  <a:schemeClr val="accent2"/>
                </a:solidFill>
                <a:latin typeface="Courier New" pitchFamily="49" charset="0"/>
              </a:rPr>
              <a:t>this</a:t>
            </a:r>
            <a:r>
              <a:rPr lang="en-US" sz="2000" b="1" kern="0" dirty="0">
                <a:latin typeface="Courier New" pitchFamily="49" charset="0"/>
              </a:rPr>
              <a:t>) {</a:t>
            </a:r>
          </a:p>
          <a:p>
            <a:pPr marL="342900" indent="-342900">
              <a:lnSpc>
                <a:spcPts val="1900"/>
              </a:lnSpc>
              <a:spcBef>
                <a:spcPct val="20000"/>
              </a:spcBef>
              <a:defRPr/>
            </a:pPr>
            <a:r>
              <a:rPr lang="en-US" sz="2000" b="1" kern="0" dirty="0">
                <a:latin typeface="Courier New" pitchFamily="49" charset="0"/>
              </a:rPr>
              <a:t>	    </a:t>
            </a:r>
            <a:r>
              <a:rPr lang="en-US" sz="2000" b="1" kern="0" dirty="0" err="1">
                <a:latin typeface="Courier New" pitchFamily="49" charset="0"/>
              </a:rPr>
              <a:t>int</a:t>
            </a:r>
            <a:r>
              <a:rPr lang="en-US" sz="2000" b="1" kern="0" dirty="0">
                <a:latin typeface="Courier New" pitchFamily="49" charset="0"/>
              </a:rPr>
              <a:t> </a:t>
            </a:r>
            <a:r>
              <a:rPr lang="en-US" sz="2000" b="1" kern="0" dirty="0">
                <a:solidFill>
                  <a:srgbClr val="119F33"/>
                </a:solidFill>
                <a:latin typeface="Courier New" pitchFamily="49" charset="0"/>
              </a:rPr>
              <a:t>b</a:t>
            </a:r>
            <a:r>
              <a:rPr lang="en-US" sz="2000" b="1" kern="0" dirty="0">
                <a:latin typeface="Courier New" pitchFamily="49" charset="0"/>
              </a:rPr>
              <a:t> = </a:t>
            </a:r>
            <a:r>
              <a:rPr lang="en-US" sz="2000" b="1" kern="0" dirty="0" err="1">
                <a:latin typeface="Courier New" pitchFamily="49" charset="0"/>
              </a:rPr>
              <a:t>getBalance</a:t>
            </a:r>
            <a:r>
              <a:rPr lang="en-US" sz="2000" b="1" kern="0" dirty="0">
                <a:latin typeface="Courier New" pitchFamily="49" charset="0"/>
              </a:rPr>
              <a:t>();</a:t>
            </a:r>
          </a:p>
          <a:p>
            <a:pPr marL="342900" indent="-342900" fontAlgn="base">
              <a:lnSpc>
                <a:spcPts val="19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000" b="1" kern="0" dirty="0">
                <a:latin typeface="Courier New" pitchFamily="49" charset="0"/>
              </a:rPr>
              <a:t>      </a:t>
            </a:r>
            <a:r>
              <a:rPr lang="en-US" sz="2000" b="1" kern="0" dirty="0">
                <a:solidFill>
                  <a:schemeClr val="accent2"/>
                </a:solidFill>
                <a:latin typeface="Courier New" pitchFamily="49" charset="0"/>
              </a:rPr>
              <a:t>if</a:t>
            </a:r>
            <a:r>
              <a:rPr lang="en-US" sz="2000" b="1" kern="0" dirty="0">
                <a:latin typeface="Courier New" pitchFamily="49" charset="0"/>
              </a:rPr>
              <a:t>(amount &gt; b)</a:t>
            </a:r>
          </a:p>
          <a:p>
            <a:pPr marL="342900" indent="-342900" fontAlgn="base">
              <a:lnSpc>
                <a:spcPts val="19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000" b="1" kern="0" dirty="0">
                <a:latin typeface="Courier New" pitchFamily="49" charset="0"/>
              </a:rPr>
              <a:t>        </a:t>
            </a:r>
            <a:r>
              <a:rPr lang="en-US" sz="2000" b="1" kern="0" dirty="0">
                <a:solidFill>
                  <a:schemeClr val="accent2"/>
                </a:solidFill>
                <a:latin typeface="Courier New" pitchFamily="49" charset="0"/>
              </a:rPr>
              <a:t>throw </a:t>
            </a:r>
            <a:r>
              <a:rPr lang="en-US" sz="2000" b="1" kern="0" dirty="0">
                <a:latin typeface="Courier New" pitchFamily="49" charset="0"/>
              </a:rPr>
              <a:t>…</a:t>
            </a:r>
          </a:p>
          <a:p>
            <a:pPr marL="342900" indent="-342900" fontAlgn="base">
              <a:lnSpc>
                <a:spcPts val="19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000" b="1" kern="0" dirty="0">
                <a:latin typeface="Courier New" pitchFamily="49" charset="0"/>
              </a:rPr>
              <a:t>      </a:t>
            </a:r>
            <a:r>
              <a:rPr lang="en-US" sz="2000" b="1" kern="0" dirty="0" err="1">
                <a:latin typeface="Courier New" pitchFamily="49" charset="0"/>
              </a:rPr>
              <a:t>setBalance</a:t>
            </a:r>
            <a:r>
              <a:rPr lang="en-US" sz="2000" b="1" kern="0" dirty="0">
                <a:latin typeface="Courier New" pitchFamily="49" charset="0"/>
              </a:rPr>
              <a:t>(b – amount);</a:t>
            </a:r>
          </a:p>
          <a:p>
            <a:pPr marL="342900" indent="-342900" fontAlgn="base">
              <a:lnSpc>
                <a:spcPts val="19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000" b="1" kern="0" dirty="0">
                <a:latin typeface="Courier New" pitchFamily="49" charset="0"/>
              </a:rPr>
              <a:t>    } </a:t>
            </a:r>
          </a:p>
          <a:p>
            <a:pPr marL="342900" indent="-342900" fontAlgn="base">
              <a:lnSpc>
                <a:spcPts val="19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000" b="1" kern="0" dirty="0">
                <a:latin typeface="Courier New" pitchFamily="49" charset="0"/>
              </a:rPr>
              <a:t>  }</a:t>
            </a:r>
          </a:p>
          <a:p>
            <a:pPr marL="342900" indent="-342900" fontAlgn="base">
              <a:lnSpc>
                <a:spcPts val="19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000" b="1" kern="0" dirty="0">
                <a:latin typeface="Courier New" pitchFamily="49" charset="0"/>
              </a:rPr>
              <a:t>  </a:t>
            </a:r>
            <a:r>
              <a:rPr lang="en-US" sz="2000" b="1" kern="0" dirty="0">
                <a:solidFill>
                  <a:srgbClr val="7030A0"/>
                </a:solidFill>
                <a:latin typeface="Courier New" pitchFamily="49" charset="0"/>
              </a:rPr>
              <a:t>// deposit would also use synchronized(this)</a:t>
            </a:r>
          </a:p>
          <a:p>
            <a:pPr marL="342900" indent="-342900" fontAlgn="base">
              <a:lnSpc>
                <a:spcPts val="19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000" b="1" kern="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0C1A99-9BEF-4FA7-81E4-24BD77B7EE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Sharing 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60FA42-D372-45FE-897E-18D83DB1B3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So far we’ve been writing parallel algorithms that don’t share resources.</a:t>
            </a:r>
          </a:p>
          <a:p>
            <a:endParaRPr lang="en-US" sz="2800" dirty="0"/>
          </a:p>
          <a:p>
            <a:pPr marL="0" indent="0">
              <a:buNone/>
            </a:pPr>
            <a:r>
              <a:rPr lang="en-US" sz="2800" dirty="0"/>
              <a:t>Fork-join algorithms all had a simple structure</a:t>
            </a:r>
          </a:p>
          <a:p>
            <a:pPr lvl="1"/>
            <a:r>
              <a:rPr lang="en-US" sz="2400" dirty="0"/>
              <a:t>Each thread had memory only it accessed</a:t>
            </a:r>
          </a:p>
          <a:p>
            <a:pPr lvl="1"/>
            <a:r>
              <a:rPr lang="en-US" sz="2400" dirty="0"/>
              <a:t>Results of one thread not accessed until joined.</a:t>
            </a:r>
          </a:p>
          <a:p>
            <a:pPr lvl="1"/>
            <a:r>
              <a:rPr lang="en-US" sz="2400" dirty="0"/>
              <a:t>The </a:t>
            </a:r>
            <a:r>
              <a:rPr lang="en-US" sz="2400" b="1" dirty="0"/>
              <a:t>structure </a:t>
            </a:r>
            <a:r>
              <a:rPr lang="en-US" sz="2400" dirty="0"/>
              <a:t>of the code ensured sharing didn’t go wrong.</a:t>
            </a:r>
          </a:p>
          <a:p>
            <a:pPr lvl="1"/>
            <a:endParaRPr lang="en-US" sz="2400" dirty="0"/>
          </a:p>
          <a:p>
            <a:pPr marL="0" indent="0">
              <a:buNone/>
            </a:pPr>
            <a:r>
              <a:rPr lang="en-US" sz="2800" dirty="0"/>
              <a:t>Can’t always use the same strategy when memory overlaps</a:t>
            </a:r>
          </a:p>
          <a:p>
            <a:r>
              <a:rPr lang="en-US" sz="2800" dirty="0"/>
              <a:t>Thread doing independent tasks on same resources.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A3C350-7E31-1248-8CE8-A5D361742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F018D-A113-44B2-BA5D-E3BD5C944D7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61920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Syntactic sugar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Version #2 is slightly poor style because there is a shorter way to say the same thing: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Putting 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synchronized</a:t>
            </a:r>
            <a:r>
              <a:rPr lang="en-US" dirty="0"/>
              <a:t> before a method declaration means the entire method body is surrounded by </a:t>
            </a:r>
          </a:p>
          <a:p>
            <a:pPr algn="ctr">
              <a:buNone/>
            </a:pPr>
            <a:r>
              <a:rPr lang="en-US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synchronized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){…}</a:t>
            </a:r>
          </a:p>
          <a:p>
            <a:pPr algn="ctr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Therefore, </a:t>
            </a:r>
            <a:r>
              <a:rPr lang="en-US" b="1" dirty="0"/>
              <a:t>version #3 (next slide) means </a:t>
            </a:r>
            <a:r>
              <a:rPr lang="en-US" b="1" u="sng" dirty="0">
                <a:solidFill>
                  <a:srgbClr val="FF0000"/>
                </a:solidFill>
              </a:rPr>
              <a:t>exactly the same </a:t>
            </a:r>
            <a:r>
              <a:rPr lang="en-US" b="1" dirty="0"/>
              <a:t>thing as version #2 </a:t>
            </a:r>
            <a:r>
              <a:rPr lang="en-US" dirty="0"/>
              <a:t>but is more concise</a:t>
            </a:r>
          </a:p>
          <a:p>
            <a:pPr algn="ctr">
              <a:buNone/>
            </a:pPr>
            <a:endParaRPr lang="en-US" dirty="0"/>
          </a:p>
          <a:p>
            <a:pPr algn="ctr">
              <a:buNone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85DD49-CA9B-8243-B190-75DB6DF08A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F018D-A113-44B2-BA5D-E3BD5C944D75}" type="slidenum">
              <a:rPr lang="en-US" smtClean="0"/>
              <a:t>40</a:t>
            </a:fld>
            <a:endParaRPr lang="en-US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Java version #3 (final version)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087DA1-B9BA-9449-B883-58F767A51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F018D-A113-44B2-BA5D-E3BD5C944D75}" type="slidenum">
              <a:rPr lang="en-US" smtClean="0"/>
              <a:t>41</a:t>
            </a:fld>
            <a:endParaRPr lang="en-US"/>
          </a:p>
        </p:txBody>
      </p:sp>
      <p:sp>
        <p:nvSpPr>
          <p:cNvPr id="7" name="Rectangle 2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838200" y="1441027"/>
            <a:ext cx="8686800" cy="44196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fontAlgn="base">
              <a:lnSpc>
                <a:spcPts val="19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000" b="1" kern="0" dirty="0">
                <a:solidFill>
                  <a:schemeClr val="accent2"/>
                </a:solidFill>
                <a:latin typeface="Courier New" pitchFamily="49" charset="0"/>
              </a:rPr>
              <a:t>class</a:t>
            </a:r>
            <a:r>
              <a:rPr lang="en-US" sz="2000" b="1" kern="0" dirty="0">
                <a:latin typeface="Courier New" pitchFamily="49" charset="0"/>
              </a:rPr>
              <a:t> </a:t>
            </a:r>
            <a:r>
              <a:rPr lang="en-US" sz="2000" b="1" kern="0" dirty="0" err="1">
                <a:solidFill>
                  <a:srgbClr val="119F33"/>
                </a:solidFill>
                <a:latin typeface="Courier New" pitchFamily="49" charset="0"/>
              </a:rPr>
              <a:t>BankAccount</a:t>
            </a:r>
            <a:r>
              <a:rPr lang="en-US" sz="2000" b="1" kern="0" dirty="0">
                <a:latin typeface="Courier New" pitchFamily="49" charset="0"/>
              </a:rPr>
              <a:t> {</a:t>
            </a:r>
          </a:p>
          <a:p>
            <a:pPr marL="342900" indent="-342900" fontAlgn="base">
              <a:lnSpc>
                <a:spcPts val="19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000" b="1" kern="0" dirty="0">
                <a:latin typeface="Courier New" pitchFamily="49" charset="0"/>
              </a:rPr>
              <a:t>  </a:t>
            </a:r>
            <a:r>
              <a:rPr lang="en-US" sz="2000" b="1" kern="0" dirty="0">
                <a:solidFill>
                  <a:schemeClr val="accent2"/>
                </a:solidFill>
                <a:latin typeface="Courier New" pitchFamily="49" charset="0"/>
              </a:rPr>
              <a:t>private</a:t>
            </a:r>
            <a:r>
              <a:rPr lang="en-US" sz="2000" b="1" kern="0" dirty="0">
                <a:latin typeface="Courier New" pitchFamily="49" charset="0"/>
              </a:rPr>
              <a:t> int </a:t>
            </a:r>
            <a:r>
              <a:rPr lang="en-US" sz="2000" b="1" kern="0" dirty="0">
                <a:solidFill>
                  <a:srgbClr val="119F33"/>
                </a:solidFill>
                <a:latin typeface="Courier New" pitchFamily="49" charset="0"/>
              </a:rPr>
              <a:t>balance</a:t>
            </a:r>
            <a:r>
              <a:rPr lang="en-US" sz="2000" b="1" kern="0" dirty="0">
                <a:latin typeface="Courier New" pitchFamily="49" charset="0"/>
              </a:rPr>
              <a:t> = 0;</a:t>
            </a:r>
          </a:p>
          <a:p>
            <a:pPr marL="342900" indent="-342900" fontAlgn="base">
              <a:lnSpc>
                <a:spcPts val="1900"/>
              </a:lnSpc>
              <a:spcBef>
                <a:spcPct val="20000"/>
              </a:spcBef>
              <a:spcAft>
                <a:spcPct val="0"/>
              </a:spcAft>
              <a:defRPr/>
            </a:pPr>
            <a:endParaRPr lang="en-US" sz="2000" b="1" kern="0" dirty="0">
              <a:latin typeface="Courier New" pitchFamily="49" charset="0"/>
            </a:endParaRPr>
          </a:p>
          <a:p>
            <a:pPr marL="342900" indent="-342900">
              <a:lnSpc>
                <a:spcPts val="1900"/>
              </a:lnSpc>
              <a:spcBef>
                <a:spcPct val="20000"/>
              </a:spcBef>
              <a:defRPr/>
            </a:pPr>
            <a:r>
              <a:rPr lang="en-US" sz="2000" b="1" kern="0" dirty="0">
                <a:solidFill>
                  <a:schemeClr val="accent2"/>
                </a:solidFill>
                <a:latin typeface="Courier New" pitchFamily="49" charset="0"/>
              </a:rPr>
              <a:t>  synchronized </a:t>
            </a:r>
            <a:r>
              <a:rPr lang="en-US" sz="2000" b="1" kern="0" dirty="0">
                <a:latin typeface="Courier New" pitchFamily="49" charset="0"/>
              </a:rPr>
              <a:t>int </a:t>
            </a:r>
            <a:r>
              <a:rPr lang="en-US" sz="2000" b="1" kern="0" dirty="0" err="1">
                <a:solidFill>
                  <a:srgbClr val="119F33"/>
                </a:solidFill>
                <a:latin typeface="Courier New" pitchFamily="49" charset="0"/>
              </a:rPr>
              <a:t>getBalance</a:t>
            </a:r>
            <a:r>
              <a:rPr lang="en-US" sz="2000" b="1" kern="0" dirty="0">
                <a:latin typeface="Courier New" pitchFamily="49" charset="0"/>
              </a:rPr>
              <a:t>() { </a:t>
            </a:r>
            <a:r>
              <a:rPr lang="en-US" sz="2000" b="1" kern="0" dirty="0">
                <a:solidFill>
                  <a:schemeClr val="accent2"/>
                </a:solidFill>
                <a:latin typeface="Courier New" pitchFamily="49" charset="0"/>
              </a:rPr>
              <a:t>return</a:t>
            </a:r>
            <a:r>
              <a:rPr lang="en-US" sz="2000" b="1" kern="0" dirty="0">
                <a:latin typeface="Courier New" pitchFamily="49" charset="0"/>
              </a:rPr>
              <a:t> balance; } </a:t>
            </a:r>
          </a:p>
          <a:p>
            <a:pPr marL="342900" indent="-342900">
              <a:lnSpc>
                <a:spcPts val="2000"/>
              </a:lnSpc>
              <a:spcBef>
                <a:spcPct val="20000"/>
              </a:spcBef>
              <a:defRPr/>
            </a:pPr>
            <a:r>
              <a:rPr lang="en-US" sz="2000" b="1" kern="0" dirty="0">
                <a:latin typeface="Courier New" pitchFamily="49" charset="0"/>
              </a:rPr>
              <a:t>  </a:t>
            </a:r>
            <a:r>
              <a:rPr lang="en-US" sz="2000" b="1" kern="0" dirty="0">
                <a:solidFill>
                  <a:schemeClr val="accent2"/>
                </a:solidFill>
                <a:latin typeface="Courier New" pitchFamily="49" charset="0"/>
              </a:rPr>
              <a:t>synchronized </a:t>
            </a:r>
            <a:r>
              <a:rPr lang="en-US" sz="2000" b="1" kern="0" dirty="0">
                <a:latin typeface="Courier New" pitchFamily="49" charset="0"/>
              </a:rPr>
              <a:t>void </a:t>
            </a:r>
            <a:r>
              <a:rPr lang="en-US" sz="2000" b="1" kern="0" dirty="0" err="1">
                <a:solidFill>
                  <a:srgbClr val="119F33"/>
                </a:solidFill>
                <a:latin typeface="Courier New" pitchFamily="49" charset="0"/>
              </a:rPr>
              <a:t>setBalance</a:t>
            </a:r>
            <a:r>
              <a:rPr lang="en-US" sz="2000" b="1" kern="0" dirty="0">
                <a:latin typeface="Courier New" pitchFamily="49" charset="0"/>
              </a:rPr>
              <a:t>(int </a:t>
            </a:r>
            <a:r>
              <a:rPr lang="en-US" sz="2000" b="1" kern="0" dirty="0">
                <a:solidFill>
                  <a:srgbClr val="119F33"/>
                </a:solidFill>
                <a:latin typeface="Courier New" pitchFamily="49" charset="0"/>
              </a:rPr>
              <a:t>x</a:t>
            </a:r>
            <a:r>
              <a:rPr lang="en-US" sz="2000" b="1" kern="0" dirty="0">
                <a:latin typeface="Courier New" pitchFamily="49" charset="0"/>
              </a:rPr>
              <a:t>) {</a:t>
            </a:r>
            <a:r>
              <a:rPr lang="en-US" sz="2000" b="1" kern="0" dirty="0">
                <a:solidFill>
                  <a:schemeClr val="accent2"/>
                </a:solidFill>
                <a:latin typeface="Courier New" pitchFamily="49" charset="0"/>
              </a:rPr>
              <a:t> </a:t>
            </a:r>
            <a:r>
              <a:rPr lang="en-US" sz="2000" b="1" kern="0" dirty="0">
                <a:latin typeface="Courier New" pitchFamily="49" charset="0"/>
              </a:rPr>
              <a:t>balance = x; }</a:t>
            </a:r>
          </a:p>
          <a:p>
            <a:pPr marL="342900" indent="-342900">
              <a:lnSpc>
                <a:spcPts val="2000"/>
              </a:lnSpc>
              <a:spcBef>
                <a:spcPct val="20000"/>
              </a:spcBef>
              <a:defRPr/>
            </a:pPr>
            <a:r>
              <a:rPr lang="en-US" sz="2000" b="1" kern="0" dirty="0">
                <a:latin typeface="Courier New" pitchFamily="49" charset="0"/>
              </a:rPr>
              <a:t> </a:t>
            </a:r>
          </a:p>
          <a:p>
            <a:pPr marL="342900" indent="-342900">
              <a:lnSpc>
                <a:spcPts val="1900"/>
              </a:lnSpc>
              <a:spcBef>
                <a:spcPct val="20000"/>
              </a:spcBef>
              <a:defRPr/>
            </a:pPr>
            <a:r>
              <a:rPr lang="en-US" sz="2000" b="1" kern="0" dirty="0">
                <a:latin typeface="Courier New" pitchFamily="49" charset="0"/>
              </a:rPr>
              <a:t>  	</a:t>
            </a:r>
            <a:r>
              <a:rPr lang="en-US" sz="2000" b="1" kern="0" dirty="0">
                <a:solidFill>
                  <a:schemeClr val="accent2"/>
                </a:solidFill>
                <a:latin typeface="Courier New" pitchFamily="49" charset="0"/>
              </a:rPr>
              <a:t>synchronized </a:t>
            </a:r>
            <a:r>
              <a:rPr lang="en-US" sz="2000" b="1" kern="0" dirty="0">
                <a:latin typeface="Courier New" pitchFamily="49" charset="0"/>
              </a:rPr>
              <a:t>void </a:t>
            </a:r>
            <a:r>
              <a:rPr lang="en-US" sz="2000" b="1" kern="0" dirty="0">
                <a:solidFill>
                  <a:srgbClr val="119F33"/>
                </a:solidFill>
                <a:latin typeface="Courier New" pitchFamily="49" charset="0"/>
              </a:rPr>
              <a:t>withdraw</a:t>
            </a:r>
            <a:r>
              <a:rPr lang="en-US" sz="2000" b="1" kern="0" dirty="0">
                <a:latin typeface="Courier New" pitchFamily="49" charset="0"/>
              </a:rPr>
              <a:t>(</a:t>
            </a:r>
            <a:r>
              <a:rPr lang="en-US" sz="2000" b="1" kern="0" dirty="0" err="1">
                <a:latin typeface="Courier New" pitchFamily="49" charset="0"/>
              </a:rPr>
              <a:t>int</a:t>
            </a:r>
            <a:r>
              <a:rPr lang="en-US" sz="2000" b="1" kern="0" dirty="0">
                <a:latin typeface="Courier New" pitchFamily="49" charset="0"/>
              </a:rPr>
              <a:t> </a:t>
            </a:r>
            <a:r>
              <a:rPr lang="en-US" sz="2000" b="1" kern="0" dirty="0">
                <a:solidFill>
                  <a:srgbClr val="119F33"/>
                </a:solidFill>
                <a:latin typeface="Courier New" pitchFamily="49" charset="0"/>
              </a:rPr>
              <a:t>amount</a:t>
            </a:r>
            <a:r>
              <a:rPr lang="en-US" sz="2000" b="1" kern="0" dirty="0">
                <a:latin typeface="Courier New" pitchFamily="49" charset="0"/>
              </a:rPr>
              <a:t>) {</a:t>
            </a:r>
          </a:p>
          <a:p>
            <a:pPr marL="342900" indent="-342900">
              <a:lnSpc>
                <a:spcPts val="1900"/>
              </a:lnSpc>
              <a:spcBef>
                <a:spcPct val="20000"/>
              </a:spcBef>
              <a:defRPr/>
            </a:pPr>
            <a:r>
              <a:rPr lang="en-US" sz="2000" b="1" kern="0" dirty="0">
                <a:latin typeface="Courier New" pitchFamily="49" charset="0"/>
              </a:rPr>
              <a:t>	   </a:t>
            </a:r>
            <a:r>
              <a:rPr lang="en-US" sz="2000" b="1" kern="0" dirty="0" err="1">
                <a:latin typeface="Courier New" pitchFamily="49" charset="0"/>
              </a:rPr>
              <a:t>int</a:t>
            </a:r>
            <a:r>
              <a:rPr lang="en-US" sz="2000" b="1" kern="0" dirty="0">
                <a:latin typeface="Courier New" pitchFamily="49" charset="0"/>
              </a:rPr>
              <a:t> </a:t>
            </a:r>
            <a:r>
              <a:rPr lang="en-US" sz="2000" b="1" kern="0" dirty="0">
                <a:solidFill>
                  <a:srgbClr val="119F33"/>
                </a:solidFill>
                <a:latin typeface="Courier New" pitchFamily="49" charset="0"/>
              </a:rPr>
              <a:t>b</a:t>
            </a:r>
            <a:r>
              <a:rPr lang="en-US" sz="2000" b="1" kern="0" dirty="0">
                <a:latin typeface="Courier New" pitchFamily="49" charset="0"/>
              </a:rPr>
              <a:t> = </a:t>
            </a:r>
            <a:r>
              <a:rPr lang="en-US" sz="2000" b="1" kern="0" dirty="0" err="1">
                <a:latin typeface="Courier New" pitchFamily="49" charset="0"/>
              </a:rPr>
              <a:t>getBalance</a:t>
            </a:r>
            <a:r>
              <a:rPr lang="en-US" sz="2000" b="1" kern="0" dirty="0">
                <a:latin typeface="Courier New" pitchFamily="49" charset="0"/>
              </a:rPr>
              <a:t>();</a:t>
            </a:r>
          </a:p>
          <a:p>
            <a:pPr marL="342900" indent="-342900" fontAlgn="base">
              <a:lnSpc>
                <a:spcPts val="19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000" b="1" kern="0" dirty="0">
                <a:latin typeface="Courier New" pitchFamily="49" charset="0"/>
              </a:rPr>
              <a:t>     </a:t>
            </a:r>
            <a:r>
              <a:rPr lang="en-US" sz="2000" b="1" kern="0" dirty="0">
                <a:solidFill>
                  <a:schemeClr val="accent2"/>
                </a:solidFill>
                <a:latin typeface="Courier New" pitchFamily="49" charset="0"/>
              </a:rPr>
              <a:t>if</a:t>
            </a:r>
            <a:r>
              <a:rPr lang="en-US" sz="2000" b="1" kern="0" dirty="0">
                <a:latin typeface="Courier New" pitchFamily="49" charset="0"/>
              </a:rPr>
              <a:t>(amount &gt; b)</a:t>
            </a:r>
          </a:p>
          <a:p>
            <a:pPr marL="342900" indent="-342900" fontAlgn="base">
              <a:lnSpc>
                <a:spcPts val="19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000" b="1" kern="0" dirty="0">
                <a:latin typeface="Courier New" pitchFamily="49" charset="0"/>
              </a:rPr>
              <a:t>       </a:t>
            </a:r>
            <a:r>
              <a:rPr lang="en-US" sz="2000" b="1" kern="0" dirty="0">
                <a:solidFill>
                  <a:schemeClr val="accent2"/>
                </a:solidFill>
                <a:latin typeface="Courier New" pitchFamily="49" charset="0"/>
              </a:rPr>
              <a:t>throw </a:t>
            </a:r>
            <a:r>
              <a:rPr lang="en-US" sz="2000" b="1" kern="0" dirty="0">
                <a:latin typeface="Courier New" pitchFamily="49" charset="0"/>
              </a:rPr>
              <a:t>…</a:t>
            </a:r>
          </a:p>
          <a:p>
            <a:pPr marL="342900" indent="-342900" fontAlgn="base">
              <a:lnSpc>
                <a:spcPts val="19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000" b="1" kern="0" dirty="0">
                <a:latin typeface="Courier New" pitchFamily="49" charset="0"/>
              </a:rPr>
              <a:t>     </a:t>
            </a:r>
            <a:r>
              <a:rPr lang="en-US" sz="2000" b="1" kern="0" dirty="0" err="1">
                <a:latin typeface="Courier New" pitchFamily="49" charset="0"/>
              </a:rPr>
              <a:t>setBalance</a:t>
            </a:r>
            <a:r>
              <a:rPr lang="en-US" sz="2000" b="1" kern="0" dirty="0">
                <a:latin typeface="Courier New" pitchFamily="49" charset="0"/>
              </a:rPr>
              <a:t>(b – amount);</a:t>
            </a:r>
          </a:p>
          <a:p>
            <a:pPr marL="342900" indent="-342900" fontAlgn="base">
              <a:lnSpc>
                <a:spcPts val="19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000" b="1" kern="0" dirty="0">
                <a:latin typeface="Courier New" pitchFamily="49" charset="0"/>
              </a:rPr>
              <a:t>  }</a:t>
            </a:r>
          </a:p>
          <a:p>
            <a:pPr marL="342900" indent="-342900" fontAlgn="base">
              <a:lnSpc>
                <a:spcPts val="19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000" b="1" kern="0" dirty="0">
                <a:latin typeface="Courier New" pitchFamily="49" charset="0"/>
              </a:rPr>
              <a:t>  </a:t>
            </a:r>
            <a:r>
              <a:rPr lang="en-US" sz="2000" b="1" kern="0" dirty="0">
                <a:solidFill>
                  <a:srgbClr val="7030A0"/>
                </a:solidFill>
                <a:latin typeface="Courier New" pitchFamily="49" charset="0"/>
              </a:rPr>
              <a:t>// deposit would also use synchronized</a:t>
            </a:r>
          </a:p>
          <a:p>
            <a:pPr marL="342900" indent="-342900" fontAlgn="base">
              <a:lnSpc>
                <a:spcPts val="19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000" b="1" kern="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More Java notes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/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java.util.concurrent.locks.ReentrantLock</a:t>
            </a:r>
            <a:r>
              <a:rPr lang="en-US" dirty="0"/>
              <a:t> works much more like our </a:t>
            </a:r>
            <a:r>
              <a:rPr lang="en-US" dirty="0" err="1"/>
              <a:t>pseudocode</a:t>
            </a:r>
            <a:endParaRPr lang="en-US" dirty="0"/>
          </a:p>
          <a:p>
            <a:pPr lvl="1"/>
            <a:r>
              <a:rPr lang="en-US" dirty="0"/>
              <a:t>Often use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try { … } finally { … }</a:t>
            </a:r>
            <a:r>
              <a:rPr lang="en-US" dirty="0"/>
              <a:t> to avoid forgetting to release the lock if there’s an exception</a:t>
            </a:r>
          </a:p>
          <a:p>
            <a:pPr lvl="1"/>
            <a:endParaRPr lang="en-US" dirty="0"/>
          </a:p>
          <a:p>
            <a:r>
              <a:rPr lang="en-US" dirty="0"/>
              <a:t>Also library and/or language support for </a:t>
            </a:r>
            <a:r>
              <a:rPr lang="en-US" i="1" dirty="0"/>
              <a:t>readers/writer locks</a:t>
            </a:r>
            <a:r>
              <a:rPr lang="en-US" dirty="0"/>
              <a:t> and </a:t>
            </a:r>
            <a:r>
              <a:rPr lang="en-US" i="1" dirty="0"/>
              <a:t>condition variables</a:t>
            </a:r>
            <a:r>
              <a:rPr lang="en-US" dirty="0"/>
              <a:t> (see Grossman notes)</a:t>
            </a:r>
          </a:p>
          <a:p>
            <a:endParaRPr lang="en-US" dirty="0"/>
          </a:p>
          <a:p>
            <a:r>
              <a:rPr lang="en-US" dirty="0"/>
              <a:t>Java provides many other features and details.  See, for example:</a:t>
            </a:r>
          </a:p>
          <a:p>
            <a:pPr lvl="1"/>
            <a:r>
              <a:rPr lang="en-US" dirty="0"/>
              <a:t>Chapter 14 of </a:t>
            </a:r>
            <a:r>
              <a:rPr lang="en-US" dirty="0" err="1"/>
              <a:t>CoreJava</a:t>
            </a:r>
            <a:r>
              <a:rPr lang="en-US" dirty="0"/>
              <a:t>, Volume 1 by </a:t>
            </a:r>
            <a:r>
              <a:rPr lang="en-US" dirty="0" err="1"/>
              <a:t>Horstmann</a:t>
            </a:r>
            <a:r>
              <a:rPr lang="en-US" dirty="0"/>
              <a:t>/Cornell</a:t>
            </a:r>
          </a:p>
          <a:p>
            <a:pPr lvl="1"/>
            <a:r>
              <a:rPr lang="en-US" dirty="0"/>
              <a:t>Java Concurrency in Practice by Goetz et al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BD42FF-F7A7-0940-A7CE-76B48B684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F018D-A113-44B2-BA5D-E3BD5C944D75}" type="slidenum">
              <a:rPr lang="en-US" smtClean="0"/>
              <a:t>42</a:t>
            </a:fld>
            <a:endParaRPr lang="en-US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FA8F9D1-895B-DC89-5AF4-DB8484C0EA4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Any Questions?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964E086-AF18-9A7B-63A6-8E7F92872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7852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 Code</a:t>
            </a:r>
          </a:p>
        </p:txBody>
      </p:sp>
      <p:sp>
        <p:nvSpPr>
          <p:cNvPr id="20" name="Slide Number Placeholder 19">
            <a:extLst>
              <a:ext uri="{FF2B5EF4-FFF2-40B4-BE49-F238E27FC236}">
                <a16:creationId xmlns:a16="http://schemas.microsoft.com/office/drawing/2014/main" id="{24471CF9-4FDB-4E4A-A470-D23139C20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F018D-A113-44B2-BA5D-E3BD5C944D75}" type="slidenum">
              <a:rPr lang="en-US" smtClean="0"/>
              <a:t>5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795528" y="2651760"/>
            <a:ext cx="1764792" cy="176479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432560" y="4605528"/>
            <a:ext cx="1764792" cy="176479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560320" y="1377696"/>
            <a:ext cx="1764792" cy="176479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635496" y="1769364"/>
            <a:ext cx="4895088" cy="489508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002280" y="1990178"/>
          <a:ext cx="390144" cy="9758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1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08393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81449" marR="81449" marT="40724" marB="40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8393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81449" marR="81449" marT="40724" marB="40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8393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81449" marR="81449" marT="40724" marB="40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1237488" y="3241044"/>
          <a:ext cx="390144" cy="9758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1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08393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81449" marR="81449" marT="40724" marB="40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8393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81449" marR="81449" marT="40724" marB="40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8393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81449" marR="81449" marT="40724" marB="40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1924812" y="5202684"/>
          <a:ext cx="390144" cy="9758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1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08393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81449" marR="81449" marT="40724" marB="40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8393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81449" marR="81449" marT="40724" marB="40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8393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81449" marR="81449" marT="40724" marB="40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125724" y="1453309"/>
            <a:ext cx="96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PC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476244" y="2029259"/>
            <a:ext cx="9601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local</a:t>
            </a:r>
          </a:p>
          <a:p>
            <a:r>
              <a:rPr lang="en-US" sz="2400" dirty="0" err="1"/>
              <a:t>vars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1277112" y="2687012"/>
            <a:ext cx="96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PC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627632" y="3262962"/>
            <a:ext cx="9601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local</a:t>
            </a:r>
          </a:p>
          <a:p>
            <a:r>
              <a:rPr lang="en-US" sz="2400" dirty="0" err="1"/>
              <a:t>vars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1976628" y="4648781"/>
            <a:ext cx="96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PC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327148" y="5224731"/>
            <a:ext cx="9601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local</a:t>
            </a:r>
          </a:p>
          <a:p>
            <a:r>
              <a:rPr lang="en-US" sz="2400" dirty="0" err="1"/>
              <a:t>vars</a:t>
            </a:r>
            <a:endParaRPr lang="en-US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7946136" y="2029259"/>
            <a:ext cx="27249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Heap memory</a:t>
            </a:r>
          </a:p>
        </p:txBody>
      </p:sp>
      <p:sp>
        <p:nvSpPr>
          <p:cNvPr id="19" name="Rectangle 18"/>
          <p:cNvSpPr/>
          <p:nvPr/>
        </p:nvSpPr>
        <p:spPr>
          <a:xfrm>
            <a:off x="7552944" y="2795088"/>
            <a:ext cx="1868424" cy="9270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Objects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4224528" y="2651760"/>
            <a:ext cx="2496312" cy="914400"/>
          </a:xfrm>
          <a:prstGeom prst="straightConnector1">
            <a:avLst/>
          </a:prstGeom>
          <a:ln w="635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5" idx="3"/>
            <a:endCxn id="8" idx="2"/>
          </p:cNvCxnSpPr>
          <p:nvPr/>
        </p:nvCxnSpPr>
        <p:spPr>
          <a:xfrm>
            <a:off x="2587752" y="3678461"/>
            <a:ext cx="4047744" cy="538447"/>
          </a:xfrm>
          <a:prstGeom prst="straightConnector1">
            <a:avLst/>
          </a:prstGeom>
          <a:ln w="635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3197352" y="4605528"/>
            <a:ext cx="3438144" cy="880872"/>
          </a:xfrm>
          <a:prstGeom prst="straightConnector1">
            <a:avLst/>
          </a:prstGeom>
          <a:ln w="635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D13457BA-E1BE-714B-9061-84F85DB92B5E}"/>
              </a:ext>
            </a:extLst>
          </p:cNvPr>
          <p:cNvSpPr/>
          <p:nvPr/>
        </p:nvSpPr>
        <p:spPr>
          <a:xfrm>
            <a:off x="7272528" y="4885579"/>
            <a:ext cx="537972" cy="339152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A4CC3F5-9501-AD4A-A64B-4D44F33391D0}"/>
              </a:ext>
            </a:extLst>
          </p:cNvPr>
          <p:cNvSpPr/>
          <p:nvPr/>
        </p:nvSpPr>
        <p:spPr>
          <a:xfrm>
            <a:off x="7810500" y="4885579"/>
            <a:ext cx="537972" cy="339152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FC627D1D-0C7A-F542-B731-01682BF97D54}"/>
              </a:ext>
            </a:extLst>
          </p:cNvPr>
          <p:cNvSpPr/>
          <p:nvPr/>
        </p:nvSpPr>
        <p:spPr>
          <a:xfrm>
            <a:off x="8340344" y="4885579"/>
            <a:ext cx="537972" cy="339152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5DAE111-2B78-5946-A578-AD021B6A15C8}"/>
              </a:ext>
            </a:extLst>
          </p:cNvPr>
          <p:cNvSpPr/>
          <p:nvPr/>
        </p:nvSpPr>
        <p:spPr>
          <a:xfrm>
            <a:off x="8870188" y="4885579"/>
            <a:ext cx="537972" cy="339152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52EF447A-A6E0-CA4F-9437-4C0089062599}"/>
              </a:ext>
            </a:extLst>
          </p:cNvPr>
          <p:cNvSpPr/>
          <p:nvPr/>
        </p:nvSpPr>
        <p:spPr>
          <a:xfrm>
            <a:off x="9408160" y="4885579"/>
            <a:ext cx="537972" cy="339152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5448BAA5-5D17-034B-9785-2561F27F64F2}"/>
              </a:ext>
            </a:extLst>
          </p:cNvPr>
          <p:cNvSpPr/>
          <p:nvPr/>
        </p:nvSpPr>
        <p:spPr>
          <a:xfrm>
            <a:off x="9938004" y="4885579"/>
            <a:ext cx="537972" cy="339152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22300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Why Concurrency?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If we’re not using them to solve the same big problem faster, why threads?</a:t>
            </a:r>
          </a:p>
          <a:p>
            <a:pPr>
              <a:buNone/>
            </a:pPr>
            <a:endParaRPr lang="en-US" sz="2400" dirty="0"/>
          </a:p>
          <a:p>
            <a:pPr>
              <a:buNone/>
            </a:pPr>
            <a:r>
              <a:rPr lang="en-US" sz="2400" dirty="0"/>
              <a:t>Threads useful for:</a:t>
            </a:r>
            <a:endParaRPr lang="en-US" sz="800" dirty="0"/>
          </a:p>
          <a:p>
            <a:r>
              <a:rPr lang="en-US" sz="2400" i="1" dirty="0"/>
              <a:t>Code responsiveness</a:t>
            </a:r>
            <a:endParaRPr lang="en-US" sz="2400" dirty="0"/>
          </a:p>
          <a:p>
            <a:pPr lvl="1"/>
            <a:r>
              <a:rPr lang="en-US" sz="2000" dirty="0"/>
              <a:t>Example: Respond to GUI events in one thread while another thread is performing an expensive computation</a:t>
            </a:r>
          </a:p>
          <a:p>
            <a:endParaRPr lang="en-US" sz="800" dirty="0"/>
          </a:p>
          <a:p>
            <a:r>
              <a:rPr lang="en-US" sz="2400" i="1" dirty="0"/>
              <a:t>Processor utilization (mask I/O latency)</a:t>
            </a:r>
          </a:p>
          <a:p>
            <a:pPr lvl="1"/>
            <a:r>
              <a:rPr lang="en-US" sz="2000" dirty="0"/>
              <a:t>If 1 thread “goes to disk,” have something else to do</a:t>
            </a:r>
          </a:p>
          <a:p>
            <a:pPr>
              <a:buNone/>
            </a:pPr>
            <a:endParaRPr lang="en-US" sz="800" dirty="0"/>
          </a:p>
          <a:p>
            <a:r>
              <a:rPr lang="en-US" sz="2400" i="1" dirty="0"/>
              <a:t>Failure isolation</a:t>
            </a:r>
          </a:p>
          <a:p>
            <a:pPr lvl="1"/>
            <a:r>
              <a:rPr lang="en-US" sz="2000" dirty="0"/>
              <a:t>Convenient structure if want to </a:t>
            </a:r>
            <a:r>
              <a:rPr lang="en-US" sz="2000" i="1" dirty="0"/>
              <a:t>interleave</a:t>
            </a:r>
            <a:r>
              <a:rPr lang="en-US" sz="2000" dirty="0"/>
              <a:t> multiple tasks and do not want an exception in one to stop the other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457880-8CE0-1F4B-8148-57B4B59A9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F018D-A113-44B2-BA5D-E3BD5C944D75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DDC1A6-2A7E-1A4E-A213-D7F84EBD37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Concurrency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7FF5AE-C694-A44A-BA44-4FE9A30289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u="sng" dirty="0">
                <a:solidFill>
                  <a:srgbClr val="0070C0"/>
                </a:solidFill>
              </a:rPr>
              <a:t>Correctly and efficiently managing access to shared resources </a:t>
            </a:r>
            <a:r>
              <a:rPr lang="en-US" dirty="0"/>
              <a:t>from multiple possibly-simultaneous clients!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400" dirty="0"/>
              <a:t>Instead of planning (ex: splitting up a task into multiple pieces), we need to </a:t>
            </a:r>
            <a:r>
              <a:rPr lang="en-US" sz="2400" i="1" dirty="0"/>
              <a:t>coordinate</a:t>
            </a:r>
            <a:r>
              <a:rPr lang="en-US" sz="2400" dirty="0"/>
              <a:t> how we use the same resources! (We might not be even doing the same thing!)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Even correct concurrent applications are usually highly </a:t>
            </a:r>
            <a:r>
              <a:rPr lang="en-US" sz="2400" dirty="0">
                <a:solidFill>
                  <a:srgbClr val="0070C0"/>
                </a:solidFill>
              </a:rPr>
              <a:t>non-deterministic</a:t>
            </a:r>
          </a:p>
          <a:p>
            <a:pPr lvl="1"/>
            <a:r>
              <a:rPr lang="en-US" sz="2000" dirty="0"/>
              <a:t>how threads are scheduled affects what operations happen first </a:t>
            </a:r>
          </a:p>
          <a:p>
            <a:pPr lvl="1"/>
            <a:r>
              <a:rPr lang="en-US" sz="2000" dirty="0"/>
              <a:t>non-repeatability complicates testing and debugging</a:t>
            </a:r>
          </a:p>
          <a:p>
            <a:pPr lvl="1"/>
            <a:r>
              <a:rPr lang="en-US" sz="2000" dirty="0"/>
              <a:t>(Unproven) Magic property where code works when testing but fails during demo…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8B94DA-CDC8-014E-819B-B83864C5F6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F018D-A113-44B2-BA5D-E3BD5C944D7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505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Sharing a Queue….</a:t>
            </a:r>
          </a:p>
        </p:txBody>
      </p:sp>
      <p:sp>
        <p:nvSpPr>
          <p:cNvPr id="24578" name="Content Placeholder 3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/>
              <a:t>Imagine 2 threads, running at the same time, </a:t>
            </a:r>
          </a:p>
          <a:p>
            <a:r>
              <a:rPr lang="en-US" dirty="0"/>
              <a:t>both with access to a </a:t>
            </a:r>
            <a:r>
              <a:rPr lang="en-US" dirty="0">
                <a:solidFill>
                  <a:schemeClr val="accent2"/>
                </a:solidFill>
              </a:rPr>
              <a:t>shared linked-list based queue </a:t>
            </a:r>
            <a:r>
              <a:rPr lang="en-US" dirty="0"/>
              <a:t>(initially empty)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3537FCE-2088-FB4B-AA2E-592A38158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F018D-A113-44B2-BA5D-E3BD5C944D75}" type="slidenum">
              <a:rPr lang="en-US" smtClean="0"/>
              <a:t>8</a:t>
            </a:fld>
            <a:endParaRPr lang="en-US"/>
          </a:p>
        </p:txBody>
      </p:sp>
      <p:sp>
        <p:nvSpPr>
          <p:cNvPr id="5" name="Rectangle 3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3733800" y="3048000"/>
            <a:ext cx="4419600" cy="28194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b="1" kern="0" dirty="0" err="1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enqueue</a:t>
            </a:r>
            <a:r>
              <a:rPr lang="en-US" b="1" kern="0" dirty="0">
                <a:latin typeface="Courier New" pitchFamily="49" charset="0"/>
              </a:rPr>
              <a:t>(x) {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b="1" kern="0" dirty="0">
                <a:latin typeface="Courier New" pitchFamily="49" charset="0"/>
              </a:rPr>
              <a:t>	if (back == null) {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b="1" kern="0" dirty="0">
                <a:latin typeface="Courier New" pitchFamily="49" charset="0"/>
              </a:rPr>
              <a:t>		back = new Node(x);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b="1" kern="0" dirty="0">
                <a:latin typeface="Courier New" pitchFamily="49" charset="0"/>
              </a:rPr>
              <a:t>		front = back;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b="1" kern="0" dirty="0">
                <a:latin typeface="Courier New" pitchFamily="49" charset="0"/>
              </a:rPr>
              <a:t>	}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b="1" kern="0" dirty="0">
                <a:latin typeface="Courier New" pitchFamily="49" charset="0"/>
              </a:rPr>
              <a:t>	else {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b="1" kern="0" dirty="0">
                <a:latin typeface="Courier New" pitchFamily="49" charset="0"/>
              </a:rPr>
              <a:t>		</a:t>
            </a:r>
            <a:r>
              <a:rPr lang="en-US" b="1" kern="0" dirty="0" err="1">
                <a:latin typeface="Courier New" pitchFamily="49" charset="0"/>
              </a:rPr>
              <a:t>back.next</a:t>
            </a:r>
            <a:r>
              <a:rPr lang="en-US" b="1" kern="0" dirty="0">
                <a:latin typeface="Courier New" pitchFamily="49" charset="0"/>
              </a:rPr>
              <a:t> = new Node(x);</a:t>
            </a:r>
          </a:p>
          <a:p>
            <a:pPr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b="1" kern="0" dirty="0">
                <a:latin typeface="Courier New" pitchFamily="49" charset="0"/>
              </a:rPr>
              <a:t>  	back = </a:t>
            </a:r>
            <a:r>
              <a:rPr lang="en-US" b="1" kern="0" dirty="0" err="1">
                <a:latin typeface="Courier New" pitchFamily="49" charset="0"/>
              </a:rPr>
              <a:t>back.next</a:t>
            </a:r>
            <a:r>
              <a:rPr lang="en-US" b="1" kern="0" dirty="0">
                <a:latin typeface="Courier New" pitchFamily="49" charset="0"/>
              </a:rPr>
              <a:t>;</a:t>
            </a:r>
          </a:p>
          <a:p>
            <a:pPr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b="1" kern="0" dirty="0">
                <a:latin typeface="Courier New" pitchFamily="49" charset="0"/>
              </a:rPr>
              <a:t>  }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b="1" kern="0" dirty="0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2307531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81063A-2975-460C-9A03-6DB7F4E2B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Bad Interleaving</a:t>
            </a:r>
          </a:p>
        </p:txBody>
      </p:sp>
      <p:sp>
        <p:nvSpPr>
          <p:cNvPr id="15" name="Content Placeholder 3">
            <a:extLst>
              <a:ext uri="{FF2B5EF4-FFF2-40B4-BE49-F238E27FC236}">
                <a16:creationId xmlns:a16="http://schemas.microsoft.com/office/drawing/2014/main" id="{43D3D3E2-F4EE-654D-9237-2C93B461C286}"/>
              </a:ext>
            </a:extLst>
          </p:cNvPr>
          <p:cNvSpPr>
            <a:spLocks noGrp="1"/>
          </p:cNvSpPr>
          <p:nvPr>
            <p:ph idx="1"/>
            <p:custDataLst>
              <p:tags r:id="rId1"/>
            </p:custDataLst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Any interleaving is possible!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1E352DE-199F-CD48-BCC2-1643E3D484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F018D-A113-44B2-BA5D-E3BD5C944D75}" type="slidenum">
              <a:rPr lang="en-US" smtClean="0"/>
              <a:t>9</a:t>
            </a:fld>
            <a:endParaRPr lang="en-US"/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D53D4F3C-2B05-2546-AD6E-B264C82D8FD1}"/>
              </a:ext>
            </a:extLst>
          </p:cNvPr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440696" y="2747961"/>
            <a:ext cx="4419600" cy="2509838"/>
          </a:xfrm>
          <a:prstGeom prst="rect">
            <a:avLst/>
          </a:prstGeom>
          <a:solidFill>
            <a:srgbClr val="DEF3EA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b="1" kern="0" dirty="0" err="1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enqueue</a:t>
            </a:r>
            <a:r>
              <a:rPr lang="en-US" sz="2000" b="1" kern="0" dirty="0">
                <a:latin typeface="Courier New" pitchFamily="49" charset="0"/>
              </a:rPr>
              <a:t>(x) {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b="1" kern="0" dirty="0">
                <a:latin typeface="Courier New" pitchFamily="49" charset="0"/>
              </a:rPr>
              <a:t>	if (back == null) {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endParaRPr lang="en-US" sz="2000" b="1" kern="0" dirty="0"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b="1" kern="0" dirty="0">
                <a:latin typeface="Courier New" pitchFamily="49" charset="0"/>
              </a:rPr>
              <a:t>		back = new Node(x);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b="1" kern="0" dirty="0">
                <a:latin typeface="Courier New" pitchFamily="49" charset="0"/>
              </a:rPr>
              <a:t>		front = back;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b="1" kern="0" dirty="0">
                <a:latin typeface="Courier New" pitchFamily="49" charset="0"/>
              </a:rPr>
              <a:t>	}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b="1" kern="0" dirty="0">
                <a:latin typeface="Courier New" pitchFamily="49" charset="0"/>
              </a:rPr>
              <a:t>  …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b="1" kern="0" dirty="0">
                <a:latin typeface="Courier New" pitchFamily="49" charset="0"/>
              </a:rPr>
              <a:t>}</a:t>
            </a:r>
          </a:p>
        </p:txBody>
      </p:sp>
      <p:sp>
        <p:nvSpPr>
          <p:cNvPr id="14" name="Rectangle 3">
            <a:extLst>
              <a:ext uri="{FF2B5EF4-FFF2-40B4-BE49-F238E27FC236}">
                <a16:creationId xmlns:a16="http://schemas.microsoft.com/office/drawing/2014/main" id="{4FB28FE0-4DE5-1C46-AA16-9E632C91F60D}"/>
              </a:ext>
            </a:extLst>
          </p:cNvPr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5990848" y="2747961"/>
            <a:ext cx="4419600" cy="3119438"/>
          </a:xfrm>
          <a:prstGeom prst="rect">
            <a:avLst/>
          </a:prstGeom>
          <a:solidFill>
            <a:srgbClr val="DEF3EA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b="1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enqueue</a:t>
            </a:r>
            <a:r>
              <a:rPr lang="en-US" sz="2000" b="1" kern="0" dirty="0">
                <a:latin typeface="Courier New" pitchFamily="49" charset="0"/>
              </a:rPr>
              <a:t>(x) {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endParaRPr lang="en-US" sz="2000" b="1" kern="0" dirty="0"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b="1" kern="0" dirty="0">
                <a:latin typeface="Courier New" pitchFamily="49" charset="0"/>
              </a:rPr>
              <a:t>	if (back == null) {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endParaRPr lang="en-US" sz="2000" b="1" kern="0" dirty="0"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endParaRPr lang="en-US" sz="2000" b="1" kern="0" dirty="0"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b="1" kern="0" dirty="0">
                <a:latin typeface="Courier New" pitchFamily="49" charset="0"/>
              </a:rPr>
              <a:t>		back = new Node(x);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b="1" kern="0" dirty="0">
                <a:latin typeface="Courier New" pitchFamily="49" charset="0"/>
              </a:rPr>
              <a:t>		front = back;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b="1" kern="0" dirty="0">
                <a:latin typeface="Courier New" pitchFamily="49" charset="0"/>
              </a:rPr>
              <a:t>	}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b="1" kern="0" dirty="0">
                <a:latin typeface="Courier New" pitchFamily="49" charset="0"/>
              </a:rPr>
              <a:t>  …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b="1" kern="0" dirty="0">
                <a:latin typeface="Courier New" pitchFamily="49" charset="0"/>
              </a:rPr>
              <a:t>}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FBA3080A-0A17-F949-B916-26FA6CF4E538}"/>
              </a:ext>
            </a:extLst>
          </p:cNvPr>
          <p:cNvCxnSpPr/>
          <p:nvPr>
            <p:custDataLst>
              <p:tags r:id="rId4"/>
            </p:custDataLst>
          </p:nvPr>
        </p:nvCxnSpPr>
        <p:spPr bwMode="auto">
          <a:xfrm rot="5400000">
            <a:off x="-76994" y="4229100"/>
            <a:ext cx="2819400" cy="1588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01F3AA33-EA40-7746-BB0F-9A1834F6D2BA}"/>
              </a:ext>
            </a:extLst>
          </p:cNvPr>
          <p:cNvSpPr txBox="1"/>
          <p:nvPr>
            <p:custDataLst>
              <p:tags r:id="rId5"/>
            </p:custDataLst>
          </p:nvPr>
        </p:nvSpPr>
        <p:spPr>
          <a:xfrm rot="16200000">
            <a:off x="703434" y="3982868"/>
            <a:ext cx="7458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latin typeface="+mn-lt"/>
              </a:rPr>
              <a:t>Time</a:t>
            </a:r>
          </a:p>
        </p:txBody>
      </p:sp>
    </p:spTree>
    <p:extLst>
      <p:ext uri="{BB962C8B-B14F-4D97-AF65-F5344CB8AC3E}">
        <p14:creationId xmlns:p14="http://schemas.microsoft.com/office/powerpoint/2010/main" val="327313840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3446</Words>
  <Application>Microsoft Macintosh PowerPoint</Application>
  <PresentationFormat>Widescreen</PresentationFormat>
  <Paragraphs>649</Paragraphs>
  <Slides>43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50" baseType="lpstr">
      <vt:lpstr>Arial</vt:lpstr>
      <vt:lpstr>Calibri</vt:lpstr>
      <vt:lpstr>Calibri Light</vt:lpstr>
      <vt:lpstr>Courier</vt:lpstr>
      <vt:lpstr>Courier New</vt:lpstr>
      <vt:lpstr>Tw Cen MT</vt:lpstr>
      <vt:lpstr>Office Theme</vt:lpstr>
      <vt:lpstr>Lecture 21:  Shared-Memory Concurrency &amp; Mutual Exclusion</vt:lpstr>
      <vt:lpstr>Today</vt:lpstr>
      <vt:lpstr>Today</vt:lpstr>
      <vt:lpstr>Sharing Resources</vt:lpstr>
      <vt:lpstr>Parallel Code</vt:lpstr>
      <vt:lpstr>Why Concurrency?</vt:lpstr>
      <vt:lpstr>Concurrency</vt:lpstr>
      <vt:lpstr>Sharing a Queue….</vt:lpstr>
      <vt:lpstr>Bad Interleaving</vt:lpstr>
      <vt:lpstr>Canonical example</vt:lpstr>
      <vt:lpstr>Activity: What is the balance at the end?</vt:lpstr>
      <vt:lpstr>Activity: What is the balance at the end?</vt:lpstr>
      <vt:lpstr>Activity: A “good” execution is also possible</vt:lpstr>
      <vt:lpstr>Activity: A bad interleaving</vt:lpstr>
      <vt:lpstr>Bad Interleavings</vt:lpstr>
      <vt:lpstr>A Principle</vt:lpstr>
      <vt:lpstr>A Principle</vt:lpstr>
      <vt:lpstr>Incorrect “fix”</vt:lpstr>
      <vt:lpstr>There’s still a bad interleaving, find one</vt:lpstr>
      <vt:lpstr>There’s still a bad interleaving, find one</vt:lpstr>
      <vt:lpstr>There’s still a bad interleaving, find one</vt:lpstr>
      <vt:lpstr>A Real Principle: Mutual Exclusion</vt:lpstr>
      <vt:lpstr>Implementing our own Mutex?</vt:lpstr>
      <vt:lpstr>Why is this Wrong?</vt:lpstr>
      <vt:lpstr>Still just moved the problem!</vt:lpstr>
      <vt:lpstr>Locks</vt:lpstr>
      <vt:lpstr>What we need: Locks</vt:lpstr>
      <vt:lpstr>Almost-correct pseudocode </vt:lpstr>
      <vt:lpstr>Using Locks</vt:lpstr>
      <vt:lpstr>Some mistakes</vt:lpstr>
      <vt:lpstr>Using Locks</vt:lpstr>
      <vt:lpstr>Re-entrant Locks</vt:lpstr>
      <vt:lpstr>Re-entrant lock idea</vt:lpstr>
      <vt:lpstr>Re-entrant locks work</vt:lpstr>
      <vt:lpstr>Real Java Locks</vt:lpstr>
      <vt:lpstr>synchronized: A Java convenience</vt:lpstr>
      <vt:lpstr>Java version #1 (correct but can be improved)</vt:lpstr>
      <vt:lpstr>Improving the Java</vt:lpstr>
      <vt:lpstr>Java version #2</vt:lpstr>
      <vt:lpstr>Syntactic sugar</vt:lpstr>
      <vt:lpstr>Java version #3 (final version)</vt:lpstr>
      <vt:lpstr>More Java notes</vt:lpstr>
      <vt:lpstr>Any 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2023-07-07T12:32:54Z</dcterms:created>
  <dcterms:modified xsi:type="dcterms:W3CDTF">2025-08-12T18:51:40Z</dcterms:modified>
</cp:coreProperties>
</file>