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3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5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6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notesSlides/notesSlide7.xml" ContentType="application/vnd.openxmlformats-officedocument.presentationml.notesSlide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notesSlides/notesSlide8.xml" ContentType="application/vnd.openxmlformats-officedocument.presentationml.notesSlide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notesSlides/notesSlide9.xml" ContentType="application/vnd.openxmlformats-officedocument.presentationml.notesSlide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notesSlides/notesSlide10.xml" ContentType="application/vnd.openxmlformats-officedocument.presentationml.notesSlide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notesSlides/notesSlide11.xml" ContentType="application/vnd.openxmlformats-officedocument.presentationml.notesSlide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notesSlides/notesSlide12.xml" ContentType="application/vnd.openxmlformats-officedocument.presentationml.notesSlide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notesSlides/notesSlide13.xml" ContentType="application/vnd.openxmlformats-officedocument.presentationml.notesSlide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notesSlides/notesSlide14.xml" ContentType="application/vnd.openxmlformats-officedocument.presentationml.notesSlide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notesSlides/notesSlide15.xml" ContentType="application/vnd.openxmlformats-officedocument.presentationml.notesSlide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notesSlides/notesSlide16.xml" ContentType="application/vnd.openxmlformats-officedocument.presentationml.notesSlide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427" r:id="rId3"/>
    <p:sldId id="432" r:id="rId4"/>
    <p:sldId id="258" r:id="rId5"/>
    <p:sldId id="324" r:id="rId6"/>
    <p:sldId id="325" r:id="rId7"/>
    <p:sldId id="352" r:id="rId8"/>
    <p:sldId id="357" r:id="rId9"/>
    <p:sldId id="433" r:id="rId10"/>
    <p:sldId id="354" r:id="rId11"/>
    <p:sldId id="355" r:id="rId12"/>
    <p:sldId id="358" r:id="rId13"/>
    <p:sldId id="431" r:id="rId14"/>
    <p:sldId id="430" r:id="rId15"/>
    <p:sldId id="366" r:id="rId16"/>
    <p:sldId id="380" r:id="rId17"/>
    <p:sldId id="359" r:id="rId18"/>
    <p:sldId id="330" r:id="rId19"/>
    <p:sldId id="331" r:id="rId20"/>
    <p:sldId id="332" r:id="rId21"/>
    <p:sldId id="333" r:id="rId22"/>
    <p:sldId id="42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2" autoAdjust="0"/>
    <p:restoredTop sz="94654"/>
  </p:normalViewPr>
  <p:slideViewPr>
    <p:cSldViewPr snapToGrid="0">
      <p:cViewPr varScale="1">
        <p:scale>
          <a:sx n="108" d="100"/>
          <a:sy n="108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84BDD-D479-4057-86BE-963AD483A2DF}" type="datetimeFigureOut">
              <a:rPr lang="en-US" smtClean="0"/>
              <a:t>8/10/25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05D4D-050C-4474-8BA3-DCF36D9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4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Q to class: Is this a map or a reduction? </a:t>
            </a:r>
          </a:p>
          <a:p>
            <a:r>
              <a:rPr lang="en-US" dirty="0">
                <a:latin typeface="Arial" charset="0"/>
              </a:rPr>
              <a:t>A: a map,</a:t>
            </a:r>
            <a:r>
              <a:rPr lang="en-US" baseline="0" dirty="0">
                <a:latin typeface="Arial" charset="0"/>
              </a:rPr>
              <a:t> the f values at the leaves just assign into the output array.  No single value is returned.</a:t>
            </a:r>
            <a:endParaRPr lang="en-US" dirty="0">
              <a:latin typeface="Arial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927BC-D5F9-4A73-A887-98A4D5A6B70E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FD0A7-346C-4181-AB20-8F00AA7D48FF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FD0A7-346C-4181-AB20-8F00AA7D48FF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99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56E21F-C3BB-4CCB-8D6E-C176D524242D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CC677-33E9-4EE5-A583-2D5ADC7D3FA9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0A15D3-9C40-4B19-B203-1E9A00721307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49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0A15D3-9C40-4B19-B203-1E9A00721307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605F71-4D7D-4DD3-8D08-4A74D829E593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FD0A7-346C-4181-AB20-8F00AA7D48FF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Q to class: Is this a map or a reduction? </a:t>
            </a:r>
          </a:p>
          <a:p>
            <a:r>
              <a:rPr lang="en-US" dirty="0">
                <a:latin typeface="Arial" charset="0"/>
              </a:rPr>
              <a:t>A: a map,</a:t>
            </a:r>
            <a:r>
              <a:rPr lang="en-US" baseline="0" dirty="0">
                <a:latin typeface="Arial" charset="0"/>
              </a:rPr>
              <a:t> the f values at the leaves just assign into the output array.  No single value is returned.</a:t>
            </a:r>
            <a:endParaRPr lang="en-US" dirty="0">
              <a:latin typeface="Arial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927BC-D5F9-4A73-A887-98A4D5A6B70E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5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EEB0-46FA-5F78-BCA0-79C572EA1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A2DE5-A152-B99C-3A32-4D30D38F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BC961-428A-E146-5834-098EA49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BAAB0-9412-AEF7-14CA-489AFA55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7E598-72FD-BD2B-DE0E-17321FCE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CE46F-28C7-3B5A-DB5D-1C50FBD9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1C4EE-EEC4-51F7-85B0-90E5C66A7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6A0E4-7BD0-CA37-1169-60B93B3A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7/29/2022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D8CD-C116-6386-61FD-08C63A6C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A4AE7-FEBD-6449-A924-FF84038C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73AE7-B0AC-1CD4-E2CF-815F8C2BE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AFE1A-F088-7E15-9FC7-692C9FB87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9AF56-3E58-73A1-FD98-9F070E3C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7/29/2022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B2068-9099-84EC-9F35-B4C8305C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90553-1995-C4BF-1D3F-6062FEA3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3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E57B-84D7-F2D3-4300-23C1A392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D8A47-E9A6-3DDD-01A4-A668DD899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0C9DF-633F-5A2E-0850-60BE3782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7/29/2022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4D7F-6DEE-27E4-2DAA-EE8C1473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B285A-0F36-3EE3-76B6-FD3E73D7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0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B585-767C-F116-736B-2502940BF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2C121-A91E-EC8A-100F-9890A4F4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E336-EE62-C59A-2568-126E639C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7/29/2022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93EBF-077E-CC5C-3B73-98F5CAEB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1792A-73BE-89BD-5AB7-A44980EA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5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2492-FA0D-72E9-0F9C-1F2F8805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1178-85AB-CC85-97A2-C85A6D033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F3188-1D1E-332B-69E6-ADB203535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CC56-37B5-DFA8-B133-3442D8B0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7/29/2022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8954C-5DC1-88FC-BE79-95E9A694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98FC1-DAAB-FFDF-72E8-103507FF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EE41-CF86-450D-5FB4-A3556A211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67950-605A-3BE8-F1DB-82F8E3D5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9F3A9-6EC5-E58F-EFD0-6ADB803E2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C107F-6D48-B12B-8B6E-2A63CFB8D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69FBA-98A0-3855-C3DB-9AA4ABEB9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866AF-BDBB-91D8-CCD1-B2A43472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7/29/2022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19B31-BDE9-A3E8-724E-93394A5F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7E4218-1A2D-E808-36F1-0193D759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312B-382A-AB17-01AA-17D79649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5E7402-05B3-7F2D-4A18-7422FFE2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7/29/2022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75BBC-8334-C958-F647-46A1807C7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57E95D-E3B3-3EF0-44EB-8F29A9A5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C001D-A1E3-72F7-6F2D-B9F56D2B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8A297-901C-24E9-B510-7E30523F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D30B8-0099-1845-B871-19B2E56E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7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AD5A-B3B5-8C98-FD08-D7FA54C3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2DF2F-CE45-2BA1-14C6-15CE9F7C0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2406B-A515-E489-A106-87AA02FB4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C4539-87FD-74BF-FA41-84CFA50F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7/29/2022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5AB51-3E72-51AC-42EC-65D193A1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3C4D9-F4F0-366A-3AFC-250517CF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7C5E-65AF-5479-31E5-ECC21099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D68A1-D854-534F-3723-E94670164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6330F-5174-4619-950E-F1B896927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73E32-4297-35F2-0F25-593EEA20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7/29/2022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10578-C32B-F744-9979-34CFCD8A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0F1B0-4C0A-A7D8-A5F4-8B16B8B6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CF947-A3F2-4936-34EC-73BEB73A1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56E50-54DF-DB62-18BD-B9FC35F71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05568-730A-462C-E428-0C036FA2B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7/29/2022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3152E-7EDF-BC07-321E-F25500446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340AA-35BA-9C02-1CED-88CFFAFFA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tags" Target="../tags/tag55.xml"/><Relationship Id="rId18" Type="http://schemas.openxmlformats.org/officeDocument/2006/relationships/tags" Target="../tags/tag60.xml"/><Relationship Id="rId26" Type="http://schemas.openxmlformats.org/officeDocument/2006/relationships/tags" Target="../tags/tag68.xml"/><Relationship Id="rId39" Type="http://schemas.openxmlformats.org/officeDocument/2006/relationships/tags" Target="../tags/tag81.xml"/><Relationship Id="rId21" Type="http://schemas.openxmlformats.org/officeDocument/2006/relationships/tags" Target="../tags/tag63.xml"/><Relationship Id="rId34" Type="http://schemas.openxmlformats.org/officeDocument/2006/relationships/tags" Target="../tags/tag76.xml"/><Relationship Id="rId42" Type="http://schemas.openxmlformats.org/officeDocument/2006/relationships/tags" Target="../tags/tag84.xml"/><Relationship Id="rId47" Type="http://schemas.openxmlformats.org/officeDocument/2006/relationships/tags" Target="../tags/tag89.xml"/><Relationship Id="rId50" Type="http://schemas.openxmlformats.org/officeDocument/2006/relationships/notesSlide" Target="../notesSlides/notesSlide6.xml"/><Relationship Id="rId7" Type="http://schemas.openxmlformats.org/officeDocument/2006/relationships/tags" Target="../tags/tag49.xml"/><Relationship Id="rId2" Type="http://schemas.openxmlformats.org/officeDocument/2006/relationships/tags" Target="../tags/tag44.xml"/><Relationship Id="rId16" Type="http://schemas.openxmlformats.org/officeDocument/2006/relationships/tags" Target="../tags/tag58.xml"/><Relationship Id="rId29" Type="http://schemas.openxmlformats.org/officeDocument/2006/relationships/tags" Target="../tags/tag71.xml"/><Relationship Id="rId11" Type="http://schemas.openxmlformats.org/officeDocument/2006/relationships/tags" Target="../tags/tag53.xml"/><Relationship Id="rId24" Type="http://schemas.openxmlformats.org/officeDocument/2006/relationships/tags" Target="../tags/tag66.xml"/><Relationship Id="rId32" Type="http://schemas.openxmlformats.org/officeDocument/2006/relationships/tags" Target="../tags/tag74.xml"/><Relationship Id="rId37" Type="http://schemas.openxmlformats.org/officeDocument/2006/relationships/tags" Target="../tags/tag79.xml"/><Relationship Id="rId40" Type="http://schemas.openxmlformats.org/officeDocument/2006/relationships/tags" Target="../tags/tag82.xml"/><Relationship Id="rId45" Type="http://schemas.openxmlformats.org/officeDocument/2006/relationships/tags" Target="../tags/tag87.xml"/><Relationship Id="rId5" Type="http://schemas.openxmlformats.org/officeDocument/2006/relationships/tags" Target="../tags/tag47.xml"/><Relationship Id="rId15" Type="http://schemas.openxmlformats.org/officeDocument/2006/relationships/tags" Target="../tags/tag57.xml"/><Relationship Id="rId23" Type="http://schemas.openxmlformats.org/officeDocument/2006/relationships/tags" Target="../tags/tag65.xml"/><Relationship Id="rId28" Type="http://schemas.openxmlformats.org/officeDocument/2006/relationships/tags" Target="../tags/tag70.xml"/><Relationship Id="rId36" Type="http://schemas.openxmlformats.org/officeDocument/2006/relationships/tags" Target="../tags/tag78.xml"/><Relationship Id="rId49" Type="http://schemas.openxmlformats.org/officeDocument/2006/relationships/slideLayout" Target="../slideLayouts/slideLayout7.xml"/><Relationship Id="rId10" Type="http://schemas.openxmlformats.org/officeDocument/2006/relationships/tags" Target="../tags/tag52.xml"/><Relationship Id="rId19" Type="http://schemas.openxmlformats.org/officeDocument/2006/relationships/tags" Target="../tags/tag61.xml"/><Relationship Id="rId31" Type="http://schemas.openxmlformats.org/officeDocument/2006/relationships/tags" Target="../tags/tag73.xml"/><Relationship Id="rId44" Type="http://schemas.openxmlformats.org/officeDocument/2006/relationships/tags" Target="../tags/tag86.xml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Relationship Id="rId22" Type="http://schemas.openxmlformats.org/officeDocument/2006/relationships/tags" Target="../tags/tag64.xml"/><Relationship Id="rId27" Type="http://schemas.openxmlformats.org/officeDocument/2006/relationships/tags" Target="../tags/tag69.xml"/><Relationship Id="rId30" Type="http://schemas.openxmlformats.org/officeDocument/2006/relationships/tags" Target="../tags/tag72.xml"/><Relationship Id="rId35" Type="http://schemas.openxmlformats.org/officeDocument/2006/relationships/tags" Target="../tags/tag77.xml"/><Relationship Id="rId43" Type="http://schemas.openxmlformats.org/officeDocument/2006/relationships/tags" Target="../tags/tag85.xml"/><Relationship Id="rId48" Type="http://schemas.openxmlformats.org/officeDocument/2006/relationships/tags" Target="../tags/tag90.xml"/><Relationship Id="rId8" Type="http://schemas.openxmlformats.org/officeDocument/2006/relationships/tags" Target="../tags/tag50.xml"/><Relationship Id="rId3" Type="http://schemas.openxmlformats.org/officeDocument/2006/relationships/tags" Target="../tags/tag45.xml"/><Relationship Id="rId12" Type="http://schemas.openxmlformats.org/officeDocument/2006/relationships/tags" Target="../tags/tag54.xml"/><Relationship Id="rId17" Type="http://schemas.openxmlformats.org/officeDocument/2006/relationships/tags" Target="../tags/tag59.xml"/><Relationship Id="rId25" Type="http://schemas.openxmlformats.org/officeDocument/2006/relationships/tags" Target="../tags/tag67.xml"/><Relationship Id="rId33" Type="http://schemas.openxmlformats.org/officeDocument/2006/relationships/tags" Target="../tags/tag75.xml"/><Relationship Id="rId38" Type="http://schemas.openxmlformats.org/officeDocument/2006/relationships/tags" Target="../tags/tag80.xml"/><Relationship Id="rId46" Type="http://schemas.openxmlformats.org/officeDocument/2006/relationships/tags" Target="../tags/tag88.xml"/><Relationship Id="rId20" Type="http://schemas.openxmlformats.org/officeDocument/2006/relationships/tags" Target="../tags/tag62.xml"/><Relationship Id="rId41" Type="http://schemas.openxmlformats.org/officeDocument/2006/relationships/tags" Target="../tags/tag83.xml"/><Relationship Id="rId1" Type="http://schemas.openxmlformats.org/officeDocument/2006/relationships/tags" Target="../tags/tag43.xml"/><Relationship Id="rId6" Type="http://schemas.openxmlformats.org/officeDocument/2006/relationships/tags" Target="../tags/tag48.xml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tags" Target="../tags/tag116.xml"/><Relationship Id="rId21" Type="http://schemas.openxmlformats.org/officeDocument/2006/relationships/tags" Target="../tags/tag111.xml"/><Relationship Id="rId34" Type="http://schemas.openxmlformats.org/officeDocument/2006/relationships/tags" Target="../tags/tag124.xml"/><Relationship Id="rId42" Type="http://schemas.openxmlformats.org/officeDocument/2006/relationships/tags" Target="../tags/tag132.xml"/><Relationship Id="rId47" Type="http://schemas.openxmlformats.org/officeDocument/2006/relationships/tags" Target="../tags/tag137.xml"/><Relationship Id="rId50" Type="http://schemas.openxmlformats.org/officeDocument/2006/relationships/tags" Target="../tags/tag140.xml"/><Relationship Id="rId55" Type="http://schemas.openxmlformats.org/officeDocument/2006/relationships/tags" Target="../tags/tag145.xml"/><Relationship Id="rId63" Type="http://schemas.openxmlformats.org/officeDocument/2006/relationships/tags" Target="../tags/tag153.xml"/><Relationship Id="rId7" Type="http://schemas.openxmlformats.org/officeDocument/2006/relationships/tags" Target="../tags/tag97.xml"/><Relationship Id="rId2" Type="http://schemas.openxmlformats.org/officeDocument/2006/relationships/tags" Target="../tags/tag92.xml"/><Relationship Id="rId16" Type="http://schemas.openxmlformats.org/officeDocument/2006/relationships/tags" Target="../tags/tag106.xml"/><Relationship Id="rId29" Type="http://schemas.openxmlformats.org/officeDocument/2006/relationships/tags" Target="../tags/tag119.xml"/><Relationship Id="rId11" Type="http://schemas.openxmlformats.org/officeDocument/2006/relationships/tags" Target="../tags/tag101.xml"/><Relationship Id="rId24" Type="http://schemas.openxmlformats.org/officeDocument/2006/relationships/tags" Target="../tags/tag114.xml"/><Relationship Id="rId32" Type="http://schemas.openxmlformats.org/officeDocument/2006/relationships/tags" Target="../tags/tag122.xml"/><Relationship Id="rId37" Type="http://schemas.openxmlformats.org/officeDocument/2006/relationships/tags" Target="../tags/tag127.xml"/><Relationship Id="rId40" Type="http://schemas.openxmlformats.org/officeDocument/2006/relationships/tags" Target="../tags/tag130.xml"/><Relationship Id="rId45" Type="http://schemas.openxmlformats.org/officeDocument/2006/relationships/tags" Target="../tags/tag135.xml"/><Relationship Id="rId53" Type="http://schemas.openxmlformats.org/officeDocument/2006/relationships/tags" Target="../tags/tag143.xml"/><Relationship Id="rId58" Type="http://schemas.openxmlformats.org/officeDocument/2006/relationships/tags" Target="../tags/tag148.xml"/><Relationship Id="rId5" Type="http://schemas.openxmlformats.org/officeDocument/2006/relationships/tags" Target="../tags/tag95.xml"/><Relationship Id="rId61" Type="http://schemas.openxmlformats.org/officeDocument/2006/relationships/tags" Target="../tags/tag151.xml"/><Relationship Id="rId19" Type="http://schemas.openxmlformats.org/officeDocument/2006/relationships/tags" Target="../tags/tag109.xml"/><Relationship Id="rId14" Type="http://schemas.openxmlformats.org/officeDocument/2006/relationships/tags" Target="../tags/tag104.xml"/><Relationship Id="rId22" Type="http://schemas.openxmlformats.org/officeDocument/2006/relationships/tags" Target="../tags/tag112.xml"/><Relationship Id="rId27" Type="http://schemas.openxmlformats.org/officeDocument/2006/relationships/tags" Target="../tags/tag117.xml"/><Relationship Id="rId30" Type="http://schemas.openxmlformats.org/officeDocument/2006/relationships/tags" Target="../tags/tag120.xml"/><Relationship Id="rId35" Type="http://schemas.openxmlformats.org/officeDocument/2006/relationships/tags" Target="../tags/tag125.xml"/><Relationship Id="rId43" Type="http://schemas.openxmlformats.org/officeDocument/2006/relationships/tags" Target="../tags/tag133.xml"/><Relationship Id="rId48" Type="http://schemas.openxmlformats.org/officeDocument/2006/relationships/tags" Target="../tags/tag138.xml"/><Relationship Id="rId56" Type="http://schemas.openxmlformats.org/officeDocument/2006/relationships/tags" Target="../tags/tag146.xml"/><Relationship Id="rId64" Type="http://schemas.openxmlformats.org/officeDocument/2006/relationships/slideLayout" Target="../slideLayouts/slideLayout6.xml"/><Relationship Id="rId8" Type="http://schemas.openxmlformats.org/officeDocument/2006/relationships/tags" Target="../tags/tag98.xml"/><Relationship Id="rId51" Type="http://schemas.openxmlformats.org/officeDocument/2006/relationships/tags" Target="../tags/tag141.xml"/><Relationship Id="rId3" Type="http://schemas.openxmlformats.org/officeDocument/2006/relationships/tags" Target="../tags/tag93.xml"/><Relationship Id="rId12" Type="http://schemas.openxmlformats.org/officeDocument/2006/relationships/tags" Target="../tags/tag102.xml"/><Relationship Id="rId17" Type="http://schemas.openxmlformats.org/officeDocument/2006/relationships/tags" Target="../tags/tag107.xml"/><Relationship Id="rId25" Type="http://schemas.openxmlformats.org/officeDocument/2006/relationships/tags" Target="../tags/tag115.xml"/><Relationship Id="rId33" Type="http://schemas.openxmlformats.org/officeDocument/2006/relationships/tags" Target="../tags/tag123.xml"/><Relationship Id="rId38" Type="http://schemas.openxmlformats.org/officeDocument/2006/relationships/tags" Target="../tags/tag128.xml"/><Relationship Id="rId46" Type="http://schemas.openxmlformats.org/officeDocument/2006/relationships/tags" Target="../tags/tag136.xml"/><Relationship Id="rId59" Type="http://schemas.openxmlformats.org/officeDocument/2006/relationships/tags" Target="../tags/tag149.xml"/><Relationship Id="rId20" Type="http://schemas.openxmlformats.org/officeDocument/2006/relationships/tags" Target="../tags/tag110.xml"/><Relationship Id="rId41" Type="http://schemas.openxmlformats.org/officeDocument/2006/relationships/tags" Target="../tags/tag131.xml"/><Relationship Id="rId54" Type="http://schemas.openxmlformats.org/officeDocument/2006/relationships/tags" Target="../tags/tag144.xml"/><Relationship Id="rId62" Type="http://schemas.openxmlformats.org/officeDocument/2006/relationships/tags" Target="../tags/tag15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5" Type="http://schemas.openxmlformats.org/officeDocument/2006/relationships/tags" Target="../tags/tag105.xml"/><Relationship Id="rId23" Type="http://schemas.openxmlformats.org/officeDocument/2006/relationships/tags" Target="../tags/tag113.xml"/><Relationship Id="rId28" Type="http://schemas.openxmlformats.org/officeDocument/2006/relationships/tags" Target="../tags/tag118.xml"/><Relationship Id="rId36" Type="http://schemas.openxmlformats.org/officeDocument/2006/relationships/tags" Target="../tags/tag126.xml"/><Relationship Id="rId49" Type="http://schemas.openxmlformats.org/officeDocument/2006/relationships/tags" Target="../tags/tag139.xml"/><Relationship Id="rId57" Type="http://schemas.openxmlformats.org/officeDocument/2006/relationships/tags" Target="../tags/tag147.xml"/><Relationship Id="rId10" Type="http://schemas.openxmlformats.org/officeDocument/2006/relationships/tags" Target="../tags/tag100.xml"/><Relationship Id="rId31" Type="http://schemas.openxmlformats.org/officeDocument/2006/relationships/tags" Target="../tags/tag121.xml"/><Relationship Id="rId44" Type="http://schemas.openxmlformats.org/officeDocument/2006/relationships/tags" Target="../tags/tag134.xml"/><Relationship Id="rId52" Type="http://schemas.openxmlformats.org/officeDocument/2006/relationships/tags" Target="../tags/tag142.xml"/><Relationship Id="rId60" Type="http://schemas.openxmlformats.org/officeDocument/2006/relationships/tags" Target="../tags/tag150.xml"/><Relationship Id="rId65" Type="http://schemas.openxmlformats.org/officeDocument/2006/relationships/notesSlide" Target="../notesSlides/notesSlide7.xml"/><Relationship Id="rId4" Type="http://schemas.openxmlformats.org/officeDocument/2006/relationships/tags" Target="../tags/tag94.xml"/><Relationship Id="rId9" Type="http://schemas.openxmlformats.org/officeDocument/2006/relationships/tags" Target="../tags/tag99.xml"/><Relationship Id="rId13" Type="http://schemas.openxmlformats.org/officeDocument/2006/relationships/tags" Target="../tags/tag103.xml"/><Relationship Id="rId18" Type="http://schemas.openxmlformats.org/officeDocument/2006/relationships/tags" Target="../tags/tag108.xml"/><Relationship Id="rId39" Type="http://schemas.openxmlformats.org/officeDocument/2006/relationships/tags" Target="../tags/tag1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5.xml"/><Relationship Id="rId1" Type="http://schemas.openxmlformats.org/officeDocument/2006/relationships/tags" Target="../tags/tag154.xml"/><Relationship Id="rId4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26" Type="http://schemas.openxmlformats.org/officeDocument/2006/relationships/tags" Target="../tags/tag181.xml"/><Relationship Id="rId21" Type="http://schemas.openxmlformats.org/officeDocument/2006/relationships/tags" Target="../tags/tag176.xml"/><Relationship Id="rId34" Type="http://schemas.openxmlformats.org/officeDocument/2006/relationships/tags" Target="../tags/tag189.xml"/><Relationship Id="rId42" Type="http://schemas.openxmlformats.org/officeDocument/2006/relationships/tags" Target="../tags/tag197.xml"/><Relationship Id="rId47" Type="http://schemas.openxmlformats.org/officeDocument/2006/relationships/tags" Target="../tags/tag202.xml"/><Relationship Id="rId50" Type="http://schemas.openxmlformats.org/officeDocument/2006/relationships/tags" Target="../tags/tag205.xml"/><Relationship Id="rId55" Type="http://schemas.openxmlformats.org/officeDocument/2006/relationships/tags" Target="../tags/tag210.xml"/><Relationship Id="rId63" Type="http://schemas.openxmlformats.org/officeDocument/2006/relationships/tags" Target="../tags/tag218.xml"/><Relationship Id="rId7" Type="http://schemas.openxmlformats.org/officeDocument/2006/relationships/tags" Target="../tags/tag162.xml"/><Relationship Id="rId2" Type="http://schemas.openxmlformats.org/officeDocument/2006/relationships/tags" Target="../tags/tag157.xml"/><Relationship Id="rId16" Type="http://schemas.openxmlformats.org/officeDocument/2006/relationships/tags" Target="../tags/tag171.xml"/><Relationship Id="rId29" Type="http://schemas.openxmlformats.org/officeDocument/2006/relationships/tags" Target="../tags/tag184.xml"/><Relationship Id="rId11" Type="http://schemas.openxmlformats.org/officeDocument/2006/relationships/tags" Target="../tags/tag166.xml"/><Relationship Id="rId24" Type="http://schemas.openxmlformats.org/officeDocument/2006/relationships/tags" Target="../tags/tag179.xml"/><Relationship Id="rId32" Type="http://schemas.openxmlformats.org/officeDocument/2006/relationships/tags" Target="../tags/tag187.xml"/><Relationship Id="rId37" Type="http://schemas.openxmlformats.org/officeDocument/2006/relationships/tags" Target="../tags/tag192.xml"/><Relationship Id="rId40" Type="http://schemas.openxmlformats.org/officeDocument/2006/relationships/tags" Target="../tags/tag195.xml"/><Relationship Id="rId45" Type="http://schemas.openxmlformats.org/officeDocument/2006/relationships/tags" Target="../tags/tag200.xml"/><Relationship Id="rId53" Type="http://schemas.openxmlformats.org/officeDocument/2006/relationships/tags" Target="../tags/tag208.xml"/><Relationship Id="rId58" Type="http://schemas.openxmlformats.org/officeDocument/2006/relationships/tags" Target="../tags/tag213.xml"/><Relationship Id="rId66" Type="http://schemas.openxmlformats.org/officeDocument/2006/relationships/notesSlide" Target="../notesSlides/notesSlide9.xml"/><Relationship Id="rId5" Type="http://schemas.openxmlformats.org/officeDocument/2006/relationships/tags" Target="../tags/tag160.xml"/><Relationship Id="rId61" Type="http://schemas.openxmlformats.org/officeDocument/2006/relationships/tags" Target="../tags/tag216.xml"/><Relationship Id="rId19" Type="http://schemas.openxmlformats.org/officeDocument/2006/relationships/tags" Target="../tags/tag174.xml"/><Relationship Id="rId14" Type="http://schemas.openxmlformats.org/officeDocument/2006/relationships/tags" Target="../tags/tag169.xml"/><Relationship Id="rId22" Type="http://schemas.openxmlformats.org/officeDocument/2006/relationships/tags" Target="../tags/tag177.xml"/><Relationship Id="rId27" Type="http://schemas.openxmlformats.org/officeDocument/2006/relationships/tags" Target="../tags/tag182.xml"/><Relationship Id="rId30" Type="http://schemas.openxmlformats.org/officeDocument/2006/relationships/tags" Target="../tags/tag185.xml"/><Relationship Id="rId35" Type="http://schemas.openxmlformats.org/officeDocument/2006/relationships/tags" Target="../tags/tag190.xml"/><Relationship Id="rId43" Type="http://schemas.openxmlformats.org/officeDocument/2006/relationships/tags" Target="../tags/tag198.xml"/><Relationship Id="rId48" Type="http://schemas.openxmlformats.org/officeDocument/2006/relationships/tags" Target="../tags/tag203.xml"/><Relationship Id="rId56" Type="http://schemas.openxmlformats.org/officeDocument/2006/relationships/tags" Target="../tags/tag211.xml"/><Relationship Id="rId64" Type="http://schemas.openxmlformats.org/officeDocument/2006/relationships/tags" Target="../tags/tag219.xml"/><Relationship Id="rId8" Type="http://schemas.openxmlformats.org/officeDocument/2006/relationships/tags" Target="../tags/tag163.xml"/><Relationship Id="rId51" Type="http://schemas.openxmlformats.org/officeDocument/2006/relationships/tags" Target="../tags/tag206.xml"/><Relationship Id="rId3" Type="http://schemas.openxmlformats.org/officeDocument/2006/relationships/tags" Target="../tags/tag158.xml"/><Relationship Id="rId12" Type="http://schemas.openxmlformats.org/officeDocument/2006/relationships/tags" Target="../tags/tag167.xml"/><Relationship Id="rId17" Type="http://schemas.openxmlformats.org/officeDocument/2006/relationships/tags" Target="../tags/tag172.xml"/><Relationship Id="rId25" Type="http://schemas.openxmlformats.org/officeDocument/2006/relationships/tags" Target="../tags/tag180.xml"/><Relationship Id="rId33" Type="http://schemas.openxmlformats.org/officeDocument/2006/relationships/tags" Target="../tags/tag188.xml"/><Relationship Id="rId38" Type="http://schemas.openxmlformats.org/officeDocument/2006/relationships/tags" Target="../tags/tag193.xml"/><Relationship Id="rId46" Type="http://schemas.openxmlformats.org/officeDocument/2006/relationships/tags" Target="../tags/tag201.xml"/><Relationship Id="rId59" Type="http://schemas.openxmlformats.org/officeDocument/2006/relationships/tags" Target="../tags/tag214.xml"/><Relationship Id="rId20" Type="http://schemas.openxmlformats.org/officeDocument/2006/relationships/tags" Target="../tags/tag175.xml"/><Relationship Id="rId41" Type="http://schemas.openxmlformats.org/officeDocument/2006/relationships/tags" Target="../tags/tag196.xml"/><Relationship Id="rId54" Type="http://schemas.openxmlformats.org/officeDocument/2006/relationships/tags" Target="../tags/tag209.xml"/><Relationship Id="rId62" Type="http://schemas.openxmlformats.org/officeDocument/2006/relationships/tags" Target="../tags/tag217.xml"/><Relationship Id="rId1" Type="http://schemas.openxmlformats.org/officeDocument/2006/relationships/tags" Target="../tags/tag156.xml"/><Relationship Id="rId6" Type="http://schemas.openxmlformats.org/officeDocument/2006/relationships/tags" Target="../tags/tag161.xml"/><Relationship Id="rId15" Type="http://schemas.openxmlformats.org/officeDocument/2006/relationships/tags" Target="../tags/tag170.xml"/><Relationship Id="rId23" Type="http://schemas.openxmlformats.org/officeDocument/2006/relationships/tags" Target="../tags/tag178.xml"/><Relationship Id="rId28" Type="http://schemas.openxmlformats.org/officeDocument/2006/relationships/tags" Target="../tags/tag183.xml"/><Relationship Id="rId36" Type="http://schemas.openxmlformats.org/officeDocument/2006/relationships/tags" Target="../tags/tag191.xml"/><Relationship Id="rId49" Type="http://schemas.openxmlformats.org/officeDocument/2006/relationships/tags" Target="../tags/tag204.xml"/><Relationship Id="rId57" Type="http://schemas.openxmlformats.org/officeDocument/2006/relationships/tags" Target="../tags/tag212.xml"/><Relationship Id="rId10" Type="http://schemas.openxmlformats.org/officeDocument/2006/relationships/tags" Target="../tags/tag165.xml"/><Relationship Id="rId31" Type="http://schemas.openxmlformats.org/officeDocument/2006/relationships/tags" Target="../tags/tag186.xml"/><Relationship Id="rId44" Type="http://schemas.openxmlformats.org/officeDocument/2006/relationships/tags" Target="../tags/tag199.xml"/><Relationship Id="rId52" Type="http://schemas.openxmlformats.org/officeDocument/2006/relationships/tags" Target="../tags/tag207.xml"/><Relationship Id="rId60" Type="http://schemas.openxmlformats.org/officeDocument/2006/relationships/tags" Target="../tags/tag215.xml"/><Relationship Id="rId65" Type="http://schemas.openxmlformats.org/officeDocument/2006/relationships/slideLayout" Target="../slideLayouts/slideLayout6.xml"/><Relationship Id="rId4" Type="http://schemas.openxmlformats.org/officeDocument/2006/relationships/tags" Target="../tags/tag159.xml"/><Relationship Id="rId9" Type="http://schemas.openxmlformats.org/officeDocument/2006/relationships/tags" Target="../tags/tag164.xml"/><Relationship Id="rId13" Type="http://schemas.openxmlformats.org/officeDocument/2006/relationships/tags" Target="../tags/tag168.xml"/><Relationship Id="rId18" Type="http://schemas.openxmlformats.org/officeDocument/2006/relationships/tags" Target="../tags/tag173.xml"/><Relationship Id="rId39" Type="http://schemas.openxmlformats.org/officeDocument/2006/relationships/tags" Target="../tags/tag194.xml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tags" Target="../tags/tag245.xml"/><Relationship Id="rId21" Type="http://schemas.openxmlformats.org/officeDocument/2006/relationships/tags" Target="../tags/tag240.xml"/><Relationship Id="rId42" Type="http://schemas.openxmlformats.org/officeDocument/2006/relationships/tags" Target="../tags/tag261.xml"/><Relationship Id="rId47" Type="http://schemas.openxmlformats.org/officeDocument/2006/relationships/tags" Target="../tags/tag266.xml"/><Relationship Id="rId63" Type="http://schemas.openxmlformats.org/officeDocument/2006/relationships/tags" Target="../tags/tag282.xml"/><Relationship Id="rId68" Type="http://schemas.openxmlformats.org/officeDocument/2006/relationships/tags" Target="../tags/tag287.xml"/><Relationship Id="rId16" Type="http://schemas.openxmlformats.org/officeDocument/2006/relationships/tags" Target="../tags/tag235.xml"/><Relationship Id="rId11" Type="http://schemas.openxmlformats.org/officeDocument/2006/relationships/tags" Target="../tags/tag230.xml"/><Relationship Id="rId32" Type="http://schemas.openxmlformats.org/officeDocument/2006/relationships/tags" Target="../tags/tag251.xml"/><Relationship Id="rId37" Type="http://schemas.openxmlformats.org/officeDocument/2006/relationships/tags" Target="../tags/tag256.xml"/><Relationship Id="rId53" Type="http://schemas.openxmlformats.org/officeDocument/2006/relationships/tags" Target="../tags/tag272.xml"/><Relationship Id="rId58" Type="http://schemas.openxmlformats.org/officeDocument/2006/relationships/tags" Target="../tags/tag277.xml"/><Relationship Id="rId74" Type="http://schemas.openxmlformats.org/officeDocument/2006/relationships/tags" Target="../tags/tag293.xml"/><Relationship Id="rId79" Type="http://schemas.openxmlformats.org/officeDocument/2006/relationships/tags" Target="../tags/tag298.xml"/><Relationship Id="rId5" Type="http://schemas.openxmlformats.org/officeDocument/2006/relationships/tags" Target="../tags/tag224.xml"/><Relationship Id="rId61" Type="http://schemas.openxmlformats.org/officeDocument/2006/relationships/tags" Target="../tags/tag280.xml"/><Relationship Id="rId19" Type="http://schemas.openxmlformats.org/officeDocument/2006/relationships/tags" Target="../tags/tag238.xml"/><Relationship Id="rId14" Type="http://schemas.openxmlformats.org/officeDocument/2006/relationships/tags" Target="../tags/tag233.xml"/><Relationship Id="rId22" Type="http://schemas.openxmlformats.org/officeDocument/2006/relationships/tags" Target="../tags/tag241.xml"/><Relationship Id="rId27" Type="http://schemas.openxmlformats.org/officeDocument/2006/relationships/tags" Target="../tags/tag246.xml"/><Relationship Id="rId30" Type="http://schemas.openxmlformats.org/officeDocument/2006/relationships/tags" Target="../tags/tag249.xml"/><Relationship Id="rId35" Type="http://schemas.openxmlformats.org/officeDocument/2006/relationships/tags" Target="../tags/tag254.xml"/><Relationship Id="rId43" Type="http://schemas.openxmlformats.org/officeDocument/2006/relationships/tags" Target="../tags/tag262.xml"/><Relationship Id="rId48" Type="http://schemas.openxmlformats.org/officeDocument/2006/relationships/tags" Target="../tags/tag267.xml"/><Relationship Id="rId56" Type="http://schemas.openxmlformats.org/officeDocument/2006/relationships/tags" Target="../tags/tag275.xml"/><Relationship Id="rId64" Type="http://schemas.openxmlformats.org/officeDocument/2006/relationships/tags" Target="../tags/tag283.xml"/><Relationship Id="rId69" Type="http://schemas.openxmlformats.org/officeDocument/2006/relationships/tags" Target="../tags/tag288.xml"/><Relationship Id="rId77" Type="http://schemas.openxmlformats.org/officeDocument/2006/relationships/tags" Target="../tags/tag296.xml"/><Relationship Id="rId8" Type="http://schemas.openxmlformats.org/officeDocument/2006/relationships/tags" Target="../tags/tag227.xml"/><Relationship Id="rId51" Type="http://schemas.openxmlformats.org/officeDocument/2006/relationships/tags" Target="../tags/tag270.xml"/><Relationship Id="rId72" Type="http://schemas.openxmlformats.org/officeDocument/2006/relationships/tags" Target="../tags/tag291.xml"/><Relationship Id="rId80" Type="http://schemas.openxmlformats.org/officeDocument/2006/relationships/slideLayout" Target="../slideLayouts/slideLayout6.xml"/><Relationship Id="rId3" Type="http://schemas.openxmlformats.org/officeDocument/2006/relationships/tags" Target="../tags/tag222.xml"/><Relationship Id="rId12" Type="http://schemas.openxmlformats.org/officeDocument/2006/relationships/tags" Target="../tags/tag231.xml"/><Relationship Id="rId17" Type="http://schemas.openxmlformats.org/officeDocument/2006/relationships/tags" Target="../tags/tag236.xml"/><Relationship Id="rId25" Type="http://schemas.openxmlformats.org/officeDocument/2006/relationships/tags" Target="../tags/tag244.xml"/><Relationship Id="rId33" Type="http://schemas.openxmlformats.org/officeDocument/2006/relationships/tags" Target="../tags/tag252.xml"/><Relationship Id="rId38" Type="http://schemas.openxmlformats.org/officeDocument/2006/relationships/tags" Target="../tags/tag257.xml"/><Relationship Id="rId46" Type="http://schemas.openxmlformats.org/officeDocument/2006/relationships/tags" Target="../tags/tag265.xml"/><Relationship Id="rId59" Type="http://schemas.openxmlformats.org/officeDocument/2006/relationships/tags" Target="../tags/tag278.xml"/><Relationship Id="rId67" Type="http://schemas.openxmlformats.org/officeDocument/2006/relationships/tags" Target="../tags/tag286.xml"/><Relationship Id="rId20" Type="http://schemas.openxmlformats.org/officeDocument/2006/relationships/tags" Target="../tags/tag239.xml"/><Relationship Id="rId41" Type="http://schemas.openxmlformats.org/officeDocument/2006/relationships/tags" Target="../tags/tag260.xml"/><Relationship Id="rId54" Type="http://schemas.openxmlformats.org/officeDocument/2006/relationships/tags" Target="../tags/tag273.xml"/><Relationship Id="rId62" Type="http://schemas.openxmlformats.org/officeDocument/2006/relationships/tags" Target="../tags/tag281.xml"/><Relationship Id="rId70" Type="http://schemas.openxmlformats.org/officeDocument/2006/relationships/tags" Target="../tags/tag289.xml"/><Relationship Id="rId75" Type="http://schemas.openxmlformats.org/officeDocument/2006/relationships/tags" Target="../tags/tag294.xml"/><Relationship Id="rId1" Type="http://schemas.openxmlformats.org/officeDocument/2006/relationships/tags" Target="../tags/tag220.xml"/><Relationship Id="rId6" Type="http://schemas.openxmlformats.org/officeDocument/2006/relationships/tags" Target="../tags/tag225.xml"/><Relationship Id="rId15" Type="http://schemas.openxmlformats.org/officeDocument/2006/relationships/tags" Target="../tags/tag234.xml"/><Relationship Id="rId23" Type="http://schemas.openxmlformats.org/officeDocument/2006/relationships/tags" Target="../tags/tag242.xml"/><Relationship Id="rId28" Type="http://schemas.openxmlformats.org/officeDocument/2006/relationships/tags" Target="../tags/tag247.xml"/><Relationship Id="rId36" Type="http://schemas.openxmlformats.org/officeDocument/2006/relationships/tags" Target="../tags/tag255.xml"/><Relationship Id="rId49" Type="http://schemas.openxmlformats.org/officeDocument/2006/relationships/tags" Target="../tags/tag268.xml"/><Relationship Id="rId57" Type="http://schemas.openxmlformats.org/officeDocument/2006/relationships/tags" Target="../tags/tag276.xml"/><Relationship Id="rId10" Type="http://schemas.openxmlformats.org/officeDocument/2006/relationships/tags" Target="../tags/tag229.xml"/><Relationship Id="rId31" Type="http://schemas.openxmlformats.org/officeDocument/2006/relationships/tags" Target="../tags/tag250.xml"/><Relationship Id="rId44" Type="http://schemas.openxmlformats.org/officeDocument/2006/relationships/tags" Target="../tags/tag263.xml"/><Relationship Id="rId52" Type="http://schemas.openxmlformats.org/officeDocument/2006/relationships/tags" Target="../tags/tag271.xml"/><Relationship Id="rId60" Type="http://schemas.openxmlformats.org/officeDocument/2006/relationships/tags" Target="../tags/tag279.xml"/><Relationship Id="rId65" Type="http://schemas.openxmlformats.org/officeDocument/2006/relationships/tags" Target="../tags/tag284.xml"/><Relationship Id="rId73" Type="http://schemas.openxmlformats.org/officeDocument/2006/relationships/tags" Target="../tags/tag292.xml"/><Relationship Id="rId78" Type="http://schemas.openxmlformats.org/officeDocument/2006/relationships/tags" Target="../tags/tag297.xml"/><Relationship Id="rId81" Type="http://schemas.openxmlformats.org/officeDocument/2006/relationships/notesSlide" Target="../notesSlides/notesSlide10.xml"/><Relationship Id="rId4" Type="http://schemas.openxmlformats.org/officeDocument/2006/relationships/tags" Target="../tags/tag223.xml"/><Relationship Id="rId9" Type="http://schemas.openxmlformats.org/officeDocument/2006/relationships/tags" Target="../tags/tag228.xml"/><Relationship Id="rId13" Type="http://schemas.openxmlformats.org/officeDocument/2006/relationships/tags" Target="../tags/tag232.xml"/><Relationship Id="rId18" Type="http://schemas.openxmlformats.org/officeDocument/2006/relationships/tags" Target="../tags/tag237.xml"/><Relationship Id="rId39" Type="http://schemas.openxmlformats.org/officeDocument/2006/relationships/tags" Target="../tags/tag258.xml"/><Relationship Id="rId34" Type="http://schemas.openxmlformats.org/officeDocument/2006/relationships/tags" Target="../tags/tag253.xml"/><Relationship Id="rId50" Type="http://schemas.openxmlformats.org/officeDocument/2006/relationships/tags" Target="../tags/tag269.xml"/><Relationship Id="rId55" Type="http://schemas.openxmlformats.org/officeDocument/2006/relationships/tags" Target="../tags/tag274.xml"/><Relationship Id="rId76" Type="http://schemas.openxmlformats.org/officeDocument/2006/relationships/tags" Target="../tags/tag295.xml"/><Relationship Id="rId7" Type="http://schemas.openxmlformats.org/officeDocument/2006/relationships/tags" Target="../tags/tag226.xml"/><Relationship Id="rId71" Type="http://schemas.openxmlformats.org/officeDocument/2006/relationships/tags" Target="../tags/tag290.xml"/><Relationship Id="rId2" Type="http://schemas.openxmlformats.org/officeDocument/2006/relationships/tags" Target="../tags/tag221.xml"/><Relationship Id="rId29" Type="http://schemas.openxmlformats.org/officeDocument/2006/relationships/tags" Target="../tags/tag248.xml"/><Relationship Id="rId24" Type="http://schemas.openxmlformats.org/officeDocument/2006/relationships/tags" Target="../tags/tag243.xml"/><Relationship Id="rId40" Type="http://schemas.openxmlformats.org/officeDocument/2006/relationships/tags" Target="../tags/tag259.xml"/><Relationship Id="rId45" Type="http://schemas.openxmlformats.org/officeDocument/2006/relationships/tags" Target="../tags/tag264.xml"/><Relationship Id="rId66" Type="http://schemas.openxmlformats.org/officeDocument/2006/relationships/tags" Target="../tags/tag28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0.xml"/><Relationship Id="rId1" Type="http://schemas.openxmlformats.org/officeDocument/2006/relationships/tags" Target="../tags/tag299.xml"/><Relationship Id="rId5" Type="http://schemas.openxmlformats.org/officeDocument/2006/relationships/image" Target="../media/image3.emf"/><Relationship Id="rId4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2.xml"/><Relationship Id="rId1" Type="http://schemas.openxmlformats.org/officeDocument/2006/relationships/tags" Target="../tags/tag301.xml"/><Relationship Id="rId5" Type="http://schemas.openxmlformats.org/officeDocument/2006/relationships/image" Target="../media/image4.emf"/><Relationship Id="rId4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4.xml"/><Relationship Id="rId1" Type="http://schemas.openxmlformats.org/officeDocument/2006/relationships/tags" Target="../tags/tag303.xml"/><Relationship Id="rId5" Type="http://schemas.openxmlformats.org/officeDocument/2006/relationships/image" Target="../media/image4.emf"/><Relationship Id="rId4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6.xml"/><Relationship Id="rId1" Type="http://schemas.openxmlformats.org/officeDocument/2006/relationships/tags" Target="../tags/tag305.xml"/><Relationship Id="rId4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8.xml"/><Relationship Id="rId1" Type="http://schemas.openxmlformats.org/officeDocument/2006/relationships/tags" Target="../tags/tag307.xml"/><Relationship Id="rId4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washington.edu/courses/cse332/25su/exams/final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11.xml"/><Relationship Id="rId2" Type="http://schemas.openxmlformats.org/officeDocument/2006/relationships/tags" Target="../tags/tag310.xml"/><Relationship Id="rId1" Type="http://schemas.openxmlformats.org/officeDocument/2006/relationships/tags" Target="../tags/tag309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4.xml"/><Relationship Id="rId1" Type="http://schemas.openxmlformats.org/officeDocument/2006/relationships/tags" Target="../tags/tag313.xml"/><Relationship Id="rId4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27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9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13" Type="http://schemas.openxmlformats.org/officeDocument/2006/relationships/notesSlide" Target="../notesSlides/notesSlide5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11" Type="http://schemas.openxmlformats.org/officeDocument/2006/relationships/tags" Target="../tags/tag42.xml"/><Relationship Id="rId5" Type="http://schemas.openxmlformats.org/officeDocument/2006/relationships/tags" Target="../tags/tag36.xml"/><Relationship Id="rId10" Type="http://schemas.openxmlformats.org/officeDocument/2006/relationships/tags" Target="../tags/tag41.xml"/><Relationship Id="rId4" Type="http://schemas.openxmlformats.org/officeDocument/2006/relationships/tags" Target="../tags/tag35.xml"/><Relationship Id="rId9" Type="http://schemas.openxmlformats.org/officeDocument/2006/relationships/tags" Target="../tags/tag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C09C-CF4F-DD29-E47A-59B81DA2E8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/>
              <a:t>Lecture 20: </a:t>
            </a:r>
            <a:br>
              <a:rPr lang="fr-FR" dirty="0"/>
            </a:br>
            <a:r>
              <a:rPr lang="en-US" dirty="0"/>
              <a:t>Parallel Prefix and Pack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48686-1021-A89B-4DD9-785C3C57F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CSE 332: Data Structures &amp; Parallelism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Yafqa Khan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Summer 2025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D8D51-29F9-68D5-26AB-12418132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3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2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05000" y="5410200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  <a:cs typeface="Courier New" pitchFamily="49" charset="0"/>
              </a:rPr>
              <a:t>input</a:t>
            </a:r>
          </a:p>
        </p:txBody>
      </p:sp>
      <p:sp>
        <p:nvSpPr>
          <p:cNvPr id="24578" name="TextBox 2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87526" y="5943600"/>
            <a:ext cx="1108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  <a:cs typeface="Courier New" pitchFamily="49" charset="0"/>
              </a:rPr>
              <a:t>output</a:t>
            </a:r>
          </a:p>
        </p:txBody>
      </p:sp>
      <p:sp>
        <p:nvSpPr>
          <p:cNvPr id="31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0480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6</a:t>
            </a:r>
          </a:p>
        </p:txBody>
      </p:sp>
      <p:sp>
        <p:nvSpPr>
          <p:cNvPr id="39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9624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4</a:t>
            </a:r>
          </a:p>
        </p:txBody>
      </p:sp>
      <p:sp>
        <p:nvSpPr>
          <p:cNvPr id="40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8768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16</a:t>
            </a:r>
          </a:p>
        </p:txBody>
      </p:sp>
      <p:sp>
        <p:nvSpPr>
          <p:cNvPr id="41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7912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10</a:t>
            </a:r>
          </a:p>
        </p:txBody>
      </p:sp>
      <p:sp>
        <p:nvSpPr>
          <p:cNvPr id="42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7056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16</a:t>
            </a:r>
          </a:p>
        </p:txBody>
      </p:sp>
      <p:sp>
        <p:nvSpPr>
          <p:cNvPr id="43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6200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14</a:t>
            </a:r>
          </a:p>
        </p:txBody>
      </p:sp>
      <p:sp>
        <p:nvSpPr>
          <p:cNvPr id="44" name="Rectangle 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85344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2</a:t>
            </a:r>
          </a:p>
        </p:txBody>
      </p:sp>
      <p:sp>
        <p:nvSpPr>
          <p:cNvPr id="45" name="Rectangle 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94488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latin typeface="+mj-lt"/>
              </a:rPr>
              <a:t>8</a:t>
            </a:r>
          </a:p>
        </p:txBody>
      </p:sp>
      <p:sp>
        <p:nvSpPr>
          <p:cNvPr id="24587" name="Rectangle 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0480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</a:t>
            </a:r>
          </a:p>
        </p:txBody>
      </p:sp>
      <p:sp>
        <p:nvSpPr>
          <p:cNvPr id="24588" name="Rectangle 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9624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4589" name="Rectangle 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8768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4590" name="Rectangle 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7912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4591" name="Rectangle 5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7056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4592" name="Rectangle 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6200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4593" name="Rectangle 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85344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4594" name="Rectangle 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94488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54" name="Rectangle 53"/>
          <p:cNvSpPr/>
          <p:nvPr>
            <p:custDataLst>
              <p:tags r:id="rId19"/>
            </p:custDataLst>
          </p:nvPr>
        </p:nvSpPr>
        <p:spPr bwMode="auto">
          <a:xfrm>
            <a:off x="6019800" y="4572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  0,8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6" name="Rectangle 55"/>
          <p:cNvSpPr/>
          <p:nvPr>
            <p:custDataLst>
              <p:tags r:id="rId20"/>
            </p:custDataLst>
          </p:nvPr>
        </p:nvSpPr>
        <p:spPr bwMode="auto">
          <a:xfrm>
            <a:off x="4038600" y="16764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0,4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7" name="Rectangle 56"/>
          <p:cNvSpPr/>
          <p:nvPr>
            <p:custDataLst>
              <p:tags r:id="rId21"/>
            </p:custDataLst>
          </p:nvPr>
        </p:nvSpPr>
        <p:spPr bwMode="auto">
          <a:xfrm>
            <a:off x="7772400" y="16764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4,8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8" name="Rectangle 57"/>
          <p:cNvSpPr/>
          <p:nvPr>
            <p:custDataLst>
              <p:tags r:id="rId22"/>
            </p:custDataLst>
          </p:nvPr>
        </p:nvSpPr>
        <p:spPr bwMode="auto">
          <a:xfrm>
            <a:off x="86106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6,8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9" name="Rectangle 58"/>
          <p:cNvSpPr/>
          <p:nvPr>
            <p:custDataLst>
              <p:tags r:id="rId23"/>
            </p:custDataLst>
          </p:nvPr>
        </p:nvSpPr>
        <p:spPr bwMode="auto">
          <a:xfrm>
            <a:off x="68580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4,6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0" name="Rectangle 59"/>
          <p:cNvSpPr/>
          <p:nvPr>
            <p:custDataLst>
              <p:tags r:id="rId24"/>
            </p:custDataLst>
          </p:nvPr>
        </p:nvSpPr>
        <p:spPr bwMode="auto">
          <a:xfrm>
            <a:off x="49530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2,4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1" name="Rectangle 60"/>
          <p:cNvSpPr/>
          <p:nvPr>
            <p:custDataLst>
              <p:tags r:id="rId25"/>
            </p:custDataLst>
          </p:nvPr>
        </p:nvSpPr>
        <p:spPr bwMode="auto">
          <a:xfrm>
            <a:off x="31242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0,2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4" name="Rectangle 63"/>
          <p:cNvSpPr/>
          <p:nvPr>
            <p:custDataLst>
              <p:tags r:id="rId26"/>
            </p:custDataLst>
          </p:nvPr>
        </p:nvSpPr>
        <p:spPr bwMode="auto">
          <a:xfrm>
            <a:off x="30480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0,1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5" name="Rectangle 64"/>
          <p:cNvSpPr/>
          <p:nvPr>
            <p:custDataLst>
              <p:tags r:id="rId27"/>
            </p:custDataLst>
          </p:nvPr>
        </p:nvSpPr>
        <p:spPr bwMode="auto">
          <a:xfrm>
            <a:off x="39624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1,2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6" name="Rectangle 65"/>
          <p:cNvSpPr/>
          <p:nvPr>
            <p:custDataLst>
              <p:tags r:id="rId28"/>
            </p:custDataLst>
          </p:nvPr>
        </p:nvSpPr>
        <p:spPr bwMode="auto">
          <a:xfrm>
            <a:off x="48768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2,3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7" name="Rectangle 66"/>
          <p:cNvSpPr/>
          <p:nvPr>
            <p:custDataLst>
              <p:tags r:id="rId29"/>
            </p:custDataLst>
          </p:nvPr>
        </p:nvSpPr>
        <p:spPr bwMode="auto">
          <a:xfrm>
            <a:off x="57912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3,4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8" name="Rectangle 67"/>
          <p:cNvSpPr/>
          <p:nvPr>
            <p:custDataLst>
              <p:tags r:id="rId30"/>
            </p:custDataLst>
          </p:nvPr>
        </p:nvSpPr>
        <p:spPr bwMode="auto">
          <a:xfrm>
            <a:off x="67056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4,5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9" name="Rectangle 68"/>
          <p:cNvSpPr/>
          <p:nvPr>
            <p:custDataLst>
              <p:tags r:id="rId31"/>
            </p:custDataLst>
          </p:nvPr>
        </p:nvSpPr>
        <p:spPr bwMode="auto">
          <a:xfrm>
            <a:off x="76200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5,6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70" name="Rectangle 69"/>
          <p:cNvSpPr/>
          <p:nvPr>
            <p:custDataLst>
              <p:tags r:id="rId32"/>
            </p:custDataLst>
          </p:nvPr>
        </p:nvSpPr>
        <p:spPr bwMode="auto">
          <a:xfrm>
            <a:off x="85344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6,7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71" name="Rectangle 70"/>
          <p:cNvSpPr/>
          <p:nvPr>
            <p:custDataLst>
              <p:tags r:id="rId33"/>
            </p:custDataLst>
          </p:nvPr>
        </p:nvSpPr>
        <p:spPr bwMode="auto">
          <a:xfrm>
            <a:off x="94488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7.8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cxnSp>
        <p:nvCxnSpPr>
          <p:cNvPr id="24610" name="Straight Arrow Connector 72"/>
          <p:cNvCxnSpPr>
            <a:cxnSpLocks noChangeShapeType="1"/>
            <a:stCxn id="54" idx="1"/>
            <a:endCxn id="56" idx="0"/>
          </p:cNvCxnSpPr>
          <p:nvPr>
            <p:custDataLst>
              <p:tags r:id="rId34"/>
            </p:custDataLst>
          </p:nvPr>
        </p:nvCxnSpPr>
        <p:spPr bwMode="auto">
          <a:xfrm rot="10800000" flipV="1">
            <a:off x="4838700" y="914400"/>
            <a:ext cx="1181100" cy="762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11" name="Straight Arrow Connector 74"/>
          <p:cNvCxnSpPr>
            <a:cxnSpLocks noChangeShapeType="1"/>
            <a:stCxn id="54" idx="3"/>
            <a:endCxn id="57" idx="0"/>
          </p:cNvCxnSpPr>
          <p:nvPr>
            <p:custDataLst>
              <p:tags r:id="rId35"/>
            </p:custDataLst>
          </p:nvPr>
        </p:nvCxnSpPr>
        <p:spPr bwMode="auto">
          <a:xfrm>
            <a:off x="7620000" y="914400"/>
            <a:ext cx="952500" cy="762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12" name="Straight Arrow Connector 77"/>
          <p:cNvCxnSpPr>
            <a:cxnSpLocks noChangeShapeType="1"/>
            <a:endCxn id="61" idx="0"/>
          </p:cNvCxnSpPr>
          <p:nvPr>
            <p:custDataLst>
              <p:tags r:id="rId36"/>
            </p:custDataLst>
          </p:nvPr>
        </p:nvCxnSpPr>
        <p:spPr bwMode="auto">
          <a:xfrm rot="10800000" flipV="1">
            <a:off x="3924300" y="2590800"/>
            <a:ext cx="800100" cy="381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13" name="Straight Arrow Connector 82"/>
          <p:cNvCxnSpPr>
            <a:cxnSpLocks noChangeShapeType="1"/>
            <a:stCxn id="56" idx="2"/>
            <a:endCxn id="60" idx="0"/>
          </p:cNvCxnSpPr>
          <p:nvPr>
            <p:custDataLst>
              <p:tags r:id="rId37"/>
            </p:custDataLst>
          </p:nvPr>
        </p:nvCxnSpPr>
        <p:spPr bwMode="auto">
          <a:xfrm rot="16200000" flipH="1">
            <a:off x="5105400" y="2324100"/>
            <a:ext cx="381000" cy="914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14" name="Straight Arrow Connector 85"/>
          <p:cNvCxnSpPr>
            <a:cxnSpLocks noChangeShapeType="1"/>
          </p:cNvCxnSpPr>
          <p:nvPr>
            <p:custDataLst>
              <p:tags r:id="rId38"/>
            </p:custDataLst>
          </p:nvPr>
        </p:nvCxnSpPr>
        <p:spPr bwMode="auto">
          <a:xfrm rot="10800000" flipV="1">
            <a:off x="7696200" y="2590800"/>
            <a:ext cx="800100" cy="381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15" name="Straight Arrow Connector 86"/>
          <p:cNvCxnSpPr>
            <a:cxnSpLocks noChangeShapeType="1"/>
          </p:cNvCxnSpPr>
          <p:nvPr>
            <p:custDataLst>
              <p:tags r:id="rId39"/>
            </p:custDataLst>
          </p:nvPr>
        </p:nvCxnSpPr>
        <p:spPr bwMode="auto">
          <a:xfrm rot="16200000" flipH="1">
            <a:off x="8877300" y="2324100"/>
            <a:ext cx="381000" cy="914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16" name="Straight Arrow Connector 87"/>
          <p:cNvCxnSpPr>
            <a:cxnSpLocks noChangeShapeType="1"/>
            <a:stCxn id="61" idx="2"/>
            <a:endCxn id="64" idx="0"/>
          </p:cNvCxnSpPr>
          <p:nvPr>
            <p:custDataLst>
              <p:tags r:id="rId40"/>
            </p:custDataLst>
          </p:nvPr>
        </p:nvCxnSpPr>
        <p:spPr bwMode="auto">
          <a:xfrm rot="5400000">
            <a:off x="34671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17" name="Straight Arrow Connector 90"/>
          <p:cNvCxnSpPr>
            <a:cxnSpLocks noChangeShapeType="1"/>
            <a:stCxn id="61" idx="2"/>
            <a:endCxn id="65" idx="0"/>
          </p:cNvCxnSpPr>
          <p:nvPr>
            <p:custDataLst>
              <p:tags r:id="rId41"/>
            </p:custDataLst>
          </p:nvPr>
        </p:nvCxnSpPr>
        <p:spPr bwMode="auto">
          <a:xfrm rot="16200000" flipH="1">
            <a:off x="39243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18" name="Straight Arrow Connector 93"/>
          <p:cNvCxnSpPr>
            <a:cxnSpLocks noChangeShapeType="1"/>
          </p:cNvCxnSpPr>
          <p:nvPr>
            <p:custDataLst>
              <p:tags r:id="rId42"/>
            </p:custDataLst>
          </p:nvPr>
        </p:nvCxnSpPr>
        <p:spPr bwMode="auto">
          <a:xfrm rot="5400000">
            <a:off x="53340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19" name="Straight Arrow Connector 94"/>
          <p:cNvCxnSpPr>
            <a:cxnSpLocks noChangeShapeType="1"/>
          </p:cNvCxnSpPr>
          <p:nvPr>
            <p:custDataLst>
              <p:tags r:id="rId43"/>
            </p:custDataLst>
          </p:nvPr>
        </p:nvCxnSpPr>
        <p:spPr bwMode="auto">
          <a:xfrm rot="16200000" flipH="1">
            <a:off x="57912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20" name="Straight Arrow Connector 95"/>
          <p:cNvCxnSpPr>
            <a:cxnSpLocks noChangeShapeType="1"/>
          </p:cNvCxnSpPr>
          <p:nvPr>
            <p:custDataLst>
              <p:tags r:id="rId44"/>
            </p:custDataLst>
          </p:nvPr>
        </p:nvCxnSpPr>
        <p:spPr bwMode="auto">
          <a:xfrm rot="5400000">
            <a:off x="71628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21" name="Straight Arrow Connector 96"/>
          <p:cNvCxnSpPr>
            <a:cxnSpLocks noChangeShapeType="1"/>
          </p:cNvCxnSpPr>
          <p:nvPr>
            <p:custDataLst>
              <p:tags r:id="rId45"/>
            </p:custDataLst>
          </p:nvPr>
        </p:nvCxnSpPr>
        <p:spPr bwMode="auto">
          <a:xfrm rot="16200000" flipH="1">
            <a:off x="76200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22" name="Straight Arrow Connector 97"/>
          <p:cNvCxnSpPr>
            <a:cxnSpLocks noChangeShapeType="1"/>
          </p:cNvCxnSpPr>
          <p:nvPr>
            <p:custDataLst>
              <p:tags r:id="rId46"/>
            </p:custDataLst>
          </p:nvPr>
        </p:nvCxnSpPr>
        <p:spPr bwMode="auto">
          <a:xfrm rot="5400000">
            <a:off x="89154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23" name="Straight Arrow Connector 98"/>
          <p:cNvCxnSpPr>
            <a:cxnSpLocks noChangeShapeType="1"/>
          </p:cNvCxnSpPr>
          <p:nvPr>
            <p:custDataLst>
              <p:tags r:id="rId47"/>
            </p:custDataLst>
          </p:nvPr>
        </p:nvCxnSpPr>
        <p:spPr bwMode="auto">
          <a:xfrm rot="16200000" flipH="1">
            <a:off x="93726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624" name="TextBox 75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186645" y="110342"/>
            <a:ext cx="534488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The (completely non-obvious) idea:</a:t>
            </a:r>
          </a:p>
          <a:p>
            <a:r>
              <a:rPr lang="en-US" sz="2000" dirty="0"/>
              <a:t>Do an initial pass to gather information, enabling us to do a second pass to get the answer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0C3B9-24DE-5748-AE13-30AE5BF11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98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2800" dirty="0"/>
              <a:t>First pass (animated)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59BB77-EF21-5E40-AEE1-1F3C7F4F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11</a:t>
            </a:fld>
            <a:endParaRPr lang="en-US"/>
          </a:p>
        </p:txBody>
      </p:sp>
      <p:sp>
        <p:nvSpPr>
          <p:cNvPr id="26626" name="TextBox 2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05000" y="5410200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  <a:cs typeface="Courier New" pitchFamily="49" charset="0"/>
              </a:rPr>
              <a:t>input</a:t>
            </a:r>
          </a:p>
        </p:txBody>
      </p:sp>
      <p:sp>
        <p:nvSpPr>
          <p:cNvPr id="26627" name="TextBox 28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87526" y="5943600"/>
            <a:ext cx="1108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  <a:cs typeface="Courier New" pitchFamily="49" charset="0"/>
              </a:rPr>
              <a:t>output</a:t>
            </a:r>
          </a:p>
        </p:txBody>
      </p:sp>
      <p:sp>
        <p:nvSpPr>
          <p:cNvPr id="31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480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6</a:t>
            </a:r>
          </a:p>
        </p:txBody>
      </p:sp>
      <p:sp>
        <p:nvSpPr>
          <p:cNvPr id="39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624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4</a:t>
            </a:r>
          </a:p>
        </p:txBody>
      </p:sp>
      <p:sp>
        <p:nvSpPr>
          <p:cNvPr id="40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8768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16</a:t>
            </a:r>
          </a:p>
        </p:txBody>
      </p:sp>
      <p:sp>
        <p:nvSpPr>
          <p:cNvPr id="41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7912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10</a:t>
            </a:r>
          </a:p>
        </p:txBody>
      </p:sp>
      <p:sp>
        <p:nvSpPr>
          <p:cNvPr id="42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7056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16</a:t>
            </a:r>
          </a:p>
        </p:txBody>
      </p:sp>
      <p:sp>
        <p:nvSpPr>
          <p:cNvPr id="43" name="Rectangle 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6200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14</a:t>
            </a:r>
          </a:p>
        </p:txBody>
      </p:sp>
      <p:sp>
        <p:nvSpPr>
          <p:cNvPr id="44" name="Rectangle 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5344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2</a:t>
            </a:r>
          </a:p>
        </p:txBody>
      </p:sp>
      <p:sp>
        <p:nvSpPr>
          <p:cNvPr id="45" name="Rectangle 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94488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latin typeface="+mj-lt"/>
              </a:rPr>
              <a:t>8</a:t>
            </a:r>
          </a:p>
        </p:txBody>
      </p:sp>
      <p:sp>
        <p:nvSpPr>
          <p:cNvPr id="26636" name="Rectangle 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0480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</a:t>
            </a:r>
          </a:p>
        </p:txBody>
      </p:sp>
      <p:sp>
        <p:nvSpPr>
          <p:cNvPr id="26637" name="Rectangle 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9624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6638" name="Rectangle 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8768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6639" name="Rectangle 5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7912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6640" name="Rectangle 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7056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6641" name="Rectangle 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6200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6642" name="Rectangle 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85344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26643" name="Rectangle 5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94488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54" name="Rectangle 53"/>
          <p:cNvSpPr/>
          <p:nvPr>
            <p:custDataLst>
              <p:tags r:id="rId20"/>
            </p:custDataLst>
          </p:nvPr>
        </p:nvSpPr>
        <p:spPr bwMode="auto">
          <a:xfrm>
            <a:off x="6019800" y="4572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  	0,8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6" name="Rectangle 55"/>
          <p:cNvSpPr/>
          <p:nvPr>
            <p:custDataLst>
              <p:tags r:id="rId21"/>
            </p:custDataLst>
          </p:nvPr>
        </p:nvSpPr>
        <p:spPr bwMode="auto">
          <a:xfrm>
            <a:off x="4038600" y="16764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0,4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7" name="Rectangle 56"/>
          <p:cNvSpPr/>
          <p:nvPr>
            <p:custDataLst>
              <p:tags r:id="rId22"/>
            </p:custDataLst>
          </p:nvPr>
        </p:nvSpPr>
        <p:spPr bwMode="auto">
          <a:xfrm>
            <a:off x="7772400" y="16764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4,8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8" name="Rectangle 57"/>
          <p:cNvSpPr/>
          <p:nvPr>
            <p:custDataLst>
              <p:tags r:id="rId23"/>
            </p:custDataLst>
          </p:nvPr>
        </p:nvSpPr>
        <p:spPr bwMode="auto">
          <a:xfrm>
            <a:off x="86106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6,8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9" name="Rectangle 58"/>
          <p:cNvSpPr/>
          <p:nvPr>
            <p:custDataLst>
              <p:tags r:id="rId24"/>
            </p:custDataLst>
          </p:nvPr>
        </p:nvSpPr>
        <p:spPr bwMode="auto">
          <a:xfrm>
            <a:off x="68580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4,6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0" name="Rectangle 59"/>
          <p:cNvSpPr/>
          <p:nvPr>
            <p:custDataLst>
              <p:tags r:id="rId25"/>
            </p:custDataLst>
          </p:nvPr>
        </p:nvSpPr>
        <p:spPr bwMode="auto">
          <a:xfrm>
            <a:off x="49530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2,4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1" name="Rectangle 60"/>
          <p:cNvSpPr/>
          <p:nvPr>
            <p:custDataLst>
              <p:tags r:id="rId26"/>
            </p:custDataLst>
          </p:nvPr>
        </p:nvSpPr>
        <p:spPr bwMode="auto">
          <a:xfrm>
            <a:off x="31242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0,2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4" name="Rectangle 63"/>
          <p:cNvSpPr/>
          <p:nvPr>
            <p:custDataLst>
              <p:tags r:id="rId27"/>
            </p:custDataLst>
          </p:nvPr>
        </p:nvSpPr>
        <p:spPr bwMode="auto">
          <a:xfrm>
            <a:off x="30480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0,1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5" name="Rectangle 64"/>
          <p:cNvSpPr/>
          <p:nvPr>
            <p:custDataLst>
              <p:tags r:id="rId28"/>
            </p:custDataLst>
          </p:nvPr>
        </p:nvSpPr>
        <p:spPr bwMode="auto">
          <a:xfrm>
            <a:off x="39624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1,2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6" name="Rectangle 65"/>
          <p:cNvSpPr/>
          <p:nvPr>
            <p:custDataLst>
              <p:tags r:id="rId29"/>
            </p:custDataLst>
          </p:nvPr>
        </p:nvSpPr>
        <p:spPr bwMode="auto">
          <a:xfrm>
            <a:off x="48768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2,3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7" name="Rectangle 66"/>
          <p:cNvSpPr/>
          <p:nvPr>
            <p:custDataLst>
              <p:tags r:id="rId30"/>
            </p:custDataLst>
          </p:nvPr>
        </p:nvSpPr>
        <p:spPr bwMode="auto">
          <a:xfrm>
            <a:off x="57912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3,4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8" name="Rectangle 67"/>
          <p:cNvSpPr/>
          <p:nvPr>
            <p:custDataLst>
              <p:tags r:id="rId31"/>
            </p:custDataLst>
          </p:nvPr>
        </p:nvSpPr>
        <p:spPr bwMode="auto">
          <a:xfrm>
            <a:off x="67056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4,5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9" name="Rectangle 68"/>
          <p:cNvSpPr/>
          <p:nvPr>
            <p:custDataLst>
              <p:tags r:id="rId32"/>
            </p:custDataLst>
          </p:nvPr>
        </p:nvSpPr>
        <p:spPr bwMode="auto">
          <a:xfrm>
            <a:off x="76200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5,6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70" name="Rectangle 69"/>
          <p:cNvSpPr/>
          <p:nvPr>
            <p:custDataLst>
              <p:tags r:id="rId33"/>
            </p:custDataLst>
          </p:nvPr>
        </p:nvSpPr>
        <p:spPr bwMode="auto">
          <a:xfrm>
            <a:off x="85344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6,7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71" name="Rectangle 70"/>
          <p:cNvSpPr/>
          <p:nvPr>
            <p:custDataLst>
              <p:tags r:id="rId34"/>
            </p:custDataLst>
          </p:nvPr>
        </p:nvSpPr>
        <p:spPr bwMode="auto">
          <a:xfrm>
            <a:off x="94488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7.8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cxnSp>
        <p:nvCxnSpPr>
          <p:cNvPr id="73" name="Straight Arrow Connector 72"/>
          <p:cNvCxnSpPr>
            <a:cxnSpLocks noChangeShapeType="1"/>
            <a:stCxn id="54" idx="1"/>
            <a:endCxn id="56" idx="0"/>
          </p:cNvCxnSpPr>
          <p:nvPr>
            <p:custDataLst>
              <p:tags r:id="rId35"/>
            </p:custDataLst>
          </p:nvPr>
        </p:nvCxnSpPr>
        <p:spPr bwMode="auto">
          <a:xfrm rot="10800000" flipV="1">
            <a:off x="4838700" y="914400"/>
            <a:ext cx="1181100" cy="762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5" name="Straight Arrow Connector 74"/>
          <p:cNvCxnSpPr>
            <a:cxnSpLocks noChangeShapeType="1"/>
            <a:stCxn id="54" idx="3"/>
            <a:endCxn id="57" idx="0"/>
          </p:cNvCxnSpPr>
          <p:nvPr>
            <p:custDataLst>
              <p:tags r:id="rId36"/>
            </p:custDataLst>
          </p:nvPr>
        </p:nvCxnSpPr>
        <p:spPr bwMode="auto">
          <a:xfrm>
            <a:off x="7620000" y="914400"/>
            <a:ext cx="952500" cy="762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8" name="Straight Arrow Connector 77"/>
          <p:cNvCxnSpPr>
            <a:cxnSpLocks noChangeShapeType="1"/>
            <a:endCxn id="61" idx="0"/>
          </p:cNvCxnSpPr>
          <p:nvPr>
            <p:custDataLst>
              <p:tags r:id="rId37"/>
            </p:custDataLst>
          </p:nvPr>
        </p:nvCxnSpPr>
        <p:spPr bwMode="auto">
          <a:xfrm rot="10800000" flipV="1">
            <a:off x="3924300" y="2590800"/>
            <a:ext cx="800100" cy="381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3" name="Straight Arrow Connector 82"/>
          <p:cNvCxnSpPr>
            <a:cxnSpLocks noChangeShapeType="1"/>
            <a:stCxn id="56" idx="2"/>
            <a:endCxn id="60" idx="0"/>
          </p:cNvCxnSpPr>
          <p:nvPr>
            <p:custDataLst>
              <p:tags r:id="rId38"/>
            </p:custDataLst>
          </p:nvPr>
        </p:nvCxnSpPr>
        <p:spPr bwMode="auto">
          <a:xfrm rot="16200000" flipH="1">
            <a:off x="5105400" y="2324100"/>
            <a:ext cx="381000" cy="914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6" name="Straight Arrow Connector 85"/>
          <p:cNvCxnSpPr>
            <a:cxnSpLocks noChangeShapeType="1"/>
          </p:cNvCxnSpPr>
          <p:nvPr>
            <p:custDataLst>
              <p:tags r:id="rId39"/>
            </p:custDataLst>
          </p:nvPr>
        </p:nvCxnSpPr>
        <p:spPr bwMode="auto">
          <a:xfrm rot="10800000" flipV="1">
            <a:off x="7696200" y="2590800"/>
            <a:ext cx="800100" cy="381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7" name="Straight Arrow Connector 86"/>
          <p:cNvCxnSpPr>
            <a:cxnSpLocks noChangeShapeType="1"/>
          </p:cNvCxnSpPr>
          <p:nvPr>
            <p:custDataLst>
              <p:tags r:id="rId40"/>
            </p:custDataLst>
          </p:nvPr>
        </p:nvCxnSpPr>
        <p:spPr bwMode="auto">
          <a:xfrm rot="16200000" flipH="1">
            <a:off x="8877300" y="2324100"/>
            <a:ext cx="381000" cy="914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8" name="Straight Arrow Connector 87"/>
          <p:cNvCxnSpPr>
            <a:cxnSpLocks noChangeShapeType="1"/>
            <a:stCxn id="61" idx="2"/>
            <a:endCxn id="64" idx="0"/>
          </p:cNvCxnSpPr>
          <p:nvPr>
            <p:custDataLst>
              <p:tags r:id="rId41"/>
            </p:custDataLst>
          </p:nvPr>
        </p:nvCxnSpPr>
        <p:spPr bwMode="auto">
          <a:xfrm rot="5400000">
            <a:off x="34671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1" name="Straight Arrow Connector 90"/>
          <p:cNvCxnSpPr>
            <a:cxnSpLocks noChangeShapeType="1"/>
            <a:stCxn id="61" idx="2"/>
            <a:endCxn id="65" idx="0"/>
          </p:cNvCxnSpPr>
          <p:nvPr>
            <p:custDataLst>
              <p:tags r:id="rId42"/>
            </p:custDataLst>
          </p:nvPr>
        </p:nvCxnSpPr>
        <p:spPr bwMode="auto">
          <a:xfrm rot="16200000" flipH="1">
            <a:off x="39243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4" name="Straight Arrow Connector 93"/>
          <p:cNvCxnSpPr>
            <a:cxnSpLocks noChangeShapeType="1"/>
          </p:cNvCxnSpPr>
          <p:nvPr>
            <p:custDataLst>
              <p:tags r:id="rId43"/>
            </p:custDataLst>
          </p:nvPr>
        </p:nvCxnSpPr>
        <p:spPr bwMode="auto">
          <a:xfrm rot="5400000">
            <a:off x="53340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5" name="Straight Arrow Connector 94"/>
          <p:cNvCxnSpPr>
            <a:cxnSpLocks noChangeShapeType="1"/>
          </p:cNvCxnSpPr>
          <p:nvPr>
            <p:custDataLst>
              <p:tags r:id="rId44"/>
            </p:custDataLst>
          </p:nvPr>
        </p:nvCxnSpPr>
        <p:spPr bwMode="auto">
          <a:xfrm rot="16200000" flipH="1">
            <a:off x="57912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6" name="Straight Arrow Connector 95"/>
          <p:cNvCxnSpPr>
            <a:cxnSpLocks noChangeShapeType="1"/>
          </p:cNvCxnSpPr>
          <p:nvPr>
            <p:custDataLst>
              <p:tags r:id="rId45"/>
            </p:custDataLst>
          </p:nvPr>
        </p:nvCxnSpPr>
        <p:spPr bwMode="auto">
          <a:xfrm rot="5400000">
            <a:off x="71628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7" name="Straight Arrow Connector 96"/>
          <p:cNvCxnSpPr>
            <a:cxnSpLocks noChangeShapeType="1"/>
          </p:cNvCxnSpPr>
          <p:nvPr>
            <p:custDataLst>
              <p:tags r:id="rId46"/>
            </p:custDataLst>
          </p:nvPr>
        </p:nvCxnSpPr>
        <p:spPr bwMode="auto">
          <a:xfrm rot="16200000" flipH="1">
            <a:off x="76200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8" name="Straight Arrow Connector 97"/>
          <p:cNvCxnSpPr>
            <a:cxnSpLocks noChangeShapeType="1"/>
          </p:cNvCxnSpPr>
          <p:nvPr>
            <p:custDataLst>
              <p:tags r:id="rId47"/>
            </p:custDataLst>
          </p:nvPr>
        </p:nvCxnSpPr>
        <p:spPr bwMode="auto">
          <a:xfrm rot="5400000">
            <a:off x="89154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9" name="Straight Arrow Connector 98"/>
          <p:cNvCxnSpPr>
            <a:cxnSpLocks noChangeShapeType="1"/>
          </p:cNvCxnSpPr>
          <p:nvPr>
            <p:custDataLst>
              <p:tags r:id="rId48"/>
            </p:custDataLst>
          </p:nvPr>
        </p:nvCxnSpPr>
        <p:spPr bwMode="auto">
          <a:xfrm rot="16200000" flipH="1">
            <a:off x="93726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0" name="TextBox 99"/>
          <p:cNvSpPr txBox="1"/>
          <p:nvPr>
            <p:custDataLst>
              <p:tags r:id="rId49"/>
            </p:custDataLst>
          </p:nvPr>
        </p:nvSpPr>
        <p:spPr>
          <a:xfrm>
            <a:off x="3429000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6</a:t>
            </a:r>
          </a:p>
        </p:txBody>
      </p:sp>
      <p:sp>
        <p:nvSpPr>
          <p:cNvPr id="101" name="TextBox 100"/>
          <p:cNvSpPr txBox="1"/>
          <p:nvPr>
            <p:custDataLst>
              <p:tags r:id="rId50"/>
            </p:custDataLst>
          </p:nvPr>
        </p:nvSpPr>
        <p:spPr>
          <a:xfrm>
            <a:off x="4343400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4</a:t>
            </a:r>
          </a:p>
        </p:txBody>
      </p:sp>
      <p:sp>
        <p:nvSpPr>
          <p:cNvPr id="102" name="TextBox 101"/>
          <p:cNvSpPr txBox="1"/>
          <p:nvPr>
            <p:custDataLst>
              <p:tags r:id="rId51"/>
            </p:custDataLst>
          </p:nvPr>
        </p:nvSpPr>
        <p:spPr>
          <a:xfrm>
            <a:off x="5181600" y="4648200"/>
            <a:ext cx="44608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16</a:t>
            </a:r>
          </a:p>
        </p:txBody>
      </p:sp>
      <p:sp>
        <p:nvSpPr>
          <p:cNvPr id="103" name="TextBox 102"/>
          <p:cNvSpPr txBox="1"/>
          <p:nvPr>
            <p:custDataLst>
              <p:tags r:id="rId52"/>
            </p:custDataLst>
          </p:nvPr>
        </p:nvSpPr>
        <p:spPr>
          <a:xfrm>
            <a:off x="6096000" y="46482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10</a:t>
            </a:r>
          </a:p>
        </p:txBody>
      </p:sp>
      <p:sp>
        <p:nvSpPr>
          <p:cNvPr id="104" name="TextBox 103"/>
          <p:cNvSpPr txBox="1"/>
          <p:nvPr>
            <p:custDataLst>
              <p:tags r:id="rId53"/>
            </p:custDataLst>
          </p:nvPr>
        </p:nvSpPr>
        <p:spPr>
          <a:xfrm>
            <a:off x="7010400" y="4648200"/>
            <a:ext cx="44608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16</a:t>
            </a:r>
          </a:p>
        </p:txBody>
      </p:sp>
      <p:sp>
        <p:nvSpPr>
          <p:cNvPr id="105" name="TextBox 104"/>
          <p:cNvSpPr txBox="1"/>
          <p:nvPr>
            <p:custDataLst>
              <p:tags r:id="rId54"/>
            </p:custDataLst>
          </p:nvPr>
        </p:nvSpPr>
        <p:spPr>
          <a:xfrm>
            <a:off x="7940675" y="46482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14</a:t>
            </a:r>
          </a:p>
        </p:txBody>
      </p:sp>
      <p:sp>
        <p:nvSpPr>
          <p:cNvPr id="106" name="TextBox 105"/>
          <p:cNvSpPr txBox="1"/>
          <p:nvPr>
            <p:custDataLst>
              <p:tags r:id="rId55"/>
            </p:custDataLst>
          </p:nvPr>
        </p:nvSpPr>
        <p:spPr>
          <a:xfrm>
            <a:off x="8907463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107" name="TextBox 106"/>
          <p:cNvSpPr txBox="1"/>
          <p:nvPr>
            <p:custDataLst>
              <p:tags r:id="rId56"/>
            </p:custDataLst>
          </p:nvPr>
        </p:nvSpPr>
        <p:spPr>
          <a:xfrm>
            <a:off x="9821863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8</a:t>
            </a:r>
          </a:p>
        </p:txBody>
      </p:sp>
      <p:sp>
        <p:nvSpPr>
          <p:cNvPr id="109" name="TextBox 108"/>
          <p:cNvSpPr txBox="1"/>
          <p:nvPr>
            <p:custDataLst>
              <p:tags r:id="rId57"/>
            </p:custDataLst>
          </p:nvPr>
        </p:nvSpPr>
        <p:spPr>
          <a:xfrm>
            <a:off x="4114800" y="32004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10</a:t>
            </a:r>
          </a:p>
        </p:txBody>
      </p:sp>
      <p:sp>
        <p:nvSpPr>
          <p:cNvPr id="110" name="TextBox 109"/>
          <p:cNvSpPr txBox="1"/>
          <p:nvPr>
            <p:custDataLst>
              <p:tags r:id="rId58"/>
            </p:custDataLst>
          </p:nvPr>
        </p:nvSpPr>
        <p:spPr>
          <a:xfrm>
            <a:off x="5943600" y="32004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26</a:t>
            </a:r>
          </a:p>
        </p:txBody>
      </p:sp>
      <p:sp>
        <p:nvSpPr>
          <p:cNvPr id="111" name="TextBox 110"/>
          <p:cNvSpPr txBox="1"/>
          <p:nvPr>
            <p:custDataLst>
              <p:tags r:id="rId59"/>
            </p:custDataLst>
          </p:nvPr>
        </p:nvSpPr>
        <p:spPr>
          <a:xfrm>
            <a:off x="7848600" y="32004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30</a:t>
            </a:r>
          </a:p>
        </p:txBody>
      </p:sp>
      <p:sp>
        <p:nvSpPr>
          <p:cNvPr id="112" name="TextBox 111"/>
          <p:cNvSpPr txBox="1"/>
          <p:nvPr>
            <p:custDataLst>
              <p:tags r:id="rId60"/>
            </p:custDataLst>
          </p:nvPr>
        </p:nvSpPr>
        <p:spPr>
          <a:xfrm>
            <a:off x="9617075" y="32004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10</a:t>
            </a:r>
          </a:p>
        </p:txBody>
      </p:sp>
      <p:sp>
        <p:nvSpPr>
          <p:cNvPr id="113" name="TextBox 112"/>
          <p:cNvSpPr txBox="1"/>
          <p:nvPr>
            <p:custDataLst>
              <p:tags r:id="rId61"/>
            </p:custDataLst>
          </p:nvPr>
        </p:nvSpPr>
        <p:spPr>
          <a:xfrm>
            <a:off x="5045075" y="1916113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36</a:t>
            </a:r>
          </a:p>
        </p:txBody>
      </p:sp>
      <p:sp>
        <p:nvSpPr>
          <p:cNvPr id="114" name="TextBox 113"/>
          <p:cNvSpPr txBox="1"/>
          <p:nvPr>
            <p:custDataLst>
              <p:tags r:id="rId62"/>
            </p:custDataLst>
          </p:nvPr>
        </p:nvSpPr>
        <p:spPr>
          <a:xfrm>
            <a:off x="8763000" y="19050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40</a:t>
            </a:r>
          </a:p>
        </p:txBody>
      </p:sp>
      <p:sp>
        <p:nvSpPr>
          <p:cNvPr id="115" name="TextBox 114"/>
          <p:cNvSpPr txBox="1"/>
          <p:nvPr>
            <p:custDataLst>
              <p:tags r:id="rId63"/>
            </p:custDataLst>
          </p:nvPr>
        </p:nvSpPr>
        <p:spPr>
          <a:xfrm>
            <a:off x="6960730" y="729455"/>
            <a:ext cx="4413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76</a:t>
            </a:r>
          </a:p>
        </p:txBody>
      </p:sp>
    </p:spTree>
    <p:extLst>
      <p:ext uri="{BB962C8B-B14F-4D97-AF65-F5344CB8AC3E}">
        <p14:creationId xmlns:p14="http://schemas.microsoft.com/office/powerpoint/2010/main" val="55456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1" grpId="0"/>
      <p:bldP spid="112" grpId="0"/>
      <p:bldP spid="113" grpId="0"/>
      <p:bldP spid="114" grpId="0"/>
      <p:bldP spid="1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The algorithm, part 2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AutoNum type="arabicPeriod" startAt="2"/>
            </a:pPr>
            <a:r>
              <a:rPr lang="en-US" sz="2400" dirty="0"/>
              <a:t>Propagate ‘</a:t>
            </a:r>
            <a:r>
              <a:rPr lang="en-US" sz="2400" dirty="0" err="1"/>
              <a:t>fromleft</a:t>
            </a:r>
            <a:r>
              <a:rPr lang="en-US" sz="2400" dirty="0"/>
              <a:t>’ down: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742950" lvl="1" indent="-342900"/>
            <a:r>
              <a:rPr lang="en-US" sz="2000" dirty="0"/>
              <a:t>Root given a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fromLeft</a:t>
            </a:r>
            <a:r>
              <a:rPr lang="en-US" sz="2000" dirty="0"/>
              <a:t>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742950" lvl="1" indent="-342900"/>
            <a:r>
              <a:rPr lang="en-US" sz="2000" dirty="0"/>
              <a:t>Node takes its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fromLeft</a:t>
            </a:r>
            <a:r>
              <a:rPr lang="en-US" sz="2000" dirty="0"/>
              <a:t> value and</a:t>
            </a:r>
          </a:p>
          <a:p>
            <a:pPr marL="1085850" lvl="2" indent="-285750"/>
            <a:r>
              <a:rPr lang="en-US" sz="1800" dirty="0"/>
              <a:t>Passes its left child the same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fromLeft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1543050" lvl="3" indent="-285750"/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node.left.fromLeft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node.fromleft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85850" lvl="2" indent="-285750"/>
            <a:r>
              <a:rPr lang="en-US" dirty="0"/>
              <a:t>Passes its right child its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fromLeft</a:t>
            </a:r>
            <a:r>
              <a:rPr lang="en-US" dirty="0"/>
              <a:t> plus its left child’s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sum</a:t>
            </a:r>
            <a:r>
              <a:rPr lang="en-US" dirty="0"/>
              <a:t> (as stored in part 1)</a:t>
            </a:r>
          </a:p>
          <a:p>
            <a:pPr marL="1543050" lvl="3" indent="-285750"/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node.right.fromLeft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node.fromleft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node.left.sum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342900"/>
            <a:r>
              <a:rPr lang="en-US" sz="2000" dirty="0"/>
              <a:t>At the leaf for array position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output[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= leaves[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fromLeft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input[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400050" lvl="1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This is also an easy fork-join computation: traverse the tree built in step 1 and fill in the </a:t>
            </a:r>
            <a:r>
              <a:rPr lang="en-US" sz="2400" dirty="0" err="1"/>
              <a:t>fromLeft</a:t>
            </a:r>
            <a:r>
              <a:rPr lang="en-US" sz="2400" dirty="0"/>
              <a:t> field using saved information</a:t>
            </a:r>
          </a:p>
          <a:p>
            <a:pPr marL="742950" lvl="1" indent="-342900"/>
            <a:r>
              <a:rPr lang="en-US" sz="2000" dirty="0"/>
              <a:t>Invariant: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fromLeft</a:t>
            </a:r>
            <a:r>
              <a:rPr lang="en-US" sz="2000" dirty="0">
                <a:solidFill>
                  <a:schemeClr val="accent2"/>
                </a:solidFill>
              </a:rPr>
              <a:t> is sum of elements left of the node’s range</a:t>
            </a:r>
          </a:p>
          <a:p>
            <a:pPr marL="457200" indent="-457200"/>
            <a:endParaRPr lang="en-US" sz="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442729-9239-A241-85C9-C3968D1C3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36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2800" dirty="0"/>
              <a:t>Second pass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41970D-D6F4-F24E-A697-48A15DFF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13</a:t>
            </a:fld>
            <a:endParaRPr lang="en-US"/>
          </a:p>
        </p:txBody>
      </p:sp>
      <p:sp>
        <p:nvSpPr>
          <p:cNvPr id="28674" name="TextBox 2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05000" y="5410200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  <a:cs typeface="Courier New" pitchFamily="49" charset="0"/>
              </a:rPr>
              <a:t>input</a:t>
            </a:r>
          </a:p>
        </p:txBody>
      </p:sp>
      <p:sp>
        <p:nvSpPr>
          <p:cNvPr id="28675" name="TextBox 28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87526" y="5943600"/>
            <a:ext cx="1108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  <a:cs typeface="Courier New" pitchFamily="49" charset="0"/>
              </a:rPr>
              <a:t>output</a:t>
            </a:r>
          </a:p>
        </p:txBody>
      </p:sp>
      <p:sp>
        <p:nvSpPr>
          <p:cNvPr id="31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480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6</a:t>
            </a:r>
          </a:p>
        </p:txBody>
      </p:sp>
      <p:sp>
        <p:nvSpPr>
          <p:cNvPr id="39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624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4</a:t>
            </a:r>
          </a:p>
        </p:txBody>
      </p:sp>
      <p:sp>
        <p:nvSpPr>
          <p:cNvPr id="40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8768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16</a:t>
            </a:r>
          </a:p>
        </p:txBody>
      </p:sp>
      <p:sp>
        <p:nvSpPr>
          <p:cNvPr id="41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7912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10</a:t>
            </a:r>
          </a:p>
        </p:txBody>
      </p:sp>
      <p:sp>
        <p:nvSpPr>
          <p:cNvPr id="42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7056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16</a:t>
            </a:r>
          </a:p>
        </p:txBody>
      </p:sp>
      <p:sp>
        <p:nvSpPr>
          <p:cNvPr id="43" name="Rectangle 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6200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14</a:t>
            </a:r>
          </a:p>
        </p:txBody>
      </p:sp>
      <p:sp>
        <p:nvSpPr>
          <p:cNvPr id="44" name="Rectangle 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5344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2</a:t>
            </a:r>
          </a:p>
        </p:txBody>
      </p:sp>
      <p:sp>
        <p:nvSpPr>
          <p:cNvPr id="45" name="Rectangle 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94488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latin typeface="+mj-lt"/>
              </a:rPr>
              <a:t>8</a:t>
            </a:r>
          </a:p>
        </p:txBody>
      </p:sp>
      <p:sp>
        <p:nvSpPr>
          <p:cNvPr id="46" name="Rectangle 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0480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47" name="Rectangle 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9624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48" name="Rectangle 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8768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49" name="Rectangle 5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7912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50" name="Rectangle 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7056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51" name="Rectangle 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6200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52" name="Rectangle 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85344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53" name="Rectangle 5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94488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54" name="Rectangle 53"/>
          <p:cNvSpPr/>
          <p:nvPr>
            <p:custDataLst>
              <p:tags r:id="rId20"/>
            </p:custDataLst>
          </p:nvPr>
        </p:nvSpPr>
        <p:spPr bwMode="auto">
          <a:xfrm>
            <a:off x="6019800" y="4572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  0,8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6" name="Rectangle 55"/>
          <p:cNvSpPr/>
          <p:nvPr>
            <p:custDataLst>
              <p:tags r:id="rId21"/>
            </p:custDataLst>
          </p:nvPr>
        </p:nvSpPr>
        <p:spPr bwMode="auto">
          <a:xfrm>
            <a:off x="4038600" y="16764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0,4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7" name="Rectangle 56"/>
          <p:cNvSpPr/>
          <p:nvPr>
            <p:custDataLst>
              <p:tags r:id="rId22"/>
            </p:custDataLst>
          </p:nvPr>
        </p:nvSpPr>
        <p:spPr bwMode="auto">
          <a:xfrm>
            <a:off x="7772400" y="16764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4,8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8" name="Rectangle 57"/>
          <p:cNvSpPr/>
          <p:nvPr>
            <p:custDataLst>
              <p:tags r:id="rId23"/>
            </p:custDataLst>
          </p:nvPr>
        </p:nvSpPr>
        <p:spPr bwMode="auto">
          <a:xfrm>
            <a:off x="86106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6,8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9" name="Rectangle 58"/>
          <p:cNvSpPr/>
          <p:nvPr>
            <p:custDataLst>
              <p:tags r:id="rId24"/>
            </p:custDataLst>
          </p:nvPr>
        </p:nvSpPr>
        <p:spPr bwMode="auto">
          <a:xfrm>
            <a:off x="68580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4,6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0" name="Rectangle 59"/>
          <p:cNvSpPr/>
          <p:nvPr>
            <p:custDataLst>
              <p:tags r:id="rId25"/>
            </p:custDataLst>
          </p:nvPr>
        </p:nvSpPr>
        <p:spPr bwMode="auto">
          <a:xfrm>
            <a:off x="49530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2,4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1" name="Rectangle 60"/>
          <p:cNvSpPr/>
          <p:nvPr>
            <p:custDataLst>
              <p:tags r:id="rId26"/>
            </p:custDataLst>
          </p:nvPr>
        </p:nvSpPr>
        <p:spPr bwMode="auto">
          <a:xfrm>
            <a:off x="31242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0,2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4" name="Rectangle 63"/>
          <p:cNvSpPr/>
          <p:nvPr>
            <p:custDataLst>
              <p:tags r:id="rId27"/>
            </p:custDataLst>
          </p:nvPr>
        </p:nvSpPr>
        <p:spPr bwMode="auto">
          <a:xfrm>
            <a:off x="30480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0,1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5" name="Rectangle 64"/>
          <p:cNvSpPr/>
          <p:nvPr>
            <p:custDataLst>
              <p:tags r:id="rId28"/>
            </p:custDataLst>
          </p:nvPr>
        </p:nvSpPr>
        <p:spPr bwMode="auto">
          <a:xfrm>
            <a:off x="39624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1,2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6" name="Rectangle 65"/>
          <p:cNvSpPr/>
          <p:nvPr>
            <p:custDataLst>
              <p:tags r:id="rId29"/>
            </p:custDataLst>
          </p:nvPr>
        </p:nvSpPr>
        <p:spPr bwMode="auto">
          <a:xfrm>
            <a:off x="48768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2,3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7" name="Rectangle 66"/>
          <p:cNvSpPr/>
          <p:nvPr>
            <p:custDataLst>
              <p:tags r:id="rId30"/>
            </p:custDataLst>
          </p:nvPr>
        </p:nvSpPr>
        <p:spPr bwMode="auto">
          <a:xfrm>
            <a:off x="57912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3,4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8" name="Rectangle 67"/>
          <p:cNvSpPr/>
          <p:nvPr>
            <p:custDataLst>
              <p:tags r:id="rId31"/>
            </p:custDataLst>
          </p:nvPr>
        </p:nvSpPr>
        <p:spPr bwMode="auto">
          <a:xfrm>
            <a:off x="67056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4,5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9" name="Rectangle 68"/>
          <p:cNvSpPr/>
          <p:nvPr>
            <p:custDataLst>
              <p:tags r:id="rId32"/>
            </p:custDataLst>
          </p:nvPr>
        </p:nvSpPr>
        <p:spPr bwMode="auto">
          <a:xfrm>
            <a:off x="76200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5,6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70" name="Rectangle 69"/>
          <p:cNvSpPr/>
          <p:nvPr>
            <p:custDataLst>
              <p:tags r:id="rId33"/>
            </p:custDataLst>
          </p:nvPr>
        </p:nvSpPr>
        <p:spPr bwMode="auto">
          <a:xfrm>
            <a:off x="85344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6,7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71" name="Rectangle 70"/>
          <p:cNvSpPr/>
          <p:nvPr>
            <p:custDataLst>
              <p:tags r:id="rId34"/>
            </p:custDataLst>
          </p:nvPr>
        </p:nvSpPr>
        <p:spPr bwMode="auto">
          <a:xfrm>
            <a:off x="94488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7.8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cxnSp>
        <p:nvCxnSpPr>
          <p:cNvPr id="28707" name="Straight Arrow Connector 72"/>
          <p:cNvCxnSpPr>
            <a:cxnSpLocks noChangeShapeType="1"/>
            <a:stCxn id="54" idx="1"/>
            <a:endCxn id="56" idx="0"/>
          </p:cNvCxnSpPr>
          <p:nvPr>
            <p:custDataLst>
              <p:tags r:id="rId35"/>
            </p:custDataLst>
          </p:nvPr>
        </p:nvCxnSpPr>
        <p:spPr bwMode="auto">
          <a:xfrm rot="10800000" flipV="1">
            <a:off x="4838700" y="914400"/>
            <a:ext cx="1181100" cy="762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08" name="Straight Arrow Connector 74"/>
          <p:cNvCxnSpPr>
            <a:cxnSpLocks noChangeShapeType="1"/>
            <a:stCxn id="54" idx="3"/>
            <a:endCxn id="57" idx="0"/>
          </p:cNvCxnSpPr>
          <p:nvPr>
            <p:custDataLst>
              <p:tags r:id="rId36"/>
            </p:custDataLst>
          </p:nvPr>
        </p:nvCxnSpPr>
        <p:spPr bwMode="auto">
          <a:xfrm>
            <a:off x="7620000" y="914400"/>
            <a:ext cx="952500" cy="762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09" name="Straight Arrow Connector 77"/>
          <p:cNvCxnSpPr>
            <a:cxnSpLocks noChangeShapeType="1"/>
            <a:endCxn id="61" idx="0"/>
          </p:cNvCxnSpPr>
          <p:nvPr>
            <p:custDataLst>
              <p:tags r:id="rId37"/>
            </p:custDataLst>
          </p:nvPr>
        </p:nvCxnSpPr>
        <p:spPr bwMode="auto">
          <a:xfrm rot="10800000" flipV="1">
            <a:off x="3924300" y="2590800"/>
            <a:ext cx="800100" cy="381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0" name="Straight Arrow Connector 82"/>
          <p:cNvCxnSpPr>
            <a:cxnSpLocks noChangeShapeType="1"/>
            <a:stCxn id="56" idx="2"/>
            <a:endCxn id="60" idx="0"/>
          </p:cNvCxnSpPr>
          <p:nvPr>
            <p:custDataLst>
              <p:tags r:id="rId38"/>
            </p:custDataLst>
          </p:nvPr>
        </p:nvCxnSpPr>
        <p:spPr bwMode="auto">
          <a:xfrm rot="16200000" flipH="1">
            <a:off x="5105400" y="2324100"/>
            <a:ext cx="381000" cy="914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1" name="Straight Arrow Connector 85"/>
          <p:cNvCxnSpPr>
            <a:cxnSpLocks noChangeShapeType="1"/>
          </p:cNvCxnSpPr>
          <p:nvPr>
            <p:custDataLst>
              <p:tags r:id="rId39"/>
            </p:custDataLst>
          </p:nvPr>
        </p:nvCxnSpPr>
        <p:spPr bwMode="auto">
          <a:xfrm rot="10800000" flipV="1">
            <a:off x="7696200" y="2590800"/>
            <a:ext cx="800100" cy="381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2" name="Straight Arrow Connector 86"/>
          <p:cNvCxnSpPr>
            <a:cxnSpLocks noChangeShapeType="1"/>
          </p:cNvCxnSpPr>
          <p:nvPr>
            <p:custDataLst>
              <p:tags r:id="rId40"/>
            </p:custDataLst>
          </p:nvPr>
        </p:nvCxnSpPr>
        <p:spPr bwMode="auto">
          <a:xfrm rot="16200000" flipH="1">
            <a:off x="8877300" y="2324100"/>
            <a:ext cx="381000" cy="914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3" name="Straight Arrow Connector 87"/>
          <p:cNvCxnSpPr>
            <a:cxnSpLocks noChangeShapeType="1"/>
            <a:stCxn id="61" idx="2"/>
            <a:endCxn id="64" idx="0"/>
          </p:cNvCxnSpPr>
          <p:nvPr>
            <p:custDataLst>
              <p:tags r:id="rId41"/>
            </p:custDataLst>
          </p:nvPr>
        </p:nvCxnSpPr>
        <p:spPr bwMode="auto">
          <a:xfrm rot="5400000">
            <a:off x="34671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4" name="Straight Arrow Connector 90"/>
          <p:cNvCxnSpPr>
            <a:cxnSpLocks noChangeShapeType="1"/>
            <a:stCxn id="61" idx="2"/>
            <a:endCxn id="65" idx="0"/>
          </p:cNvCxnSpPr>
          <p:nvPr>
            <p:custDataLst>
              <p:tags r:id="rId42"/>
            </p:custDataLst>
          </p:nvPr>
        </p:nvCxnSpPr>
        <p:spPr bwMode="auto">
          <a:xfrm rot="16200000" flipH="1">
            <a:off x="39243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5" name="Straight Arrow Connector 93"/>
          <p:cNvCxnSpPr>
            <a:cxnSpLocks noChangeShapeType="1"/>
          </p:cNvCxnSpPr>
          <p:nvPr>
            <p:custDataLst>
              <p:tags r:id="rId43"/>
            </p:custDataLst>
          </p:nvPr>
        </p:nvCxnSpPr>
        <p:spPr bwMode="auto">
          <a:xfrm rot="5400000">
            <a:off x="53340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6" name="Straight Arrow Connector 94"/>
          <p:cNvCxnSpPr>
            <a:cxnSpLocks noChangeShapeType="1"/>
          </p:cNvCxnSpPr>
          <p:nvPr>
            <p:custDataLst>
              <p:tags r:id="rId44"/>
            </p:custDataLst>
          </p:nvPr>
        </p:nvCxnSpPr>
        <p:spPr bwMode="auto">
          <a:xfrm rot="16200000" flipH="1">
            <a:off x="57912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7" name="Straight Arrow Connector 95"/>
          <p:cNvCxnSpPr>
            <a:cxnSpLocks noChangeShapeType="1"/>
          </p:cNvCxnSpPr>
          <p:nvPr>
            <p:custDataLst>
              <p:tags r:id="rId45"/>
            </p:custDataLst>
          </p:nvPr>
        </p:nvCxnSpPr>
        <p:spPr bwMode="auto">
          <a:xfrm rot="5400000">
            <a:off x="71628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8" name="Straight Arrow Connector 96"/>
          <p:cNvCxnSpPr>
            <a:cxnSpLocks noChangeShapeType="1"/>
          </p:cNvCxnSpPr>
          <p:nvPr>
            <p:custDataLst>
              <p:tags r:id="rId46"/>
            </p:custDataLst>
          </p:nvPr>
        </p:nvCxnSpPr>
        <p:spPr bwMode="auto">
          <a:xfrm rot="16200000" flipH="1">
            <a:off x="76200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9" name="Straight Arrow Connector 97"/>
          <p:cNvCxnSpPr>
            <a:cxnSpLocks noChangeShapeType="1"/>
          </p:cNvCxnSpPr>
          <p:nvPr>
            <p:custDataLst>
              <p:tags r:id="rId47"/>
            </p:custDataLst>
          </p:nvPr>
        </p:nvCxnSpPr>
        <p:spPr bwMode="auto">
          <a:xfrm rot="5400000">
            <a:off x="89154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20" name="Straight Arrow Connector 98"/>
          <p:cNvCxnSpPr>
            <a:cxnSpLocks noChangeShapeType="1"/>
          </p:cNvCxnSpPr>
          <p:nvPr>
            <p:custDataLst>
              <p:tags r:id="rId48"/>
            </p:custDataLst>
          </p:nvPr>
        </p:nvCxnSpPr>
        <p:spPr bwMode="auto">
          <a:xfrm rot="16200000" flipH="1">
            <a:off x="93726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0" name="TextBox 99"/>
          <p:cNvSpPr txBox="1"/>
          <p:nvPr>
            <p:custDataLst>
              <p:tags r:id="rId49"/>
            </p:custDataLst>
          </p:nvPr>
        </p:nvSpPr>
        <p:spPr>
          <a:xfrm>
            <a:off x="3429000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6</a:t>
            </a:r>
          </a:p>
        </p:txBody>
      </p:sp>
      <p:sp>
        <p:nvSpPr>
          <p:cNvPr id="101" name="TextBox 100"/>
          <p:cNvSpPr txBox="1"/>
          <p:nvPr>
            <p:custDataLst>
              <p:tags r:id="rId50"/>
            </p:custDataLst>
          </p:nvPr>
        </p:nvSpPr>
        <p:spPr>
          <a:xfrm>
            <a:off x="4343400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4</a:t>
            </a:r>
          </a:p>
        </p:txBody>
      </p:sp>
      <p:sp>
        <p:nvSpPr>
          <p:cNvPr id="102" name="TextBox 101"/>
          <p:cNvSpPr txBox="1"/>
          <p:nvPr>
            <p:custDataLst>
              <p:tags r:id="rId51"/>
            </p:custDataLst>
          </p:nvPr>
        </p:nvSpPr>
        <p:spPr>
          <a:xfrm>
            <a:off x="5181600" y="4648200"/>
            <a:ext cx="44608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16</a:t>
            </a:r>
          </a:p>
        </p:txBody>
      </p:sp>
      <p:sp>
        <p:nvSpPr>
          <p:cNvPr id="103" name="TextBox 102"/>
          <p:cNvSpPr txBox="1"/>
          <p:nvPr>
            <p:custDataLst>
              <p:tags r:id="rId52"/>
            </p:custDataLst>
          </p:nvPr>
        </p:nvSpPr>
        <p:spPr>
          <a:xfrm>
            <a:off x="6096000" y="46482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10</a:t>
            </a:r>
          </a:p>
        </p:txBody>
      </p:sp>
      <p:sp>
        <p:nvSpPr>
          <p:cNvPr id="104" name="TextBox 103"/>
          <p:cNvSpPr txBox="1"/>
          <p:nvPr>
            <p:custDataLst>
              <p:tags r:id="rId53"/>
            </p:custDataLst>
          </p:nvPr>
        </p:nvSpPr>
        <p:spPr>
          <a:xfrm>
            <a:off x="7010400" y="4648200"/>
            <a:ext cx="44608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16</a:t>
            </a:r>
          </a:p>
        </p:txBody>
      </p:sp>
      <p:sp>
        <p:nvSpPr>
          <p:cNvPr id="105" name="TextBox 104"/>
          <p:cNvSpPr txBox="1"/>
          <p:nvPr>
            <p:custDataLst>
              <p:tags r:id="rId54"/>
            </p:custDataLst>
          </p:nvPr>
        </p:nvSpPr>
        <p:spPr>
          <a:xfrm>
            <a:off x="7940675" y="46482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14</a:t>
            </a:r>
          </a:p>
        </p:txBody>
      </p:sp>
      <p:sp>
        <p:nvSpPr>
          <p:cNvPr id="106" name="TextBox 105"/>
          <p:cNvSpPr txBox="1"/>
          <p:nvPr>
            <p:custDataLst>
              <p:tags r:id="rId55"/>
            </p:custDataLst>
          </p:nvPr>
        </p:nvSpPr>
        <p:spPr>
          <a:xfrm>
            <a:off x="8907463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107" name="TextBox 106"/>
          <p:cNvSpPr txBox="1"/>
          <p:nvPr>
            <p:custDataLst>
              <p:tags r:id="rId56"/>
            </p:custDataLst>
          </p:nvPr>
        </p:nvSpPr>
        <p:spPr>
          <a:xfrm>
            <a:off x="9821863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8</a:t>
            </a:r>
          </a:p>
        </p:txBody>
      </p:sp>
      <p:sp>
        <p:nvSpPr>
          <p:cNvPr id="109" name="TextBox 108"/>
          <p:cNvSpPr txBox="1"/>
          <p:nvPr>
            <p:custDataLst>
              <p:tags r:id="rId57"/>
            </p:custDataLst>
          </p:nvPr>
        </p:nvSpPr>
        <p:spPr>
          <a:xfrm>
            <a:off x="4114800" y="32004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10</a:t>
            </a:r>
          </a:p>
        </p:txBody>
      </p:sp>
      <p:sp>
        <p:nvSpPr>
          <p:cNvPr id="110" name="TextBox 109"/>
          <p:cNvSpPr txBox="1"/>
          <p:nvPr>
            <p:custDataLst>
              <p:tags r:id="rId58"/>
            </p:custDataLst>
          </p:nvPr>
        </p:nvSpPr>
        <p:spPr>
          <a:xfrm>
            <a:off x="5943600" y="32004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26</a:t>
            </a:r>
          </a:p>
        </p:txBody>
      </p:sp>
      <p:sp>
        <p:nvSpPr>
          <p:cNvPr id="111" name="TextBox 110"/>
          <p:cNvSpPr txBox="1"/>
          <p:nvPr>
            <p:custDataLst>
              <p:tags r:id="rId59"/>
            </p:custDataLst>
          </p:nvPr>
        </p:nvSpPr>
        <p:spPr>
          <a:xfrm>
            <a:off x="7848600" y="32004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30</a:t>
            </a:r>
          </a:p>
        </p:txBody>
      </p:sp>
      <p:sp>
        <p:nvSpPr>
          <p:cNvPr id="112" name="TextBox 111"/>
          <p:cNvSpPr txBox="1"/>
          <p:nvPr>
            <p:custDataLst>
              <p:tags r:id="rId60"/>
            </p:custDataLst>
          </p:nvPr>
        </p:nvSpPr>
        <p:spPr>
          <a:xfrm>
            <a:off x="9617075" y="32004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10</a:t>
            </a:r>
          </a:p>
        </p:txBody>
      </p:sp>
      <p:sp>
        <p:nvSpPr>
          <p:cNvPr id="113" name="TextBox 112"/>
          <p:cNvSpPr txBox="1"/>
          <p:nvPr>
            <p:custDataLst>
              <p:tags r:id="rId61"/>
            </p:custDataLst>
          </p:nvPr>
        </p:nvSpPr>
        <p:spPr>
          <a:xfrm>
            <a:off x="5045075" y="1916113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36</a:t>
            </a:r>
          </a:p>
        </p:txBody>
      </p:sp>
      <p:sp>
        <p:nvSpPr>
          <p:cNvPr id="114" name="TextBox 113"/>
          <p:cNvSpPr txBox="1"/>
          <p:nvPr>
            <p:custDataLst>
              <p:tags r:id="rId62"/>
            </p:custDataLst>
          </p:nvPr>
        </p:nvSpPr>
        <p:spPr>
          <a:xfrm>
            <a:off x="8763000" y="19050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40</a:t>
            </a:r>
          </a:p>
        </p:txBody>
      </p:sp>
      <p:sp>
        <p:nvSpPr>
          <p:cNvPr id="115" name="TextBox 114"/>
          <p:cNvSpPr txBox="1"/>
          <p:nvPr>
            <p:custDataLst>
              <p:tags r:id="rId63"/>
            </p:custDataLst>
          </p:nvPr>
        </p:nvSpPr>
        <p:spPr>
          <a:xfrm>
            <a:off x="7102476" y="685800"/>
            <a:ext cx="4413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76</a:t>
            </a:r>
          </a:p>
        </p:txBody>
      </p:sp>
      <p:sp>
        <p:nvSpPr>
          <p:cNvPr id="28751" name="TextBox 116"/>
          <p:cNvSpPr txBox="1">
            <a:spLocks noChangeArrowheads="1"/>
          </p:cNvSpPr>
          <p:nvPr>
            <p:custDataLst>
              <p:tags r:id="rId64"/>
            </p:custDataLst>
          </p:nvPr>
        </p:nvSpPr>
        <p:spPr bwMode="auto">
          <a:xfrm>
            <a:off x="838200" y="1143000"/>
            <a:ext cx="3352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Using ‘sum’, get the sum of everything to the left of this range (call it ‘</a:t>
            </a:r>
            <a:r>
              <a:rPr lang="en-US" sz="2000" dirty="0" err="1"/>
              <a:t>fromleft</a:t>
            </a:r>
            <a:r>
              <a:rPr lang="en-US" sz="2000" dirty="0"/>
              <a:t>’); propagate down from root</a:t>
            </a:r>
          </a:p>
        </p:txBody>
      </p:sp>
    </p:spTree>
    <p:extLst>
      <p:ext uri="{BB962C8B-B14F-4D97-AF65-F5344CB8AC3E}">
        <p14:creationId xmlns:p14="http://schemas.microsoft.com/office/powerpoint/2010/main" val="1161711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2800" dirty="0"/>
              <a:t>Second pass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41970D-D6F4-F24E-A697-48A15DFF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14</a:t>
            </a:fld>
            <a:endParaRPr lang="en-US"/>
          </a:p>
        </p:txBody>
      </p:sp>
      <p:sp>
        <p:nvSpPr>
          <p:cNvPr id="28674" name="TextBox 2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05000" y="5410200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  <a:cs typeface="Courier New" pitchFamily="49" charset="0"/>
              </a:rPr>
              <a:t>input</a:t>
            </a:r>
          </a:p>
        </p:txBody>
      </p:sp>
      <p:sp>
        <p:nvSpPr>
          <p:cNvPr id="28675" name="TextBox 28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87526" y="5943600"/>
            <a:ext cx="1108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  <a:cs typeface="Courier New" pitchFamily="49" charset="0"/>
              </a:rPr>
              <a:t>output</a:t>
            </a:r>
          </a:p>
        </p:txBody>
      </p:sp>
      <p:sp>
        <p:nvSpPr>
          <p:cNvPr id="31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480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6</a:t>
            </a:r>
          </a:p>
        </p:txBody>
      </p:sp>
      <p:sp>
        <p:nvSpPr>
          <p:cNvPr id="39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624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4</a:t>
            </a:r>
          </a:p>
        </p:txBody>
      </p:sp>
      <p:sp>
        <p:nvSpPr>
          <p:cNvPr id="40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8768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16</a:t>
            </a:r>
          </a:p>
        </p:txBody>
      </p:sp>
      <p:sp>
        <p:nvSpPr>
          <p:cNvPr id="41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7912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10</a:t>
            </a:r>
          </a:p>
        </p:txBody>
      </p:sp>
      <p:sp>
        <p:nvSpPr>
          <p:cNvPr id="42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7056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16</a:t>
            </a:r>
          </a:p>
        </p:txBody>
      </p:sp>
      <p:sp>
        <p:nvSpPr>
          <p:cNvPr id="43" name="Rectangle 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6200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14</a:t>
            </a:r>
          </a:p>
        </p:txBody>
      </p:sp>
      <p:sp>
        <p:nvSpPr>
          <p:cNvPr id="44" name="Rectangle 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5344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2</a:t>
            </a:r>
          </a:p>
        </p:txBody>
      </p:sp>
      <p:sp>
        <p:nvSpPr>
          <p:cNvPr id="45" name="Rectangle 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94488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latin typeface="+mj-lt"/>
              </a:rPr>
              <a:t>8</a:t>
            </a:r>
          </a:p>
        </p:txBody>
      </p:sp>
      <p:sp>
        <p:nvSpPr>
          <p:cNvPr id="46" name="Rectangle 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0480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6</a:t>
            </a:r>
          </a:p>
        </p:txBody>
      </p:sp>
      <p:sp>
        <p:nvSpPr>
          <p:cNvPr id="47" name="Rectangle 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9624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 10</a:t>
            </a:r>
          </a:p>
        </p:txBody>
      </p:sp>
      <p:sp>
        <p:nvSpPr>
          <p:cNvPr id="48" name="Rectangle 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8768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 26</a:t>
            </a:r>
          </a:p>
        </p:txBody>
      </p:sp>
      <p:sp>
        <p:nvSpPr>
          <p:cNvPr id="49" name="Rectangle 5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7912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 36</a:t>
            </a:r>
          </a:p>
        </p:txBody>
      </p:sp>
      <p:sp>
        <p:nvSpPr>
          <p:cNvPr id="50" name="Rectangle 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7056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 52</a:t>
            </a:r>
          </a:p>
        </p:txBody>
      </p:sp>
      <p:sp>
        <p:nvSpPr>
          <p:cNvPr id="51" name="Rectangle 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6200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 66</a:t>
            </a:r>
          </a:p>
        </p:txBody>
      </p:sp>
      <p:sp>
        <p:nvSpPr>
          <p:cNvPr id="52" name="Rectangle 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85344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 68</a:t>
            </a:r>
          </a:p>
        </p:txBody>
      </p:sp>
      <p:sp>
        <p:nvSpPr>
          <p:cNvPr id="53" name="Rectangle 5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9448800" y="59436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 76</a:t>
            </a:r>
          </a:p>
        </p:txBody>
      </p:sp>
      <p:sp>
        <p:nvSpPr>
          <p:cNvPr id="54" name="Rectangle 53"/>
          <p:cNvSpPr/>
          <p:nvPr>
            <p:custDataLst>
              <p:tags r:id="rId20"/>
            </p:custDataLst>
          </p:nvPr>
        </p:nvSpPr>
        <p:spPr bwMode="auto">
          <a:xfrm>
            <a:off x="6019800" y="4572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  0,8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6" name="Rectangle 55"/>
          <p:cNvSpPr/>
          <p:nvPr>
            <p:custDataLst>
              <p:tags r:id="rId21"/>
            </p:custDataLst>
          </p:nvPr>
        </p:nvSpPr>
        <p:spPr bwMode="auto">
          <a:xfrm>
            <a:off x="4038600" y="16764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0,4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7" name="Rectangle 56"/>
          <p:cNvSpPr/>
          <p:nvPr>
            <p:custDataLst>
              <p:tags r:id="rId22"/>
            </p:custDataLst>
          </p:nvPr>
        </p:nvSpPr>
        <p:spPr bwMode="auto">
          <a:xfrm>
            <a:off x="7772400" y="16764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4,8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8" name="Rectangle 57"/>
          <p:cNvSpPr/>
          <p:nvPr>
            <p:custDataLst>
              <p:tags r:id="rId23"/>
            </p:custDataLst>
          </p:nvPr>
        </p:nvSpPr>
        <p:spPr bwMode="auto">
          <a:xfrm>
            <a:off x="86106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6,8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59" name="Rectangle 58"/>
          <p:cNvSpPr/>
          <p:nvPr>
            <p:custDataLst>
              <p:tags r:id="rId24"/>
            </p:custDataLst>
          </p:nvPr>
        </p:nvSpPr>
        <p:spPr bwMode="auto">
          <a:xfrm>
            <a:off x="68580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4,6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0" name="Rectangle 59"/>
          <p:cNvSpPr/>
          <p:nvPr>
            <p:custDataLst>
              <p:tags r:id="rId25"/>
            </p:custDataLst>
          </p:nvPr>
        </p:nvSpPr>
        <p:spPr bwMode="auto">
          <a:xfrm>
            <a:off x="49530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2,4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1" name="Rectangle 60"/>
          <p:cNvSpPr/>
          <p:nvPr>
            <p:custDataLst>
              <p:tags r:id="rId26"/>
            </p:custDataLst>
          </p:nvPr>
        </p:nvSpPr>
        <p:spPr bwMode="auto">
          <a:xfrm>
            <a:off x="3124200" y="29718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	 0,2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64" name="Rectangle 63"/>
          <p:cNvSpPr/>
          <p:nvPr>
            <p:custDataLst>
              <p:tags r:id="rId27"/>
            </p:custDataLst>
          </p:nvPr>
        </p:nvSpPr>
        <p:spPr bwMode="auto">
          <a:xfrm>
            <a:off x="30480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0,1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5" name="Rectangle 64"/>
          <p:cNvSpPr/>
          <p:nvPr>
            <p:custDataLst>
              <p:tags r:id="rId28"/>
            </p:custDataLst>
          </p:nvPr>
        </p:nvSpPr>
        <p:spPr bwMode="auto">
          <a:xfrm>
            <a:off x="39624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1,2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6" name="Rectangle 65"/>
          <p:cNvSpPr/>
          <p:nvPr>
            <p:custDataLst>
              <p:tags r:id="rId29"/>
            </p:custDataLst>
          </p:nvPr>
        </p:nvSpPr>
        <p:spPr bwMode="auto">
          <a:xfrm>
            <a:off x="48768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2,3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7" name="Rectangle 66"/>
          <p:cNvSpPr/>
          <p:nvPr>
            <p:custDataLst>
              <p:tags r:id="rId30"/>
            </p:custDataLst>
          </p:nvPr>
        </p:nvSpPr>
        <p:spPr bwMode="auto">
          <a:xfrm>
            <a:off x="57912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3,4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8" name="Rectangle 67"/>
          <p:cNvSpPr/>
          <p:nvPr>
            <p:custDataLst>
              <p:tags r:id="rId31"/>
            </p:custDataLst>
          </p:nvPr>
        </p:nvSpPr>
        <p:spPr bwMode="auto">
          <a:xfrm>
            <a:off x="67056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4,5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69" name="Rectangle 68"/>
          <p:cNvSpPr/>
          <p:nvPr>
            <p:custDataLst>
              <p:tags r:id="rId32"/>
            </p:custDataLst>
          </p:nvPr>
        </p:nvSpPr>
        <p:spPr bwMode="auto">
          <a:xfrm>
            <a:off x="76200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5,6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70" name="Rectangle 69"/>
          <p:cNvSpPr/>
          <p:nvPr>
            <p:custDataLst>
              <p:tags r:id="rId33"/>
            </p:custDataLst>
          </p:nvPr>
        </p:nvSpPr>
        <p:spPr bwMode="auto">
          <a:xfrm>
            <a:off x="85344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6,7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sp>
        <p:nvSpPr>
          <p:cNvPr id="71" name="Rectangle 70"/>
          <p:cNvSpPr/>
          <p:nvPr>
            <p:custDataLst>
              <p:tags r:id="rId34"/>
            </p:custDataLst>
          </p:nvPr>
        </p:nvSpPr>
        <p:spPr bwMode="auto">
          <a:xfrm>
            <a:off x="9448800" y="4343400"/>
            <a:ext cx="838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  7.8</a:t>
            </a:r>
          </a:p>
          <a:p>
            <a:pPr>
              <a:defRPr/>
            </a:pPr>
            <a:r>
              <a:rPr lang="en-US" dirty="0">
                <a:latin typeface="+mj-lt"/>
              </a:rPr>
              <a:t>s  </a:t>
            </a:r>
          </a:p>
          <a:p>
            <a:pPr>
              <a:defRPr/>
            </a:pPr>
            <a:r>
              <a:rPr lang="en-US" dirty="0">
                <a:latin typeface="+mj-lt"/>
              </a:rPr>
              <a:t>f</a:t>
            </a:r>
          </a:p>
        </p:txBody>
      </p:sp>
      <p:cxnSp>
        <p:nvCxnSpPr>
          <p:cNvPr id="28707" name="Straight Arrow Connector 72"/>
          <p:cNvCxnSpPr>
            <a:cxnSpLocks noChangeShapeType="1"/>
            <a:stCxn id="54" idx="1"/>
            <a:endCxn id="56" idx="0"/>
          </p:cNvCxnSpPr>
          <p:nvPr>
            <p:custDataLst>
              <p:tags r:id="rId35"/>
            </p:custDataLst>
          </p:nvPr>
        </p:nvCxnSpPr>
        <p:spPr bwMode="auto">
          <a:xfrm rot="10800000" flipV="1">
            <a:off x="4838700" y="914400"/>
            <a:ext cx="1181100" cy="762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08" name="Straight Arrow Connector 74"/>
          <p:cNvCxnSpPr>
            <a:cxnSpLocks noChangeShapeType="1"/>
            <a:stCxn id="54" idx="3"/>
            <a:endCxn id="57" idx="0"/>
          </p:cNvCxnSpPr>
          <p:nvPr>
            <p:custDataLst>
              <p:tags r:id="rId36"/>
            </p:custDataLst>
          </p:nvPr>
        </p:nvCxnSpPr>
        <p:spPr bwMode="auto">
          <a:xfrm>
            <a:off x="7620000" y="914400"/>
            <a:ext cx="952500" cy="762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09" name="Straight Arrow Connector 77"/>
          <p:cNvCxnSpPr>
            <a:cxnSpLocks noChangeShapeType="1"/>
            <a:endCxn id="61" idx="0"/>
          </p:cNvCxnSpPr>
          <p:nvPr>
            <p:custDataLst>
              <p:tags r:id="rId37"/>
            </p:custDataLst>
          </p:nvPr>
        </p:nvCxnSpPr>
        <p:spPr bwMode="auto">
          <a:xfrm rot="10800000" flipV="1">
            <a:off x="3924300" y="2590800"/>
            <a:ext cx="800100" cy="381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0" name="Straight Arrow Connector 82"/>
          <p:cNvCxnSpPr>
            <a:cxnSpLocks noChangeShapeType="1"/>
            <a:stCxn id="56" idx="2"/>
            <a:endCxn id="60" idx="0"/>
          </p:cNvCxnSpPr>
          <p:nvPr>
            <p:custDataLst>
              <p:tags r:id="rId38"/>
            </p:custDataLst>
          </p:nvPr>
        </p:nvCxnSpPr>
        <p:spPr bwMode="auto">
          <a:xfrm rot="16200000" flipH="1">
            <a:off x="5105400" y="2324100"/>
            <a:ext cx="381000" cy="914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1" name="Straight Arrow Connector 85"/>
          <p:cNvCxnSpPr>
            <a:cxnSpLocks noChangeShapeType="1"/>
          </p:cNvCxnSpPr>
          <p:nvPr>
            <p:custDataLst>
              <p:tags r:id="rId39"/>
            </p:custDataLst>
          </p:nvPr>
        </p:nvCxnSpPr>
        <p:spPr bwMode="auto">
          <a:xfrm rot="10800000" flipV="1">
            <a:off x="7696200" y="2590800"/>
            <a:ext cx="800100" cy="381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2" name="Straight Arrow Connector 86"/>
          <p:cNvCxnSpPr>
            <a:cxnSpLocks noChangeShapeType="1"/>
          </p:cNvCxnSpPr>
          <p:nvPr>
            <p:custDataLst>
              <p:tags r:id="rId40"/>
            </p:custDataLst>
          </p:nvPr>
        </p:nvCxnSpPr>
        <p:spPr bwMode="auto">
          <a:xfrm rot="16200000" flipH="1">
            <a:off x="8877300" y="2324100"/>
            <a:ext cx="381000" cy="914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3" name="Straight Arrow Connector 87"/>
          <p:cNvCxnSpPr>
            <a:cxnSpLocks noChangeShapeType="1"/>
            <a:stCxn id="61" idx="2"/>
            <a:endCxn id="64" idx="0"/>
          </p:cNvCxnSpPr>
          <p:nvPr>
            <p:custDataLst>
              <p:tags r:id="rId41"/>
            </p:custDataLst>
          </p:nvPr>
        </p:nvCxnSpPr>
        <p:spPr bwMode="auto">
          <a:xfrm rot="5400000">
            <a:off x="34671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4" name="Straight Arrow Connector 90"/>
          <p:cNvCxnSpPr>
            <a:cxnSpLocks noChangeShapeType="1"/>
            <a:stCxn id="61" idx="2"/>
            <a:endCxn id="65" idx="0"/>
          </p:cNvCxnSpPr>
          <p:nvPr>
            <p:custDataLst>
              <p:tags r:id="rId42"/>
            </p:custDataLst>
          </p:nvPr>
        </p:nvCxnSpPr>
        <p:spPr bwMode="auto">
          <a:xfrm rot="16200000" flipH="1">
            <a:off x="39243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5" name="Straight Arrow Connector 93"/>
          <p:cNvCxnSpPr>
            <a:cxnSpLocks noChangeShapeType="1"/>
          </p:cNvCxnSpPr>
          <p:nvPr>
            <p:custDataLst>
              <p:tags r:id="rId43"/>
            </p:custDataLst>
          </p:nvPr>
        </p:nvCxnSpPr>
        <p:spPr bwMode="auto">
          <a:xfrm rot="5400000">
            <a:off x="53340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6" name="Straight Arrow Connector 94"/>
          <p:cNvCxnSpPr>
            <a:cxnSpLocks noChangeShapeType="1"/>
          </p:cNvCxnSpPr>
          <p:nvPr>
            <p:custDataLst>
              <p:tags r:id="rId44"/>
            </p:custDataLst>
          </p:nvPr>
        </p:nvCxnSpPr>
        <p:spPr bwMode="auto">
          <a:xfrm rot="16200000" flipH="1">
            <a:off x="57912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7" name="Straight Arrow Connector 95"/>
          <p:cNvCxnSpPr>
            <a:cxnSpLocks noChangeShapeType="1"/>
          </p:cNvCxnSpPr>
          <p:nvPr>
            <p:custDataLst>
              <p:tags r:id="rId45"/>
            </p:custDataLst>
          </p:nvPr>
        </p:nvCxnSpPr>
        <p:spPr bwMode="auto">
          <a:xfrm rot="5400000">
            <a:off x="71628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8" name="Straight Arrow Connector 96"/>
          <p:cNvCxnSpPr>
            <a:cxnSpLocks noChangeShapeType="1"/>
          </p:cNvCxnSpPr>
          <p:nvPr>
            <p:custDataLst>
              <p:tags r:id="rId46"/>
            </p:custDataLst>
          </p:nvPr>
        </p:nvCxnSpPr>
        <p:spPr bwMode="auto">
          <a:xfrm rot="16200000" flipH="1">
            <a:off x="76200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19" name="Straight Arrow Connector 97"/>
          <p:cNvCxnSpPr>
            <a:cxnSpLocks noChangeShapeType="1"/>
          </p:cNvCxnSpPr>
          <p:nvPr>
            <p:custDataLst>
              <p:tags r:id="rId47"/>
            </p:custDataLst>
          </p:nvPr>
        </p:nvCxnSpPr>
        <p:spPr bwMode="auto">
          <a:xfrm rot="5400000">
            <a:off x="89154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720" name="Straight Arrow Connector 98"/>
          <p:cNvCxnSpPr>
            <a:cxnSpLocks noChangeShapeType="1"/>
          </p:cNvCxnSpPr>
          <p:nvPr>
            <p:custDataLst>
              <p:tags r:id="rId48"/>
            </p:custDataLst>
          </p:nvPr>
        </p:nvCxnSpPr>
        <p:spPr bwMode="auto">
          <a:xfrm rot="16200000" flipH="1">
            <a:off x="9372600" y="3886200"/>
            <a:ext cx="457200" cy="457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0" name="TextBox 99"/>
          <p:cNvSpPr txBox="1"/>
          <p:nvPr>
            <p:custDataLst>
              <p:tags r:id="rId49"/>
            </p:custDataLst>
          </p:nvPr>
        </p:nvSpPr>
        <p:spPr>
          <a:xfrm>
            <a:off x="3429000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6</a:t>
            </a:r>
          </a:p>
        </p:txBody>
      </p:sp>
      <p:sp>
        <p:nvSpPr>
          <p:cNvPr id="101" name="TextBox 100"/>
          <p:cNvSpPr txBox="1"/>
          <p:nvPr>
            <p:custDataLst>
              <p:tags r:id="rId50"/>
            </p:custDataLst>
          </p:nvPr>
        </p:nvSpPr>
        <p:spPr>
          <a:xfrm>
            <a:off x="4343400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4</a:t>
            </a:r>
          </a:p>
        </p:txBody>
      </p:sp>
      <p:sp>
        <p:nvSpPr>
          <p:cNvPr id="102" name="TextBox 101"/>
          <p:cNvSpPr txBox="1"/>
          <p:nvPr>
            <p:custDataLst>
              <p:tags r:id="rId51"/>
            </p:custDataLst>
          </p:nvPr>
        </p:nvSpPr>
        <p:spPr>
          <a:xfrm>
            <a:off x="5181600" y="4648200"/>
            <a:ext cx="44608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16</a:t>
            </a:r>
          </a:p>
        </p:txBody>
      </p:sp>
      <p:sp>
        <p:nvSpPr>
          <p:cNvPr id="103" name="TextBox 102"/>
          <p:cNvSpPr txBox="1"/>
          <p:nvPr>
            <p:custDataLst>
              <p:tags r:id="rId52"/>
            </p:custDataLst>
          </p:nvPr>
        </p:nvSpPr>
        <p:spPr>
          <a:xfrm>
            <a:off x="6096000" y="46482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10</a:t>
            </a:r>
          </a:p>
        </p:txBody>
      </p:sp>
      <p:sp>
        <p:nvSpPr>
          <p:cNvPr id="104" name="TextBox 103"/>
          <p:cNvSpPr txBox="1"/>
          <p:nvPr>
            <p:custDataLst>
              <p:tags r:id="rId53"/>
            </p:custDataLst>
          </p:nvPr>
        </p:nvSpPr>
        <p:spPr>
          <a:xfrm>
            <a:off x="7010400" y="4648200"/>
            <a:ext cx="44608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16</a:t>
            </a:r>
          </a:p>
        </p:txBody>
      </p:sp>
      <p:sp>
        <p:nvSpPr>
          <p:cNvPr id="105" name="TextBox 104"/>
          <p:cNvSpPr txBox="1"/>
          <p:nvPr>
            <p:custDataLst>
              <p:tags r:id="rId54"/>
            </p:custDataLst>
          </p:nvPr>
        </p:nvSpPr>
        <p:spPr>
          <a:xfrm>
            <a:off x="7940675" y="46482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14</a:t>
            </a:r>
          </a:p>
        </p:txBody>
      </p:sp>
      <p:sp>
        <p:nvSpPr>
          <p:cNvPr id="106" name="TextBox 105"/>
          <p:cNvSpPr txBox="1"/>
          <p:nvPr>
            <p:custDataLst>
              <p:tags r:id="rId55"/>
            </p:custDataLst>
          </p:nvPr>
        </p:nvSpPr>
        <p:spPr>
          <a:xfrm>
            <a:off x="8907463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107" name="TextBox 106"/>
          <p:cNvSpPr txBox="1"/>
          <p:nvPr>
            <p:custDataLst>
              <p:tags r:id="rId56"/>
            </p:custDataLst>
          </p:nvPr>
        </p:nvSpPr>
        <p:spPr>
          <a:xfrm>
            <a:off x="9821863" y="4648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8</a:t>
            </a:r>
          </a:p>
        </p:txBody>
      </p:sp>
      <p:sp>
        <p:nvSpPr>
          <p:cNvPr id="109" name="TextBox 108"/>
          <p:cNvSpPr txBox="1"/>
          <p:nvPr>
            <p:custDataLst>
              <p:tags r:id="rId57"/>
            </p:custDataLst>
          </p:nvPr>
        </p:nvSpPr>
        <p:spPr>
          <a:xfrm>
            <a:off x="4114800" y="32004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10</a:t>
            </a:r>
          </a:p>
        </p:txBody>
      </p:sp>
      <p:sp>
        <p:nvSpPr>
          <p:cNvPr id="110" name="TextBox 109"/>
          <p:cNvSpPr txBox="1"/>
          <p:nvPr>
            <p:custDataLst>
              <p:tags r:id="rId58"/>
            </p:custDataLst>
          </p:nvPr>
        </p:nvSpPr>
        <p:spPr>
          <a:xfrm>
            <a:off x="5943600" y="32004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26</a:t>
            </a:r>
          </a:p>
        </p:txBody>
      </p:sp>
      <p:sp>
        <p:nvSpPr>
          <p:cNvPr id="111" name="TextBox 110"/>
          <p:cNvSpPr txBox="1"/>
          <p:nvPr>
            <p:custDataLst>
              <p:tags r:id="rId59"/>
            </p:custDataLst>
          </p:nvPr>
        </p:nvSpPr>
        <p:spPr>
          <a:xfrm>
            <a:off x="7848600" y="32004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30</a:t>
            </a:r>
          </a:p>
        </p:txBody>
      </p:sp>
      <p:sp>
        <p:nvSpPr>
          <p:cNvPr id="112" name="TextBox 111"/>
          <p:cNvSpPr txBox="1"/>
          <p:nvPr>
            <p:custDataLst>
              <p:tags r:id="rId60"/>
            </p:custDataLst>
          </p:nvPr>
        </p:nvSpPr>
        <p:spPr>
          <a:xfrm>
            <a:off x="9617075" y="3200400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10</a:t>
            </a:r>
          </a:p>
        </p:txBody>
      </p:sp>
      <p:sp>
        <p:nvSpPr>
          <p:cNvPr id="113" name="TextBox 112"/>
          <p:cNvSpPr txBox="1"/>
          <p:nvPr>
            <p:custDataLst>
              <p:tags r:id="rId61"/>
            </p:custDataLst>
          </p:nvPr>
        </p:nvSpPr>
        <p:spPr>
          <a:xfrm>
            <a:off x="5045075" y="1916113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36</a:t>
            </a:r>
          </a:p>
        </p:txBody>
      </p:sp>
      <p:sp>
        <p:nvSpPr>
          <p:cNvPr id="114" name="TextBox 113"/>
          <p:cNvSpPr txBox="1"/>
          <p:nvPr>
            <p:custDataLst>
              <p:tags r:id="rId62"/>
            </p:custDataLst>
          </p:nvPr>
        </p:nvSpPr>
        <p:spPr>
          <a:xfrm>
            <a:off x="8763000" y="19050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40</a:t>
            </a:r>
          </a:p>
        </p:txBody>
      </p:sp>
      <p:sp>
        <p:nvSpPr>
          <p:cNvPr id="115" name="TextBox 114"/>
          <p:cNvSpPr txBox="1"/>
          <p:nvPr>
            <p:custDataLst>
              <p:tags r:id="rId63"/>
            </p:custDataLst>
          </p:nvPr>
        </p:nvSpPr>
        <p:spPr>
          <a:xfrm>
            <a:off x="7102476" y="685800"/>
            <a:ext cx="4413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76</a:t>
            </a:r>
          </a:p>
        </p:txBody>
      </p:sp>
      <p:sp>
        <p:nvSpPr>
          <p:cNvPr id="74" name="TextBox 73"/>
          <p:cNvSpPr txBox="1"/>
          <p:nvPr>
            <p:custDataLst>
              <p:tags r:id="rId64"/>
            </p:custDataLst>
          </p:nvPr>
        </p:nvSpPr>
        <p:spPr>
          <a:xfrm>
            <a:off x="7162800" y="9906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76" name="TextBox 75"/>
          <p:cNvSpPr txBox="1"/>
          <p:nvPr>
            <p:custDataLst>
              <p:tags r:id="rId65"/>
            </p:custDataLst>
          </p:nvPr>
        </p:nvSpPr>
        <p:spPr>
          <a:xfrm>
            <a:off x="5105400" y="2220913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7" name="TextBox 76"/>
          <p:cNvSpPr txBox="1"/>
          <p:nvPr>
            <p:custDataLst>
              <p:tags r:id="rId66"/>
            </p:custDataLst>
          </p:nvPr>
        </p:nvSpPr>
        <p:spPr>
          <a:xfrm>
            <a:off x="4191000" y="35052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9" name="TextBox 78"/>
          <p:cNvSpPr txBox="1"/>
          <p:nvPr>
            <p:custDataLst>
              <p:tags r:id="rId67"/>
            </p:custDataLst>
          </p:nvPr>
        </p:nvSpPr>
        <p:spPr>
          <a:xfrm>
            <a:off x="3429000" y="4887913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80" name="TextBox 79"/>
          <p:cNvSpPr txBox="1"/>
          <p:nvPr>
            <p:custDataLst>
              <p:tags r:id="rId68"/>
            </p:custDataLst>
          </p:nvPr>
        </p:nvSpPr>
        <p:spPr>
          <a:xfrm>
            <a:off x="7848600" y="3516313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36</a:t>
            </a:r>
          </a:p>
        </p:txBody>
      </p:sp>
      <p:sp>
        <p:nvSpPr>
          <p:cNvPr id="81" name="TextBox 80"/>
          <p:cNvSpPr txBox="1"/>
          <p:nvPr>
            <p:custDataLst>
              <p:tags r:id="rId69"/>
            </p:custDataLst>
          </p:nvPr>
        </p:nvSpPr>
        <p:spPr>
          <a:xfrm>
            <a:off x="5181600" y="4887913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82" name="TextBox 81"/>
          <p:cNvSpPr txBox="1"/>
          <p:nvPr>
            <p:custDataLst>
              <p:tags r:id="rId70"/>
            </p:custDataLst>
          </p:nvPr>
        </p:nvSpPr>
        <p:spPr>
          <a:xfrm>
            <a:off x="7026275" y="48768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36</a:t>
            </a:r>
          </a:p>
        </p:txBody>
      </p:sp>
      <p:sp>
        <p:nvSpPr>
          <p:cNvPr id="84" name="TextBox 83"/>
          <p:cNvSpPr txBox="1"/>
          <p:nvPr>
            <p:custDataLst>
              <p:tags r:id="rId71"/>
            </p:custDataLst>
          </p:nvPr>
        </p:nvSpPr>
        <p:spPr>
          <a:xfrm>
            <a:off x="8839200" y="48768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66</a:t>
            </a:r>
          </a:p>
        </p:txBody>
      </p:sp>
      <p:sp>
        <p:nvSpPr>
          <p:cNvPr id="85" name="TextBox 84"/>
          <p:cNvSpPr txBox="1"/>
          <p:nvPr>
            <p:custDataLst>
              <p:tags r:id="rId72"/>
            </p:custDataLst>
          </p:nvPr>
        </p:nvSpPr>
        <p:spPr>
          <a:xfrm>
            <a:off x="4343400" y="4876800"/>
            <a:ext cx="31931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9" name="TextBox 88"/>
          <p:cNvSpPr txBox="1"/>
          <p:nvPr>
            <p:custDataLst>
              <p:tags r:id="rId73"/>
            </p:custDataLst>
          </p:nvPr>
        </p:nvSpPr>
        <p:spPr>
          <a:xfrm>
            <a:off x="6096000" y="4876800"/>
            <a:ext cx="4572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90" name="TextBox 89"/>
          <p:cNvSpPr txBox="1"/>
          <p:nvPr>
            <p:custDataLst>
              <p:tags r:id="rId74"/>
            </p:custDataLst>
          </p:nvPr>
        </p:nvSpPr>
        <p:spPr>
          <a:xfrm>
            <a:off x="7924800" y="4876800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52</a:t>
            </a:r>
          </a:p>
        </p:txBody>
      </p:sp>
      <p:sp>
        <p:nvSpPr>
          <p:cNvPr id="92" name="TextBox 91"/>
          <p:cNvSpPr txBox="1"/>
          <p:nvPr>
            <p:custDataLst>
              <p:tags r:id="rId75"/>
            </p:custDataLst>
          </p:nvPr>
        </p:nvSpPr>
        <p:spPr>
          <a:xfrm>
            <a:off x="9753600" y="4887913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68</a:t>
            </a:r>
          </a:p>
        </p:txBody>
      </p:sp>
      <p:sp>
        <p:nvSpPr>
          <p:cNvPr id="93" name="TextBox 92"/>
          <p:cNvSpPr txBox="1"/>
          <p:nvPr>
            <p:custDataLst>
              <p:tags r:id="rId76"/>
            </p:custDataLst>
          </p:nvPr>
        </p:nvSpPr>
        <p:spPr>
          <a:xfrm>
            <a:off x="5943600" y="3516313"/>
            <a:ext cx="446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08" name="TextBox 107"/>
          <p:cNvSpPr txBox="1"/>
          <p:nvPr>
            <p:custDataLst>
              <p:tags r:id="rId77"/>
            </p:custDataLst>
          </p:nvPr>
        </p:nvSpPr>
        <p:spPr>
          <a:xfrm>
            <a:off x="9617075" y="3516313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66</a:t>
            </a:r>
          </a:p>
        </p:txBody>
      </p:sp>
      <p:sp>
        <p:nvSpPr>
          <p:cNvPr id="116" name="TextBox 115"/>
          <p:cNvSpPr txBox="1"/>
          <p:nvPr>
            <p:custDataLst>
              <p:tags r:id="rId78"/>
            </p:custDataLst>
          </p:nvPr>
        </p:nvSpPr>
        <p:spPr>
          <a:xfrm>
            <a:off x="8778875" y="2220913"/>
            <a:ext cx="4539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28751" name="TextBox 116"/>
          <p:cNvSpPr txBox="1">
            <a:spLocks noChangeArrowheads="1"/>
          </p:cNvSpPr>
          <p:nvPr>
            <p:custDataLst>
              <p:tags r:id="rId79"/>
            </p:custDataLst>
          </p:nvPr>
        </p:nvSpPr>
        <p:spPr bwMode="auto">
          <a:xfrm>
            <a:off x="838200" y="1143000"/>
            <a:ext cx="3352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Using ‘sum’, get the sum of everything to the left of this range (call it ‘</a:t>
            </a:r>
            <a:r>
              <a:rPr lang="en-US" sz="2000" dirty="0" err="1"/>
              <a:t>fromleft</a:t>
            </a:r>
            <a:r>
              <a:rPr lang="en-US" sz="2000" dirty="0"/>
              <a:t>’); propagate down from root</a:t>
            </a:r>
          </a:p>
        </p:txBody>
      </p:sp>
    </p:spTree>
    <p:extLst>
      <p:ext uri="{BB962C8B-B14F-4D97-AF65-F5344CB8AC3E}">
        <p14:creationId xmlns:p14="http://schemas.microsoft.com/office/powerpoint/2010/main" val="178775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6" grpId="0"/>
      <p:bldP spid="77" grpId="0"/>
      <p:bldP spid="79" grpId="0"/>
      <p:bldP spid="80" grpId="0"/>
      <p:bldP spid="81" grpId="0"/>
      <p:bldP spid="82" grpId="0"/>
      <p:bldP spid="84" grpId="0"/>
      <p:bldP spid="85" grpId="0"/>
      <p:bldP spid="89" grpId="0"/>
      <p:bldP spid="90" grpId="0"/>
      <p:bldP spid="92" grpId="0"/>
      <p:bldP spid="93" grpId="0"/>
      <p:bldP spid="108" grpId="0"/>
      <p:bldP spid="1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Analysis of Algorithm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400" dirty="0">
                <a:solidFill>
                  <a:srgbClr val="000000"/>
                </a:solidFill>
              </a:rPr>
              <a:t>Original boring 142 algorithm: </a:t>
            </a:r>
            <a:r>
              <a:rPr lang="en-US" sz="2400" i="1" dirty="0">
                <a:solidFill>
                  <a:srgbClr val="000000"/>
                </a:solidFill>
              </a:rPr>
              <a:t>O(n)</a:t>
            </a:r>
            <a:endParaRPr lang="en-US" sz="2400" dirty="0">
              <a:solidFill>
                <a:srgbClr val="000000"/>
              </a:solidFill>
            </a:endParaRPr>
          </a:p>
          <a:p>
            <a:pPr marL="457200" indent="-45720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457200" indent="-457200">
              <a:buNone/>
            </a:pPr>
            <a:r>
              <a:rPr lang="en-US" sz="2400" dirty="0">
                <a:solidFill>
                  <a:srgbClr val="000000"/>
                </a:solidFill>
              </a:rPr>
              <a:t>Analysis of our fancy prefix sum algorithm:</a:t>
            </a:r>
          </a:p>
          <a:p>
            <a:pPr marL="457200" indent="-457200">
              <a:buNone/>
            </a:pPr>
            <a:r>
              <a:rPr lang="en-US" sz="2400" dirty="0">
                <a:solidFill>
                  <a:srgbClr val="0070C0"/>
                </a:solidFill>
              </a:rPr>
              <a:t>Analysis of first step</a:t>
            </a:r>
            <a:r>
              <a:rPr lang="en-US" sz="2400" dirty="0"/>
              <a:t>:</a:t>
            </a:r>
          </a:p>
          <a:p>
            <a:pPr marL="457200" indent="-457200">
              <a:buNone/>
            </a:pPr>
            <a:endParaRPr lang="en-US" sz="2400" b="1" dirty="0"/>
          </a:p>
          <a:p>
            <a:pPr marL="457200" indent="-457200">
              <a:buNone/>
            </a:pPr>
            <a:r>
              <a:rPr lang="en-US" sz="2400" dirty="0">
                <a:solidFill>
                  <a:srgbClr val="0070C0"/>
                </a:solidFill>
              </a:rPr>
              <a:t>Analysis of second step</a:t>
            </a:r>
            <a:r>
              <a:rPr lang="en-US" sz="2400" dirty="0"/>
              <a:t>:</a:t>
            </a:r>
          </a:p>
          <a:p>
            <a:pPr marL="457200" indent="-457200">
              <a:buNone/>
            </a:pPr>
            <a:endParaRPr lang="en-US" sz="2400" b="1" dirty="0"/>
          </a:p>
          <a:p>
            <a:pPr marL="457200" indent="-457200">
              <a:buNone/>
            </a:pPr>
            <a:endParaRPr lang="en-US" sz="2400" b="1" dirty="0"/>
          </a:p>
          <a:p>
            <a:pPr marL="457200" indent="-457200">
              <a:buNone/>
            </a:pPr>
            <a:r>
              <a:rPr lang="en-US" sz="2400" b="1" dirty="0"/>
              <a:t>Total for algorithm:</a:t>
            </a:r>
          </a:p>
          <a:p>
            <a:pPr marL="457200" indent="-457200">
              <a:buNone/>
            </a:pPr>
            <a:endParaRPr lang="en-US" sz="24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EE121-90D6-E548-9490-FA27216AB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DD0DE7-3B7E-9149-B75E-FAC371BA49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3289" y="1781418"/>
            <a:ext cx="4741142" cy="329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345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Analysis of Algorithm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400" dirty="0">
                <a:solidFill>
                  <a:srgbClr val="000000"/>
                </a:solidFill>
              </a:rPr>
              <a:t>Original boring 142 algorithm: </a:t>
            </a:r>
            <a:r>
              <a:rPr lang="en-US" sz="2400" i="1" dirty="0">
                <a:solidFill>
                  <a:srgbClr val="000000"/>
                </a:solidFill>
              </a:rPr>
              <a:t>O(n)</a:t>
            </a:r>
            <a:endParaRPr lang="en-US" sz="2400" dirty="0">
              <a:solidFill>
                <a:srgbClr val="000000"/>
              </a:solidFill>
            </a:endParaRPr>
          </a:p>
          <a:p>
            <a:pPr marL="457200" indent="-45720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457200" indent="-457200">
              <a:buNone/>
            </a:pPr>
            <a:r>
              <a:rPr lang="en-US" sz="2400" dirty="0">
                <a:solidFill>
                  <a:srgbClr val="000000"/>
                </a:solidFill>
              </a:rPr>
              <a:t>Analysis of our fancy prefix sum algorithm:</a:t>
            </a:r>
          </a:p>
          <a:p>
            <a:pPr marL="457200" indent="-457200">
              <a:buNone/>
            </a:pPr>
            <a:r>
              <a:rPr lang="en-US" sz="2400" dirty="0">
                <a:solidFill>
                  <a:srgbClr val="0070C0"/>
                </a:solidFill>
              </a:rPr>
              <a:t>Analysis of first step</a:t>
            </a:r>
            <a:r>
              <a:rPr lang="en-US" sz="2400" dirty="0"/>
              <a:t>:</a:t>
            </a:r>
          </a:p>
          <a:p>
            <a:pPr marL="457200" indent="-457200">
              <a:buNone/>
            </a:pPr>
            <a:r>
              <a:rPr lang="en-US" sz="2400" i="1" dirty="0">
                <a:solidFill>
                  <a:srgbClr val="FF0000"/>
                </a:solidFill>
              </a:rPr>
              <a:t>O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b="1" dirty="0">
                <a:solidFill>
                  <a:srgbClr val="FF0000"/>
                </a:solidFill>
              </a:rPr>
              <a:t>work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O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b="1" dirty="0">
                <a:solidFill>
                  <a:srgbClr val="FF0000"/>
                </a:solidFill>
              </a:rPr>
              <a:t>span</a:t>
            </a:r>
          </a:p>
          <a:p>
            <a:pPr marL="457200" indent="-457200">
              <a:buNone/>
            </a:pPr>
            <a:r>
              <a:rPr lang="en-US" sz="2400" dirty="0">
                <a:solidFill>
                  <a:srgbClr val="0070C0"/>
                </a:solidFill>
              </a:rPr>
              <a:t>Analysis of second step</a:t>
            </a:r>
            <a:r>
              <a:rPr lang="en-US" sz="2400" dirty="0"/>
              <a:t>:</a:t>
            </a:r>
          </a:p>
          <a:p>
            <a:pPr marL="457200" indent="-457200">
              <a:buNone/>
            </a:pPr>
            <a:r>
              <a:rPr lang="en-US" sz="2400" i="1" dirty="0">
                <a:solidFill>
                  <a:srgbClr val="FF0000"/>
                </a:solidFill>
              </a:rPr>
              <a:t>O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b="1" dirty="0">
                <a:solidFill>
                  <a:srgbClr val="FF0000"/>
                </a:solidFill>
              </a:rPr>
              <a:t>work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O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b="1" dirty="0">
                <a:solidFill>
                  <a:srgbClr val="FF0000"/>
                </a:solidFill>
              </a:rPr>
              <a:t>span</a:t>
            </a:r>
          </a:p>
          <a:p>
            <a:pPr marL="457200" indent="-457200">
              <a:buNone/>
            </a:pPr>
            <a:endParaRPr lang="en-US" sz="2400" b="1" dirty="0"/>
          </a:p>
          <a:p>
            <a:pPr marL="457200" indent="-457200">
              <a:buNone/>
            </a:pPr>
            <a:r>
              <a:rPr lang="en-US" sz="2400" b="1" dirty="0"/>
              <a:t>Total for algorithm:</a:t>
            </a:r>
          </a:p>
          <a:p>
            <a:pPr marL="457200" indent="-457200">
              <a:buNone/>
            </a:pPr>
            <a:r>
              <a:rPr lang="en-US" sz="2400" i="1" dirty="0">
                <a:solidFill>
                  <a:srgbClr val="FF0000"/>
                </a:solidFill>
              </a:rPr>
              <a:t>O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b="1" dirty="0">
                <a:solidFill>
                  <a:srgbClr val="FF0000"/>
                </a:solidFill>
              </a:rPr>
              <a:t>work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O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b="1" dirty="0">
                <a:solidFill>
                  <a:srgbClr val="FF0000"/>
                </a:solidFill>
              </a:rPr>
              <a:t>span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EE121-90D6-E548-9490-FA27216AB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DD0DE7-3B7E-9149-B75E-FAC371BA49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3289" y="1781418"/>
            <a:ext cx="4741142" cy="329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51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Sequential cut-off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6742246" cy="435133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400" dirty="0"/>
              <a:t>Optimizing: Adding a sequential cut-off isn’t too bad:</a:t>
            </a:r>
          </a:p>
          <a:p>
            <a:endParaRPr lang="en-US" sz="600" dirty="0"/>
          </a:p>
          <a:p>
            <a:r>
              <a:rPr lang="en-US" sz="2400" b="1" dirty="0"/>
              <a:t>Step One</a:t>
            </a:r>
            <a:r>
              <a:rPr lang="en-US" sz="2400" dirty="0"/>
              <a:t>: Propagating Up the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sum</a:t>
            </a:r>
            <a:r>
              <a:rPr lang="en-US" sz="2400" dirty="0"/>
              <a:t>s: </a:t>
            </a:r>
          </a:p>
          <a:p>
            <a:pPr lvl="1"/>
            <a:r>
              <a:rPr lang="en-US" sz="2000" dirty="0"/>
              <a:t>Have a leaf node just hold the sum of a range of values instead of just one array value (Sequentially compute sum for that range)</a:t>
            </a:r>
          </a:p>
          <a:p>
            <a:pPr lvl="1"/>
            <a:r>
              <a:rPr lang="en-US" sz="2000" dirty="0"/>
              <a:t>The tree itself will be shallower</a:t>
            </a:r>
          </a:p>
          <a:p>
            <a:endParaRPr lang="en-US" sz="900" dirty="0"/>
          </a:p>
          <a:p>
            <a:r>
              <a:rPr lang="en-US" sz="2400" b="1" dirty="0"/>
              <a:t>Step Two</a:t>
            </a:r>
            <a:r>
              <a:rPr lang="en-US" sz="2400" dirty="0"/>
              <a:t>: Propagating Down the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fromLeft</a:t>
            </a:r>
            <a:r>
              <a:rPr lang="en-US" sz="2400" dirty="0" err="1"/>
              <a:t>s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/>
              <a:t>At leaf, compute prefix sum over its [</a:t>
            </a:r>
            <a:r>
              <a:rPr lang="en-US" sz="2000" dirty="0" err="1"/>
              <a:t>lo,hi</a:t>
            </a:r>
            <a:r>
              <a:rPr lang="en-US" sz="2000" dirty="0"/>
              <a:t>):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/>
              <a:t>On the topic of optimization, do we need to actually have a tree?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C2BC7-EDDF-514B-968E-28E638424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7CE892-8142-6B4C-8517-D5791FE89D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1452" y="1694333"/>
            <a:ext cx="5259294" cy="365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59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Parallel prefix, generalized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dirty="0"/>
              <a:t>Just as sum-array was the simplest example of a common pattern,</a:t>
            </a:r>
          </a:p>
          <a:p>
            <a:pPr>
              <a:buNone/>
            </a:pPr>
            <a:r>
              <a:rPr lang="en-US" dirty="0"/>
              <a:t>prefix-sum illustrates a pattern that arises in many, many problems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Minimum, maximum of all elements </a:t>
            </a:r>
            <a:r>
              <a:rPr lang="en-US" b="1" dirty="0">
                <a:solidFill>
                  <a:schemeClr val="accent6"/>
                </a:solidFill>
              </a:rPr>
              <a:t>to the left of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Is there an element </a:t>
            </a:r>
            <a:r>
              <a:rPr lang="en-US" b="1" dirty="0">
                <a:solidFill>
                  <a:schemeClr val="accent6"/>
                </a:solidFill>
              </a:rPr>
              <a:t>to the left of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cs typeface="Courier New" pitchFamily="49" charset="0"/>
              </a:rPr>
              <a:t> satisfying some property?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Count of elements </a:t>
            </a:r>
            <a:r>
              <a:rPr lang="en-US" b="1" dirty="0">
                <a:solidFill>
                  <a:schemeClr val="accent6"/>
                </a:solidFill>
              </a:rPr>
              <a:t>to the left of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cs typeface="Courier New" pitchFamily="49" charset="0"/>
              </a:rPr>
              <a:t> satisfying some property</a:t>
            </a:r>
          </a:p>
          <a:p>
            <a:pPr lvl="1"/>
            <a:r>
              <a:rPr lang="en-US" sz="2800" dirty="0">
                <a:cs typeface="Courier New" pitchFamily="49" charset="0"/>
              </a:rPr>
              <a:t>This last one is perfect for an efficient parallel pack…</a:t>
            </a:r>
          </a:p>
          <a:p>
            <a:pPr lvl="1"/>
            <a:r>
              <a:rPr lang="en-US" sz="2800" dirty="0">
                <a:cs typeface="Courier New" pitchFamily="49" charset="0"/>
              </a:rPr>
              <a:t>Perfect for building on top of the “parallel prefix trick”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F154F-B63B-3F43-96AC-611A2923F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Pack (i.e., “Filter”)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Given an array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dirty="0"/>
              <a:t>, produce an array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</a:t>
            </a:r>
            <a:r>
              <a:rPr lang="en-US" dirty="0"/>
              <a:t> containing </a:t>
            </a:r>
            <a:r>
              <a:rPr lang="en-US" u="sng" dirty="0">
                <a:solidFill>
                  <a:schemeClr val="accent6"/>
                </a:solidFill>
              </a:rPr>
              <a:t>only</a:t>
            </a:r>
            <a:r>
              <a:rPr lang="en-US" dirty="0"/>
              <a:t> elements such that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f(element)</a:t>
            </a:r>
            <a:r>
              <a:rPr lang="en-US" dirty="0"/>
              <a:t> is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dirty="0">
                <a:latin typeface="+mj-lt"/>
                <a:cs typeface="Courier New" pitchFamily="49" charset="0"/>
              </a:rPr>
              <a:t>Example: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[17, 4, 6, 8, 11, 5, 13, 19, 0, 24]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f: “is element &gt; 10”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output [17, 11, 13, 19, 24]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+mj-lt"/>
                <a:cs typeface="Courier New" pitchFamily="49" charset="0"/>
              </a:rPr>
              <a:t>Parallelizable?</a:t>
            </a:r>
          </a:p>
          <a:p>
            <a:pPr lvl="1">
              <a:defRPr/>
            </a:pPr>
            <a:r>
              <a:rPr lang="en-US" dirty="0">
                <a:cs typeface="Courier New" pitchFamily="49" charset="0"/>
              </a:rPr>
              <a:t>Determining </a:t>
            </a:r>
            <a:r>
              <a:rPr lang="en-US" i="1" u="sng" dirty="0">
                <a:cs typeface="Courier New" pitchFamily="49" charset="0"/>
              </a:rPr>
              <a:t>whether</a:t>
            </a:r>
            <a:r>
              <a:rPr lang="en-US" dirty="0">
                <a:cs typeface="Courier New" pitchFamily="49" charset="0"/>
              </a:rPr>
              <a:t> an element belongs in the output is easy</a:t>
            </a:r>
          </a:p>
          <a:p>
            <a:pPr lvl="1">
              <a:defRPr/>
            </a:pPr>
            <a:r>
              <a:rPr lang="en-US" dirty="0">
                <a:cs typeface="Courier New" pitchFamily="49" charset="0"/>
              </a:rPr>
              <a:t>But determining </a:t>
            </a:r>
            <a:r>
              <a:rPr lang="en-US" i="1" u="sng" dirty="0">
                <a:cs typeface="Courier New" pitchFamily="49" charset="0"/>
              </a:rPr>
              <a:t>where</a:t>
            </a:r>
            <a:r>
              <a:rPr lang="en-US" dirty="0">
                <a:cs typeface="Courier New" pitchFamily="49" charset="0"/>
              </a:rPr>
              <a:t> an element belongs in the output is hard; seems to depend on previous results….</a:t>
            </a:r>
          </a:p>
          <a:p>
            <a:pPr lvl="1"/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768B4-A8D8-2243-9276-9F9D3EAA8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2E3A-21BC-EC43-F3C8-EF24951BD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24ED4-3FAE-C862-1AA0-E839D719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EX09 due today</a:t>
            </a:r>
          </a:p>
          <a:p>
            <a:r>
              <a:rPr lang="en-US" dirty="0"/>
              <a:t>EX10 due Friday</a:t>
            </a:r>
          </a:p>
          <a:p>
            <a:r>
              <a:rPr lang="en-US" dirty="0"/>
              <a:t>Exam 2 information posted here: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https://courses.cs.washington.edu/courses/cse332/25su/exams/final.html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b="1" dirty="0"/>
              <a:t>Note: it will be hard to accommodate makeups; only four days to grade</a:t>
            </a:r>
          </a:p>
          <a:p>
            <a:pPr lvl="1"/>
            <a:r>
              <a:rPr lang="en-US" dirty="0"/>
              <a:t>If you can’t make proposed makeup dates (e.g., sickness/emergency), some options:</a:t>
            </a:r>
          </a:p>
          <a:p>
            <a:pPr lvl="1"/>
            <a:r>
              <a:rPr lang="en-US" dirty="0"/>
              <a:t>Option 1: Exam 1 is worth 40% instead of 20% of overall grade</a:t>
            </a:r>
          </a:p>
          <a:p>
            <a:pPr lvl="1"/>
            <a:r>
              <a:rPr lang="en-US" dirty="0"/>
              <a:t>Option 2: Take the final exam in the next CSE 332 offering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1ACB1-61AA-F8EF-5D0B-9FEECCC9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06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Solution! Parallel Pack = </a:t>
            </a:r>
            <a:br>
              <a:rPr lang="en-US" sz="3200" dirty="0"/>
            </a:br>
            <a:r>
              <a:rPr lang="en-US" sz="3200" dirty="0"/>
              <a:t>parallel map + parallel prefix + parallel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Parallel map </a:t>
            </a:r>
            <a:r>
              <a:rPr lang="en-US" dirty="0"/>
              <a:t>to compute a </a:t>
            </a:r>
            <a:r>
              <a:rPr lang="en-US" dirty="0">
                <a:solidFill>
                  <a:schemeClr val="accent2"/>
                </a:solidFill>
              </a:rPr>
              <a:t>bit-vector</a:t>
            </a:r>
            <a:r>
              <a:rPr lang="en-US" dirty="0"/>
              <a:t> for true elements:</a:t>
            </a:r>
          </a:p>
          <a:p>
            <a:pPr marL="857250" lvl="1" indent="-457200">
              <a:buNone/>
            </a:pPr>
            <a:r>
              <a:rPr lang="en-US" b="1" dirty="0">
                <a:cs typeface="Courier New" pitchFamily="49" charset="0"/>
              </a:rPr>
              <a:t>	input  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[17, 4, 6, 8, 11, 5, 13, 19, 0, 24]</a:t>
            </a:r>
          </a:p>
          <a:p>
            <a:pPr marL="857250" lvl="1" indent="-457200">
              <a:buNone/>
            </a:pPr>
            <a:r>
              <a:rPr lang="en-US" b="1" dirty="0">
                <a:cs typeface="Courier New" pitchFamily="49" charset="0"/>
              </a:rPr>
              <a:t>	bits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[ 1, 0, 0, 0,  1, 0,  1,  1, 0,  1]</a:t>
            </a:r>
          </a:p>
          <a:p>
            <a:pPr marL="857250" lvl="1" indent="-457200">
              <a:buNone/>
            </a:pPr>
            <a:endParaRPr lang="en-US" sz="1000" dirty="0">
              <a:cs typeface="Courier New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cs typeface="Courier New" pitchFamily="49" charset="0"/>
              </a:rPr>
              <a:t>Parallel-prefix</a:t>
            </a:r>
            <a:r>
              <a:rPr lang="en-US" dirty="0">
                <a:cs typeface="Courier New" pitchFamily="49" charset="0"/>
              </a:rPr>
              <a:t> sum </a:t>
            </a:r>
            <a:r>
              <a:rPr lang="en-US" b="1" i="1" u="sng" dirty="0">
                <a:cs typeface="Courier New" pitchFamily="49" charset="0"/>
              </a:rPr>
              <a:t>on the bit-vector</a:t>
            </a:r>
            <a:r>
              <a:rPr lang="en-US" i="1" dirty="0">
                <a:cs typeface="Courier New" pitchFamily="49" charset="0"/>
              </a:rPr>
              <a:t>:</a:t>
            </a:r>
          </a:p>
          <a:p>
            <a:pPr marL="457200" lvl="1" indent="-457200">
              <a:buNone/>
            </a:pPr>
            <a:r>
              <a:rPr lang="en-US" dirty="0">
                <a:cs typeface="Courier New" pitchFamily="49" charset="0"/>
              </a:rPr>
              <a:t>		</a:t>
            </a:r>
            <a:r>
              <a:rPr lang="en-US" b="1" dirty="0" err="1">
                <a:cs typeface="Courier New" pitchFamily="49" charset="0"/>
              </a:rPr>
              <a:t>bitsum</a:t>
            </a:r>
            <a:r>
              <a:rPr lang="en-US" b="1" dirty="0">
                <a:cs typeface="Courier New" pitchFamily="49" charset="0"/>
              </a:rPr>
              <a:t> 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[ 1, 1, 1, 1,  2, 2,  3,  4, 4,  5]</a:t>
            </a:r>
          </a:p>
          <a:p>
            <a:pPr marL="457200" lvl="1" indent="-457200">
              <a:buNone/>
            </a:pPr>
            <a:endParaRPr lang="en-US" sz="1000" b="1" dirty="0">
              <a:cs typeface="Courier New" pitchFamily="49" charset="0"/>
            </a:endParaRPr>
          </a:p>
          <a:p>
            <a:pPr marL="457200" lvl="1" indent="-457200">
              <a:buFont typeface="+mj-lt"/>
              <a:buAutoNum type="arabicPeriod" startAt="3"/>
            </a:pPr>
            <a:r>
              <a:rPr lang="en-US" sz="2800" b="1" dirty="0">
                <a:cs typeface="Courier New" pitchFamily="49" charset="0"/>
              </a:rPr>
              <a:t>Parallel map </a:t>
            </a:r>
            <a:r>
              <a:rPr lang="en-US" sz="2800" dirty="0">
                <a:cs typeface="Courier New" pitchFamily="49" charset="0"/>
              </a:rPr>
              <a:t>to produce the output:</a:t>
            </a:r>
          </a:p>
          <a:p>
            <a:pPr marL="457200" lvl="1" indent="-457200">
              <a:buNone/>
            </a:pPr>
            <a:r>
              <a:rPr lang="en-US" dirty="0">
                <a:cs typeface="Courier New" pitchFamily="49" charset="0"/>
              </a:rPr>
              <a:t>		</a:t>
            </a:r>
            <a:r>
              <a:rPr lang="en-US" b="1" dirty="0">
                <a:cs typeface="Courier New" pitchFamily="49" charset="0"/>
              </a:rPr>
              <a:t>output 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[17, 11, 13, 19, 24]</a:t>
            </a:r>
          </a:p>
          <a:p>
            <a:pPr marL="457200" lvl="1" indent="-457200">
              <a:buNone/>
            </a:pPr>
            <a:r>
              <a:rPr lang="en-US" dirty="0">
                <a:cs typeface="Courier New" pitchFamily="49" charset="0"/>
              </a:rPr>
              <a:t>	</a:t>
            </a:r>
            <a:br>
              <a:rPr lang="en-US" dirty="0"/>
            </a:br>
            <a:endParaRPr lang="en-US" dirty="0">
              <a:cs typeface="Courier New" pitchFamily="49" charset="0"/>
            </a:endParaRPr>
          </a:p>
          <a:p>
            <a:pPr marL="457200" indent="-457200">
              <a:buNone/>
            </a:pPr>
            <a:endParaRPr lang="en-US" b="1" dirty="0">
              <a:cs typeface="Courier New" pitchFamily="49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7EEC9C-4A0B-5848-9871-34F7FF1A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20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24200" y="4724400"/>
            <a:ext cx="6019800" cy="1524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2200"/>
              </a:lnSpc>
            </a:pPr>
            <a:r>
              <a:rPr lang="en-US" sz="2000" kern="0" dirty="0">
                <a:solidFill>
                  <a:srgbClr val="119F33"/>
                </a:solidFill>
                <a:latin typeface="Courier New" pitchFamily="49" charset="0"/>
              </a:rPr>
              <a:t>output </a:t>
            </a:r>
            <a:r>
              <a:rPr lang="en-US" sz="2000" kern="0" dirty="0">
                <a:latin typeface="Courier New" pitchFamily="49" charset="0"/>
              </a:rPr>
              <a:t>=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i="1" kern="0" dirty="0">
                <a:latin typeface="Courier New" pitchFamily="49" charset="0"/>
              </a:rPr>
              <a:t>new array of size </a:t>
            </a:r>
            <a:r>
              <a:rPr lang="en-US" sz="2000" i="1" kern="0" dirty="0" err="1">
                <a:latin typeface="Courier New" pitchFamily="49" charset="0"/>
              </a:rPr>
              <a:t>bitsum</a:t>
            </a:r>
            <a:r>
              <a:rPr lang="en-US" sz="2000" i="1" kern="0" dirty="0">
                <a:latin typeface="Courier New" pitchFamily="49" charset="0"/>
              </a:rPr>
              <a:t>[n-1]</a:t>
            </a:r>
          </a:p>
          <a:p>
            <a:pPr>
              <a:lnSpc>
                <a:spcPts val="2200"/>
              </a:lnSpc>
            </a:pP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FORALL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solidFill>
                  <a:srgbClr val="119F33"/>
                </a:solidFill>
                <a:latin typeface="Courier New" pitchFamily="49" charset="0"/>
              </a:rPr>
              <a:t>i</a:t>
            </a:r>
            <a:r>
              <a:rPr lang="en-US" sz="2000" kern="0" dirty="0">
                <a:latin typeface="Courier New" pitchFamily="49" charset="0"/>
              </a:rPr>
              <a:t>=0; </a:t>
            </a:r>
            <a:r>
              <a:rPr lang="en-US" sz="2000" kern="0" dirty="0" err="1">
                <a:latin typeface="Courier New" pitchFamily="49" charset="0"/>
              </a:rPr>
              <a:t>i</a:t>
            </a:r>
            <a:r>
              <a:rPr lang="en-US" sz="2000" kern="0" dirty="0">
                <a:latin typeface="Courier New" pitchFamily="49" charset="0"/>
              </a:rPr>
              <a:t> &lt; </a:t>
            </a:r>
            <a:r>
              <a:rPr lang="en-US" sz="2000" kern="0" dirty="0" err="1">
                <a:latin typeface="Courier New" pitchFamily="49" charset="0"/>
              </a:rPr>
              <a:t>input.length</a:t>
            </a:r>
            <a:r>
              <a:rPr lang="en-US" sz="2000" kern="0" dirty="0">
                <a:latin typeface="Courier New" pitchFamily="49" charset="0"/>
              </a:rPr>
              <a:t>; </a:t>
            </a:r>
            <a:r>
              <a:rPr lang="en-US" sz="2000" kern="0" dirty="0" err="1">
                <a:latin typeface="Courier New" pitchFamily="49" charset="0"/>
              </a:rPr>
              <a:t>i</a:t>
            </a:r>
            <a:r>
              <a:rPr lang="en-US" sz="2000" kern="0" dirty="0">
                <a:latin typeface="Courier New" pitchFamily="49" charset="0"/>
              </a:rPr>
              <a:t>++){</a:t>
            </a:r>
          </a:p>
          <a:p>
            <a:pPr>
              <a:lnSpc>
                <a:spcPts val="2200"/>
              </a:lnSpc>
            </a:pPr>
            <a:r>
              <a:rPr lang="en-US" sz="2000" kern="0" dirty="0">
                <a:latin typeface="Courier New" pitchFamily="49" charset="0"/>
              </a:rPr>
              <a:t>  if(bits[</a:t>
            </a:r>
            <a:r>
              <a:rPr lang="en-US" sz="2000" kern="0" dirty="0" err="1">
                <a:latin typeface="Courier New" pitchFamily="49" charset="0"/>
              </a:rPr>
              <a:t>i</a:t>
            </a:r>
            <a:r>
              <a:rPr lang="en-US" sz="2000" kern="0" dirty="0">
                <a:latin typeface="Courier New" pitchFamily="49" charset="0"/>
              </a:rPr>
              <a:t>]==1)</a:t>
            </a:r>
          </a:p>
          <a:p>
            <a:pPr>
              <a:lnSpc>
                <a:spcPts val="2200"/>
              </a:lnSpc>
            </a:pPr>
            <a:r>
              <a:rPr lang="en-US" sz="2000" kern="0" dirty="0">
                <a:latin typeface="Courier New" pitchFamily="49" charset="0"/>
              </a:rPr>
              <a:t>    output</a:t>
            </a:r>
            <a:r>
              <a:rPr lang="en-US" sz="2000" b="1" kern="0" dirty="0">
                <a:latin typeface="Courier New" pitchFamily="49" charset="0"/>
              </a:rPr>
              <a:t>[</a:t>
            </a:r>
            <a:r>
              <a:rPr lang="en-US" sz="2000" kern="0" dirty="0" err="1">
                <a:latin typeface="Courier New" pitchFamily="49" charset="0"/>
              </a:rPr>
              <a:t>bitsum</a:t>
            </a:r>
            <a:r>
              <a:rPr lang="en-US" sz="2000" kern="0" dirty="0">
                <a:latin typeface="Courier New" pitchFamily="49" charset="0"/>
              </a:rPr>
              <a:t>[</a:t>
            </a:r>
            <a:r>
              <a:rPr lang="en-US" sz="2000" kern="0" dirty="0" err="1">
                <a:latin typeface="Courier New" pitchFamily="49" charset="0"/>
              </a:rPr>
              <a:t>i</a:t>
            </a:r>
            <a:r>
              <a:rPr lang="en-US" sz="2000" kern="0" dirty="0">
                <a:latin typeface="Courier New" pitchFamily="49" charset="0"/>
              </a:rPr>
              <a:t>]-1</a:t>
            </a:r>
            <a:r>
              <a:rPr lang="en-US" sz="2000" b="1" kern="0" dirty="0">
                <a:latin typeface="Courier New" pitchFamily="49" charset="0"/>
              </a:rPr>
              <a:t>] = </a:t>
            </a:r>
            <a:r>
              <a:rPr lang="en-US" sz="2000" kern="0" dirty="0">
                <a:latin typeface="Courier New" pitchFamily="49" charset="0"/>
              </a:rPr>
              <a:t>input[</a:t>
            </a:r>
            <a:r>
              <a:rPr lang="en-US" sz="2000" kern="0" dirty="0" err="1">
                <a:latin typeface="Courier New" pitchFamily="49" charset="0"/>
              </a:rPr>
              <a:t>i</a:t>
            </a:r>
            <a:r>
              <a:rPr lang="en-US" sz="2000" kern="0" dirty="0">
                <a:latin typeface="Courier New" pitchFamily="49" charset="0"/>
              </a:rPr>
              <a:t>];</a:t>
            </a:r>
          </a:p>
          <a:p>
            <a:pPr>
              <a:lnSpc>
                <a:spcPts val="2200"/>
              </a:lnSpc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8915401" y="152401"/>
            <a:ext cx="154189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 this example,</a:t>
            </a:r>
          </a:p>
          <a:p>
            <a:r>
              <a:rPr lang="en-US" sz="1600" dirty="0"/>
              <a:t>Filter =</a:t>
            </a:r>
            <a:br>
              <a:rPr lang="en-US" sz="1600" dirty="0"/>
            </a:br>
            <a:r>
              <a:rPr lang="en-US" sz="1600" dirty="0"/>
              <a:t>element &gt;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Pack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two steps can be combined into one pass</a:t>
            </a:r>
          </a:p>
          <a:p>
            <a:pPr lvl="1"/>
            <a:r>
              <a:rPr lang="en-US" dirty="0"/>
              <a:t>Just using a different base case for the prefix sum</a:t>
            </a:r>
          </a:p>
          <a:p>
            <a:pPr lvl="1"/>
            <a:r>
              <a:rPr lang="en-US" dirty="0"/>
              <a:t>No effect on asymptotic complexity</a:t>
            </a:r>
          </a:p>
          <a:p>
            <a:pPr lvl="1"/>
            <a:endParaRPr lang="en-US" dirty="0"/>
          </a:p>
          <a:p>
            <a:r>
              <a:rPr lang="en-US" dirty="0"/>
              <a:t>Can also combine third step into the down pass of the prefix sum</a:t>
            </a:r>
          </a:p>
          <a:p>
            <a:pPr lvl="1"/>
            <a:r>
              <a:rPr lang="en-US" dirty="0"/>
              <a:t>Again no effect on asymptotic complexity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Analysis: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work,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span </a:t>
            </a:r>
          </a:p>
          <a:p>
            <a:pPr lvl="1"/>
            <a:r>
              <a:rPr lang="en-US" dirty="0"/>
              <a:t>2 or 3 passes, but 3 is a constant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0DA36-16C0-9440-9293-FA3A5CE22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8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Parallelism vs Concurrency</a:t>
            </a:r>
          </a:p>
          <a:p>
            <a:r>
              <a:rPr lang="en-US" sz="2000" dirty="0"/>
              <a:t>Java Libraries for Parallelism</a:t>
            </a:r>
          </a:p>
          <a:p>
            <a:pPr lvl="1"/>
            <a:r>
              <a:rPr lang="en-US" sz="1600" dirty="0"/>
              <a:t>Java Thread Library</a:t>
            </a:r>
          </a:p>
          <a:p>
            <a:pPr lvl="1"/>
            <a:r>
              <a:rPr lang="en-US" sz="1600" dirty="0"/>
              <a:t>Java </a:t>
            </a:r>
            <a:r>
              <a:rPr lang="en-US" sz="1600" dirty="0" err="1"/>
              <a:t>ForkJoin</a:t>
            </a:r>
            <a:r>
              <a:rPr lang="en-US" sz="1600" dirty="0"/>
              <a:t> Library</a:t>
            </a:r>
          </a:p>
          <a:p>
            <a:r>
              <a:rPr lang="en-US" sz="2000" dirty="0"/>
              <a:t>Simple Parallel Patterns (Algorithms)</a:t>
            </a:r>
          </a:p>
          <a:p>
            <a:pPr lvl="1"/>
            <a:r>
              <a:rPr lang="en-US" sz="1600" dirty="0"/>
              <a:t>Reductions</a:t>
            </a:r>
          </a:p>
          <a:p>
            <a:pPr lvl="1"/>
            <a:r>
              <a:rPr lang="en-US" sz="1600" dirty="0"/>
              <a:t>Maps</a:t>
            </a:r>
          </a:p>
          <a:p>
            <a:r>
              <a:rPr lang="en-US" sz="2000" dirty="0">
                <a:solidFill>
                  <a:srgbClr val="FF0000"/>
                </a:solidFill>
              </a:rPr>
              <a:t>Analyzing Parallel Algorithms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Work and Span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Amdahl's Law</a:t>
            </a:r>
          </a:p>
          <a:p>
            <a:r>
              <a:rPr lang="en-US" sz="2000" dirty="0"/>
              <a:t>Fancier Parallel Patterns (Algorithms)</a:t>
            </a:r>
          </a:p>
          <a:p>
            <a:pPr lvl="1"/>
            <a:r>
              <a:rPr lang="en-US" sz="1600" dirty="0"/>
              <a:t>Prefix</a:t>
            </a:r>
          </a:p>
          <a:p>
            <a:pPr lvl="1"/>
            <a:r>
              <a:rPr lang="en-US" sz="1600" dirty="0"/>
              <a:t>Pack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89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Parallelism vs Concurrency</a:t>
            </a:r>
          </a:p>
          <a:p>
            <a:r>
              <a:rPr lang="en-US" sz="2000" dirty="0"/>
              <a:t>Java Libraries for Parallelism</a:t>
            </a:r>
          </a:p>
          <a:p>
            <a:pPr lvl="1"/>
            <a:r>
              <a:rPr lang="en-US" sz="1600" dirty="0"/>
              <a:t>Java Thread Library</a:t>
            </a:r>
          </a:p>
          <a:p>
            <a:pPr lvl="1"/>
            <a:r>
              <a:rPr lang="en-US" sz="1600" dirty="0"/>
              <a:t>Java </a:t>
            </a:r>
            <a:r>
              <a:rPr lang="en-US" sz="1600" dirty="0" err="1"/>
              <a:t>ForkJoin</a:t>
            </a:r>
            <a:r>
              <a:rPr lang="en-US" sz="1600" dirty="0"/>
              <a:t> Library</a:t>
            </a:r>
          </a:p>
          <a:p>
            <a:r>
              <a:rPr lang="en-US" sz="2000" dirty="0"/>
              <a:t>Simple Parallel Patterns (Algorithms)</a:t>
            </a:r>
          </a:p>
          <a:p>
            <a:pPr lvl="1"/>
            <a:r>
              <a:rPr lang="en-US" sz="1600" dirty="0"/>
              <a:t>Reductions</a:t>
            </a:r>
          </a:p>
          <a:p>
            <a:pPr lvl="1"/>
            <a:r>
              <a:rPr lang="en-US" sz="1600" dirty="0"/>
              <a:t>Maps</a:t>
            </a:r>
          </a:p>
          <a:p>
            <a:r>
              <a:rPr lang="en-US" sz="2000" dirty="0"/>
              <a:t>Analyzing Parallel Algorithms</a:t>
            </a:r>
          </a:p>
          <a:p>
            <a:pPr lvl="1"/>
            <a:r>
              <a:rPr lang="en-US" sz="1600" dirty="0"/>
              <a:t>Work and Span</a:t>
            </a:r>
          </a:p>
          <a:p>
            <a:pPr lvl="1"/>
            <a:r>
              <a:rPr lang="en-US" sz="1600" dirty="0"/>
              <a:t>Amdahl's Law</a:t>
            </a:r>
          </a:p>
          <a:p>
            <a:r>
              <a:rPr lang="en-US" sz="2000" dirty="0">
                <a:solidFill>
                  <a:srgbClr val="FF0000"/>
                </a:solidFill>
              </a:rPr>
              <a:t>Fancier Parallel Patterns (Algorithms)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Prefix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Pack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32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The prefix-sum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Given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dirty="0"/>
              <a:t>, produce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</a:t>
            </a:r>
            <a:r>
              <a:rPr lang="en-US" dirty="0"/>
              <a:t> where:</a:t>
            </a:r>
          </a:p>
          <a:p>
            <a:pPr>
              <a:buNone/>
            </a:pPr>
            <a:endParaRPr lang="en-US" sz="200" dirty="0"/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output[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/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input[0]+input[1]+…+input[i]</a:t>
            </a:r>
            <a:endParaRPr lang="en-US" dirty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800" dirty="0"/>
          </a:p>
          <a:p>
            <a:pPr>
              <a:buNone/>
            </a:pPr>
            <a:endParaRPr lang="en-US" sz="800" dirty="0"/>
          </a:p>
          <a:p>
            <a:pPr>
              <a:buNone/>
            </a:pPr>
            <a:r>
              <a:rPr lang="en-US" dirty="0"/>
              <a:t>Sequential can be a CSE142 exam problem: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F4ACA20D-1050-C148-A914-64E7DA9DC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20081" y="4001294"/>
            <a:ext cx="6248400" cy="1905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2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000" b="1" dirty="0" err="1">
                <a:solidFill>
                  <a:srgbClr val="119F33"/>
                </a:solidFill>
                <a:latin typeface="Courier New" pitchFamily="49" charset="0"/>
                <a:cs typeface="Courier New" pitchFamily="49" charset="0"/>
              </a:rPr>
              <a:t>prefix_sum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 kern="0" dirty="0">
                <a:latin typeface="Courier New" pitchFamily="49" charset="0"/>
              </a:rPr>
              <a:t>{</a:t>
            </a:r>
          </a:p>
          <a:p>
            <a:pPr>
              <a:lnSpc>
                <a:spcPts val="2000"/>
              </a:lnSpc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[]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output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[</a:t>
            </a:r>
            <a:r>
              <a:rPr lang="en-US" sz="2000" b="1" kern="0" dirty="0" err="1">
                <a:latin typeface="Courier New" pitchFamily="49" charset="0"/>
              </a:rPr>
              <a:t>input.length</a:t>
            </a:r>
            <a:r>
              <a:rPr lang="en-US" sz="2000" b="1" kern="0" dirty="0">
                <a:latin typeface="Courier New" pitchFamily="49" charset="0"/>
              </a:rPr>
              <a:t>];</a:t>
            </a:r>
          </a:p>
          <a:p>
            <a:pPr>
              <a:lnSpc>
                <a:spcPts val="2000"/>
              </a:lnSpc>
            </a:pPr>
            <a:r>
              <a:rPr lang="en-US" sz="2000" b="1" kern="0" dirty="0">
                <a:latin typeface="Courier New" pitchFamily="49" charset="0"/>
              </a:rPr>
              <a:t>  output[0] = input[0];</a:t>
            </a:r>
          </a:p>
          <a:p>
            <a:pPr>
              <a:lnSpc>
                <a:spcPts val="2000"/>
              </a:lnSpc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 for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i</a:t>
            </a:r>
            <a:r>
              <a:rPr lang="en-US" sz="2000" b="1" kern="0" dirty="0">
                <a:latin typeface="Courier New" pitchFamily="49" charset="0"/>
              </a:rPr>
              <a:t>=1; </a:t>
            </a:r>
            <a:r>
              <a:rPr lang="en-US" sz="2000" b="1" kern="0" dirty="0" err="1">
                <a:latin typeface="Courier New" pitchFamily="49" charset="0"/>
              </a:rPr>
              <a:t>i</a:t>
            </a:r>
            <a:r>
              <a:rPr lang="en-US" sz="2000" b="1" kern="0" dirty="0">
                <a:latin typeface="Courier New" pitchFamily="49" charset="0"/>
              </a:rPr>
              <a:t> &lt; input.length; </a:t>
            </a:r>
            <a:r>
              <a:rPr lang="en-US" sz="2000" b="1" kern="0" dirty="0" err="1">
                <a:latin typeface="Courier New" pitchFamily="49" charset="0"/>
              </a:rPr>
              <a:t>i</a:t>
            </a:r>
            <a:r>
              <a:rPr lang="en-US" sz="2000" b="1" kern="0" dirty="0">
                <a:latin typeface="Courier New" pitchFamily="49" charset="0"/>
              </a:rPr>
              <a:t>++)</a:t>
            </a:r>
          </a:p>
          <a:p>
            <a:pPr>
              <a:lnSpc>
                <a:spcPts val="2000"/>
              </a:lnSpc>
            </a:pPr>
            <a:r>
              <a:rPr lang="en-US" sz="2000" b="1" kern="0" dirty="0">
                <a:latin typeface="Courier New" pitchFamily="49" charset="0"/>
              </a:rPr>
              <a:t>    output[</a:t>
            </a:r>
            <a:r>
              <a:rPr lang="en-US" sz="2000" b="1" kern="0" dirty="0" err="1">
                <a:latin typeface="Courier New" pitchFamily="49" charset="0"/>
              </a:rPr>
              <a:t>i</a:t>
            </a:r>
            <a:r>
              <a:rPr lang="en-US" sz="2000" b="1" kern="0" dirty="0">
                <a:latin typeface="Courier New" pitchFamily="49" charset="0"/>
              </a:rPr>
              <a:t>] = output[i-1]+input[</a:t>
            </a:r>
            <a:r>
              <a:rPr lang="en-US" sz="2000" b="1" kern="0" dirty="0" err="1">
                <a:latin typeface="Courier New" pitchFamily="49" charset="0"/>
              </a:rPr>
              <a:t>i</a:t>
            </a:r>
            <a:r>
              <a:rPr lang="en-US" sz="2000" b="1" kern="0" dirty="0">
                <a:latin typeface="Courier New" pitchFamily="49" charset="0"/>
              </a:rPr>
              <a:t>];</a:t>
            </a:r>
          </a:p>
          <a:p>
            <a:pPr>
              <a:lnSpc>
                <a:spcPts val="2000"/>
              </a:lnSpc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 return</a:t>
            </a:r>
            <a:r>
              <a:rPr lang="en-US" sz="2000" b="1" kern="0" dirty="0">
                <a:latin typeface="Courier New" pitchFamily="49" charset="0"/>
              </a:rPr>
              <a:t> output;</a:t>
            </a:r>
          </a:p>
          <a:p>
            <a:pPr marL="342900" indent="-342900" fontAlgn="base">
              <a:lnSpc>
                <a:spcPts val="2000"/>
              </a:lnSpc>
              <a:spcBef>
                <a:spcPts val="2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  <p:grpSp>
        <p:nvGrpSpPr>
          <p:cNvPr id="9" name="Group 26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838200" y="2550962"/>
            <a:ext cx="7086600" cy="648664"/>
            <a:chOff x="263604" y="5177064"/>
            <a:chExt cx="8575596" cy="1392049"/>
          </a:xfrm>
        </p:grpSpPr>
        <p:sp>
          <p:nvSpPr>
            <p:cNvPr id="10" name="TextBox 8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81000" y="5177064"/>
              <a:ext cx="1154579" cy="858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input</a:t>
              </a:r>
            </a:p>
          </p:txBody>
        </p:sp>
        <p:sp>
          <p:nvSpPr>
            <p:cNvPr id="11" name="TextBox 9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63604" y="5710467"/>
              <a:ext cx="1340802" cy="858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output</a:t>
              </a:r>
            </a:p>
          </p:txBody>
        </p:sp>
        <p:sp>
          <p:nvSpPr>
            <p:cNvPr id="12" name="Rectangle 5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523615" y="5410200"/>
              <a:ext cx="915232" cy="381563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6</a:t>
              </a:r>
            </a:p>
          </p:txBody>
        </p:sp>
        <p:sp>
          <p:nvSpPr>
            <p:cNvPr id="13" name="Rectangle 5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438847" y="5410200"/>
              <a:ext cx="915232" cy="381563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4</a:t>
              </a:r>
            </a:p>
          </p:txBody>
        </p:sp>
        <p:sp>
          <p:nvSpPr>
            <p:cNvPr id="14" name="Rectangle 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354078" y="5410200"/>
              <a:ext cx="912098" cy="381563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16</a:t>
              </a:r>
            </a:p>
          </p:txBody>
        </p:sp>
        <p:sp>
          <p:nvSpPr>
            <p:cNvPr id="15" name="Rectangle 5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266177" y="5410200"/>
              <a:ext cx="915232" cy="381563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10</a:t>
              </a:r>
            </a:p>
          </p:txBody>
        </p:sp>
        <p:sp>
          <p:nvSpPr>
            <p:cNvPr id="16" name="Rectangle 5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5181408" y="5410200"/>
              <a:ext cx="915232" cy="381563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16</a:t>
              </a:r>
            </a:p>
          </p:txBody>
        </p:sp>
        <p:sp>
          <p:nvSpPr>
            <p:cNvPr id="17" name="Rectangle 5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6096640" y="5410200"/>
              <a:ext cx="915232" cy="381563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14</a:t>
              </a:r>
            </a:p>
          </p:txBody>
        </p:sp>
        <p:sp>
          <p:nvSpPr>
            <p:cNvPr id="18" name="Rectangle 5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011872" y="5410200"/>
              <a:ext cx="912096" cy="381563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2</a:t>
              </a:r>
            </a:p>
          </p:txBody>
        </p:sp>
        <p:sp>
          <p:nvSpPr>
            <p:cNvPr id="19" name="Rectangle 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7923968" y="5410200"/>
              <a:ext cx="915232" cy="381563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>
                  <a:latin typeface="+mj-lt"/>
                </a:rPr>
                <a:t>8</a:t>
              </a:r>
            </a:p>
          </p:txBody>
        </p:sp>
        <p:sp>
          <p:nvSpPr>
            <p:cNvPr id="20" name="Rectangle 5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523615" y="5945071"/>
              <a:ext cx="915232" cy="378155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6</a:t>
              </a:r>
            </a:p>
          </p:txBody>
        </p:sp>
        <p:sp>
          <p:nvSpPr>
            <p:cNvPr id="21" name="Rectangle 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438847" y="5945071"/>
              <a:ext cx="915232" cy="378155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 10</a:t>
              </a:r>
            </a:p>
          </p:txBody>
        </p:sp>
        <p:sp>
          <p:nvSpPr>
            <p:cNvPr id="22" name="Rectangle 5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354078" y="5945071"/>
              <a:ext cx="912098" cy="378155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 26</a:t>
              </a:r>
            </a:p>
          </p:txBody>
        </p:sp>
        <p:sp>
          <p:nvSpPr>
            <p:cNvPr id="23" name="Rectangle 5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266177" y="5945071"/>
              <a:ext cx="915232" cy="378155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 36</a:t>
              </a:r>
            </a:p>
          </p:txBody>
        </p:sp>
        <p:sp>
          <p:nvSpPr>
            <p:cNvPr id="24" name="Rectangle 5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181408" y="5945071"/>
              <a:ext cx="915232" cy="378155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 52</a:t>
              </a:r>
            </a:p>
          </p:txBody>
        </p:sp>
        <p:sp>
          <p:nvSpPr>
            <p:cNvPr id="25" name="Rectangle 5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096640" y="5945071"/>
              <a:ext cx="915232" cy="378155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 66</a:t>
              </a:r>
            </a:p>
          </p:txBody>
        </p:sp>
        <p:sp>
          <p:nvSpPr>
            <p:cNvPr id="26" name="Rectangle 5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011872" y="5945071"/>
              <a:ext cx="912096" cy="378155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 68</a:t>
              </a:r>
            </a:p>
          </p:txBody>
        </p:sp>
        <p:sp>
          <p:nvSpPr>
            <p:cNvPr id="27" name="Rectangle 5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7923968" y="5945071"/>
              <a:ext cx="915232" cy="378155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+mj-lt"/>
                </a:rPr>
                <a:t> 76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Parallel prefix-sum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The parallel-prefix algorithm does two passes</a:t>
            </a:r>
          </a:p>
          <a:p>
            <a:pPr lvl="1"/>
            <a:r>
              <a:rPr lang="en-US" dirty="0"/>
              <a:t>Each pass has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work and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span</a:t>
            </a:r>
          </a:p>
          <a:p>
            <a:pPr lvl="1"/>
            <a:r>
              <a:rPr lang="en-US" dirty="0"/>
              <a:t>So in total there is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work and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span</a:t>
            </a:r>
          </a:p>
          <a:p>
            <a:pPr lvl="1"/>
            <a:r>
              <a:rPr lang="en-US" dirty="0"/>
              <a:t>So like with array summing, parallelism is </a:t>
            </a:r>
            <a:r>
              <a:rPr lang="en-US" i="1" dirty="0"/>
              <a:t>n</a:t>
            </a:r>
            <a:r>
              <a:rPr lang="en-US" dirty="0"/>
              <a:t>/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endParaRPr lang="en-US" dirty="0"/>
          </a:p>
          <a:p>
            <a:pPr lvl="2"/>
            <a:r>
              <a:rPr lang="en-US" dirty="0"/>
              <a:t>An exponential speedup</a:t>
            </a:r>
          </a:p>
          <a:p>
            <a:pPr lvl="1"/>
            <a:endParaRPr lang="en-US" sz="1000" dirty="0"/>
          </a:p>
          <a:p>
            <a:r>
              <a:rPr lang="en-US" dirty="0"/>
              <a:t>First pass builds the tree bottom-up: the “up” pass</a:t>
            </a:r>
          </a:p>
          <a:p>
            <a:endParaRPr lang="en-US" sz="1000" dirty="0"/>
          </a:p>
          <a:p>
            <a:r>
              <a:rPr lang="en-US" dirty="0"/>
              <a:t>Second pass traverses the tree top-down: the “down” pass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E41BF-877E-F445-9FD8-D6A7856E9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Local bragging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Historical note:</a:t>
            </a:r>
          </a:p>
          <a:p>
            <a:pPr lvl="1"/>
            <a:r>
              <a:rPr lang="en-US" dirty="0"/>
              <a:t>Original algorithm due to R. </a:t>
            </a:r>
            <a:r>
              <a:rPr lang="en-US" dirty="0" err="1"/>
              <a:t>Ladner</a:t>
            </a:r>
            <a:r>
              <a:rPr lang="en-US" dirty="0"/>
              <a:t> and M. Fischer at UW in 1977</a:t>
            </a:r>
          </a:p>
          <a:p>
            <a:pPr lvl="1"/>
            <a:r>
              <a:rPr lang="en-US" dirty="0"/>
              <a:t>Richard Ladner joined the UW faculty in 1971 and hasn’t left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C747C36-4ABA-A949-8D3B-913216B9F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01458" y="3083675"/>
            <a:ext cx="12858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4587475" y="4760074"/>
            <a:ext cx="913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1968?</a:t>
            </a:r>
          </a:p>
        </p:txBody>
      </p:sp>
      <p:sp>
        <p:nvSpPr>
          <p:cNvPr id="10" name="TextBox 9"/>
          <p:cNvSpPr txBox="1"/>
          <p:nvPr>
            <p:custDataLst>
              <p:tags r:id="rId5"/>
            </p:custDataLst>
          </p:nvPr>
        </p:nvSpPr>
        <p:spPr>
          <a:xfrm>
            <a:off x="6400659" y="4760074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recent</a:t>
            </a:r>
          </a:p>
        </p:txBody>
      </p:sp>
      <p:pic>
        <p:nvPicPr>
          <p:cNvPr id="1026" name="Picture 2" descr="Richard Ladner - encore.org">
            <a:extLst>
              <a:ext uri="{FF2B5EF4-FFF2-40B4-BE49-F238E27FC236}">
                <a16:creationId xmlns:a16="http://schemas.microsoft.com/office/drawing/2014/main" id="{D57CD6F8-5340-3F45-97C4-0A0008919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261" y="3083675"/>
            <a:ext cx="1869698" cy="171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255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The algorithm,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AutoNum type="arabicPeriod"/>
            </a:pPr>
            <a:r>
              <a:rPr lang="en-US" sz="2400" dirty="0"/>
              <a:t>Propagate ‘sum’ up: Build a binary tree where </a:t>
            </a:r>
          </a:p>
          <a:p>
            <a:pPr marL="857250" lvl="1" indent="-457200"/>
            <a:r>
              <a:rPr lang="en-US" sz="2000" dirty="0"/>
              <a:t>Root has sum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input[0]..input[n-1]</a:t>
            </a:r>
          </a:p>
          <a:p>
            <a:pPr marL="857250" lvl="1" indent="-457200"/>
            <a:r>
              <a:rPr lang="en-US" sz="2000" dirty="0"/>
              <a:t>Each node has sum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input[lo]..input[hi-1]</a:t>
            </a:r>
            <a:r>
              <a:rPr lang="en-US" sz="2000" dirty="0"/>
              <a:t> </a:t>
            </a:r>
          </a:p>
          <a:p>
            <a:pPr marL="1130300" lvl="2" indent="-457200"/>
            <a:r>
              <a:rPr lang="en-US" sz="1800" dirty="0">
                <a:cs typeface="Courier New" pitchFamily="49" charset="0"/>
              </a:rPr>
              <a:t>Build up from leaves</a:t>
            </a:r>
          </a:p>
          <a:p>
            <a:pPr marL="1587500" lvl="3" indent="-457200"/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parent.sum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left.sum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right.sum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/>
            <a:r>
              <a:rPr lang="en-US" sz="2000" dirty="0">
                <a:cs typeface="Courier New" pitchFamily="49" charset="0"/>
              </a:rPr>
              <a:t>A leaf’s sum is just it’s value</a:t>
            </a:r>
          </a:p>
          <a:p>
            <a:pPr marL="1314450" lvl="2" indent="-45720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leaves[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].sum = input[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673100" lvl="2" indent="0">
              <a:buNone/>
            </a:pPr>
            <a:endParaRPr lang="en-US" sz="900" dirty="0"/>
          </a:p>
          <a:p>
            <a:pPr marL="673100" lvl="2" indent="0">
              <a:buNone/>
            </a:pPr>
            <a:endParaRPr lang="en-US" sz="900" dirty="0"/>
          </a:p>
          <a:p>
            <a:pPr marL="673100" lvl="2" indent="0">
              <a:buNone/>
            </a:pPr>
            <a:endParaRPr lang="en-US" sz="900" dirty="0"/>
          </a:p>
          <a:p>
            <a:pPr marL="673100" lvl="2" indent="0">
              <a:buNone/>
            </a:pPr>
            <a:endParaRPr lang="en-US" sz="900" dirty="0"/>
          </a:p>
          <a:p>
            <a:pPr marL="673100" lvl="2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2400" dirty="0"/>
              <a:t>This is an easy fork-join computation: same as sum algorithm of array but this time store answers in tree as we move up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00A02-A6D6-014D-B861-CCEC01C1E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7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2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05000" y="5410200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  <a:cs typeface="Courier New" pitchFamily="49" charset="0"/>
              </a:rPr>
              <a:t>input</a:t>
            </a:r>
          </a:p>
        </p:txBody>
      </p:sp>
      <p:sp>
        <p:nvSpPr>
          <p:cNvPr id="31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0480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6</a:t>
            </a:r>
          </a:p>
        </p:txBody>
      </p:sp>
      <p:sp>
        <p:nvSpPr>
          <p:cNvPr id="39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624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4</a:t>
            </a:r>
          </a:p>
        </p:txBody>
      </p:sp>
      <p:sp>
        <p:nvSpPr>
          <p:cNvPr id="40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8768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16</a:t>
            </a:r>
          </a:p>
        </p:txBody>
      </p:sp>
      <p:sp>
        <p:nvSpPr>
          <p:cNvPr id="41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7912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10</a:t>
            </a:r>
          </a:p>
        </p:txBody>
      </p:sp>
      <p:sp>
        <p:nvSpPr>
          <p:cNvPr id="42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7056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16</a:t>
            </a:r>
          </a:p>
        </p:txBody>
      </p:sp>
      <p:sp>
        <p:nvSpPr>
          <p:cNvPr id="43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6200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14</a:t>
            </a:r>
          </a:p>
        </p:txBody>
      </p:sp>
      <p:sp>
        <p:nvSpPr>
          <p:cNvPr id="44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5344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2</a:t>
            </a:r>
          </a:p>
        </p:txBody>
      </p:sp>
      <p:sp>
        <p:nvSpPr>
          <p:cNvPr id="45" name="Rectangle 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9448800" y="54102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latin typeface="+mj-lt"/>
              </a:rPr>
              <a:t>8</a:t>
            </a:r>
          </a:p>
        </p:txBody>
      </p:sp>
      <p:sp>
        <p:nvSpPr>
          <p:cNvPr id="54" name="Rectangle 53"/>
          <p:cNvSpPr/>
          <p:nvPr>
            <p:custDataLst>
              <p:tags r:id="rId10"/>
            </p:custDataLst>
          </p:nvPr>
        </p:nvSpPr>
        <p:spPr bwMode="auto">
          <a:xfrm>
            <a:off x="6019800" y="457200"/>
            <a:ext cx="1600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range  0,8</a:t>
            </a:r>
          </a:p>
          <a:p>
            <a:pPr>
              <a:defRPr/>
            </a:pPr>
            <a:r>
              <a:rPr lang="en-US" dirty="0">
                <a:latin typeface="+mj-lt"/>
              </a:rPr>
              <a:t>sum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fromleft</a:t>
            </a:r>
            <a:endParaRPr lang="en-US" dirty="0">
              <a:latin typeface="+mj-lt"/>
            </a:endParaRPr>
          </a:p>
        </p:txBody>
      </p:sp>
      <p:sp>
        <p:nvSpPr>
          <p:cNvPr id="24624" name="TextBox 75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86645" y="110342"/>
            <a:ext cx="534488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The (completely non-obvious) idea:</a:t>
            </a:r>
          </a:p>
          <a:p>
            <a:r>
              <a:rPr lang="en-US" sz="2000" dirty="0"/>
              <a:t>Do an initial pass to gather information, enabling us to do a second pass to get the answer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0C3B9-24DE-5748-AE13-30AE5BF11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502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1959</Words>
  <Application>Microsoft Macintosh PowerPoint</Application>
  <PresentationFormat>Widescreen</PresentationFormat>
  <Paragraphs>570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Wingdings</vt:lpstr>
      <vt:lpstr>Office Theme</vt:lpstr>
      <vt:lpstr>Lecture 20:  Parallel Prefix and Pack</vt:lpstr>
      <vt:lpstr>Announcements</vt:lpstr>
      <vt:lpstr>Today</vt:lpstr>
      <vt:lpstr>Today</vt:lpstr>
      <vt:lpstr>The prefix-sum problem</vt:lpstr>
      <vt:lpstr>Parallel prefix-sum</vt:lpstr>
      <vt:lpstr>Local bragging</vt:lpstr>
      <vt:lpstr>The algorithm, part 1</vt:lpstr>
      <vt:lpstr>PowerPoint Presentation</vt:lpstr>
      <vt:lpstr>PowerPoint Presentation</vt:lpstr>
      <vt:lpstr>First pass (animated)</vt:lpstr>
      <vt:lpstr>The algorithm, part 2</vt:lpstr>
      <vt:lpstr>Second pass</vt:lpstr>
      <vt:lpstr>Second pass</vt:lpstr>
      <vt:lpstr>Analysis of Algorithm</vt:lpstr>
      <vt:lpstr>Analysis of Algorithm</vt:lpstr>
      <vt:lpstr>Sequential cut-off</vt:lpstr>
      <vt:lpstr>Parallel prefix, generalized</vt:lpstr>
      <vt:lpstr>Pack (i.e., “Filter”)</vt:lpstr>
      <vt:lpstr>Solution! Parallel Pack =  parallel map + parallel prefix + parallel map</vt:lpstr>
      <vt:lpstr>Pack comments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2023-07-07T12:32:54Z</dcterms:created>
  <dcterms:modified xsi:type="dcterms:W3CDTF">2025-08-11T00:14:39Z</dcterms:modified>
</cp:coreProperties>
</file>