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oBKKHsbTH1P4RMBT1KdHSllmr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08C673-95D6-4701-96D6-63E467A8DB83}">
  <a:tblStyle styleId="{2E08C673-95D6-4701-96D6-63E467A8DB8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10A5DF22-250A-43B8-80C1-D071A55EC2D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8:30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are we going to see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Lecture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Slides posted, inks posted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Will talk in terms of pseudocode, very few Java code but will need to implement in Java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Section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Practice!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Materials posted, new mini lectures(Trie)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optional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OH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Zoom or in-person</a:t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11:00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Lecture and Section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Textbook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very readable, lots of Java code example, lectures follow it closely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Parallelism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Dan Grossman notes, free pdf online</a:t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11:30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do you need to do?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Two homeworks happening at the same time: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Exercises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Some conceptual + Some coding + Some math + Some Problem set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Projects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Writing a lot Java code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High level concepts from lectures -&gt; actual code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Expect intro course knowledge, could have been a while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Almost no homeworks early on -&gt; review intro course material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IntelliJ (e.g. 331 uses) + Gitlab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Exams (check syllabus)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Midterm offset from 312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16:00 Show course web page</a:t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19:00</a:t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21:00</a:t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21:30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DSA course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Job interviews?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familiar content - binary tree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Parallelism &amp; Concurrency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very new stuff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important enough that we put it in a core 300 class instead of optional 400 class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23:00</a:t>
            </a:r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24:00</a:t>
            </a:r>
            <a:endParaRPr/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0:00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Busy condensed 9 weeks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Classic DSA, every school has it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Some familiarity from intro course, might have been a while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Completely new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25:00</a:t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2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4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intros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how this course runs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philosophical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4. some review, queues and stacks from intro for P1</a:t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3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a502ad003_0_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19:00</a:t>
            </a:r>
            <a:endParaRPr/>
          </a:p>
        </p:txBody>
      </p:sp>
      <p:sp>
        <p:nvSpPr>
          <p:cNvPr id="374" name="Google Shape;374;g36a502ad003_0_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4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Self-intro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Good mix of experienced and fresh TAs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Intros for TAs in section tomorrow (not optional)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2:30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BS/MS graduate - P.S. Please don't call me professor, I literally just graduated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3:45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Logistics</a:t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am the instructor, this is my email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Office Hours - TBD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Course Web Page: All the information you need will be in here</a:t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 how do we reach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Should have received an email from 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if you didn't, check your UW email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I'll email again tonight if you just signed up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Ed board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-&gt; reminders, announcements</a:t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8:00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do you reach us?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Staff Email: Use the staff email! This is a CSE email, not UW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Ed board: Use the Ed board to also ask questions!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Anonymous Feedback Form: anonymous and I CANNOT HIT REPLY on any messages</a:t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omes.cs.washington.edu/~djg/teachingMaterials/spac/sophomoricParallelismAndConcurrency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urses.cs.washington.edu/courses/cse332/25su/calendar/lecturelist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ourses.cs.washington.edu/courses/cse332/25su/calendar/lecturelist.html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yafqak@cs.washington.edu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/>
              <a:t>Lecture 1: Intro, Stacks &amp; Queues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CSE 332: Data Structures &amp; Parallelism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Yafqa Khan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Summer 2025</a:t>
            </a:r>
            <a:endParaRPr/>
          </a:p>
        </p:txBody>
      </p:sp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Meetings</a:t>
            </a:r>
            <a:endParaRPr/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Lecture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Take notes, materials posted (sometimes afterwards)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Ask questions, focus on key ideas (rarely coding details)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Attend synchronously as much as possible and interact with peers!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Practice problems!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Answer Java/project/homework questions,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Occasionally may introduce new material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 important part of the course (not optional)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Office hours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 them: please visit us!</a:t>
            </a:r>
            <a:endParaRPr/>
          </a:p>
        </p:txBody>
      </p:sp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Material</a:t>
            </a:r>
            <a:endParaRPr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Lecture and section materials will be posted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They are visual aids, so not always a complete description!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 you must miss, find out what you missed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Textbook: Weiss 3rd Edition in Java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Good read, but only responsible for lecture/section/hw topics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3rd edition improves on 2nd, but 2nd is fine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Parallelism / concurrency topics in separate free resource designed for 332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https://homes.cs.washington.edu/~djg/teachingMaterials/spac/sophomoricParallelismAndConcurrency.pdf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3" name="Google Shape;16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Work</a:t>
            </a:r>
            <a:endParaRPr/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13 individual homework exercises (60%)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5% each, lowest scoring one dropped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 late days each EXCEPT exercise 12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6 late days TOTAL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 in-person exams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20% each, both non-cumulative</a:t>
            </a:r>
            <a:endParaRPr/>
          </a:p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Check website + syllabus for info</a:t>
            </a:r>
            <a:endParaRPr/>
          </a:p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Email me ASAP if cannot make it</a:t>
            </a:r>
            <a:endParaRPr/>
          </a:p>
        </p:txBody>
      </p:sp>
      <p:sp>
        <p:nvSpPr>
          <p:cNvPr id="170" name="Google Shape;17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Homework :(</a:t>
            </a:r>
            <a:endParaRPr/>
          </a:p>
        </p:txBody>
      </p:sp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Sorry, the class is really condensed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EX 0 out today (spec on website)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due next monday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Check you have access to 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Email me if there are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https://courses.cs.washington.edu/courses/cse332/25su/calendar/lecturelist.html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Homework :(</a:t>
            </a:r>
            <a:endParaRPr/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4"/>
            </a:pPr>
            <a:r>
              <a:rPr lang="en-US"/>
              <a:t>Reading (optional)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Weiss textbook - free rent at Ode!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this week: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(Today) Weiss 3.1-3.7 – Lists, Stacks &amp; Queues (Topic for Project #1)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(Friday) Weiss 2.1-2.4 – Algorithm Analysis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                   Weiss 1.1-1.6 – Mathematics and Java </a:t>
            </a:r>
            <a:br>
              <a:rPr lang="en-US"/>
            </a:br>
            <a:r>
              <a:rPr lang="en-US"/>
              <a:t>                 (NOT covered in lecture, will use some of these baseline facts)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4" name="Google Shape;18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190" name="Google Shape;190;p4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1" name="Google Shape;19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97" name="Google Shape;19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Introductions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Administrative Info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What is this course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Lecture 01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ADTs, Data Structures (and Algorithm), and Implementation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Review: Queues and stacks</a:t>
            </a:r>
            <a:endParaRPr/>
          </a:p>
        </p:txBody>
      </p:sp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Structures &amp; Parallelism</a:t>
            </a:r>
            <a:endParaRPr/>
          </a:p>
        </p:txBody>
      </p:sp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About 70% of the course is the “data structures &amp; algorithms course”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</a:rPr>
              <a:t>What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and </a:t>
            </a:r>
            <a:r>
              <a:rPr b="1" i="0" lang="en-US" sz="2400" u="none" cap="none" strike="noStrike">
                <a:solidFill>
                  <a:srgbClr val="000000"/>
                </a:solidFill>
              </a:rPr>
              <a:t>how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of data structures &amp; algorithms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Pick the correct data structures &amp; algorithms (analyze &amp; tradeoffs)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70C0"/>
                </a:solidFill>
              </a:rPr>
              <a:t>Implement them</a:t>
            </a:r>
            <a:endParaRPr b="0" i="0" sz="2400" u="none" cap="none" strike="noStrike"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+ a serious first treatment of programming with </a:t>
            </a:r>
            <a:r>
              <a:rPr b="1" i="1" lang="en-US" sz="2800" u="none" cap="none" strike="noStrike">
                <a:solidFill>
                  <a:srgbClr val="297FD5"/>
                </a:solidFill>
              </a:rPr>
              <a:t>multiple threads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For </a:t>
            </a:r>
            <a:r>
              <a:rPr b="0" i="1" lang="en-US" sz="2400" u="none" cap="none" strike="noStrike">
                <a:solidFill>
                  <a:srgbClr val="297FD5"/>
                </a:solidFill>
              </a:rPr>
              <a:t>parallelism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: Use multiple processors to finish sooner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For </a:t>
            </a:r>
            <a:r>
              <a:rPr b="0" i="1" lang="en-US" sz="2400" u="none" cap="none" strike="noStrike">
                <a:solidFill>
                  <a:srgbClr val="297FD5"/>
                </a:solidFill>
              </a:rPr>
              <a:t>concurrency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: Correct access to shared resources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0" i="0" lang="en-US" u="none" cap="none" strike="noStrike">
                <a:solidFill>
                  <a:srgbClr val="000000"/>
                </a:solidFill>
              </a:rPr>
              <a:t>Really should be called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Data Structures &amp; Algorithms and Parallelism &amp; Concurrency 🙃</a:t>
            </a:r>
            <a:endParaRPr b="1" i="0" u="none" cap="none" strike="noStrike">
              <a:solidFill>
                <a:srgbClr val="000000"/>
              </a:solidFill>
            </a:endParaRPr>
          </a:p>
        </p:txBody>
      </p:sp>
      <p:sp>
        <p:nvSpPr>
          <p:cNvPr id="205" name="Google Shape;20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One view on this course</a:t>
            </a:r>
            <a:endParaRPr/>
          </a:p>
        </p:txBody>
      </p:sp>
      <p:sp>
        <p:nvSpPr>
          <p:cNvPr id="211" name="Google Shape;2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is the class where you begin to think like a </a:t>
            </a:r>
            <a:r>
              <a:rPr b="1" lang="en-US"/>
              <a:t>computer scientist</a:t>
            </a:r>
            <a:endParaRPr b="1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stop thinking in Java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start thinking that this is a hashtable problem, a stack problem,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Feel more comfortable not having one </a:t>
            </a:r>
            <a:r>
              <a:rPr b="1" lang="en-US"/>
              <a:t>best, correct</a:t>
            </a:r>
            <a:r>
              <a:rPr lang="en-US"/>
              <a:t> answer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Make </a:t>
            </a:r>
            <a:r>
              <a:rPr b="1" lang="en-US"/>
              <a:t>good</a:t>
            </a:r>
            <a:r>
              <a:rPr lang="en-US"/>
              <a:t> design choices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Justify and communicate your design choices</a:t>
            </a:r>
            <a:endParaRPr/>
          </a:p>
        </p:txBody>
      </p:sp>
      <p:sp>
        <p:nvSpPr>
          <p:cNvPr id="212" name="Google Shape;21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218" name="Google Shape;21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Introductions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Administrative Info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this course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Lecture 01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ADTs, Data Structures (and Algorithm), and Implementation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Review: Queues and stacks</a:t>
            </a:r>
            <a:endParaRPr/>
          </a:p>
        </p:txBody>
      </p:sp>
      <p:sp>
        <p:nvSpPr>
          <p:cNvPr id="219" name="Google Shape;21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 have 9 weeks to learn fundamental data structures and algorithms for organizing and processing information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“Classic” data structures / algorithms and how to analyze rigorously their efficiency and when to use them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Queues, dictionaries, graphs, sorting, etc.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Parallelism and concurrency (!)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Structures?</a:t>
            </a:r>
            <a:endParaRPr/>
          </a:p>
        </p:txBody>
      </p:sp>
      <p:sp>
        <p:nvSpPr>
          <p:cNvPr id="225" name="Google Shape;225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ts val="2800"/>
              <a:buNone/>
            </a:pPr>
            <a:r>
              <a:rPr b="0" i="0" lang="en-US" sz="2800" u="none" cap="none" strike="noStrike">
                <a:solidFill>
                  <a:srgbClr val="297FD5"/>
                </a:solidFill>
              </a:rPr>
              <a:t>Clever</a:t>
            </a:r>
            <a:r>
              <a:rPr b="0" i="0" lang="en-US" sz="2800" u="none" cap="none" strike="noStrike">
                <a:solidFill>
                  <a:srgbClr val="000000"/>
                </a:solidFill>
              </a:rPr>
              <a:t> ways to organize information in order to enable </a:t>
            </a:r>
            <a:r>
              <a:rPr b="0" i="1" lang="en-US" sz="2800" u="none" cap="none" strike="noStrike">
                <a:solidFill>
                  <a:srgbClr val="297FD5"/>
                </a:solidFill>
              </a:rPr>
              <a:t>efficient</a:t>
            </a:r>
            <a:r>
              <a:rPr b="0" i="0" lang="en-US" sz="2800" u="none" cap="none" strike="noStrike">
                <a:solidFill>
                  <a:srgbClr val="000000"/>
                </a:solidFill>
              </a:rPr>
              <a:t> computation over that information</a:t>
            </a:r>
            <a:endParaRPr/>
          </a:p>
        </p:txBody>
      </p:sp>
      <p:sp>
        <p:nvSpPr>
          <p:cNvPr id="226" name="Google Shape;2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Structures (Examples)</a:t>
            </a:r>
            <a:endParaRPr/>
          </a:p>
        </p:txBody>
      </p:sp>
      <p:sp>
        <p:nvSpPr>
          <p:cNvPr id="232" name="Google Shape;2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Trade-Offs</a:t>
            </a:r>
            <a:endParaRPr/>
          </a:p>
        </p:txBody>
      </p:sp>
      <p:sp>
        <p:nvSpPr>
          <p:cNvPr id="238" name="Google Shape;23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A data structure strives to provide many useful, efficient operations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But trade-offs</a:t>
            </a:r>
            <a:r>
              <a:rPr lang="en-US">
                <a:solidFill>
                  <a:srgbClr val="000000"/>
                </a:solidFill>
              </a:rPr>
              <a:t>!</a:t>
            </a:r>
            <a:endParaRPr b="0" i="0" sz="2800" u="none" cap="none" strike="noStrike">
              <a:solidFill>
                <a:srgbClr val="000000"/>
              </a:solidFill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Time vs. Space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One operation more efficient if another less efficient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Generality vs. Simplicity vs. Performance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That is why there are many data structures</a:t>
            </a:r>
            <a:endParaRPr/>
          </a:p>
        </p:txBody>
      </p:sp>
      <p:sp>
        <p:nvSpPr>
          <p:cNvPr id="239" name="Google Shape;2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Terminologies</a:t>
            </a:r>
            <a:endParaRPr/>
          </a:p>
        </p:txBody>
      </p:sp>
      <p:sp>
        <p:nvSpPr>
          <p:cNvPr id="245" name="Google Shape;245;p23"/>
          <p:cNvSpPr txBox="1"/>
          <p:nvPr>
            <p:ph idx="1" type="body"/>
          </p:nvPr>
        </p:nvSpPr>
        <p:spPr>
          <a:xfrm>
            <a:off x="838199" y="1825625"/>
            <a:ext cx="55754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297FD5"/>
                </a:solidFill>
              </a:rPr>
              <a:t>Abstract Data Type (ADT)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Mathematical description of a "thing" with set of operations on that </a:t>
            </a:r>
            <a:r>
              <a:rPr lang="en-US">
                <a:solidFill>
                  <a:srgbClr val="000000"/>
                </a:solidFill>
              </a:rPr>
              <a:t>"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thing"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70C0"/>
                </a:solidFill>
              </a:rPr>
              <a:t>Data Structures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A specific organization of data and family of algorithms for implementing an ADT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70C0"/>
                </a:solidFill>
              </a:rPr>
              <a:t>Implementation</a:t>
            </a:r>
            <a:r>
              <a:rPr b="0" i="0" lang="en-US" sz="2800" u="none" cap="none" strike="noStrike">
                <a:solidFill>
                  <a:srgbClr val="297FD5"/>
                </a:solidFill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</a:rPr>
              <a:t>of a data structure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The actual code implementation in a specific language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6" name="Google Shape;246;p23"/>
          <p:cNvSpPr txBox="1"/>
          <p:nvPr>
            <p:ph idx="2" type="body"/>
          </p:nvPr>
        </p:nvSpPr>
        <p:spPr>
          <a:xfrm>
            <a:off x="6877318" y="1825625"/>
            <a:ext cx="40246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7FD5"/>
              </a:buClr>
              <a:buSzPts val="2800"/>
              <a:buNone/>
            </a:pPr>
            <a:r>
              <a:rPr b="0" i="0" lang="en-US" sz="2800" u="none" cap="none" strike="noStrike">
                <a:solidFill>
                  <a:srgbClr val="297FD5"/>
                </a:solidFill>
              </a:rPr>
              <a:t> 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70C0"/>
                </a:solidFill>
              </a:rPr>
              <a:t>Algorithm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high level, language-independent description of a step-by-step process</a:t>
            </a:r>
            <a:endParaRPr/>
          </a:p>
        </p:txBody>
      </p:sp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Stacks and Queue ADT</a:t>
            </a:r>
            <a:endParaRPr/>
          </a:p>
        </p:txBody>
      </p:sp>
      <p:sp>
        <p:nvSpPr>
          <p:cNvPr id="253" name="Google Shape;25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4" name="Google Shape;254;p45"/>
          <p:cNvGraphicFramePr/>
          <p:nvPr/>
        </p:nvGraphicFramePr>
        <p:xfrm>
          <a:off x="838201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{2E08C673-95D6-4701-96D6-63E467A8DB83}</a:tableStyleId>
              </a:tblPr>
              <a:tblGrid>
                <a:gridCol w="4008925"/>
                <a:gridCol w="2071550"/>
                <a:gridCol w="4435100"/>
              </a:tblGrid>
              <a:tr h="76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Stack ADT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Queue ADT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State: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/>
                        <a:t>Set of elements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State: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/>
                        <a:t>Set of elements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Operations: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US" sz="2400" u="none" cap="none" strike="noStrike"/>
                        <a:t>push(element)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US" sz="2400" u="none" cap="none" strike="noStrike"/>
                        <a:t>pop() </a:t>
                      </a:r>
                      <a:r>
                        <a:rPr lang="en-US" sz="2400" u="none" cap="none" strike="noStrike"/>
                        <a:t>– returns the most recent element that was added to the stack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/>
                        <a:t>... etc.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Operations: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US" sz="2400" u="none" cap="none" strike="noStrike"/>
                        <a:t>enqueue(element)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US" sz="2400" u="none" cap="none" strike="noStrike"/>
                        <a:t>dequeue() </a:t>
                      </a:r>
                      <a:r>
                        <a:rPr lang="en-US" sz="2400" u="none" cap="none" strike="noStrike"/>
                        <a:t>– deletes and returns the element that has been in the queue the longest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 u="none" cap="none" strike="noStrike"/>
                        <a:t>... etc.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Terminology Example: Stack</a:t>
            </a:r>
            <a:endParaRPr/>
          </a:p>
        </p:txBody>
      </p:sp>
      <p:sp>
        <p:nvSpPr>
          <p:cNvPr id="260" name="Google Shape;260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The </a:t>
            </a:r>
            <a:r>
              <a:rPr b="1" i="1" lang="en-US" sz="2400" u="none" cap="none" strike="noStrike">
                <a:solidFill>
                  <a:srgbClr val="000000"/>
                </a:solidFill>
              </a:rPr>
              <a:t>Stack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ADT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supports operations: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push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: adds an item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pop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: raises an error if isEmpty, else returns </a:t>
            </a:r>
            <a:r>
              <a:rPr b="0" i="1" lang="en-US" sz="2000" u="none" cap="none" strike="noStrike">
                <a:solidFill>
                  <a:srgbClr val="000000"/>
                </a:solidFill>
              </a:rPr>
              <a:t>most-recently pushed item 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not yet returned by a pop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isEmpty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: initially true, later true if there have been same number of pops as pushes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etc.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A Stack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data structure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could use a linked-list or an array or something else, and associated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algorithms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for the operations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One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implementation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is in the library </a:t>
            </a:r>
            <a:r>
              <a:rPr b="1" i="0" lang="en-US" sz="2400" u="none" cap="none" strike="noStrike">
                <a:solidFill>
                  <a:srgbClr val="000000"/>
                </a:solidFill>
              </a:rPr>
              <a:t>java.util.Stack</a:t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1" name="Google Shape;26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useful</a:t>
            </a:r>
            <a:endParaRPr/>
          </a:p>
        </p:txBody>
      </p:sp>
      <p:sp>
        <p:nvSpPr>
          <p:cNvPr id="267" name="Google Shape;26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The </a:t>
            </a:r>
            <a:r>
              <a:rPr b="1" i="1" lang="en-US" sz="2400" u="none" cap="none" strike="noStrike">
                <a:solidFill>
                  <a:srgbClr val="000000"/>
                </a:solidFill>
              </a:rPr>
              <a:t>Stack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ADT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is a useful abstraction because: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It arises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all the time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in programming (see Weiss for more)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Recursive function calls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Balancing symbols (parentheses)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Evaluating postfix notation: 3 4 + 5 *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Clever: Infix ((3+4) * 5) to postfix conversion (see Weiss)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We can code up a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reusable library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We can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communicate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in high-level terms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“Use a stack and push numbers, popping for operators…”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Rather than, “create a linked list and add a node when…”</a:t>
            </a:r>
            <a:endParaRPr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274" name="Google Shape;274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5" name="Google Shape;27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Terminology Example: Queue</a:t>
            </a:r>
            <a:endParaRPr/>
          </a:p>
        </p:txBody>
      </p:sp>
      <p:sp>
        <p:nvSpPr>
          <p:cNvPr id="281" name="Google Shape;281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The </a:t>
            </a:r>
            <a:r>
              <a:rPr b="1" i="1" lang="en-US" sz="2400" u="none" cap="none" strike="noStrike">
                <a:solidFill>
                  <a:srgbClr val="000000"/>
                </a:solidFill>
              </a:rPr>
              <a:t>Queue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ADT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supports operations: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1" lang="en-US" sz="2000">
                <a:solidFill>
                  <a:srgbClr val="000000"/>
                </a:solidFill>
              </a:rPr>
              <a:t>enqueue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: adds an item at the end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dequeue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: raises an error if isEmpty, else returns item at the start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1" i="0" lang="en-US" sz="2000" u="none" cap="none" strike="noStrike">
                <a:solidFill>
                  <a:srgbClr val="000000"/>
                </a:solidFill>
              </a:rPr>
              <a:t>isEmpty</a:t>
            </a:r>
            <a:r>
              <a:rPr b="0" i="0" lang="en-US" sz="2000" u="none" cap="none" strike="noStrike">
                <a:solidFill>
                  <a:srgbClr val="000000"/>
                </a:solidFill>
              </a:rPr>
              <a:t>: initially true, later true if there have been same number of enqueue as dequeues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</a:rPr>
              <a:t>etc.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A Queue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data structure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could use a linked-list or an array or something else, and associated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algorithms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for the operations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</a:rPr>
              <a:t>One </a:t>
            </a:r>
            <a:r>
              <a:rPr b="0" i="0" lang="en-US" sz="2400" u="none" cap="none" strike="noStrike">
                <a:solidFill>
                  <a:srgbClr val="3333CC"/>
                </a:solidFill>
              </a:rPr>
              <a:t>implementation</a:t>
            </a:r>
            <a:r>
              <a:rPr b="0" i="0" lang="en-US" sz="2400" u="none" cap="none" strike="noStrike">
                <a:solidFill>
                  <a:srgbClr val="000000"/>
                </a:solidFill>
              </a:rPr>
              <a:t> is in the library </a:t>
            </a:r>
            <a:r>
              <a:rPr b="1" i="0" lang="en-US" sz="2400" u="none" cap="none" strike="noStrike">
                <a:solidFill>
                  <a:srgbClr val="000000"/>
                </a:solidFill>
              </a:rPr>
              <a:t>java.util.Queue</a:t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2" name="Google Shape;282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Circular Array</a:t>
            </a:r>
            <a:r>
              <a:rPr lang="en-US"/>
              <a:t> Queue </a:t>
            </a:r>
            <a:r>
              <a:rPr lang="en-US" u="sng"/>
              <a:t>Data Structure</a:t>
            </a:r>
            <a:endParaRPr/>
          </a:p>
        </p:txBody>
      </p:sp>
      <p:grpSp>
        <p:nvGrpSpPr>
          <p:cNvPr id="288" name="Google Shape;288;p27"/>
          <p:cNvGrpSpPr/>
          <p:nvPr/>
        </p:nvGrpSpPr>
        <p:grpSpPr>
          <a:xfrm>
            <a:off x="2209800" y="1337738"/>
            <a:ext cx="7772400" cy="1238310"/>
            <a:chOff x="685800" y="1143000"/>
            <a:chExt cx="7772400" cy="1238370"/>
          </a:xfrm>
        </p:grpSpPr>
        <p:sp>
          <p:nvSpPr>
            <p:cNvPr id="289" name="Google Shape;289;p27"/>
            <p:cNvSpPr/>
            <p:nvPr/>
          </p:nvSpPr>
          <p:spPr>
            <a:xfrm>
              <a:off x="685800" y="1143000"/>
              <a:ext cx="7772400" cy="1219259"/>
            </a:xfrm>
            <a:prstGeom prst="rect">
              <a:avLst/>
            </a:prstGeom>
            <a:solidFill>
              <a:srgbClr val="C1FE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16002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19050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22098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25146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28194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31242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34290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37338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40386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43434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6482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9530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52578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55626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58674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1722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4770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67818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70866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7391400" y="1600200"/>
              <a:ext cx="3048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27"/>
            <p:cNvSpPr txBox="1"/>
            <p:nvPr/>
          </p:nvSpPr>
          <p:spPr>
            <a:xfrm>
              <a:off x="838200" y="1219200"/>
              <a:ext cx="5261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 txBox="1"/>
            <p:nvPr/>
          </p:nvSpPr>
          <p:spPr>
            <a:xfrm>
              <a:off x="1592263" y="1219204"/>
              <a:ext cx="327025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 txBox="1"/>
            <p:nvPr/>
          </p:nvSpPr>
          <p:spPr>
            <a:xfrm>
              <a:off x="7315200" y="1219204"/>
              <a:ext cx="1038225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size - 1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3" name="Google Shape;313;p27"/>
            <p:cNvCxnSpPr>
              <a:endCxn id="297" idx="2"/>
            </p:cNvCxnSpPr>
            <p:nvPr/>
          </p:nvCxnSpPr>
          <p:spPr>
            <a:xfrm rot="10800000">
              <a:off x="3886200" y="1905000"/>
              <a:ext cx="1500" cy="27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14" name="Google Shape;314;p27"/>
            <p:cNvCxnSpPr>
              <a:endCxn id="302" idx="2"/>
            </p:cNvCxnSpPr>
            <p:nvPr/>
          </p:nvCxnSpPr>
          <p:spPr>
            <a:xfrm flipH="1" rot="10800000">
              <a:off x="5403900" y="1905000"/>
              <a:ext cx="6300" cy="273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15" name="Google Shape;315;p27"/>
            <p:cNvSpPr txBox="1"/>
            <p:nvPr/>
          </p:nvSpPr>
          <p:spPr>
            <a:xfrm>
              <a:off x="3276600" y="1981241"/>
              <a:ext cx="768159" cy="400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 txBox="1"/>
            <p:nvPr/>
          </p:nvSpPr>
          <p:spPr>
            <a:xfrm>
              <a:off x="4759325" y="1962190"/>
              <a:ext cx="769763" cy="400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27"/>
          <p:cNvSpPr txBox="1"/>
          <p:nvPr/>
        </p:nvSpPr>
        <p:spPr>
          <a:xfrm>
            <a:off x="2133600" y="2632077"/>
            <a:ext cx="4572000" cy="1524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Basic idea only!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64C"/>
                </a:solidFill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(x)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Q[back] = 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back = (back + 1) % size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2133600" y="4308478"/>
            <a:ext cx="4648200" cy="20669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Basic idea only!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64C"/>
                </a:solidFill>
                <a:latin typeface="Courier New"/>
                <a:ea typeface="Courier New"/>
                <a:cs typeface="Courier New"/>
                <a:sym typeface="Courier New"/>
              </a:rPr>
              <a:t>dequeue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x = Q[front];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front = (front + 1) % size;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rgbClr val="2D2DB9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6781800" y="2717802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queue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empty?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Enqueue?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Dequeue?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full?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empty?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complexity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operations?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Introductions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Administrative Info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this course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Lecture 01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ADTs, Data Structures (and Algorithm), and Implementation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Review: Queues and stacks</a:t>
            </a:r>
            <a:endParaRPr/>
          </a:p>
        </p:txBody>
      </p:sp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Linked List</a:t>
            </a:r>
            <a:r>
              <a:rPr lang="en-US"/>
              <a:t> Queue </a:t>
            </a:r>
            <a:r>
              <a:rPr lang="en-US" u="sng"/>
              <a:t>Data Structure</a:t>
            </a:r>
            <a:endParaRPr/>
          </a:p>
        </p:txBody>
      </p:sp>
      <p:grpSp>
        <p:nvGrpSpPr>
          <p:cNvPr id="326" name="Google Shape;326;p28"/>
          <p:cNvGrpSpPr/>
          <p:nvPr/>
        </p:nvGrpSpPr>
        <p:grpSpPr>
          <a:xfrm>
            <a:off x="3276600" y="1390650"/>
            <a:ext cx="5334000" cy="1143000"/>
            <a:chOff x="1752600" y="1295400"/>
            <a:chExt cx="5334000" cy="1143000"/>
          </a:xfrm>
        </p:grpSpPr>
        <p:sp>
          <p:nvSpPr>
            <p:cNvPr id="327" name="Google Shape;327;p28"/>
            <p:cNvSpPr/>
            <p:nvPr/>
          </p:nvSpPr>
          <p:spPr>
            <a:xfrm>
              <a:off x="1752600" y="1295400"/>
              <a:ext cx="5334000" cy="1143000"/>
            </a:xfrm>
            <a:prstGeom prst="rect">
              <a:avLst/>
            </a:prstGeom>
            <a:solidFill>
              <a:srgbClr val="C1FE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8" name="Google Shape;328;p28"/>
            <p:cNvGrpSpPr/>
            <p:nvPr/>
          </p:nvGrpSpPr>
          <p:grpSpPr>
            <a:xfrm>
              <a:off x="1905000" y="1371600"/>
              <a:ext cx="4800600" cy="977900"/>
              <a:chOff x="1200" y="1190"/>
              <a:chExt cx="3024" cy="616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1344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1536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1440" y="1190"/>
                <a:ext cx="192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1968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2160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2064" y="1190"/>
                <a:ext cx="192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35" name="Google Shape;335;p28"/>
              <p:cNvCxnSpPr>
                <a:stCxn id="331" idx="3"/>
                <a:endCxn id="332" idx="1"/>
              </p:cNvCxnSpPr>
              <p:nvPr/>
            </p:nvCxnSpPr>
            <p:spPr>
              <a:xfrm>
                <a:off x="1632" y="128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336" name="Google Shape;336;p28"/>
              <p:cNvSpPr/>
              <p:nvPr/>
            </p:nvSpPr>
            <p:spPr>
              <a:xfrm>
                <a:off x="2592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2784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2688" y="1190"/>
                <a:ext cx="192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39" name="Google Shape;339;p28"/>
              <p:cNvCxnSpPr>
                <a:stCxn id="334" idx="3"/>
                <a:endCxn id="336" idx="1"/>
              </p:cNvCxnSpPr>
              <p:nvPr/>
            </p:nvCxnSpPr>
            <p:spPr>
              <a:xfrm>
                <a:off x="2256" y="128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340" name="Google Shape;340;p28"/>
              <p:cNvSpPr/>
              <p:nvPr/>
            </p:nvSpPr>
            <p:spPr>
              <a:xfrm>
                <a:off x="3216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8"/>
              <p:cNvSpPr/>
              <p:nvPr/>
            </p:nvSpPr>
            <p:spPr>
              <a:xfrm>
                <a:off x="3408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3312" y="1190"/>
                <a:ext cx="192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43" name="Google Shape;343;p28"/>
              <p:cNvCxnSpPr>
                <a:stCxn id="338" idx="3"/>
                <a:endCxn id="340" idx="1"/>
              </p:cNvCxnSpPr>
              <p:nvPr/>
            </p:nvCxnSpPr>
            <p:spPr>
              <a:xfrm>
                <a:off x="2880" y="128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344" name="Google Shape;344;p28"/>
              <p:cNvSpPr/>
              <p:nvPr/>
            </p:nvSpPr>
            <p:spPr>
              <a:xfrm>
                <a:off x="3840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4032" y="1190"/>
                <a:ext cx="192" cy="19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3936" y="1190"/>
                <a:ext cx="192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1" i="0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47" name="Google Shape;347;p28"/>
              <p:cNvCxnSpPr>
                <a:stCxn id="342" idx="3"/>
                <a:endCxn id="344" idx="1"/>
              </p:cNvCxnSpPr>
              <p:nvPr/>
            </p:nvCxnSpPr>
            <p:spPr>
              <a:xfrm>
                <a:off x="3504" y="128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48" name="Google Shape;348;p28"/>
              <p:cNvCxnSpPr/>
              <p:nvPr/>
            </p:nvCxnSpPr>
            <p:spPr>
              <a:xfrm>
                <a:off x="4032" y="1190"/>
                <a:ext cx="192" cy="1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9" name="Google Shape;349;p28"/>
              <p:cNvSpPr txBox="1"/>
              <p:nvPr/>
            </p:nvSpPr>
            <p:spPr>
              <a:xfrm>
                <a:off x="1200" y="1554"/>
                <a:ext cx="484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front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8"/>
              <p:cNvSpPr txBox="1"/>
              <p:nvPr/>
            </p:nvSpPr>
            <p:spPr>
              <a:xfrm>
                <a:off x="3696" y="1554"/>
                <a:ext cx="485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back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1" name="Google Shape;351;p28"/>
              <p:cNvCxnSpPr/>
              <p:nvPr/>
            </p:nvCxnSpPr>
            <p:spPr>
              <a:xfrm rot="10800000">
                <a:off x="1442" y="1352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52" name="Google Shape;352;p28"/>
              <p:cNvCxnSpPr/>
              <p:nvPr/>
            </p:nvCxnSpPr>
            <p:spPr>
              <a:xfrm rot="10800000">
                <a:off x="3948" y="1352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</p:grpSp>
      <p:sp>
        <p:nvSpPr>
          <p:cNvPr id="353" name="Google Shape;353;p28"/>
          <p:cNvSpPr txBox="1"/>
          <p:nvPr/>
        </p:nvSpPr>
        <p:spPr>
          <a:xfrm>
            <a:off x="2133600" y="2581275"/>
            <a:ext cx="4495800" cy="1524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Basic idea only!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64C"/>
                </a:solidFill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(x)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back.next = new Node(x);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back = back.next;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2133600" y="4257676"/>
            <a:ext cx="4495800" cy="20669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Basic idea only!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64C"/>
                </a:solidFill>
                <a:latin typeface="Courier New"/>
                <a:ea typeface="Courier New"/>
                <a:cs typeface="Courier New"/>
                <a:sym typeface="Courier New"/>
              </a:rPr>
              <a:t>dequeue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x = front.item;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front = front.next;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rgbClr val="2D2DB9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6858000" y="26670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queue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empty?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Enqueue?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Dequeue?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full?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empty?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complexity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operations?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362" name="Google Shape;362;p4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3" name="Google Shape;36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Circular Array vs. Linked List</a:t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1981200" y="1828800"/>
            <a:ext cx="4191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0" name="Google Shape;370;p30"/>
          <p:cNvGraphicFramePr/>
          <p:nvPr/>
        </p:nvGraphicFramePr>
        <p:xfrm>
          <a:off x="838199" y="169068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{10A5DF22-250A-43B8-80C1-D071A55EC2D5}</a:tableStyleId>
              </a:tblPr>
              <a:tblGrid>
                <a:gridCol w="5257800"/>
                <a:gridCol w="5257800"/>
              </a:tblGrid>
              <a:tr h="42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Array: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List: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17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May waste unneeded space or run out of space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Space per element excellent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Operations very simple / fast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Always just enough space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But more space per element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Operations very simple / fast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Operations not in Queue ADT, but also: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Operations not in Queue ADT, but also: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43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Constant-time “access to k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element”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For operation “insertAtPosition”, must shift all later elements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No constant-time “access to k</a:t>
                      </a:r>
                      <a:r>
                        <a:rPr baseline="30000" lang="en-US" sz="1800" u="none" cap="none" strike="noStrike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 element”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For operation “insertAtPosition” must traverse all earlier elements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1" name="Google Shape;3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a502ad003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Homework Today :(</a:t>
            </a:r>
            <a:endParaRPr/>
          </a:p>
        </p:txBody>
      </p:sp>
      <p:sp>
        <p:nvSpPr>
          <p:cNvPr id="377" name="Google Shape;377;g36a502ad003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Sorry, the class is really condensed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EX 0 out today (spec on website)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due next monday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Check you have access to 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Email me if there are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https://courses.cs.washington.edu/courses/cse332/25su/calendar/lecturelist.html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Reading (optional)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8" name="Google Shape;378;g36a502ad003_0_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384" name="Google Shape;384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ADTs, Data Structures (and Algorithm), and Implementation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Review: Queues and stacks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What do we care about?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Analyzing Code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Counting code constructs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Best Case vs. Worst Case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Big-Oh Definition</a:t>
            </a:r>
            <a:endParaRPr/>
          </a:p>
        </p:txBody>
      </p:sp>
      <p:sp>
        <p:nvSpPr>
          <p:cNvPr id="385" name="Google Shape;385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CSE 332 23su Course Staff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Instructor: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Yafqa Khan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Teaching Assistants: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Aaron Honjaya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Hana Smahi</a:t>
            </a:r>
            <a:endParaRPr/>
          </a:p>
        </p:txBody>
      </p:sp>
      <p:sp>
        <p:nvSpPr>
          <p:cNvPr id="111" name="Google Shape;111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Jacklyn Cui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Samarth Venkatesh</a:t>
            </a:r>
            <a:endParaRPr/>
          </a:p>
        </p:txBody>
      </p:sp>
      <p:sp>
        <p:nvSpPr>
          <p:cNvPr id="112" name="Google Shape;11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 (Yafqa Khan)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BS/MS Graduate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 many quarters of TA’ing (14?)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Previously: Amazon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Hobbies: Reading, Anime/Manga, Finding Housing :_(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3900" y="274875"/>
            <a:ext cx="2842450" cy="28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Introductions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Administrative Info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this course about?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Lecture 01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ADTs, Data Structures (and Algorithm), and Implementation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Review: Queues and stacks</a:t>
            </a:r>
            <a:endParaRPr/>
          </a:p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Information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Instructor: Yafqa Khan, CSE206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Office Hours: see course web page and by appointment (email me)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yafqak@cs.washington.edu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Course Web Page: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cs.uw.edu/332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Syllabus: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 the website!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3402" y="3808100"/>
            <a:ext cx="5426419" cy="236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 (to you)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Course email lists: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cse332a_su25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b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uw</a:t>
            </a:r>
            <a:r>
              <a:rPr b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.edu</a:t>
            </a:r>
            <a:endParaRPr>
              <a:solidFill>
                <a:srgbClr val="FF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UW Email!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Ed Discussion Board (to you)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 you: Ed Announcement Emails</a:t>
            </a:r>
            <a:endParaRPr/>
          </a:p>
        </p:txBody>
      </p:sp>
      <p:sp>
        <p:nvSpPr>
          <p:cNvPr id="142" name="Google Shape;14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 (to us)</a:t>
            </a:r>
            <a:endParaRPr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Course staff lists: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cse332-staff@</a:t>
            </a:r>
            <a:r>
              <a:rPr b="1"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cs.washington.edu</a:t>
            </a:r>
            <a:endParaRPr>
              <a:solidFill>
                <a:srgbClr val="FF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CS Email! Yes, very confusing, weird UW + Allen School infrastructure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</a:rPr>
              <a:t>Ed Discussion Board (to us)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 us: Ask questions!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Anonymous Feedback Form (feedback.cs.washington.edu)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Nobody sees your name (including me)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CANNOT REPLY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Good + Bad Feedback, if you don't say anything we won't know :(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2023-07-07T12:37:28Z</dcterms:created>
</cp:coreProperties>
</file>