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6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7.xml" ContentType="application/vnd.openxmlformats-officedocument.presentationml.notesSl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8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notesSlides/notesSlide9.xml" ContentType="application/vnd.openxmlformats-officedocument.presentationml.notesSlide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10.xml" ContentType="application/vnd.openxmlformats-officedocument.presentationml.notesSlide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notesSlides/notesSlide11.xml" ContentType="application/vnd.openxmlformats-officedocument.presentationml.notesSlide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notesSlides/notesSlide12.xml" ContentType="application/vnd.openxmlformats-officedocument.presentationml.notesSlide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notesSlides/notesSlide13.xml" ContentType="application/vnd.openxmlformats-officedocument.presentationml.notesSlide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427" r:id="rId3"/>
    <p:sldId id="258" r:id="rId4"/>
    <p:sldId id="519" r:id="rId5"/>
    <p:sldId id="520" r:id="rId6"/>
    <p:sldId id="521" r:id="rId7"/>
    <p:sldId id="333" r:id="rId8"/>
    <p:sldId id="334" r:id="rId9"/>
    <p:sldId id="357" r:id="rId10"/>
    <p:sldId id="337" r:id="rId11"/>
    <p:sldId id="338" r:id="rId12"/>
    <p:sldId id="350" r:id="rId13"/>
    <p:sldId id="339" r:id="rId14"/>
    <p:sldId id="347" r:id="rId15"/>
    <p:sldId id="358" r:id="rId16"/>
    <p:sldId id="342" r:id="rId17"/>
    <p:sldId id="261" r:id="rId18"/>
    <p:sldId id="290" r:id="rId19"/>
    <p:sldId id="285" r:id="rId20"/>
    <p:sldId id="42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91" autoAdjust="0"/>
    <p:restoredTop sz="94654"/>
  </p:normalViewPr>
  <p:slideViewPr>
    <p:cSldViewPr snapToGrid="0">
      <p:cViewPr varScale="1">
        <p:scale>
          <a:sx n="108" d="100"/>
          <a:sy n="108" d="100"/>
        </p:scale>
        <p:origin x="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84BDD-D479-4057-86BE-963AD483A2DF}" type="datetimeFigureOut">
              <a:rPr lang="en-US" smtClean="0"/>
              <a:t>8/7/25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05D4D-050C-4474-8BA3-DCF36D9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49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B05D4D-050C-4474-8BA3-DCF36D9BD8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482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3/11/2011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B05D4D-050C-4474-8BA3-DCF36D9BD8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73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B05D4D-050C-4474-8BA3-DCF36D9BD8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75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B05D4D-050C-4474-8BA3-DCF36D9BD8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13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Still going to use N, but we have a new variable, P</a:t>
            </a:r>
          </a:p>
          <a:p>
            <a:endParaRPr lang="en-US" dirty="0"/>
          </a:p>
          <a:p>
            <a:r>
              <a:rPr lang="en-US" dirty="0"/>
              <a:t>We’re going to assume that we have enough processors available for us.</a:t>
            </a:r>
          </a:p>
          <a:p>
            <a:endParaRPr lang="en-US" dirty="0"/>
          </a:p>
          <a:p>
            <a:r>
              <a:rPr lang="en-US" dirty="0"/>
              <a:t>Work includes the start calls as well. So all of the stuff.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Nodes are things that need to be done</a:t>
            </a:r>
          </a:p>
          <a:p>
            <a:r>
              <a:rPr lang="en-US" dirty="0"/>
              <a:t>Arrows show dependencies</a:t>
            </a:r>
          </a:p>
          <a:p>
            <a:endParaRPr lang="en-US" dirty="0"/>
          </a:p>
          <a:p>
            <a:r>
              <a:rPr lang="en-US" dirty="0"/>
              <a:t>With our fork join, well a fork needs to happen before some threads even exist. A join waits for threads to finish before it can continue.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Perfect tree</a:t>
            </a:r>
          </a:p>
          <a:p>
            <a:r>
              <a:rPr lang="en-US" dirty="0"/>
              <a:t>Log(n)</a:t>
            </a:r>
          </a:p>
          <a:p>
            <a:r>
              <a:rPr lang="en-US" dirty="0"/>
              <a:t>Log(n)</a:t>
            </a:r>
          </a:p>
          <a:p>
            <a:r>
              <a:rPr lang="en-US" dirty="0"/>
              <a:t>Every node in a level can be happening at the same time</a:t>
            </a:r>
          </a:p>
          <a:p>
            <a:endParaRPr lang="en-US" dirty="0"/>
          </a:p>
          <a:p>
            <a:r>
              <a:rPr lang="en-US" dirty="0"/>
              <a:t>If we don’t have enough processors, we may have a different kind of bottleneck. Example, P = </a:t>
            </a:r>
            <a:r>
              <a:rPr lang="en-US"/>
              <a:t>2 processors</a:t>
            </a:r>
            <a:endParaRPr lang="en-US" dirty="0"/>
          </a:p>
          <a:p>
            <a:endParaRPr lang="en-US" dirty="0"/>
          </a:p>
          <a:p>
            <a:r>
              <a:rPr lang="en-US" dirty="0"/>
              <a:t>DAGS are not always this simple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EEB0-46FA-5F78-BCA0-79C572EA1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A2DE5-A152-B99C-3A32-4D30D38F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BC961-428A-E146-5834-098EA496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189E-B67A-48BE-8608-BDD8CBC6EB9F}" type="datetime1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BAAB0-9412-AEF7-14CA-489AFA553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7E598-72FD-BD2B-DE0E-17321FCE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6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CE46F-28C7-3B5A-DB5D-1C50FBD93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1C4EE-EEC4-51F7-85B0-90E5C66A7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6A0E4-7BD0-CA37-1169-60B93B3A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7C90E588-72BA-4B1D-8EFB-01F3D2355633}" type="datetime1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CD8CD-C116-6386-61FD-08C63A6C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A4AE7-FEBD-6449-A924-FF84038C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2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573AE7-B0AC-1CD4-E2CF-815F8C2BE6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AFE1A-F088-7E15-9FC7-692C9FB87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9AF56-3E58-73A1-FD98-9F070E3C6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AC0E6209-A7C1-4682-96C5-02CE5A89A282}" type="datetime1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B2068-9099-84EC-9F35-B4C8305C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90553-1995-C4BF-1D3F-6062FEA3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3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4E57B-84D7-F2D3-4300-23C1A392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D8A47-E9A6-3DDD-01A4-A668DD899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0C9DF-633F-5A2E-0850-60BE3782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14834BEC-65A0-4B33-B0B8-71DA6B8F0762}" type="datetime1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B4D7F-6DEE-27E4-2DAA-EE8C1473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B285A-0F36-3EE3-76B6-FD3E73D7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0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B585-767C-F116-736B-2502940BF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2C121-A91E-EC8A-100F-9890A4F45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8E336-EE62-C59A-2568-126E639C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5432BE4F-265D-4A3A-A7D2-F3F51D4F3FF7}" type="datetime1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93EBF-077E-CC5C-3B73-98F5CAEBF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1792A-73BE-89BD-5AB7-A44980EAF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5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B2492-FA0D-72E9-0F9C-1F2F8805E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D1178-85AB-CC85-97A2-C85A6D033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F3188-1D1E-332B-69E6-ADB203535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3CC56-37B5-DFA8-B133-3442D8B0E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8C208E41-8C58-4430-8B9A-D72FA3EC0328}" type="datetime1">
              <a:rPr lang="en-US" smtClean="0"/>
              <a:t>8/7/25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8954C-5DC1-88FC-BE79-95E9A694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98FC1-DAAB-FFDF-72E8-103507FF0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7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AEE41-CF86-450D-5FB4-A3556A211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967950-605A-3BE8-F1DB-82F8E3D5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9F3A9-6EC5-E58F-EFD0-6ADB803E2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4C107F-6D48-B12B-8B6E-2A63CFB8D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169FBA-98A0-3855-C3DB-9AA4ABEB9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B866AF-BDBB-91D8-CCD1-B2A434727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9371AA06-EFAE-4486-A08A-83D984075C81}" type="datetime1">
              <a:rPr lang="en-US" smtClean="0"/>
              <a:t>8/7/25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19B31-BDE9-A3E8-724E-93394A5F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7E4218-1A2D-E808-36F1-0193D759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9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3312B-382A-AB17-01AA-17D796492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5E7402-05B3-7F2D-4A18-7422FFE2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55BDF396-735F-4998-AE57-068D9190DA51}" type="datetime1">
              <a:rPr lang="en-US" smtClean="0"/>
              <a:t>8/7/25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675BBC-8334-C958-F647-46A1807C7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57E95D-E3B3-3EF0-44EB-8F29A9A54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4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AC001D-A1E3-72F7-6F2D-B9F56D2BF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0F2E-3233-4515-8723-E3D25416F7E7}" type="datetime1">
              <a:rPr lang="en-US" smtClean="0"/>
              <a:t>8/7/25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78A297-901C-24E9-B510-7E30523FA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D30B8-0099-1845-B871-19B2E56E3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7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AD5A-B3B5-8C98-FD08-D7FA54C3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2DF2F-CE45-2BA1-14C6-15CE9F7C0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2406B-A515-E489-A106-87AA02FB4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C4539-87FD-74BF-FA41-84CFA50F7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F670F9D0-45C1-44BC-B878-884174F71D64}" type="datetime1">
              <a:rPr lang="en-US" smtClean="0"/>
              <a:t>8/7/25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5AB51-3E72-51AC-42EC-65D193A1B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3C4D9-F4F0-366A-3AFC-250517CF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7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A7C5E-65AF-5479-31E5-ECC21099E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2D68A1-D854-534F-3723-E94670164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6330F-5174-4619-950E-F1B896927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73E32-4297-35F2-0F25-593EEA20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C5247349-2C3B-4AE6-AFDD-056E05C74423}" type="datetime1">
              <a:rPr lang="en-US" smtClean="0"/>
              <a:t>8/7/25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10578-C32B-F744-9979-34CFCD8AD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0F1B0-4C0A-A7D8-A5F4-8B16B8B68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0CF947-A3F2-4936-34EC-73BEB73A1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56E50-54DF-DB62-18BD-B9FC35F71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05568-730A-462C-E428-0C036FA2B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CAF2B-4F7B-486C-9971-842F9E688787}" type="datetime1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3152E-7EDF-BC07-321E-F255004466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340AA-35BA-9C02-1CED-88CFFAFFA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9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es.cs.washington.edu/courses/cse332/25su/exams/final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notesSlide" Target="../notesSlides/notesSlide6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tags" Target="../tags/tag32.xml"/><Relationship Id="rId18" Type="http://schemas.openxmlformats.org/officeDocument/2006/relationships/tags" Target="../tags/tag37.xml"/><Relationship Id="rId26" Type="http://schemas.openxmlformats.org/officeDocument/2006/relationships/tags" Target="../tags/tag45.xml"/><Relationship Id="rId39" Type="http://schemas.openxmlformats.org/officeDocument/2006/relationships/tags" Target="../tags/tag58.xml"/><Relationship Id="rId21" Type="http://schemas.openxmlformats.org/officeDocument/2006/relationships/tags" Target="../tags/tag40.xml"/><Relationship Id="rId34" Type="http://schemas.openxmlformats.org/officeDocument/2006/relationships/tags" Target="../tags/tag53.xml"/><Relationship Id="rId42" Type="http://schemas.openxmlformats.org/officeDocument/2006/relationships/tags" Target="../tags/tag61.xml"/><Relationship Id="rId47" Type="http://schemas.openxmlformats.org/officeDocument/2006/relationships/tags" Target="../tags/tag66.xml"/><Relationship Id="rId50" Type="http://schemas.openxmlformats.org/officeDocument/2006/relationships/tags" Target="../tags/tag69.xml"/><Relationship Id="rId55" Type="http://schemas.openxmlformats.org/officeDocument/2006/relationships/tags" Target="../tags/tag74.xml"/><Relationship Id="rId63" Type="http://schemas.openxmlformats.org/officeDocument/2006/relationships/notesSlide" Target="../notesSlides/notesSlide7.xml"/><Relationship Id="rId7" Type="http://schemas.openxmlformats.org/officeDocument/2006/relationships/tags" Target="../tags/tag26.xml"/><Relationship Id="rId2" Type="http://schemas.openxmlformats.org/officeDocument/2006/relationships/tags" Target="../tags/tag21.xml"/><Relationship Id="rId16" Type="http://schemas.openxmlformats.org/officeDocument/2006/relationships/tags" Target="../tags/tag35.xml"/><Relationship Id="rId29" Type="http://schemas.openxmlformats.org/officeDocument/2006/relationships/tags" Target="../tags/tag48.xml"/><Relationship Id="rId11" Type="http://schemas.openxmlformats.org/officeDocument/2006/relationships/tags" Target="../tags/tag30.xml"/><Relationship Id="rId24" Type="http://schemas.openxmlformats.org/officeDocument/2006/relationships/tags" Target="../tags/tag43.xml"/><Relationship Id="rId32" Type="http://schemas.openxmlformats.org/officeDocument/2006/relationships/tags" Target="../tags/tag51.xml"/><Relationship Id="rId37" Type="http://schemas.openxmlformats.org/officeDocument/2006/relationships/tags" Target="../tags/tag56.xml"/><Relationship Id="rId40" Type="http://schemas.openxmlformats.org/officeDocument/2006/relationships/tags" Target="../tags/tag59.xml"/><Relationship Id="rId45" Type="http://schemas.openxmlformats.org/officeDocument/2006/relationships/tags" Target="../tags/tag64.xml"/><Relationship Id="rId53" Type="http://schemas.openxmlformats.org/officeDocument/2006/relationships/tags" Target="../tags/tag72.xml"/><Relationship Id="rId58" Type="http://schemas.openxmlformats.org/officeDocument/2006/relationships/tags" Target="../tags/tag77.xml"/><Relationship Id="rId5" Type="http://schemas.openxmlformats.org/officeDocument/2006/relationships/tags" Target="../tags/tag24.xml"/><Relationship Id="rId61" Type="http://schemas.openxmlformats.org/officeDocument/2006/relationships/tags" Target="../tags/tag80.xml"/><Relationship Id="rId19" Type="http://schemas.openxmlformats.org/officeDocument/2006/relationships/tags" Target="../tags/tag38.xml"/><Relationship Id="rId14" Type="http://schemas.openxmlformats.org/officeDocument/2006/relationships/tags" Target="../tags/tag33.xml"/><Relationship Id="rId22" Type="http://schemas.openxmlformats.org/officeDocument/2006/relationships/tags" Target="../tags/tag41.xml"/><Relationship Id="rId27" Type="http://schemas.openxmlformats.org/officeDocument/2006/relationships/tags" Target="../tags/tag46.xml"/><Relationship Id="rId30" Type="http://schemas.openxmlformats.org/officeDocument/2006/relationships/tags" Target="../tags/tag49.xml"/><Relationship Id="rId35" Type="http://schemas.openxmlformats.org/officeDocument/2006/relationships/tags" Target="../tags/tag54.xml"/><Relationship Id="rId43" Type="http://schemas.openxmlformats.org/officeDocument/2006/relationships/tags" Target="../tags/tag62.xml"/><Relationship Id="rId48" Type="http://schemas.openxmlformats.org/officeDocument/2006/relationships/tags" Target="../tags/tag67.xml"/><Relationship Id="rId56" Type="http://schemas.openxmlformats.org/officeDocument/2006/relationships/tags" Target="../tags/tag75.xml"/><Relationship Id="rId8" Type="http://schemas.openxmlformats.org/officeDocument/2006/relationships/tags" Target="../tags/tag27.xml"/><Relationship Id="rId51" Type="http://schemas.openxmlformats.org/officeDocument/2006/relationships/tags" Target="../tags/tag70.xml"/><Relationship Id="rId3" Type="http://schemas.openxmlformats.org/officeDocument/2006/relationships/tags" Target="../tags/tag22.xml"/><Relationship Id="rId12" Type="http://schemas.openxmlformats.org/officeDocument/2006/relationships/tags" Target="../tags/tag31.xml"/><Relationship Id="rId17" Type="http://schemas.openxmlformats.org/officeDocument/2006/relationships/tags" Target="../tags/tag36.xml"/><Relationship Id="rId25" Type="http://schemas.openxmlformats.org/officeDocument/2006/relationships/tags" Target="../tags/tag44.xml"/><Relationship Id="rId33" Type="http://schemas.openxmlformats.org/officeDocument/2006/relationships/tags" Target="../tags/tag52.xml"/><Relationship Id="rId38" Type="http://schemas.openxmlformats.org/officeDocument/2006/relationships/tags" Target="../tags/tag57.xml"/><Relationship Id="rId46" Type="http://schemas.openxmlformats.org/officeDocument/2006/relationships/tags" Target="../tags/tag65.xml"/><Relationship Id="rId59" Type="http://schemas.openxmlformats.org/officeDocument/2006/relationships/tags" Target="../tags/tag78.xml"/><Relationship Id="rId20" Type="http://schemas.openxmlformats.org/officeDocument/2006/relationships/tags" Target="../tags/tag39.xml"/><Relationship Id="rId41" Type="http://schemas.openxmlformats.org/officeDocument/2006/relationships/tags" Target="../tags/tag60.xml"/><Relationship Id="rId54" Type="http://schemas.openxmlformats.org/officeDocument/2006/relationships/tags" Target="../tags/tag73.xml"/><Relationship Id="rId6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15" Type="http://schemas.openxmlformats.org/officeDocument/2006/relationships/tags" Target="../tags/tag34.xml"/><Relationship Id="rId23" Type="http://schemas.openxmlformats.org/officeDocument/2006/relationships/tags" Target="../tags/tag42.xml"/><Relationship Id="rId28" Type="http://schemas.openxmlformats.org/officeDocument/2006/relationships/tags" Target="../tags/tag47.xml"/><Relationship Id="rId36" Type="http://schemas.openxmlformats.org/officeDocument/2006/relationships/tags" Target="../tags/tag55.xml"/><Relationship Id="rId49" Type="http://schemas.openxmlformats.org/officeDocument/2006/relationships/tags" Target="../tags/tag68.xml"/><Relationship Id="rId57" Type="http://schemas.openxmlformats.org/officeDocument/2006/relationships/tags" Target="../tags/tag76.xml"/><Relationship Id="rId10" Type="http://schemas.openxmlformats.org/officeDocument/2006/relationships/tags" Target="../tags/tag29.xml"/><Relationship Id="rId31" Type="http://schemas.openxmlformats.org/officeDocument/2006/relationships/tags" Target="../tags/tag50.xml"/><Relationship Id="rId44" Type="http://schemas.openxmlformats.org/officeDocument/2006/relationships/tags" Target="../tags/tag63.xml"/><Relationship Id="rId52" Type="http://schemas.openxmlformats.org/officeDocument/2006/relationships/tags" Target="../tags/tag71.xml"/><Relationship Id="rId60" Type="http://schemas.openxmlformats.org/officeDocument/2006/relationships/tags" Target="../tags/tag79.xml"/><Relationship Id="rId4" Type="http://schemas.openxmlformats.org/officeDocument/2006/relationships/tags" Target="../tags/tag23.xml"/><Relationship Id="rId9" Type="http://schemas.openxmlformats.org/officeDocument/2006/relationships/tags" Target="../tags/tag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8C09C-CF4F-DD29-E47A-59B81DA2E8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Lecture 19: </a:t>
            </a:r>
            <a:r>
              <a:rPr lang="en-US" dirty="0"/>
              <a:t>Analysis of Fork-Join Parallel Programs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448686-1021-A89B-4DD9-785C3C57F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CSE 332: Data Structures &amp; Parallelism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Yafqa Khan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Summer 2025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D8D51-29F9-68D5-26AB-124181324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34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04800"/>
            <a:ext cx="9144000" cy="1143000"/>
          </a:xfrm>
        </p:spPr>
        <p:txBody>
          <a:bodyPr/>
          <a:lstStyle/>
          <a:p>
            <a:r>
              <a:rPr lang="en-US" dirty="0"/>
              <a:t>Connecting to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421296"/>
            <a:ext cx="10515600" cy="49350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Recall: </a:t>
            </a:r>
            <a:r>
              <a:rPr lang="en-US" b="1" dirty="0"/>
              <a:t>T</a:t>
            </a:r>
            <a:r>
              <a:rPr lang="en-US" b="1" baseline="-25000" dirty="0"/>
              <a:t>P</a:t>
            </a:r>
            <a:r>
              <a:rPr lang="en-US" dirty="0"/>
              <a:t> = running time if there are </a:t>
            </a:r>
            <a:r>
              <a:rPr lang="en-US" b="1" dirty="0"/>
              <a:t>P</a:t>
            </a:r>
            <a:r>
              <a:rPr lang="en-US" dirty="0"/>
              <a:t> processors available</a:t>
            </a:r>
          </a:p>
          <a:p>
            <a:pPr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Work</a:t>
            </a:r>
            <a:r>
              <a:rPr lang="en-US" dirty="0"/>
              <a:t> = </a:t>
            </a:r>
            <a:r>
              <a:rPr lang="en-US" b="1" dirty="0"/>
              <a:t>T</a:t>
            </a:r>
            <a:r>
              <a:rPr lang="en-US" b="1" baseline="-25000" dirty="0"/>
              <a:t>1</a:t>
            </a:r>
            <a:r>
              <a:rPr lang="en-US" dirty="0"/>
              <a:t> = sum of run-time of all nodes in the DAG</a:t>
            </a:r>
          </a:p>
          <a:p>
            <a:pPr lvl="1"/>
            <a:r>
              <a:rPr lang="en-US" dirty="0"/>
              <a:t>That lonely processor does everything</a:t>
            </a:r>
          </a:p>
          <a:p>
            <a:pPr lvl="1"/>
            <a:r>
              <a:rPr lang="en-US" dirty="0"/>
              <a:t>Any topological sort is a legal execution</a:t>
            </a:r>
          </a:p>
          <a:p>
            <a:pPr lvl="1"/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for simple maps and reductions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Span</a:t>
            </a:r>
            <a:r>
              <a:rPr lang="en-US" dirty="0"/>
              <a:t> = </a:t>
            </a:r>
            <a:r>
              <a:rPr lang="en-US" b="1" dirty="0"/>
              <a:t>T</a:t>
            </a:r>
            <a:r>
              <a:rPr lang="en-US" b="1" baseline="-25000" dirty="0">
                <a:sym typeface="Symbol"/>
              </a:rPr>
              <a:t> </a:t>
            </a:r>
            <a:r>
              <a:rPr lang="en-US" dirty="0"/>
              <a:t>= sum of run-time of all nodes on the most-expensive path in the DAG</a:t>
            </a:r>
          </a:p>
          <a:p>
            <a:pPr lvl="1"/>
            <a:r>
              <a:rPr lang="en-US" dirty="0"/>
              <a:t>Note: costs are on the nodes not the edges</a:t>
            </a:r>
          </a:p>
          <a:p>
            <a:pPr lvl="1"/>
            <a:r>
              <a:rPr lang="en-US" dirty="0"/>
              <a:t>Our infinite army can do everything that is ready to be done, but still has to wait for earlier results</a:t>
            </a:r>
          </a:p>
          <a:p>
            <a:pPr lvl="1"/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for simple maps and reductions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/>
              <a:t>07/27/2022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04800"/>
            <a:ext cx="9144000" cy="1143000"/>
          </a:xfrm>
        </p:spPr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371600"/>
            <a:ext cx="94488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A couple more terms:</a:t>
            </a:r>
          </a:p>
          <a:p>
            <a:pPr>
              <a:buNone/>
            </a:pPr>
            <a:endParaRPr lang="en-US" sz="1200" dirty="0"/>
          </a:p>
          <a:p>
            <a:r>
              <a:rPr lang="en-US" sz="2400" dirty="0">
                <a:solidFill>
                  <a:schemeClr val="accent2"/>
                </a:solidFill>
              </a:rPr>
              <a:t>Speed-up</a:t>
            </a:r>
            <a:r>
              <a:rPr lang="en-US" sz="2400" dirty="0"/>
              <a:t> on </a:t>
            </a:r>
            <a:r>
              <a:rPr lang="en-US" sz="2400" b="1" dirty="0"/>
              <a:t>P</a:t>
            </a:r>
            <a:r>
              <a:rPr lang="en-US" sz="2400" dirty="0"/>
              <a:t> processors: </a:t>
            </a:r>
            <a:r>
              <a:rPr lang="en-US" sz="2400" b="1" dirty="0"/>
              <a:t>T</a:t>
            </a:r>
            <a:r>
              <a:rPr lang="en-US" sz="2400" b="1" baseline="-25000" dirty="0"/>
              <a:t>1</a:t>
            </a:r>
            <a:r>
              <a:rPr lang="en-US" sz="2400" b="1" dirty="0"/>
              <a:t> / T</a:t>
            </a:r>
            <a:r>
              <a:rPr lang="en-US" sz="2400" b="1" baseline="-25000" dirty="0"/>
              <a:t>P </a:t>
            </a:r>
            <a:r>
              <a:rPr lang="en-US" sz="2400" dirty="0"/>
              <a:t> </a:t>
            </a:r>
          </a:p>
          <a:p>
            <a:pPr lvl="1"/>
            <a:endParaRPr lang="en-US" sz="1200" dirty="0"/>
          </a:p>
          <a:p>
            <a:r>
              <a:rPr lang="en-US" sz="2400" dirty="0"/>
              <a:t>If speed-up is </a:t>
            </a:r>
            <a:r>
              <a:rPr lang="en-US" sz="2400" b="1" dirty="0"/>
              <a:t>P</a:t>
            </a:r>
            <a:r>
              <a:rPr lang="en-US" sz="2400" dirty="0"/>
              <a:t> as we vary </a:t>
            </a:r>
            <a:r>
              <a:rPr lang="en-US" sz="2400" b="1" dirty="0"/>
              <a:t>P</a:t>
            </a:r>
            <a:r>
              <a:rPr lang="en-US" sz="2400" dirty="0"/>
              <a:t>, we call it </a:t>
            </a:r>
            <a:r>
              <a:rPr lang="en-US" sz="2400" dirty="0">
                <a:solidFill>
                  <a:schemeClr val="accent2"/>
                </a:solidFill>
              </a:rPr>
              <a:t>perfect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2"/>
                </a:solidFill>
              </a:rPr>
              <a:t>linear speed-up</a:t>
            </a:r>
          </a:p>
          <a:p>
            <a:pPr lvl="1"/>
            <a:r>
              <a:rPr lang="en-US" sz="2000" dirty="0"/>
              <a:t>Perfect linear speed-up means doubling </a:t>
            </a:r>
            <a:r>
              <a:rPr lang="en-US" sz="2000" b="1" dirty="0"/>
              <a:t>P</a:t>
            </a:r>
            <a:r>
              <a:rPr lang="en-US" sz="2000" dirty="0"/>
              <a:t> halves running time</a:t>
            </a:r>
          </a:p>
          <a:p>
            <a:pPr lvl="1"/>
            <a:r>
              <a:rPr lang="en-US" sz="2000" dirty="0"/>
              <a:t>Usually our goal; hard to get in practice</a:t>
            </a:r>
          </a:p>
          <a:p>
            <a:pPr lvl="1"/>
            <a:endParaRPr lang="en-US" sz="1200" dirty="0"/>
          </a:p>
          <a:p>
            <a:r>
              <a:rPr lang="en-US" sz="2400" dirty="0">
                <a:solidFill>
                  <a:schemeClr val="accent2"/>
                </a:solidFill>
              </a:rPr>
              <a:t>Parallelism</a:t>
            </a:r>
            <a:r>
              <a:rPr lang="en-US" sz="2400" dirty="0"/>
              <a:t> is the maximum possible speed-up: </a:t>
            </a:r>
            <a:r>
              <a:rPr lang="en-US" sz="2400" b="1" dirty="0"/>
              <a:t>T</a:t>
            </a:r>
            <a:r>
              <a:rPr lang="en-US" sz="2400" b="1" baseline="-25000" dirty="0"/>
              <a:t>1</a:t>
            </a:r>
            <a:r>
              <a:rPr lang="en-US" sz="2400" b="1" dirty="0"/>
              <a:t> / T</a:t>
            </a:r>
            <a:r>
              <a:rPr lang="en-US" sz="2400" b="1" baseline="-25000" dirty="0">
                <a:sym typeface="Symbol"/>
              </a:rPr>
              <a:t> </a:t>
            </a:r>
            <a:r>
              <a:rPr lang="en-US" sz="2400" b="1" baseline="-25000" dirty="0"/>
              <a:t> </a:t>
            </a:r>
          </a:p>
          <a:p>
            <a:pPr lvl="1"/>
            <a:r>
              <a:rPr lang="en-US" sz="2000" dirty="0"/>
              <a:t>At some point, adding processors won’t help</a:t>
            </a:r>
          </a:p>
          <a:p>
            <a:pPr lvl="1"/>
            <a:r>
              <a:rPr lang="en-US" sz="2000" dirty="0"/>
              <a:t>What that point is depends on the span</a:t>
            </a:r>
          </a:p>
          <a:p>
            <a:pPr lvl="1"/>
            <a:endParaRPr lang="en-US" sz="1200" dirty="0"/>
          </a:p>
          <a:p>
            <a:pPr marL="0" indent="0" algn="ctr">
              <a:buNone/>
            </a:pPr>
            <a:r>
              <a:rPr lang="en-US" sz="2400" i="1" dirty="0"/>
              <a:t>Parallel algorithms is about decreasing span without </a:t>
            </a:r>
          </a:p>
          <a:p>
            <a:pPr marL="0" indent="0" algn="ctr">
              <a:buNone/>
            </a:pPr>
            <a:r>
              <a:rPr lang="en-US" sz="2400" i="1" dirty="0"/>
              <a:t>increasing work too much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/>
              <a:t>07/27/2022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04800"/>
            <a:ext cx="9144000" cy="1143000"/>
          </a:xfrm>
        </p:spPr>
        <p:txBody>
          <a:bodyPr/>
          <a:lstStyle/>
          <a:p>
            <a:r>
              <a:rPr lang="en-US" dirty="0"/>
              <a:t>Optimal T</a:t>
            </a:r>
            <a:r>
              <a:rPr lang="en-US" baseline="-25000" dirty="0"/>
              <a:t>P</a:t>
            </a:r>
            <a:r>
              <a:rPr lang="en-US" dirty="0"/>
              <a:t>: Thanks </a:t>
            </a:r>
            <a:r>
              <a:rPr lang="en-US" dirty="0" err="1"/>
              <a:t>ForkJoin</a:t>
            </a:r>
            <a:r>
              <a:rPr lang="en-US" dirty="0"/>
              <a:t> library!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199" y="1371600"/>
            <a:ext cx="10110537" cy="5105400"/>
          </a:xfrm>
        </p:spPr>
        <p:txBody>
          <a:bodyPr>
            <a:normAutofit/>
          </a:bodyPr>
          <a:lstStyle/>
          <a:p>
            <a:r>
              <a:rPr lang="en-US" sz="2400" dirty="0"/>
              <a:t>So we know </a:t>
            </a:r>
            <a:r>
              <a:rPr lang="en-US" sz="2400" b="1" dirty="0"/>
              <a:t>T</a:t>
            </a:r>
            <a:r>
              <a:rPr lang="en-US" sz="2400" b="1" baseline="-25000" dirty="0"/>
              <a:t>1 </a:t>
            </a:r>
            <a:r>
              <a:rPr lang="en-US" sz="2400" dirty="0"/>
              <a:t>and </a:t>
            </a:r>
            <a:r>
              <a:rPr lang="en-US" sz="2400" b="1" dirty="0"/>
              <a:t>T</a:t>
            </a:r>
            <a:r>
              <a:rPr lang="en-US" sz="2400" b="1" baseline="-25000" dirty="0">
                <a:sym typeface="Symbol"/>
              </a:rPr>
              <a:t> </a:t>
            </a:r>
            <a:r>
              <a:rPr lang="en-US" sz="2400" dirty="0"/>
              <a:t> but we want </a:t>
            </a:r>
            <a:r>
              <a:rPr lang="en-US" sz="2400" b="1" dirty="0"/>
              <a:t>T</a:t>
            </a:r>
            <a:r>
              <a:rPr lang="en-US" sz="2400" b="1" baseline="-25000" dirty="0"/>
              <a:t>P</a:t>
            </a:r>
            <a:r>
              <a:rPr lang="en-US" sz="2400" dirty="0"/>
              <a:t>  (e.g., </a:t>
            </a:r>
            <a:r>
              <a:rPr lang="en-US" sz="2400" b="1" dirty="0"/>
              <a:t>P</a:t>
            </a:r>
            <a:r>
              <a:rPr lang="en-US" sz="2400" dirty="0"/>
              <a:t>=4)</a:t>
            </a:r>
          </a:p>
          <a:p>
            <a:endParaRPr lang="en-US" sz="900" dirty="0"/>
          </a:p>
          <a:p>
            <a:r>
              <a:rPr lang="en-US" sz="2400" dirty="0"/>
              <a:t>Ignoring memory-hierarchy issues (caching), </a:t>
            </a:r>
            <a:r>
              <a:rPr lang="en-US" sz="2400" b="1" dirty="0"/>
              <a:t>T</a:t>
            </a:r>
            <a:r>
              <a:rPr lang="en-US" sz="2400" b="1" baseline="-25000" dirty="0"/>
              <a:t>P</a:t>
            </a:r>
            <a:r>
              <a:rPr lang="en-US" sz="2400" dirty="0"/>
              <a:t> can’t beat</a:t>
            </a:r>
          </a:p>
          <a:p>
            <a:pPr lvl="1"/>
            <a:r>
              <a:rPr lang="en-US" sz="2000" b="1" dirty="0"/>
              <a:t>T</a:t>
            </a:r>
            <a:r>
              <a:rPr lang="en-US" sz="2000" b="1" baseline="-25000" dirty="0"/>
              <a:t>1</a:t>
            </a:r>
            <a:r>
              <a:rPr lang="en-US" sz="2000" b="1" dirty="0"/>
              <a:t> / P</a:t>
            </a:r>
            <a:r>
              <a:rPr lang="en-US" sz="2000" dirty="0"/>
              <a:t>    why not?</a:t>
            </a:r>
          </a:p>
          <a:p>
            <a:pPr lvl="1"/>
            <a:r>
              <a:rPr lang="en-US" sz="2000" b="1" dirty="0"/>
              <a:t>T</a:t>
            </a:r>
            <a:r>
              <a:rPr lang="en-US" sz="2000" b="1" baseline="-25000" dirty="0">
                <a:sym typeface="Symbol"/>
              </a:rPr>
              <a:t> </a:t>
            </a:r>
            <a:r>
              <a:rPr lang="en-US" b="1" baseline="-25000" dirty="0">
                <a:sym typeface="Symbol"/>
              </a:rPr>
              <a:t></a:t>
            </a:r>
            <a:r>
              <a:rPr lang="en-US" sz="2000" dirty="0"/>
              <a:t>        why not?</a:t>
            </a:r>
          </a:p>
          <a:p>
            <a:pPr lvl="1"/>
            <a:endParaRPr lang="en-US" sz="900" dirty="0"/>
          </a:p>
          <a:p>
            <a:r>
              <a:rPr lang="en-US" sz="2400" dirty="0"/>
              <a:t>So an </a:t>
            </a:r>
            <a:r>
              <a:rPr lang="en-US" sz="2400" i="1" dirty="0"/>
              <a:t>asymptotically</a:t>
            </a:r>
            <a:r>
              <a:rPr lang="en-US" sz="2400" dirty="0"/>
              <a:t> optimal execution would be:</a:t>
            </a:r>
          </a:p>
          <a:p>
            <a:pPr marL="0" lvl="1" indent="0" algn="ctr">
              <a:buNone/>
            </a:pPr>
            <a:r>
              <a:rPr lang="en-US" sz="2000" b="1" dirty="0"/>
              <a:t>T</a:t>
            </a:r>
            <a:r>
              <a:rPr lang="en-US" sz="2000" b="1" baseline="-25000" dirty="0"/>
              <a:t>P  </a:t>
            </a:r>
            <a:r>
              <a:rPr lang="en-US" b="1" dirty="0">
                <a:sym typeface="Symbol"/>
              </a:rPr>
              <a:t>=</a:t>
            </a:r>
            <a:r>
              <a:rPr lang="en-US" sz="2000" b="1" dirty="0">
                <a:sym typeface="Symbol"/>
              </a:rPr>
              <a:t>  </a:t>
            </a:r>
            <a:r>
              <a:rPr lang="en-US" sz="2000" b="1" i="1" dirty="0">
                <a:sym typeface="Symbol"/>
              </a:rPr>
              <a:t>O</a:t>
            </a:r>
            <a:r>
              <a:rPr lang="en-US" sz="2000" b="1" dirty="0">
                <a:sym typeface="Symbol"/>
              </a:rPr>
              <a:t>((</a:t>
            </a:r>
            <a:r>
              <a:rPr lang="en-US" sz="2000" b="1" dirty="0"/>
              <a:t>T</a:t>
            </a:r>
            <a:r>
              <a:rPr lang="en-US" sz="2000" b="1" baseline="-25000" dirty="0"/>
              <a:t>1</a:t>
            </a:r>
            <a:r>
              <a:rPr lang="en-US" sz="2000" b="1" dirty="0"/>
              <a:t> / P) + T</a:t>
            </a:r>
            <a:r>
              <a:rPr lang="en-US" sz="2000" b="1" baseline="-25000" dirty="0">
                <a:sym typeface="Symbol"/>
              </a:rPr>
              <a:t> </a:t>
            </a:r>
            <a:r>
              <a:rPr lang="en-US" b="1" baseline="-25000" dirty="0">
                <a:sym typeface="Symbol"/>
              </a:rPr>
              <a:t></a:t>
            </a:r>
            <a:r>
              <a:rPr lang="en-US" sz="2000" b="1" dirty="0"/>
              <a:t>)</a:t>
            </a:r>
            <a:endParaRPr lang="en-US" sz="2000" dirty="0"/>
          </a:p>
          <a:p>
            <a:pPr lvl="1"/>
            <a:r>
              <a:rPr lang="en-US" sz="2000" dirty="0"/>
              <a:t>First term dominates for small </a:t>
            </a:r>
            <a:r>
              <a:rPr lang="en-US" sz="2000" b="1" dirty="0"/>
              <a:t>P</a:t>
            </a:r>
            <a:r>
              <a:rPr lang="en-US" sz="2000" dirty="0"/>
              <a:t>, second for large </a:t>
            </a:r>
            <a:r>
              <a:rPr lang="en-US" sz="2000" b="1" dirty="0"/>
              <a:t>P</a:t>
            </a:r>
          </a:p>
          <a:p>
            <a:pPr marL="457200" lvl="1" indent="0">
              <a:buNone/>
            </a:pPr>
            <a:endParaRPr lang="en-US" sz="900" dirty="0"/>
          </a:p>
          <a:p>
            <a:pPr marL="457200" lvl="1" indent="0">
              <a:buNone/>
            </a:pPr>
            <a:endParaRPr lang="en-US" sz="900" dirty="0"/>
          </a:p>
          <a:p>
            <a:r>
              <a:rPr lang="en-US" sz="2400" dirty="0"/>
              <a:t>The </a:t>
            </a:r>
            <a:r>
              <a:rPr lang="en-US" sz="2400" dirty="0" err="1"/>
              <a:t>ForkJoin</a:t>
            </a:r>
            <a:r>
              <a:rPr lang="en-US" sz="2400" dirty="0"/>
              <a:t> Framework gives an </a:t>
            </a:r>
            <a:r>
              <a:rPr lang="en-US" sz="2400" i="1" dirty="0"/>
              <a:t>expected-time guarantee</a:t>
            </a:r>
            <a:r>
              <a:rPr lang="en-US" sz="2400" dirty="0"/>
              <a:t> of asymptotically optimal! </a:t>
            </a:r>
          </a:p>
          <a:p>
            <a:pPr lvl="1"/>
            <a:r>
              <a:rPr lang="en-US" sz="2000" dirty="0"/>
              <a:t>Guarantee requires a few assumptions about your code…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/>
              <a:t>07/27/2022</a:t>
            </a:r>
          </a:p>
        </p:txBody>
      </p:sp>
    </p:spTree>
    <p:extLst>
      <p:ext uri="{BB962C8B-B14F-4D97-AF65-F5344CB8AC3E}">
        <p14:creationId xmlns:p14="http://schemas.microsoft.com/office/powerpoint/2010/main" val="119459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04800"/>
            <a:ext cx="9144000" cy="1143000"/>
          </a:xfrm>
        </p:spPr>
        <p:txBody>
          <a:bodyPr/>
          <a:lstStyle/>
          <a:p>
            <a:r>
              <a:rPr lang="en-US" dirty="0"/>
              <a:t>Division of responsibility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Our job as </a:t>
            </a:r>
            <a:r>
              <a:rPr lang="en-US" dirty="0" err="1"/>
              <a:t>ForkJoin</a:t>
            </a:r>
            <a:r>
              <a:rPr lang="en-US" dirty="0"/>
              <a:t> Framework users:</a:t>
            </a:r>
          </a:p>
          <a:p>
            <a:pPr lvl="1"/>
            <a:r>
              <a:rPr lang="en-US" dirty="0"/>
              <a:t>Pick a good algorithm, write a program</a:t>
            </a:r>
          </a:p>
          <a:p>
            <a:pPr lvl="1"/>
            <a:r>
              <a:rPr lang="en-US" dirty="0"/>
              <a:t>When run, program creates a DAG of things to do</a:t>
            </a:r>
          </a:p>
          <a:p>
            <a:pPr lvl="1"/>
            <a:r>
              <a:rPr lang="en-US" i="1" dirty="0"/>
              <a:t>Make all the nodes a small-</a:t>
            </a:r>
            <a:r>
              <a:rPr lang="en-US" i="1" dirty="0" err="1"/>
              <a:t>ish</a:t>
            </a:r>
            <a:r>
              <a:rPr lang="en-US" i="1" dirty="0"/>
              <a:t> and approximately equal amount of work</a:t>
            </a:r>
          </a:p>
          <a:p>
            <a:pPr lvl="1"/>
            <a:endParaRPr lang="en-US" dirty="0"/>
          </a:p>
          <a:p>
            <a:r>
              <a:rPr lang="en-US" dirty="0"/>
              <a:t>The framework-writer’s job:</a:t>
            </a:r>
          </a:p>
          <a:p>
            <a:pPr lvl="1"/>
            <a:r>
              <a:rPr lang="en-US" dirty="0"/>
              <a:t>Assign work to available processors to avoid </a:t>
            </a:r>
            <a:r>
              <a:rPr lang="en-US" dirty="0">
                <a:solidFill>
                  <a:schemeClr val="accent2"/>
                </a:solidFill>
              </a:rPr>
              <a:t>idling</a:t>
            </a:r>
          </a:p>
          <a:p>
            <a:pPr lvl="2"/>
            <a:r>
              <a:rPr lang="en-US" dirty="0"/>
              <a:t>Let framework-user ignore all </a:t>
            </a:r>
            <a:r>
              <a:rPr lang="en-US" dirty="0">
                <a:solidFill>
                  <a:schemeClr val="accent2"/>
                </a:solidFill>
              </a:rPr>
              <a:t>scheduling</a:t>
            </a:r>
            <a:r>
              <a:rPr lang="en-US" dirty="0"/>
              <a:t> issues</a:t>
            </a:r>
          </a:p>
          <a:p>
            <a:pPr lvl="1"/>
            <a:r>
              <a:rPr lang="en-US" dirty="0"/>
              <a:t>Keep constant factors low</a:t>
            </a:r>
          </a:p>
          <a:p>
            <a:pPr lvl="1"/>
            <a:r>
              <a:rPr lang="en-US" dirty="0"/>
              <a:t>Give the </a:t>
            </a:r>
            <a:r>
              <a:rPr lang="en-US" dirty="0">
                <a:solidFill>
                  <a:schemeClr val="accent2"/>
                </a:solidFill>
              </a:rPr>
              <a:t>expected-time optimal guarantee</a:t>
            </a:r>
            <a:r>
              <a:rPr lang="en-US" dirty="0"/>
              <a:t> assuming framework-user did his/her job</a:t>
            </a:r>
          </a:p>
          <a:p>
            <a:pPr lvl="1" algn="ctr">
              <a:buNone/>
            </a:pPr>
            <a:r>
              <a:rPr lang="en-US" b="1" dirty="0"/>
              <a:t>T</a:t>
            </a:r>
            <a:r>
              <a:rPr lang="en-US" b="1" baseline="-25000" dirty="0"/>
              <a:t>P  </a:t>
            </a:r>
            <a:r>
              <a:rPr lang="en-US" sz="2800" b="1" dirty="0">
                <a:sym typeface="Symbol"/>
              </a:rPr>
              <a:t>=</a:t>
            </a:r>
            <a:r>
              <a:rPr lang="en-US" b="1" dirty="0">
                <a:sym typeface="Symbol"/>
              </a:rPr>
              <a:t>  </a:t>
            </a:r>
            <a:r>
              <a:rPr lang="en-US" b="1" i="1" dirty="0">
                <a:sym typeface="Symbol"/>
              </a:rPr>
              <a:t>O</a:t>
            </a:r>
            <a:r>
              <a:rPr lang="en-US" b="1" dirty="0">
                <a:sym typeface="Symbol"/>
              </a:rPr>
              <a:t>((</a:t>
            </a:r>
            <a:r>
              <a:rPr lang="en-US" b="1" dirty="0"/>
              <a:t>T</a:t>
            </a:r>
            <a:r>
              <a:rPr lang="en-US" b="1" baseline="-25000" dirty="0"/>
              <a:t>1</a:t>
            </a:r>
            <a:r>
              <a:rPr lang="en-US" b="1" dirty="0"/>
              <a:t> / P) + T</a:t>
            </a:r>
            <a:r>
              <a:rPr lang="en-US" b="1" baseline="-25000" dirty="0">
                <a:sym typeface="Symbol"/>
              </a:rPr>
              <a:t> </a:t>
            </a:r>
            <a:r>
              <a:rPr lang="en-US" sz="2800" b="1" baseline="-25000" dirty="0">
                <a:sym typeface="Symbol"/>
              </a:rPr>
              <a:t></a:t>
            </a:r>
            <a:r>
              <a:rPr lang="en-US" b="1" dirty="0"/>
              <a:t>)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/>
              <a:t>07/27/2022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04800"/>
            <a:ext cx="9144000" cy="1143000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 lvl="1" algn="ctr">
              <a:buNone/>
            </a:pPr>
            <a:r>
              <a:rPr lang="en-US" b="1" dirty="0"/>
              <a:t>T</a:t>
            </a:r>
            <a:r>
              <a:rPr lang="en-US" b="1" baseline="-25000" dirty="0"/>
              <a:t>P  </a:t>
            </a:r>
            <a:r>
              <a:rPr lang="en-US" sz="2800" b="1" dirty="0">
                <a:sym typeface="Symbol"/>
              </a:rPr>
              <a:t>=</a:t>
            </a:r>
            <a:r>
              <a:rPr lang="en-US" b="1" dirty="0">
                <a:sym typeface="Symbol"/>
              </a:rPr>
              <a:t>  </a:t>
            </a:r>
            <a:r>
              <a:rPr lang="en-US" b="1" i="1" dirty="0">
                <a:sym typeface="Symbol"/>
              </a:rPr>
              <a:t>O</a:t>
            </a:r>
            <a:r>
              <a:rPr lang="en-US" b="1" dirty="0">
                <a:sym typeface="Symbol"/>
              </a:rPr>
              <a:t>((</a:t>
            </a:r>
            <a:r>
              <a:rPr lang="en-US" b="1" dirty="0"/>
              <a:t>T</a:t>
            </a:r>
            <a:r>
              <a:rPr lang="en-US" b="1" baseline="-25000" dirty="0"/>
              <a:t>1</a:t>
            </a:r>
            <a:r>
              <a:rPr lang="en-US" b="1" dirty="0"/>
              <a:t> / P) + T</a:t>
            </a:r>
            <a:r>
              <a:rPr lang="en-US" b="1" baseline="-25000" dirty="0">
                <a:sym typeface="Symbol"/>
              </a:rPr>
              <a:t> </a:t>
            </a:r>
            <a:r>
              <a:rPr lang="en-US" sz="2800" b="1" baseline="-25000" dirty="0">
                <a:sym typeface="Symbol"/>
              </a:rPr>
              <a:t></a:t>
            </a:r>
            <a:r>
              <a:rPr lang="en-US" b="1" dirty="0"/>
              <a:t>)</a:t>
            </a:r>
            <a:endParaRPr lang="en-US" dirty="0"/>
          </a:p>
          <a:p>
            <a:endParaRPr lang="en-US" sz="1000" dirty="0"/>
          </a:p>
          <a:p>
            <a:pPr marL="0" indent="0">
              <a:buNone/>
            </a:pPr>
            <a:r>
              <a:rPr lang="en-US" dirty="0"/>
              <a:t>In the algorithms seen so far (e.g., sum an array):</a:t>
            </a:r>
          </a:p>
          <a:p>
            <a:pPr lvl="1"/>
            <a:r>
              <a:rPr lang="en-US" dirty="0"/>
              <a:t> </a:t>
            </a:r>
            <a:r>
              <a:rPr lang="en-US" b="1" dirty="0"/>
              <a:t>T</a:t>
            </a:r>
            <a:r>
              <a:rPr lang="en-US" b="1" baseline="-25000" dirty="0"/>
              <a:t>1 </a:t>
            </a:r>
            <a:r>
              <a:rPr lang="en-US" dirty="0"/>
              <a:t>=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 </a:t>
            </a:r>
            <a:r>
              <a:rPr lang="en-US" b="1" dirty="0"/>
              <a:t>T</a:t>
            </a:r>
            <a:r>
              <a:rPr lang="en-US" b="1" baseline="-25000" dirty="0">
                <a:sym typeface="Symbol"/>
              </a:rPr>
              <a:t> </a:t>
            </a:r>
            <a:r>
              <a:rPr lang="en-US" sz="2800" b="1" baseline="-25000" dirty="0">
                <a:sym typeface="Symbol"/>
              </a:rPr>
              <a:t></a:t>
            </a:r>
            <a:r>
              <a:rPr lang="en-US" dirty="0"/>
              <a:t>=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So expect (ignoring overheads): </a:t>
            </a:r>
            <a:r>
              <a:rPr lang="en-US" b="1" dirty="0"/>
              <a:t>T</a:t>
            </a:r>
            <a:r>
              <a:rPr lang="en-US" b="1" baseline="-25000" dirty="0"/>
              <a:t>P  </a:t>
            </a:r>
            <a:r>
              <a:rPr lang="en-US" sz="2800" b="1" dirty="0">
                <a:sym typeface="Symbol"/>
              </a:rPr>
              <a:t>=</a:t>
            </a:r>
            <a:r>
              <a:rPr lang="en-US" b="1" dirty="0">
                <a:sym typeface="Symbol"/>
              </a:rPr>
              <a:t>  </a:t>
            </a:r>
            <a:r>
              <a:rPr lang="en-US" b="1" i="1" dirty="0"/>
              <a:t>O</a:t>
            </a:r>
            <a:r>
              <a:rPr lang="en-US" b="1" dirty="0"/>
              <a:t>(</a:t>
            </a:r>
            <a:r>
              <a:rPr lang="en-US" i="1" dirty="0"/>
              <a:t>n</a:t>
            </a:r>
            <a:r>
              <a:rPr lang="en-US" b="1" dirty="0"/>
              <a:t>/P 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b="1" dirty="0"/>
              <a:t>)</a:t>
            </a:r>
          </a:p>
          <a:p>
            <a:pPr lvl="1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Suppose instead:</a:t>
            </a:r>
          </a:p>
          <a:p>
            <a:pPr lvl="1"/>
            <a:r>
              <a:rPr lang="en-US" dirty="0"/>
              <a:t> </a:t>
            </a:r>
            <a:r>
              <a:rPr lang="en-US" b="1" dirty="0"/>
              <a:t>T</a:t>
            </a:r>
            <a:r>
              <a:rPr lang="en-US" b="1" baseline="-25000" dirty="0"/>
              <a:t>1 </a:t>
            </a:r>
            <a:r>
              <a:rPr lang="en-US" dirty="0"/>
              <a:t>=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 </a:t>
            </a:r>
            <a:r>
              <a:rPr lang="en-US" b="1" dirty="0"/>
              <a:t>T</a:t>
            </a:r>
            <a:r>
              <a:rPr lang="en-US" b="1" baseline="-25000" dirty="0">
                <a:sym typeface="Symbol"/>
              </a:rPr>
              <a:t> </a:t>
            </a:r>
            <a:r>
              <a:rPr lang="en-US" sz="2800" b="1" baseline="-25000" dirty="0">
                <a:sym typeface="Symbol"/>
              </a:rPr>
              <a:t></a:t>
            </a:r>
            <a:r>
              <a:rPr lang="en-US" dirty="0"/>
              <a:t>=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So expect (ignoring overheads): </a:t>
            </a:r>
            <a:r>
              <a:rPr lang="en-US" b="1" dirty="0"/>
              <a:t>T</a:t>
            </a:r>
            <a:r>
              <a:rPr lang="en-US" b="1" baseline="-25000" dirty="0"/>
              <a:t>P  </a:t>
            </a:r>
            <a:r>
              <a:rPr lang="en-US" sz="2800" b="1" dirty="0">
                <a:sym typeface="Symbol"/>
              </a:rPr>
              <a:t>=</a:t>
            </a:r>
            <a:r>
              <a:rPr lang="en-US" b="1" dirty="0">
                <a:sym typeface="Symbol"/>
              </a:rPr>
              <a:t>  </a:t>
            </a:r>
            <a:r>
              <a:rPr lang="en-US" b="1" i="1" dirty="0"/>
              <a:t>O</a:t>
            </a:r>
            <a:r>
              <a:rPr lang="en-US" b="1" dirty="0"/>
              <a:t>(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b="1" dirty="0"/>
              <a:t>/P + </a:t>
            </a:r>
            <a:r>
              <a:rPr lang="en-US" i="1" dirty="0"/>
              <a:t>n</a:t>
            </a:r>
            <a:r>
              <a:rPr lang="en-US" b="1" dirty="0"/>
              <a:t>)</a:t>
            </a:r>
          </a:p>
          <a:p>
            <a:pPr lvl="1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/>
              <a:t>07/27/2022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And now for the bad news…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600200"/>
            <a:ext cx="9424738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So far: talked about a parallel program in terms of </a:t>
            </a:r>
            <a:r>
              <a:rPr lang="en-US" sz="2400" dirty="0">
                <a:solidFill>
                  <a:srgbClr val="0070C0"/>
                </a:solidFill>
              </a:rPr>
              <a:t>work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70C0"/>
                </a:solidFill>
              </a:rPr>
              <a:t>span</a:t>
            </a:r>
          </a:p>
          <a:p>
            <a:pPr marL="0" indent="0">
              <a:buNone/>
            </a:pPr>
            <a:r>
              <a:rPr lang="en-US" sz="2400" dirty="0"/>
              <a:t>In practice, it’s common that your program has:</a:t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r>
              <a:rPr lang="en-US" sz="2400" dirty="0"/>
              <a:t>a) parts that </a:t>
            </a:r>
            <a:r>
              <a:rPr lang="en-US" sz="2400" b="1" dirty="0">
                <a:solidFill>
                  <a:srgbClr val="00B050"/>
                </a:solidFill>
              </a:rPr>
              <a:t>parallelize well</a:t>
            </a:r>
            <a:r>
              <a:rPr lang="en-US" sz="2400" b="1" dirty="0">
                <a:solidFill>
                  <a:srgbClr val="002060"/>
                </a:solidFill>
              </a:rPr>
              <a:t>:</a:t>
            </a:r>
            <a:endParaRPr lang="en-US" sz="2400" dirty="0">
              <a:solidFill>
                <a:srgbClr val="002060"/>
              </a:solidFill>
            </a:endParaRPr>
          </a:p>
          <a:p>
            <a:pPr lvl="1"/>
            <a:r>
              <a:rPr lang="en-US" sz="2000" dirty="0"/>
              <a:t>Such as maps/reduces over arrays and trees </a:t>
            </a:r>
          </a:p>
          <a:p>
            <a:pPr marL="0" indent="0">
              <a:buNone/>
            </a:pPr>
            <a:r>
              <a:rPr lang="en-US" sz="2400" dirty="0"/>
              <a:t>b) …and parts that </a:t>
            </a:r>
            <a:r>
              <a:rPr lang="en-US" sz="2400" b="1" dirty="0">
                <a:solidFill>
                  <a:srgbClr val="FF0000"/>
                </a:solidFill>
              </a:rPr>
              <a:t>don’t parallelize at all</a:t>
            </a:r>
            <a:r>
              <a:rPr lang="en-US" sz="2400" b="1" dirty="0"/>
              <a:t>:</a:t>
            </a:r>
          </a:p>
          <a:p>
            <a:pPr lvl="1"/>
            <a:r>
              <a:rPr lang="en-US" sz="2000" dirty="0"/>
              <a:t>Such as reading a linked list, getting input, or just doing computations where each step needs the results of previous step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400" dirty="0"/>
              <a:t>These </a:t>
            </a:r>
            <a:r>
              <a:rPr lang="en-US" sz="2400" b="1" dirty="0" err="1">
                <a:solidFill>
                  <a:srgbClr val="FF0000"/>
                </a:solidFill>
              </a:rPr>
              <a:t>unparallelized</a:t>
            </a:r>
            <a:r>
              <a:rPr lang="en-US" sz="2400" dirty="0"/>
              <a:t> parts can turn out to be a big bottleneck, which brings us to Amdahl’s Law …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/>
              <a:t>07/27/2022</a:t>
            </a:r>
          </a:p>
        </p:txBody>
      </p:sp>
    </p:spTree>
    <p:extLst>
      <p:ext uri="{BB962C8B-B14F-4D97-AF65-F5344CB8AC3E}">
        <p14:creationId xmlns:p14="http://schemas.microsoft.com/office/powerpoint/2010/main" val="2817590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1685FD2-5C01-734F-9E29-CD868920D9ED}"/>
              </a:ext>
            </a:extLst>
          </p:cNvPr>
          <p:cNvSpPr/>
          <p:nvPr/>
        </p:nvSpPr>
        <p:spPr>
          <a:xfrm>
            <a:off x="740979" y="3773212"/>
            <a:ext cx="9643242" cy="12192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04800"/>
            <a:ext cx="9144000" cy="1143000"/>
          </a:xfrm>
        </p:spPr>
        <p:txBody>
          <a:bodyPr/>
          <a:lstStyle/>
          <a:p>
            <a:r>
              <a:rPr lang="en-US" dirty="0"/>
              <a:t>Amdahl’s Law (mostly bad news)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  <p:custDataLst>
                  <p:tags r:id="rId2"/>
                </p:custDataLst>
              </p:nvPr>
            </p:nvSpPr>
            <p:spPr>
              <a:xfrm>
                <a:off x="838200" y="1421296"/>
                <a:ext cx="10515600" cy="4935054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en-US" sz="2400" dirty="0">
                    <a:cs typeface="Latha" pitchFamily="2"/>
                  </a:rPr>
                  <a:t>Let the </a:t>
                </a:r>
                <a:r>
                  <a:rPr lang="en-US" sz="2400" b="1" i="1" dirty="0">
                    <a:cs typeface="Latha" pitchFamily="2"/>
                  </a:rPr>
                  <a:t>work</a:t>
                </a:r>
                <a:r>
                  <a:rPr lang="en-US" sz="2400" dirty="0">
                    <a:cs typeface="Latha" pitchFamily="2"/>
                  </a:rPr>
                  <a:t> (time to run on 1 processor) be 1 unit time</a:t>
                </a:r>
                <a:endParaRPr lang="en-US" sz="800" dirty="0">
                  <a:cs typeface="Latha" pitchFamily="2"/>
                </a:endParaRPr>
              </a:p>
              <a:p>
                <a:pPr>
                  <a:buNone/>
                </a:pPr>
                <a:r>
                  <a:rPr lang="en-US" sz="2400" dirty="0">
                    <a:cs typeface="Latha" pitchFamily="2"/>
                  </a:rPr>
                  <a:t>Let </a:t>
                </a:r>
                <a:r>
                  <a:rPr lang="en-US" sz="2400" b="1" dirty="0">
                    <a:cs typeface="Latha" pitchFamily="2"/>
                  </a:rPr>
                  <a:t>S</a:t>
                </a:r>
                <a:r>
                  <a:rPr lang="en-US" sz="2400" dirty="0">
                    <a:cs typeface="Latha" pitchFamily="2"/>
                  </a:rPr>
                  <a:t> be the </a:t>
                </a:r>
                <a:r>
                  <a:rPr lang="en-US" sz="2400" b="1" i="1" u="sng" dirty="0">
                    <a:cs typeface="Latha" pitchFamily="2"/>
                  </a:rPr>
                  <a:t>portion</a:t>
                </a:r>
                <a:r>
                  <a:rPr lang="en-US" sz="2400" dirty="0">
                    <a:cs typeface="Latha" pitchFamily="2"/>
                  </a:rPr>
                  <a:t> of the execution that can’t be parallelized</a:t>
                </a:r>
                <a:endParaRPr lang="en-US" sz="800" dirty="0">
                  <a:cs typeface="Latha" pitchFamily="2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cs typeface="Latha" pitchFamily="2"/>
                  </a:rPr>
                  <a:t>Then: 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400" i="1" baseline="-250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4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400" i="1" baseline="-250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(1−</m:t>
                    </m:r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cs typeface="Latha" pitchFamily="2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cs typeface="Latha" pitchFamily="2"/>
                  </a:rPr>
                  <a:t>Suppose we get perfect linear speedup </a:t>
                </a:r>
                <a:r>
                  <a:rPr lang="en-US" sz="2400" i="1" dirty="0">
                    <a:cs typeface="Latha" pitchFamily="2"/>
                  </a:rPr>
                  <a:t>on the parallel portion</a:t>
                </a:r>
                <a:endParaRPr lang="en-US" sz="800" dirty="0">
                  <a:cs typeface="Latha" pitchFamily="2"/>
                </a:endParaRPr>
              </a:p>
              <a:p>
                <a:pPr>
                  <a:buNone/>
                </a:pPr>
                <a:r>
                  <a:rPr lang="en-US" sz="2400" dirty="0">
                    <a:cs typeface="Latha" pitchFamily="2"/>
                  </a:rPr>
                  <a:t>Then: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400" b="0" i="1" baseline="-2500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2400" i="1" baseline="-250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>
                  <a:solidFill>
                    <a:srgbClr val="0070C0"/>
                  </a:solidFill>
                  <a:cs typeface="Latha" pitchFamily="2"/>
                </a:endParaRPr>
              </a:p>
              <a:p>
                <a:pPr>
                  <a:buNone/>
                </a:pPr>
                <a:r>
                  <a:rPr lang="en-US" sz="2400" b="1" dirty="0">
                    <a:cs typeface="Latha" pitchFamily="2"/>
                  </a:rPr>
                  <a:t>So the theoretical overall speedup with P processors is (Amdahl’s Law):</a:t>
                </a:r>
              </a:p>
              <a:p>
                <a:pPr>
                  <a:buNone/>
                </a:pPr>
                <a:r>
                  <a:rPr lang="en-US" sz="2400" b="1" dirty="0">
                    <a:cs typeface="Latha" pitchFamily="2"/>
                  </a:rPr>
                  <a:t>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</m:sub>
                        </m:sSub>
                      </m:den>
                    </m:f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+(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)/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b="1" dirty="0">
                  <a:solidFill>
                    <a:srgbClr val="0070C0"/>
                  </a:solidFill>
                  <a:cs typeface="Latha" pitchFamily="2"/>
                </a:endParaRPr>
              </a:p>
              <a:p>
                <a:pPr>
                  <a:buNone/>
                </a:pPr>
                <a:r>
                  <a:rPr lang="en-US" sz="2400" dirty="0">
                    <a:cs typeface="Latha" pitchFamily="2"/>
                  </a:rPr>
                  <a:t>And the parallelism (infinite processors) is:</a:t>
                </a:r>
              </a:p>
              <a:p>
                <a:pPr>
                  <a:buNone/>
                </a:pPr>
                <a:r>
                  <a:rPr lang="en-US" sz="2400" dirty="0">
                    <a:cs typeface="Latha" pitchFamily="2"/>
                  </a:rPr>
                  <a:t>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∞</m:t>
                            </m:r>
                          </m:sub>
                        </m:sSub>
                      </m:den>
                    </m:f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</m:oMath>
                </a14:m>
                <a:endParaRPr lang="en-US" sz="2400" dirty="0">
                  <a:cs typeface="Latha" pitchFamily="2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2"/>
                </p:custDataLst>
              </p:nvPr>
            </p:nvSpPr>
            <p:spPr>
              <a:xfrm>
                <a:off x="838200" y="1421296"/>
                <a:ext cx="10515600" cy="4935054"/>
              </a:xfrm>
              <a:blipFill>
                <a:blip r:embed="rId6"/>
                <a:stretch>
                  <a:fillRect l="-965" t="-12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/>
              <a:t>07/27/2022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dirty="0"/>
                  <a:t>Suppose our program takes 100 seconds.</a:t>
                </a:r>
              </a:p>
              <a:p>
                <a:pPr marL="0" indent="0">
                  <a:buNone/>
                </a:pPr>
                <a:r>
                  <a:rPr lang="en-US" sz="2800" dirty="0"/>
                  <a:t>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800" dirty="0"/>
                  <a:t> is 1/3 (i.e. 33 seconds).</a:t>
                </a:r>
                <a:br>
                  <a:rPr lang="en-US" sz="2800" dirty="0"/>
                </a:br>
                <a:br>
                  <a:rPr lang="en-US" sz="2800" dirty="0"/>
                </a:br>
                <a:r>
                  <a:rPr lang="en-US" sz="2800" dirty="0"/>
                  <a:t>What is the running time with </a:t>
                </a:r>
              </a:p>
              <a:p>
                <a:pPr marL="0" indent="0">
                  <a:buNone/>
                </a:pPr>
                <a:r>
                  <a:rPr lang="en-US" sz="2800" dirty="0"/>
                  <a:t>3 processors </a:t>
                </a:r>
              </a:p>
              <a:p>
                <a:pPr marL="0" indent="0">
                  <a:buNone/>
                </a:pPr>
                <a:r>
                  <a:rPr lang="en-US" sz="2800" dirty="0"/>
                  <a:t>6 processors</a:t>
                </a:r>
              </a:p>
              <a:p>
                <a:pPr marL="0" indent="0">
                  <a:buNone/>
                </a:pPr>
                <a:r>
                  <a:rPr lang="en-US" sz="2800" dirty="0"/>
                  <a:t>22 processors</a:t>
                </a:r>
              </a:p>
              <a:p>
                <a:pPr marL="0" indent="0">
                  <a:buNone/>
                </a:pPr>
                <a:r>
                  <a:rPr lang="en-US" sz="2800" dirty="0"/>
                  <a:t>67 processors</a:t>
                </a:r>
              </a:p>
              <a:p>
                <a:pPr marL="0" indent="0">
                  <a:buNone/>
                </a:pPr>
                <a:r>
                  <a:rPr lang="en-US" sz="2800" dirty="0"/>
                  <a:t>1,000,000 processors (approximately).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06" t="-2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4AC13D3-4BB2-8644-8EFF-E74D41A37A83}"/>
                  </a:ext>
                </a:extLst>
              </p:cNvPr>
              <p:cNvSpPr txBox="1"/>
              <p:nvPr/>
            </p:nvSpPr>
            <p:spPr>
              <a:xfrm>
                <a:off x="7089570" y="358623"/>
                <a:ext cx="4072418" cy="9101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800" i="1" baseline="-2500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800" i="1" baseline="-2500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  <a:cs typeface="Latha" pitchFamily="2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4AC13D3-4BB2-8644-8EFF-E74D41A37A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9570" y="358623"/>
                <a:ext cx="4072418" cy="910186"/>
              </a:xfrm>
              <a:prstGeom prst="rect">
                <a:avLst/>
              </a:prstGeom>
              <a:blipFill>
                <a:blip r:embed="rId3"/>
                <a:stretch>
                  <a:fillRect b="-6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42B233-2867-7E46-88B8-611CC7A88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07/27/2022</a:t>
            </a:r>
          </a:p>
        </p:txBody>
      </p:sp>
    </p:spTree>
    <p:extLst>
      <p:ext uri="{BB962C8B-B14F-4D97-AF65-F5344CB8AC3E}">
        <p14:creationId xmlns:p14="http://schemas.microsoft.com/office/powerpoint/2010/main" val="760202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dirty="0"/>
                  <a:t>Suppose our program takes 100 seconds.</a:t>
                </a:r>
              </a:p>
              <a:p>
                <a:pPr marL="0" indent="0">
                  <a:buNone/>
                </a:pPr>
                <a:r>
                  <a:rPr lang="en-US" sz="2800" dirty="0"/>
                  <a:t>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800" dirty="0"/>
                  <a:t> is 1/3 (i.e. 33 seconds).</a:t>
                </a:r>
                <a:br>
                  <a:rPr lang="en-US" sz="2800" dirty="0"/>
                </a:br>
                <a:br>
                  <a:rPr lang="en-US" sz="2800" dirty="0"/>
                </a:br>
                <a:r>
                  <a:rPr lang="en-US" sz="2800" dirty="0"/>
                  <a:t>What is the running time with </a:t>
                </a:r>
              </a:p>
              <a:p>
                <a:pPr marL="0" indent="0">
                  <a:buNone/>
                </a:pPr>
                <a:r>
                  <a:rPr lang="en-US" sz="2800" dirty="0"/>
                  <a:t>3 processors: 33 + 67/3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55 seconds</a:t>
                </a:r>
              </a:p>
              <a:p>
                <a:pPr marL="0" indent="0">
                  <a:buNone/>
                </a:pPr>
                <a:r>
                  <a:rPr lang="en-US" sz="2800" dirty="0"/>
                  <a:t>6 processors: 33 + 67/6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44 seconds</a:t>
                </a:r>
              </a:p>
              <a:p>
                <a:pPr marL="0" indent="0">
                  <a:buNone/>
                </a:pPr>
                <a:r>
                  <a:rPr lang="en-US" sz="2800" dirty="0"/>
                  <a:t>22 processors: 33 + 67/22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36 seconds</a:t>
                </a:r>
              </a:p>
              <a:p>
                <a:pPr marL="0" indent="0">
                  <a:buNone/>
                </a:pPr>
                <a:r>
                  <a:rPr lang="en-US" sz="2800" dirty="0"/>
                  <a:t>67 processors 33 + 67/67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34 seconds</a:t>
                </a:r>
              </a:p>
              <a:p>
                <a:pPr marL="0" indent="0">
                  <a:buNone/>
                </a:pPr>
                <a:r>
                  <a:rPr lang="en-US" sz="2800" dirty="0"/>
                  <a:t>1,000,000 processors (approximately).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33 seconds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06" t="-2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61E975A-D49C-6E4B-8B32-03E28997504A}"/>
                  </a:ext>
                </a:extLst>
              </p:cNvPr>
              <p:cNvSpPr txBox="1"/>
              <p:nvPr/>
            </p:nvSpPr>
            <p:spPr>
              <a:xfrm>
                <a:off x="7315200" y="358623"/>
                <a:ext cx="3846787" cy="9101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800" i="1" baseline="-2500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800" i="1" baseline="-2500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  <a:cs typeface="Latha" pitchFamily="2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61E975A-D49C-6E4B-8B32-03E289975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58623"/>
                <a:ext cx="3846787" cy="910186"/>
              </a:xfrm>
              <a:prstGeom prst="rect">
                <a:avLst/>
              </a:prstGeom>
              <a:blipFill>
                <a:blip r:embed="rId3"/>
                <a:stretch>
                  <a:fillRect b="-6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6B543D-AF84-1B41-B6A1-ADD58C6BB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07/27/2022</a:t>
            </a:r>
          </a:p>
        </p:txBody>
      </p:sp>
    </p:spTree>
    <p:extLst>
      <p:ext uri="{BB962C8B-B14F-4D97-AF65-F5344CB8AC3E}">
        <p14:creationId xmlns:p14="http://schemas.microsoft.com/office/powerpoint/2010/main" val="2200717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This is BAD NEWS</a:t>
            </a:r>
          </a:p>
          <a:p>
            <a:r>
              <a:rPr lang="en-US" sz="2800" dirty="0"/>
              <a:t>If 1/3 of our program can’t be parallelized, we can’t get a speedup better than 3.</a:t>
            </a:r>
          </a:p>
          <a:p>
            <a:r>
              <a:rPr lang="en-US" sz="2800" dirty="0"/>
              <a:t> No matter how many processors we throw at our problem.</a:t>
            </a:r>
          </a:p>
          <a:p>
            <a:r>
              <a:rPr lang="en-US" sz="2800" dirty="0"/>
              <a:t>And while the first few processors make a huge difference, the benefit diminishes quickly.</a:t>
            </a:r>
          </a:p>
          <a:p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53C38-5312-E341-A0DF-E9142CD68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07/27/2022</a:t>
            </a:r>
          </a:p>
        </p:txBody>
      </p:sp>
    </p:spTree>
    <p:extLst>
      <p:ext uri="{BB962C8B-B14F-4D97-AF65-F5344CB8AC3E}">
        <p14:creationId xmlns:p14="http://schemas.microsoft.com/office/powerpoint/2010/main" val="300595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F2E3A-21BC-EC43-F3C8-EF24951BD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24ED4-3FAE-C862-1AA0-E839D719E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EX08 due today</a:t>
            </a:r>
          </a:p>
          <a:p>
            <a:r>
              <a:rPr lang="en-US" dirty="0"/>
              <a:t>EX09 due Monday</a:t>
            </a:r>
          </a:p>
          <a:p>
            <a:r>
              <a:rPr lang="en-US" dirty="0"/>
              <a:t>EX10 released today</a:t>
            </a:r>
          </a:p>
          <a:p>
            <a:r>
              <a:rPr lang="en-US" dirty="0"/>
              <a:t>Exam 2 information posted here: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https://courses.cs.washington.edu/courses/cse332/25su/exams/final.html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b="1" dirty="0"/>
              <a:t>Note: it will be hard to accommodate makeups; only four days to grade</a:t>
            </a:r>
          </a:p>
          <a:p>
            <a:pPr lvl="1"/>
            <a:r>
              <a:rPr lang="en-US" dirty="0"/>
              <a:t>If you can’t make proposed makeup dates (e.g., sickness/emergency), some options:</a:t>
            </a:r>
          </a:p>
          <a:p>
            <a:pPr lvl="1"/>
            <a:r>
              <a:rPr lang="en-US" dirty="0"/>
              <a:t>Option 1: Exam 1 is worth 40% instead of 20% of overall grade</a:t>
            </a:r>
          </a:p>
          <a:p>
            <a:pPr lvl="1"/>
            <a:r>
              <a:rPr lang="en-US" dirty="0"/>
              <a:t>Option 2: Take the final exam in the next CSE 332 offering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1ACB1-61AA-F8EF-5D0B-9FEECCC9A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06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A8F9D1-895B-DC89-5AF4-DB8484C0E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64E086-AF18-9A7B-63A6-8E7F9287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85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Java Thread Library</a:t>
            </a:r>
          </a:p>
          <a:p>
            <a:r>
              <a:rPr lang="en-US" dirty="0"/>
              <a:t>Java </a:t>
            </a:r>
            <a:r>
              <a:rPr lang="en-US" dirty="0" err="1"/>
              <a:t>ForkJoin</a:t>
            </a:r>
            <a:r>
              <a:rPr lang="en-US" dirty="0"/>
              <a:t> Library</a:t>
            </a:r>
          </a:p>
          <a:p>
            <a:r>
              <a:rPr lang="en-US" dirty="0"/>
              <a:t>Simple Parallel Patterns: Map + Reduce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Analyzing Parallel Algorithms</a:t>
            </a:r>
          </a:p>
          <a:p>
            <a:pPr lvl="1"/>
            <a:r>
              <a:rPr lang="en-US" dirty="0"/>
              <a:t>Work and Span</a:t>
            </a:r>
          </a:p>
          <a:p>
            <a:pPr lvl="1"/>
            <a:r>
              <a:rPr lang="en-US" dirty="0"/>
              <a:t>Amdahl's Law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32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Thread Library</a:t>
            </a:r>
          </a:p>
          <a:p>
            <a:r>
              <a:rPr lang="en-US" dirty="0">
                <a:solidFill>
                  <a:srgbClr val="FF0000"/>
                </a:solidFill>
              </a:rPr>
              <a:t>Java </a:t>
            </a:r>
            <a:r>
              <a:rPr lang="en-US" dirty="0" err="1">
                <a:solidFill>
                  <a:srgbClr val="FF0000"/>
                </a:solidFill>
              </a:rPr>
              <a:t>ForkJoin</a:t>
            </a:r>
            <a:r>
              <a:rPr lang="en-US" dirty="0">
                <a:solidFill>
                  <a:srgbClr val="FF0000"/>
                </a:solidFill>
              </a:rPr>
              <a:t> Library</a:t>
            </a:r>
            <a:endParaRPr lang="en-US" dirty="0"/>
          </a:p>
          <a:p>
            <a:r>
              <a:rPr lang="en-US" dirty="0"/>
              <a:t>Simple Parallel Patterns: Map + Reduce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Analyzing Parallel Algorithms</a:t>
            </a:r>
          </a:p>
          <a:p>
            <a:pPr lvl="1"/>
            <a:r>
              <a:rPr lang="en-US" dirty="0"/>
              <a:t>Work and Span</a:t>
            </a:r>
          </a:p>
          <a:p>
            <a:pPr lvl="1"/>
            <a:r>
              <a:rPr lang="en-US" dirty="0"/>
              <a:t>Amdahl's Law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33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Thread Library</a:t>
            </a:r>
          </a:p>
          <a:p>
            <a:r>
              <a:rPr lang="en-US" dirty="0"/>
              <a:t>Java </a:t>
            </a:r>
            <a:r>
              <a:rPr lang="en-US" dirty="0" err="1"/>
              <a:t>ForkJoin</a:t>
            </a:r>
            <a:r>
              <a:rPr lang="en-US" dirty="0"/>
              <a:t> Library</a:t>
            </a:r>
          </a:p>
          <a:p>
            <a:r>
              <a:rPr lang="en-US" dirty="0">
                <a:solidFill>
                  <a:srgbClr val="FF0000"/>
                </a:solidFill>
              </a:rPr>
              <a:t>Simple Parallel Patterns: Map + Reduce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Analyzing Parallel Algorithms</a:t>
            </a:r>
          </a:p>
          <a:p>
            <a:pPr lvl="1"/>
            <a:r>
              <a:rPr lang="en-US" dirty="0"/>
              <a:t>Work and Span</a:t>
            </a:r>
          </a:p>
          <a:p>
            <a:pPr lvl="1"/>
            <a:r>
              <a:rPr lang="en-US" dirty="0"/>
              <a:t>Amdahl's Law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65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Thread Library</a:t>
            </a:r>
          </a:p>
          <a:p>
            <a:r>
              <a:rPr lang="en-US" dirty="0"/>
              <a:t>Java </a:t>
            </a:r>
            <a:r>
              <a:rPr lang="en-US" dirty="0" err="1"/>
              <a:t>ForkJoin</a:t>
            </a:r>
            <a:r>
              <a:rPr lang="en-US" dirty="0"/>
              <a:t> Library</a:t>
            </a:r>
          </a:p>
          <a:p>
            <a:r>
              <a:rPr lang="en-US" dirty="0"/>
              <a:t>Simple Parallel Patterns: Map + Reduce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Analyzing Parallel Algorithms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Work and Span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Amdahl's Law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87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04800"/>
            <a:ext cx="9144000" cy="1143000"/>
          </a:xfrm>
        </p:spPr>
        <p:txBody>
          <a:bodyPr/>
          <a:lstStyle/>
          <a:p>
            <a:r>
              <a:rPr lang="en-US" dirty="0"/>
              <a:t>Analyzing Algorithms: Work and Span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Let </a:t>
            </a:r>
            <a:r>
              <a:rPr lang="en-US" b="1" dirty="0"/>
              <a:t>T</a:t>
            </a:r>
            <a:r>
              <a:rPr lang="en-US" b="1" baseline="-25000" dirty="0"/>
              <a:t>P</a:t>
            </a:r>
            <a:r>
              <a:rPr lang="en-US" dirty="0"/>
              <a:t> be the running time if there are </a:t>
            </a:r>
            <a:r>
              <a:rPr lang="en-US" b="1" dirty="0"/>
              <a:t>P</a:t>
            </a:r>
            <a:r>
              <a:rPr lang="en-US" dirty="0"/>
              <a:t> processors available</a:t>
            </a:r>
          </a:p>
          <a:p>
            <a:pPr>
              <a:buNone/>
            </a:pPr>
            <a:endParaRPr lang="en-US" sz="800" dirty="0"/>
          </a:p>
          <a:p>
            <a:pPr>
              <a:buNone/>
            </a:pPr>
            <a:r>
              <a:rPr lang="en-US" dirty="0"/>
              <a:t>Two key measures of run-time:</a:t>
            </a:r>
          </a:p>
          <a:p>
            <a:pPr>
              <a:buNone/>
            </a:pPr>
            <a:endParaRPr lang="en-US" sz="800" dirty="0"/>
          </a:p>
          <a:p>
            <a:r>
              <a:rPr lang="en-US" dirty="0">
                <a:solidFill>
                  <a:schemeClr val="accent2"/>
                </a:solidFill>
              </a:rPr>
              <a:t>Work</a:t>
            </a:r>
            <a:r>
              <a:rPr lang="en-US" dirty="0"/>
              <a:t>: How long it would take 1 processor = </a:t>
            </a:r>
            <a:r>
              <a:rPr lang="en-US" b="1" dirty="0">
                <a:solidFill>
                  <a:schemeClr val="accent2"/>
                </a:solidFill>
              </a:rPr>
              <a:t>T</a:t>
            </a:r>
            <a:r>
              <a:rPr lang="en-US" b="1" baseline="-25000" dirty="0">
                <a:solidFill>
                  <a:schemeClr val="accent2"/>
                </a:solidFill>
              </a:rPr>
              <a:t>1</a:t>
            </a:r>
          </a:p>
          <a:p>
            <a:pPr lvl="1"/>
            <a:r>
              <a:rPr lang="en-US" dirty="0"/>
              <a:t>Just “</a:t>
            </a:r>
            <a:r>
              <a:rPr lang="en-US" dirty="0" err="1"/>
              <a:t>sequentialize</a:t>
            </a:r>
            <a:r>
              <a:rPr lang="en-US" dirty="0"/>
              <a:t>” the recursive forking</a:t>
            </a:r>
          </a:p>
          <a:p>
            <a:pPr lvl="1"/>
            <a:r>
              <a:rPr lang="en-US" dirty="0"/>
              <a:t>Cumulative work that all processors must complete</a:t>
            </a:r>
          </a:p>
          <a:p>
            <a:r>
              <a:rPr lang="en-US" dirty="0">
                <a:solidFill>
                  <a:schemeClr val="accent2"/>
                </a:solidFill>
              </a:rPr>
              <a:t>Span</a:t>
            </a:r>
            <a:r>
              <a:rPr lang="en-US" dirty="0"/>
              <a:t>: How long it would take infinity processors = </a:t>
            </a:r>
            <a:r>
              <a:rPr lang="en-US" b="1" dirty="0">
                <a:solidFill>
                  <a:schemeClr val="accent2"/>
                </a:solidFill>
              </a:rPr>
              <a:t>T</a:t>
            </a:r>
            <a:r>
              <a:rPr lang="en-US" b="1" baseline="-25000" dirty="0">
                <a:solidFill>
                  <a:schemeClr val="accent2"/>
                </a:solidFill>
                <a:sym typeface="Symbol"/>
              </a:rPr>
              <a:t></a:t>
            </a:r>
            <a:endParaRPr lang="en-US" b="1" baseline="-25000" dirty="0">
              <a:solidFill>
                <a:schemeClr val="accent2"/>
              </a:solidFill>
            </a:endParaRPr>
          </a:p>
          <a:p>
            <a:pPr lvl="1"/>
            <a:r>
              <a:rPr lang="en-US" dirty="0"/>
              <a:t>The hypothetical ideal for parallelization</a:t>
            </a:r>
          </a:p>
          <a:p>
            <a:pPr lvl="1"/>
            <a:r>
              <a:rPr lang="en-US" dirty="0"/>
              <a:t>This is the longest “dependence chain” in the computation</a:t>
            </a:r>
          </a:p>
          <a:p>
            <a:pPr lvl="1"/>
            <a:r>
              <a:rPr lang="en-US" dirty="0"/>
              <a:t>Example: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for summing an array </a:t>
            </a:r>
          </a:p>
          <a:p>
            <a:pPr lvl="2"/>
            <a:r>
              <a:rPr lang="en-US" dirty="0"/>
              <a:t>Notice in this example having &gt; </a:t>
            </a:r>
            <a:r>
              <a:rPr lang="en-US" i="1" dirty="0"/>
              <a:t>n</a:t>
            </a:r>
            <a:r>
              <a:rPr lang="en-US" dirty="0"/>
              <a:t>/2 processors is no additional help</a:t>
            </a:r>
          </a:p>
          <a:p>
            <a:pPr lvl="1"/>
            <a:r>
              <a:rPr lang="en-US" dirty="0"/>
              <a:t>Also called “critical path length” or “computational depth”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/>
              <a:t>07/27/2022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04800"/>
            <a:ext cx="9144000" cy="1143000"/>
          </a:xfrm>
        </p:spPr>
        <p:txBody>
          <a:bodyPr/>
          <a:lstStyle/>
          <a:p>
            <a:r>
              <a:rPr lang="en-US" dirty="0"/>
              <a:t>The DAG (Directed Acyclic Graph)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447800"/>
            <a:ext cx="9372600" cy="1752600"/>
          </a:xfrm>
        </p:spPr>
        <p:txBody>
          <a:bodyPr>
            <a:normAutofit fontScale="92500"/>
          </a:bodyPr>
          <a:lstStyle/>
          <a:p>
            <a:r>
              <a:rPr lang="en-US" dirty="0"/>
              <a:t>A program execution using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fork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join</a:t>
            </a:r>
            <a:r>
              <a:rPr lang="en-US" dirty="0"/>
              <a:t> can be seen as a DAG</a:t>
            </a:r>
          </a:p>
          <a:p>
            <a:r>
              <a:rPr lang="en-US" sz="1600" dirty="0"/>
              <a:t>[A DAG is a graph that is </a:t>
            </a:r>
            <a:r>
              <a:rPr lang="en-US" sz="1600" u="sng" dirty="0"/>
              <a:t>directed</a:t>
            </a:r>
            <a:r>
              <a:rPr lang="en-US" sz="1600" dirty="0"/>
              <a:t> (edges have direction (arrows)), and those arrows do not create a </a:t>
            </a:r>
            <a:r>
              <a:rPr lang="en-US" sz="1600" u="sng" dirty="0"/>
              <a:t>cycle</a:t>
            </a:r>
            <a:r>
              <a:rPr lang="en-US" sz="1600" dirty="0"/>
              <a:t> (ability to trace a path that starts and ends at the same node).]</a:t>
            </a:r>
            <a:endParaRPr lang="en-US" sz="1600" u="sng" dirty="0"/>
          </a:p>
          <a:p>
            <a:pPr lvl="1"/>
            <a:r>
              <a:rPr lang="en-US" b="1" dirty="0">
                <a:sym typeface="Wingdings" pitchFamily="2" charset="2"/>
              </a:rPr>
              <a:t>Nodes</a:t>
            </a:r>
            <a:r>
              <a:rPr lang="en-US" dirty="0">
                <a:sym typeface="Wingdings" pitchFamily="2" charset="2"/>
              </a:rPr>
              <a:t>: </a:t>
            </a:r>
            <a:r>
              <a:rPr lang="en-US" dirty="0">
                <a:solidFill>
                  <a:srgbClr val="0070C0"/>
                </a:solidFill>
                <a:sym typeface="Wingdings" pitchFamily="2" charset="2"/>
              </a:rPr>
              <a:t>Pieces of work </a:t>
            </a:r>
          </a:p>
          <a:p>
            <a:pPr lvl="1"/>
            <a:r>
              <a:rPr lang="en-US" b="1" dirty="0">
                <a:sym typeface="Wingdings" pitchFamily="2" charset="2"/>
              </a:rPr>
              <a:t>Edges</a:t>
            </a:r>
            <a:r>
              <a:rPr lang="en-US" dirty="0">
                <a:sym typeface="Wingdings" pitchFamily="2" charset="2"/>
              </a:rPr>
              <a:t>: Source must finish before destination starts</a:t>
            </a:r>
            <a:endParaRPr lang="en-US" dirty="0"/>
          </a:p>
        </p:txBody>
      </p:sp>
      <p:grpSp>
        <p:nvGrpSpPr>
          <p:cNvPr id="24" name="Group 23"/>
          <p:cNvGrpSpPr/>
          <p:nvPr>
            <p:custDataLst>
              <p:tags r:id="rId3"/>
            </p:custDataLst>
          </p:nvPr>
        </p:nvGrpSpPr>
        <p:grpSpPr>
          <a:xfrm rot="5400000">
            <a:off x="2183607" y="3831897"/>
            <a:ext cx="2566986" cy="1600200"/>
            <a:chOff x="2995614" y="2590801"/>
            <a:chExt cx="2566986" cy="1600200"/>
          </a:xfrm>
        </p:grpSpPr>
        <p:sp>
          <p:nvSpPr>
            <p:cNvPr id="7" name="Oval 5"/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 rot="16200000">
              <a:off x="3031673" y="3154817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 rot="16200000">
              <a:off x="4303259" y="3111955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 rot="16200000">
              <a:off x="3621883" y="2554742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spect="1" noChangeArrowheads="1"/>
            </p:cNvSpPr>
            <p:nvPr>
              <p:custDataLst>
                <p:tags r:id="rId9"/>
              </p:custDataLst>
            </p:nvPr>
          </p:nvSpPr>
          <p:spPr bwMode="auto">
            <a:xfrm rot="16200000">
              <a:off x="3621883" y="3754892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11" name="AutoShape 9"/>
            <p:cNvCxnSpPr>
              <a:cxnSpLocks noChangeShapeType="1"/>
            </p:cNvCxnSpPr>
            <p:nvPr>
              <p:custDataLst>
                <p:tags r:id="rId10"/>
              </p:custDataLst>
            </p:nvPr>
          </p:nvCxnSpPr>
          <p:spPr bwMode="auto">
            <a:xfrm>
              <a:off x="3398635" y="3532340"/>
              <a:ext cx="256336" cy="31719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" name="AutoShape 10"/>
            <p:cNvCxnSpPr>
              <a:cxnSpLocks noChangeShapeType="1"/>
            </p:cNvCxnSpPr>
            <p:nvPr>
              <p:custDataLst>
                <p:tags r:id="rId11"/>
              </p:custDataLst>
            </p:nvPr>
          </p:nvCxnSpPr>
          <p:spPr bwMode="auto">
            <a:xfrm flipV="1">
              <a:off x="3398635" y="2932265"/>
              <a:ext cx="256336" cy="31719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" name="AutoShape 11"/>
            <p:cNvCxnSpPr>
              <a:cxnSpLocks noChangeShapeType="1"/>
            </p:cNvCxnSpPr>
            <p:nvPr>
              <p:custDataLst>
                <p:tags r:id="rId12"/>
              </p:custDataLst>
            </p:nvPr>
          </p:nvCxnSpPr>
          <p:spPr bwMode="auto">
            <a:xfrm>
              <a:off x="3988845" y="2932265"/>
              <a:ext cx="347502" cy="2743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4" name="AutoShape 12"/>
            <p:cNvCxnSpPr>
              <a:cxnSpLocks noChangeShapeType="1"/>
            </p:cNvCxnSpPr>
            <p:nvPr>
              <p:custDataLst>
                <p:tags r:id="rId13"/>
              </p:custDataLst>
            </p:nvPr>
          </p:nvCxnSpPr>
          <p:spPr bwMode="auto">
            <a:xfrm flipV="1">
              <a:off x="3988845" y="3489478"/>
              <a:ext cx="347502" cy="36005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5" name="AutoShape 11"/>
            <p:cNvCxnSpPr>
              <a:cxnSpLocks noChangeShapeType="1"/>
            </p:cNvCxnSpPr>
            <p:nvPr>
              <p:custDataLst>
                <p:tags r:id="rId14"/>
              </p:custDataLst>
            </p:nvPr>
          </p:nvCxnSpPr>
          <p:spPr bwMode="auto">
            <a:xfrm>
              <a:off x="4038600" y="2767014"/>
              <a:ext cx="9906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6" name="Oval 6"/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 rot="16200000">
              <a:off x="5126491" y="2578555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17" name="AutoShape 12"/>
            <p:cNvCxnSpPr>
              <a:cxnSpLocks noChangeShapeType="1"/>
            </p:cNvCxnSpPr>
            <p:nvPr>
              <p:custDataLst>
                <p:tags r:id="rId16"/>
              </p:custDataLst>
            </p:nvPr>
          </p:nvCxnSpPr>
          <p:spPr bwMode="auto">
            <a:xfrm flipV="1">
              <a:off x="4648200" y="2919414"/>
              <a:ext cx="381000" cy="2838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25" name="Content Placeholder 2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4928936" y="3318542"/>
            <a:ext cx="4495800" cy="3037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000" kern="0" dirty="0"/>
              <a:t>A </a:t>
            </a:r>
            <a:r>
              <a:rPr lang="en-US" sz="2000" b="1" kern="0" dirty="0">
                <a:latin typeface="Courier New" pitchFamily="49" charset="0"/>
                <a:cs typeface="Courier New" pitchFamily="49" charset="0"/>
              </a:rPr>
              <a:t>fork</a:t>
            </a:r>
            <a:r>
              <a:rPr lang="en-US" sz="2000" kern="0" dirty="0"/>
              <a:t> “ends a node” and makes two outgoing edges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kern="0" dirty="0"/>
              <a:t>New thread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kern="0" dirty="0"/>
              <a:t>Continuation of current thread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900" kern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kern="0" dirty="0"/>
              <a:t>A </a:t>
            </a:r>
            <a:r>
              <a:rPr lang="en-US" sz="2000" b="1" kern="0" dirty="0">
                <a:latin typeface="Courier New" pitchFamily="49" charset="0"/>
                <a:cs typeface="Courier New" pitchFamily="49" charset="0"/>
              </a:rPr>
              <a:t>join</a:t>
            </a:r>
            <a:r>
              <a:rPr lang="en-US" sz="2000" kern="0" dirty="0"/>
              <a:t> “ends a node” and makes a node with two incoming edges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kern="0" dirty="0"/>
              <a:t>Node just ended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kern="0" dirty="0"/>
              <a:t>Last node of thread joined on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/>
              <a:t>07/27/2022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Our simple examples, in more detail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838200" y="1371600"/>
            <a:ext cx="9144000" cy="381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>
                <a:cs typeface="Courier New" pitchFamily="49" charset="0"/>
              </a:rPr>
              <a:t>Our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fork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join</a:t>
            </a:r>
            <a:r>
              <a:rPr lang="en-US" dirty="0"/>
              <a:t> often look like this: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73"/>
          <p:cNvGrpSpPr/>
          <p:nvPr>
            <p:custDataLst>
              <p:tags r:id="rId3"/>
            </p:custDataLst>
          </p:nvPr>
        </p:nvGrpSpPr>
        <p:grpSpPr>
          <a:xfrm>
            <a:off x="3657601" y="2057400"/>
            <a:ext cx="5801431" cy="2627880"/>
            <a:chOff x="1466850" y="2423432"/>
            <a:chExt cx="7911879" cy="4087966"/>
          </a:xfrm>
        </p:grpSpPr>
        <p:sp>
          <p:nvSpPr>
            <p:cNvPr id="9" name="Oval 5"/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067175" y="2423432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" name="Oval 7"/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524500" y="3018064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" name="Oval 8"/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476500" y="3013642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13" name="AutoShape 9"/>
            <p:cNvCxnSpPr>
              <a:cxnSpLocks noChangeShapeType="1"/>
            </p:cNvCxnSpPr>
            <p:nvPr>
              <p:custDataLst>
                <p:tags r:id="rId9"/>
              </p:custDataLst>
            </p:nvPr>
          </p:nvCxnSpPr>
          <p:spPr bwMode="auto">
            <a:xfrm rot="10800000" flipV="1">
              <a:off x="2857500" y="2826454"/>
              <a:ext cx="1268262" cy="20657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4" name="AutoShape 10"/>
            <p:cNvCxnSpPr>
              <a:cxnSpLocks noChangeShapeType="1"/>
              <a:endCxn id="11" idx="0"/>
            </p:cNvCxnSpPr>
            <p:nvPr>
              <p:custDataLst>
                <p:tags r:id="rId10"/>
              </p:custDataLst>
            </p:nvPr>
          </p:nvCxnSpPr>
          <p:spPr bwMode="auto">
            <a:xfrm>
              <a:off x="4457700" y="2804431"/>
              <a:ext cx="1266825" cy="2136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0" name="Oval 7"/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3067050" y="3703864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" name="Oval 8"/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866900" y="3703864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22" name="AutoShape 9"/>
            <p:cNvCxnSpPr>
              <a:cxnSpLocks noChangeShapeType="1"/>
            </p:cNvCxnSpPr>
            <p:nvPr>
              <p:custDataLst>
                <p:tags r:id="rId13"/>
              </p:custDataLst>
            </p:nvPr>
          </p:nvCxnSpPr>
          <p:spPr bwMode="auto">
            <a:xfrm rot="5400000">
              <a:off x="2238795" y="3486245"/>
              <a:ext cx="256336" cy="31719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3" name="AutoShape 10"/>
            <p:cNvCxnSpPr>
              <a:cxnSpLocks noChangeShapeType="1"/>
            </p:cNvCxnSpPr>
            <p:nvPr>
              <p:custDataLst>
                <p:tags r:id="rId14"/>
              </p:custDataLst>
            </p:nvPr>
          </p:nvCxnSpPr>
          <p:spPr bwMode="auto">
            <a:xfrm rot="5400000" flipV="1">
              <a:off x="2838870" y="3486245"/>
              <a:ext cx="256336" cy="31719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6" name="Oval 7"/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6115050" y="3677421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" name="Oval 8"/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914900" y="3677421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28" name="AutoShape 9"/>
            <p:cNvCxnSpPr>
              <a:cxnSpLocks noChangeShapeType="1"/>
            </p:cNvCxnSpPr>
            <p:nvPr>
              <p:custDataLst>
                <p:tags r:id="rId17"/>
              </p:custDataLst>
            </p:nvPr>
          </p:nvCxnSpPr>
          <p:spPr bwMode="auto">
            <a:xfrm rot="5400000">
              <a:off x="5286795" y="3459802"/>
              <a:ext cx="256336" cy="31719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9" name="AutoShape 10"/>
            <p:cNvCxnSpPr>
              <a:cxnSpLocks noChangeShapeType="1"/>
            </p:cNvCxnSpPr>
            <p:nvPr>
              <p:custDataLst>
                <p:tags r:id="rId18"/>
              </p:custDataLst>
            </p:nvPr>
          </p:nvCxnSpPr>
          <p:spPr bwMode="auto">
            <a:xfrm rot="5400000" flipV="1">
              <a:off x="5886870" y="3459802"/>
              <a:ext cx="256336" cy="31719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0" name="Oval 7"/>
            <p:cNvSpPr>
              <a:spLocks noChangeAspect="1"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2247900" y="4389664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1" name="Oval 8"/>
            <p:cNvSpPr>
              <a:spLocks noChangeAspect="1"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1466850" y="4389664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32" name="AutoShape 9"/>
            <p:cNvCxnSpPr>
              <a:cxnSpLocks noChangeShapeType="1"/>
              <a:stCxn id="21" idx="3"/>
              <a:endCxn id="31" idx="0"/>
            </p:cNvCxnSpPr>
            <p:nvPr>
              <p:custDataLst>
                <p:tags r:id="rId21"/>
              </p:custDataLst>
            </p:nvPr>
          </p:nvCxnSpPr>
          <p:spPr bwMode="auto">
            <a:xfrm rot="5400000">
              <a:off x="1654792" y="4118969"/>
              <a:ext cx="282779" cy="2586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3" name="AutoShape 10"/>
            <p:cNvCxnSpPr>
              <a:cxnSpLocks noChangeShapeType="1"/>
              <a:endCxn id="30" idx="0"/>
            </p:cNvCxnSpPr>
            <p:nvPr>
              <p:custDataLst>
                <p:tags r:id="rId22"/>
              </p:custDataLst>
            </p:nvPr>
          </p:nvCxnSpPr>
          <p:spPr bwMode="auto">
            <a:xfrm rot="16200000" flipH="1">
              <a:off x="2164897" y="4106635"/>
              <a:ext cx="289831" cy="2762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0" name="Oval 7"/>
            <p:cNvSpPr>
              <a:spLocks noChangeAspect="1"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3486150" y="4389664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" name="Oval 8"/>
            <p:cNvSpPr>
              <a:spLocks noChangeAspect="1"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2705100" y="4389664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42" name="AutoShape 9"/>
            <p:cNvCxnSpPr>
              <a:cxnSpLocks noChangeShapeType="1"/>
              <a:endCxn id="41" idx="0"/>
            </p:cNvCxnSpPr>
            <p:nvPr>
              <p:custDataLst>
                <p:tags r:id="rId25"/>
              </p:custDataLst>
            </p:nvPr>
          </p:nvCxnSpPr>
          <p:spPr bwMode="auto">
            <a:xfrm rot="5400000">
              <a:off x="2893042" y="4118969"/>
              <a:ext cx="282779" cy="2586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3" name="AutoShape 10"/>
            <p:cNvCxnSpPr>
              <a:cxnSpLocks noChangeShapeType="1"/>
              <a:endCxn id="40" idx="0"/>
            </p:cNvCxnSpPr>
            <p:nvPr>
              <p:custDataLst>
                <p:tags r:id="rId26"/>
              </p:custDataLst>
            </p:nvPr>
          </p:nvCxnSpPr>
          <p:spPr bwMode="auto">
            <a:xfrm rot="16200000" flipH="1">
              <a:off x="3403147" y="4106635"/>
              <a:ext cx="289831" cy="2762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4" name="Oval 7"/>
            <p:cNvSpPr>
              <a:spLocks noChangeAspect="1"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5314950" y="4389665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" name="Oval 8"/>
            <p:cNvSpPr>
              <a:spLocks noChangeAspect="1"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4533900" y="4389665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46" name="AutoShape 9"/>
            <p:cNvCxnSpPr>
              <a:cxnSpLocks noChangeShapeType="1"/>
              <a:endCxn id="45" idx="0"/>
            </p:cNvCxnSpPr>
            <p:nvPr>
              <p:custDataLst>
                <p:tags r:id="rId29"/>
              </p:custDataLst>
            </p:nvPr>
          </p:nvCxnSpPr>
          <p:spPr bwMode="auto">
            <a:xfrm rot="5400000">
              <a:off x="4721842" y="4118970"/>
              <a:ext cx="282779" cy="2586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7" name="AutoShape 10"/>
            <p:cNvCxnSpPr>
              <a:cxnSpLocks noChangeShapeType="1"/>
              <a:endCxn id="44" idx="0"/>
            </p:cNvCxnSpPr>
            <p:nvPr>
              <p:custDataLst>
                <p:tags r:id="rId30"/>
              </p:custDataLst>
            </p:nvPr>
          </p:nvCxnSpPr>
          <p:spPr bwMode="auto">
            <a:xfrm rot="16200000" flipH="1">
              <a:off x="5231947" y="4106636"/>
              <a:ext cx="289831" cy="2762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8" name="Oval 7"/>
            <p:cNvSpPr>
              <a:spLocks noChangeAspect="1"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6534150" y="4389665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9" name="Oval 8"/>
            <p:cNvSpPr>
              <a:spLocks noChangeAspect="1"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5753100" y="4389665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50" name="AutoShape 9"/>
            <p:cNvCxnSpPr>
              <a:cxnSpLocks noChangeShapeType="1"/>
              <a:endCxn id="49" idx="0"/>
            </p:cNvCxnSpPr>
            <p:nvPr>
              <p:custDataLst>
                <p:tags r:id="rId33"/>
              </p:custDataLst>
            </p:nvPr>
          </p:nvCxnSpPr>
          <p:spPr bwMode="auto">
            <a:xfrm rot="5400000">
              <a:off x="5941042" y="4118970"/>
              <a:ext cx="282779" cy="2586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1" name="AutoShape 10"/>
            <p:cNvCxnSpPr>
              <a:cxnSpLocks noChangeShapeType="1"/>
              <a:endCxn id="48" idx="0"/>
            </p:cNvCxnSpPr>
            <p:nvPr>
              <p:custDataLst>
                <p:tags r:id="rId34"/>
              </p:custDataLst>
            </p:nvPr>
          </p:nvCxnSpPr>
          <p:spPr bwMode="auto">
            <a:xfrm rot="16200000" flipH="1">
              <a:off x="6451147" y="4106636"/>
              <a:ext cx="289831" cy="2762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2" name="AutoShape 9"/>
            <p:cNvCxnSpPr>
              <a:cxnSpLocks noChangeShapeType="1"/>
            </p:cNvCxnSpPr>
            <p:nvPr>
              <p:custDataLst>
                <p:tags r:id="rId35"/>
              </p:custDataLst>
            </p:nvPr>
          </p:nvCxnSpPr>
          <p:spPr bwMode="auto">
            <a:xfrm rot="16200000" flipH="1">
              <a:off x="1600200" y="4938032"/>
              <a:ext cx="38100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6" name="AutoShape 9"/>
            <p:cNvCxnSpPr>
              <a:cxnSpLocks noChangeShapeType="1"/>
            </p:cNvCxnSpPr>
            <p:nvPr>
              <p:custDataLst>
                <p:tags r:id="rId36"/>
              </p:custDataLst>
            </p:nvPr>
          </p:nvCxnSpPr>
          <p:spPr bwMode="auto">
            <a:xfrm rot="5400000">
              <a:off x="2133600" y="4938032"/>
              <a:ext cx="38100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58" name="Oval 8"/>
            <p:cNvSpPr>
              <a:spLocks noChangeAspect="1"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1828800" y="5166632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59" name="AutoShape 9"/>
            <p:cNvCxnSpPr>
              <a:cxnSpLocks noChangeShapeType="1"/>
            </p:cNvCxnSpPr>
            <p:nvPr>
              <p:custDataLst>
                <p:tags r:id="rId38"/>
              </p:custDataLst>
            </p:nvPr>
          </p:nvCxnSpPr>
          <p:spPr bwMode="auto">
            <a:xfrm rot="16200000" flipH="1">
              <a:off x="2895600" y="4938032"/>
              <a:ext cx="38100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3" name="AutoShape 9"/>
            <p:cNvCxnSpPr>
              <a:cxnSpLocks noChangeShapeType="1"/>
            </p:cNvCxnSpPr>
            <p:nvPr>
              <p:custDataLst>
                <p:tags r:id="rId39"/>
              </p:custDataLst>
            </p:nvPr>
          </p:nvCxnSpPr>
          <p:spPr bwMode="auto">
            <a:xfrm rot="5400000">
              <a:off x="3352800" y="4938032"/>
              <a:ext cx="38100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4" name="Oval 8"/>
            <p:cNvSpPr>
              <a:spLocks noChangeAspect="1"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3105150" y="5166632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65" name="AutoShape 9"/>
            <p:cNvCxnSpPr>
              <a:cxnSpLocks noChangeShapeType="1"/>
            </p:cNvCxnSpPr>
            <p:nvPr>
              <p:custDataLst>
                <p:tags r:id="rId41"/>
              </p:custDataLst>
            </p:nvPr>
          </p:nvCxnSpPr>
          <p:spPr bwMode="auto">
            <a:xfrm rot="16200000" flipH="1">
              <a:off x="4648200" y="4938033"/>
              <a:ext cx="38100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6" name="AutoShape 9"/>
            <p:cNvCxnSpPr>
              <a:cxnSpLocks noChangeShapeType="1"/>
            </p:cNvCxnSpPr>
            <p:nvPr>
              <p:custDataLst>
                <p:tags r:id="rId42"/>
              </p:custDataLst>
            </p:nvPr>
          </p:nvCxnSpPr>
          <p:spPr bwMode="auto">
            <a:xfrm rot="5400000">
              <a:off x="5181600" y="4938033"/>
              <a:ext cx="38100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7" name="Oval 8"/>
            <p:cNvSpPr>
              <a:spLocks noChangeAspect="1"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4876800" y="5166633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68" name="AutoShape 9"/>
            <p:cNvCxnSpPr>
              <a:cxnSpLocks noChangeShapeType="1"/>
            </p:cNvCxnSpPr>
            <p:nvPr>
              <p:custDataLst>
                <p:tags r:id="rId44"/>
              </p:custDataLst>
            </p:nvPr>
          </p:nvCxnSpPr>
          <p:spPr bwMode="auto">
            <a:xfrm rot="16200000" flipH="1">
              <a:off x="5867400" y="4938033"/>
              <a:ext cx="38100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9" name="AutoShape 9"/>
            <p:cNvCxnSpPr>
              <a:cxnSpLocks noChangeShapeType="1"/>
            </p:cNvCxnSpPr>
            <p:nvPr>
              <p:custDataLst>
                <p:tags r:id="rId45"/>
              </p:custDataLst>
            </p:nvPr>
          </p:nvCxnSpPr>
          <p:spPr bwMode="auto">
            <a:xfrm rot="5400000">
              <a:off x="6400800" y="4938033"/>
              <a:ext cx="38100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70" name="Oval 8"/>
            <p:cNvSpPr>
              <a:spLocks noChangeAspect="1"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6096000" y="5166633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71" name="AutoShape 9"/>
            <p:cNvCxnSpPr>
              <a:cxnSpLocks noChangeShapeType="1"/>
              <a:stCxn id="58" idx="4"/>
              <a:endCxn id="73" idx="1"/>
            </p:cNvCxnSpPr>
            <p:nvPr>
              <p:custDataLst>
                <p:tags r:id="rId47"/>
              </p:custDataLst>
            </p:nvPr>
          </p:nvCxnSpPr>
          <p:spPr bwMode="auto">
            <a:xfrm rot="16200000" flipH="1">
              <a:off x="2197716" y="5469908"/>
              <a:ext cx="130379" cy="4681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72" name="AutoShape 9"/>
            <p:cNvCxnSpPr>
              <a:cxnSpLocks noChangeShapeType="1"/>
              <a:stCxn id="64" idx="3"/>
              <a:endCxn id="73" idx="7"/>
            </p:cNvCxnSpPr>
            <p:nvPr>
              <p:custDataLst>
                <p:tags r:id="rId48"/>
              </p:custDataLst>
            </p:nvPr>
          </p:nvCxnSpPr>
          <p:spPr bwMode="auto">
            <a:xfrm rot="5400000">
              <a:off x="2872037" y="5477480"/>
              <a:ext cx="199526" cy="3838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73" name="Oval 8"/>
            <p:cNvSpPr>
              <a:spLocks noChangeAspect="1"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438400" y="5700032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82" name="AutoShape 9"/>
            <p:cNvCxnSpPr>
              <a:cxnSpLocks noChangeShapeType="1"/>
              <a:endCxn id="84" idx="1"/>
            </p:cNvCxnSpPr>
            <p:nvPr>
              <p:custDataLst>
                <p:tags r:id="rId50"/>
              </p:custDataLst>
            </p:nvPr>
          </p:nvCxnSpPr>
          <p:spPr bwMode="auto">
            <a:xfrm rot="16200000" flipH="1">
              <a:off x="5282380" y="5462855"/>
              <a:ext cx="130379" cy="4681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3" name="AutoShape 9"/>
            <p:cNvCxnSpPr>
              <a:cxnSpLocks noChangeShapeType="1"/>
              <a:endCxn id="84" idx="7"/>
            </p:cNvCxnSpPr>
            <p:nvPr>
              <p:custDataLst>
                <p:tags r:id="rId51"/>
              </p:custDataLst>
            </p:nvPr>
          </p:nvCxnSpPr>
          <p:spPr bwMode="auto">
            <a:xfrm rot="10800000" flipV="1">
              <a:off x="5864528" y="5562600"/>
              <a:ext cx="383872" cy="1995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4" name="Oval 8"/>
            <p:cNvSpPr>
              <a:spLocks noChangeAspect="1"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5523064" y="5692979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6" name="Oval 5"/>
            <p:cNvSpPr>
              <a:spLocks noChangeAspect="1"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4114800" y="6004832"/>
              <a:ext cx="400050" cy="472168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cxnSp>
          <p:nvCxnSpPr>
            <p:cNvPr id="87" name="AutoShape 9"/>
            <p:cNvCxnSpPr>
              <a:cxnSpLocks noChangeShapeType="1"/>
              <a:endCxn id="86" idx="2"/>
            </p:cNvCxnSpPr>
            <p:nvPr>
              <p:custDataLst>
                <p:tags r:id="rId54"/>
              </p:custDataLst>
            </p:nvPr>
          </p:nvCxnSpPr>
          <p:spPr bwMode="auto">
            <a:xfrm>
              <a:off x="2884639" y="5965621"/>
              <a:ext cx="1230161" cy="27529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9" name="AutoShape 9"/>
            <p:cNvCxnSpPr>
              <a:cxnSpLocks noChangeShapeType="1"/>
              <a:stCxn id="84" idx="2"/>
            </p:cNvCxnSpPr>
            <p:nvPr>
              <p:custDataLst>
                <p:tags r:id="rId55"/>
              </p:custDataLst>
            </p:nvPr>
          </p:nvCxnSpPr>
          <p:spPr bwMode="auto">
            <a:xfrm rot="10800000" flipV="1">
              <a:off x="4569128" y="5929063"/>
              <a:ext cx="953936" cy="3193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1" name="Left Brace 90"/>
            <p:cNvSpPr/>
            <p:nvPr>
              <p:custDataLst>
                <p:tags r:id="rId56"/>
              </p:custDataLst>
            </p:nvPr>
          </p:nvSpPr>
          <p:spPr bwMode="auto">
            <a:xfrm rot="10800000">
              <a:off x="7098173" y="4428725"/>
              <a:ext cx="304800" cy="381000"/>
            </a:xfrm>
            <a:prstGeom prst="leftBrace">
              <a:avLst/>
            </a:prstGeom>
            <a:noFill/>
            <a:ln w="476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>
                <a:latin typeface="Times New Roman" pitchFamily="18" charset="0"/>
              </a:endParaRPr>
            </a:p>
          </p:txBody>
        </p:sp>
        <p:sp>
          <p:nvSpPr>
            <p:cNvPr id="92" name="TextBox 91"/>
            <p:cNvSpPr txBox="1"/>
            <p:nvPr>
              <p:custDataLst>
                <p:tags r:id="rId57"/>
              </p:custDataLst>
            </p:nvPr>
          </p:nvSpPr>
          <p:spPr>
            <a:xfrm>
              <a:off x="7467601" y="4419600"/>
              <a:ext cx="1911128" cy="6224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base cases</a:t>
              </a:r>
            </a:p>
          </p:txBody>
        </p:sp>
        <p:sp>
          <p:nvSpPr>
            <p:cNvPr id="93" name="Left Brace 92"/>
            <p:cNvSpPr/>
            <p:nvPr>
              <p:custDataLst>
                <p:tags r:id="rId58"/>
              </p:custDataLst>
            </p:nvPr>
          </p:nvSpPr>
          <p:spPr bwMode="auto">
            <a:xfrm rot="10800000">
              <a:off x="7010400" y="2590799"/>
              <a:ext cx="304800" cy="1676400"/>
            </a:xfrm>
            <a:prstGeom prst="leftBrace">
              <a:avLst/>
            </a:prstGeom>
            <a:noFill/>
            <a:ln w="476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>
                <a:latin typeface="Times New Roman" pitchFamily="18" charset="0"/>
              </a:endParaRPr>
            </a:p>
          </p:txBody>
        </p:sp>
        <p:sp>
          <p:nvSpPr>
            <p:cNvPr id="94" name="TextBox 93"/>
            <p:cNvSpPr txBox="1"/>
            <p:nvPr>
              <p:custDataLst>
                <p:tags r:id="rId59"/>
              </p:custDataLst>
            </p:nvPr>
          </p:nvSpPr>
          <p:spPr>
            <a:xfrm>
              <a:off x="7379828" y="3200400"/>
              <a:ext cx="1215935" cy="6224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divide </a:t>
              </a:r>
            </a:p>
          </p:txBody>
        </p:sp>
        <p:sp>
          <p:nvSpPr>
            <p:cNvPr id="95" name="Left Brace 94"/>
            <p:cNvSpPr/>
            <p:nvPr>
              <p:custDataLst>
                <p:tags r:id="rId60"/>
              </p:custDataLst>
            </p:nvPr>
          </p:nvSpPr>
          <p:spPr bwMode="auto">
            <a:xfrm rot="10800000">
              <a:off x="7086601" y="4952999"/>
              <a:ext cx="304800" cy="1524001"/>
            </a:xfrm>
            <a:prstGeom prst="leftBrace">
              <a:avLst/>
            </a:prstGeom>
            <a:noFill/>
            <a:ln w="476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>
                <a:latin typeface="Times New Roman" pitchFamily="18" charset="0"/>
              </a:endParaRPr>
            </a:p>
          </p:txBody>
        </p:sp>
        <p:sp>
          <p:nvSpPr>
            <p:cNvPr id="96" name="TextBox 95"/>
            <p:cNvSpPr txBox="1"/>
            <p:nvPr>
              <p:custDataLst>
                <p:tags r:id="rId61"/>
              </p:custDataLst>
            </p:nvPr>
          </p:nvSpPr>
          <p:spPr>
            <a:xfrm>
              <a:off x="7456028" y="5410201"/>
              <a:ext cx="1596988" cy="1101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combine results </a:t>
              </a:r>
            </a:p>
          </p:txBody>
        </p:sp>
      </p:grpSp>
      <p:sp>
        <p:nvSpPr>
          <p:cNvPr id="62" name="TextBox 61"/>
          <p:cNvSpPr txBox="1"/>
          <p:nvPr>
            <p:custDataLst>
              <p:tags r:id="rId4"/>
            </p:custDataLst>
          </p:nvPr>
        </p:nvSpPr>
        <p:spPr>
          <a:xfrm>
            <a:off x="838200" y="4724402"/>
            <a:ext cx="96012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200" dirty="0"/>
              <a:t>In this context, the span (</a:t>
            </a:r>
            <a:r>
              <a:rPr lang="en-US" sz="2000" dirty="0"/>
              <a:t>T</a:t>
            </a:r>
            <a:r>
              <a:rPr lang="en-US" sz="2000" baseline="-25000" dirty="0">
                <a:sym typeface="Symbol"/>
              </a:rPr>
              <a:t></a:t>
            </a:r>
            <a:r>
              <a:rPr lang="en-US" sz="2200" dirty="0"/>
              <a:t>) is:</a:t>
            </a:r>
          </a:p>
          <a:p>
            <a:pPr lvl="2">
              <a:buFont typeface="Arial" pitchFamily="34" charset="0"/>
              <a:buChar char="•"/>
            </a:pPr>
            <a:r>
              <a:rPr lang="en-US" dirty="0"/>
              <a:t>The longest dependence-chain; longest ‘branch’ in parallel ‘tree’</a:t>
            </a:r>
          </a:p>
          <a:p>
            <a:pPr lvl="2">
              <a:buFont typeface="Arial" pitchFamily="34" charset="0"/>
              <a:buChar char="•"/>
            </a:pPr>
            <a:r>
              <a:rPr lang="en-US" dirty="0"/>
              <a:t>Example: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dirty="0"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for summing an array; we halve the data down to our cut-off, then add back together;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dirty="0"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steps, O(1) time for each</a:t>
            </a:r>
          </a:p>
          <a:p>
            <a:pPr lvl="2">
              <a:buFont typeface="Arial" pitchFamily="34" charset="0"/>
              <a:buChar char="•"/>
            </a:pPr>
            <a:r>
              <a:rPr lang="en-US" dirty="0"/>
              <a:t>Also called “critical path length” or “computational depth”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/>
              <a:t>07/27/2022</a:t>
            </a:r>
          </a:p>
        </p:txBody>
      </p:sp>
    </p:spTree>
    <p:extLst>
      <p:ext uri="{BB962C8B-B14F-4D97-AF65-F5344CB8AC3E}">
        <p14:creationId xmlns:p14="http://schemas.microsoft.com/office/powerpoint/2010/main" val="61235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1562</Words>
  <Application>Microsoft Macintosh PowerPoint</Application>
  <PresentationFormat>Widescreen</PresentationFormat>
  <Paragraphs>247</Paragraphs>
  <Slides>20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Courier New</vt:lpstr>
      <vt:lpstr>Latha</vt:lpstr>
      <vt:lpstr>Symbol</vt:lpstr>
      <vt:lpstr>Times New Roman</vt:lpstr>
      <vt:lpstr>Wingdings</vt:lpstr>
      <vt:lpstr>Office Theme</vt:lpstr>
      <vt:lpstr>Lecture 19: Analysis of Fork-Join Parallel Programs</vt:lpstr>
      <vt:lpstr>Announcements</vt:lpstr>
      <vt:lpstr>Today</vt:lpstr>
      <vt:lpstr>Today</vt:lpstr>
      <vt:lpstr>Today</vt:lpstr>
      <vt:lpstr>Today</vt:lpstr>
      <vt:lpstr>Analyzing Algorithms: Work and Span</vt:lpstr>
      <vt:lpstr>The DAG (Directed Acyclic Graph)</vt:lpstr>
      <vt:lpstr>Our simple examples, in more detail</vt:lpstr>
      <vt:lpstr>Connecting to performance</vt:lpstr>
      <vt:lpstr>Definitions</vt:lpstr>
      <vt:lpstr>Optimal TP: Thanks ForkJoin library!</vt:lpstr>
      <vt:lpstr>Division of responsibility</vt:lpstr>
      <vt:lpstr>Examples</vt:lpstr>
      <vt:lpstr>And now for the bad news…</vt:lpstr>
      <vt:lpstr>Amdahl’s Law (mostly bad news)</vt:lpstr>
      <vt:lpstr>Amdahl’s Law</vt:lpstr>
      <vt:lpstr>Amdahl’s Law</vt:lpstr>
      <vt:lpstr>Amdahl’s Law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2023-07-07T12:32:54Z</dcterms:created>
  <dcterms:modified xsi:type="dcterms:W3CDTF">2025-08-07T22:43:56Z</dcterms:modified>
</cp:coreProperties>
</file>