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427" r:id="rId3"/>
    <p:sldId id="460" r:id="rId4"/>
    <p:sldId id="486" r:id="rId5"/>
    <p:sldId id="487" r:id="rId6"/>
    <p:sldId id="465" r:id="rId7"/>
    <p:sldId id="466" r:id="rId8"/>
    <p:sldId id="467" r:id="rId9"/>
    <p:sldId id="468" r:id="rId10"/>
    <p:sldId id="469" r:id="rId11"/>
    <p:sldId id="471" r:id="rId12"/>
    <p:sldId id="472" r:id="rId13"/>
    <p:sldId id="491" r:id="rId14"/>
    <p:sldId id="490" r:id="rId15"/>
    <p:sldId id="485" r:id="rId16"/>
    <p:sldId id="489" r:id="rId17"/>
    <p:sldId id="475" r:id="rId18"/>
    <p:sldId id="476" r:id="rId19"/>
    <p:sldId id="478" r:id="rId20"/>
    <p:sldId id="481" r:id="rId21"/>
    <p:sldId id="480" r:id="rId22"/>
    <p:sldId id="479" r:id="rId23"/>
    <p:sldId id="426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99" autoAdjust="0"/>
    <p:restoredTop sz="94654"/>
  </p:normalViewPr>
  <p:slideViewPr>
    <p:cSldViewPr snapToGrid="0">
      <p:cViewPr varScale="1">
        <p:scale>
          <a:sx n="108" d="100"/>
          <a:sy n="108" d="100"/>
        </p:scale>
        <p:origin x="5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184BDD-D479-4057-86BE-963AD483A2DF}" type="datetimeFigureOut">
              <a:rPr lang="en-US" smtClean="0"/>
              <a:t>7/29/25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B05D4D-050C-4474-8BA3-DCF36D9BD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649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5EEB0-46FA-5F78-BCA0-79C572EA10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8A2DE5-A152-B99C-3A32-4D30D38F9C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9BC961-428A-E146-5834-098EA4964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C189E-B67A-48BE-8608-BDD8CBC6EB9F}" type="datetime1">
              <a:rPr lang="en-US" smtClean="0"/>
              <a:t>7/29/25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BAAB0-9412-AEF7-14CA-489AFA553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17E598-72FD-BD2B-DE0E-17321FCEF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262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CE46F-28C7-3B5A-DB5D-1C50FBD93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11C4EE-EEC4-51F7-85B0-90E5C66A77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D6A0E4-7BD0-CA37-1169-60B93B3AC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7C90E588-72BA-4B1D-8EFB-01F3D2355633}" type="datetime1">
              <a:rPr lang="en-US" smtClean="0"/>
              <a:t>7/29/25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ECD8CD-C116-6386-61FD-08C63A6C7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9A4AE7-FEBD-6449-A924-FF84038C3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827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573AE7-B0AC-1CD4-E2CF-815F8C2BE6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DAFE1A-F088-7E15-9FC7-692C9FB87F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9AF56-3E58-73A1-FD98-9F070E3C6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AC0E6209-A7C1-4682-96C5-02CE5A89A282}" type="datetime1">
              <a:rPr lang="en-US" smtClean="0"/>
              <a:t>7/29/25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BB2068-9099-84EC-9F35-B4C8305CC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790553-1995-C4BF-1D3F-6062FEA33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439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4E57B-84D7-F2D3-4300-23C1A3923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D8A47-E9A6-3DDD-01A4-A668DD8991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0C9DF-633F-5A2E-0850-60BE3782F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14834BEC-65A0-4B33-B0B8-71DA6B8F0762}" type="datetime1">
              <a:rPr lang="en-US" smtClean="0"/>
              <a:t>7/29/25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AB4D7F-6DEE-27E4-2DAA-EE8C1473A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B285A-0F36-3EE3-76B6-FD3E73D7C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901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EB585-767C-F116-736B-2502940BF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A2C121-A91E-EC8A-100F-9890A4F453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18E336-EE62-C59A-2568-126E639CE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5432BE4F-265D-4A3A-A7D2-F3F51D4F3FF7}" type="datetime1">
              <a:rPr lang="en-US" smtClean="0"/>
              <a:t>7/29/25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293EBF-077E-CC5C-3B73-98F5CAEBF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51792A-73BE-89BD-5AB7-A44980EAF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951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B2492-FA0D-72E9-0F9C-1F2F8805E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D1178-85AB-CC85-97A2-C85A6D033F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CF3188-1D1E-332B-69E6-ADB2035359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63CC56-37B5-DFA8-B133-3442D8B0E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8C208E41-8C58-4430-8B9A-D72FA3EC0328}" type="datetime1">
              <a:rPr lang="en-US" smtClean="0"/>
              <a:t>7/29/25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58954C-5DC1-88FC-BE79-95E9A694F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698FC1-DAAB-FFDF-72E8-103507FF0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670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AEE41-CF86-450D-5FB4-A3556A211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967950-605A-3BE8-F1DB-82F8E3D516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59F3A9-6EC5-E58F-EFD0-6ADB803E2E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4C107F-6D48-B12B-8B6E-2A63CFB8D8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169FBA-98A0-3855-C3DB-9AA4ABEB92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B866AF-BDBB-91D8-CCD1-B2A434727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9371AA06-EFAE-4486-A08A-83D984075C81}" type="datetime1">
              <a:rPr lang="en-US" smtClean="0"/>
              <a:t>7/29/25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819B31-BDE9-A3E8-724E-93394A5F4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7E4218-1A2D-E808-36F1-0193D7591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392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3312B-382A-AB17-01AA-17D796492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5E7402-05B3-7F2D-4A18-7422FFE22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55BDF396-735F-4998-AE57-068D9190DA51}" type="datetime1">
              <a:rPr lang="en-US" smtClean="0"/>
              <a:t>7/29/25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675BBC-8334-C958-F647-46A1807C7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57E95D-E3B3-3EF0-44EB-8F29A9A54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249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AC001D-A1E3-72F7-6F2D-B9F56D2BF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10F2E-3233-4515-8723-E3D25416F7E7}" type="datetime1">
              <a:rPr lang="en-US" smtClean="0"/>
              <a:t>7/29/25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78A297-901C-24E9-B510-7E30523FA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1D30B8-0099-1845-B871-19B2E56E3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78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8AD5A-B3B5-8C98-FD08-D7FA54C33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2DF2F-CE45-2BA1-14C6-15CE9F7C09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F2406B-A515-E489-A106-87AA02FB4A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6C4539-87FD-74BF-FA41-84CFA50F7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F670F9D0-45C1-44BC-B878-884174F71D64}" type="datetime1">
              <a:rPr lang="en-US" smtClean="0"/>
              <a:t>7/29/25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B5AB51-3E72-51AC-42EC-65D193A1B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53C4D9-F4F0-366A-3AFC-250517CF3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671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A7C5E-65AF-5479-31E5-ECC21099E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2D68A1-D854-534F-3723-E946701644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C6330F-5174-4619-950E-F1B896927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273E32-4297-35F2-0F25-593EEA205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C5247349-2C3B-4AE6-AFDD-056E05C74423}" type="datetime1">
              <a:rPr lang="en-US" smtClean="0"/>
              <a:t>7/29/25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C10578-C32B-F744-9979-34CFCD8AD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B0F1B0-4C0A-A7D8-A5F4-8B16B8B68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2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0CF947-A3F2-4936-34EC-73BEB73A1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156E50-54DF-DB62-18BD-B9FC35F710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05568-730A-462C-E428-0C036FA2B6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CAF2B-4F7B-486C-9971-842F9E688787}" type="datetime1">
              <a:rPr lang="en-US" smtClean="0"/>
              <a:t>7/29/25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63152E-7EDF-BC07-321E-F255004466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6340AA-35BA-9C02-1CED-88CFFAFFA3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02E23-3178-4BA5-BB7A-1C1DEC085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193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13" Type="http://schemas.openxmlformats.org/officeDocument/2006/relationships/tags" Target="../tags/tag14.xml"/><Relationship Id="rId18" Type="http://schemas.openxmlformats.org/officeDocument/2006/relationships/slideLayout" Target="../slideLayouts/slideLayout2.xml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12" Type="http://schemas.openxmlformats.org/officeDocument/2006/relationships/tags" Target="../tags/tag13.xml"/><Relationship Id="rId17" Type="http://schemas.openxmlformats.org/officeDocument/2006/relationships/tags" Target="../tags/tag18.xml"/><Relationship Id="rId2" Type="http://schemas.openxmlformats.org/officeDocument/2006/relationships/tags" Target="../tags/tag3.xml"/><Relationship Id="rId16" Type="http://schemas.openxmlformats.org/officeDocument/2006/relationships/tags" Target="../tags/tag17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tags" Target="../tags/tag12.xml"/><Relationship Id="rId5" Type="http://schemas.openxmlformats.org/officeDocument/2006/relationships/tags" Target="../tags/tag6.xml"/><Relationship Id="rId15" Type="http://schemas.openxmlformats.org/officeDocument/2006/relationships/tags" Target="../tags/tag16.xml"/><Relationship Id="rId10" Type="http://schemas.openxmlformats.org/officeDocument/2006/relationships/tags" Target="../tags/tag11.xml"/><Relationship Id="rId4" Type="http://schemas.openxmlformats.org/officeDocument/2006/relationships/tags" Target="../tags/tag5.xml"/><Relationship Id="rId9" Type="http://schemas.openxmlformats.org/officeDocument/2006/relationships/tags" Target="../tags/tag10.xml"/><Relationship Id="rId14" Type="http://schemas.openxmlformats.org/officeDocument/2006/relationships/tags" Target="../tags/tag15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26.xml"/><Relationship Id="rId13" Type="http://schemas.openxmlformats.org/officeDocument/2006/relationships/tags" Target="../tags/tag31.xml"/><Relationship Id="rId18" Type="http://schemas.openxmlformats.org/officeDocument/2006/relationships/slideLayout" Target="../slideLayouts/slideLayout2.xml"/><Relationship Id="rId3" Type="http://schemas.openxmlformats.org/officeDocument/2006/relationships/tags" Target="../tags/tag21.xml"/><Relationship Id="rId7" Type="http://schemas.openxmlformats.org/officeDocument/2006/relationships/tags" Target="../tags/tag25.xml"/><Relationship Id="rId12" Type="http://schemas.openxmlformats.org/officeDocument/2006/relationships/tags" Target="../tags/tag30.xml"/><Relationship Id="rId17" Type="http://schemas.openxmlformats.org/officeDocument/2006/relationships/tags" Target="../tags/tag35.xml"/><Relationship Id="rId2" Type="http://schemas.openxmlformats.org/officeDocument/2006/relationships/tags" Target="../tags/tag20.xml"/><Relationship Id="rId16" Type="http://schemas.openxmlformats.org/officeDocument/2006/relationships/tags" Target="../tags/tag34.xml"/><Relationship Id="rId1" Type="http://schemas.openxmlformats.org/officeDocument/2006/relationships/tags" Target="../tags/tag19.xml"/><Relationship Id="rId6" Type="http://schemas.openxmlformats.org/officeDocument/2006/relationships/tags" Target="../tags/tag24.xml"/><Relationship Id="rId11" Type="http://schemas.openxmlformats.org/officeDocument/2006/relationships/tags" Target="../tags/tag29.xml"/><Relationship Id="rId5" Type="http://schemas.openxmlformats.org/officeDocument/2006/relationships/tags" Target="../tags/tag23.xml"/><Relationship Id="rId15" Type="http://schemas.openxmlformats.org/officeDocument/2006/relationships/tags" Target="../tags/tag33.xml"/><Relationship Id="rId10" Type="http://schemas.openxmlformats.org/officeDocument/2006/relationships/tags" Target="../tags/tag28.xml"/><Relationship Id="rId4" Type="http://schemas.openxmlformats.org/officeDocument/2006/relationships/tags" Target="../tags/tag22.xml"/><Relationship Id="rId9" Type="http://schemas.openxmlformats.org/officeDocument/2006/relationships/tags" Target="../tags/tag27.xml"/><Relationship Id="rId14" Type="http://schemas.openxmlformats.org/officeDocument/2006/relationships/tags" Target="../tags/tag3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43.xml"/><Relationship Id="rId13" Type="http://schemas.openxmlformats.org/officeDocument/2006/relationships/tags" Target="../tags/tag48.xml"/><Relationship Id="rId18" Type="http://schemas.openxmlformats.org/officeDocument/2006/relationships/slideLayout" Target="../slideLayouts/slideLayout2.xml"/><Relationship Id="rId3" Type="http://schemas.openxmlformats.org/officeDocument/2006/relationships/tags" Target="../tags/tag38.xml"/><Relationship Id="rId7" Type="http://schemas.openxmlformats.org/officeDocument/2006/relationships/tags" Target="../tags/tag42.xml"/><Relationship Id="rId12" Type="http://schemas.openxmlformats.org/officeDocument/2006/relationships/tags" Target="../tags/tag47.xml"/><Relationship Id="rId17" Type="http://schemas.openxmlformats.org/officeDocument/2006/relationships/tags" Target="../tags/tag52.xml"/><Relationship Id="rId2" Type="http://schemas.openxmlformats.org/officeDocument/2006/relationships/tags" Target="../tags/tag37.xml"/><Relationship Id="rId16" Type="http://schemas.openxmlformats.org/officeDocument/2006/relationships/tags" Target="../tags/tag51.xml"/><Relationship Id="rId1" Type="http://schemas.openxmlformats.org/officeDocument/2006/relationships/tags" Target="../tags/tag36.xml"/><Relationship Id="rId6" Type="http://schemas.openxmlformats.org/officeDocument/2006/relationships/tags" Target="../tags/tag41.xml"/><Relationship Id="rId11" Type="http://schemas.openxmlformats.org/officeDocument/2006/relationships/tags" Target="../tags/tag46.xml"/><Relationship Id="rId5" Type="http://schemas.openxmlformats.org/officeDocument/2006/relationships/tags" Target="../tags/tag40.xml"/><Relationship Id="rId15" Type="http://schemas.openxmlformats.org/officeDocument/2006/relationships/tags" Target="../tags/tag50.xml"/><Relationship Id="rId10" Type="http://schemas.openxmlformats.org/officeDocument/2006/relationships/tags" Target="../tags/tag45.xml"/><Relationship Id="rId4" Type="http://schemas.openxmlformats.org/officeDocument/2006/relationships/tags" Target="../tags/tag39.xml"/><Relationship Id="rId9" Type="http://schemas.openxmlformats.org/officeDocument/2006/relationships/tags" Target="../tags/tag44.xml"/><Relationship Id="rId14" Type="http://schemas.openxmlformats.org/officeDocument/2006/relationships/tags" Target="../tags/tag49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60.xml"/><Relationship Id="rId13" Type="http://schemas.openxmlformats.org/officeDocument/2006/relationships/tags" Target="../tags/tag65.xml"/><Relationship Id="rId18" Type="http://schemas.openxmlformats.org/officeDocument/2006/relationships/slideLayout" Target="../slideLayouts/slideLayout2.xml"/><Relationship Id="rId3" Type="http://schemas.openxmlformats.org/officeDocument/2006/relationships/tags" Target="../tags/tag55.xml"/><Relationship Id="rId7" Type="http://schemas.openxmlformats.org/officeDocument/2006/relationships/tags" Target="../tags/tag59.xml"/><Relationship Id="rId12" Type="http://schemas.openxmlformats.org/officeDocument/2006/relationships/tags" Target="../tags/tag64.xml"/><Relationship Id="rId17" Type="http://schemas.openxmlformats.org/officeDocument/2006/relationships/tags" Target="../tags/tag69.xml"/><Relationship Id="rId2" Type="http://schemas.openxmlformats.org/officeDocument/2006/relationships/tags" Target="../tags/tag54.xml"/><Relationship Id="rId16" Type="http://schemas.openxmlformats.org/officeDocument/2006/relationships/tags" Target="../tags/tag68.xml"/><Relationship Id="rId1" Type="http://schemas.openxmlformats.org/officeDocument/2006/relationships/tags" Target="../tags/tag53.xml"/><Relationship Id="rId6" Type="http://schemas.openxmlformats.org/officeDocument/2006/relationships/tags" Target="../tags/tag58.xml"/><Relationship Id="rId11" Type="http://schemas.openxmlformats.org/officeDocument/2006/relationships/tags" Target="../tags/tag63.xml"/><Relationship Id="rId5" Type="http://schemas.openxmlformats.org/officeDocument/2006/relationships/tags" Target="../tags/tag57.xml"/><Relationship Id="rId15" Type="http://schemas.openxmlformats.org/officeDocument/2006/relationships/tags" Target="../tags/tag67.xml"/><Relationship Id="rId10" Type="http://schemas.openxmlformats.org/officeDocument/2006/relationships/tags" Target="../tags/tag62.xml"/><Relationship Id="rId4" Type="http://schemas.openxmlformats.org/officeDocument/2006/relationships/tags" Target="../tags/tag56.xml"/><Relationship Id="rId9" Type="http://schemas.openxmlformats.org/officeDocument/2006/relationships/tags" Target="../tags/tag61.xml"/><Relationship Id="rId14" Type="http://schemas.openxmlformats.org/officeDocument/2006/relationships/tags" Target="../tags/tag6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tags" Target="../tags/tag77.xml"/><Relationship Id="rId13" Type="http://schemas.openxmlformats.org/officeDocument/2006/relationships/tags" Target="../tags/tag82.xml"/><Relationship Id="rId18" Type="http://schemas.openxmlformats.org/officeDocument/2006/relationships/slideLayout" Target="../slideLayouts/slideLayout2.xml"/><Relationship Id="rId3" Type="http://schemas.openxmlformats.org/officeDocument/2006/relationships/tags" Target="../tags/tag72.xml"/><Relationship Id="rId7" Type="http://schemas.openxmlformats.org/officeDocument/2006/relationships/tags" Target="../tags/tag76.xml"/><Relationship Id="rId12" Type="http://schemas.openxmlformats.org/officeDocument/2006/relationships/tags" Target="../tags/tag81.xml"/><Relationship Id="rId17" Type="http://schemas.openxmlformats.org/officeDocument/2006/relationships/tags" Target="../tags/tag86.xml"/><Relationship Id="rId2" Type="http://schemas.openxmlformats.org/officeDocument/2006/relationships/tags" Target="../tags/tag71.xml"/><Relationship Id="rId16" Type="http://schemas.openxmlformats.org/officeDocument/2006/relationships/tags" Target="../tags/tag85.xml"/><Relationship Id="rId1" Type="http://schemas.openxmlformats.org/officeDocument/2006/relationships/tags" Target="../tags/tag70.xml"/><Relationship Id="rId6" Type="http://schemas.openxmlformats.org/officeDocument/2006/relationships/tags" Target="../tags/tag75.xml"/><Relationship Id="rId11" Type="http://schemas.openxmlformats.org/officeDocument/2006/relationships/tags" Target="../tags/tag80.xml"/><Relationship Id="rId5" Type="http://schemas.openxmlformats.org/officeDocument/2006/relationships/tags" Target="../tags/tag74.xml"/><Relationship Id="rId15" Type="http://schemas.openxmlformats.org/officeDocument/2006/relationships/tags" Target="../tags/tag84.xml"/><Relationship Id="rId10" Type="http://schemas.openxmlformats.org/officeDocument/2006/relationships/tags" Target="../tags/tag79.xml"/><Relationship Id="rId4" Type="http://schemas.openxmlformats.org/officeDocument/2006/relationships/tags" Target="../tags/tag73.xml"/><Relationship Id="rId9" Type="http://schemas.openxmlformats.org/officeDocument/2006/relationships/tags" Target="../tags/tag78.xml"/><Relationship Id="rId14" Type="http://schemas.openxmlformats.org/officeDocument/2006/relationships/tags" Target="../tags/tag8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tags" Target="../tags/tag94.xml"/><Relationship Id="rId13" Type="http://schemas.openxmlformats.org/officeDocument/2006/relationships/tags" Target="../tags/tag99.xml"/><Relationship Id="rId18" Type="http://schemas.openxmlformats.org/officeDocument/2006/relationships/slideLayout" Target="../slideLayouts/slideLayout2.xml"/><Relationship Id="rId3" Type="http://schemas.openxmlformats.org/officeDocument/2006/relationships/tags" Target="../tags/tag89.xml"/><Relationship Id="rId7" Type="http://schemas.openxmlformats.org/officeDocument/2006/relationships/tags" Target="../tags/tag93.xml"/><Relationship Id="rId12" Type="http://schemas.openxmlformats.org/officeDocument/2006/relationships/tags" Target="../tags/tag98.xml"/><Relationship Id="rId17" Type="http://schemas.openxmlformats.org/officeDocument/2006/relationships/tags" Target="../tags/tag103.xml"/><Relationship Id="rId2" Type="http://schemas.openxmlformats.org/officeDocument/2006/relationships/tags" Target="../tags/tag88.xml"/><Relationship Id="rId16" Type="http://schemas.openxmlformats.org/officeDocument/2006/relationships/tags" Target="../tags/tag102.xml"/><Relationship Id="rId1" Type="http://schemas.openxmlformats.org/officeDocument/2006/relationships/tags" Target="../tags/tag87.xml"/><Relationship Id="rId6" Type="http://schemas.openxmlformats.org/officeDocument/2006/relationships/tags" Target="../tags/tag92.xml"/><Relationship Id="rId11" Type="http://schemas.openxmlformats.org/officeDocument/2006/relationships/tags" Target="../tags/tag97.xml"/><Relationship Id="rId5" Type="http://schemas.openxmlformats.org/officeDocument/2006/relationships/tags" Target="../tags/tag91.xml"/><Relationship Id="rId15" Type="http://schemas.openxmlformats.org/officeDocument/2006/relationships/tags" Target="../tags/tag101.xml"/><Relationship Id="rId10" Type="http://schemas.openxmlformats.org/officeDocument/2006/relationships/tags" Target="../tags/tag96.xml"/><Relationship Id="rId4" Type="http://schemas.openxmlformats.org/officeDocument/2006/relationships/tags" Target="../tags/tag90.xml"/><Relationship Id="rId9" Type="http://schemas.openxmlformats.org/officeDocument/2006/relationships/tags" Target="../tags/tag95.xml"/><Relationship Id="rId14" Type="http://schemas.openxmlformats.org/officeDocument/2006/relationships/tags" Target="../tags/tag10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ourses.cs.washington.edu/courses/cse332/25su/exams/final.htm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4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tags" Target="../tags/tag112.xml"/><Relationship Id="rId13" Type="http://schemas.openxmlformats.org/officeDocument/2006/relationships/tags" Target="../tags/tag117.xml"/><Relationship Id="rId18" Type="http://schemas.openxmlformats.org/officeDocument/2006/relationships/tags" Target="../tags/tag122.xml"/><Relationship Id="rId3" Type="http://schemas.openxmlformats.org/officeDocument/2006/relationships/tags" Target="../tags/tag107.xml"/><Relationship Id="rId21" Type="http://schemas.openxmlformats.org/officeDocument/2006/relationships/tags" Target="../tags/tag125.xml"/><Relationship Id="rId7" Type="http://schemas.openxmlformats.org/officeDocument/2006/relationships/tags" Target="../tags/tag111.xml"/><Relationship Id="rId12" Type="http://schemas.openxmlformats.org/officeDocument/2006/relationships/tags" Target="../tags/tag116.xml"/><Relationship Id="rId17" Type="http://schemas.openxmlformats.org/officeDocument/2006/relationships/tags" Target="../tags/tag121.xml"/><Relationship Id="rId2" Type="http://schemas.openxmlformats.org/officeDocument/2006/relationships/tags" Target="../tags/tag106.xml"/><Relationship Id="rId16" Type="http://schemas.openxmlformats.org/officeDocument/2006/relationships/tags" Target="../tags/tag120.xml"/><Relationship Id="rId20" Type="http://schemas.openxmlformats.org/officeDocument/2006/relationships/tags" Target="../tags/tag124.xml"/><Relationship Id="rId1" Type="http://schemas.openxmlformats.org/officeDocument/2006/relationships/tags" Target="../tags/tag105.xml"/><Relationship Id="rId6" Type="http://schemas.openxmlformats.org/officeDocument/2006/relationships/tags" Target="../tags/tag110.xml"/><Relationship Id="rId11" Type="http://schemas.openxmlformats.org/officeDocument/2006/relationships/tags" Target="../tags/tag115.xml"/><Relationship Id="rId5" Type="http://schemas.openxmlformats.org/officeDocument/2006/relationships/tags" Target="../tags/tag109.xml"/><Relationship Id="rId15" Type="http://schemas.openxmlformats.org/officeDocument/2006/relationships/tags" Target="../tags/tag119.xml"/><Relationship Id="rId10" Type="http://schemas.openxmlformats.org/officeDocument/2006/relationships/tags" Target="../tags/tag114.xml"/><Relationship Id="rId19" Type="http://schemas.openxmlformats.org/officeDocument/2006/relationships/tags" Target="../tags/tag123.xml"/><Relationship Id="rId4" Type="http://schemas.openxmlformats.org/officeDocument/2006/relationships/tags" Target="../tags/tag108.xml"/><Relationship Id="rId9" Type="http://schemas.openxmlformats.org/officeDocument/2006/relationships/tags" Target="../tags/tag113.xml"/><Relationship Id="rId14" Type="http://schemas.openxmlformats.org/officeDocument/2006/relationships/tags" Target="../tags/tag118.xml"/><Relationship Id="rId22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tags" Target="../tags/tag133.xml"/><Relationship Id="rId13" Type="http://schemas.openxmlformats.org/officeDocument/2006/relationships/tags" Target="../tags/tag138.xml"/><Relationship Id="rId18" Type="http://schemas.openxmlformats.org/officeDocument/2006/relationships/tags" Target="../tags/tag143.xml"/><Relationship Id="rId3" Type="http://schemas.openxmlformats.org/officeDocument/2006/relationships/tags" Target="../tags/tag128.xml"/><Relationship Id="rId21" Type="http://schemas.openxmlformats.org/officeDocument/2006/relationships/tags" Target="../tags/tag146.xml"/><Relationship Id="rId7" Type="http://schemas.openxmlformats.org/officeDocument/2006/relationships/tags" Target="../tags/tag132.xml"/><Relationship Id="rId12" Type="http://schemas.openxmlformats.org/officeDocument/2006/relationships/tags" Target="../tags/tag137.xml"/><Relationship Id="rId17" Type="http://schemas.openxmlformats.org/officeDocument/2006/relationships/tags" Target="../tags/tag142.xml"/><Relationship Id="rId2" Type="http://schemas.openxmlformats.org/officeDocument/2006/relationships/tags" Target="../tags/tag127.xml"/><Relationship Id="rId16" Type="http://schemas.openxmlformats.org/officeDocument/2006/relationships/tags" Target="../tags/tag141.xml"/><Relationship Id="rId20" Type="http://schemas.openxmlformats.org/officeDocument/2006/relationships/tags" Target="../tags/tag145.xml"/><Relationship Id="rId1" Type="http://schemas.openxmlformats.org/officeDocument/2006/relationships/tags" Target="../tags/tag126.xml"/><Relationship Id="rId6" Type="http://schemas.openxmlformats.org/officeDocument/2006/relationships/tags" Target="../tags/tag131.xml"/><Relationship Id="rId11" Type="http://schemas.openxmlformats.org/officeDocument/2006/relationships/tags" Target="../tags/tag136.xml"/><Relationship Id="rId5" Type="http://schemas.openxmlformats.org/officeDocument/2006/relationships/tags" Target="../tags/tag130.xml"/><Relationship Id="rId15" Type="http://schemas.openxmlformats.org/officeDocument/2006/relationships/tags" Target="../tags/tag140.xml"/><Relationship Id="rId10" Type="http://schemas.openxmlformats.org/officeDocument/2006/relationships/tags" Target="../tags/tag135.xml"/><Relationship Id="rId19" Type="http://schemas.openxmlformats.org/officeDocument/2006/relationships/tags" Target="../tags/tag144.xml"/><Relationship Id="rId4" Type="http://schemas.openxmlformats.org/officeDocument/2006/relationships/tags" Target="../tags/tag129.xml"/><Relationship Id="rId9" Type="http://schemas.openxmlformats.org/officeDocument/2006/relationships/tags" Target="../tags/tag134.xml"/><Relationship Id="rId14" Type="http://schemas.openxmlformats.org/officeDocument/2006/relationships/tags" Target="../tags/tag139.xml"/><Relationship Id="rId22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8C09C-CF4F-DD29-E47A-59B81DA2E8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Lecture 15: Graph </a:t>
            </a:r>
            <a:r>
              <a:rPr lang="fr-FR" dirty="0" err="1"/>
              <a:t>Traversals</a:t>
            </a:r>
            <a:br>
              <a:rPr lang="fr-FR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448686-1021-A89B-4DD9-785C3C57FB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/>
              <a:t>CSE 332: Data Structures &amp; Parallelism</a:t>
            </a: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/>
              <a:t>Yafqa Khan</a:t>
            </a: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/>
              <a:t>Summer 2025</a:t>
            </a: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DD8D51-29F9-68D5-26AB-124181324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0348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F5BB7-1284-3720-6C2A-6DB801D6F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Traversal: Iterative DFS (Less common)</a:t>
            </a:r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14389A08-BDB3-D225-6BAB-CFEB8235E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450079"/>
            <a:ext cx="4295987" cy="172688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Order Processed: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19E16B-B4A2-C76C-7257-9ED67BBF5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10</a:t>
            </a:fld>
            <a:endParaRPr lang="en-US"/>
          </a:p>
        </p:txBody>
      </p:sp>
      <p:grpSp>
        <p:nvGrpSpPr>
          <p:cNvPr id="5" name="Group 36">
            <a:extLst>
              <a:ext uri="{FF2B5EF4-FFF2-40B4-BE49-F238E27FC236}">
                <a16:creationId xmlns:a16="http://schemas.microsoft.com/office/drawing/2014/main" id="{6ACEA9C9-ACAD-5AC5-60CA-A5797A5CB6CD}"/>
              </a:ext>
            </a:extLst>
          </p:cNvPr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838200" y="1690688"/>
            <a:ext cx="2133600" cy="2286000"/>
            <a:chOff x="3437" y="1248"/>
            <a:chExt cx="1795" cy="1920"/>
          </a:xfrm>
        </p:grpSpPr>
        <p:sp>
          <p:nvSpPr>
            <p:cNvPr id="6" name="Oval 37">
              <a:extLst>
                <a:ext uri="{FF2B5EF4-FFF2-40B4-BE49-F238E27FC236}">
                  <a16:creationId xmlns:a16="http://schemas.microsoft.com/office/drawing/2014/main" id="{470490DD-6F96-CBE0-35E0-53D1FAA9A592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4178" y="1248"/>
              <a:ext cx="288" cy="288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A</a:t>
              </a:r>
            </a:p>
          </p:txBody>
        </p:sp>
        <p:cxnSp>
          <p:nvCxnSpPr>
            <p:cNvPr id="7" name="AutoShape 38">
              <a:extLst>
                <a:ext uri="{FF2B5EF4-FFF2-40B4-BE49-F238E27FC236}">
                  <a16:creationId xmlns:a16="http://schemas.microsoft.com/office/drawing/2014/main" id="{61C54109-57EF-47C1-8A94-A55CB2097CEB}"/>
                </a:ext>
              </a:extLst>
            </p:cNvPr>
            <p:cNvCxnSpPr>
              <a:cxnSpLocks noChangeShapeType="1"/>
              <a:stCxn id="6" idx="3"/>
              <a:endCxn id="9" idx="0"/>
            </p:cNvCxnSpPr>
            <p:nvPr>
              <p:custDataLst>
                <p:tags r:id="rId4"/>
              </p:custDataLst>
            </p:nvPr>
          </p:nvCxnSpPr>
          <p:spPr bwMode="auto">
            <a:xfrm flipH="1">
              <a:off x="3917" y="1506"/>
              <a:ext cx="303" cy="30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" name="AutoShape 39">
              <a:extLst>
                <a:ext uri="{FF2B5EF4-FFF2-40B4-BE49-F238E27FC236}">
                  <a16:creationId xmlns:a16="http://schemas.microsoft.com/office/drawing/2014/main" id="{54F82FC9-916E-D448-717F-DB219C53F13E}"/>
                </a:ext>
              </a:extLst>
            </p:cNvPr>
            <p:cNvCxnSpPr>
              <a:cxnSpLocks noChangeShapeType="1"/>
              <a:stCxn id="6" idx="5"/>
              <a:endCxn id="14" idx="0"/>
            </p:cNvCxnSpPr>
            <p:nvPr>
              <p:custDataLst>
                <p:tags r:id="rId5"/>
              </p:custDataLst>
            </p:nvPr>
          </p:nvCxnSpPr>
          <p:spPr bwMode="auto">
            <a:xfrm>
              <a:off x="4424" y="1506"/>
              <a:ext cx="303" cy="30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9" name="Oval 40">
              <a:extLst>
                <a:ext uri="{FF2B5EF4-FFF2-40B4-BE49-F238E27FC236}">
                  <a16:creationId xmlns:a16="http://schemas.microsoft.com/office/drawing/2014/main" id="{B4569338-EBBB-E106-BF44-286289D19B50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3773" y="1824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B</a:t>
              </a:r>
            </a:p>
          </p:txBody>
        </p:sp>
        <p:sp>
          <p:nvSpPr>
            <p:cNvPr id="10" name="Oval 41">
              <a:extLst>
                <a:ext uri="{FF2B5EF4-FFF2-40B4-BE49-F238E27FC236}">
                  <a16:creationId xmlns:a16="http://schemas.microsoft.com/office/drawing/2014/main" id="{7ACA46E2-391B-C704-F910-4AD977001F63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3437" y="2352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D</a:t>
              </a:r>
            </a:p>
          </p:txBody>
        </p:sp>
        <p:sp>
          <p:nvSpPr>
            <p:cNvPr id="11" name="Oval 42">
              <a:extLst>
                <a:ext uri="{FF2B5EF4-FFF2-40B4-BE49-F238E27FC236}">
                  <a16:creationId xmlns:a16="http://schemas.microsoft.com/office/drawing/2014/main" id="{311D73DA-8EF1-8BC7-99D4-F20C692469C9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4109" y="2352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E</a:t>
              </a:r>
            </a:p>
          </p:txBody>
        </p:sp>
        <p:cxnSp>
          <p:nvCxnSpPr>
            <p:cNvPr id="12" name="AutoShape 43">
              <a:extLst>
                <a:ext uri="{FF2B5EF4-FFF2-40B4-BE49-F238E27FC236}">
                  <a16:creationId xmlns:a16="http://schemas.microsoft.com/office/drawing/2014/main" id="{84155D98-B664-2DE6-EF58-682571B58439}"/>
                </a:ext>
              </a:extLst>
            </p:cNvPr>
            <p:cNvCxnSpPr>
              <a:cxnSpLocks noChangeShapeType="1"/>
              <a:stCxn id="9" idx="5"/>
              <a:endCxn id="11" idx="0"/>
            </p:cNvCxnSpPr>
            <p:nvPr>
              <p:custDataLst>
                <p:tags r:id="rId9"/>
              </p:custDataLst>
            </p:nvPr>
          </p:nvCxnSpPr>
          <p:spPr bwMode="auto">
            <a:xfrm>
              <a:off x="4019" y="2082"/>
              <a:ext cx="234" cy="25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3" name="AutoShape 44">
              <a:extLst>
                <a:ext uri="{FF2B5EF4-FFF2-40B4-BE49-F238E27FC236}">
                  <a16:creationId xmlns:a16="http://schemas.microsoft.com/office/drawing/2014/main" id="{6B8961F3-8A6A-002C-E905-042BAB2D7F57}"/>
                </a:ext>
              </a:extLst>
            </p:cNvPr>
            <p:cNvCxnSpPr>
              <a:cxnSpLocks noChangeShapeType="1"/>
              <a:stCxn id="9" idx="3"/>
              <a:endCxn id="10" idx="0"/>
            </p:cNvCxnSpPr>
            <p:nvPr>
              <p:custDataLst>
                <p:tags r:id="rId10"/>
              </p:custDataLst>
            </p:nvPr>
          </p:nvCxnSpPr>
          <p:spPr bwMode="auto">
            <a:xfrm flipH="1">
              <a:off x="3581" y="2082"/>
              <a:ext cx="234" cy="25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4" name="Oval 45">
              <a:extLst>
                <a:ext uri="{FF2B5EF4-FFF2-40B4-BE49-F238E27FC236}">
                  <a16:creationId xmlns:a16="http://schemas.microsoft.com/office/drawing/2014/main" id="{6FD84F0E-A437-075D-818D-545152A3CE66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4583" y="1824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C</a:t>
              </a:r>
            </a:p>
          </p:txBody>
        </p:sp>
        <p:sp>
          <p:nvSpPr>
            <p:cNvPr id="15" name="Oval 46">
              <a:extLst>
                <a:ext uri="{FF2B5EF4-FFF2-40B4-BE49-F238E27FC236}">
                  <a16:creationId xmlns:a16="http://schemas.microsoft.com/office/drawing/2014/main" id="{EDEA5C8A-D46C-3432-8DAA-FE9DBB3FA7E5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4583" y="2352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F</a:t>
              </a:r>
            </a:p>
          </p:txBody>
        </p:sp>
        <p:cxnSp>
          <p:nvCxnSpPr>
            <p:cNvPr id="16" name="AutoShape 47">
              <a:extLst>
                <a:ext uri="{FF2B5EF4-FFF2-40B4-BE49-F238E27FC236}">
                  <a16:creationId xmlns:a16="http://schemas.microsoft.com/office/drawing/2014/main" id="{581BB541-3759-F6FE-50EA-7A61BB5B1FA6}"/>
                </a:ext>
              </a:extLst>
            </p:cNvPr>
            <p:cNvCxnSpPr>
              <a:cxnSpLocks noChangeShapeType="1"/>
              <a:stCxn id="14" idx="4"/>
              <a:endCxn id="15" idx="0"/>
            </p:cNvCxnSpPr>
            <p:nvPr>
              <p:custDataLst>
                <p:tags r:id="rId13"/>
              </p:custDataLst>
            </p:nvPr>
          </p:nvCxnSpPr>
          <p:spPr bwMode="auto">
            <a:xfrm>
              <a:off x="4727" y="2124"/>
              <a:ext cx="0" cy="2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7" name="AutoShape 48">
              <a:extLst>
                <a:ext uri="{FF2B5EF4-FFF2-40B4-BE49-F238E27FC236}">
                  <a16:creationId xmlns:a16="http://schemas.microsoft.com/office/drawing/2014/main" id="{1D50655E-3337-713F-E19B-AC22FC6AD26E}"/>
                </a:ext>
              </a:extLst>
            </p:cNvPr>
            <p:cNvCxnSpPr>
              <a:cxnSpLocks noChangeShapeType="1"/>
              <a:stCxn id="15" idx="3"/>
              <a:endCxn id="20" idx="0"/>
            </p:cNvCxnSpPr>
            <p:nvPr>
              <p:custDataLst>
                <p:tags r:id="rId14"/>
              </p:custDataLst>
            </p:nvPr>
          </p:nvCxnSpPr>
          <p:spPr bwMode="auto">
            <a:xfrm flipH="1">
              <a:off x="4366" y="2610"/>
              <a:ext cx="259" cy="25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8" name="Oval 49">
              <a:extLst>
                <a:ext uri="{FF2B5EF4-FFF2-40B4-BE49-F238E27FC236}">
                  <a16:creationId xmlns:a16="http://schemas.microsoft.com/office/drawing/2014/main" id="{143A547A-C023-B02A-204C-680D091F791D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4944" y="2880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H</a:t>
              </a:r>
            </a:p>
          </p:txBody>
        </p:sp>
        <p:cxnSp>
          <p:nvCxnSpPr>
            <p:cNvPr id="19" name="AutoShape 50">
              <a:extLst>
                <a:ext uri="{FF2B5EF4-FFF2-40B4-BE49-F238E27FC236}">
                  <a16:creationId xmlns:a16="http://schemas.microsoft.com/office/drawing/2014/main" id="{BC389C62-04CD-B327-B5A2-C163E87B095F}"/>
                </a:ext>
              </a:extLst>
            </p:cNvPr>
            <p:cNvCxnSpPr>
              <a:cxnSpLocks noChangeShapeType="1"/>
              <a:stCxn id="15" idx="5"/>
              <a:endCxn id="18" idx="0"/>
            </p:cNvCxnSpPr>
            <p:nvPr>
              <p:custDataLst>
                <p:tags r:id="rId16"/>
              </p:custDataLst>
            </p:nvPr>
          </p:nvCxnSpPr>
          <p:spPr bwMode="auto">
            <a:xfrm>
              <a:off x="4829" y="2610"/>
              <a:ext cx="259" cy="25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0" name="Oval 51">
              <a:extLst>
                <a:ext uri="{FF2B5EF4-FFF2-40B4-BE49-F238E27FC236}">
                  <a16:creationId xmlns:a16="http://schemas.microsoft.com/office/drawing/2014/main" id="{94668196-4061-3996-2503-4001ACAF5978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4222" y="2880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G</a:t>
              </a:r>
            </a:p>
          </p:txBody>
        </p:sp>
      </p:grpSp>
      <p:sp>
        <p:nvSpPr>
          <p:cNvPr id="21" name="Rectangle 2">
            <a:extLst>
              <a:ext uri="{FF2B5EF4-FFF2-40B4-BE49-F238E27FC236}">
                <a16:creationId xmlns:a16="http://schemas.microsoft.com/office/drawing/2014/main" id="{CE80B374-B4FE-55E1-E583-2E389C1A9067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410200" y="1690688"/>
            <a:ext cx="5943600" cy="435112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 err="1">
                <a:latin typeface="Courier New" pitchFamily="49" charset="0"/>
              </a:rPr>
              <a:t>IterativeDFS</a:t>
            </a:r>
            <a:r>
              <a:rPr lang="en-US" sz="2000" kern="0" dirty="0">
                <a:latin typeface="Courier New" pitchFamily="49" charset="0"/>
              </a:rPr>
              <a:t>(Node </a:t>
            </a:r>
            <a:r>
              <a:rPr lang="en-US" sz="2000" kern="0" dirty="0" err="1">
                <a:latin typeface="Courier New" pitchFamily="49" charset="0"/>
              </a:rPr>
              <a:t>src</a:t>
            </a:r>
            <a:r>
              <a:rPr lang="en-US" sz="2000" kern="0" dirty="0">
                <a:latin typeface="Courier New" pitchFamily="49" charset="0"/>
              </a:rPr>
              <a:t>) {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s = new Stack()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</a:t>
            </a:r>
            <a:r>
              <a:rPr lang="en-US" sz="2000" kern="0" dirty="0" err="1">
                <a:latin typeface="Courier New" pitchFamily="49" charset="0"/>
              </a:rPr>
              <a:t>s.push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 err="1">
                <a:latin typeface="Courier New" pitchFamily="49" charset="0"/>
              </a:rPr>
              <a:t>src</a:t>
            </a:r>
            <a:r>
              <a:rPr lang="en-US" sz="2000" kern="0" dirty="0">
                <a:latin typeface="Courier New" pitchFamily="49" charset="0"/>
              </a:rPr>
              <a:t>)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mark </a:t>
            </a:r>
            <a:r>
              <a:rPr lang="en-US" sz="2000" kern="0" dirty="0" err="1">
                <a:latin typeface="Courier New" pitchFamily="49" charset="0"/>
              </a:rPr>
              <a:t>src</a:t>
            </a:r>
            <a:r>
              <a:rPr lang="en-US" sz="2000" kern="0" dirty="0">
                <a:latin typeface="Courier New" pitchFamily="49" charset="0"/>
              </a:rPr>
              <a:t> as visited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while(s is not empty) {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	v = </a:t>
            </a:r>
            <a:r>
              <a:rPr lang="en-US" sz="2000" kern="0" dirty="0" err="1">
                <a:latin typeface="Courier New" pitchFamily="49" charset="0"/>
              </a:rPr>
              <a:t>s.pop</a:t>
            </a:r>
            <a:r>
              <a:rPr lang="en-US" sz="2000" kern="0" dirty="0">
                <a:latin typeface="Courier New" pitchFamily="49" charset="0"/>
              </a:rPr>
              <a:t>() // and "process"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	for each node u adjacent to v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	if(u is not marked)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		mark u as visited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		</a:t>
            </a:r>
            <a:r>
              <a:rPr lang="en-US" sz="2000" kern="0" dirty="0" err="1">
                <a:latin typeface="Courier New" pitchFamily="49" charset="0"/>
              </a:rPr>
              <a:t>s.push</a:t>
            </a:r>
            <a:r>
              <a:rPr lang="en-US" sz="2000" kern="0" dirty="0">
                <a:latin typeface="Courier New" pitchFamily="49" charset="0"/>
              </a:rPr>
              <a:t>(u)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	}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}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992304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F5BB7-1284-3720-6C2A-6DB801D6F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Traversal: Iterative DFS (Less common) (Soln.)</a:t>
            </a:r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14389A08-BDB3-D225-6BAB-CFEB8235E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450079"/>
            <a:ext cx="4295987" cy="111252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Order Processed: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A, C, F, H, G, B, E, D</a:t>
            </a:r>
          </a:p>
          <a:p>
            <a:pPr marL="0" indent="0">
              <a:buNone/>
            </a:pPr>
            <a:r>
              <a:rPr lang="pt-BR" dirty="0">
                <a:solidFill>
                  <a:srgbClr val="FF0000"/>
                </a:solidFill>
              </a:rPr>
              <a:t>A, B, D, E, C, F, G, H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19E16B-B4A2-C76C-7257-9ED67BBF5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11</a:t>
            </a:fld>
            <a:endParaRPr lang="en-US"/>
          </a:p>
        </p:txBody>
      </p:sp>
      <p:grpSp>
        <p:nvGrpSpPr>
          <p:cNvPr id="5" name="Group 36">
            <a:extLst>
              <a:ext uri="{FF2B5EF4-FFF2-40B4-BE49-F238E27FC236}">
                <a16:creationId xmlns:a16="http://schemas.microsoft.com/office/drawing/2014/main" id="{6ACEA9C9-ACAD-5AC5-60CA-A5797A5CB6CD}"/>
              </a:ext>
            </a:extLst>
          </p:cNvPr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838200" y="1690688"/>
            <a:ext cx="2133600" cy="2286000"/>
            <a:chOff x="3437" y="1248"/>
            <a:chExt cx="1795" cy="1920"/>
          </a:xfrm>
        </p:grpSpPr>
        <p:sp>
          <p:nvSpPr>
            <p:cNvPr id="6" name="Oval 37">
              <a:extLst>
                <a:ext uri="{FF2B5EF4-FFF2-40B4-BE49-F238E27FC236}">
                  <a16:creationId xmlns:a16="http://schemas.microsoft.com/office/drawing/2014/main" id="{470490DD-6F96-CBE0-35E0-53D1FAA9A592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4178" y="1248"/>
              <a:ext cx="288" cy="288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A</a:t>
              </a:r>
            </a:p>
          </p:txBody>
        </p:sp>
        <p:cxnSp>
          <p:nvCxnSpPr>
            <p:cNvPr id="7" name="AutoShape 38">
              <a:extLst>
                <a:ext uri="{FF2B5EF4-FFF2-40B4-BE49-F238E27FC236}">
                  <a16:creationId xmlns:a16="http://schemas.microsoft.com/office/drawing/2014/main" id="{61C54109-57EF-47C1-8A94-A55CB2097CEB}"/>
                </a:ext>
              </a:extLst>
            </p:cNvPr>
            <p:cNvCxnSpPr>
              <a:cxnSpLocks noChangeShapeType="1"/>
              <a:stCxn id="6" idx="3"/>
              <a:endCxn id="9" idx="0"/>
            </p:cNvCxnSpPr>
            <p:nvPr>
              <p:custDataLst>
                <p:tags r:id="rId4"/>
              </p:custDataLst>
            </p:nvPr>
          </p:nvCxnSpPr>
          <p:spPr bwMode="auto">
            <a:xfrm flipH="1">
              <a:off x="3917" y="1506"/>
              <a:ext cx="303" cy="30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" name="AutoShape 39">
              <a:extLst>
                <a:ext uri="{FF2B5EF4-FFF2-40B4-BE49-F238E27FC236}">
                  <a16:creationId xmlns:a16="http://schemas.microsoft.com/office/drawing/2014/main" id="{54F82FC9-916E-D448-717F-DB219C53F13E}"/>
                </a:ext>
              </a:extLst>
            </p:cNvPr>
            <p:cNvCxnSpPr>
              <a:cxnSpLocks noChangeShapeType="1"/>
              <a:stCxn id="6" idx="5"/>
              <a:endCxn id="14" idx="0"/>
            </p:cNvCxnSpPr>
            <p:nvPr>
              <p:custDataLst>
                <p:tags r:id="rId5"/>
              </p:custDataLst>
            </p:nvPr>
          </p:nvCxnSpPr>
          <p:spPr bwMode="auto">
            <a:xfrm>
              <a:off x="4424" y="1506"/>
              <a:ext cx="303" cy="30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9" name="Oval 40">
              <a:extLst>
                <a:ext uri="{FF2B5EF4-FFF2-40B4-BE49-F238E27FC236}">
                  <a16:creationId xmlns:a16="http://schemas.microsoft.com/office/drawing/2014/main" id="{B4569338-EBBB-E106-BF44-286289D19B50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3773" y="1824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B</a:t>
              </a:r>
            </a:p>
          </p:txBody>
        </p:sp>
        <p:sp>
          <p:nvSpPr>
            <p:cNvPr id="10" name="Oval 41">
              <a:extLst>
                <a:ext uri="{FF2B5EF4-FFF2-40B4-BE49-F238E27FC236}">
                  <a16:creationId xmlns:a16="http://schemas.microsoft.com/office/drawing/2014/main" id="{7ACA46E2-391B-C704-F910-4AD977001F63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3437" y="2352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D</a:t>
              </a:r>
            </a:p>
          </p:txBody>
        </p:sp>
        <p:sp>
          <p:nvSpPr>
            <p:cNvPr id="11" name="Oval 42">
              <a:extLst>
                <a:ext uri="{FF2B5EF4-FFF2-40B4-BE49-F238E27FC236}">
                  <a16:creationId xmlns:a16="http://schemas.microsoft.com/office/drawing/2014/main" id="{311D73DA-8EF1-8BC7-99D4-F20C692469C9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4109" y="2352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E</a:t>
              </a:r>
            </a:p>
          </p:txBody>
        </p:sp>
        <p:cxnSp>
          <p:nvCxnSpPr>
            <p:cNvPr id="12" name="AutoShape 43">
              <a:extLst>
                <a:ext uri="{FF2B5EF4-FFF2-40B4-BE49-F238E27FC236}">
                  <a16:creationId xmlns:a16="http://schemas.microsoft.com/office/drawing/2014/main" id="{84155D98-B664-2DE6-EF58-682571B58439}"/>
                </a:ext>
              </a:extLst>
            </p:cNvPr>
            <p:cNvCxnSpPr>
              <a:cxnSpLocks noChangeShapeType="1"/>
              <a:stCxn id="9" idx="5"/>
              <a:endCxn id="11" idx="0"/>
            </p:cNvCxnSpPr>
            <p:nvPr>
              <p:custDataLst>
                <p:tags r:id="rId9"/>
              </p:custDataLst>
            </p:nvPr>
          </p:nvCxnSpPr>
          <p:spPr bwMode="auto">
            <a:xfrm>
              <a:off x="4019" y="2082"/>
              <a:ext cx="234" cy="25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3" name="AutoShape 44">
              <a:extLst>
                <a:ext uri="{FF2B5EF4-FFF2-40B4-BE49-F238E27FC236}">
                  <a16:creationId xmlns:a16="http://schemas.microsoft.com/office/drawing/2014/main" id="{6B8961F3-8A6A-002C-E905-042BAB2D7F57}"/>
                </a:ext>
              </a:extLst>
            </p:cNvPr>
            <p:cNvCxnSpPr>
              <a:cxnSpLocks noChangeShapeType="1"/>
              <a:stCxn id="9" idx="3"/>
              <a:endCxn id="10" idx="0"/>
            </p:cNvCxnSpPr>
            <p:nvPr>
              <p:custDataLst>
                <p:tags r:id="rId10"/>
              </p:custDataLst>
            </p:nvPr>
          </p:nvCxnSpPr>
          <p:spPr bwMode="auto">
            <a:xfrm flipH="1">
              <a:off x="3581" y="2082"/>
              <a:ext cx="234" cy="25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4" name="Oval 45">
              <a:extLst>
                <a:ext uri="{FF2B5EF4-FFF2-40B4-BE49-F238E27FC236}">
                  <a16:creationId xmlns:a16="http://schemas.microsoft.com/office/drawing/2014/main" id="{6FD84F0E-A437-075D-818D-545152A3CE66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4583" y="1824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C</a:t>
              </a:r>
            </a:p>
          </p:txBody>
        </p:sp>
        <p:sp>
          <p:nvSpPr>
            <p:cNvPr id="15" name="Oval 46">
              <a:extLst>
                <a:ext uri="{FF2B5EF4-FFF2-40B4-BE49-F238E27FC236}">
                  <a16:creationId xmlns:a16="http://schemas.microsoft.com/office/drawing/2014/main" id="{EDEA5C8A-D46C-3432-8DAA-FE9DBB3FA7E5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4583" y="2352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F</a:t>
              </a:r>
            </a:p>
          </p:txBody>
        </p:sp>
        <p:cxnSp>
          <p:nvCxnSpPr>
            <p:cNvPr id="16" name="AutoShape 47">
              <a:extLst>
                <a:ext uri="{FF2B5EF4-FFF2-40B4-BE49-F238E27FC236}">
                  <a16:creationId xmlns:a16="http://schemas.microsoft.com/office/drawing/2014/main" id="{581BB541-3759-F6FE-50EA-7A61BB5B1FA6}"/>
                </a:ext>
              </a:extLst>
            </p:cNvPr>
            <p:cNvCxnSpPr>
              <a:cxnSpLocks noChangeShapeType="1"/>
              <a:stCxn id="14" idx="4"/>
              <a:endCxn id="15" idx="0"/>
            </p:cNvCxnSpPr>
            <p:nvPr>
              <p:custDataLst>
                <p:tags r:id="rId13"/>
              </p:custDataLst>
            </p:nvPr>
          </p:nvCxnSpPr>
          <p:spPr bwMode="auto">
            <a:xfrm>
              <a:off x="4727" y="2124"/>
              <a:ext cx="0" cy="2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7" name="AutoShape 48">
              <a:extLst>
                <a:ext uri="{FF2B5EF4-FFF2-40B4-BE49-F238E27FC236}">
                  <a16:creationId xmlns:a16="http://schemas.microsoft.com/office/drawing/2014/main" id="{1D50655E-3337-713F-E19B-AC22FC6AD26E}"/>
                </a:ext>
              </a:extLst>
            </p:cNvPr>
            <p:cNvCxnSpPr>
              <a:cxnSpLocks noChangeShapeType="1"/>
              <a:stCxn id="15" idx="3"/>
              <a:endCxn id="20" idx="0"/>
            </p:cNvCxnSpPr>
            <p:nvPr>
              <p:custDataLst>
                <p:tags r:id="rId14"/>
              </p:custDataLst>
            </p:nvPr>
          </p:nvCxnSpPr>
          <p:spPr bwMode="auto">
            <a:xfrm flipH="1">
              <a:off x="4366" y="2610"/>
              <a:ext cx="259" cy="25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8" name="Oval 49">
              <a:extLst>
                <a:ext uri="{FF2B5EF4-FFF2-40B4-BE49-F238E27FC236}">
                  <a16:creationId xmlns:a16="http://schemas.microsoft.com/office/drawing/2014/main" id="{143A547A-C023-B02A-204C-680D091F791D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4944" y="2880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H</a:t>
              </a:r>
            </a:p>
          </p:txBody>
        </p:sp>
        <p:cxnSp>
          <p:nvCxnSpPr>
            <p:cNvPr id="19" name="AutoShape 50">
              <a:extLst>
                <a:ext uri="{FF2B5EF4-FFF2-40B4-BE49-F238E27FC236}">
                  <a16:creationId xmlns:a16="http://schemas.microsoft.com/office/drawing/2014/main" id="{BC389C62-04CD-B327-B5A2-C163E87B095F}"/>
                </a:ext>
              </a:extLst>
            </p:cNvPr>
            <p:cNvCxnSpPr>
              <a:cxnSpLocks noChangeShapeType="1"/>
              <a:stCxn id="15" idx="5"/>
              <a:endCxn id="18" idx="0"/>
            </p:cNvCxnSpPr>
            <p:nvPr>
              <p:custDataLst>
                <p:tags r:id="rId16"/>
              </p:custDataLst>
            </p:nvPr>
          </p:nvCxnSpPr>
          <p:spPr bwMode="auto">
            <a:xfrm>
              <a:off x="4829" y="2610"/>
              <a:ext cx="259" cy="25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0" name="Oval 51">
              <a:extLst>
                <a:ext uri="{FF2B5EF4-FFF2-40B4-BE49-F238E27FC236}">
                  <a16:creationId xmlns:a16="http://schemas.microsoft.com/office/drawing/2014/main" id="{94668196-4061-3996-2503-4001ACAF5978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4222" y="2880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G</a:t>
              </a:r>
            </a:p>
          </p:txBody>
        </p:sp>
      </p:grpSp>
      <p:sp>
        <p:nvSpPr>
          <p:cNvPr id="21" name="Rectangle 2">
            <a:extLst>
              <a:ext uri="{FF2B5EF4-FFF2-40B4-BE49-F238E27FC236}">
                <a16:creationId xmlns:a16="http://schemas.microsoft.com/office/drawing/2014/main" id="{CE80B374-B4FE-55E1-E583-2E389C1A9067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410200" y="1690688"/>
            <a:ext cx="5943600" cy="435112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 err="1">
                <a:latin typeface="Courier New" pitchFamily="49" charset="0"/>
              </a:rPr>
              <a:t>IterativeDFS</a:t>
            </a:r>
            <a:r>
              <a:rPr lang="en-US" sz="2000" kern="0" dirty="0">
                <a:latin typeface="Courier New" pitchFamily="49" charset="0"/>
              </a:rPr>
              <a:t>(Node </a:t>
            </a:r>
            <a:r>
              <a:rPr lang="en-US" sz="2000" kern="0" dirty="0" err="1">
                <a:latin typeface="Courier New" pitchFamily="49" charset="0"/>
              </a:rPr>
              <a:t>src</a:t>
            </a:r>
            <a:r>
              <a:rPr lang="en-US" sz="2000" kern="0" dirty="0">
                <a:latin typeface="Courier New" pitchFamily="49" charset="0"/>
              </a:rPr>
              <a:t>) {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s = new Stack()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</a:t>
            </a:r>
            <a:r>
              <a:rPr lang="en-US" sz="2000" kern="0" dirty="0" err="1">
                <a:latin typeface="Courier New" pitchFamily="49" charset="0"/>
              </a:rPr>
              <a:t>s.push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 err="1">
                <a:latin typeface="Courier New" pitchFamily="49" charset="0"/>
              </a:rPr>
              <a:t>src</a:t>
            </a:r>
            <a:r>
              <a:rPr lang="en-US" sz="2000" kern="0" dirty="0">
                <a:latin typeface="Courier New" pitchFamily="49" charset="0"/>
              </a:rPr>
              <a:t>)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mark </a:t>
            </a:r>
            <a:r>
              <a:rPr lang="en-US" sz="2000" kern="0" dirty="0" err="1">
                <a:latin typeface="Courier New" pitchFamily="49" charset="0"/>
              </a:rPr>
              <a:t>src</a:t>
            </a:r>
            <a:r>
              <a:rPr lang="en-US" sz="2000" kern="0" dirty="0">
                <a:latin typeface="Courier New" pitchFamily="49" charset="0"/>
              </a:rPr>
              <a:t> as visited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while(s is not empty) {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	v = </a:t>
            </a:r>
            <a:r>
              <a:rPr lang="en-US" sz="2000" kern="0" dirty="0" err="1">
                <a:latin typeface="Courier New" pitchFamily="49" charset="0"/>
              </a:rPr>
              <a:t>s.pop</a:t>
            </a:r>
            <a:r>
              <a:rPr lang="en-US" sz="2000" kern="0" dirty="0">
                <a:latin typeface="Courier New" pitchFamily="49" charset="0"/>
              </a:rPr>
              <a:t>() // and "process"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	for each node u adjacent to v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	if(u is not marked)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		mark u as visited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		</a:t>
            </a:r>
            <a:r>
              <a:rPr lang="en-US" sz="2000" kern="0" dirty="0" err="1">
                <a:latin typeface="Courier New" pitchFamily="49" charset="0"/>
              </a:rPr>
              <a:t>s.push</a:t>
            </a:r>
            <a:r>
              <a:rPr lang="en-US" sz="2000" kern="0" dirty="0">
                <a:latin typeface="Courier New" pitchFamily="49" charset="0"/>
              </a:rPr>
              <a:t>(u)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	}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}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40109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F5BB7-1284-3720-6C2A-6DB801D6F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Traversal: Recursive DFS (More common)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19E16B-B4A2-C76C-7257-9ED67BBF5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12</a:t>
            </a:fld>
            <a:endParaRPr lang="en-US"/>
          </a:p>
        </p:txBody>
      </p:sp>
      <p:grpSp>
        <p:nvGrpSpPr>
          <p:cNvPr id="5" name="Group 36">
            <a:extLst>
              <a:ext uri="{FF2B5EF4-FFF2-40B4-BE49-F238E27FC236}">
                <a16:creationId xmlns:a16="http://schemas.microsoft.com/office/drawing/2014/main" id="{6ACEA9C9-ACAD-5AC5-60CA-A5797A5CB6CD}"/>
              </a:ext>
            </a:extLst>
          </p:cNvPr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838200" y="1690688"/>
            <a:ext cx="2133600" cy="2286000"/>
            <a:chOff x="3437" y="1248"/>
            <a:chExt cx="1795" cy="1920"/>
          </a:xfrm>
        </p:grpSpPr>
        <p:sp>
          <p:nvSpPr>
            <p:cNvPr id="6" name="Oval 37">
              <a:extLst>
                <a:ext uri="{FF2B5EF4-FFF2-40B4-BE49-F238E27FC236}">
                  <a16:creationId xmlns:a16="http://schemas.microsoft.com/office/drawing/2014/main" id="{470490DD-6F96-CBE0-35E0-53D1FAA9A592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4178" y="1248"/>
              <a:ext cx="288" cy="288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A</a:t>
              </a:r>
            </a:p>
          </p:txBody>
        </p:sp>
        <p:cxnSp>
          <p:nvCxnSpPr>
            <p:cNvPr id="7" name="AutoShape 38">
              <a:extLst>
                <a:ext uri="{FF2B5EF4-FFF2-40B4-BE49-F238E27FC236}">
                  <a16:creationId xmlns:a16="http://schemas.microsoft.com/office/drawing/2014/main" id="{61C54109-57EF-47C1-8A94-A55CB2097CEB}"/>
                </a:ext>
              </a:extLst>
            </p:cNvPr>
            <p:cNvCxnSpPr>
              <a:cxnSpLocks noChangeShapeType="1"/>
              <a:stCxn id="6" idx="3"/>
              <a:endCxn id="9" idx="0"/>
            </p:cNvCxnSpPr>
            <p:nvPr>
              <p:custDataLst>
                <p:tags r:id="rId4"/>
              </p:custDataLst>
            </p:nvPr>
          </p:nvCxnSpPr>
          <p:spPr bwMode="auto">
            <a:xfrm flipH="1">
              <a:off x="3917" y="1506"/>
              <a:ext cx="303" cy="30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" name="AutoShape 39">
              <a:extLst>
                <a:ext uri="{FF2B5EF4-FFF2-40B4-BE49-F238E27FC236}">
                  <a16:creationId xmlns:a16="http://schemas.microsoft.com/office/drawing/2014/main" id="{54F82FC9-916E-D448-717F-DB219C53F13E}"/>
                </a:ext>
              </a:extLst>
            </p:cNvPr>
            <p:cNvCxnSpPr>
              <a:cxnSpLocks noChangeShapeType="1"/>
              <a:stCxn id="6" idx="5"/>
              <a:endCxn id="14" idx="0"/>
            </p:cNvCxnSpPr>
            <p:nvPr>
              <p:custDataLst>
                <p:tags r:id="rId5"/>
              </p:custDataLst>
            </p:nvPr>
          </p:nvCxnSpPr>
          <p:spPr bwMode="auto">
            <a:xfrm>
              <a:off x="4424" y="1506"/>
              <a:ext cx="303" cy="30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9" name="Oval 40">
              <a:extLst>
                <a:ext uri="{FF2B5EF4-FFF2-40B4-BE49-F238E27FC236}">
                  <a16:creationId xmlns:a16="http://schemas.microsoft.com/office/drawing/2014/main" id="{B4569338-EBBB-E106-BF44-286289D19B50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3773" y="1824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B</a:t>
              </a:r>
            </a:p>
          </p:txBody>
        </p:sp>
        <p:sp>
          <p:nvSpPr>
            <p:cNvPr id="10" name="Oval 41">
              <a:extLst>
                <a:ext uri="{FF2B5EF4-FFF2-40B4-BE49-F238E27FC236}">
                  <a16:creationId xmlns:a16="http://schemas.microsoft.com/office/drawing/2014/main" id="{7ACA46E2-391B-C704-F910-4AD977001F63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3437" y="2352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D</a:t>
              </a:r>
            </a:p>
          </p:txBody>
        </p:sp>
        <p:sp>
          <p:nvSpPr>
            <p:cNvPr id="11" name="Oval 42">
              <a:extLst>
                <a:ext uri="{FF2B5EF4-FFF2-40B4-BE49-F238E27FC236}">
                  <a16:creationId xmlns:a16="http://schemas.microsoft.com/office/drawing/2014/main" id="{311D73DA-8EF1-8BC7-99D4-F20C692469C9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4109" y="2352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E</a:t>
              </a:r>
            </a:p>
          </p:txBody>
        </p:sp>
        <p:cxnSp>
          <p:nvCxnSpPr>
            <p:cNvPr id="12" name="AutoShape 43">
              <a:extLst>
                <a:ext uri="{FF2B5EF4-FFF2-40B4-BE49-F238E27FC236}">
                  <a16:creationId xmlns:a16="http://schemas.microsoft.com/office/drawing/2014/main" id="{84155D98-B664-2DE6-EF58-682571B58439}"/>
                </a:ext>
              </a:extLst>
            </p:cNvPr>
            <p:cNvCxnSpPr>
              <a:cxnSpLocks noChangeShapeType="1"/>
              <a:stCxn id="9" idx="5"/>
              <a:endCxn id="11" idx="0"/>
            </p:cNvCxnSpPr>
            <p:nvPr>
              <p:custDataLst>
                <p:tags r:id="rId9"/>
              </p:custDataLst>
            </p:nvPr>
          </p:nvCxnSpPr>
          <p:spPr bwMode="auto">
            <a:xfrm>
              <a:off x="4019" y="2082"/>
              <a:ext cx="234" cy="25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3" name="AutoShape 44">
              <a:extLst>
                <a:ext uri="{FF2B5EF4-FFF2-40B4-BE49-F238E27FC236}">
                  <a16:creationId xmlns:a16="http://schemas.microsoft.com/office/drawing/2014/main" id="{6B8961F3-8A6A-002C-E905-042BAB2D7F57}"/>
                </a:ext>
              </a:extLst>
            </p:cNvPr>
            <p:cNvCxnSpPr>
              <a:cxnSpLocks noChangeShapeType="1"/>
              <a:stCxn id="9" idx="3"/>
              <a:endCxn id="10" idx="0"/>
            </p:cNvCxnSpPr>
            <p:nvPr>
              <p:custDataLst>
                <p:tags r:id="rId10"/>
              </p:custDataLst>
            </p:nvPr>
          </p:nvCxnSpPr>
          <p:spPr bwMode="auto">
            <a:xfrm flipH="1">
              <a:off x="3581" y="2082"/>
              <a:ext cx="234" cy="25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4" name="Oval 45">
              <a:extLst>
                <a:ext uri="{FF2B5EF4-FFF2-40B4-BE49-F238E27FC236}">
                  <a16:creationId xmlns:a16="http://schemas.microsoft.com/office/drawing/2014/main" id="{6FD84F0E-A437-075D-818D-545152A3CE66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4583" y="1824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C</a:t>
              </a:r>
            </a:p>
          </p:txBody>
        </p:sp>
        <p:sp>
          <p:nvSpPr>
            <p:cNvPr id="15" name="Oval 46">
              <a:extLst>
                <a:ext uri="{FF2B5EF4-FFF2-40B4-BE49-F238E27FC236}">
                  <a16:creationId xmlns:a16="http://schemas.microsoft.com/office/drawing/2014/main" id="{EDEA5C8A-D46C-3432-8DAA-FE9DBB3FA7E5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4583" y="2352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F</a:t>
              </a:r>
            </a:p>
          </p:txBody>
        </p:sp>
        <p:cxnSp>
          <p:nvCxnSpPr>
            <p:cNvPr id="16" name="AutoShape 47">
              <a:extLst>
                <a:ext uri="{FF2B5EF4-FFF2-40B4-BE49-F238E27FC236}">
                  <a16:creationId xmlns:a16="http://schemas.microsoft.com/office/drawing/2014/main" id="{581BB541-3759-F6FE-50EA-7A61BB5B1FA6}"/>
                </a:ext>
              </a:extLst>
            </p:cNvPr>
            <p:cNvCxnSpPr>
              <a:cxnSpLocks noChangeShapeType="1"/>
              <a:stCxn id="14" idx="4"/>
              <a:endCxn id="15" idx="0"/>
            </p:cNvCxnSpPr>
            <p:nvPr>
              <p:custDataLst>
                <p:tags r:id="rId13"/>
              </p:custDataLst>
            </p:nvPr>
          </p:nvCxnSpPr>
          <p:spPr bwMode="auto">
            <a:xfrm>
              <a:off x="4727" y="2124"/>
              <a:ext cx="0" cy="2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7" name="AutoShape 48">
              <a:extLst>
                <a:ext uri="{FF2B5EF4-FFF2-40B4-BE49-F238E27FC236}">
                  <a16:creationId xmlns:a16="http://schemas.microsoft.com/office/drawing/2014/main" id="{1D50655E-3337-713F-E19B-AC22FC6AD26E}"/>
                </a:ext>
              </a:extLst>
            </p:cNvPr>
            <p:cNvCxnSpPr>
              <a:cxnSpLocks noChangeShapeType="1"/>
              <a:stCxn id="15" idx="3"/>
              <a:endCxn id="20" idx="0"/>
            </p:cNvCxnSpPr>
            <p:nvPr>
              <p:custDataLst>
                <p:tags r:id="rId14"/>
              </p:custDataLst>
            </p:nvPr>
          </p:nvCxnSpPr>
          <p:spPr bwMode="auto">
            <a:xfrm flipH="1">
              <a:off x="4366" y="2610"/>
              <a:ext cx="259" cy="25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8" name="Oval 49">
              <a:extLst>
                <a:ext uri="{FF2B5EF4-FFF2-40B4-BE49-F238E27FC236}">
                  <a16:creationId xmlns:a16="http://schemas.microsoft.com/office/drawing/2014/main" id="{143A547A-C023-B02A-204C-680D091F791D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4944" y="2880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H</a:t>
              </a:r>
            </a:p>
          </p:txBody>
        </p:sp>
        <p:cxnSp>
          <p:nvCxnSpPr>
            <p:cNvPr id="19" name="AutoShape 50">
              <a:extLst>
                <a:ext uri="{FF2B5EF4-FFF2-40B4-BE49-F238E27FC236}">
                  <a16:creationId xmlns:a16="http://schemas.microsoft.com/office/drawing/2014/main" id="{BC389C62-04CD-B327-B5A2-C163E87B095F}"/>
                </a:ext>
              </a:extLst>
            </p:cNvPr>
            <p:cNvCxnSpPr>
              <a:cxnSpLocks noChangeShapeType="1"/>
              <a:stCxn id="15" idx="5"/>
              <a:endCxn id="18" idx="0"/>
            </p:cNvCxnSpPr>
            <p:nvPr>
              <p:custDataLst>
                <p:tags r:id="rId16"/>
              </p:custDataLst>
            </p:nvPr>
          </p:nvCxnSpPr>
          <p:spPr bwMode="auto">
            <a:xfrm>
              <a:off x="4829" y="2610"/>
              <a:ext cx="259" cy="25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0" name="Oval 51">
              <a:extLst>
                <a:ext uri="{FF2B5EF4-FFF2-40B4-BE49-F238E27FC236}">
                  <a16:creationId xmlns:a16="http://schemas.microsoft.com/office/drawing/2014/main" id="{94668196-4061-3996-2503-4001ACAF5978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4222" y="2880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G</a:t>
              </a:r>
            </a:p>
          </p:txBody>
        </p:sp>
      </p:grpSp>
      <p:sp>
        <p:nvSpPr>
          <p:cNvPr id="21" name="Rectangle 2">
            <a:extLst>
              <a:ext uri="{FF2B5EF4-FFF2-40B4-BE49-F238E27FC236}">
                <a16:creationId xmlns:a16="http://schemas.microsoft.com/office/drawing/2014/main" id="{CE80B374-B4FE-55E1-E583-2E389C1A9067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303520" y="1690689"/>
            <a:ext cx="6050278" cy="2286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 err="1">
                <a:latin typeface="Courier New" pitchFamily="49" charset="0"/>
              </a:rPr>
              <a:t>RecursiveDFS</a:t>
            </a:r>
            <a:r>
              <a:rPr lang="en-US" sz="2000" kern="0" dirty="0">
                <a:latin typeface="Courier New" pitchFamily="49" charset="0"/>
              </a:rPr>
              <a:t>(Node v) {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mark v as visited // and "process"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for each node u adjacent to v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	if u is not marked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		</a:t>
            </a:r>
            <a:r>
              <a:rPr lang="en-US" sz="2000" kern="0" dirty="0" err="1">
                <a:latin typeface="Courier New" pitchFamily="49" charset="0"/>
              </a:rPr>
              <a:t>RecursiveDFS</a:t>
            </a:r>
            <a:r>
              <a:rPr lang="en-US" sz="2000" kern="0" dirty="0">
                <a:latin typeface="Courier New" pitchFamily="49" charset="0"/>
              </a:rPr>
              <a:t>(u)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}</a:t>
            </a:r>
          </a:p>
        </p:txBody>
      </p:sp>
      <p:sp>
        <p:nvSpPr>
          <p:cNvPr id="23" name="Content Placeholder 23">
            <a:extLst>
              <a:ext uri="{FF2B5EF4-FFF2-40B4-BE49-F238E27FC236}">
                <a16:creationId xmlns:a16="http://schemas.microsoft.com/office/drawing/2014/main" id="{78CC1D12-14B6-3137-D518-3D35C1AD72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450079"/>
            <a:ext cx="4295987" cy="111252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Order Processed: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Same as before!</a:t>
            </a:r>
          </a:p>
        </p:txBody>
      </p:sp>
    </p:spTree>
    <p:extLst>
      <p:ext uri="{BB962C8B-B14F-4D97-AF65-F5344CB8AC3E}">
        <p14:creationId xmlns:p14="http://schemas.microsoft.com/office/powerpoint/2010/main" val="3918680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BA2193-A55F-8026-AC99-1DD5F5C5A7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76B29-FC5F-A72F-3150-C31942205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Cycle Detection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8E1685-6DF3-2430-2EAD-4F81C6DDC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13</a:t>
            </a:fld>
            <a:endParaRPr lang="en-US"/>
          </a:p>
        </p:txBody>
      </p:sp>
      <p:grpSp>
        <p:nvGrpSpPr>
          <p:cNvPr id="5" name="Group 36">
            <a:extLst>
              <a:ext uri="{FF2B5EF4-FFF2-40B4-BE49-F238E27FC236}">
                <a16:creationId xmlns:a16="http://schemas.microsoft.com/office/drawing/2014/main" id="{0F764CA8-1F56-72E2-09F5-C25E9623B2CE}"/>
              </a:ext>
            </a:extLst>
          </p:cNvPr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838200" y="1690688"/>
            <a:ext cx="2133600" cy="2286000"/>
            <a:chOff x="3437" y="1248"/>
            <a:chExt cx="1795" cy="1920"/>
          </a:xfrm>
        </p:grpSpPr>
        <p:sp>
          <p:nvSpPr>
            <p:cNvPr id="6" name="Oval 37">
              <a:extLst>
                <a:ext uri="{FF2B5EF4-FFF2-40B4-BE49-F238E27FC236}">
                  <a16:creationId xmlns:a16="http://schemas.microsoft.com/office/drawing/2014/main" id="{D577A819-F3B2-58AF-2838-6E93F7FEAFC3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4178" y="1248"/>
              <a:ext cx="288" cy="288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A</a:t>
              </a:r>
            </a:p>
          </p:txBody>
        </p:sp>
        <p:cxnSp>
          <p:nvCxnSpPr>
            <p:cNvPr id="7" name="AutoShape 38">
              <a:extLst>
                <a:ext uri="{FF2B5EF4-FFF2-40B4-BE49-F238E27FC236}">
                  <a16:creationId xmlns:a16="http://schemas.microsoft.com/office/drawing/2014/main" id="{112B709D-4F30-A8BA-B4D8-CA8AF632051C}"/>
                </a:ext>
              </a:extLst>
            </p:cNvPr>
            <p:cNvCxnSpPr>
              <a:cxnSpLocks noChangeShapeType="1"/>
              <a:stCxn id="6" idx="3"/>
              <a:endCxn id="9" idx="0"/>
            </p:cNvCxnSpPr>
            <p:nvPr>
              <p:custDataLst>
                <p:tags r:id="rId4"/>
              </p:custDataLst>
            </p:nvPr>
          </p:nvCxnSpPr>
          <p:spPr bwMode="auto">
            <a:xfrm flipH="1">
              <a:off x="3917" y="1506"/>
              <a:ext cx="303" cy="30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" name="AutoShape 39">
              <a:extLst>
                <a:ext uri="{FF2B5EF4-FFF2-40B4-BE49-F238E27FC236}">
                  <a16:creationId xmlns:a16="http://schemas.microsoft.com/office/drawing/2014/main" id="{E56A09DB-ABA0-D19C-AA5E-852C4BA52713}"/>
                </a:ext>
              </a:extLst>
            </p:cNvPr>
            <p:cNvCxnSpPr>
              <a:cxnSpLocks noChangeShapeType="1"/>
              <a:stCxn id="6" idx="5"/>
              <a:endCxn id="14" idx="0"/>
            </p:cNvCxnSpPr>
            <p:nvPr>
              <p:custDataLst>
                <p:tags r:id="rId5"/>
              </p:custDataLst>
            </p:nvPr>
          </p:nvCxnSpPr>
          <p:spPr bwMode="auto">
            <a:xfrm>
              <a:off x="4424" y="1506"/>
              <a:ext cx="303" cy="306"/>
            </a:xfrm>
            <a:prstGeom prst="straightConnector1">
              <a:avLst/>
            </a:prstGeom>
            <a:noFill/>
            <a:ln w="9525">
              <a:solidFill>
                <a:schemeClr val="accent2">
                  <a:lumMod val="75000"/>
                </a:schemeClr>
              </a:solidFill>
              <a:round/>
              <a:headEnd/>
              <a:tailEnd type="triangle" w="med" len="med"/>
            </a:ln>
          </p:spPr>
        </p:cxnSp>
        <p:sp>
          <p:nvSpPr>
            <p:cNvPr id="9" name="Oval 40">
              <a:extLst>
                <a:ext uri="{FF2B5EF4-FFF2-40B4-BE49-F238E27FC236}">
                  <a16:creationId xmlns:a16="http://schemas.microsoft.com/office/drawing/2014/main" id="{668789CB-5986-DECE-873F-B03D32993C7B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3773" y="1824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B</a:t>
              </a:r>
            </a:p>
          </p:txBody>
        </p:sp>
        <p:sp>
          <p:nvSpPr>
            <p:cNvPr id="10" name="Oval 41">
              <a:extLst>
                <a:ext uri="{FF2B5EF4-FFF2-40B4-BE49-F238E27FC236}">
                  <a16:creationId xmlns:a16="http://schemas.microsoft.com/office/drawing/2014/main" id="{B564CEDC-74CC-DCCE-8BB2-CB0B86F43D03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3437" y="2352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D</a:t>
              </a:r>
            </a:p>
          </p:txBody>
        </p:sp>
        <p:sp>
          <p:nvSpPr>
            <p:cNvPr id="11" name="Oval 42">
              <a:extLst>
                <a:ext uri="{FF2B5EF4-FFF2-40B4-BE49-F238E27FC236}">
                  <a16:creationId xmlns:a16="http://schemas.microsoft.com/office/drawing/2014/main" id="{FAC9FA2C-0A6B-BBF1-E841-88EF7026D676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4109" y="2352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E</a:t>
              </a:r>
            </a:p>
          </p:txBody>
        </p:sp>
        <p:cxnSp>
          <p:nvCxnSpPr>
            <p:cNvPr id="12" name="AutoShape 43">
              <a:extLst>
                <a:ext uri="{FF2B5EF4-FFF2-40B4-BE49-F238E27FC236}">
                  <a16:creationId xmlns:a16="http://schemas.microsoft.com/office/drawing/2014/main" id="{EBA03AD8-34BA-0F57-3C2B-CA5D4FEC85E3}"/>
                </a:ext>
              </a:extLst>
            </p:cNvPr>
            <p:cNvCxnSpPr>
              <a:cxnSpLocks noChangeShapeType="1"/>
              <a:stCxn id="9" idx="5"/>
              <a:endCxn id="11" idx="0"/>
            </p:cNvCxnSpPr>
            <p:nvPr>
              <p:custDataLst>
                <p:tags r:id="rId9"/>
              </p:custDataLst>
            </p:nvPr>
          </p:nvCxnSpPr>
          <p:spPr bwMode="auto">
            <a:xfrm>
              <a:off x="4019" y="2082"/>
              <a:ext cx="234" cy="25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3" name="AutoShape 44">
              <a:extLst>
                <a:ext uri="{FF2B5EF4-FFF2-40B4-BE49-F238E27FC236}">
                  <a16:creationId xmlns:a16="http://schemas.microsoft.com/office/drawing/2014/main" id="{3B93FA8D-5AE2-3827-02EF-27FACADBBBD6}"/>
                </a:ext>
              </a:extLst>
            </p:cNvPr>
            <p:cNvCxnSpPr>
              <a:cxnSpLocks noChangeShapeType="1"/>
              <a:stCxn id="9" idx="3"/>
              <a:endCxn id="10" idx="0"/>
            </p:cNvCxnSpPr>
            <p:nvPr>
              <p:custDataLst>
                <p:tags r:id="rId10"/>
              </p:custDataLst>
            </p:nvPr>
          </p:nvCxnSpPr>
          <p:spPr bwMode="auto">
            <a:xfrm flipH="1">
              <a:off x="3581" y="2082"/>
              <a:ext cx="234" cy="25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4" name="Oval 45">
              <a:extLst>
                <a:ext uri="{FF2B5EF4-FFF2-40B4-BE49-F238E27FC236}">
                  <a16:creationId xmlns:a16="http://schemas.microsoft.com/office/drawing/2014/main" id="{8902239D-83E6-C1B7-8F40-B9A724D5A25B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4583" y="1824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C</a:t>
              </a:r>
            </a:p>
          </p:txBody>
        </p:sp>
        <p:sp>
          <p:nvSpPr>
            <p:cNvPr id="15" name="Oval 46">
              <a:extLst>
                <a:ext uri="{FF2B5EF4-FFF2-40B4-BE49-F238E27FC236}">
                  <a16:creationId xmlns:a16="http://schemas.microsoft.com/office/drawing/2014/main" id="{56BFC675-137C-30B4-6996-53D8503CF97D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4583" y="2352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F</a:t>
              </a:r>
            </a:p>
          </p:txBody>
        </p:sp>
        <p:cxnSp>
          <p:nvCxnSpPr>
            <p:cNvPr id="16" name="AutoShape 47">
              <a:extLst>
                <a:ext uri="{FF2B5EF4-FFF2-40B4-BE49-F238E27FC236}">
                  <a16:creationId xmlns:a16="http://schemas.microsoft.com/office/drawing/2014/main" id="{5581C188-417B-3CF5-46AF-E4A6FB497A8E}"/>
                </a:ext>
              </a:extLst>
            </p:cNvPr>
            <p:cNvCxnSpPr>
              <a:cxnSpLocks noChangeShapeType="1"/>
              <a:stCxn id="14" idx="4"/>
              <a:endCxn id="15" idx="0"/>
            </p:cNvCxnSpPr>
            <p:nvPr>
              <p:custDataLst>
                <p:tags r:id="rId13"/>
              </p:custDataLst>
            </p:nvPr>
          </p:nvCxnSpPr>
          <p:spPr bwMode="auto">
            <a:xfrm>
              <a:off x="4727" y="2124"/>
              <a:ext cx="0" cy="216"/>
            </a:xfrm>
            <a:prstGeom prst="straightConnector1">
              <a:avLst/>
            </a:prstGeom>
            <a:noFill/>
            <a:ln w="9525">
              <a:solidFill>
                <a:schemeClr val="accent2">
                  <a:lumMod val="75000"/>
                </a:schemeClr>
              </a:solidFill>
              <a:round/>
              <a:headEnd/>
              <a:tailEnd type="triangle" w="med" len="med"/>
            </a:ln>
          </p:spPr>
        </p:cxnSp>
        <p:cxnSp>
          <p:nvCxnSpPr>
            <p:cNvPr id="17" name="AutoShape 48">
              <a:extLst>
                <a:ext uri="{FF2B5EF4-FFF2-40B4-BE49-F238E27FC236}">
                  <a16:creationId xmlns:a16="http://schemas.microsoft.com/office/drawing/2014/main" id="{0B1EADAB-C291-BAF4-D0FE-742F998FFBD3}"/>
                </a:ext>
              </a:extLst>
            </p:cNvPr>
            <p:cNvCxnSpPr>
              <a:cxnSpLocks noChangeShapeType="1"/>
              <a:stCxn id="15" idx="3"/>
              <a:endCxn id="20" idx="0"/>
            </p:cNvCxnSpPr>
            <p:nvPr>
              <p:custDataLst>
                <p:tags r:id="rId14"/>
              </p:custDataLst>
            </p:nvPr>
          </p:nvCxnSpPr>
          <p:spPr bwMode="auto">
            <a:xfrm flipH="1">
              <a:off x="4366" y="2610"/>
              <a:ext cx="259" cy="25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8" name="Oval 49">
              <a:extLst>
                <a:ext uri="{FF2B5EF4-FFF2-40B4-BE49-F238E27FC236}">
                  <a16:creationId xmlns:a16="http://schemas.microsoft.com/office/drawing/2014/main" id="{F8B625BC-9EA0-2782-9D96-EF9871A30605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4944" y="2880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H</a:t>
              </a:r>
            </a:p>
          </p:txBody>
        </p:sp>
        <p:cxnSp>
          <p:nvCxnSpPr>
            <p:cNvPr id="19" name="AutoShape 50">
              <a:extLst>
                <a:ext uri="{FF2B5EF4-FFF2-40B4-BE49-F238E27FC236}">
                  <a16:creationId xmlns:a16="http://schemas.microsoft.com/office/drawing/2014/main" id="{65877FA8-45A3-1FB4-95C5-310A4AC28133}"/>
                </a:ext>
              </a:extLst>
            </p:cNvPr>
            <p:cNvCxnSpPr>
              <a:cxnSpLocks noChangeShapeType="1"/>
              <a:stCxn id="15" idx="5"/>
              <a:endCxn id="18" idx="0"/>
            </p:cNvCxnSpPr>
            <p:nvPr>
              <p:custDataLst>
                <p:tags r:id="rId16"/>
              </p:custDataLst>
            </p:nvPr>
          </p:nvCxnSpPr>
          <p:spPr bwMode="auto">
            <a:xfrm>
              <a:off x="4829" y="2610"/>
              <a:ext cx="259" cy="258"/>
            </a:xfrm>
            <a:prstGeom prst="straightConnector1">
              <a:avLst/>
            </a:prstGeom>
            <a:noFill/>
            <a:ln w="9525">
              <a:solidFill>
                <a:schemeClr val="accent2">
                  <a:lumMod val="75000"/>
                </a:schemeClr>
              </a:solidFill>
              <a:round/>
              <a:headEnd/>
              <a:tailEnd type="triangle" w="med" len="med"/>
            </a:ln>
          </p:spPr>
        </p:cxnSp>
        <p:sp>
          <p:nvSpPr>
            <p:cNvPr id="20" name="Oval 51">
              <a:extLst>
                <a:ext uri="{FF2B5EF4-FFF2-40B4-BE49-F238E27FC236}">
                  <a16:creationId xmlns:a16="http://schemas.microsoft.com/office/drawing/2014/main" id="{1F0F3A3C-A0C1-ACBF-C8A3-75893E7C8FBC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4222" y="2880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G</a:t>
              </a:r>
            </a:p>
          </p:txBody>
        </p:sp>
      </p:grpSp>
      <p:sp>
        <p:nvSpPr>
          <p:cNvPr id="21" name="Rectangle 2">
            <a:extLst>
              <a:ext uri="{FF2B5EF4-FFF2-40B4-BE49-F238E27FC236}">
                <a16:creationId xmlns:a16="http://schemas.microsoft.com/office/drawing/2014/main" id="{E5C1B5D5-AD36-C7D8-C9B3-6E9ACD808D2A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303520" y="1690689"/>
            <a:ext cx="6050278" cy="2286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 err="1">
                <a:latin typeface="Courier New" pitchFamily="49" charset="0"/>
              </a:rPr>
              <a:t>RecursiveDFS</a:t>
            </a:r>
            <a:r>
              <a:rPr lang="en-US" sz="2000" kern="0" dirty="0">
                <a:latin typeface="Courier New" pitchFamily="49" charset="0"/>
              </a:rPr>
              <a:t>(Node v) {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mark v as visited // and "process"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for each node u adjacent to v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	if u is not marked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		</a:t>
            </a:r>
            <a:r>
              <a:rPr lang="en-US" sz="2000" kern="0" dirty="0" err="1">
                <a:latin typeface="Courier New" pitchFamily="49" charset="0"/>
              </a:rPr>
              <a:t>RecursiveDFS</a:t>
            </a:r>
            <a:r>
              <a:rPr lang="en-US" sz="2000" kern="0" dirty="0">
                <a:latin typeface="Courier New" pitchFamily="49" charset="0"/>
              </a:rPr>
              <a:t>(u)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}</a:t>
            </a:r>
          </a:p>
        </p:txBody>
      </p:sp>
      <p:sp>
        <p:nvSpPr>
          <p:cNvPr id="23" name="Content Placeholder 23">
            <a:extLst>
              <a:ext uri="{FF2B5EF4-FFF2-40B4-BE49-F238E27FC236}">
                <a16:creationId xmlns:a16="http://schemas.microsoft.com/office/drawing/2014/main" id="{C852CA93-B0CE-6595-C670-92A762417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450079"/>
            <a:ext cx="5257800" cy="1112521"/>
          </a:xfrm>
        </p:spPr>
        <p:txBody>
          <a:bodyPr/>
          <a:lstStyle/>
          <a:p>
            <a:r>
              <a:rPr lang="en-US" dirty="0"/>
              <a:t>Intuition: store the “</a:t>
            </a:r>
            <a:r>
              <a:rPr lang="en-US" dirty="0">
                <a:solidFill>
                  <a:schemeClr val="accent2"/>
                </a:solidFill>
              </a:rPr>
              <a:t>current path</a:t>
            </a:r>
            <a:r>
              <a:rPr lang="en-US" dirty="0"/>
              <a:t>” while doing DFS</a:t>
            </a:r>
          </a:p>
          <a:p>
            <a:r>
              <a:rPr lang="en-US" dirty="0"/>
              <a:t>If you see a neighbor (‘u’ in pseudocode) that’s already in the current path, then </a:t>
            </a:r>
            <a:r>
              <a:rPr lang="en-US" dirty="0">
                <a:solidFill>
                  <a:srgbClr val="7030A0"/>
                </a:solidFill>
              </a:rPr>
              <a:t>cycle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323DFD7-387E-1F58-1782-995D2AE202D9}"/>
              </a:ext>
            </a:extLst>
          </p:cNvPr>
          <p:cNvCxnSpPr>
            <a:stCxn id="18" idx="7"/>
            <a:endCxn id="14" idx="5"/>
          </p:cNvCxnSpPr>
          <p:nvPr/>
        </p:nvCxnSpPr>
        <p:spPr>
          <a:xfrm flipH="1" flipV="1">
            <a:off x="2492570" y="2669171"/>
            <a:ext cx="429097" cy="1014834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53529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CAF82F-D1DB-85E3-105A-83C3EE3E6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9392"/>
            <a:ext cx="10515600" cy="5547571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7000" dirty="0"/>
              <a:t>Use Iterative DFS for Exams</a:t>
            </a:r>
          </a:p>
          <a:p>
            <a:pPr marL="0" indent="0" algn="ctr">
              <a:buNone/>
            </a:pPr>
            <a:r>
              <a:rPr lang="en-US" sz="3000" dirty="0"/>
              <a:t>Recursive DFS recommended for EX7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6FD1C8-2371-8B14-FBF0-D1758B92C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7590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FA8F9D1-895B-DC89-5AF4-DB8484C0EA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Any Questions?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964E086-AF18-9A7B-63A6-8E7F92872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0047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F5BB7-1284-3720-6C2A-6DB801D6F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Traversal: BFS (Soln.)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19E16B-B4A2-C76C-7257-9ED67BBF5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16</a:t>
            </a:fld>
            <a:endParaRPr lang="en-US"/>
          </a:p>
        </p:txBody>
      </p:sp>
      <p:grpSp>
        <p:nvGrpSpPr>
          <p:cNvPr id="5" name="Group 36">
            <a:extLst>
              <a:ext uri="{FF2B5EF4-FFF2-40B4-BE49-F238E27FC236}">
                <a16:creationId xmlns:a16="http://schemas.microsoft.com/office/drawing/2014/main" id="{6ACEA9C9-ACAD-5AC5-60CA-A5797A5CB6CD}"/>
              </a:ext>
            </a:extLst>
          </p:cNvPr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838200" y="1690688"/>
            <a:ext cx="2133600" cy="2286000"/>
            <a:chOff x="3437" y="1248"/>
            <a:chExt cx="1795" cy="1920"/>
          </a:xfrm>
        </p:grpSpPr>
        <p:sp>
          <p:nvSpPr>
            <p:cNvPr id="6" name="Oval 37">
              <a:extLst>
                <a:ext uri="{FF2B5EF4-FFF2-40B4-BE49-F238E27FC236}">
                  <a16:creationId xmlns:a16="http://schemas.microsoft.com/office/drawing/2014/main" id="{470490DD-6F96-CBE0-35E0-53D1FAA9A592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4178" y="1248"/>
              <a:ext cx="288" cy="288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A</a:t>
              </a:r>
            </a:p>
          </p:txBody>
        </p:sp>
        <p:cxnSp>
          <p:nvCxnSpPr>
            <p:cNvPr id="7" name="AutoShape 38">
              <a:extLst>
                <a:ext uri="{FF2B5EF4-FFF2-40B4-BE49-F238E27FC236}">
                  <a16:creationId xmlns:a16="http://schemas.microsoft.com/office/drawing/2014/main" id="{61C54109-57EF-47C1-8A94-A55CB2097CEB}"/>
                </a:ext>
              </a:extLst>
            </p:cNvPr>
            <p:cNvCxnSpPr>
              <a:cxnSpLocks noChangeShapeType="1"/>
              <a:stCxn id="6" idx="3"/>
              <a:endCxn id="9" idx="0"/>
            </p:cNvCxnSpPr>
            <p:nvPr>
              <p:custDataLst>
                <p:tags r:id="rId4"/>
              </p:custDataLst>
            </p:nvPr>
          </p:nvCxnSpPr>
          <p:spPr bwMode="auto">
            <a:xfrm flipH="1">
              <a:off x="3917" y="1506"/>
              <a:ext cx="303" cy="30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" name="AutoShape 39">
              <a:extLst>
                <a:ext uri="{FF2B5EF4-FFF2-40B4-BE49-F238E27FC236}">
                  <a16:creationId xmlns:a16="http://schemas.microsoft.com/office/drawing/2014/main" id="{54F82FC9-916E-D448-717F-DB219C53F13E}"/>
                </a:ext>
              </a:extLst>
            </p:cNvPr>
            <p:cNvCxnSpPr>
              <a:cxnSpLocks noChangeShapeType="1"/>
              <a:stCxn id="6" idx="5"/>
              <a:endCxn id="14" idx="0"/>
            </p:cNvCxnSpPr>
            <p:nvPr>
              <p:custDataLst>
                <p:tags r:id="rId5"/>
              </p:custDataLst>
            </p:nvPr>
          </p:nvCxnSpPr>
          <p:spPr bwMode="auto">
            <a:xfrm>
              <a:off x="4424" y="1506"/>
              <a:ext cx="303" cy="30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9" name="Oval 40">
              <a:extLst>
                <a:ext uri="{FF2B5EF4-FFF2-40B4-BE49-F238E27FC236}">
                  <a16:creationId xmlns:a16="http://schemas.microsoft.com/office/drawing/2014/main" id="{B4569338-EBBB-E106-BF44-286289D19B50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3773" y="1824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B</a:t>
              </a:r>
            </a:p>
          </p:txBody>
        </p:sp>
        <p:sp>
          <p:nvSpPr>
            <p:cNvPr id="10" name="Oval 41">
              <a:extLst>
                <a:ext uri="{FF2B5EF4-FFF2-40B4-BE49-F238E27FC236}">
                  <a16:creationId xmlns:a16="http://schemas.microsoft.com/office/drawing/2014/main" id="{7ACA46E2-391B-C704-F910-4AD977001F63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3437" y="2352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D</a:t>
              </a:r>
            </a:p>
          </p:txBody>
        </p:sp>
        <p:sp>
          <p:nvSpPr>
            <p:cNvPr id="11" name="Oval 42">
              <a:extLst>
                <a:ext uri="{FF2B5EF4-FFF2-40B4-BE49-F238E27FC236}">
                  <a16:creationId xmlns:a16="http://schemas.microsoft.com/office/drawing/2014/main" id="{311D73DA-8EF1-8BC7-99D4-F20C692469C9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4109" y="2352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E</a:t>
              </a:r>
            </a:p>
          </p:txBody>
        </p:sp>
        <p:cxnSp>
          <p:nvCxnSpPr>
            <p:cNvPr id="12" name="AutoShape 43">
              <a:extLst>
                <a:ext uri="{FF2B5EF4-FFF2-40B4-BE49-F238E27FC236}">
                  <a16:creationId xmlns:a16="http://schemas.microsoft.com/office/drawing/2014/main" id="{84155D98-B664-2DE6-EF58-682571B58439}"/>
                </a:ext>
              </a:extLst>
            </p:cNvPr>
            <p:cNvCxnSpPr>
              <a:cxnSpLocks noChangeShapeType="1"/>
              <a:stCxn id="9" idx="5"/>
              <a:endCxn id="11" idx="0"/>
            </p:cNvCxnSpPr>
            <p:nvPr>
              <p:custDataLst>
                <p:tags r:id="rId9"/>
              </p:custDataLst>
            </p:nvPr>
          </p:nvCxnSpPr>
          <p:spPr bwMode="auto">
            <a:xfrm>
              <a:off x="4019" y="2082"/>
              <a:ext cx="234" cy="25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3" name="AutoShape 44">
              <a:extLst>
                <a:ext uri="{FF2B5EF4-FFF2-40B4-BE49-F238E27FC236}">
                  <a16:creationId xmlns:a16="http://schemas.microsoft.com/office/drawing/2014/main" id="{6B8961F3-8A6A-002C-E905-042BAB2D7F57}"/>
                </a:ext>
              </a:extLst>
            </p:cNvPr>
            <p:cNvCxnSpPr>
              <a:cxnSpLocks noChangeShapeType="1"/>
              <a:stCxn id="9" idx="3"/>
              <a:endCxn id="10" idx="0"/>
            </p:cNvCxnSpPr>
            <p:nvPr>
              <p:custDataLst>
                <p:tags r:id="rId10"/>
              </p:custDataLst>
            </p:nvPr>
          </p:nvCxnSpPr>
          <p:spPr bwMode="auto">
            <a:xfrm flipH="1">
              <a:off x="3581" y="2082"/>
              <a:ext cx="234" cy="25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4" name="Oval 45">
              <a:extLst>
                <a:ext uri="{FF2B5EF4-FFF2-40B4-BE49-F238E27FC236}">
                  <a16:creationId xmlns:a16="http://schemas.microsoft.com/office/drawing/2014/main" id="{6FD84F0E-A437-075D-818D-545152A3CE66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4583" y="1824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C</a:t>
              </a:r>
            </a:p>
          </p:txBody>
        </p:sp>
        <p:sp>
          <p:nvSpPr>
            <p:cNvPr id="15" name="Oval 46">
              <a:extLst>
                <a:ext uri="{FF2B5EF4-FFF2-40B4-BE49-F238E27FC236}">
                  <a16:creationId xmlns:a16="http://schemas.microsoft.com/office/drawing/2014/main" id="{EDEA5C8A-D46C-3432-8DAA-FE9DBB3FA7E5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4583" y="2352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F</a:t>
              </a:r>
            </a:p>
          </p:txBody>
        </p:sp>
        <p:cxnSp>
          <p:nvCxnSpPr>
            <p:cNvPr id="16" name="AutoShape 47">
              <a:extLst>
                <a:ext uri="{FF2B5EF4-FFF2-40B4-BE49-F238E27FC236}">
                  <a16:creationId xmlns:a16="http://schemas.microsoft.com/office/drawing/2014/main" id="{581BB541-3759-F6FE-50EA-7A61BB5B1FA6}"/>
                </a:ext>
              </a:extLst>
            </p:cNvPr>
            <p:cNvCxnSpPr>
              <a:cxnSpLocks noChangeShapeType="1"/>
              <a:stCxn id="14" idx="4"/>
              <a:endCxn id="15" idx="0"/>
            </p:cNvCxnSpPr>
            <p:nvPr>
              <p:custDataLst>
                <p:tags r:id="rId13"/>
              </p:custDataLst>
            </p:nvPr>
          </p:nvCxnSpPr>
          <p:spPr bwMode="auto">
            <a:xfrm>
              <a:off x="4727" y="2124"/>
              <a:ext cx="0" cy="2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7" name="AutoShape 48">
              <a:extLst>
                <a:ext uri="{FF2B5EF4-FFF2-40B4-BE49-F238E27FC236}">
                  <a16:creationId xmlns:a16="http://schemas.microsoft.com/office/drawing/2014/main" id="{1D50655E-3337-713F-E19B-AC22FC6AD26E}"/>
                </a:ext>
              </a:extLst>
            </p:cNvPr>
            <p:cNvCxnSpPr>
              <a:cxnSpLocks noChangeShapeType="1"/>
              <a:stCxn id="15" idx="3"/>
              <a:endCxn id="20" idx="0"/>
            </p:cNvCxnSpPr>
            <p:nvPr>
              <p:custDataLst>
                <p:tags r:id="rId14"/>
              </p:custDataLst>
            </p:nvPr>
          </p:nvCxnSpPr>
          <p:spPr bwMode="auto">
            <a:xfrm flipH="1">
              <a:off x="4366" y="2610"/>
              <a:ext cx="259" cy="25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8" name="Oval 49">
              <a:extLst>
                <a:ext uri="{FF2B5EF4-FFF2-40B4-BE49-F238E27FC236}">
                  <a16:creationId xmlns:a16="http://schemas.microsoft.com/office/drawing/2014/main" id="{143A547A-C023-B02A-204C-680D091F791D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4944" y="2880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H</a:t>
              </a:r>
            </a:p>
          </p:txBody>
        </p:sp>
        <p:cxnSp>
          <p:nvCxnSpPr>
            <p:cNvPr id="19" name="AutoShape 50">
              <a:extLst>
                <a:ext uri="{FF2B5EF4-FFF2-40B4-BE49-F238E27FC236}">
                  <a16:creationId xmlns:a16="http://schemas.microsoft.com/office/drawing/2014/main" id="{BC389C62-04CD-B327-B5A2-C163E87B095F}"/>
                </a:ext>
              </a:extLst>
            </p:cNvPr>
            <p:cNvCxnSpPr>
              <a:cxnSpLocks noChangeShapeType="1"/>
              <a:stCxn id="15" idx="5"/>
              <a:endCxn id="18" idx="0"/>
            </p:cNvCxnSpPr>
            <p:nvPr>
              <p:custDataLst>
                <p:tags r:id="rId16"/>
              </p:custDataLst>
            </p:nvPr>
          </p:nvCxnSpPr>
          <p:spPr bwMode="auto">
            <a:xfrm>
              <a:off x="4829" y="2610"/>
              <a:ext cx="259" cy="25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0" name="Oval 51">
              <a:extLst>
                <a:ext uri="{FF2B5EF4-FFF2-40B4-BE49-F238E27FC236}">
                  <a16:creationId xmlns:a16="http://schemas.microsoft.com/office/drawing/2014/main" id="{94668196-4061-3996-2503-4001ACAF5978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4222" y="2880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G</a:t>
              </a:r>
            </a:p>
          </p:txBody>
        </p:sp>
      </p:grpSp>
      <p:sp>
        <p:nvSpPr>
          <p:cNvPr id="21" name="Rectangle 2">
            <a:extLst>
              <a:ext uri="{FF2B5EF4-FFF2-40B4-BE49-F238E27FC236}">
                <a16:creationId xmlns:a16="http://schemas.microsoft.com/office/drawing/2014/main" id="{CE80B374-B4FE-55E1-E583-2E389C1A9067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303520" y="1690688"/>
            <a:ext cx="6050278" cy="4384991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BFS(Node </a:t>
            </a:r>
            <a:r>
              <a:rPr lang="en-US" sz="2000" kern="0" dirty="0" err="1">
                <a:latin typeface="Courier New" pitchFamily="49" charset="0"/>
              </a:rPr>
              <a:t>src</a:t>
            </a:r>
            <a:r>
              <a:rPr lang="en-US" sz="2000" kern="0" dirty="0">
                <a:latin typeface="Courier New" pitchFamily="49" charset="0"/>
              </a:rPr>
              <a:t>) {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s = new Queue()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</a:t>
            </a:r>
            <a:r>
              <a:rPr lang="en-US" sz="2000" kern="0" dirty="0" err="1">
                <a:latin typeface="Courier New" pitchFamily="49" charset="0"/>
              </a:rPr>
              <a:t>s.enqueue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 err="1">
                <a:latin typeface="Courier New" pitchFamily="49" charset="0"/>
              </a:rPr>
              <a:t>src</a:t>
            </a:r>
            <a:r>
              <a:rPr lang="en-US" sz="2000" kern="0" dirty="0">
                <a:latin typeface="Courier New" pitchFamily="49" charset="0"/>
              </a:rPr>
              <a:t>)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mark </a:t>
            </a:r>
            <a:r>
              <a:rPr lang="en-US" sz="2000" kern="0" dirty="0" err="1">
                <a:latin typeface="Courier New" pitchFamily="49" charset="0"/>
              </a:rPr>
              <a:t>src</a:t>
            </a:r>
            <a:r>
              <a:rPr lang="en-US" sz="2000" kern="0" dirty="0">
                <a:latin typeface="Courier New" pitchFamily="49" charset="0"/>
              </a:rPr>
              <a:t> as visited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while(s is not empty) {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	v = </a:t>
            </a:r>
            <a:r>
              <a:rPr lang="en-US" sz="2000" kern="0" dirty="0" err="1">
                <a:latin typeface="Courier New" pitchFamily="49" charset="0"/>
              </a:rPr>
              <a:t>s.dequeue</a:t>
            </a:r>
            <a:r>
              <a:rPr lang="en-US" sz="2000" kern="0" dirty="0">
                <a:latin typeface="Courier New" pitchFamily="49" charset="0"/>
              </a:rPr>
              <a:t>() // and "process"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	for each node u adjacent to v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	if(u is not marked)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		mark u as visited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		</a:t>
            </a:r>
            <a:r>
              <a:rPr lang="en-US" sz="2000" kern="0" dirty="0" err="1">
                <a:latin typeface="Courier New" pitchFamily="49" charset="0"/>
              </a:rPr>
              <a:t>s.enqueue</a:t>
            </a:r>
            <a:r>
              <a:rPr lang="en-US" sz="2000" kern="0" dirty="0">
                <a:latin typeface="Courier New" pitchFamily="49" charset="0"/>
              </a:rPr>
              <a:t>(u)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	}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}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}</a:t>
            </a:r>
          </a:p>
        </p:txBody>
      </p:sp>
      <p:sp>
        <p:nvSpPr>
          <p:cNvPr id="3" name="Content Placeholder 23">
            <a:extLst>
              <a:ext uri="{FF2B5EF4-FFF2-40B4-BE49-F238E27FC236}">
                <a16:creationId xmlns:a16="http://schemas.microsoft.com/office/drawing/2014/main" id="{2A4F2EED-931A-0AEF-44A7-6F4368E41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450079"/>
            <a:ext cx="4390813" cy="204279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Order Processed:</a:t>
            </a:r>
          </a:p>
        </p:txBody>
      </p:sp>
    </p:spTree>
    <p:extLst>
      <p:ext uri="{BB962C8B-B14F-4D97-AF65-F5344CB8AC3E}">
        <p14:creationId xmlns:p14="http://schemas.microsoft.com/office/powerpoint/2010/main" val="20266492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F5BB7-1284-3720-6C2A-6DB801D6F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Traversal: BFS (Soln.)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19E16B-B4A2-C76C-7257-9ED67BBF5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17</a:t>
            </a:fld>
            <a:endParaRPr lang="en-US"/>
          </a:p>
        </p:txBody>
      </p:sp>
      <p:grpSp>
        <p:nvGrpSpPr>
          <p:cNvPr id="5" name="Group 36">
            <a:extLst>
              <a:ext uri="{FF2B5EF4-FFF2-40B4-BE49-F238E27FC236}">
                <a16:creationId xmlns:a16="http://schemas.microsoft.com/office/drawing/2014/main" id="{6ACEA9C9-ACAD-5AC5-60CA-A5797A5CB6CD}"/>
              </a:ext>
            </a:extLst>
          </p:cNvPr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838200" y="1690688"/>
            <a:ext cx="2133600" cy="2286000"/>
            <a:chOff x="3437" y="1248"/>
            <a:chExt cx="1795" cy="1920"/>
          </a:xfrm>
        </p:grpSpPr>
        <p:sp>
          <p:nvSpPr>
            <p:cNvPr id="6" name="Oval 37">
              <a:extLst>
                <a:ext uri="{FF2B5EF4-FFF2-40B4-BE49-F238E27FC236}">
                  <a16:creationId xmlns:a16="http://schemas.microsoft.com/office/drawing/2014/main" id="{470490DD-6F96-CBE0-35E0-53D1FAA9A592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4178" y="1248"/>
              <a:ext cx="288" cy="288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A</a:t>
              </a:r>
            </a:p>
          </p:txBody>
        </p:sp>
        <p:cxnSp>
          <p:nvCxnSpPr>
            <p:cNvPr id="7" name="AutoShape 38">
              <a:extLst>
                <a:ext uri="{FF2B5EF4-FFF2-40B4-BE49-F238E27FC236}">
                  <a16:creationId xmlns:a16="http://schemas.microsoft.com/office/drawing/2014/main" id="{61C54109-57EF-47C1-8A94-A55CB2097CEB}"/>
                </a:ext>
              </a:extLst>
            </p:cNvPr>
            <p:cNvCxnSpPr>
              <a:cxnSpLocks noChangeShapeType="1"/>
              <a:stCxn id="6" idx="3"/>
              <a:endCxn id="9" idx="0"/>
            </p:cNvCxnSpPr>
            <p:nvPr>
              <p:custDataLst>
                <p:tags r:id="rId4"/>
              </p:custDataLst>
            </p:nvPr>
          </p:nvCxnSpPr>
          <p:spPr bwMode="auto">
            <a:xfrm flipH="1">
              <a:off x="3917" y="1506"/>
              <a:ext cx="303" cy="30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" name="AutoShape 39">
              <a:extLst>
                <a:ext uri="{FF2B5EF4-FFF2-40B4-BE49-F238E27FC236}">
                  <a16:creationId xmlns:a16="http://schemas.microsoft.com/office/drawing/2014/main" id="{54F82FC9-916E-D448-717F-DB219C53F13E}"/>
                </a:ext>
              </a:extLst>
            </p:cNvPr>
            <p:cNvCxnSpPr>
              <a:cxnSpLocks noChangeShapeType="1"/>
              <a:stCxn id="6" idx="5"/>
              <a:endCxn id="14" idx="0"/>
            </p:cNvCxnSpPr>
            <p:nvPr>
              <p:custDataLst>
                <p:tags r:id="rId5"/>
              </p:custDataLst>
            </p:nvPr>
          </p:nvCxnSpPr>
          <p:spPr bwMode="auto">
            <a:xfrm>
              <a:off x="4424" y="1506"/>
              <a:ext cx="303" cy="30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9" name="Oval 40">
              <a:extLst>
                <a:ext uri="{FF2B5EF4-FFF2-40B4-BE49-F238E27FC236}">
                  <a16:creationId xmlns:a16="http://schemas.microsoft.com/office/drawing/2014/main" id="{B4569338-EBBB-E106-BF44-286289D19B50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3773" y="1824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B</a:t>
              </a:r>
            </a:p>
          </p:txBody>
        </p:sp>
        <p:sp>
          <p:nvSpPr>
            <p:cNvPr id="10" name="Oval 41">
              <a:extLst>
                <a:ext uri="{FF2B5EF4-FFF2-40B4-BE49-F238E27FC236}">
                  <a16:creationId xmlns:a16="http://schemas.microsoft.com/office/drawing/2014/main" id="{7ACA46E2-391B-C704-F910-4AD977001F63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3437" y="2352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D</a:t>
              </a:r>
            </a:p>
          </p:txBody>
        </p:sp>
        <p:sp>
          <p:nvSpPr>
            <p:cNvPr id="11" name="Oval 42">
              <a:extLst>
                <a:ext uri="{FF2B5EF4-FFF2-40B4-BE49-F238E27FC236}">
                  <a16:creationId xmlns:a16="http://schemas.microsoft.com/office/drawing/2014/main" id="{311D73DA-8EF1-8BC7-99D4-F20C692469C9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4109" y="2352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E</a:t>
              </a:r>
            </a:p>
          </p:txBody>
        </p:sp>
        <p:cxnSp>
          <p:nvCxnSpPr>
            <p:cNvPr id="12" name="AutoShape 43">
              <a:extLst>
                <a:ext uri="{FF2B5EF4-FFF2-40B4-BE49-F238E27FC236}">
                  <a16:creationId xmlns:a16="http://schemas.microsoft.com/office/drawing/2014/main" id="{84155D98-B664-2DE6-EF58-682571B58439}"/>
                </a:ext>
              </a:extLst>
            </p:cNvPr>
            <p:cNvCxnSpPr>
              <a:cxnSpLocks noChangeShapeType="1"/>
              <a:stCxn id="9" idx="5"/>
              <a:endCxn id="11" idx="0"/>
            </p:cNvCxnSpPr>
            <p:nvPr>
              <p:custDataLst>
                <p:tags r:id="rId9"/>
              </p:custDataLst>
            </p:nvPr>
          </p:nvCxnSpPr>
          <p:spPr bwMode="auto">
            <a:xfrm>
              <a:off x="4019" y="2082"/>
              <a:ext cx="234" cy="25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3" name="AutoShape 44">
              <a:extLst>
                <a:ext uri="{FF2B5EF4-FFF2-40B4-BE49-F238E27FC236}">
                  <a16:creationId xmlns:a16="http://schemas.microsoft.com/office/drawing/2014/main" id="{6B8961F3-8A6A-002C-E905-042BAB2D7F57}"/>
                </a:ext>
              </a:extLst>
            </p:cNvPr>
            <p:cNvCxnSpPr>
              <a:cxnSpLocks noChangeShapeType="1"/>
              <a:stCxn id="9" idx="3"/>
              <a:endCxn id="10" idx="0"/>
            </p:cNvCxnSpPr>
            <p:nvPr>
              <p:custDataLst>
                <p:tags r:id="rId10"/>
              </p:custDataLst>
            </p:nvPr>
          </p:nvCxnSpPr>
          <p:spPr bwMode="auto">
            <a:xfrm flipH="1">
              <a:off x="3581" y="2082"/>
              <a:ext cx="234" cy="25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4" name="Oval 45">
              <a:extLst>
                <a:ext uri="{FF2B5EF4-FFF2-40B4-BE49-F238E27FC236}">
                  <a16:creationId xmlns:a16="http://schemas.microsoft.com/office/drawing/2014/main" id="{6FD84F0E-A437-075D-818D-545152A3CE66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4583" y="1824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C</a:t>
              </a:r>
            </a:p>
          </p:txBody>
        </p:sp>
        <p:sp>
          <p:nvSpPr>
            <p:cNvPr id="15" name="Oval 46">
              <a:extLst>
                <a:ext uri="{FF2B5EF4-FFF2-40B4-BE49-F238E27FC236}">
                  <a16:creationId xmlns:a16="http://schemas.microsoft.com/office/drawing/2014/main" id="{EDEA5C8A-D46C-3432-8DAA-FE9DBB3FA7E5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4583" y="2352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F</a:t>
              </a:r>
            </a:p>
          </p:txBody>
        </p:sp>
        <p:cxnSp>
          <p:nvCxnSpPr>
            <p:cNvPr id="16" name="AutoShape 47">
              <a:extLst>
                <a:ext uri="{FF2B5EF4-FFF2-40B4-BE49-F238E27FC236}">
                  <a16:creationId xmlns:a16="http://schemas.microsoft.com/office/drawing/2014/main" id="{581BB541-3759-F6FE-50EA-7A61BB5B1FA6}"/>
                </a:ext>
              </a:extLst>
            </p:cNvPr>
            <p:cNvCxnSpPr>
              <a:cxnSpLocks noChangeShapeType="1"/>
              <a:stCxn id="14" idx="4"/>
              <a:endCxn id="15" idx="0"/>
            </p:cNvCxnSpPr>
            <p:nvPr>
              <p:custDataLst>
                <p:tags r:id="rId13"/>
              </p:custDataLst>
            </p:nvPr>
          </p:nvCxnSpPr>
          <p:spPr bwMode="auto">
            <a:xfrm>
              <a:off x="4727" y="2124"/>
              <a:ext cx="0" cy="2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7" name="AutoShape 48">
              <a:extLst>
                <a:ext uri="{FF2B5EF4-FFF2-40B4-BE49-F238E27FC236}">
                  <a16:creationId xmlns:a16="http://schemas.microsoft.com/office/drawing/2014/main" id="{1D50655E-3337-713F-E19B-AC22FC6AD26E}"/>
                </a:ext>
              </a:extLst>
            </p:cNvPr>
            <p:cNvCxnSpPr>
              <a:cxnSpLocks noChangeShapeType="1"/>
              <a:stCxn id="15" idx="3"/>
              <a:endCxn id="20" idx="0"/>
            </p:cNvCxnSpPr>
            <p:nvPr>
              <p:custDataLst>
                <p:tags r:id="rId14"/>
              </p:custDataLst>
            </p:nvPr>
          </p:nvCxnSpPr>
          <p:spPr bwMode="auto">
            <a:xfrm flipH="1">
              <a:off x="4366" y="2610"/>
              <a:ext cx="259" cy="25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8" name="Oval 49">
              <a:extLst>
                <a:ext uri="{FF2B5EF4-FFF2-40B4-BE49-F238E27FC236}">
                  <a16:creationId xmlns:a16="http://schemas.microsoft.com/office/drawing/2014/main" id="{143A547A-C023-B02A-204C-680D091F791D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4944" y="2880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H</a:t>
              </a:r>
            </a:p>
          </p:txBody>
        </p:sp>
        <p:cxnSp>
          <p:nvCxnSpPr>
            <p:cNvPr id="19" name="AutoShape 50">
              <a:extLst>
                <a:ext uri="{FF2B5EF4-FFF2-40B4-BE49-F238E27FC236}">
                  <a16:creationId xmlns:a16="http://schemas.microsoft.com/office/drawing/2014/main" id="{BC389C62-04CD-B327-B5A2-C163E87B095F}"/>
                </a:ext>
              </a:extLst>
            </p:cNvPr>
            <p:cNvCxnSpPr>
              <a:cxnSpLocks noChangeShapeType="1"/>
              <a:stCxn id="15" idx="5"/>
              <a:endCxn id="18" idx="0"/>
            </p:cNvCxnSpPr>
            <p:nvPr>
              <p:custDataLst>
                <p:tags r:id="rId16"/>
              </p:custDataLst>
            </p:nvPr>
          </p:nvCxnSpPr>
          <p:spPr bwMode="auto">
            <a:xfrm>
              <a:off x="4829" y="2610"/>
              <a:ext cx="259" cy="25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0" name="Oval 51">
              <a:extLst>
                <a:ext uri="{FF2B5EF4-FFF2-40B4-BE49-F238E27FC236}">
                  <a16:creationId xmlns:a16="http://schemas.microsoft.com/office/drawing/2014/main" id="{94668196-4061-3996-2503-4001ACAF5978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4222" y="2880"/>
              <a:ext cx="288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G</a:t>
              </a:r>
            </a:p>
          </p:txBody>
        </p:sp>
      </p:grpSp>
      <p:sp>
        <p:nvSpPr>
          <p:cNvPr id="21" name="Rectangle 2">
            <a:extLst>
              <a:ext uri="{FF2B5EF4-FFF2-40B4-BE49-F238E27FC236}">
                <a16:creationId xmlns:a16="http://schemas.microsoft.com/office/drawing/2014/main" id="{CE80B374-B4FE-55E1-E583-2E389C1A9067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303520" y="1690688"/>
            <a:ext cx="6050278" cy="4384991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BFS(Node </a:t>
            </a:r>
            <a:r>
              <a:rPr lang="en-US" sz="2000" kern="0" dirty="0" err="1">
                <a:latin typeface="Courier New" pitchFamily="49" charset="0"/>
              </a:rPr>
              <a:t>src</a:t>
            </a:r>
            <a:r>
              <a:rPr lang="en-US" sz="2000" kern="0" dirty="0">
                <a:latin typeface="Courier New" pitchFamily="49" charset="0"/>
              </a:rPr>
              <a:t>) {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s = new Queue()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</a:t>
            </a:r>
            <a:r>
              <a:rPr lang="en-US" sz="2000" kern="0" dirty="0" err="1">
                <a:latin typeface="Courier New" pitchFamily="49" charset="0"/>
              </a:rPr>
              <a:t>s.enqueue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 err="1">
                <a:latin typeface="Courier New" pitchFamily="49" charset="0"/>
              </a:rPr>
              <a:t>src</a:t>
            </a:r>
            <a:r>
              <a:rPr lang="en-US" sz="2000" kern="0" dirty="0">
                <a:latin typeface="Courier New" pitchFamily="49" charset="0"/>
              </a:rPr>
              <a:t>)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mark </a:t>
            </a:r>
            <a:r>
              <a:rPr lang="en-US" sz="2000" kern="0" dirty="0" err="1">
                <a:latin typeface="Courier New" pitchFamily="49" charset="0"/>
              </a:rPr>
              <a:t>src</a:t>
            </a:r>
            <a:r>
              <a:rPr lang="en-US" sz="2000" kern="0" dirty="0">
                <a:latin typeface="Courier New" pitchFamily="49" charset="0"/>
              </a:rPr>
              <a:t> as visited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while(s is not empty) {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	v = </a:t>
            </a:r>
            <a:r>
              <a:rPr lang="en-US" sz="2000" kern="0" dirty="0" err="1">
                <a:latin typeface="Courier New" pitchFamily="49" charset="0"/>
              </a:rPr>
              <a:t>s.dequeue</a:t>
            </a:r>
            <a:r>
              <a:rPr lang="en-US" sz="2000" kern="0" dirty="0">
                <a:latin typeface="Courier New" pitchFamily="49" charset="0"/>
              </a:rPr>
              <a:t>() // and "process"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	for each node u adjacent to v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	if(u is not marked)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		mark u as visited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		</a:t>
            </a:r>
            <a:r>
              <a:rPr lang="en-US" sz="2000" kern="0" dirty="0" err="1">
                <a:latin typeface="Courier New" pitchFamily="49" charset="0"/>
              </a:rPr>
              <a:t>s.enqueue</a:t>
            </a:r>
            <a:r>
              <a:rPr lang="en-US" sz="2000" kern="0" dirty="0">
                <a:latin typeface="Courier New" pitchFamily="49" charset="0"/>
              </a:rPr>
              <a:t>(u)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	}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}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}</a:t>
            </a:r>
          </a:p>
        </p:txBody>
      </p:sp>
      <p:sp>
        <p:nvSpPr>
          <p:cNvPr id="3" name="Content Placeholder 23">
            <a:extLst>
              <a:ext uri="{FF2B5EF4-FFF2-40B4-BE49-F238E27FC236}">
                <a16:creationId xmlns:a16="http://schemas.microsoft.com/office/drawing/2014/main" id="{2A4F2EED-931A-0AEF-44A7-6F4368E41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450079"/>
            <a:ext cx="4390813" cy="204279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Order Processed: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A, B, C, D, E, F, G, H</a:t>
            </a:r>
            <a:endParaRPr lang="pt-B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etc., any level-order traversal</a:t>
            </a:r>
          </a:p>
        </p:txBody>
      </p:sp>
    </p:spTree>
    <p:extLst>
      <p:ext uri="{BB962C8B-B14F-4D97-AF65-F5344CB8AC3E}">
        <p14:creationId xmlns:p14="http://schemas.microsoft.com/office/powerpoint/2010/main" val="5865909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E5DFE-AE59-ECA8-B760-0081C98DD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Traversal: DFS vs BFS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4BDBC-CEB1-3B46-1415-875A77484E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Depth-First Search (DFS):</a:t>
            </a:r>
          </a:p>
          <a:p>
            <a:pPr lvl="1"/>
            <a:r>
              <a:rPr lang="en-US" dirty="0"/>
              <a:t>Memory: Generally, DFS uses less memory compared to BFS as it only needs to store the nodes along the current branch.</a:t>
            </a:r>
          </a:p>
          <a:p>
            <a:pPr lvl="1"/>
            <a:r>
              <a:rPr lang="en-US" dirty="0"/>
              <a:t>Applications: Topological Sorting, Cycle Detection, etc.</a:t>
            </a:r>
          </a:p>
          <a:p>
            <a:r>
              <a:rPr lang="en-US" dirty="0"/>
              <a:t>Breadth-First Search (BFS):</a:t>
            </a:r>
          </a:p>
          <a:p>
            <a:pPr lvl="1"/>
            <a:r>
              <a:rPr lang="en-US" dirty="0"/>
              <a:t>Memory: BFS tends to use more memory than DFS, as it needs to store all nodes at the current level before moving to the next level.</a:t>
            </a:r>
          </a:p>
          <a:p>
            <a:pPr lvl="1"/>
            <a:r>
              <a:rPr lang="en-US" dirty="0"/>
              <a:t>Applications: Shortest Paths</a:t>
            </a:r>
          </a:p>
          <a:p>
            <a:r>
              <a:rPr lang="en-US" dirty="0"/>
              <a:t>3rd Option: Iterative Deep DFS (IDDFS)</a:t>
            </a:r>
          </a:p>
          <a:p>
            <a:pPr lvl="1"/>
            <a:r>
              <a:rPr lang="en-US" dirty="0"/>
              <a:t>Use DFS with increasing depth limits</a:t>
            </a:r>
          </a:p>
          <a:p>
            <a:pPr lvl="1"/>
            <a:r>
              <a:rPr lang="en-US" dirty="0"/>
              <a:t>Good memory + finds shortest path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947918-A1E9-0115-6778-DEA5219AD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1495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CA77C-80EB-5C21-1139-A3329FB3C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Traversal: Saving the Path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A0723-9192-048A-3BF6-7F5CA5E2B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Old Problem: </a:t>
            </a:r>
            <a:r>
              <a:rPr lang="en-US" dirty="0">
                <a:cs typeface="Courier New" panose="02070309020205020404" pitchFamily="49" charset="0"/>
              </a:rPr>
              <a:t>Is there a path from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>
                <a:cs typeface="Courier New" panose="02070309020205020404" pitchFamily="49" charset="0"/>
              </a:rPr>
              <a:t> to specific nodes?</a:t>
            </a:r>
            <a:endParaRPr lang="en-US" dirty="0"/>
          </a:p>
          <a:p>
            <a:r>
              <a:rPr lang="en-US" dirty="0"/>
              <a:t>New Problem: What is the path from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>
                <a:cs typeface="Courier New" panose="02070309020205020404" pitchFamily="49" charset="0"/>
              </a:rPr>
              <a:t> to specific nodes?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Q: How do we output the actual path?</a:t>
            </a:r>
          </a:p>
          <a:p>
            <a:pPr marL="0" indent="0">
              <a:buNone/>
            </a:pPr>
            <a:r>
              <a:rPr lang="en-US" dirty="0"/>
              <a:t>A:</a:t>
            </a:r>
          </a:p>
          <a:p>
            <a:r>
              <a:rPr lang="en-US" dirty="0"/>
              <a:t>When marking, store the </a:t>
            </a:r>
            <a:r>
              <a:rPr lang="en-US" dirty="0">
                <a:solidFill>
                  <a:srgbClr val="FF0000"/>
                </a:solidFill>
              </a:rPr>
              <a:t>predecessor</a:t>
            </a:r>
            <a:r>
              <a:rPr lang="en-US" dirty="0"/>
              <a:t> (previous) node along the path</a:t>
            </a:r>
          </a:p>
          <a:p>
            <a:r>
              <a:rPr lang="en-US" dirty="0"/>
              <a:t>When you're done search, follow the </a:t>
            </a:r>
            <a:r>
              <a:rPr lang="en-US" dirty="0">
                <a:solidFill>
                  <a:srgbClr val="FF0000"/>
                </a:solidFill>
              </a:rPr>
              <a:t>pred</a:t>
            </a:r>
            <a:r>
              <a:rPr lang="en-US" dirty="0"/>
              <a:t> backwards to where you started (and then reverse it to get the path)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2E5448-AD71-651B-29D3-5AF30F076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812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F2E3A-21BC-EC43-F3C8-EF24951BD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F24ED4-3FAE-C862-1AA0-E839D719E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EX06 due Friday</a:t>
            </a:r>
          </a:p>
          <a:p>
            <a:r>
              <a:rPr lang="en-US" dirty="0"/>
              <a:t>EX07 released today</a:t>
            </a:r>
          </a:p>
          <a:p>
            <a:r>
              <a:rPr lang="en-US" dirty="0"/>
              <a:t>Exam 2 information posted here:</a:t>
            </a:r>
          </a:p>
          <a:p>
            <a:pPr lvl="1"/>
            <a:r>
              <a:rPr lang="en-US" dirty="0">
                <a:hlinkClick r:id="rId2"/>
              </a:rPr>
              <a:t>https://courses.cs.washington.edu/courses/cse332/25su/exams/final.html</a:t>
            </a:r>
            <a:endParaRPr lang="en-US" dirty="0"/>
          </a:p>
          <a:p>
            <a:pPr lvl="1"/>
            <a:r>
              <a:rPr lang="en-US" b="1" dirty="0"/>
              <a:t>Note: it will be hard to accommodate makeups; only four days to grade</a:t>
            </a:r>
          </a:p>
          <a:p>
            <a:pPr lvl="1"/>
            <a:r>
              <a:rPr lang="en-US" dirty="0"/>
              <a:t>If you can’t make proposed makeup dates (e.g., sickness/emergency), some options:</a:t>
            </a:r>
          </a:p>
          <a:p>
            <a:pPr lvl="1"/>
            <a:r>
              <a:rPr lang="en-US" dirty="0"/>
              <a:t>Option 1: Exam 1 is worth 40% instead of 20% of overall grade</a:t>
            </a:r>
          </a:p>
          <a:p>
            <a:pPr lvl="1"/>
            <a:r>
              <a:rPr lang="en-US" dirty="0"/>
              <a:t>Option 2: Take the final exam in the next CSE 332 offering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51ACB1-61AA-F8EF-5D0B-9FEECCC9A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066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556A1-930D-CC1C-D475-1143255DE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BFS with Path Saving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F8B964-20CF-7999-C369-D9865E36C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20</a:t>
            </a:fld>
            <a:endParaRPr 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7D13587-A8BD-00D1-E287-153EAFC18533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38198" y="1690688"/>
            <a:ext cx="10515600" cy="466566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 err="1">
                <a:latin typeface="Courier New" pitchFamily="49" charset="0"/>
              </a:rPr>
              <a:t>IterativeDFS</a:t>
            </a:r>
            <a:r>
              <a:rPr lang="en-US" sz="2000" kern="0" dirty="0">
                <a:latin typeface="Courier New" pitchFamily="49" charset="0"/>
              </a:rPr>
              <a:t>(Node </a:t>
            </a:r>
            <a:r>
              <a:rPr lang="en-US" sz="2000" kern="0" dirty="0" err="1">
                <a:latin typeface="Courier New" pitchFamily="49" charset="0"/>
              </a:rPr>
              <a:t>src</a:t>
            </a:r>
            <a:r>
              <a:rPr lang="en-US" sz="2000" kern="0" dirty="0">
                <a:latin typeface="Courier New" pitchFamily="49" charset="0"/>
              </a:rPr>
              <a:t>) {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s = new Queue()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</a:t>
            </a:r>
            <a:r>
              <a:rPr lang="en-US" sz="2000" kern="0" dirty="0" err="1">
                <a:latin typeface="Courier New" pitchFamily="49" charset="0"/>
              </a:rPr>
              <a:t>s.enqueue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 err="1">
                <a:latin typeface="Courier New" pitchFamily="49" charset="0"/>
              </a:rPr>
              <a:t>src</a:t>
            </a:r>
            <a:r>
              <a:rPr lang="en-US" sz="2000" kern="0" dirty="0">
                <a:latin typeface="Courier New" pitchFamily="49" charset="0"/>
              </a:rPr>
              <a:t>)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</a:t>
            </a:r>
            <a:r>
              <a:rPr lang="en-US" sz="2000" kern="0" dirty="0" err="1">
                <a:latin typeface="Courier New" pitchFamily="49" charset="0"/>
              </a:rPr>
              <a:t>src.pred</a:t>
            </a:r>
            <a:r>
              <a:rPr lang="en-US" sz="2000" kern="0" dirty="0">
                <a:latin typeface="Courier New" pitchFamily="49" charset="0"/>
              </a:rPr>
              <a:t> = null // same as marking </a:t>
            </a:r>
            <a:r>
              <a:rPr lang="en-US" sz="2000" kern="0" dirty="0" err="1">
                <a:latin typeface="Courier New" pitchFamily="49" charset="0"/>
              </a:rPr>
              <a:t>src</a:t>
            </a:r>
            <a:r>
              <a:rPr lang="en-US" sz="2000" kern="0" dirty="0">
                <a:latin typeface="Courier New" pitchFamily="49" charset="0"/>
              </a:rPr>
              <a:t> as visited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while(s is not empty) {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	v = </a:t>
            </a:r>
            <a:r>
              <a:rPr lang="en-US" sz="2000" kern="0" dirty="0" err="1">
                <a:latin typeface="Courier New" pitchFamily="49" charset="0"/>
              </a:rPr>
              <a:t>s.dequeue</a:t>
            </a:r>
            <a:r>
              <a:rPr lang="en-US" sz="2000" kern="0" dirty="0">
                <a:latin typeface="Courier New" pitchFamily="49" charset="0"/>
              </a:rPr>
              <a:t>() // and "process"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	for each node u adjacent to v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	if(u is not marked)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		</a:t>
            </a:r>
            <a:r>
              <a:rPr lang="en-US" sz="2000" kern="0" dirty="0" err="1">
                <a:latin typeface="Courier New" pitchFamily="49" charset="0"/>
              </a:rPr>
              <a:t>u.pred</a:t>
            </a:r>
            <a:r>
              <a:rPr lang="en-US" sz="2000" kern="0" dirty="0">
                <a:latin typeface="Courier New" pitchFamily="49" charset="0"/>
              </a:rPr>
              <a:t> = v // previous node of u in the path is v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		</a:t>
            </a:r>
            <a:r>
              <a:rPr lang="en-US" sz="2000" kern="0" dirty="0" err="1">
                <a:latin typeface="Courier New" pitchFamily="49" charset="0"/>
              </a:rPr>
              <a:t>s.enqueue</a:t>
            </a:r>
            <a:r>
              <a:rPr lang="en-US" sz="2000" kern="0" dirty="0">
                <a:latin typeface="Courier New" pitchFamily="49" charset="0"/>
              </a:rPr>
              <a:t>(u)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	}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}</a:t>
            </a:r>
          </a:p>
          <a:p>
            <a:pPr marL="342900" indent="-342900">
              <a:lnSpc>
                <a:spcPts val="21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441352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600AA-1E97-2349-33C1-A7790CAA4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Traversal: BFS Shortest Path Example</a:t>
            </a:r>
          </a:p>
        </p:txBody>
      </p:sp>
      <p:sp>
        <p:nvSpPr>
          <p:cNvPr id="48" name="Content Placeholder 47">
            <a:extLst>
              <a:ext uri="{FF2B5EF4-FFF2-40B4-BE49-F238E27FC236}">
                <a16:creationId xmlns:a16="http://schemas.microsoft.com/office/drawing/2014/main" id="{08C83D89-1DFF-B74C-AD46-6907804D46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is the shortest path from Seattle to Austin?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E66D82-A4B9-E4BD-5CE6-CC532251B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21</a:t>
            </a:fld>
            <a:endParaRPr lang="en-US" dirty="0"/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EED6B9C1-E8E1-E382-039E-2A88190A5F7A}"/>
              </a:ext>
            </a:extLst>
          </p:cNvPr>
          <p:cNvGrpSpPr/>
          <p:nvPr/>
        </p:nvGrpSpPr>
        <p:grpSpPr>
          <a:xfrm>
            <a:off x="3413873" y="4017645"/>
            <a:ext cx="5364254" cy="2840355"/>
            <a:chOff x="1281113" y="2992438"/>
            <a:chExt cx="6868714" cy="3636962"/>
          </a:xfrm>
        </p:grpSpPr>
        <p:sp>
          <p:nvSpPr>
            <p:cNvPr id="26" name="Oval 3">
              <a:extLst>
                <a:ext uri="{FF2B5EF4-FFF2-40B4-BE49-F238E27FC236}">
                  <a16:creationId xmlns:a16="http://schemas.microsoft.com/office/drawing/2014/main" id="{87670903-68E5-9936-6F2C-A323469BAE6F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2347913" y="5545138"/>
              <a:ext cx="381000" cy="3810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27" name="Oval 4">
              <a:extLst>
                <a:ext uri="{FF2B5EF4-FFF2-40B4-BE49-F238E27FC236}">
                  <a16:creationId xmlns:a16="http://schemas.microsoft.com/office/drawing/2014/main" id="{222AD55A-F4FE-2FD4-E0A0-8AB136E673DC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2119313" y="3106738"/>
              <a:ext cx="381000" cy="381000"/>
            </a:xfrm>
            <a:prstGeom prst="ellipse">
              <a:avLst/>
            </a:prstGeom>
            <a:solidFill>
              <a:srgbClr val="99CC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cxnSp>
          <p:nvCxnSpPr>
            <p:cNvPr id="28" name="AutoShape 5">
              <a:extLst>
                <a:ext uri="{FF2B5EF4-FFF2-40B4-BE49-F238E27FC236}">
                  <a16:creationId xmlns:a16="http://schemas.microsoft.com/office/drawing/2014/main" id="{1ECD43E6-EB76-9A3C-1943-D438C8E47822}"/>
                </a:ext>
              </a:extLst>
            </p:cNvPr>
            <p:cNvCxnSpPr>
              <a:cxnSpLocks noChangeShapeType="1"/>
              <a:stCxn id="26" idx="0"/>
              <a:endCxn id="27" idx="4"/>
            </p:cNvCxnSpPr>
            <p:nvPr>
              <p:custDataLst>
                <p:tags r:id="rId3"/>
              </p:custDataLst>
            </p:nvPr>
          </p:nvCxnSpPr>
          <p:spPr bwMode="auto">
            <a:xfrm flipH="1" flipV="1">
              <a:off x="2309813" y="3502025"/>
              <a:ext cx="228600" cy="20288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" name="Oval 6">
              <a:extLst>
                <a:ext uri="{FF2B5EF4-FFF2-40B4-BE49-F238E27FC236}">
                  <a16:creationId xmlns:a16="http://schemas.microsoft.com/office/drawing/2014/main" id="{7EE27119-A206-69CE-96AC-5EF8D389DB44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3795713" y="4249738"/>
              <a:ext cx="381000" cy="3810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30" name="Oval 8">
              <a:extLst>
                <a:ext uri="{FF2B5EF4-FFF2-40B4-BE49-F238E27FC236}">
                  <a16:creationId xmlns:a16="http://schemas.microsoft.com/office/drawing/2014/main" id="{EBC2856A-9361-7BB4-6C5B-64476D907956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6691313" y="3411538"/>
              <a:ext cx="381000" cy="3810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cxnSp>
          <p:nvCxnSpPr>
            <p:cNvPr id="31" name="AutoShape 9">
              <a:extLst>
                <a:ext uri="{FF2B5EF4-FFF2-40B4-BE49-F238E27FC236}">
                  <a16:creationId xmlns:a16="http://schemas.microsoft.com/office/drawing/2014/main" id="{C48CFA35-A2CB-DC15-19B0-0DC34DAF49C6}"/>
                </a:ext>
              </a:extLst>
            </p:cNvPr>
            <p:cNvCxnSpPr>
              <a:cxnSpLocks noChangeShapeType="1"/>
              <a:stCxn id="30" idx="4"/>
            </p:cNvCxnSpPr>
            <p:nvPr>
              <p:custDataLst>
                <p:tags r:id="rId6"/>
              </p:custDataLst>
            </p:nvPr>
          </p:nvCxnSpPr>
          <p:spPr bwMode="auto">
            <a:xfrm flipH="1">
              <a:off x="5949950" y="3806825"/>
              <a:ext cx="931863" cy="20843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2" name="AutoShape 10">
              <a:extLst>
                <a:ext uri="{FF2B5EF4-FFF2-40B4-BE49-F238E27FC236}">
                  <a16:creationId xmlns:a16="http://schemas.microsoft.com/office/drawing/2014/main" id="{DFF36A69-3962-CB9F-FD9A-8BF28554B7CF}"/>
                </a:ext>
              </a:extLst>
            </p:cNvPr>
            <p:cNvCxnSpPr>
              <a:cxnSpLocks noChangeShapeType="1"/>
              <a:stCxn id="30" idx="2"/>
              <a:endCxn id="27" idx="6"/>
            </p:cNvCxnSpPr>
            <p:nvPr>
              <p:custDataLst>
                <p:tags r:id="rId7"/>
              </p:custDataLst>
            </p:nvPr>
          </p:nvCxnSpPr>
          <p:spPr bwMode="auto">
            <a:xfrm flipH="1" flipV="1">
              <a:off x="2514600" y="3297238"/>
              <a:ext cx="4162425" cy="3048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3" name="AutoShape 11">
              <a:extLst>
                <a:ext uri="{FF2B5EF4-FFF2-40B4-BE49-F238E27FC236}">
                  <a16:creationId xmlns:a16="http://schemas.microsoft.com/office/drawing/2014/main" id="{DD371C6E-965C-0F3C-E38E-65B6E834EA2E}"/>
                </a:ext>
              </a:extLst>
            </p:cNvPr>
            <p:cNvCxnSpPr>
              <a:cxnSpLocks noChangeShapeType="1"/>
              <a:stCxn id="27" idx="5"/>
              <a:endCxn id="29" idx="1"/>
            </p:cNvCxnSpPr>
            <p:nvPr>
              <p:custDataLst>
                <p:tags r:id="rId8"/>
              </p:custDataLst>
            </p:nvPr>
          </p:nvCxnSpPr>
          <p:spPr bwMode="auto">
            <a:xfrm>
              <a:off x="2444750" y="3446463"/>
              <a:ext cx="1406525" cy="8445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4" name="AutoShape 12">
              <a:extLst>
                <a:ext uri="{FF2B5EF4-FFF2-40B4-BE49-F238E27FC236}">
                  <a16:creationId xmlns:a16="http://schemas.microsoft.com/office/drawing/2014/main" id="{9D9A57EB-42A7-075D-2B66-3056FB31A76E}"/>
                </a:ext>
              </a:extLst>
            </p:cNvPr>
            <p:cNvCxnSpPr>
              <a:cxnSpLocks noChangeShapeType="1"/>
              <a:stCxn id="26" idx="7"/>
              <a:endCxn id="29" idx="3"/>
            </p:cNvCxnSpPr>
            <p:nvPr>
              <p:custDataLst>
                <p:tags r:id="rId9"/>
              </p:custDataLst>
            </p:nvPr>
          </p:nvCxnSpPr>
          <p:spPr bwMode="auto">
            <a:xfrm flipV="1">
              <a:off x="2673350" y="4589463"/>
              <a:ext cx="1177925" cy="9969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5" name="AutoShape 13">
              <a:extLst>
                <a:ext uri="{FF2B5EF4-FFF2-40B4-BE49-F238E27FC236}">
                  <a16:creationId xmlns:a16="http://schemas.microsoft.com/office/drawing/2014/main" id="{61C33BA6-94C0-7EF3-908E-3A48AD8CCD4A}"/>
                </a:ext>
              </a:extLst>
            </p:cNvPr>
            <p:cNvCxnSpPr>
              <a:cxnSpLocks noChangeShapeType="1"/>
              <a:stCxn id="29" idx="5"/>
            </p:cNvCxnSpPr>
            <p:nvPr>
              <p:custDataLst>
                <p:tags r:id="rId10"/>
              </p:custDataLst>
            </p:nvPr>
          </p:nvCxnSpPr>
          <p:spPr bwMode="auto">
            <a:xfrm>
              <a:off x="4121150" y="4589463"/>
              <a:ext cx="1558925" cy="13017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6" name="AutoShape 14">
              <a:extLst>
                <a:ext uri="{FF2B5EF4-FFF2-40B4-BE49-F238E27FC236}">
                  <a16:creationId xmlns:a16="http://schemas.microsoft.com/office/drawing/2014/main" id="{999D77E1-D441-7695-5922-B9202C009B78}"/>
                </a:ext>
              </a:extLst>
            </p:cNvPr>
            <p:cNvCxnSpPr>
              <a:cxnSpLocks noChangeShapeType="1"/>
              <a:stCxn id="29" idx="7"/>
              <a:endCxn id="30" idx="3"/>
            </p:cNvCxnSpPr>
            <p:nvPr>
              <p:custDataLst>
                <p:tags r:id="rId11"/>
              </p:custDataLst>
            </p:nvPr>
          </p:nvCxnSpPr>
          <p:spPr bwMode="auto">
            <a:xfrm flipV="1">
              <a:off x="4121150" y="3751263"/>
              <a:ext cx="2625725" cy="5397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7" name="AutoShape 15">
              <a:extLst>
                <a:ext uri="{FF2B5EF4-FFF2-40B4-BE49-F238E27FC236}">
                  <a16:creationId xmlns:a16="http://schemas.microsoft.com/office/drawing/2014/main" id="{6EB61D71-813B-F920-5449-8CD8A96C78BB}"/>
                </a:ext>
              </a:extLst>
            </p:cNvPr>
            <p:cNvCxnSpPr>
              <a:cxnSpLocks noChangeShapeType="1"/>
              <a:endCxn id="26" idx="6"/>
            </p:cNvCxnSpPr>
            <p:nvPr>
              <p:custDataLst>
                <p:tags r:id="rId12"/>
              </p:custDataLst>
            </p:nvPr>
          </p:nvCxnSpPr>
          <p:spPr bwMode="auto">
            <a:xfrm flipH="1" flipV="1">
              <a:off x="2743200" y="5735638"/>
              <a:ext cx="2867025" cy="3048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" name="Text Box 16">
              <a:extLst>
                <a:ext uri="{FF2B5EF4-FFF2-40B4-BE49-F238E27FC236}">
                  <a16:creationId xmlns:a16="http://schemas.microsoft.com/office/drawing/2014/main" id="{AC41CEB1-4D14-11ED-641D-E8F403C36F98}"/>
                </a:ext>
              </a:extLst>
            </p:cNvPr>
            <p:cNvSpPr txBox="1"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1281113" y="3333750"/>
              <a:ext cx="92392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Seattle</a:t>
              </a:r>
            </a:p>
          </p:txBody>
        </p:sp>
        <p:sp>
          <p:nvSpPr>
            <p:cNvPr id="39" name="Text Box 17">
              <a:extLst>
                <a:ext uri="{FF2B5EF4-FFF2-40B4-BE49-F238E27FC236}">
                  <a16:creationId xmlns:a16="http://schemas.microsoft.com/office/drawing/2014/main" id="{E3963ED1-5803-9150-A817-48FD81696086}"/>
                </a:ext>
              </a:extLst>
            </p:cNvPr>
            <p:cNvSpPr txBox="1"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1509713" y="5848350"/>
              <a:ext cx="173037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San Francisco</a:t>
              </a:r>
            </a:p>
          </p:txBody>
        </p:sp>
        <p:sp>
          <p:nvSpPr>
            <p:cNvPr id="40" name="Text Box 18">
              <a:extLst>
                <a:ext uri="{FF2B5EF4-FFF2-40B4-BE49-F238E27FC236}">
                  <a16:creationId xmlns:a16="http://schemas.microsoft.com/office/drawing/2014/main" id="{9D156794-B1C0-5F17-99B8-5278981C700C}"/>
                </a:ext>
              </a:extLst>
            </p:cNvPr>
            <p:cNvSpPr txBox="1"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5395913" y="6229350"/>
              <a:ext cx="86677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Dallas</a:t>
              </a:r>
            </a:p>
          </p:txBody>
        </p:sp>
        <p:sp>
          <p:nvSpPr>
            <p:cNvPr id="41" name="Text Box 19">
              <a:extLst>
                <a:ext uri="{FF2B5EF4-FFF2-40B4-BE49-F238E27FC236}">
                  <a16:creationId xmlns:a16="http://schemas.microsoft.com/office/drawing/2014/main" id="{FCD0AE18-36F4-9255-5FA3-1CA697BA0D0D}"/>
                </a:ext>
              </a:extLst>
            </p:cNvPr>
            <p:cNvSpPr txBox="1"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4140200" y="4248150"/>
              <a:ext cx="176530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Salt Lake City</a:t>
              </a:r>
            </a:p>
          </p:txBody>
        </p:sp>
        <p:sp>
          <p:nvSpPr>
            <p:cNvPr id="42" name="Oval 7">
              <a:extLst>
                <a:ext uri="{FF2B5EF4-FFF2-40B4-BE49-F238E27FC236}">
                  <a16:creationId xmlns:a16="http://schemas.microsoft.com/office/drawing/2014/main" id="{1CEE3713-F352-C837-8551-E6F8D615C285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7696200" y="5334000"/>
              <a:ext cx="381000" cy="381000"/>
            </a:xfrm>
            <a:prstGeom prst="ellipse">
              <a:avLst/>
            </a:prstGeom>
            <a:solidFill>
              <a:schemeClr val="folHlink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43" name="Oval 8">
              <a:extLst>
                <a:ext uri="{FF2B5EF4-FFF2-40B4-BE49-F238E27FC236}">
                  <a16:creationId xmlns:a16="http://schemas.microsoft.com/office/drawing/2014/main" id="{CE1AA26C-7373-7744-AE45-422F4413F7E6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5638800" y="5811838"/>
              <a:ext cx="381000" cy="3810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44" name="Text Box 18">
              <a:extLst>
                <a:ext uri="{FF2B5EF4-FFF2-40B4-BE49-F238E27FC236}">
                  <a16:creationId xmlns:a16="http://schemas.microsoft.com/office/drawing/2014/main" id="{C1549339-121D-6306-6F69-3633AC120937}"/>
                </a:ext>
              </a:extLst>
            </p:cNvPr>
            <p:cNvSpPr txBox="1"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6829425" y="2992438"/>
              <a:ext cx="108108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Chicago</a:t>
              </a:r>
            </a:p>
          </p:txBody>
        </p:sp>
        <p:sp>
          <p:nvSpPr>
            <p:cNvPr id="45" name="Text Box 18">
              <a:extLst>
                <a:ext uri="{FF2B5EF4-FFF2-40B4-BE49-F238E27FC236}">
                  <a16:creationId xmlns:a16="http://schemas.microsoft.com/office/drawing/2014/main" id="{1EC254D5-0DB5-79F8-16F2-FC0F294C3918}"/>
                </a:ext>
              </a:extLst>
            </p:cNvPr>
            <p:cNvSpPr txBox="1"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7239000" y="4800600"/>
              <a:ext cx="91082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/>
                <a:t>Austin</a:t>
              </a:r>
            </a:p>
          </p:txBody>
        </p:sp>
        <p:cxnSp>
          <p:nvCxnSpPr>
            <p:cNvPr id="46" name="AutoShape 13">
              <a:extLst>
                <a:ext uri="{FF2B5EF4-FFF2-40B4-BE49-F238E27FC236}">
                  <a16:creationId xmlns:a16="http://schemas.microsoft.com/office/drawing/2014/main" id="{3E287225-6655-1792-65BB-A3F37E58B15A}"/>
                </a:ext>
              </a:extLst>
            </p:cNvPr>
            <p:cNvCxnSpPr>
              <a:cxnSpLocks noChangeShapeType="1"/>
              <a:stCxn id="43" idx="6"/>
              <a:endCxn id="42" idx="2"/>
            </p:cNvCxnSpPr>
            <p:nvPr>
              <p:custDataLst>
                <p:tags r:id="rId21"/>
              </p:custDataLst>
            </p:nvPr>
          </p:nvCxnSpPr>
          <p:spPr bwMode="auto">
            <a:xfrm flipV="1">
              <a:off x="6019800" y="5524500"/>
              <a:ext cx="1676400" cy="4778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</p:spTree>
    <p:extLst>
      <p:ext uri="{BB962C8B-B14F-4D97-AF65-F5344CB8AC3E}">
        <p14:creationId xmlns:p14="http://schemas.microsoft.com/office/powerpoint/2010/main" val="39392374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600AA-1E97-2349-33C1-A7790CAA4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Traversal: BFS Shortest Path Example (Soln.)</a:t>
            </a:r>
          </a:p>
        </p:txBody>
      </p:sp>
      <p:sp>
        <p:nvSpPr>
          <p:cNvPr id="48" name="Content Placeholder 47">
            <a:extLst>
              <a:ext uri="{FF2B5EF4-FFF2-40B4-BE49-F238E27FC236}">
                <a16:creationId xmlns:a16="http://schemas.microsoft.com/office/drawing/2014/main" id="{08C83D89-1DFF-B74C-AD46-6907804D46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is the shortest path from Seattle to Austin?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Seattle -&gt; Chicago -&gt; Dallas -&gt; Austin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Seattle -&gt; Salt Lake City -&gt; Dallas -&gt; Austin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Seattle -&gt; San Francisco -&gt; Dallas -&gt; Austin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E66D82-A4B9-E4BD-5CE6-CC532251B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22</a:t>
            </a:fld>
            <a:endParaRPr lang="en-US" dirty="0"/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EED6B9C1-E8E1-E382-039E-2A88190A5F7A}"/>
              </a:ext>
            </a:extLst>
          </p:cNvPr>
          <p:cNvGrpSpPr/>
          <p:nvPr/>
        </p:nvGrpSpPr>
        <p:grpSpPr>
          <a:xfrm>
            <a:off x="3413873" y="4017645"/>
            <a:ext cx="5364254" cy="2840355"/>
            <a:chOff x="1281113" y="2992438"/>
            <a:chExt cx="6868714" cy="3636962"/>
          </a:xfrm>
        </p:grpSpPr>
        <p:sp>
          <p:nvSpPr>
            <p:cNvPr id="26" name="Oval 3">
              <a:extLst>
                <a:ext uri="{FF2B5EF4-FFF2-40B4-BE49-F238E27FC236}">
                  <a16:creationId xmlns:a16="http://schemas.microsoft.com/office/drawing/2014/main" id="{87670903-68E5-9936-6F2C-A323469BAE6F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2347913" y="5545138"/>
              <a:ext cx="381000" cy="3810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27" name="Oval 4">
              <a:extLst>
                <a:ext uri="{FF2B5EF4-FFF2-40B4-BE49-F238E27FC236}">
                  <a16:creationId xmlns:a16="http://schemas.microsoft.com/office/drawing/2014/main" id="{222AD55A-F4FE-2FD4-E0A0-8AB136E673DC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2119313" y="3106738"/>
              <a:ext cx="381000" cy="381000"/>
            </a:xfrm>
            <a:prstGeom prst="ellipse">
              <a:avLst/>
            </a:prstGeom>
            <a:solidFill>
              <a:srgbClr val="99CC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cxnSp>
          <p:nvCxnSpPr>
            <p:cNvPr id="28" name="AutoShape 5">
              <a:extLst>
                <a:ext uri="{FF2B5EF4-FFF2-40B4-BE49-F238E27FC236}">
                  <a16:creationId xmlns:a16="http://schemas.microsoft.com/office/drawing/2014/main" id="{1ECD43E6-EB76-9A3C-1943-D438C8E47822}"/>
                </a:ext>
              </a:extLst>
            </p:cNvPr>
            <p:cNvCxnSpPr>
              <a:cxnSpLocks noChangeShapeType="1"/>
              <a:stCxn id="26" idx="0"/>
              <a:endCxn id="27" idx="4"/>
            </p:cNvCxnSpPr>
            <p:nvPr>
              <p:custDataLst>
                <p:tags r:id="rId3"/>
              </p:custDataLst>
            </p:nvPr>
          </p:nvCxnSpPr>
          <p:spPr bwMode="auto">
            <a:xfrm flipH="1" flipV="1">
              <a:off x="2309813" y="3502025"/>
              <a:ext cx="228600" cy="20288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" name="Oval 6">
              <a:extLst>
                <a:ext uri="{FF2B5EF4-FFF2-40B4-BE49-F238E27FC236}">
                  <a16:creationId xmlns:a16="http://schemas.microsoft.com/office/drawing/2014/main" id="{7EE27119-A206-69CE-96AC-5EF8D389DB44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3795713" y="4249738"/>
              <a:ext cx="381000" cy="3810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30" name="Oval 8">
              <a:extLst>
                <a:ext uri="{FF2B5EF4-FFF2-40B4-BE49-F238E27FC236}">
                  <a16:creationId xmlns:a16="http://schemas.microsoft.com/office/drawing/2014/main" id="{EBC2856A-9361-7BB4-6C5B-64476D907956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6691313" y="3411538"/>
              <a:ext cx="381000" cy="3810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cxnSp>
          <p:nvCxnSpPr>
            <p:cNvPr id="31" name="AutoShape 9">
              <a:extLst>
                <a:ext uri="{FF2B5EF4-FFF2-40B4-BE49-F238E27FC236}">
                  <a16:creationId xmlns:a16="http://schemas.microsoft.com/office/drawing/2014/main" id="{C48CFA35-A2CB-DC15-19B0-0DC34DAF49C6}"/>
                </a:ext>
              </a:extLst>
            </p:cNvPr>
            <p:cNvCxnSpPr>
              <a:cxnSpLocks noChangeShapeType="1"/>
              <a:stCxn id="30" idx="4"/>
            </p:cNvCxnSpPr>
            <p:nvPr>
              <p:custDataLst>
                <p:tags r:id="rId6"/>
              </p:custDataLst>
            </p:nvPr>
          </p:nvCxnSpPr>
          <p:spPr bwMode="auto">
            <a:xfrm flipH="1">
              <a:off x="5949950" y="3806825"/>
              <a:ext cx="931863" cy="20843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2" name="AutoShape 10">
              <a:extLst>
                <a:ext uri="{FF2B5EF4-FFF2-40B4-BE49-F238E27FC236}">
                  <a16:creationId xmlns:a16="http://schemas.microsoft.com/office/drawing/2014/main" id="{DFF36A69-3962-CB9F-FD9A-8BF28554B7CF}"/>
                </a:ext>
              </a:extLst>
            </p:cNvPr>
            <p:cNvCxnSpPr>
              <a:cxnSpLocks noChangeShapeType="1"/>
              <a:stCxn id="30" idx="2"/>
              <a:endCxn id="27" idx="6"/>
            </p:cNvCxnSpPr>
            <p:nvPr>
              <p:custDataLst>
                <p:tags r:id="rId7"/>
              </p:custDataLst>
            </p:nvPr>
          </p:nvCxnSpPr>
          <p:spPr bwMode="auto">
            <a:xfrm flipH="1" flipV="1">
              <a:off x="2514600" y="3297238"/>
              <a:ext cx="4162425" cy="3048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3" name="AutoShape 11">
              <a:extLst>
                <a:ext uri="{FF2B5EF4-FFF2-40B4-BE49-F238E27FC236}">
                  <a16:creationId xmlns:a16="http://schemas.microsoft.com/office/drawing/2014/main" id="{DD371C6E-965C-0F3C-E38E-65B6E834EA2E}"/>
                </a:ext>
              </a:extLst>
            </p:cNvPr>
            <p:cNvCxnSpPr>
              <a:cxnSpLocks noChangeShapeType="1"/>
              <a:stCxn id="27" idx="5"/>
              <a:endCxn id="29" idx="1"/>
            </p:cNvCxnSpPr>
            <p:nvPr>
              <p:custDataLst>
                <p:tags r:id="rId8"/>
              </p:custDataLst>
            </p:nvPr>
          </p:nvCxnSpPr>
          <p:spPr bwMode="auto">
            <a:xfrm>
              <a:off x="2444750" y="3446463"/>
              <a:ext cx="1406525" cy="8445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4" name="AutoShape 12">
              <a:extLst>
                <a:ext uri="{FF2B5EF4-FFF2-40B4-BE49-F238E27FC236}">
                  <a16:creationId xmlns:a16="http://schemas.microsoft.com/office/drawing/2014/main" id="{9D9A57EB-42A7-075D-2B66-3056FB31A76E}"/>
                </a:ext>
              </a:extLst>
            </p:cNvPr>
            <p:cNvCxnSpPr>
              <a:cxnSpLocks noChangeShapeType="1"/>
              <a:stCxn id="26" idx="7"/>
              <a:endCxn id="29" idx="3"/>
            </p:cNvCxnSpPr>
            <p:nvPr>
              <p:custDataLst>
                <p:tags r:id="rId9"/>
              </p:custDataLst>
            </p:nvPr>
          </p:nvCxnSpPr>
          <p:spPr bwMode="auto">
            <a:xfrm flipV="1">
              <a:off x="2673350" y="4589463"/>
              <a:ext cx="1177925" cy="9969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5" name="AutoShape 13">
              <a:extLst>
                <a:ext uri="{FF2B5EF4-FFF2-40B4-BE49-F238E27FC236}">
                  <a16:creationId xmlns:a16="http://schemas.microsoft.com/office/drawing/2014/main" id="{61C33BA6-94C0-7EF3-908E-3A48AD8CCD4A}"/>
                </a:ext>
              </a:extLst>
            </p:cNvPr>
            <p:cNvCxnSpPr>
              <a:cxnSpLocks noChangeShapeType="1"/>
              <a:stCxn id="29" idx="5"/>
            </p:cNvCxnSpPr>
            <p:nvPr>
              <p:custDataLst>
                <p:tags r:id="rId10"/>
              </p:custDataLst>
            </p:nvPr>
          </p:nvCxnSpPr>
          <p:spPr bwMode="auto">
            <a:xfrm>
              <a:off x="4121150" y="4589463"/>
              <a:ext cx="1558925" cy="13017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6" name="AutoShape 14">
              <a:extLst>
                <a:ext uri="{FF2B5EF4-FFF2-40B4-BE49-F238E27FC236}">
                  <a16:creationId xmlns:a16="http://schemas.microsoft.com/office/drawing/2014/main" id="{999D77E1-D441-7695-5922-B9202C009B78}"/>
                </a:ext>
              </a:extLst>
            </p:cNvPr>
            <p:cNvCxnSpPr>
              <a:cxnSpLocks noChangeShapeType="1"/>
              <a:stCxn id="29" idx="7"/>
              <a:endCxn id="30" idx="3"/>
            </p:cNvCxnSpPr>
            <p:nvPr>
              <p:custDataLst>
                <p:tags r:id="rId11"/>
              </p:custDataLst>
            </p:nvPr>
          </p:nvCxnSpPr>
          <p:spPr bwMode="auto">
            <a:xfrm flipV="1">
              <a:off x="4121150" y="3751263"/>
              <a:ext cx="2625725" cy="5397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7" name="AutoShape 15">
              <a:extLst>
                <a:ext uri="{FF2B5EF4-FFF2-40B4-BE49-F238E27FC236}">
                  <a16:creationId xmlns:a16="http://schemas.microsoft.com/office/drawing/2014/main" id="{6EB61D71-813B-F920-5449-8CD8A96C78BB}"/>
                </a:ext>
              </a:extLst>
            </p:cNvPr>
            <p:cNvCxnSpPr>
              <a:cxnSpLocks noChangeShapeType="1"/>
              <a:endCxn id="26" idx="6"/>
            </p:cNvCxnSpPr>
            <p:nvPr>
              <p:custDataLst>
                <p:tags r:id="rId12"/>
              </p:custDataLst>
            </p:nvPr>
          </p:nvCxnSpPr>
          <p:spPr bwMode="auto">
            <a:xfrm flipH="1" flipV="1">
              <a:off x="2743200" y="5735638"/>
              <a:ext cx="2867025" cy="3048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" name="Text Box 16">
              <a:extLst>
                <a:ext uri="{FF2B5EF4-FFF2-40B4-BE49-F238E27FC236}">
                  <a16:creationId xmlns:a16="http://schemas.microsoft.com/office/drawing/2014/main" id="{AC41CEB1-4D14-11ED-641D-E8F403C36F98}"/>
                </a:ext>
              </a:extLst>
            </p:cNvPr>
            <p:cNvSpPr txBox="1"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1281113" y="3333750"/>
              <a:ext cx="92392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Seattle</a:t>
              </a:r>
            </a:p>
          </p:txBody>
        </p:sp>
        <p:sp>
          <p:nvSpPr>
            <p:cNvPr id="39" name="Text Box 17">
              <a:extLst>
                <a:ext uri="{FF2B5EF4-FFF2-40B4-BE49-F238E27FC236}">
                  <a16:creationId xmlns:a16="http://schemas.microsoft.com/office/drawing/2014/main" id="{E3963ED1-5803-9150-A817-48FD81696086}"/>
                </a:ext>
              </a:extLst>
            </p:cNvPr>
            <p:cNvSpPr txBox="1"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1509713" y="5848350"/>
              <a:ext cx="173037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San Francisco</a:t>
              </a:r>
            </a:p>
          </p:txBody>
        </p:sp>
        <p:sp>
          <p:nvSpPr>
            <p:cNvPr id="40" name="Text Box 18">
              <a:extLst>
                <a:ext uri="{FF2B5EF4-FFF2-40B4-BE49-F238E27FC236}">
                  <a16:creationId xmlns:a16="http://schemas.microsoft.com/office/drawing/2014/main" id="{9D156794-B1C0-5F17-99B8-5278981C700C}"/>
                </a:ext>
              </a:extLst>
            </p:cNvPr>
            <p:cNvSpPr txBox="1"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5395913" y="6229350"/>
              <a:ext cx="86677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Dallas</a:t>
              </a:r>
            </a:p>
          </p:txBody>
        </p:sp>
        <p:sp>
          <p:nvSpPr>
            <p:cNvPr id="41" name="Text Box 19">
              <a:extLst>
                <a:ext uri="{FF2B5EF4-FFF2-40B4-BE49-F238E27FC236}">
                  <a16:creationId xmlns:a16="http://schemas.microsoft.com/office/drawing/2014/main" id="{FCD0AE18-36F4-9255-5FA3-1CA697BA0D0D}"/>
                </a:ext>
              </a:extLst>
            </p:cNvPr>
            <p:cNvSpPr txBox="1"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4140200" y="4248150"/>
              <a:ext cx="176530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Salt Lake City</a:t>
              </a:r>
            </a:p>
          </p:txBody>
        </p:sp>
        <p:sp>
          <p:nvSpPr>
            <p:cNvPr id="42" name="Oval 7">
              <a:extLst>
                <a:ext uri="{FF2B5EF4-FFF2-40B4-BE49-F238E27FC236}">
                  <a16:creationId xmlns:a16="http://schemas.microsoft.com/office/drawing/2014/main" id="{1CEE3713-F352-C837-8551-E6F8D615C285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7696200" y="5334000"/>
              <a:ext cx="381000" cy="381000"/>
            </a:xfrm>
            <a:prstGeom prst="ellipse">
              <a:avLst/>
            </a:prstGeom>
            <a:solidFill>
              <a:schemeClr val="folHlink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43" name="Oval 8">
              <a:extLst>
                <a:ext uri="{FF2B5EF4-FFF2-40B4-BE49-F238E27FC236}">
                  <a16:creationId xmlns:a16="http://schemas.microsoft.com/office/drawing/2014/main" id="{CE1AA26C-7373-7744-AE45-422F4413F7E6}"/>
                </a:ext>
              </a:extLst>
            </p:cNvPr>
            <p:cNvSpPr>
              <a:spLocks noChangeAspect="1"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5638800" y="5811838"/>
              <a:ext cx="381000" cy="3810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000"/>
            </a:p>
          </p:txBody>
        </p:sp>
        <p:sp>
          <p:nvSpPr>
            <p:cNvPr id="44" name="Text Box 18">
              <a:extLst>
                <a:ext uri="{FF2B5EF4-FFF2-40B4-BE49-F238E27FC236}">
                  <a16:creationId xmlns:a16="http://schemas.microsoft.com/office/drawing/2014/main" id="{C1549339-121D-6306-6F69-3633AC120937}"/>
                </a:ext>
              </a:extLst>
            </p:cNvPr>
            <p:cNvSpPr txBox="1"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6829425" y="2992438"/>
              <a:ext cx="108108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Chicago</a:t>
              </a:r>
            </a:p>
          </p:txBody>
        </p:sp>
        <p:sp>
          <p:nvSpPr>
            <p:cNvPr id="45" name="Text Box 18">
              <a:extLst>
                <a:ext uri="{FF2B5EF4-FFF2-40B4-BE49-F238E27FC236}">
                  <a16:creationId xmlns:a16="http://schemas.microsoft.com/office/drawing/2014/main" id="{1EC254D5-0DB5-79F8-16F2-FC0F294C3918}"/>
                </a:ext>
              </a:extLst>
            </p:cNvPr>
            <p:cNvSpPr txBox="1"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7239000" y="4800600"/>
              <a:ext cx="91082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/>
                <a:t>Austin</a:t>
              </a:r>
            </a:p>
          </p:txBody>
        </p:sp>
        <p:cxnSp>
          <p:nvCxnSpPr>
            <p:cNvPr id="46" name="AutoShape 13">
              <a:extLst>
                <a:ext uri="{FF2B5EF4-FFF2-40B4-BE49-F238E27FC236}">
                  <a16:creationId xmlns:a16="http://schemas.microsoft.com/office/drawing/2014/main" id="{3E287225-6655-1792-65BB-A3F37E58B15A}"/>
                </a:ext>
              </a:extLst>
            </p:cNvPr>
            <p:cNvCxnSpPr>
              <a:cxnSpLocks noChangeShapeType="1"/>
              <a:stCxn id="43" idx="6"/>
              <a:endCxn id="42" idx="2"/>
            </p:cNvCxnSpPr>
            <p:nvPr>
              <p:custDataLst>
                <p:tags r:id="rId21"/>
              </p:custDataLst>
            </p:nvPr>
          </p:nvCxnSpPr>
          <p:spPr bwMode="auto">
            <a:xfrm flipV="1">
              <a:off x="6019800" y="5524500"/>
              <a:ext cx="1676400" cy="4778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</p:spTree>
    <p:extLst>
      <p:ext uri="{BB962C8B-B14F-4D97-AF65-F5344CB8AC3E}">
        <p14:creationId xmlns:p14="http://schemas.microsoft.com/office/powerpoint/2010/main" val="25006691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FA8F9D1-895B-DC89-5AF4-DB8484C0EA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Any Questions?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964E086-AF18-9A7B-63A6-8E7F92872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785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A6B72-3146-83B8-7FDC-516282C22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13033-1150-EF43-C66F-EFC5B223FD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0824"/>
            <a:ext cx="10515600" cy="4351338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Graph Terminologies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Paths vs Cycles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Connected vs Unconnected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Sparse vs dense</a:t>
            </a:r>
          </a:p>
          <a:p>
            <a:r>
              <a:rPr lang="en-US" dirty="0"/>
              <a:t>Graph Data structures</a:t>
            </a:r>
          </a:p>
          <a:p>
            <a:pPr lvl="1"/>
            <a:r>
              <a:rPr lang="en-US" dirty="0"/>
              <a:t>Adjacency Matrix</a:t>
            </a:r>
          </a:p>
          <a:p>
            <a:pPr lvl="1"/>
            <a:r>
              <a:rPr lang="en-US" dirty="0"/>
              <a:t>Adjacency List</a:t>
            </a:r>
          </a:p>
          <a:p>
            <a:r>
              <a:rPr lang="en-US" dirty="0"/>
              <a:t>Graph Traversals</a:t>
            </a:r>
          </a:p>
          <a:p>
            <a:pPr lvl="1"/>
            <a:r>
              <a:rPr lang="en-US" dirty="0"/>
              <a:t>DFS (Iterative + Recursive)</a:t>
            </a:r>
          </a:p>
          <a:p>
            <a:pPr lvl="1"/>
            <a:r>
              <a:rPr lang="en-US" dirty="0"/>
              <a:t>BFS</a:t>
            </a:r>
          </a:p>
          <a:p>
            <a:r>
              <a:rPr lang="en-US" dirty="0"/>
              <a:t>Graph Shortest Paths</a:t>
            </a:r>
          </a:p>
          <a:p>
            <a:pPr lvl="1"/>
            <a:r>
              <a:rPr lang="en-US" dirty="0"/>
              <a:t>Dijkstra's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BFB9D1-F29C-C93F-6D9D-75E03006A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318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A6B72-3146-83B8-7FDC-516282C22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13033-1150-EF43-C66F-EFC5B223FD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0824"/>
            <a:ext cx="10515600" cy="4351338"/>
          </a:xfrm>
        </p:spPr>
        <p:txBody>
          <a:bodyPr/>
          <a:lstStyle/>
          <a:p>
            <a:r>
              <a:rPr lang="en-US" dirty="0"/>
              <a:t>Graph Terminologies</a:t>
            </a:r>
          </a:p>
          <a:p>
            <a:pPr lvl="1"/>
            <a:r>
              <a:rPr lang="en-US" dirty="0"/>
              <a:t>Paths vs Cycles</a:t>
            </a:r>
          </a:p>
          <a:p>
            <a:pPr lvl="1"/>
            <a:r>
              <a:rPr lang="en-US" dirty="0"/>
              <a:t>Connected vs Unconnected</a:t>
            </a:r>
          </a:p>
          <a:p>
            <a:pPr lvl="1"/>
            <a:r>
              <a:rPr lang="en-US" dirty="0"/>
              <a:t>Sparse vs dense</a:t>
            </a:r>
          </a:p>
          <a:p>
            <a:r>
              <a:rPr lang="en-US" dirty="0">
                <a:solidFill>
                  <a:srgbClr val="FF0000"/>
                </a:solidFill>
              </a:rPr>
              <a:t>Graph Data structures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Adjacency Matrix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Adjacency List</a:t>
            </a:r>
          </a:p>
          <a:p>
            <a:r>
              <a:rPr lang="en-US" dirty="0"/>
              <a:t>Graph Traversals</a:t>
            </a:r>
          </a:p>
          <a:p>
            <a:pPr lvl="1"/>
            <a:r>
              <a:rPr lang="en-US" dirty="0"/>
              <a:t>DFS (Iterative + Recursive)</a:t>
            </a:r>
          </a:p>
          <a:p>
            <a:pPr lvl="1"/>
            <a:r>
              <a:rPr lang="en-US" dirty="0"/>
              <a:t>BFS</a:t>
            </a:r>
          </a:p>
          <a:p>
            <a:r>
              <a:rPr lang="en-US" dirty="0"/>
              <a:t>Graph Shortest Paths</a:t>
            </a:r>
          </a:p>
          <a:p>
            <a:pPr lvl="1"/>
            <a:r>
              <a:rPr lang="en-US" dirty="0"/>
              <a:t>Dijkstra's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BFB9D1-F29C-C93F-6D9D-75E03006A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479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A6B72-3146-83B8-7FDC-516282C22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13033-1150-EF43-C66F-EFC5B223FD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0824"/>
            <a:ext cx="10515600" cy="4351338"/>
          </a:xfrm>
        </p:spPr>
        <p:txBody>
          <a:bodyPr/>
          <a:lstStyle/>
          <a:p>
            <a:r>
              <a:rPr lang="en-US" dirty="0"/>
              <a:t>Graph Terminologies</a:t>
            </a:r>
          </a:p>
          <a:p>
            <a:pPr lvl="1"/>
            <a:r>
              <a:rPr lang="en-US" dirty="0"/>
              <a:t>Paths vs Cycles</a:t>
            </a:r>
          </a:p>
          <a:p>
            <a:pPr lvl="1"/>
            <a:r>
              <a:rPr lang="en-US" dirty="0"/>
              <a:t>Connected vs Unconnected</a:t>
            </a:r>
          </a:p>
          <a:p>
            <a:pPr lvl="1"/>
            <a:r>
              <a:rPr lang="en-US" dirty="0"/>
              <a:t>Sparse vs dense</a:t>
            </a:r>
          </a:p>
          <a:p>
            <a:r>
              <a:rPr lang="en-US" dirty="0"/>
              <a:t>Graph Data structures</a:t>
            </a:r>
          </a:p>
          <a:p>
            <a:pPr lvl="1"/>
            <a:r>
              <a:rPr lang="en-US" dirty="0"/>
              <a:t>Adjacency Matrix</a:t>
            </a:r>
          </a:p>
          <a:p>
            <a:pPr lvl="1"/>
            <a:r>
              <a:rPr lang="en-US" dirty="0"/>
              <a:t>Adjacency List</a:t>
            </a:r>
          </a:p>
          <a:p>
            <a:r>
              <a:rPr lang="en-US" dirty="0">
                <a:solidFill>
                  <a:srgbClr val="FF0000"/>
                </a:solidFill>
              </a:rPr>
              <a:t>Graph Traversals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DFS (Iterative + Recursive)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BFS</a:t>
            </a:r>
          </a:p>
          <a:p>
            <a:r>
              <a:rPr lang="en-US" dirty="0"/>
              <a:t>Graph Shortest Paths</a:t>
            </a:r>
          </a:p>
          <a:p>
            <a:pPr lvl="1"/>
            <a:r>
              <a:rPr lang="en-US" dirty="0"/>
              <a:t>Dijkstra's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BFB9D1-F29C-C93F-6D9D-75E03006A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995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B9EA5-DC80-B4EF-81D8-8330C5105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Graphs: Algorithms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61902-C665-A258-D70C-099B4A0F50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Okay, we can represent graphs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Now let’s implement some useful and non-trivial algorithms</a:t>
            </a:r>
          </a:p>
          <a:p>
            <a:r>
              <a:rPr lang="en-US" dirty="0"/>
              <a:t>Graph Traversals: Depth-first graph search (DFS) &amp; Breadth-first graph search (BFS)</a:t>
            </a:r>
          </a:p>
          <a:p>
            <a:r>
              <a:rPr lang="en-US" dirty="0"/>
              <a:t>Shortest paths: Find the shortest or lowest-cost path from x to y</a:t>
            </a:r>
          </a:p>
          <a:p>
            <a:pPr lvl="1"/>
            <a:r>
              <a:rPr lang="en-US" dirty="0"/>
              <a:t>Related: Determine if there even is such a path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44155D-AC8B-99AC-211E-FA3A9901C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950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8F8DB-2019-A771-66FA-81BB2D252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Graphs: Traversals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BB345F-3C0E-43FD-1A2A-6F52AFFF5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Problem: In a graph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dirty="0"/>
              <a:t>, find all nodes from a node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endParaRPr lang="en-US" dirty="0"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i.e., Is there a path from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>
                <a:cs typeface="Courier New" panose="02070309020205020404" pitchFamily="49" charset="0"/>
              </a:rPr>
              <a:t> to specific nodes?</a:t>
            </a:r>
          </a:p>
          <a:p>
            <a:pPr marL="0" indent="0">
              <a:buNone/>
            </a:pPr>
            <a:r>
              <a:rPr lang="en-US" dirty="0">
                <a:cs typeface="Courier New" panose="02070309020205020404" pitchFamily="49" charset="0"/>
              </a:rPr>
              <a:t>Useful for doing something (</a:t>
            </a:r>
            <a:r>
              <a:rPr lang="en-US" dirty="0">
                <a:solidFill>
                  <a:srgbClr val="FF0000"/>
                </a:solidFill>
                <a:cs typeface="Courier New" panose="02070309020205020404" pitchFamily="49" charset="0"/>
              </a:rPr>
              <a:t>process</a:t>
            </a:r>
            <a:r>
              <a:rPr lang="en-US" dirty="0">
                <a:cs typeface="Courier New" panose="02070309020205020404" pitchFamily="49" charset="0"/>
              </a:rPr>
              <a:t>ing) at a node (e.g., print the node)</a:t>
            </a:r>
          </a:p>
          <a:p>
            <a:pPr marL="0" indent="0">
              <a:buNone/>
            </a:pPr>
            <a:endParaRPr lang="en-US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cs typeface="Courier New" panose="02070309020205020404" pitchFamily="49" charset="0"/>
              </a:rPr>
              <a:t>Basic Idea:</a:t>
            </a:r>
          </a:p>
          <a:p>
            <a:r>
              <a:rPr lang="en-US" dirty="0">
                <a:cs typeface="Courier New" panose="02070309020205020404" pitchFamily="49" charset="0"/>
              </a:rPr>
              <a:t>Keep following nodes</a:t>
            </a:r>
          </a:p>
          <a:p>
            <a:r>
              <a:rPr lang="en-US" dirty="0">
                <a:cs typeface="Courier New" panose="02070309020205020404" pitchFamily="49" charset="0"/>
              </a:rPr>
              <a:t>"mark" nodes after </a:t>
            </a:r>
            <a:r>
              <a:rPr lang="en-US" dirty="0">
                <a:solidFill>
                  <a:srgbClr val="FF0000"/>
                </a:solidFill>
                <a:cs typeface="Courier New" panose="02070309020205020404" pitchFamily="49" charset="0"/>
              </a:rPr>
              <a:t>visit</a:t>
            </a:r>
            <a:r>
              <a:rPr lang="en-US" dirty="0">
                <a:cs typeface="Courier New" panose="02070309020205020404" pitchFamily="49" charset="0"/>
              </a:rPr>
              <a:t>ing them such that it </a:t>
            </a:r>
            <a:r>
              <a:rPr lang="en-US" dirty="0">
                <a:solidFill>
                  <a:srgbClr val="FF0000"/>
                </a:solidFill>
                <a:cs typeface="Courier New" panose="02070309020205020404" pitchFamily="49" charset="0"/>
              </a:rPr>
              <a:t>process</a:t>
            </a:r>
            <a:r>
              <a:rPr lang="en-US" dirty="0">
                <a:cs typeface="Courier New" panose="02070309020205020404" pitchFamily="49" charset="0"/>
              </a:rPr>
              <a:t>es each node once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5047F5-5AA1-6B62-3CAB-5AEBB62EF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30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40307-8051-69CB-978C-6F7C24F9A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Traversal: Abstract "Pseudocode"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751331-2CCB-FD5F-8A74-341BCB570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8</a:t>
            </a:fld>
            <a:endParaRPr 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51EBBCDA-9E15-17A9-A5C4-2C85ADF5FA3B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77333" y="1690688"/>
            <a:ext cx="10676465" cy="43434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ts val="21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traverseGraph</a:t>
            </a: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(Node </a:t>
            </a:r>
            <a:r>
              <a:rPr kumimoji="0" lang="en-US" sz="200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src</a:t>
            </a: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 {</a:t>
            </a:r>
          </a:p>
          <a:p>
            <a:pPr marL="342900" marR="0" lvl="0" indent="-342900" algn="l" defTabSz="914400" rtl="0" eaLnBrk="1" fontAlgn="base" latinLnBrk="0" hangingPunct="1">
              <a:lnSpc>
                <a:spcPts val="21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Set</a:t>
            </a:r>
            <a:r>
              <a:rPr kumimoji="0" lang="en-US" sz="200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pending = </a:t>
            </a:r>
            <a:r>
              <a:rPr lang="en-US" sz="2000" kern="0" dirty="0">
                <a:latin typeface="Courier New" pitchFamily="49" charset="0"/>
              </a:rPr>
              <a:t>new </a:t>
            </a:r>
            <a:r>
              <a:rPr lang="en-US" sz="2000" kern="0" dirty="0" err="1">
                <a:latin typeface="Courier New" pitchFamily="49" charset="0"/>
              </a:rPr>
              <a:t>DataStructure</a:t>
            </a:r>
            <a:r>
              <a:rPr kumimoji="0" lang="en-US" sz="200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();</a:t>
            </a:r>
          </a:p>
          <a:p>
            <a:pPr marL="342900" marR="0" lvl="0" indent="-342900" algn="l" defTabSz="914400" rtl="0" eaLnBrk="1" fontAlgn="base" latinLnBrk="0" hangingPunct="1">
              <a:lnSpc>
                <a:spcPts val="21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	</a:t>
            </a:r>
            <a:r>
              <a:rPr lang="en-US" sz="2000" kern="0" dirty="0" err="1">
                <a:latin typeface="Courier New" pitchFamily="49" charset="0"/>
              </a:rPr>
              <a:t>pending.add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 err="1">
                <a:latin typeface="Courier New" pitchFamily="49" charset="0"/>
              </a:rPr>
              <a:t>src</a:t>
            </a:r>
            <a:r>
              <a:rPr lang="en-US" sz="2000" kern="0" dirty="0">
                <a:latin typeface="Courier New" pitchFamily="49" charset="0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ts val="21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u="none" strike="noStrike" kern="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mark</a:t>
            </a:r>
            <a:r>
              <a:rPr kumimoji="0" lang="en-US" sz="200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</a:t>
            </a:r>
            <a:r>
              <a:rPr kumimoji="0" lang="en-US" sz="2000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src</a:t>
            </a:r>
            <a:r>
              <a:rPr kumimoji="0" lang="en-US" sz="200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as visited</a:t>
            </a:r>
          </a:p>
          <a:p>
            <a:pPr marL="342900" marR="0" lvl="0" indent="-342900" algn="l" defTabSz="914400" rtl="0" eaLnBrk="1" fontAlgn="base" latinLnBrk="0" hangingPunct="1">
              <a:lnSpc>
                <a:spcPts val="21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	</a:t>
            </a:r>
            <a:r>
              <a:rPr lang="en-US" sz="2000" kern="0" baseline="0" dirty="0">
                <a:latin typeface="Courier New" pitchFamily="49" charset="0"/>
              </a:rPr>
              <a:t>while(pending</a:t>
            </a:r>
            <a:r>
              <a:rPr lang="en-US" sz="2000" kern="0" dirty="0">
                <a:latin typeface="Courier New" pitchFamily="49" charset="0"/>
              </a:rPr>
              <a:t> is not empty) {</a:t>
            </a:r>
          </a:p>
          <a:p>
            <a:pPr marL="342900" marR="0" lvl="0" indent="-342900" algn="l" defTabSz="914400" rtl="0" eaLnBrk="1" fontAlgn="base" latinLnBrk="0" hangingPunct="1">
              <a:lnSpc>
                <a:spcPts val="21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	v = </a:t>
            </a:r>
            <a:r>
              <a:rPr kumimoji="0" lang="en-US" sz="200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pending.remove</a:t>
            </a: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()</a:t>
            </a:r>
          </a:p>
          <a:p>
            <a:pPr marL="342900" marR="0" lvl="0" indent="-342900" algn="l" defTabSz="914400" rtl="0" eaLnBrk="1" fontAlgn="base" latinLnBrk="0" hangingPunct="1">
              <a:lnSpc>
                <a:spcPts val="21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		for each node u adjacent to v // i.e., all of v's </a:t>
            </a:r>
            <a:r>
              <a:rPr lang="en-US" sz="2000" kern="0" dirty="0" err="1">
                <a:latin typeface="Courier New" pitchFamily="49" charset="0"/>
              </a:rPr>
              <a:t>neighbour</a:t>
            </a:r>
            <a:r>
              <a:rPr lang="en-US" sz="2000" kern="0" dirty="0">
                <a:latin typeface="Courier New" pitchFamily="49" charset="0"/>
              </a:rPr>
              <a:t>(s)</a:t>
            </a:r>
          </a:p>
          <a:p>
            <a:pPr marL="342900" marR="0" lvl="0" indent="-342900" algn="l" defTabSz="914400" rtl="0" eaLnBrk="1" fontAlgn="base" latinLnBrk="0" hangingPunct="1">
              <a:lnSpc>
                <a:spcPts val="21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		if(u is not </a:t>
            </a: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marked</a:t>
            </a: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 {</a:t>
            </a:r>
          </a:p>
          <a:p>
            <a:pPr marL="342900" marR="0" lvl="0" indent="-342900" algn="l" defTabSz="914400" rtl="0" eaLnBrk="1" fontAlgn="base" latinLnBrk="0" hangingPunct="1">
              <a:lnSpc>
                <a:spcPts val="21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solidFill>
                  <a:srgbClr val="C00000"/>
                </a:solidFill>
                <a:latin typeface="Courier New" pitchFamily="49" charset="0"/>
              </a:rPr>
              <a:t>				mark</a:t>
            </a:r>
            <a:r>
              <a:rPr lang="en-US" sz="2000" kern="0" dirty="0">
                <a:latin typeface="Courier New" pitchFamily="49" charset="0"/>
              </a:rPr>
              <a:t> u</a:t>
            </a:r>
          </a:p>
          <a:p>
            <a:pPr marL="342900" marR="0" lvl="0" indent="-342900" algn="l" defTabSz="914400" rtl="0" eaLnBrk="1" fontAlgn="base" latinLnBrk="0" hangingPunct="1">
              <a:lnSpc>
                <a:spcPts val="21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			</a:t>
            </a:r>
            <a:r>
              <a:rPr kumimoji="0" lang="en-US" sz="2000" i="0" u="none" strike="noStrike" kern="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pending.add</a:t>
            </a:r>
            <a:r>
              <a:rPr kumimoji="0" lang="en-US" sz="200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(u)</a:t>
            </a:r>
          </a:p>
          <a:p>
            <a:pPr marL="342900" marR="0" lvl="0" indent="-342900" algn="l" defTabSz="914400" rtl="0" eaLnBrk="1" fontAlgn="base" latinLnBrk="0" hangingPunct="1">
              <a:lnSpc>
                <a:spcPts val="21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			}</a:t>
            </a:r>
            <a:endParaRPr kumimoji="0" lang="en-US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ts val="21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latin typeface="Courier New" pitchFamily="49" charset="0"/>
              </a:rPr>
              <a:t>	}</a:t>
            </a:r>
            <a:endParaRPr kumimoji="0" lang="en-US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ts val="21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26517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8467E-EF98-F03B-FE7F-8DCB8C0D6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Traversal: Algorithms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6D3AB-7303-D34B-DD0D-1D4877C3B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Depth-First Search</a:t>
            </a:r>
          </a:p>
          <a:p>
            <a:pPr lvl="1"/>
            <a:r>
              <a:rPr lang="en-US" dirty="0"/>
              <a:t>Uses a Stack</a:t>
            </a:r>
          </a:p>
          <a:p>
            <a:pPr lvl="1"/>
            <a:r>
              <a:rPr lang="en-US" dirty="0"/>
              <a:t>(Recursively) Explore far away from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/>
              <a:t> first</a:t>
            </a:r>
          </a:p>
          <a:p>
            <a:r>
              <a:rPr lang="en-US" dirty="0"/>
              <a:t>Breadth-First Search</a:t>
            </a:r>
          </a:p>
          <a:p>
            <a:pPr lvl="1"/>
            <a:r>
              <a:rPr lang="en-US" dirty="0"/>
              <a:t>Uses a Queue</a:t>
            </a:r>
          </a:p>
          <a:p>
            <a:pPr lvl="1"/>
            <a:r>
              <a:rPr lang="en-US" dirty="0"/>
              <a:t>Explore everything near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/>
              <a:t> first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6DE7FB-1B60-1688-AE14-C4222B450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E23-3178-4BA5-BB7A-1C1DEC0859E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05004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1484</Words>
  <Application>Microsoft Macintosh PowerPoint</Application>
  <PresentationFormat>Widescreen</PresentationFormat>
  <Paragraphs>301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Courier New</vt:lpstr>
      <vt:lpstr>Office Theme</vt:lpstr>
      <vt:lpstr>Lecture 15: Graph Traversals </vt:lpstr>
      <vt:lpstr>Announcements</vt:lpstr>
      <vt:lpstr>Today</vt:lpstr>
      <vt:lpstr>Today</vt:lpstr>
      <vt:lpstr>Today</vt:lpstr>
      <vt:lpstr>Graphs: Algorithms</vt:lpstr>
      <vt:lpstr>Graphs: Traversals</vt:lpstr>
      <vt:lpstr>Traversal: Abstract "Pseudocode"</vt:lpstr>
      <vt:lpstr>Traversal: Algorithms</vt:lpstr>
      <vt:lpstr>Traversal: Iterative DFS (Less common)</vt:lpstr>
      <vt:lpstr>Traversal: Iterative DFS (Less common) (Soln.)</vt:lpstr>
      <vt:lpstr>Traversal: Recursive DFS (More common)</vt:lpstr>
      <vt:lpstr>Cycle Detection</vt:lpstr>
      <vt:lpstr>PowerPoint Presentation</vt:lpstr>
      <vt:lpstr>Any Questions?</vt:lpstr>
      <vt:lpstr>Traversal: BFS (Soln.)</vt:lpstr>
      <vt:lpstr>Traversal: BFS (Soln.)</vt:lpstr>
      <vt:lpstr>Traversal: DFS vs BFS</vt:lpstr>
      <vt:lpstr>Traversal: Saving the Path</vt:lpstr>
      <vt:lpstr>BFS with Path Saving</vt:lpstr>
      <vt:lpstr>Traversal: BFS Shortest Path Example</vt:lpstr>
      <vt:lpstr>Traversal: BFS Shortest Path Example (Soln.)</vt:lpstr>
      <vt:lpstr>Any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2023-07-07T12:32:54Z</dcterms:created>
  <dcterms:modified xsi:type="dcterms:W3CDTF">2025-07-29T17:54:14Z</dcterms:modified>
</cp:coreProperties>
</file>