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427" r:id="rId3"/>
    <p:sldId id="258" r:id="rId4"/>
    <p:sldId id="428" r:id="rId5"/>
    <p:sldId id="429" r:id="rId6"/>
    <p:sldId id="430" r:id="rId7"/>
    <p:sldId id="434" r:id="rId8"/>
    <p:sldId id="431" r:id="rId9"/>
    <p:sldId id="432" r:id="rId10"/>
    <p:sldId id="433" r:id="rId11"/>
    <p:sldId id="436" r:id="rId12"/>
    <p:sldId id="459" r:id="rId13"/>
    <p:sldId id="438" r:id="rId14"/>
    <p:sldId id="439" r:id="rId15"/>
    <p:sldId id="462" r:id="rId16"/>
    <p:sldId id="440" r:id="rId17"/>
    <p:sldId id="441" r:id="rId18"/>
    <p:sldId id="442" r:id="rId19"/>
    <p:sldId id="443" r:id="rId20"/>
    <p:sldId id="444" r:id="rId21"/>
    <p:sldId id="445" r:id="rId22"/>
    <p:sldId id="435" r:id="rId23"/>
    <p:sldId id="446" r:id="rId24"/>
    <p:sldId id="437" r:id="rId25"/>
    <p:sldId id="463" r:id="rId26"/>
    <p:sldId id="447" r:id="rId27"/>
    <p:sldId id="448" r:id="rId28"/>
    <p:sldId id="457" r:id="rId29"/>
    <p:sldId id="451" r:id="rId30"/>
    <p:sldId id="450" r:id="rId31"/>
    <p:sldId id="453" r:id="rId32"/>
    <p:sldId id="452" r:id="rId33"/>
    <p:sldId id="454" r:id="rId34"/>
    <p:sldId id="458" r:id="rId35"/>
    <p:sldId id="455" r:id="rId36"/>
    <p:sldId id="456" r:id="rId37"/>
    <p:sldId id="487" r:id="rId38"/>
    <p:sldId id="46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712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7/27/25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189E-B67A-48BE-8608-BDD8CBC6EB9F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C90E588-72BA-4B1D-8EFB-01F3D2355633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AC0E6209-A7C1-4682-96C5-02CE5A89A282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4834BEC-65A0-4B33-B0B8-71DA6B8F0762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432BE4F-265D-4A3A-A7D2-F3F51D4F3FF7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8C208E41-8C58-4430-8B9A-D72FA3EC0328}" type="datetime1">
              <a:rPr lang="en-US" smtClean="0"/>
              <a:t>7/27/25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371AA06-EFAE-4486-A08A-83D984075C81}" type="datetime1">
              <a:rPr lang="en-US" smtClean="0"/>
              <a:t>7/27/25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5BDF396-735F-4998-AE57-068D9190DA51}" type="datetime1">
              <a:rPr lang="en-US" smtClean="0"/>
              <a:t>7/27/25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0F2E-3233-4515-8723-E3D25416F7E7}" type="datetime1">
              <a:rPr lang="en-US" smtClean="0"/>
              <a:t>7/27/25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F670F9D0-45C1-44BC-B878-884174F71D64}" type="datetime1">
              <a:rPr lang="en-US" smtClean="0"/>
              <a:t>7/27/25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C5247349-2C3B-4AE6-AFDD-056E05C74423}" type="datetime1">
              <a:rPr lang="en-US" smtClean="0"/>
              <a:t>7/27/25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AF2B-4F7B-486C-9971-842F9E688787}" type="datetime1">
              <a:rPr lang="en-US" smtClean="0"/>
              <a:t>7/27/25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3" Type="http://schemas.openxmlformats.org/officeDocument/2006/relationships/tags" Target="../tags/tag62.xml"/><Relationship Id="rId21" Type="http://schemas.openxmlformats.org/officeDocument/2006/relationships/tags" Target="../tags/tag80.xml"/><Relationship Id="rId7" Type="http://schemas.openxmlformats.org/officeDocument/2006/relationships/tags" Target="../tags/tag66.xml"/><Relationship Id="rId12" Type="http://schemas.openxmlformats.org/officeDocument/2006/relationships/tags" Target="../tags/tag71.xml"/><Relationship Id="rId17" Type="http://schemas.openxmlformats.org/officeDocument/2006/relationships/tags" Target="../tags/tag76.xml"/><Relationship Id="rId2" Type="http://schemas.openxmlformats.org/officeDocument/2006/relationships/tags" Target="../tags/tag61.xml"/><Relationship Id="rId16" Type="http://schemas.openxmlformats.org/officeDocument/2006/relationships/tags" Target="../tags/tag75.xml"/><Relationship Id="rId20" Type="http://schemas.openxmlformats.org/officeDocument/2006/relationships/tags" Target="../tags/tag79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5" Type="http://schemas.openxmlformats.org/officeDocument/2006/relationships/tags" Target="../tags/tag74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69.xml"/><Relationship Id="rId19" Type="http://schemas.openxmlformats.org/officeDocument/2006/relationships/tags" Target="../tags/tag78.xml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4" Type="http://schemas.openxmlformats.org/officeDocument/2006/relationships/tags" Target="../tags/tag73.xml"/><Relationship Id="rId22" Type="http://schemas.openxmlformats.org/officeDocument/2006/relationships/tags" Target="../tags/tag8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12" Type="http://schemas.openxmlformats.org/officeDocument/2006/relationships/tags" Target="../tags/tag105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11" Type="http://schemas.openxmlformats.org/officeDocument/2006/relationships/tags" Target="../tags/tag104.xml"/><Relationship Id="rId5" Type="http://schemas.openxmlformats.org/officeDocument/2006/relationships/tags" Target="../tags/tag98.xml"/><Relationship Id="rId10" Type="http://schemas.openxmlformats.org/officeDocument/2006/relationships/tags" Target="../tags/tag103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118.xml"/><Relationship Id="rId18" Type="http://schemas.openxmlformats.org/officeDocument/2006/relationships/tags" Target="../tags/tag123.xml"/><Relationship Id="rId26" Type="http://schemas.openxmlformats.org/officeDocument/2006/relationships/tags" Target="../tags/tag131.xml"/><Relationship Id="rId39" Type="http://schemas.openxmlformats.org/officeDocument/2006/relationships/tags" Target="../tags/tag144.xml"/><Relationship Id="rId21" Type="http://schemas.openxmlformats.org/officeDocument/2006/relationships/tags" Target="../tags/tag126.xml"/><Relationship Id="rId34" Type="http://schemas.openxmlformats.org/officeDocument/2006/relationships/tags" Target="../tags/tag139.xml"/><Relationship Id="rId42" Type="http://schemas.openxmlformats.org/officeDocument/2006/relationships/tags" Target="../tags/tag147.xml"/><Relationship Id="rId47" Type="http://schemas.openxmlformats.org/officeDocument/2006/relationships/image" Target="../media/image6.png"/><Relationship Id="rId7" Type="http://schemas.openxmlformats.org/officeDocument/2006/relationships/tags" Target="../tags/tag112.xml"/><Relationship Id="rId2" Type="http://schemas.openxmlformats.org/officeDocument/2006/relationships/tags" Target="../tags/tag107.xml"/><Relationship Id="rId16" Type="http://schemas.openxmlformats.org/officeDocument/2006/relationships/tags" Target="../tags/tag121.xml"/><Relationship Id="rId29" Type="http://schemas.openxmlformats.org/officeDocument/2006/relationships/tags" Target="../tags/tag134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24" Type="http://schemas.openxmlformats.org/officeDocument/2006/relationships/tags" Target="../tags/tag129.xml"/><Relationship Id="rId32" Type="http://schemas.openxmlformats.org/officeDocument/2006/relationships/tags" Target="../tags/tag137.xml"/><Relationship Id="rId37" Type="http://schemas.openxmlformats.org/officeDocument/2006/relationships/tags" Target="../tags/tag142.xml"/><Relationship Id="rId40" Type="http://schemas.openxmlformats.org/officeDocument/2006/relationships/tags" Target="../tags/tag145.xml"/><Relationship Id="rId45" Type="http://schemas.openxmlformats.org/officeDocument/2006/relationships/tags" Target="../tags/tag150.xml"/><Relationship Id="rId5" Type="http://schemas.openxmlformats.org/officeDocument/2006/relationships/tags" Target="../tags/tag110.xml"/><Relationship Id="rId15" Type="http://schemas.openxmlformats.org/officeDocument/2006/relationships/tags" Target="../tags/tag120.xml"/><Relationship Id="rId23" Type="http://schemas.openxmlformats.org/officeDocument/2006/relationships/tags" Target="../tags/tag128.xml"/><Relationship Id="rId28" Type="http://schemas.openxmlformats.org/officeDocument/2006/relationships/tags" Target="../tags/tag133.xml"/><Relationship Id="rId36" Type="http://schemas.openxmlformats.org/officeDocument/2006/relationships/tags" Target="../tags/tag141.xml"/><Relationship Id="rId10" Type="http://schemas.openxmlformats.org/officeDocument/2006/relationships/tags" Target="../tags/tag115.xml"/><Relationship Id="rId19" Type="http://schemas.openxmlformats.org/officeDocument/2006/relationships/tags" Target="../tags/tag124.xml"/><Relationship Id="rId31" Type="http://schemas.openxmlformats.org/officeDocument/2006/relationships/tags" Target="../tags/tag136.xml"/><Relationship Id="rId44" Type="http://schemas.openxmlformats.org/officeDocument/2006/relationships/tags" Target="../tags/tag149.xml"/><Relationship Id="rId4" Type="http://schemas.openxmlformats.org/officeDocument/2006/relationships/tags" Target="../tags/tag109.xml"/><Relationship Id="rId9" Type="http://schemas.openxmlformats.org/officeDocument/2006/relationships/tags" Target="../tags/tag114.xml"/><Relationship Id="rId14" Type="http://schemas.openxmlformats.org/officeDocument/2006/relationships/tags" Target="../tags/tag119.xml"/><Relationship Id="rId22" Type="http://schemas.openxmlformats.org/officeDocument/2006/relationships/tags" Target="../tags/tag127.xml"/><Relationship Id="rId27" Type="http://schemas.openxmlformats.org/officeDocument/2006/relationships/tags" Target="../tags/tag132.xml"/><Relationship Id="rId30" Type="http://schemas.openxmlformats.org/officeDocument/2006/relationships/tags" Target="../tags/tag135.xml"/><Relationship Id="rId35" Type="http://schemas.openxmlformats.org/officeDocument/2006/relationships/tags" Target="../tags/tag140.xml"/><Relationship Id="rId43" Type="http://schemas.openxmlformats.org/officeDocument/2006/relationships/tags" Target="../tags/tag148.xml"/><Relationship Id="rId8" Type="http://schemas.openxmlformats.org/officeDocument/2006/relationships/tags" Target="../tags/tag113.xml"/><Relationship Id="rId3" Type="http://schemas.openxmlformats.org/officeDocument/2006/relationships/tags" Target="../tags/tag108.xml"/><Relationship Id="rId12" Type="http://schemas.openxmlformats.org/officeDocument/2006/relationships/tags" Target="../tags/tag117.xml"/><Relationship Id="rId17" Type="http://schemas.openxmlformats.org/officeDocument/2006/relationships/tags" Target="../tags/tag122.xml"/><Relationship Id="rId25" Type="http://schemas.openxmlformats.org/officeDocument/2006/relationships/tags" Target="../tags/tag130.xml"/><Relationship Id="rId33" Type="http://schemas.openxmlformats.org/officeDocument/2006/relationships/tags" Target="../tags/tag138.xml"/><Relationship Id="rId38" Type="http://schemas.openxmlformats.org/officeDocument/2006/relationships/tags" Target="../tags/tag143.xml"/><Relationship Id="rId46" Type="http://schemas.openxmlformats.org/officeDocument/2006/relationships/slideLayout" Target="../slideLayouts/slideLayout2.xml"/><Relationship Id="rId20" Type="http://schemas.openxmlformats.org/officeDocument/2006/relationships/tags" Target="../tags/tag125.xml"/><Relationship Id="rId41" Type="http://schemas.openxmlformats.org/officeDocument/2006/relationships/tags" Target="../tags/tag14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26" Type="http://schemas.openxmlformats.org/officeDocument/2006/relationships/tags" Target="../tags/tag176.xml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tags" Target="../tags/tag175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29" Type="http://schemas.openxmlformats.org/officeDocument/2006/relationships/tags" Target="../tags/tag179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24" Type="http://schemas.openxmlformats.org/officeDocument/2006/relationships/tags" Target="../tags/tag174.xml"/><Relationship Id="rId32" Type="http://schemas.openxmlformats.org/officeDocument/2006/relationships/image" Target="../media/image17.png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tags" Target="../tags/tag173.xml"/><Relationship Id="rId28" Type="http://schemas.openxmlformats.org/officeDocument/2006/relationships/tags" Target="../tags/tag178.xm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tags" Target="../tags/tag172.xml"/><Relationship Id="rId27" Type="http://schemas.openxmlformats.org/officeDocument/2006/relationships/tags" Target="../tags/tag177.xml"/><Relationship Id="rId30" Type="http://schemas.openxmlformats.org/officeDocument/2006/relationships/tags" Target="../tags/tag18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13" Type="http://schemas.openxmlformats.org/officeDocument/2006/relationships/tags" Target="../tags/tag193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12" Type="http://schemas.openxmlformats.org/officeDocument/2006/relationships/tags" Target="../tags/tag192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82.xml"/><Relationship Id="rId16" Type="http://schemas.openxmlformats.org/officeDocument/2006/relationships/tags" Target="../tags/tag196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11" Type="http://schemas.openxmlformats.org/officeDocument/2006/relationships/tags" Target="../tags/tag191.xml"/><Relationship Id="rId5" Type="http://schemas.openxmlformats.org/officeDocument/2006/relationships/tags" Target="../tags/tag185.xml"/><Relationship Id="rId15" Type="http://schemas.openxmlformats.org/officeDocument/2006/relationships/tags" Target="../tags/tag195.xml"/><Relationship Id="rId10" Type="http://schemas.openxmlformats.org/officeDocument/2006/relationships/tags" Target="../tags/tag190.xml"/><Relationship Id="rId4" Type="http://schemas.openxmlformats.org/officeDocument/2006/relationships/tags" Target="../tags/tag184.xml"/><Relationship Id="rId9" Type="http://schemas.openxmlformats.org/officeDocument/2006/relationships/tags" Target="../tags/tag189.xml"/><Relationship Id="rId14" Type="http://schemas.openxmlformats.org/officeDocument/2006/relationships/tags" Target="../tags/tag19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tags" Target="../tags/tag222.xml"/><Relationship Id="rId21" Type="http://schemas.openxmlformats.org/officeDocument/2006/relationships/tags" Target="../tags/tag217.xml"/><Relationship Id="rId34" Type="http://schemas.openxmlformats.org/officeDocument/2006/relationships/tags" Target="../tags/tag230.xml"/><Relationship Id="rId42" Type="http://schemas.openxmlformats.org/officeDocument/2006/relationships/tags" Target="../tags/tag238.xml"/><Relationship Id="rId47" Type="http://schemas.openxmlformats.org/officeDocument/2006/relationships/tags" Target="../tags/tag243.xml"/><Relationship Id="rId50" Type="http://schemas.openxmlformats.org/officeDocument/2006/relationships/tags" Target="../tags/tag246.xml"/><Relationship Id="rId55" Type="http://schemas.openxmlformats.org/officeDocument/2006/relationships/tags" Target="../tags/tag251.xml"/><Relationship Id="rId63" Type="http://schemas.openxmlformats.org/officeDocument/2006/relationships/tags" Target="../tags/tag259.xml"/><Relationship Id="rId68" Type="http://schemas.openxmlformats.org/officeDocument/2006/relationships/slideLayout" Target="../slideLayouts/slideLayout2.xml"/><Relationship Id="rId7" Type="http://schemas.openxmlformats.org/officeDocument/2006/relationships/tags" Target="../tags/tag203.xml"/><Relationship Id="rId2" Type="http://schemas.openxmlformats.org/officeDocument/2006/relationships/tags" Target="../tags/tag198.xml"/><Relationship Id="rId16" Type="http://schemas.openxmlformats.org/officeDocument/2006/relationships/tags" Target="../tags/tag212.xml"/><Relationship Id="rId29" Type="http://schemas.openxmlformats.org/officeDocument/2006/relationships/tags" Target="../tags/tag225.xml"/><Relationship Id="rId11" Type="http://schemas.openxmlformats.org/officeDocument/2006/relationships/tags" Target="../tags/tag207.xml"/><Relationship Id="rId24" Type="http://schemas.openxmlformats.org/officeDocument/2006/relationships/tags" Target="../tags/tag220.xml"/><Relationship Id="rId32" Type="http://schemas.openxmlformats.org/officeDocument/2006/relationships/tags" Target="../tags/tag228.xml"/><Relationship Id="rId37" Type="http://schemas.openxmlformats.org/officeDocument/2006/relationships/tags" Target="../tags/tag233.xml"/><Relationship Id="rId40" Type="http://schemas.openxmlformats.org/officeDocument/2006/relationships/tags" Target="../tags/tag236.xml"/><Relationship Id="rId45" Type="http://schemas.openxmlformats.org/officeDocument/2006/relationships/tags" Target="../tags/tag241.xml"/><Relationship Id="rId53" Type="http://schemas.openxmlformats.org/officeDocument/2006/relationships/tags" Target="../tags/tag249.xml"/><Relationship Id="rId58" Type="http://schemas.openxmlformats.org/officeDocument/2006/relationships/tags" Target="../tags/tag254.xml"/><Relationship Id="rId66" Type="http://schemas.openxmlformats.org/officeDocument/2006/relationships/tags" Target="../tags/tag262.xml"/><Relationship Id="rId5" Type="http://schemas.openxmlformats.org/officeDocument/2006/relationships/tags" Target="../tags/tag201.xml"/><Relationship Id="rId61" Type="http://schemas.openxmlformats.org/officeDocument/2006/relationships/tags" Target="../tags/tag257.xml"/><Relationship Id="rId19" Type="http://schemas.openxmlformats.org/officeDocument/2006/relationships/tags" Target="../tags/tag215.xml"/><Relationship Id="rId14" Type="http://schemas.openxmlformats.org/officeDocument/2006/relationships/tags" Target="../tags/tag210.xml"/><Relationship Id="rId22" Type="http://schemas.openxmlformats.org/officeDocument/2006/relationships/tags" Target="../tags/tag218.xml"/><Relationship Id="rId27" Type="http://schemas.openxmlformats.org/officeDocument/2006/relationships/tags" Target="../tags/tag223.xml"/><Relationship Id="rId30" Type="http://schemas.openxmlformats.org/officeDocument/2006/relationships/tags" Target="../tags/tag226.xml"/><Relationship Id="rId35" Type="http://schemas.openxmlformats.org/officeDocument/2006/relationships/tags" Target="../tags/tag231.xml"/><Relationship Id="rId43" Type="http://schemas.openxmlformats.org/officeDocument/2006/relationships/tags" Target="../tags/tag239.xml"/><Relationship Id="rId48" Type="http://schemas.openxmlformats.org/officeDocument/2006/relationships/tags" Target="../tags/tag244.xml"/><Relationship Id="rId56" Type="http://schemas.openxmlformats.org/officeDocument/2006/relationships/tags" Target="../tags/tag252.xml"/><Relationship Id="rId64" Type="http://schemas.openxmlformats.org/officeDocument/2006/relationships/tags" Target="../tags/tag260.xml"/><Relationship Id="rId8" Type="http://schemas.openxmlformats.org/officeDocument/2006/relationships/tags" Target="../tags/tag204.xml"/><Relationship Id="rId51" Type="http://schemas.openxmlformats.org/officeDocument/2006/relationships/tags" Target="../tags/tag247.xml"/><Relationship Id="rId3" Type="http://schemas.openxmlformats.org/officeDocument/2006/relationships/tags" Target="../tags/tag199.xml"/><Relationship Id="rId12" Type="http://schemas.openxmlformats.org/officeDocument/2006/relationships/tags" Target="../tags/tag208.xml"/><Relationship Id="rId17" Type="http://schemas.openxmlformats.org/officeDocument/2006/relationships/tags" Target="../tags/tag213.xml"/><Relationship Id="rId25" Type="http://schemas.openxmlformats.org/officeDocument/2006/relationships/tags" Target="../tags/tag221.xml"/><Relationship Id="rId33" Type="http://schemas.openxmlformats.org/officeDocument/2006/relationships/tags" Target="../tags/tag229.xml"/><Relationship Id="rId38" Type="http://schemas.openxmlformats.org/officeDocument/2006/relationships/tags" Target="../tags/tag234.xml"/><Relationship Id="rId46" Type="http://schemas.openxmlformats.org/officeDocument/2006/relationships/tags" Target="../tags/tag242.xml"/><Relationship Id="rId59" Type="http://schemas.openxmlformats.org/officeDocument/2006/relationships/tags" Target="../tags/tag255.xml"/><Relationship Id="rId67" Type="http://schemas.openxmlformats.org/officeDocument/2006/relationships/tags" Target="../tags/tag263.xml"/><Relationship Id="rId20" Type="http://schemas.openxmlformats.org/officeDocument/2006/relationships/tags" Target="../tags/tag216.xml"/><Relationship Id="rId41" Type="http://schemas.openxmlformats.org/officeDocument/2006/relationships/tags" Target="../tags/tag237.xml"/><Relationship Id="rId54" Type="http://schemas.openxmlformats.org/officeDocument/2006/relationships/tags" Target="../tags/tag250.xml"/><Relationship Id="rId62" Type="http://schemas.openxmlformats.org/officeDocument/2006/relationships/tags" Target="../tags/tag25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15" Type="http://schemas.openxmlformats.org/officeDocument/2006/relationships/tags" Target="../tags/tag211.xml"/><Relationship Id="rId23" Type="http://schemas.openxmlformats.org/officeDocument/2006/relationships/tags" Target="../tags/tag219.xml"/><Relationship Id="rId28" Type="http://schemas.openxmlformats.org/officeDocument/2006/relationships/tags" Target="../tags/tag224.xml"/><Relationship Id="rId36" Type="http://schemas.openxmlformats.org/officeDocument/2006/relationships/tags" Target="../tags/tag232.xml"/><Relationship Id="rId49" Type="http://schemas.openxmlformats.org/officeDocument/2006/relationships/tags" Target="../tags/tag245.xml"/><Relationship Id="rId57" Type="http://schemas.openxmlformats.org/officeDocument/2006/relationships/tags" Target="../tags/tag253.xml"/><Relationship Id="rId10" Type="http://schemas.openxmlformats.org/officeDocument/2006/relationships/tags" Target="../tags/tag206.xml"/><Relationship Id="rId31" Type="http://schemas.openxmlformats.org/officeDocument/2006/relationships/tags" Target="../tags/tag227.xml"/><Relationship Id="rId44" Type="http://schemas.openxmlformats.org/officeDocument/2006/relationships/tags" Target="../tags/tag240.xml"/><Relationship Id="rId52" Type="http://schemas.openxmlformats.org/officeDocument/2006/relationships/tags" Target="../tags/tag248.xml"/><Relationship Id="rId60" Type="http://schemas.openxmlformats.org/officeDocument/2006/relationships/tags" Target="../tags/tag256.xml"/><Relationship Id="rId65" Type="http://schemas.openxmlformats.org/officeDocument/2006/relationships/tags" Target="../tags/tag261.xml"/><Relationship Id="rId4" Type="http://schemas.openxmlformats.org/officeDocument/2006/relationships/tags" Target="../tags/tag200.xml"/><Relationship Id="rId9" Type="http://schemas.openxmlformats.org/officeDocument/2006/relationships/tags" Target="../tags/tag205.xml"/><Relationship Id="rId13" Type="http://schemas.openxmlformats.org/officeDocument/2006/relationships/tags" Target="../tags/tag209.xml"/><Relationship Id="rId18" Type="http://schemas.openxmlformats.org/officeDocument/2006/relationships/tags" Target="../tags/tag214.xml"/><Relationship Id="rId39" Type="http://schemas.openxmlformats.org/officeDocument/2006/relationships/tags" Target="../tags/tag23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71.xml"/><Relationship Id="rId13" Type="http://schemas.openxmlformats.org/officeDocument/2006/relationships/tags" Target="../tags/tag276.xml"/><Relationship Id="rId18" Type="http://schemas.openxmlformats.org/officeDocument/2006/relationships/tags" Target="../tags/tag281.xml"/><Relationship Id="rId3" Type="http://schemas.openxmlformats.org/officeDocument/2006/relationships/tags" Target="../tags/tag266.xml"/><Relationship Id="rId21" Type="http://schemas.openxmlformats.org/officeDocument/2006/relationships/tags" Target="../tags/tag284.xml"/><Relationship Id="rId7" Type="http://schemas.openxmlformats.org/officeDocument/2006/relationships/tags" Target="../tags/tag270.xml"/><Relationship Id="rId12" Type="http://schemas.openxmlformats.org/officeDocument/2006/relationships/tags" Target="../tags/tag275.xml"/><Relationship Id="rId17" Type="http://schemas.openxmlformats.org/officeDocument/2006/relationships/tags" Target="../tags/tag280.xml"/><Relationship Id="rId2" Type="http://schemas.openxmlformats.org/officeDocument/2006/relationships/tags" Target="../tags/tag265.xml"/><Relationship Id="rId16" Type="http://schemas.openxmlformats.org/officeDocument/2006/relationships/tags" Target="../tags/tag279.xml"/><Relationship Id="rId20" Type="http://schemas.openxmlformats.org/officeDocument/2006/relationships/tags" Target="../tags/tag283.xml"/><Relationship Id="rId1" Type="http://schemas.openxmlformats.org/officeDocument/2006/relationships/tags" Target="../tags/tag264.xml"/><Relationship Id="rId6" Type="http://schemas.openxmlformats.org/officeDocument/2006/relationships/tags" Target="../tags/tag269.xml"/><Relationship Id="rId11" Type="http://schemas.openxmlformats.org/officeDocument/2006/relationships/tags" Target="../tags/tag274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268.xml"/><Relationship Id="rId15" Type="http://schemas.openxmlformats.org/officeDocument/2006/relationships/tags" Target="../tags/tag278.xml"/><Relationship Id="rId23" Type="http://schemas.openxmlformats.org/officeDocument/2006/relationships/tags" Target="../tags/tag286.xml"/><Relationship Id="rId10" Type="http://schemas.openxmlformats.org/officeDocument/2006/relationships/tags" Target="../tags/tag273.xml"/><Relationship Id="rId19" Type="http://schemas.openxmlformats.org/officeDocument/2006/relationships/tags" Target="../tags/tag282.xml"/><Relationship Id="rId4" Type="http://schemas.openxmlformats.org/officeDocument/2006/relationships/tags" Target="../tags/tag267.xml"/><Relationship Id="rId9" Type="http://schemas.openxmlformats.org/officeDocument/2006/relationships/tags" Target="../tags/tag272.xml"/><Relationship Id="rId14" Type="http://schemas.openxmlformats.org/officeDocument/2006/relationships/tags" Target="../tags/tag277.xml"/><Relationship Id="rId22" Type="http://schemas.openxmlformats.org/officeDocument/2006/relationships/tags" Target="../tags/tag28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94.xml"/><Relationship Id="rId13" Type="http://schemas.openxmlformats.org/officeDocument/2006/relationships/tags" Target="../tags/tag299.xml"/><Relationship Id="rId3" Type="http://schemas.openxmlformats.org/officeDocument/2006/relationships/tags" Target="../tags/tag289.xml"/><Relationship Id="rId7" Type="http://schemas.openxmlformats.org/officeDocument/2006/relationships/tags" Target="../tags/tag293.xml"/><Relationship Id="rId12" Type="http://schemas.openxmlformats.org/officeDocument/2006/relationships/tags" Target="../tags/tag298.xml"/><Relationship Id="rId2" Type="http://schemas.openxmlformats.org/officeDocument/2006/relationships/tags" Target="../tags/tag288.xml"/><Relationship Id="rId1" Type="http://schemas.openxmlformats.org/officeDocument/2006/relationships/tags" Target="../tags/tag287.xml"/><Relationship Id="rId6" Type="http://schemas.openxmlformats.org/officeDocument/2006/relationships/tags" Target="../tags/tag292.xml"/><Relationship Id="rId11" Type="http://schemas.openxmlformats.org/officeDocument/2006/relationships/tags" Target="../tags/tag297.xml"/><Relationship Id="rId5" Type="http://schemas.openxmlformats.org/officeDocument/2006/relationships/tags" Target="../tags/tag291.xml"/><Relationship Id="rId15" Type="http://schemas.openxmlformats.org/officeDocument/2006/relationships/image" Target="../media/image14.png"/><Relationship Id="rId10" Type="http://schemas.openxmlformats.org/officeDocument/2006/relationships/tags" Target="../tags/tag296.xml"/><Relationship Id="rId4" Type="http://schemas.openxmlformats.org/officeDocument/2006/relationships/tags" Target="../tags/tag290.xml"/><Relationship Id="rId9" Type="http://schemas.openxmlformats.org/officeDocument/2006/relationships/tags" Target="../tags/tag295.xml"/><Relationship Id="rId1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307.xml"/><Relationship Id="rId13" Type="http://schemas.openxmlformats.org/officeDocument/2006/relationships/tags" Target="../tags/tag312.xml"/><Relationship Id="rId3" Type="http://schemas.openxmlformats.org/officeDocument/2006/relationships/tags" Target="../tags/tag302.xml"/><Relationship Id="rId7" Type="http://schemas.openxmlformats.org/officeDocument/2006/relationships/tags" Target="../tags/tag306.xml"/><Relationship Id="rId12" Type="http://schemas.openxmlformats.org/officeDocument/2006/relationships/tags" Target="../tags/tag311.xml"/><Relationship Id="rId2" Type="http://schemas.openxmlformats.org/officeDocument/2006/relationships/tags" Target="../tags/tag301.xml"/><Relationship Id="rId1" Type="http://schemas.openxmlformats.org/officeDocument/2006/relationships/tags" Target="../tags/tag300.xml"/><Relationship Id="rId6" Type="http://schemas.openxmlformats.org/officeDocument/2006/relationships/tags" Target="../tags/tag305.xml"/><Relationship Id="rId11" Type="http://schemas.openxmlformats.org/officeDocument/2006/relationships/tags" Target="../tags/tag310.xml"/><Relationship Id="rId5" Type="http://schemas.openxmlformats.org/officeDocument/2006/relationships/tags" Target="../tags/tag304.xml"/><Relationship Id="rId10" Type="http://schemas.openxmlformats.org/officeDocument/2006/relationships/tags" Target="../tags/tag309.xml"/><Relationship Id="rId4" Type="http://schemas.openxmlformats.org/officeDocument/2006/relationships/tags" Target="../tags/tag303.xml"/><Relationship Id="rId9" Type="http://schemas.openxmlformats.org/officeDocument/2006/relationships/tags" Target="../tags/tag308.xml"/><Relationship Id="rId1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320.xml"/><Relationship Id="rId13" Type="http://schemas.openxmlformats.org/officeDocument/2006/relationships/tags" Target="../tags/tag325.xml"/><Relationship Id="rId3" Type="http://schemas.openxmlformats.org/officeDocument/2006/relationships/tags" Target="../tags/tag315.xml"/><Relationship Id="rId7" Type="http://schemas.openxmlformats.org/officeDocument/2006/relationships/tags" Target="../tags/tag319.xml"/><Relationship Id="rId12" Type="http://schemas.openxmlformats.org/officeDocument/2006/relationships/tags" Target="../tags/tag324.xml"/><Relationship Id="rId2" Type="http://schemas.openxmlformats.org/officeDocument/2006/relationships/tags" Target="../tags/tag314.xml"/><Relationship Id="rId1" Type="http://schemas.openxmlformats.org/officeDocument/2006/relationships/tags" Target="../tags/tag313.xml"/><Relationship Id="rId6" Type="http://schemas.openxmlformats.org/officeDocument/2006/relationships/tags" Target="../tags/tag318.xml"/><Relationship Id="rId11" Type="http://schemas.openxmlformats.org/officeDocument/2006/relationships/tags" Target="../tags/tag323.xml"/><Relationship Id="rId5" Type="http://schemas.openxmlformats.org/officeDocument/2006/relationships/tags" Target="../tags/tag317.xml"/><Relationship Id="rId15" Type="http://schemas.openxmlformats.org/officeDocument/2006/relationships/image" Target="../media/image15.png"/><Relationship Id="rId10" Type="http://schemas.openxmlformats.org/officeDocument/2006/relationships/tags" Target="../tags/tag322.xml"/><Relationship Id="rId4" Type="http://schemas.openxmlformats.org/officeDocument/2006/relationships/tags" Target="../tags/tag316.xml"/><Relationship Id="rId9" Type="http://schemas.openxmlformats.org/officeDocument/2006/relationships/tags" Target="../tags/tag321.xml"/><Relationship Id="rId1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338.xml"/><Relationship Id="rId18" Type="http://schemas.openxmlformats.org/officeDocument/2006/relationships/tags" Target="../tags/tag343.xml"/><Relationship Id="rId26" Type="http://schemas.openxmlformats.org/officeDocument/2006/relationships/tags" Target="../tags/tag351.xml"/><Relationship Id="rId39" Type="http://schemas.openxmlformats.org/officeDocument/2006/relationships/tags" Target="../tags/tag364.xml"/><Relationship Id="rId21" Type="http://schemas.openxmlformats.org/officeDocument/2006/relationships/tags" Target="../tags/tag346.xml"/><Relationship Id="rId34" Type="http://schemas.openxmlformats.org/officeDocument/2006/relationships/tags" Target="../tags/tag359.xml"/><Relationship Id="rId7" Type="http://schemas.openxmlformats.org/officeDocument/2006/relationships/tags" Target="../tags/tag332.xml"/><Relationship Id="rId2" Type="http://schemas.openxmlformats.org/officeDocument/2006/relationships/tags" Target="../tags/tag327.xml"/><Relationship Id="rId16" Type="http://schemas.openxmlformats.org/officeDocument/2006/relationships/tags" Target="../tags/tag341.xml"/><Relationship Id="rId20" Type="http://schemas.openxmlformats.org/officeDocument/2006/relationships/tags" Target="../tags/tag345.xml"/><Relationship Id="rId29" Type="http://schemas.openxmlformats.org/officeDocument/2006/relationships/tags" Target="../tags/tag354.xml"/><Relationship Id="rId41" Type="http://schemas.openxmlformats.org/officeDocument/2006/relationships/image" Target="../media/image16.png"/><Relationship Id="rId1" Type="http://schemas.openxmlformats.org/officeDocument/2006/relationships/tags" Target="../tags/tag326.xml"/><Relationship Id="rId6" Type="http://schemas.openxmlformats.org/officeDocument/2006/relationships/tags" Target="../tags/tag331.xml"/><Relationship Id="rId11" Type="http://schemas.openxmlformats.org/officeDocument/2006/relationships/tags" Target="../tags/tag336.xml"/><Relationship Id="rId24" Type="http://schemas.openxmlformats.org/officeDocument/2006/relationships/tags" Target="../tags/tag349.xml"/><Relationship Id="rId32" Type="http://schemas.openxmlformats.org/officeDocument/2006/relationships/tags" Target="../tags/tag357.xml"/><Relationship Id="rId37" Type="http://schemas.openxmlformats.org/officeDocument/2006/relationships/tags" Target="../tags/tag362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330.xml"/><Relationship Id="rId15" Type="http://schemas.openxmlformats.org/officeDocument/2006/relationships/tags" Target="../tags/tag340.xml"/><Relationship Id="rId23" Type="http://schemas.openxmlformats.org/officeDocument/2006/relationships/tags" Target="../tags/tag348.xml"/><Relationship Id="rId28" Type="http://schemas.openxmlformats.org/officeDocument/2006/relationships/tags" Target="../tags/tag353.xml"/><Relationship Id="rId36" Type="http://schemas.openxmlformats.org/officeDocument/2006/relationships/tags" Target="../tags/tag361.xml"/><Relationship Id="rId10" Type="http://schemas.openxmlformats.org/officeDocument/2006/relationships/tags" Target="../tags/tag335.xml"/><Relationship Id="rId19" Type="http://schemas.openxmlformats.org/officeDocument/2006/relationships/tags" Target="../tags/tag344.xml"/><Relationship Id="rId31" Type="http://schemas.openxmlformats.org/officeDocument/2006/relationships/tags" Target="../tags/tag356.xml"/><Relationship Id="rId4" Type="http://schemas.openxmlformats.org/officeDocument/2006/relationships/tags" Target="../tags/tag329.xml"/><Relationship Id="rId9" Type="http://schemas.openxmlformats.org/officeDocument/2006/relationships/tags" Target="../tags/tag334.xml"/><Relationship Id="rId14" Type="http://schemas.openxmlformats.org/officeDocument/2006/relationships/tags" Target="../tags/tag339.xml"/><Relationship Id="rId22" Type="http://schemas.openxmlformats.org/officeDocument/2006/relationships/tags" Target="../tags/tag347.xml"/><Relationship Id="rId27" Type="http://schemas.openxmlformats.org/officeDocument/2006/relationships/tags" Target="../tags/tag352.xml"/><Relationship Id="rId30" Type="http://schemas.openxmlformats.org/officeDocument/2006/relationships/tags" Target="../tags/tag355.xml"/><Relationship Id="rId35" Type="http://schemas.openxmlformats.org/officeDocument/2006/relationships/tags" Target="../tags/tag360.xml"/><Relationship Id="rId8" Type="http://schemas.openxmlformats.org/officeDocument/2006/relationships/tags" Target="../tags/tag333.xml"/><Relationship Id="rId3" Type="http://schemas.openxmlformats.org/officeDocument/2006/relationships/tags" Target="../tags/tag328.xml"/><Relationship Id="rId12" Type="http://schemas.openxmlformats.org/officeDocument/2006/relationships/tags" Target="../tags/tag337.xml"/><Relationship Id="rId17" Type="http://schemas.openxmlformats.org/officeDocument/2006/relationships/tags" Target="../tags/tag342.xml"/><Relationship Id="rId25" Type="http://schemas.openxmlformats.org/officeDocument/2006/relationships/tags" Target="../tags/tag350.xml"/><Relationship Id="rId33" Type="http://schemas.openxmlformats.org/officeDocument/2006/relationships/tags" Target="../tags/tag358.xml"/><Relationship Id="rId38" Type="http://schemas.openxmlformats.org/officeDocument/2006/relationships/tags" Target="../tags/tag36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tags" Target="../tags/tag377.xml"/><Relationship Id="rId18" Type="http://schemas.openxmlformats.org/officeDocument/2006/relationships/tags" Target="../tags/tag382.xml"/><Relationship Id="rId26" Type="http://schemas.openxmlformats.org/officeDocument/2006/relationships/tags" Target="../tags/tag390.xml"/><Relationship Id="rId39" Type="http://schemas.openxmlformats.org/officeDocument/2006/relationships/tags" Target="../tags/tag403.xml"/><Relationship Id="rId21" Type="http://schemas.openxmlformats.org/officeDocument/2006/relationships/tags" Target="../tags/tag385.xml"/><Relationship Id="rId34" Type="http://schemas.openxmlformats.org/officeDocument/2006/relationships/tags" Target="../tags/tag398.xml"/><Relationship Id="rId7" Type="http://schemas.openxmlformats.org/officeDocument/2006/relationships/tags" Target="../tags/tag371.xml"/><Relationship Id="rId12" Type="http://schemas.openxmlformats.org/officeDocument/2006/relationships/tags" Target="../tags/tag376.xml"/><Relationship Id="rId17" Type="http://schemas.openxmlformats.org/officeDocument/2006/relationships/tags" Target="../tags/tag381.xml"/><Relationship Id="rId25" Type="http://schemas.openxmlformats.org/officeDocument/2006/relationships/tags" Target="../tags/tag389.xml"/><Relationship Id="rId33" Type="http://schemas.openxmlformats.org/officeDocument/2006/relationships/tags" Target="../tags/tag397.xml"/><Relationship Id="rId38" Type="http://schemas.openxmlformats.org/officeDocument/2006/relationships/tags" Target="../tags/tag402.xml"/><Relationship Id="rId2" Type="http://schemas.openxmlformats.org/officeDocument/2006/relationships/tags" Target="../tags/tag366.xml"/><Relationship Id="rId16" Type="http://schemas.openxmlformats.org/officeDocument/2006/relationships/tags" Target="../tags/tag380.xml"/><Relationship Id="rId20" Type="http://schemas.openxmlformats.org/officeDocument/2006/relationships/tags" Target="../tags/tag384.xml"/><Relationship Id="rId29" Type="http://schemas.openxmlformats.org/officeDocument/2006/relationships/tags" Target="../tags/tag393.xml"/><Relationship Id="rId1" Type="http://schemas.openxmlformats.org/officeDocument/2006/relationships/tags" Target="../tags/tag365.xml"/><Relationship Id="rId6" Type="http://schemas.openxmlformats.org/officeDocument/2006/relationships/tags" Target="../tags/tag370.xml"/><Relationship Id="rId11" Type="http://schemas.openxmlformats.org/officeDocument/2006/relationships/tags" Target="../tags/tag375.xml"/><Relationship Id="rId24" Type="http://schemas.openxmlformats.org/officeDocument/2006/relationships/tags" Target="../tags/tag388.xml"/><Relationship Id="rId32" Type="http://schemas.openxmlformats.org/officeDocument/2006/relationships/tags" Target="../tags/tag396.xml"/><Relationship Id="rId37" Type="http://schemas.openxmlformats.org/officeDocument/2006/relationships/tags" Target="../tags/tag401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369.xml"/><Relationship Id="rId15" Type="http://schemas.openxmlformats.org/officeDocument/2006/relationships/tags" Target="../tags/tag379.xml"/><Relationship Id="rId23" Type="http://schemas.openxmlformats.org/officeDocument/2006/relationships/tags" Target="../tags/tag387.xml"/><Relationship Id="rId28" Type="http://schemas.openxmlformats.org/officeDocument/2006/relationships/tags" Target="../tags/tag392.xml"/><Relationship Id="rId36" Type="http://schemas.openxmlformats.org/officeDocument/2006/relationships/tags" Target="../tags/tag400.xml"/><Relationship Id="rId10" Type="http://schemas.openxmlformats.org/officeDocument/2006/relationships/tags" Target="../tags/tag374.xml"/><Relationship Id="rId19" Type="http://schemas.openxmlformats.org/officeDocument/2006/relationships/tags" Target="../tags/tag383.xml"/><Relationship Id="rId31" Type="http://schemas.openxmlformats.org/officeDocument/2006/relationships/tags" Target="../tags/tag395.xml"/><Relationship Id="rId4" Type="http://schemas.openxmlformats.org/officeDocument/2006/relationships/tags" Target="../tags/tag368.xml"/><Relationship Id="rId9" Type="http://schemas.openxmlformats.org/officeDocument/2006/relationships/tags" Target="../tags/tag373.xml"/><Relationship Id="rId14" Type="http://schemas.openxmlformats.org/officeDocument/2006/relationships/tags" Target="../tags/tag378.xml"/><Relationship Id="rId22" Type="http://schemas.openxmlformats.org/officeDocument/2006/relationships/tags" Target="../tags/tag386.xml"/><Relationship Id="rId27" Type="http://schemas.openxmlformats.org/officeDocument/2006/relationships/tags" Target="../tags/tag391.xml"/><Relationship Id="rId30" Type="http://schemas.openxmlformats.org/officeDocument/2006/relationships/tags" Target="../tags/tag394.xml"/><Relationship Id="rId35" Type="http://schemas.openxmlformats.org/officeDocument/2006/relationships/tags" Target="../tags/tag399.xml"/><Relationship Id="rId8" Type="http://schemas.openxmlformats.org/officeDocument/2006/relationships/tags" Target="../tags/tag372.xml"/><Relationship Id="rId3" Type="http://schemas.openxmlformats.org/officeDocument/2006/relationships/tags" Target="../tags/tag367.xml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tags" Target="../tags/tag416.xml"/><Relationship Id="rId18" Type="http://schemas.openxmlformats.org/officeDocument/2006/relationships/tags" Target="../tags/tag421.xml"/><Relationship Id="rId26" Type="http://schemas.openxmlformats.org/officeDocument/2006/relationships/tags" Target="../tags/tag429.xml"/><Relationship Id="rId39" Type="http://schemas.openxmlformats.org/officeDocument/2006/relationships/tags" Target="../tags/tag442.xml"/><Relationship Id="rId21" Type="http://schemas.openxmlformats.org/officeDocument/2006/relationships/tags" Target="../tags/tag424.xml"/><Relationship Id="rId34" Type="http://schemas.openxmlformats.org/officeDocument/2006/relationships/tags" Target="../tags/tag437.xml"/><Relationship Id="rId7" Type="http://schemas.openxmlformats.org/officeDocument/2006/relationships/tags" Target="../tags/tag410.xml"/><Relationship Id="rId2" Type="http://schemas.openxmlformats.org/officeDocument/2006/relationships/tags" Target="../tags/tag405.xml"/><Relationship Id="rId16" Type="http://schemas.openxmlformats.org/officeDocument/2006/relationships/tags" Target="../tags/tag419.xml"/><Relationship Id="rId20" Type="http://schemas.openxmlformats.org/officeDocument/2006/relationships/tags" Target="../tags/tag423.xml"/><Relationship Id="rId29" Type="http://schemas.openxmlformats.org/officeDocument/2006/relationships/tags" Target="../tags/tag432.xml"/><Relationship Id="rId41" Type="http://schemas.openxmlformats.org/officeDocument/2006/relationships/image" Target="../media/image20.png"/><Relationship Id="rId1" Type="http://schemas.openxmlformats.org/officeDocument/2006/relationships/tags" Target="../tags/tag404.xml"/><Relationship Id="rId6" Type="http://schemas.openxmlformats.org/officeDocument/2006/relationships/tags" Target="../tags/tag409.xml"/><Relationship Id="rId11" Type="http://schemas.openxmlformats.org/officeDocument/2006/relationships/tags" Target="../tags/tag414.xml"/><Relationship Id="rId24" Type="http://schemas.openxmlformats.org/officeDocument/2006/relationships/tags" Target="../tags/tag427.xml"/><Relationship Id="rId32" Type="http://schemas.openxmlformats.org/officeDocument/2006/relationships/tags" Target="../tags/tag435.xml"/><Relationship Id="rId37" Type="http://schemas.openxmlformats.org/officeDocument/2006/relationships/tags" Target="../tags/tag440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408.xml"/><Relationship Id="rId15" Type="http://schemas.openxmlformats.org/officeDocument/2006/relationships/tags" Target="../tags/tag418.xml"/><Relationship Id="rId23" Type="http://schemas.openxmlformats.org/officeDocument/2006/relationships/tags" Target="../tags/tag426.xml"/><Relationship Id="rId28" Type="http://schemas.openxmlformats.org/officeDocument/2006/relationships/tags" Target="../tags/tag431.xml"/><Relationship Id="rId36" Type="http://schemas.openxmlformats.org/officeDocument/2006/relationships/tags" Target="../tags/tag439.xml"/><Relationship Id="rId10" Type="http://schemas.openxmlformats.org/officeDocument/2006/relationships/tags" Target="../tags/tag413.xml"/><Relationship Id="rId19" Type="http://schemas.openxmlformats.org/officeDocument/2006/relationships/tags" Target="../tags/tag422.xml"/><Relationship Id="rId31" Type="http://schemas.openxmlformats.org/officeDocument/2006/relationships/tags" Target="../tags/tag434.xml"/><Relationship Id="rId4" Type="http://schemas.openxmlformats.org/officeDocument/2006/relationships/tags" Target="../tags/tag407.xml"/><Relationship Id="rId9" Type="http://schemas.openxmlformats.org/officeDocument/2006/relationships/tags" Target="../tags/tag412.xml"/><Relationship Id="rId14" Type="http://schemas.openxmlformats.org/officeDocument/2006/relationships/tags" Target="../tags/tag417.xml"/><Relationship Id="rId22" Type="http://schemas.openxmlformats.org/officeDocument/2006/relationships/tags" Target="../tags/tag425.xml"/><Relationship Id="rId27" Type="http://schemas.openxmlformats.org/officeDocument/2006/relationships/tags" Target="../tags/tag430.xml"/><Relationship Id="rId30" Type="http://schemas.openxmlformats.org/officeDocument/2006/relationships/tags" Target="../tags/tag433.xml"/><Relationship Id="rId35" Type="http://schemas.openxmlformats.org/officeDocument/2006/relationships/tags" Target="../tags/tag438.xml"/><Relationship Id="rId8" Type="http://schemas.openxmlformats.org/officeDocument/2006/relationships/tags" Target="../tags/tag411.xml"/><Relationship Id="rId3" Type="http://schemas.openxmlformats.org/officeDocument/2006/relationships/tags" Target="../tags/tag406.xml"/><Relationship Id="rId12" Type="http://schemas.openxmlformats.org/officeDocument/2006/relationships/tags" Target="../tags/tag415.xml"/><Relationship Id="rId17" Type="http://schemas.openxmlformats.org/officeDocument/2006/relationships/tags" Target="../tags/tag420.xml"/><Relationship Id="rId25" Type="http://schemas.openxmlformats.org/officeDocument/2006/relationships/tags" Target="../tags/tag428.xml"/><Relationship Id="rId33" Type="http://schemas.openxmlformats.org/officeDocument/2006/relationships/tags" Target="../tags/tag436.xml"/><Relationship Id="rId38" Type="http://schemas.openxmlformats.org/officeDocument/2006/relationships/tags" Target="../tags/tag44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image" Target="../media/image2.png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18" Type="http://schemas.openxmlformats.org/officeDocument/2006/relationships/tags" Target="../tags/tag51.xml"/><Relationship Id="rId26" Type="http://schemas.openxmlformats.org/officeDocument/2006/relationships/tags" Target="../tags/tag59.xml"/><Relationship Id="rId3" Type="http://schemas.openxmlformats.org/officeDocument/2006/relationships/tags" Target="../tags/tag36.xml"/><Relationship Id="rId21" Type="http://schemas.openxmlformats.org/officeDocument/2006/relationships/tags" Target="../tags/tag54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tags" Target="../tags/tag50.xml"/><Relationship Id="rId25" Type="http://schemas.openxmlformats.org/officeDocument/2006/relationships/tags" Target="../tags/tag58.xml"/><Relationship Id="rId2" Type="http://schemas.openxmlformats.org/officeDocument/2006/relationships/tags" Target="../tags/tag35.xml"/><Relationship Id="rId16" Type="http://schemas.openxmlformats.org/officeDocument/2006/relationships/tags" Target="../tags/tag49.xml"/><Relationship Id="rId20" Type="http://schemas.openxmlformats.org/officeDocument/2006/relationships/tags" Target="../tags/tag53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24" Type="http://schemas.openxmlformats.org/officeDocument/2006/relationships/tags" Target="../tags/tag57.xml"/><Relationship Id="rId5" Type="http://schemas.openxmlformats.org/officeDocument/2006/relationships/tags" Target="../tags/tag38.xml"/><Relationship Id="rId15" Type="http://schemas.openxmlformats.org/officeDocument/2006/relationships/tags" Target="../tags/tag48.xml"/><Relationship Id="rId23" Type="http://schemas.openxmlformats.org/officeDocument/2006/relationships/tags" Target="../tags/tag56.xml"/><Relationship Id="rId28" Type="http://schemas.openxmlformats.org/officeDocument/2006/relationships/image" Target="../media/image3.png"/><Relationship Id="rId10" Type="http://schemas.openxmlformats.org/officeDocument/2006/relationships/tags" Target="../tags/tag43.xml"/><Relationship Id="rId19" Type="http://schemas.openxmlformats.org/officeDocument/2006/relationships/tags" Target="../tags/tag52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Relationship Id="rId22" Type="http://schemas.openxmlformats.org/officeDocument/2006/relationships/tags" Target="../tags/tag55.xml"/><Relationship Id="rId27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Lecture 14:</a:t>
            </a:r>
            <a:br>
              <a:rPr lang="fr-FR" dirty="0"/>
            </a:br>
            <a:r>
              <a:rPr lang="fr-FR" dirty="0"/>
              <a:t>Introduction to Graphs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DFE79-CE68-3AFE-7DDC-2111CAAD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Self-Edges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7FE36-EEE8-89AC-4133-20112F593E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pretend they don't exist</a:t>
                </a:r>
              </a:p>
              <a:p>
                <a:r>
                  <a:rPr lang="en-US" dirty="0"/>
                  <a:t>A self-edge a.k.a. a self-loop is an edge of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Depending on the use/algorithm, a graph may have:</a:t>
                </a:r>
              </a:p>
              <a:p>
                <a:pPr lvl="2"/>
                <a:r>
                  <a:rPr lang="en-US" dirty="0"/>
                  <a:t>No self-edges</a:t>
                </a:r>
              </a:p>
              <a:p>
                <a:pPr lvl="2"/>
                <a:r>
                  <a:rPr lang="en-US" dirty="0"/>
                  <a:t>Some self-edges</a:t>
                </a:r>
              </a:p>
              <a:p>
                <a:pPr lvl="2"/>
                <a:r>
                  <a:rPr lang="en-US" dirty="0"/>
                  <a:t>All self-edges (often therefore implicit, but we will be explicit)</a:t>
                </a:r>
              </a:p>
              <a:p>
                <a:r>
                  <a:rPr lang="en-US" dirty="0"/>
                  <a:t>A node can have a degree / in-degree / out-degree of zero</a:t>
                </a:r>
              </a:p>
              <a:p>
                <a:r>
                  <a:rPr lang="en-US" dirty="0"/>
                  <a:t>A graph does not have to be connected (In an undirected graph, this means we can follow edges from any node to every other node), even if every node has non-zero degree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7FE36-EEE8-89AC-4133-20112F593E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565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54A35-91CD-6EB9-CCD0-F094C37C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F945C19-F6D5-163B-F363-3FC110601A9C}"/>
                  </a:ext>
                </a:extLst>
              </p:cNvPr>
              <p:cNvSpPr/>
              <p:nvPr/>
            </p:nvSpPr>
            <p:spPr>
              <a:xfrm>
                <a:off x="9866206" y="313456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F945C19-F6D5-163B-F363-3FC110601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206" y="3134566"/>
                <a:ext cx="914400" cy="91440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urved Connector 12">
            <a:extLst>
              <a:ext uri="{FF2B5EF4-FFF2-40B4-BE49-F238E27FC236}">
                <a16:creationId xmlns:a16="http://schemas.microsoft.com/office/drawing/2014/main" id="{BECC2284-9716-7829-D883-CAA67ACFC625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 rot="16200000" flipH="1" flipV="1">
            <a:off x="9866206" y="3134566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929AD45-56F2-752E-E43B-EA6A1EBA633F}"/>
              </a:ext>
            </a:extLst>
          </p:cNvPr>
          <p:cNvSpPr txBox="1"/>
          <p:nvPr/>
        </p:nvSpPr>
        <p:spPr>
          <a:xfrm>
            <a:off x="9161356" y="292833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3463234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7CFFE-7004-6829-84B0-EEFCE1D1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Weighted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4CFC6-0A26-FFC1-8803-F3B43A486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weighted graph, each edge has a </a:t>
            </a:r>
            <a:r>
              <a:rPr lang="en-US" dirty="0">
                <a:solidFill>
                  <a:srgbClr val="FF0000"/>
                </a:solidFill>
              </a:rPr>
              <a:t>weight</a:t>
            </a:r>
            <a:r>
              <a:rPr lang="en-US" dirty="0"/>
              <a:t> (or cost)</a:t>
            </a:r>
          </a:p>
          <a:p>
            <a:pPr lvl="1"/>
            <a:r>
              <a:rPr lang="en-US" dirty="0"/>
              <a:t>Typically, a number (int)</a:t>
            </a:r>
          </a:p>
          <a:p>
            <a:pPr lvl="1"/>
            <a:r>
              <a:rPr lang="en-US" dirty="0"/>
              <a:t>Negative weights are possible (but rare)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 far, possible graph types:</a:t>
            </a:r>
          </a:p>
          <a:p>
            <a:pPr marL="0" indent="0">
              <a:buNone/>
            </a:pPr>
            <a:r>
              <a:rPr lang="en-US" dirty="0"/>
              <a:t>Undirected Unweighted graphs</a:t>
            </a:r>
          </a:p>
          <a:p>
            <a:pPr marL="0" indent="0">
              <a:buNone/>
            </a:pPr>
            <a:r>
              <a:rPr lang="en-US" b="1" dirty="0"/>
              <a:t>Undirected Weighted graphs</a:t>
            </a:r>
          </a:p>
          <a:p>
            <a:pPr marL="0" indent="0">
              <a:buNone/>
            </a:pPr>
            <a:r>
              <a:rPr lang="en-US" dirty="0"/>
              <a:t>Directed Unweighted graphs</a:t>
            </a:r>
          </a:p>
          <a:p>
            <a:pPr marL="0" indent="0">
              <a:buNone/>
            </a:pPr>
            <a:r>
              <a:rPr lang="en-US" dirty="0"/>
              <a:t>Directed Weighted 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6A49E-4A94-1630-8650-B4FCE5564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11</a:t>
            </a:fld>
            <a:endParaRPr lang="en-US"/>
          </a:p>
        </p:txBody>
      </p:sp>
      <p:sp>
        <p:nvSpPr>
          <p:cNvPr id="27" name="Oval 3">
            <a:extLst>
              <a:ext uri="{FF2B5EF4-FFF2-40B4-BE49-F238E27FC236}">
                <a16:creationId xmlns:a16="http://schemas.microsoft.com/office/drawing/2014/main" id="{6331B163-71DE-F1CE-3E48-C79D62D50587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9639300" y="4628833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28" name="Oval 4">
            <a:extLst>
              <a:ext uri="{FF2B5EF4-FFF2-40B4-BE49-F238E27FC236}">
                <a16:creationId xmlns:a16="http://schemas.microsoft.com/office/drawing/2014/main" id="{9160DA77-BA82-F8D5-BB09-5135CE44503A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9410700" y="3776345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002548A6-18D9-BD75-5613-6C924FEA731C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9486900" y="293497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30" name="Oval 6">
            <a:extLst>
              <a:ext uri="{FF2B5EF4-FFF2-40B4-BE49-F238E27FC236}">
                <a16:creationId xmlns:a16="http://schemas.microsoft.com/office/drawing/2014/main" id="{58613CC1-D895-64E9-BD9C-6C22602E102F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7962900" y="4558983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31" name="Oval 7">
            <a:extLst>
              <a:ext uri="{FF2B5EF4-FFF2-40B4-BE49-F238E27FC236}">
                <a16:creationId xmlns:a16="http://schemas.microsoft.com/office/drawing/2014/main" id="{1DCC8A06-1521-AD1A-0658-442141EAD40F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8039100" y="3692208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32" name="Oval 8">
            <a:extLst>
              <a:ext uri="{FF2B5EF4-FFF2-40B4-BE49-F238E27FC236}">
                <a16:creationId xmlns:a16="http://schemas.microsoft.com/office/drawing/2014/main" id="{9D0F012B-F16F-D488-E808-4F7F36CDFF22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8420100" y="2609533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 b="0">
              <a:latin typeface="+mj-lt"/>
            </a:endParaRPr>
          </a:p>
        </p:txBody>
      </p:sp>
      <p:sp>
        <p:nvSpPr>
          <p:cNvPr id="33" name="Oval 9">
            <a:extLst>
              <a:ext uri="{FF2B5EF4-FFF2-40B4-BE49-F238E27FC236}">
                <a16:creationId xmlns:a16="http://schemas.microsoft.com/office/drawing/2014/main" id="{9999D0D6-8EBB-7057-9BD2-C2203F7A403B}"/>
              </a:ext>
            </a:extLst>
          </p:cNvPr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972300" y="563372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>
              <a:latin typeface="+mj-lt"/>
            </a:endParaRPr>
          </a:p>
        </p:txBody>
      </p:sp>
      <p:cxnSp>
        <p:nvCxnSpPr>
          <p:cNvPr id="34" name="AutoShape 10">
            <a:extLst>
              <a:ext uri="{FF2B5EF4-FFF2-40B4-BE49-F238E27FC236}">
                <a16:creationId xmlns:a16="http://schemas.microsoft.com/office/drawing/2014/main" id="{CF16A85A-C23F-A1E9-A02D-1590E7FF5C1A}"/>
              </a:ext>
            </a:extLst>
          </p:cNvPr>
          <p:cNvCxnSpPr>
            <a:cxnSpLocks noChangeShapeType="1"/>
            <a:stCxn id="29" idx="2"/>
            <a:endCxn id="32" idx="6"/>
          </p:cNvCxnSpPr>
          <p:nvPr>
            <p:custDataLst>
              <p:tags r:id="rId8"/>
            </p:custDataLst>
          </p:nvPr>
        </p:nvCxnSpPr>
        <p:spPr bwMode="auto">
          <a:xfrm flipH="1" flipV="1">
            <a:off x="8815388" y="2800033"/>
            <a:ext cx="657225" cy="325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" name="AutoShape 11">
            <a:extLst>
              <a:ext uri="{FF2B5EF4-FFF2-40B4-BE49-F238E27FC236}">
                <a16:creationId xmlns:a16="http://schemas.microsoft.com/office/drawing/2014/main" id="{8B04193E-D284-A3E3-7E0C-E0DE62367BCE}"/>
              </a:ext>
            </a:extLst>
          </p:cNvPr>
          <p:cNvCxnSpPr>
            <a:cxnSpLocks noChangeShapeType="1"/>
            <a:stCxn id="28" idx="2"/>
            <a:endCxn id="31" idx="6"/>
          </p:cNvCxnSpPr>
          <p:nvPr>
            <p:custDataLst>
              <p:tags r:id="rId9"/>
            </p:custDataLst>
          </p:nvPr>
        </p:nvCxnSpPr>
        <p:spPr bwMode="auto">
          <a:xfrm flipH="1" flipV="1">
            <a:off x="8434388" y="3882708"/>
            <a:ext cx="962025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" name="AutoShape 12">
            <a:extLst>
              <a:ext uri="{FF2B5EF4-FFF2-40B4-BE49-F238E27FC236}">
                <a16:creationId xmlns:a16="http://schemas.microsoft.com/office/drawing/2014/main" id="{540E6B5E-D8A0-0582-0C9B-0DCCB906A38F}"/>
              </a:ext>
            </a:extLst>
          </p:cNvPr>
          <p:cNvCxnSpPr>
            <a:cxnSpLocks noChangeShapeType="1"/>
            <a:stCxn id="27" idx="2"/>
            <a:endCxn id="30" idx="6"/>
          </p:cNvCxnSpPr>
          <p:nvPr>
            <p:custDataLst>
              <p:tags r:id="rId10"/>
            </p:custDataLst>
          </p:nvPr>
        </p:nvCxnSpPr>
        <p:spPr bwMode="auto">
          <a:xfrm flipH="1" flipV="1">
            <a:off x="8358188" y="4749483"/>
            <a:ext cx="1266825" cy="69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" name="AutoShape 13">
            <a:extLst>
              <a:ext uri="{FF2B5EF4-FFF2-40B4-BE49-F238E27FC236}">
                <a16:creationId xmlns:a16="http://schemas.microsoft.com/office/drawing/2014/main" id="{4092F44C-E70B-E428-C053-337EA9DF6F99}"/>
              </a:ext>
            </a:extLst>
          </p:cNvPr>
          <p:cNvCxnSpPr>
            <a:cxnSpLocks noChangeShapeType="1"/>
            <a:stCxn id="27" idx="2"/>
            <a:endCxn id="33" idx="6"/>
          </p:cNvCxnSpPr>
          <p:nvPr>
            <p:custDataLst>
              <p:tags r:id="rId11"/>
            </p:custDataLst>
          </p:nvPr>
        </p:nvCxnSpPr>
        <p:spPr bwMode="auto">
          <a:xfrm flipH="1">
            <a:off x="7367588" y="4819333"/>
            <a:ext cx="2257425" cy="1004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" name="Text Box 14">
            <a:extLst>
              <a:ext uri="{FF2B5EF4-FFF2-40B4-BE49-F238E27FC236}">
                <a16:creationId xmlns:a16="http://schemas.microsoft.com/office/drawing/2014/main" id="{7B756CDC-F719-8417-C4CC-CD4C28B6685C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953500" y="2552383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>
                <a:latin typeface="+mj-lt"/>
              </a:rPr>
              <a:t>20</a:t>
            </a: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A65192DA-9325-1450-4901-AD12E7AA139E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820150" y="3619183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>
                <a:latin typeface="+mj-lt"/>
              </a:rPr>
              <a:t>30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1E01ED8E-5F40-73F4-74D2-B898219DFD65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820150" y="4457383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>
                <a:latin typeface="+mj-lt"/>
              </a:rPr>
              <a:t>35</a:t>
            </a:r>
          </a:p>
        </p:txBody>
      </p:sp>
      <p:sp>
        <p:nvSpPr>
          <p:cNvPr id="41" name="Text Box 17">
            <a:extLst>
              <a:ext uri="{FF2B5EF4-FFF2-40B4-BE49-F238E27FC236}">
                <a16:creationId xmlns:a16="http://schemas.microsoft.com/office/drawing/2014/main" id="{0B829B25-E4AA-006E-7A79-C75B919FC369}"/>
              </a:ext>
            </a:extLst>
          </p:cNvPr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886700" y="5143183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>
                <a:latin typeface="+mj-lt"/>
              </a:rPr>
              <a:t>60</a:t>
            </a:r>
          </a:p>
        </p:txBody>
      </p:sp>
      <p:sp>
        <p:nvSpPr>
          <p:cNvPr id="42" name="Text Box 18">
            <a:extLst>
              <a:ext uri="{FF2B5EF4-FFF2-40B4-BE49-F238E27FC236}">
                <a16:creationId xmlns:a16="http://schemas.microsoft.com/office/drawing/2014/main" id="{F9A9D917-24E5-2BE2-DE0F-B9B5F5359BA4}"/>
              </a:ext>
            </a:extLst>
          </p:cNvPr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928225" y="2895283"/>
            <a:ext cx="113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rgbClr val="0000FF"/>
                </a:solidFill>
                <a:latin typeface="+mj-lt"/>
              </a:rPr>
              <a:t>Mukilteo</a:t>
            </a:r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C733AEF0-627E-6887-FCD8-11E2F571B537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9812338" y="3736658"/>
            <a:ext cx="1268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Edmonds</a:t>
            </a:r>
          </a:p>
        </p:txBody>
      </p:sp>
      <p:sp>
        <p:nvSpPr>
          <p:cNvPr id="44" name="Text Box 20">
            <a:extLst>
              <a:ext uri="{FF2B5EF4-FFF2-40B4-BE49-F238E27FC236}">
                <a16:creationId xmlns:a16="http://schemas.microsoft.com/office/drawing/2014/main" id="{02773537-A56A-C0D0-EFF0-4C85F0618523}"/>
              </a:ext>
            </a:extLst>
          </p:cNvPr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096500" y="4627245"/>
            <a:ext cx="982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Seattle</a:t>
            </a:r>
          </a:p>
        </p:txBody>
      </p:sp>
      <p:sp>
        <p:nvSpPr>
          <p:cNvPr id="45" name="Text Box 21">
            <a:extLst>
              <a:ext uri="{FF2B5EF4-FFF2-40B4-BE49-F238E27FC236}">
                <a16:creationId xmlns:a16="http://schemas.microsoft.com/office/drawing/2014/main" id="{AB5C7187-ED53-453E-85B0-E71644E5D0BF}"/>
              </a:ext>
            </a:extLst>
          </p:cNvPr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448300" y="5594033"/>
            <a:ext cx="137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Bremerton</a:t>
            </a:r>
          </a:p>
        </p:txBody>
      </p:sp>
      <p:sp>
        <p:nvSpPr>
          <p:cNvPr id="46" name="Text Box 22">
            <a:extLst>
              <a:ext uri="{FF2B5EF4-FFF2-40B4-BE49-F238E27FC236}">
                <a16:creationId xmlns:a16="http://schemas.microsoft.com/office/drawing/2014/main" id="{A30FF5E1-E747-ADED-6ACA-DCE073C343BA}"/>
              </a:ext>
            </a:extLst>
          </p:cNvPr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362700" y="4519295"/>
            <a:ext cx="1412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Bainbridge</a:t>
            </a:r>
          </a:p>
        </p:txBody>
      </p:sp>
      <p:sp>
        <p:nvSpPr>
          <p:cNvPr id="47" name="Text Box 23">
            <a:extLst>
              <a:ext uri="{FF2B5EF4-FFF2-40B4-BE49-F238E27FC236}">
                <a16:creationId xmlns:a16="http://schemas.microsoft.com/office/drawing/2014/main" id="{AC412F5F-0F7C-5649-6421-B1E698F7F671}"/>
              </a:ext>
            </a:extLst>
          </p:cNvPr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678613" y="3652520"/>
            <a:ext cx="1182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Kingston</a:t>
            </a:r>
          </a:p>
        </p:txBody>
      </p:sp>
      <p:sp>
        <p:nvSpPr>
          <p:cNvPr id="48" name="Text Box 24">
            <a:extLst>
              <a:ext uri="{FF2B5EF4-FFF2-40B4-BE49-F238E27FC236}">
                <a16:creationId xmlns:a16="http://schemas.microsoft.com/office/drawing/2014/main" id="{67AD2B5E-513E-E843-78A8-F33A480AD73C}"/>
              </a:ext>
            </a:extLst>
          </p:cNvPr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246938" y="2569845"/>
            <a:ext cx="984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i="1">
                <a:solidFill>
                  <a:srgbClr val="0000FF"/>
                </a:solidFill>
                <a:latin typeface="+mj-lt"/>
              </a:rPr>
              <a:t>Clinton</a:t>
            </a:r>
          </a:p>
        </p:txBody>
      </p:sp>
    </p:spTree>
    <p:extLst>
      <p:ext uri="{BB962C8B-B14F-4D97-AF65-F5344CB8AC3E}">
        <p14:creationId xmlns:p14="http://schemas.microsoft.com/office/powerpoint/2010/main" val="38724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7EA16-DA1F-676E-F88A-753F12B0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(Walks) vs Paths vs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56909-964C-2184-1C40-450570C1D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99987" cy="4351338"/>
          </a:xfrm>
        </p:spPr>
        <p:txBody>
          <a:bodyPr/>
          <a:lstStyle/>
          <a:p>
            <a:r>
              <a:rPr lang="en-US" dirty="0"/>
              <a:t>Walk: Sequence of adjacent vertices</a:t>
            </a:r>
          </a:p>
          <a:p>
            <a:pPr lvl="1"/>
            <a:r>
              <a:rPr lang="en-US" dirty="0"/>
              <a:t>e.g., ABA, ABCD, ABC, etc.</a:t>
            </a:r>
          </a:p>
          <a:p>
            <a:r>
              <a:rPr lang="en-US" dirty="0"/>
              <a:t>Path (or Simple Path): A walk that doesn't repeat a vertex</a:t>
            </a:r>
          </a:p>
          <a:p>
            <a:pPr lvl="1"/>
            <a:r>
              <a:rPr lang="en-US" dirty="0"/>
              <a:t>e.g., ABCD, ABC, AB</a:t>
            </a:r>
          </a:p>
          <a:p>
            <a:pPr lvl="1"/>
            <a:r>
              <a:rPr lang="en-US" dirty="0"/>
              <a:t>NOT ABA</a:t>
            </a:r>
          </a:p>
          <a:p>
            <a:r>
              <a:rPr lang="en-US" dirty="0"/>
              <a:t>Cycle: A walk that doesn't repeat a vertex except the first and last vertex</a:t>
            </a:r>
          </a:p>
          <a:p>
            <a:pPr lvl="1"/>
            <a:r>
              <a:rPr lang="en-US" dirty="0"/>
              <a:t>e.g., ABCDA</a:t>
            </a:r>
          </a:p>
          <a:p>
            <a:pPr lvl="1"/>
            <a:r>
              <a:rPr lang="en-US" dirty="0"/>
              <a:t>NOT ABCD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____ Length: Number of edges in ____</a:t>
            </a:r>
          </a:p>
          <a:p>
            <a:pPr marL="0" indent="0">
              <a:buNone/>
            </a:pPr>
            <a:r>
              <a:rPr lang="en-US" dirty="0"/>
              <a:t>____ Cost: Sum of weights of each edge in 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55282-5E75-6805-E23B-BE4E2F48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13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4170518-DFEB-9EB1-2713-B79E97E7CDFD}"/>
              </a:ext>
            </a:extLst>
          </p:cNvPr>
          <p:cNvGrpSpPr/>
          <p:nvPr/>
        </p:nvGrpSpPr>
        <p:grpSpPr>
          <a:xfrm>
            <a:off x="6929297" y="1432772"/>
            <a:ext cx="4424503" cy="1071992"/>
            <a:chOff x="6929297" y="1825625"/>
            <a:chExt cx="4424503" cy="107199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C30102A-586B-16B0-B3FB-E84D53CACD32}"/>
                </a:ext>
              </a:extLst>
            </p:cNvPr>
            <p:cNvGrpSpPr/>
            <p:nvPr/>
          </p:nvGrpSpPr>
          <p:grpSpPr>
            <a:xfrm>
              <a:off x="6929297" y="1825625"/>
              <a:ext cx="4424503" cy="1071992"/>
              <a:chOff x="1829955" y="1829141"/>
              <a:chExt cx="4424503" cy="1071992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F9D96624-E50F-17A3-2E6C-B50DA5DB2A0F}"/>
                  </a:ext>
                </a:extLst>
              </p:cNvPr>
              <p:cNvGrpSpPr/>
              <p:nvPr/>
            </p:nvGrpSpPr>
            <p:grpSpPr>
              <a:xfrm>
                <a:off x="1829955" y="1831469"/>
                <a:ext cx="690113" cy="690113"/>
                <a:chOff x="1660725" y="5803810"/>
                <a:chExt cx="690113" cy="690113"/>
              </a:xfrm>
            </p:grpSpPr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F9244D8D-2BB9-9E37-A703-FB751359960C}"/>
                    </a:ext>
                  </a:extLst>
                </p:cNvPr>
                <p:cNvSpPr/>
                <p:nvPr/>
              </p:nvSpPr>
              <p:spPr>
                <a:xfrm>
                  <a:off x="1660725" y="5803810"/>
                  <a:ext cx="690113" cy="690113"/>
                </a:xfrm>
                <a:prstGeom prst="ellipse">
                  <a:avLst/>
                </a:prstGeom>
                <a:noFill/>
                <a:ln>
                  <a:solidFill>
                    <a:srgbClr val="4C328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286446BC-86A4-0EBE-7999-D7AACE51CD2D}"/>
                    </a:ext>
                  </a:extLst>
                </p:cNvPr>
                <p:cNvSpPr txBox="1"/>
                <p:nvPr/>
              </p:nvSpPr>
              <p:spPr>
                <a:xfrm>
                  <a:off x="1839710" y="5964200"/>
                  <a:ext cx="3321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9F7FABB-65D6-EA9A-4D3D-1D45382B8D76}"/>
                  </a:ext>
                </a:extLst>
              </p:cNvPr>
              <p:cNvGrpSpPr/>
              <p:nvPr/>
            </p:nvGrpSpPr>
            <p:grpSpPr>
              <a:xfrm>
                <a:off x="3053362" y="1829141"/>
                <a:ext cx="690113" cy="690113"/>
                <a:chOff x="1660725" y="5803810"/>
                <a:chExt cx="690113" cy="690113"/>
              </a:xfrm>
            </p:grpSpPr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69D3F3D3-511F-AC75-0B4E-B3478AB3161E}"/>
                    </a:ext>
                  </a:extLst>
                </p:cNvPr>
                <p:cNvSpPr/>
                <p:nvPr/>
              </p:nvSpPr>
              <p:spPr>
                <a:xfrm>
                  <a:off x="1660725" y="5803810"/>
                  <a:ext cx="690113" cy="690113"/>
                </a:xfrm>
                <a:prstGeom prst="ellipse">
                  <a:avLst/>
                </a:prstGeom>
                <a:noFill/>
                <a:ln>
                  <a:solidFill>
                    <a:srgbClr val="4C328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B773A0-CE68-BA50-028B-1EE21A52E1E7}"/>
                    </a:ext>
                  </a:extLst>
                </p:cNvPr>
                <p:cNvSpPr txBox="1"/>
                <p:nvPr/>
              </p:nvSpPr>
              <p:spPr>
                <a:xfrm>
                  <a:off x="1839710" y="5964200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B</a:t>
                  </a: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56E1AB8B-B669-C368-94DE-06A0E3B21251}"/>
                  </a:ext>
                </a:extLst>
              </p:cNvPr>
              <p:cNvGrpSpPr/>
              <p:nvPr/>
            </p:nvGrpSpPr>
            <p:grpSpPr>
              <a:xfrm>
                <a:off x="4306888" y="1839773"/>
                <a:ext cx="690113" cy="690113"/>
                <a:chOff x="1660725" y="5803810"/>
                <a:chExt cx="690113" cy="690113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1FECBFD-59D3-BC15-EE05-AC349FC3B632}"/>
                    </a:ext>
                  </a:extLst>
                </p:cNvPr>
                <p:cNvSpPr/>
                <p:nvPr/>
              </p:nvSpPr>
              <p:spPr>
                <a:xfrm>
                  <a:off x="1660725" y="5803810"/>
                  <a:ext cx="690113" cy="690113"/>
                </a:xfrm>
                <a:prstGeom prst="ellipse">
                  <a:avLst/>
                </a:prstGeom>
                <a:noFill/>
                <a:ln>
                  <a:solidFill>
                    <a:srgbClr val="4C328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1542C0D-860B-5C7C-2E3A-56EE3B276C4D}"/>
                    </a:ext>
                  </a:extLst>
                </p:cNvPr>
                <p:cNvSpPr txBox="1"/>
                <p:nvPr/>
              </p:nvSpPr>
              <p:spPr>
                <a:xfrm>
                  <a:off x="1839710" y="5964200"/>
                  <a:ext cx="3321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C</a:t>
                  </a:r>
                </a:p>
              </p:txBody>
            </p:sp>
          </p:grp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D69AD11F-3645-1153-8BC8-1F085AF0601B}"/>
                  </a:ext>
                </a:extLst>
              </p:cNvPr>
              <p:cNvCxnSpPr>
                <a:cxnSpLocks/>
                <a:stCxn id="35" idx="6"/>
                <a:endCxn id="33" idx="2"/>
              </p:cNvCxnSpPr>
              <p:nvPr/>
            </p:nvCxnSpPr>
            <p:spPr>
              <a:xfrm>
                <a:off x="3743475" y="2174198"/>
                <a:ext cx="563413" cy="10632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18CB5DCD-F352-2180-2D55-972FEB452502}"/>
                  </a:ext>
                </a:extLst>
              </p:cNvPr>
              <p:cNvGrpSpPr/>
              <p:nvPr/>
            </p:nvGrpSpPr>
            <p:grpSpPr>
              <a:xfrm>
                <a:off x="5564345" y="1839773"/>
                <a:ext cx="690113" cy="690113"/>
                <a:chOff x="1660725" y="5803810"/>
                <a:chExt cx="690113" cy="690113"/>
              </a:xfrm>
            </p:grpSpPr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114A2E69-EB57-3A13-52E3-4528BAC8D935}"/>
                    </a:ext>
                  </a:extLst>
                </p:cNvPr>
                <p:cNvSpPr/>
                <p:nvPr/>
              </p:nvSpPr>
              <p:spPr>
                <a:xfrm>
                  <a:off x="1660725" y="5803810"/>
                  <a:ext cx="690113" cy="690113"/>
                </a:xfrm>
                <a:prstGeom prst="ellipse">
                  <a:avLst/>
                </a:prstGeom>
                <a:noFill/>
                <a:ln>
                  <a:solidFill>
                    <a:srgbClr val="4C328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DDF5B44-E181-67D4-081D-663B3C68F4C6}"/>
                    </a:ext>
                  </a:extLst>
                </p:cNvPr>
                <p:cNvSpPr txBox="1"/>
                <p:nvPr/>
              </p:nvSpPr>
              <p:spPr>
                <a:xfrm>
                  <a:off x="1839710" y="5964200"/>
                  <a:ext cx="3433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</a:t>
                  </a:r>
                </a:p>
              </p:txBody>
            </p:sp>
          </p:grp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49383FA-E0E9-1E4C-D1B4-09A0C093BB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20067" y="2276771"/>
                <a:ext cx="533294" cy="2328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F0793D8-7386-D267-B6CA-8968BEFD43CC}"/>
                  </a:ext>
                </a:extLst>
              </p:cNvPr>
              <p:cNvCxnSpPr>
                <a:cxnSpLocks/>
                <a:stCxn id="33" idx="6"/>
                <a:endCxn id="31" idx="2"/>
              </p:cNvCxnSpPr>
              <p:nvPr/>
            </p:nvCxnSpPr>
            <p:spPr>
              <a:xfrm>
                <a:off x="4997001" y="2184830"/>
                <a:ext cx="56734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7BE00C6E-1CED-1FAC-1E59-AD1FD86FE29A}"/>
                  </a:ext>
                </a:extLst>
              </p:cNvPr>
              <p:cNvSpPr/>
              <p:nvPr/>
            </p:nvSpPr>
            <p:spPr>
              <a:xfrm flipV="1">
                <a:off x="2175012" y="2103802"/>
                <a:ext cx="3734390" cy="797331"/>
              </a:xfrm>
              <a:prstGeom prst="arc">
                <a:avLst>
                  <a:gd name="adj1" fmla="val 10803122"/>
                  <a:gd name="adj2" fmla="val 21547662"/>
                </a:avLst>
              </a:prstGeom>
              <a:ln w="28575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97DC76-98B3-54F4-FFBB-A4BC013EAA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5060" y="2100286"/>
              <a:ext cx="547643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AEA208EF-AC8F-FADF-E519-1C2555C2E165}"/>
              </a:ext>
            </a:extLst>
          </p:cNvPr>
          <p:cNvSpPr txBox="1">
            <a:spLocks/>
          </p:cNvSpPr>
          <p:nvPr/>
        </p:nvSpPr>
        <p:spPr>
          <a:xfrm>
            <a:off x="7676929" y="1233205"/>
            <a:ext cx="418254" cy="52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7167A329-37B1-7A27-8118-B13967CC8ABC}"/>
              </a:ext>
            </a:extLst>
          </p:cNvPr>
          <p:cNvSpPr txBox="1">
            <a:spLocks/>
          </p:cNvSpPr>
          <p:nvPr/>
        </p:nvSpPr>
        <p:spPr>
          <a:xfrm>
            <a:off x="8921061" y="1229630"/>
            <a:ext cx="418254" cy="52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2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9325485F-A10B-EC34-2DEC-9358D0FFA0EB}"/>
              </a:ext>
            </a:extLst>
          </p:cNvPr>
          <p:cNvSpPr txBox="1">
            <a:spLocks/>
          </p:cNvSpPr>
          <p:nvPr/>
        </p:nvSpPr>
        <p:spPr>
          <a:xfrm>
            <a:off x="7713907" y="1913389"/>
            <a:ext cx="418254" cy="52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3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22CB4D51-9772-B64B-8C26-4E1E28CDF118}"/>
              </a:ext>
            </a:extLst>
          </p:cNvPr>
          <p:cNvSpPr txBox="1">
            <a:spLocks/>
          </p:cNvSpPr>
          <p:nvPr/>
        </p:nvSpPr>
        <p:spPr>
          <a:xfrm>
            <a:off x="8954519" y="2103371"/>
            <a:ext cx="418254" cy="52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2DCE4BB5-F799-3B87-5689-FD78F042617D}"/>
              </a:ext>
            </a:extLst>
          </p:cNvPr>
          <p:cNvSpPr txBox="1">
            <a:spLocks/>
          </p:cNvSpPr>
          <p:nvPr/>
        </p:nvSpPr>
        <p:spPr>
          <a:xfrm>
            <a:off x="10232273" y="1229630"/>
            <a:ext cx="418254" cy="526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7975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D860-937A-C8F2-B4DF-CB7FCFDC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Paths vs Cycles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78D05-9C9E-8375-D6B6-ACC09D900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path from A to D?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Does the graph contain any cycles?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if undirected?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4F744-D4E3-452A-046E-5013F82B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14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186261-9A41-6EF1-340A-C7FF6BEBA0F6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176780" y="43112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211C7DA-4CCF-6DED-01B7-AC0C29C26E7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30705" y="4006427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90C96B-F090-8028-E2D4-4C945D1A2723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313430" y="4766840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9DEC2D3-71BA-AA71-7E22-6C8BDE95D447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70605" y="487479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D8C4A8F-76D9-14BB-D814-5393BB7BB943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170680" y="40826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805C78FE-152F-8F84-B6D8-486E1523EFBF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08805" y="4158827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11" name="AutoShape 10">
            <a:extLst>
              <a:ext uri="{FF2B5EF4-FFF2-40B4-BE49-F238E27FC236}">
                <a16:creationId xmlns:a16="http://schemas.microsoft.com/office/drawing/2014/main" id="{26E15277-3A8A-A876-43AB-8A1C94DDE0CD}"/>
              </a:ext>
            </a:extLst>
          </p:cNvPr>
          <p:cNvCxnSpPr>
            <a:cxnSpLocks noChangeShapeType="1"/>
            <a:stCxn id="9" idx="3"/>
            <a:endCxn id="7" idx="6"/>
          </p:cNvCxnSpPr>
          <p:nvPr>
            <p:custDataLst>
              <p:tags r:id="rId7"/>
            </p:custDataLst>
          </p:nvPr>
        </p:nvCxnSpPr>
        <p:spPr bwMode="auto">
          <a:xfrm flipH="1">
            <a:off x="3613468" y="4341390"/>
            <a:ext cx="598487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0FAF186C-DF2E-DC9F-5CB3-68F2FAD0E546}"/>
              </a:ext>
            </a:extLst>
          </p:cNvPr>
          <p:cNvCxnSpPr>
            <a:cxnSpLocks noChangeShapeType="1"/>
            <a:stCxn id="7" idx="2"/>
            <a:endCxn id="5" idx="5"/>
          </p:cNvCxnSpPr>
          <p:nvPr>
            <p:custDataLst>
              <p:tags r:id="rId8"/>
            </p:custDataLst>
          </p:nvPr>
        </p:nvCxnSpPr>
        <p:spPr bwMode="auto">
          <a:xfrm flipH="1" flipV="1">
            <a:off x="2421255" y="4569990"/>
            <a:ext cx="877888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D895F200-2E41-36EF-88B7-53E3A16C20F1}"/>
              </a:ext>
            </a:extLst>
          </p:cNvPr>
          <p:cNvSpPr>
            <a:spLocks noChangeAspect="1" noChangeArrowheads="1"/>
          </p:cNvSpPr>
          <p:nvPr>
            <p:custDataLst>
              <p:tags r:id="rId9"/>
            </p:custDataLst>
          </p:nvPr>
        </p:nvSpPr>
        <p:spPr bwMode="auto">
          <a:xfrm>
            <a:off x="3113405" y="37778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4" name="AutoShape 13">
            <a:extLst>
              <a:ext uri="{FF2B5EF4-FFF2-40B4-BE49-F238E27FC236}">
                <a16:creationId xmlns:a16="http://schemas.microsoft.com/office/drawing/2014/main" id="{CC607F89-2A2C-D589-17E6-8A9827DFF8F7}"/>
              </a:ext>
            </a:extLst>
          </p:cNvPr>
          <p:cNvCxnSpPr>
            <a:cxnSpLocks noChangeShapeType="1"/>
            <a:stCxn id="9" idx="1"/>
          </p:cNvCxnSpPr>
          <p:nvPr>
            <p:custDataLst>
              <p:tags r:id="rId10"/>
            </p:custDataLst>
          </p:nvPr>
        </p:nvCxnSpPr>
        <p:spPr bwMode="auto">
          <a:xfrm flipH="1" flipV="1">
            <a:off x="3418205" y="3927052"/>
            <a:ext cx="793750" cy="182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/>
          </a:ln>
        </p:spPr>
      </p:cxnSp>
      <p:sp>
        <p:nvSpPr>
          <p:cNvPr id="15" name="Text Box 14">
            <a:extLst>
              <a:ext uri="{FF2B5EF4-FFF2-40B4-BE49-F238E27FC236}">
                <a16:creationId xmlns:a16="http://schemas.microsoft.com/office/drawing/2014/main" id="{59E59465-8111-D472-7CC7-6CDDD3944A31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65805" y="3396827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16" name="AutoShape 15">
            <a:extLst>
              <a:ext uri="{FF2B5EF4-FFF2-40B4-BE49-F238E27FC236}">
                <a16:creationId xmlns:a16="http://schemas.microsoft.com/office/drawing/2014/main" id="{F30E1904-A8F7-2CF2-4B6D-41257B261498}"/>
              </a:ext>
            </a:extLst>
          </p:cNvPr>
          <p:cNvCxnSpPr>
            <a:cxnSpLocks noChangeShapeType="1"/>
          </p:cNvCxnSpPr>
          <p:nvPr>
            <p:custDataLst>
              <p:tags r:id="rId12"/>
            </p:custDataLst>
          </p:nvPr>
        </p:nvCxnSpPr>
        <p:spPr bwMode="auto">
          <a:xfrm flipH="1" flipV="1">
            <a:off x="3256280" y="4082627"/>
            <a:ext cx="200025" cy="674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</p:spTree>
    <p:extLst>
      <p:ext uri="{BB962C8B-B14F-4D97-AF65-F5344CB8AC3E}">
        <p14:creationId xmlns:p14="http://schemas.microsoft.com/office/powerpoint/2010/main" val="186124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D860-937A-C8F2-B4DF-CB7FCFDC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Paths vs Cycles Example (Soln.)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78D05-9C9E-8375-D6B6-ACC09D900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path from A to D?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No</a:t>
            </a:r>
          </a:p>
          <a:p>
            <a:r>
              <a:rPr lang="en-US" dirty="0"/>
              <a:t>Does the graph contain any cycles?</a:t>
            </a:r>
            <a:r>
              <a:rPr lang="en-US" dirty="0">
                <a:solidFill>
                  <a:srgbClr val="FF0000"/>
                </a:solidFill>
              </a:rPr>
              <a:t> No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if undirected?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Yes, Yes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4F744-D4E3-452A-046E-5013F82B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15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186261-9A41-6EF1-340A-C7FF6BEBA0F6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176780" y="43112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211C7DA-4CCF-6DED-01B7-AC0C29C26E7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30705" y="4006427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90C96B-F090-8028-E2D4-4C945D1A2723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313430" y="4766840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9DEC2D3-71BA-AA71-7E22-6C8BDE95D447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70605" y="487479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D8C4A8F-76D9-14BB-D814-5393BB7BB943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170680" y="40826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805C78FE-152F-8F84-B6D8-486E1523EFBF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08805" y="4158827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11" name="AutoShape 10">
            <a:extLst>
              <a:ext uri="{FF2B5EF4-FFF2-40B4-BE49-F238E27FC236}">
                <a16:creationId xmlns:a16="http://schemas.microsoft.com/office/drawing/2014/main" id="{26E15277-3A8A-A876-43AB-8A1C94DDE0CD}"/>
              </a:ext>
            </a:extLst>
          </p:cNvPr>
          <p:cNvCxnSpPr>
            <a:cxnSpLocks noChangeShapeType="1"/>
            <a:stCxn id="9" idx="3"/>
            <a:endCxn id="7" idx="6"/>
          </p:cNvCxnSpPr>
          <p:nvPr>
            <p:custDataLst>
              <p:tags r:id="rId7"/>
            </p:custDataLst>
          </p:nvPr>
        </p:nvCxnSpPr>
        <p:spPr bwMode="auto">
          <a:xfrm flipH="1">
            <a:off x="3613468" y="4341390"/>
            <a:ext cx="598487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0FAF186C-DF2E-DC9F-5CB3-68F2FAD0E546}"/>
              </a:ext>
            </a:extLst>
          </p:cNvPr>
          <p:cNvCxnSpPr>
            <a:cxnSpLocks noChangeShapeType="1"/>
            <a:stCxn id="7" idx="2"/>
            <a:endCxn id="5" idx="5"/>
          </p:cNvCxnSpPr>
          <p:nvPr>
            <p:custDataLst>
              <p:tags r:id="rId8"/>
            </p:custDataLst>
          </p:nvPr>
        </p:nvCxnSpPr>
        <p:spPr bwMode="auto">
          <a:xfrm flipH="1" flipV="1">
            <a:off x="2421255" y="4569990"/>
            <a:ext cx="877888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D895F200-2E41-36EF-88B7-53E3A16C20F1}"/>
              </a:ext>
            </a:extLst>
          </p:cNvPr>
          <p:cNvSpPr>
            <a:spLocks noChangeAspect="1" noChangeArrowheads="1"/>
          </p:cNvSpPr>
          <p:nvPr>
            <p:custDataLst>
              <p:tags r:id="rId9"/>
            </p:custDataLst>
          </p:nvPr>
        </p:nvSpPr>
        <p:spPr bwMode="auto">
          <a:xfrm>
            <a:off x="3113405" y="3777827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4" name="AutoShape 13">
            <a:extLst>
              <a:ext uri="{FF2B5EF4-FFF2-40B4-BE49-F238E27FC236}">
                <a16:creationId xmlns:a16="http://schemas.microsoft.com/office/drawing/2014/main" id="{CC607F89-2A2C-D589-17E6-8A9827DFF8F7}"/>
              </a:ext>
            </a:extLst>
          </p:cNvPr>
          <p:cNvCxnSpPr>
            <a:cxnSpLocks noChangeShapeType="1"/>
            <a:stCxn id="9" idx="1"/>
          </p:cNvCxnSpPr>
          <p:nvPr>
            <p:custDataLst>
              <p:tags r:id="rId10"/>
            </p:custDataLst>
          </p:nvPr>
        </p:nvCxnSpPr>
        <p:spPr bwMode="auto">
          <a:xfrm flipH="1" flipV="1">
            <a:off x="3418205" y="3927052"/>
            <a:ext cx="793750" cy="182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/>
          </a:ln>
        </p:spPr>
      </p:cxnSp>
      <p:sp>
        <p:nvSpPr>
          <p:cNvPr id="15" name="Text Box 14">
            <a:extLst>
              <a:ext uri="{FF2B5EF4-FFF2-40B4-BE49-F238E27FC236}">
                <a16:creationId xmlns:a16="http://schemas.microsoft.com/office/drawing/2014/main" id="{59E59465-8111-D472-7CC7-6CDDD3944A31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65805" y="3396827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16" name="AutoShape 15">
            <a:extLst>
              <a:ext uri="{FF2B5EF4-FFF2-40B4-BE49-F238E27FC236}">
                <a16:creationId xmlns:a16="http://schemas.microsoft.com/office/drawing/2014/main" id="{F30E1904-A8F7-2CF2-4B6D-41257B261498}"/>
              </a:ext>
            </a:extLst>
          </p:cNvPr>
          <p:cNvCxnSpPr>
            <a:cxnSpLocks noChangeShapeType="1"/>
          </p:cNvCxnSpPr>
          <p:nvPr>
            <p:custDataLst>
              <p:tags r:id="rId12"/>
            </p:custDataLst>
          </p:nvPr>
        </p:nvCxnSpPr>
        <p:spPr bwMode="auto">
          <a:xfrm flipH="1" flipV="1">
            <a:off x="3256280" y="4082627"/>
            <a:ext cx="200025" cy="674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</p:spTree>
    <p:extLst>
      <p:ext uri="{BB962C8B-B14F-4D97-AF65-F5344CB8AC3E}">
        <p14:creationId xmlns:p14="http://schemas.microsoft.com/office/powerpoint/2010/main" val="3425613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AD75-1F14-4130-EE77-4EDDB6F9D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Undirected Graph Connectivity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1969C8-7B14-6894-004A-DF1657E927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undirected graph is </a:t>
                </a:r>
                <a:r>
                  <a:rPr lang="en-US" dirty="0">
                    <a:solidFill>
                      <a:srgbClr val="FF0000"/>
                    </a:solidFill>
                  </a:rPr>
                  <a:t>connected</a:t>
                </a:r>
                <a:r>
                  <a:rPr lang="en-US" dirty="0"/>
                  <a:t> if for all pairs of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, there exists a path from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An undirected graph is </a:t>
                </a:r>
                <a:r>
                  <a:rPr lang="en-US" dirty="0">
                    <a:solidFill>
                      <a:srgbClr val="FF0000"/>
                    </a:solidFill>
                  </a:rPr>
                  <a:t>complete</a:t>
                </a:r>
                <a:r>
                  <a:rPr lang="en-US" dirty="0"/>
                  <a:t>, a.k.a. </a:t>
                </a:r>
                <a:r>
                  <a:rPr lang="en-US" dirty="0">
                    <a:solidFill>
                      <a:srgbClr val="FF0000"/>
                    </a:solidFill>
                  </a:rPr>
                  <a:t>fully connected</a:t>
                </a:r>
                <a:r>
                  <a:rPr lang="en-US" dirty="0"/>
                  <a:t> if for all pairs of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, there exists an edge from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1969C8-7B14-6894-004A-DF1657E927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7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FDD67-476F-1583-8ABF-3CE70F39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16</a:t>
            </a:fld>
            <a:endParaRPr lang="en-US"/>
          </a:p>
        </p:txBody>
      </p:sp>
      <p:grpSp>
        <p:nvGrpSpPr>
          <p:cNvPr id="50" name="Group 4">
            <a:extLst>
              <a:ext uri="{FF2B5EF4-FFF2-40B4-BE49-F238E27FC236}">
                <a16:creationId xmlns:a16="http://schemas.microsoft.com/office/drawing/2014/main" id="{0517F89A-1062-146E-FEE6-BD2A391A8511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114973" y="2670175"/>
            <a:ext cx="2667000" cy="990600"/>
            <a:chOff x="3216" y="1584"/>
            <a:chExt cx="1680" cy="624"/>
          </a:xfrm>
        </p:grpSpPr>
        <p:sp>
          <p:nvSpPr>
            <p:cNvPr id="51" name="Oval 5">
              <a:extLst>
                <a:ext uri="{FF2B5EF4-FFF2-40B4-BE49-F238E27FC236}">
                  <a16:creationId xmlns:a16="http://schemas.microsoft.com/office/drawing/2014/main" id="{23F564DB-1BEF-20E9-20D3-56044B5B2F5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216" y="163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2" name="Oval 6">
              <a:extLst>
                <a:ext uri="{FF2B5EF4-FFF2-40B4-BE49-F238E27FC236}">
                  <a16:creationId xmlns:a16="http://schemas.microsoft.com/office/drawing/2014/main" id="{AC1548E1-E0B2-0454-F0FB-B3F129F1173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216" y="2016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3" name="Oval 7">
              <a:extLst>
                <a:ext uri="{FF2B5EF4-FFF2-40B4-BE49-F238E27FC236}">
                  <a16:creationId xmlns:a16="http://schemas.microsoft.com/office/drawing/2014/main" id="{0289D396-4DC9-A5E0-A38E-38C5E35A948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504" y="182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4" name="Oval 8">
              <a:extLst>
                <a:ext uri="{FF2B5EF4-FFF2-40B4-BE49-F238E27FC236}">
                  <a16:creationId xmlns:a16="http://schemas.microsoft.com/office/drawing/2014/main" id="{8C97A46E-8B15-092B-E8CF-A5276089972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032" y="182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5" name="Oval 9">
              <a:extLst>
                <a:ext uri="{FF2B5EF4-FFF2-40B4-BE49-F238E27FC236}">
                  <a16:creationId xmlns:a16="http://schemas.microsoft.com/office/drawing/2014/main" id="{A86AEC6B-CCA2-9807-85BE-BD8B055EB70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320" y="158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6" name="Oval 10">
              <a:extLst>
                <a:ext uri="{FF2B5EF4-FFF2-40B4-BE49-F238E27FC236}">
                  <a16:creationId xmlns:a16="http://schemas.microsoft.com/office/drawing/2014/main" id="{F83AD95A-87E2-3E8B-DE7A-D29F2A99D0A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704" y="158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7" name="Oval 11">
              <a:extLst>
                <a:ext uri="{FF2B5EF4-FFF2-40B4-BE49-F238E27FC236}">
                  <a16:creationId xmlns:a16="http://schemas.microsoft.com/office/drawing/2014/main" id="{45A902F5-B0F3-82D2-9851-1C93500C202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704" y="1968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58" name="AutoShape 12">
              <a:extLst>
                <a:ext uri="{FF2B5EF4-FFF2-40B4-BE49-F238E27FC236}">
                  <a16:creationId xmlns:a16="http://schemas.microsoft.com/office/drawing/2014/main" id="{852132DC-DBD4-F052-77E9-3CF536BE9607}"/>
                </a:ext>
              </a:extLst>
            </p:cNvPr>
            <p:cNvCxnSpPr>
              <a:cxnSpLocks noChangeShapeType="1"/>
              <a:stCxn id="56" idx="4"/>
              <a:endCxn id="57" idx="0"/>
            </p:cNvCxnSpPr>
            <p:nvPr>
              <p:custDataLst>
                <p:tags r:id="rId39"/>
              </p:custDataLst>
            </p:nvPr>
          </p:nvCxnSpPr>
          <p:spPr bwMode="auto">
            <a:xfrm>
              <a:off x="4800" y="177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" name="AutoShape 13">
              <a:extLst>
                <a:ext uri="{FF2B5EF4-FFF2-40B4-BE49-F238E27FC236}">
                  <a16:creationId xmlns:a16="http://schemas.microsoft.com/office/drawing/2014/main" id="{10970CE4-DAD3-5F73-B0DA-87DC033EF9B4}"/>
                </a:ext>
              </a:extLst>
            </p:cNvPr>
            <p:cNvCxnSpPr>
              <a:cxnSpLocks noChangeShapeType="1"/>
              <a:stCxn id="56" idx="2"/>
              <a:endCxn id="55" idx="6"/>
            </p:cNvCxnSpPr>
            <p:nvPr>
              <p:custDataLst>
                <p:tags r:id="rId40"/>
              </p:custDataLst>
            </p:nvPr>
          </p:nvCxnSpPr>
          <p:spPr bwMode="auto">
            <a:xfrm flipH="1">
              <a:off x="4512" y="1680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" name="AutoShape 14">
              <a:extLst>
                <a:ext uri="{FF2B5EF4-FFF2-40B4-BE49-F238E27FC236}">
                  <a16:creationId xmlns:a16="http://schemas.microsoft.com/office/drawing/2014/main" id="{AFBA3EE7-5072-F61B-BC6D-163A1C3AD06C}"/>
                </a:ext>
              </a:extLst>
            </p:cNvPr>
            <p:cNvCxnSpPr>
              <a:cxnSpLocks noChangeShapeType="1"/>
              <a:stCxn id="55" idx="5"/>
              <a:endCxn id="57" idx="1"/>
            </p:cNvCxnSpPr>
            <p:nvPr>
              <p:custDataLst>
                <p:tags r:id="rId41"/>
              </p:custDataLst>
            </p:nvPr>
          </p:nvCxnSpPr>
          <p:spPr bwMode="auto">
            <a:xfrm>
              <a:off x="4484" y="1748"/>
              <a:ext cx="248" cy="2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" name="AutoShape 15">
              <a:extLst>
                <a:ext uri="{FF2B5EF4-FFF2-40B4-BE49-F238E27FC236}">
                  <a16:creationId xmlns:a16="http://schemas.microsoft.com/office/drawing/2014/main" id="{A47D810D-4A6A-365B-990C-289EA9A46EB1}"/>
                </a:ext>
              </a:extLst>
            </p:cNvPr>
            <p:cNvCxnSpPr>
              <a:cxnSpLocks noChangeShapeType="1"/>
              <a:stCxn id="55" idx="3"/>
              <a:endCxn id="54" idx="7"/>
            </p:cNvCxnSpPr>
            <p:nvPr>
              <p:custDataLst>
                <p:tags r:id="rId42"/>
              </p:custDataLst>
            </p:nvPr>
          </p:nvCxnSpPr>
          <p:spPr bwMode="auto">
            <a:xfrm flipH="1">
              <a:off x="4196" y="1748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" name="AutoShape 16">
              <a:extLst>
                <a:ext uri="{FF2B5EF4-FFF2-40B4-BE49-F238E27FC236}">
                  <a16:creationId xmlns:a16="http://schemas.microsoft.com/office/drawing/2014/main" id="{1C578261-7090-8A22-1D32-A3448DDB309C}"/>
                </a:ext>
              </a:extLst>
            </p:cNvPr>
            <p:cNvCxnSpPr>
              <a:cxnSpLocks noChangeShapeType="1"/>
              <a:stCxn id="54" idx="2"/>
              <a:endCxn id="53" idx="6"/>
            </p:cNvCxnSpPr>
            <p:nvPr>
              <p:custDataLst>
                <p:tags r:id="rId43"/>
              </p:custDataLst>
            </p:nvPr>
          </p:nvCxnSpPr>
          <p:spPr bwMode="auto">
            <a:xfrm flipH="1">
              <a:off x="3696" y="1920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" name="AutoShape 17">
              <a:extLst>
                <a:ext uri="{FF2B5EF4-FFF2-40B4-BE49-F238E27FC236}">
                  <a16:creationId xmlns:a16="http://schemas.microsoft.com/office/drawing/2014/main" id="{DFEB0D32-3B98-5818-17F8-6481C0B67D90}"/>
                </a:ext>
              </a:extLst>
            </p:cNvPr>
            <p:cNvCxnSpPr>
              <a:cxnSpLocks noChangeShapeType="1"/>
              <a:stCxn id="53" idx="1"/>
              <a:endCxn id="51" idx="5"/>
            </p:cNvCxnSpPr>
            <p:nvPr>
              <p:custDataLst>
                <p:tags r:id="rId44"/>
              </p:custDataLst>
            </p:nvPr>
          </p:nvCxnSpPr>
          <p:spPr bwMode="auto">
            <a:xfrm flipH="1" flipV="1">
              <a:off x="3380" y="1796"/>
              <a:ext cx="152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" name="AutoShape 18">
              <a:extLst>
                <a:ext uri="{FF2B5EF4-FFF2-40B4-BE49-F238E27FC236}">
                  <a16:creationId xmlns:a16="http://schemas.microsoft.com/office/drawing/2014/main" id="{5329AD08-08A8-7193-0B45-D5FE712C6E8F}"/>
                </a:ext>
              </a:extLst>
            </p:cNvPr>
            <p:cNvCxnSpPr>
              <a:cxnSpLocks noChangeShapeType="1"/>
              <a:stCxn id="53" idx="3"/>
              <a:endCxn id="52" idx="7"/>
            </p:cNvCxnSpPr>
            <p:nvPr>
              <p:custDataLst>
                <p:tags r:id="rId45"/>
              </p:custDataLst>
            </p:nvPr>
          </p:nvCxnSpPr>
          <p:spPr bwMode="auto">
            <a:xfrm flipH="1">
              <a:off x="3380" y="1988"/>
              <a:ext cx="152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5" name="Oval 36">
            <a:extLst>
              <a:ext uri="{FF2B5EF4-FFF2-40B4-BE49-F238E27FC236}">
                <a16:creationId xmlns:a16="http://schemas.microsoft.com/office/drawing/2014/main" id="{ED4B870A-9A2D-C17F-4315-B02CA32C92CC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153573" y="27463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6" name="Oval 37">
            <a:extLst>
              <a:ext uri="{FF2B5EF4-FFF2-40B4-BE49-F238E27FC236}">
                <a16:creationId xmlns:a16="http://schemas.microsoft.com/office/drawing/2014/main" id="{18845D56-F9A2-99B6-7746-C48D637D2E6C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6153573" y="33559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7" name="Oval 38">
            <a:extLst>
              <a:ext uri="{FF2B5EF4-FFF2-40B4-BE49-F238E27FC236}">
                <a16:creationId xmlns:a16="http://schemas.microsoft.com/office/drawing/2014/main" id="{87385D1A-EC62-AA94-B16A-685C157DF9B6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6610773" y="30511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8" name="Oval 39">
            <a:extLst>
              <a:ext uri="{FF2B5EF4-FFF2-40B4-BE49-F238E27FC236}">
                <a16:creationId xmlns:a16="http://schemas.microsoft.com/office/drawing/2014/main" id="{7823EE2F-E684-0D91-0724-5A331B659833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7448973" y="30511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9" name="Oval 40">
            <a:extLst>
              <a:ext uri="{FF2B5EF4-FFF2-40B4-BE49-F238E27FC236}">
                <a16:creationId xmlns:a16="http://schemas.microsoft.com/office/drawing/2014/main" id="{ACC98497-4979-92FE-13BB-9B01EF236AF8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7906173" y="26701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70" name="Oval 41">
            <a:extLst>
              <a:ext uri="{FF2B5EF4-FFF2-40B4-BE49-F238E27FC236}">
                <a16:creationId xmlns:a16="http://schemas.microsoft.com/office/drawing/2014/main" id="{DCE798A8-41B1-9AD8-76E7-FAF353C68176}"/>
              </a:ext>
            </a:extLst>
          </p:cNvPr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8515773" y="26701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71" name="Oval 42">
            <a:extLst>
              <a:ext uri="{FF2B5EF4-FFF2-40B4-BE49-F238E27FC236}">
                <a16:creationId xmlns:a16="http://schemas.microsoft.com/office/drawing/2014/main" id="{1C806DD1-2E25-723A-605C-C5BA299A0B03}"/>
              </a:ext>
            </a:extLst>
          </p:cNvPr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8515773" y="3279775"/>
            <a:ext cx="304800" cy="304800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72" name="AutoShape 45">
            <a:extLst>
              <a:ext uri="{FF2B5EF4-FFF2-40B4-BE49-F238E27FC236}">
                <a16:creationId xmlns:a16="http://schemas.microsoft.com/office/drawing/2014/main" id="{6C168DBB-85AB-E46D-707F-D597D3205E92}"/>
              </a:ext>
            </a:extLst>
          </p:cNvPr>
          <p:cNvCxnSpPr>
            <a:cxnSpLocks noChangeShapeType="1"/>
            <a:stCxn id="69" idx="5"/>
            <a:endCxn id="71" idx="1"/>
          </p:cNvCxnSpPr>
          <p:nvPr>
            <p:custDataLst>
              <p:tags r:id="rId9"/>
            </p:custDataLst>
          </p:nvPr>
        </p:nvCxnSpPr>
        <p:spPr bwMode="auto">
          <a:xfrm>
            <a:off x="8166523" y="2930525"/>
            <a:ext cx="39370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3" name="AutoShape 46">
            <a:extLst>
              <a:ext uri="{FF2B5EF4-FFF2-40B4-BE49-F238E27FC236}">
                <a16:creationId xmlns:a16="http://schemas.microsoft.com/office/drawing/2014/main" id="{4575210A-6904-961F-A084-E450893174B8}"/>
              </a:ext>
            </a:extLst>
          </p:cNvPr>
          <p:cNvCxnSpPr>
            <a:cxnSpLocks noChangeShapeType="1"/>
            <a:stCxn id="69" idx="3"/>
            <a:endCxn id="68" idx="7"/>
          </p:cNvCxnSpPr>
          <p:nvPr>
            <p:custDataLst>
              <p:tags r:id="rId10"/>
            </p:custDataLst>
          </p:nvPr>
        </p:nvCxnSpPr>
        <p:spPr bwMode="auto">
          <a:xfrm flipH="1">
            <a:off x="7709323" y="2930525"/>
            <a:ext cx="241300" cy="165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4" name="AutoShape 48">
            <a:extLst>
              <a:ext uri="{FF2B5EF4-FFF2-40B4-BE49-F238E27FC236}">
                <a16:creationId xmlns:a16="http://schemas.microsoft.com/office/drawing/2014/main" id="{22176D07-B117-5055-672E-5BDA1090EA97}"/>
              </a:ext>
            </a:extLst>
          </p:cNvPr>
          <p:cNvCxnSpPr>
            <a:cxnSpLocks noChangeShapeType="1"/>
            <a:stCxn id="67" idx="1"/>
            <a:endCxn id="65" idx="5"/>
          </p:cNvCxnSpPr>
          <p:nvPr>
            <p:custDataLst>
              <p:tags r:id="rId11"/>
            </p:custDataLst>
          </p:nvPr>
        </p:nvCxnSpPr>
        <p:spPr bwMode="auto">
          <a:xfrm flipH="1" flipV="1">
            <a:off x="6413923" y="3006725"/>
            <a:ext cx="2413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5" name="AutoShape 49">
            <a:extLst>
              <a:ext uri="{FF2B5EF4-FFF2-40B4-BE49-F238E27FC236}">
                <a16:creationId xmlns:a16="http://schemas.microsoft.com/office/drawing/2014/main" id="{310343F7-95BB-A624-E745-6B58797D5912}"/>
              </a:ext>
            </a:extLst>
          </p:cNvPr>
          <p:cNvCxnSpPr>
            <a:cxnSpLocks noChangeShapeType="1"/>
            <a:stCxn id="67" idx="3"/>
            <a:endCxn id="66" idx="7"/>
          </p:cNvCxnSpPr>
          <p:nvPr>
            <p:custDataLst>
              <p:tags r:id="rId12"/>
            </p:custDataLst>
          </p:nvPr>
        </p:nvCxnSpPr>
        <p:spPr bwMode="auto">
          <a:xfrm flipH="1">
            <a:off x="6413923" y="3311525"/>
            <a:ext cx="2413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" name="Text Box 50">
            <a:extLst>
              <a:ext uri="{FF2B5EF4-FFF2-40B4-BE49-F238E27FC236}">
                <a16:creationId xmlns:a16="http://schemas.microsoft.com/office/drawing/2014/main" id="{23EE95A4-9FE5-4DD8-76F8-83B0C4EE2B78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91173" y="3765550"/>
            <a:ext cx="2073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Connected graph</a:t>
            </a:r>
          </a:p>
        </p:txBody>
      </p:sp>
      <p:sp>
        <p:nvSpPr>
          <p:cNvPr id="77" name="Text Box 52">
            <a:extLst>
              <a:ext uri="{FF2B5EF4-FFF2-40B4-BE49-F238E27FC236}">
                <a16:creationId xmlns:a16="http://schemas.microsoft.com/office/drawing/2014/main" id="{9EF36B42-9F75-F4C8-E8EA-01DDEB8BD31E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153573" y="3765550"/>
            <a:ext cx="235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Disconnected graph</a:t>
            </a:r>
          </a:p>
        </p:txBody>
      </p:sp>
      <p:grpSp>
        <p:nvGrpSpPr>
          <p:cNvPr id="78" name="Group 19">
            <a:extLst>
              <a:ext uri="{FF2B5EF4-FFF2-40B4-BE49-F238E27FC236}">
                <a16:creationId xmlns:a16="http://schemas.microsoft.com/office/drawing/2014/main" id="{CAC8FB14-3D5C-B665-EAFB-4DAFFBD1DD83}"/>
              </a:ext>
            </a:extLst>
          </p:cNvPr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7829973" y="4970463"/>
            <a:ext cx="1676400" cy="1309687"/>
            <a:chOff x="2256" y="2928"/>
            <a:chExt cx="1536" cy="1200"/>
          </a:xfrm>
        </p:grpSpPr>
        <p:sp>
          <p:nvSpPr>
            <p:cNvPr id="79" name="Oval 20">
              <a:extLst>
                <a:ext uri="{FF2B5EF4-FFF2-40B4-BE49-F238E27FC236}">
                  <a16:creationId xmlns:a16="http://schemas.microsoft.com/office/drawing/2014/main" id="{BBCC3F36-6FD4-B385-E21C-7B9805BCBE9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832" y="2928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0" name="Oval 21">
              <a:extLst>
                <a:ext uri="{FF2B5EF4-FFF2-40B4-BE49-F238E27FC236}">
                  <a16:creationId xmlns:a16="http://schemas.microsoft.com/office/drawing/2014/main" id="{15C48F87-0B3A-7470-1ECD-1C2C8F0AD14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592" y="3792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1" name="Oval 22">
              <a:extLst>
                <a:ext uri="{FF2B5EF4-FFF2-40B4-BE49-F238E27FC236}">
                  <a16:creationId xmlns:a16="http://schemas.microsoft.com/office/drawing/2014/main" id="{57AC7AA4-E960-6771-E931-D201120846D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56" y="3168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2" name="Oval 23">
              <a:extLst>
                <a:ext uri="{FF2B5EF4-FFF2-40B4-BE49-F238E27FC236}">
                  <a16:creationId xmlns:a16="http://schemas.microsoft.com/office/drawing/2014/main" id="{7B35447A-5047-AD0B-EA66-9E04CF89FC6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256" y="3264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3" name="Oval 24">
              <a:extLst>
                <a:ext uri="{FF2B5EF4-FFF2-40B4-BE49-F238E27FC236}">
                  <a16:creationId xmlns:a16="http://schemas.microsoft.com/office/drawing/2014/main" id="{814B2CFC-EC34-7F00-384D-4D50E75BDAA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12" y="3792"/>
              <a:ext cx="336" cy="336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4" name="Line 25">
              <a:extLst>
                <a:ext uri="{FF2B5EF4-FFF2-40B4-BE49-F238E27FC236}">
                  <a16:creationId xmlns:a16="http://schemas.microsoft.com/office/drawing/2014/main" id="{16A322EA-BD79-ABC7-38C6-F85092FA4064}"/>
                </a:ext>
              </a:extLst>
            </p:cNvPr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V="1">
              <a:off x="2544" y="3168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6">
              <a:extLst>
                <a:ext uri="{FF2B5EF4-FFF2-40B4-BE49-F238E27FC236}">
                  <a16:creationId xmlns:a16="http://schemas.microsoft.com/office/drawing/2014/main" id="{E9EDA31C-5053-BFB1-2343-CDB3E6458C44}"/>
                </a:ext>
              </a:extLst>
            </p:cNvPr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120" y="316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27">
              <a:extLst>
                <a:ext uri="{FF2B5EF4-FFF2-40B4-BE49-F238E27FC236}">
                  <a16:creationId xmlns:a16="http://schemas.microsoft.com/office/drawing/2014/main" id="{D4F27FA8-1052-FCCC-358E-D1BC5C13A77F}"/>
                </a:ext>
              </a:extLst>
            </p:cNvPr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2496" y="3552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330D6DE2-7CCA-0827-0A9E-DBBBB3D89044}"/>
                </a:ext>
              </a:extLst>
            </p:cNvPr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880" y="39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29">
              <a:extLst>
                <a:ext uri="{FF2B5EF4-FFF2-40B4-BE49-F238E27FC236}">
                  <a16:creationId xmlns:a16="http://schemas.microsoft.com/office/drawing/2014/main" id="{3F317738-4C5C-A18A-2B68-6F645B415F53}"/>
                </a:ext>
              </a:extLst>
            </p:cNvPr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 flipV="1">
              <a:off x="3504" y="34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30">
              <a:extLst>
                <a:ext uri="{FF2B5EF4-FFF2-40B4-BE49-F238E27FC236}">
                  <a16:creationId xmlns:a16="http://schemas.microsoft.com/office/drawing/2014/main" id="{4C266ABF-DF22-DC8D-379B-FEC7AECA998E}"/>
                </a:ext>
              </a:extLst>
            </p:cNvPr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flipV="1">
              <a:off x="2496" y="3360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1">
              <a:extLst>
                <a:ext uri="{FF2B5EF4-FFF2-40B4-BE49-F238E27FC236}">
                  <a16:creationId xmlns:a16="http://schemas.microsoft.com/office/drawing/2014/main" id="{3B8DB60C-72BC-EA8C-5B8D-B037E7A4E18D}"/>
                </a:ext>
              </a:extLst>
            </p:cNvPr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496" y="345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32">
              <a:extLst>
                <a:ext uri="{FF2B5EF4-FFF2-40B4-BE49-F238E27FC236}">
                  <a16:creationId xmlns:a16="http://schemas.microsoft.com/office/drawing/2014/main" id="{58F1AB63-B741-19E2-24A6-880E1B8EF370}"/>
                </a:ext>
              </a:extLst>
            </p:cNvPr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2784" y="3168"/>
              <a:ext cx="19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33">
              <a:extLst>
                <a:ext uri="{FF2B5EF4-FFF2-40B4-BE49-F238E27FC236}">
                  <a16:creationId xmlns:a16="http://schemas.microsoft.com/office/drawing/2014/main" id="{BD19CFDE-D0DD-E3CC-F89C-B1DFC8EDDD0E}"/>
                </a:ext>
              </a:extLst>
            </p:cNvPr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024" y="3168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34">
              <a:extLst>
                <a:ext uri="{FF2B5EF4-FFF2-40B4-BE49-F238E27FC236}">
                  <a16:creationId xmlns:a16="http://schemas.microsoft.com/office/drawing/2014/main" id="{76000D66-5C7D-26EA-2970-BE826E33D49F}"/>
                </a:ext>
              </a:extLst>
            </p:cNvPr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2832" y="3360"/>
              <a:ext cx="72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EA3E549-B88B-AD37-BB7B-E09DE6EC60D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196634" y="5956240"/>
            <a:ext cx="186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>
                <a:latin typeface="+mn-lt"/>
              </a:rPr>
              <a:t>(plus self-edges)</a:t>
            </a:r>
          </a:p>
        </p:txBody>
      </p:sp>
    </p:spTree>
    <p:extLst>
      <p:ext uri="{BB962C8B-B14F-4D97-AF65-F5344CB8AC3E}">
        <p14:creationId xmlns:p14="http://schemas.microsoft.com/office/powerpoint/2010/main" val="3404258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1920F-7A52-D67F-3D40-563053E1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Directed Graph Connectivity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031586-3525-FDAB-45EB-F55CA6EBC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9292509" cy="4351338"/>
              </a:xfrm>
            </p:spPr>
            <p:txBody>
              <a:bodyPr/>
              <a:lstStyle/>
              <a:p>
                <a:r>
                  <a:rPr lang="en-US" dirty="0"/>
                  <a:t>A directed graph is </a:t>
                </a:r>
                <a:r>
                  <a:rPr lang="en-US" dirty="0">
                    <a:solidFill>
                      <a:srgbClr val="FF0000"/>
                    </a:solidFill>
                  </a:rPr>
                  <a:t>strongly connected</a:t>
                </a:r>
                <a:r>
                  <a:rPr lang="en-US" dirty="0"/>
                  <a:t> if there is a path from every vertex to every other vertex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 directed graph is </a:t>
                </a:r>
                <a:r>
                  <a:rPr lang="en-US" dirty="0">
                    <a:solidFill>
                      <a:srgbClr val="FF0000"/>
                    </a:solidFill>
                  </a:rPr>
                  <a:t>weakly connected</a:t>
                </a:r>
                <a:r>
                  <a:rPr lang="en-US" dirty="0"/>
                  <a:t> if there is a path from every vertex to every other vertex ignoring direction of edges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 directed graph is </a:t>
                </a:r>
                <a:r>
                  <a:rPr lang="en-US" dirty="0">
                    <a:solidFill>
                      <a:srgbClr val="FF0000"/>
                    </a:solidFill>
                  </a:rPr>
                  <a:t>complete</a:t>
                </a:r>
                <a:r>
                  <a:rPr lang="en-US" dirty="0"/>
                  <a:t> a.k.a. </a:t>
                </a:r>
                <a:r>
                  <a:rPr lang="en-US" dirty="0">
                    <a:solidFill>
                      <a:srgbClr val="FF0000"/>
                    </a:solidFill>
                  </a:rPr>
                  <a:t>fully connected</a:t>
                </a:r>
                <a:r>
                  <a:rPr lang="en-US" dirty="0"/>
                  <a:t> if for all pairs of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, there exists an edge from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031586-3525-FDAB-45EB-F55CA6EBC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9292509" cy="4351338"/>
              </a:xfrm>
              <a:blipFill>
                <a:blip r:embed="rId32"/>
                <a:stretch>
                  <a:fillRect l="-1115" t="-2241" r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09667-CAEE-5D7A-C396-59592447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47C973-C300-B501-16E5-2400844969C8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0036387" y="1430248"/>
            <a:ext cx="1600200" cy="1400175"/>
            <a:chOff x="4272" y="2640"/>
            <a:chExt cx="768" cy="6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95D2724-3324-ACB7-CB54-DAAFA23300D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560" y="264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13B03C-3D3D-79C6-3A1F-B31F18F20D6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560" y="312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6CB95B2-2531-CB54-C03B-97440A2468A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848" y="288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C2E42B5-4A3A-B84B-00F7-FDE424D8CCE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272" y="288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10" name="AutoShape 9">
              <a:extLst>
                <a:ext uri="{FF2B5EF4-FFF2-40B4-BE49-F238E27FC236}">
                  <a16:creationId xmlns:a16="http://schemas.microsoft.com/office/drawing/2014/main" id="{535164FB-A8E8-0775-57CD-D40B3A21C885}"/>
                </a:ext>
              </a:extLst>
            </p:cNvPr>
            <p:cNvCxnSpPr>
              <a:cxnSpLocks noChangeShapeType="1"/>
              <a:stCxn id="6" idx="3"/>
              <a:endCxn id="9" idx="7"/>
            </p:cNvCxnSpPr>
            <p:nvPr>
              <p:custDataLst>
                <p:tags r:id="rId26"/>
              </p:custDataLst>
            </p:nvPr>
          </p:nvCxnSpPr>
          <p:spPr bwMode="auto">
            <a:xfrm flipH="1">
              <a:off x="4436" y="280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" name="AutoShape 10">
              <a:extLst>
                <a:ext uri="{FF2B5EF4-FFF2-40B4-BE49-F238E27FC236}">
                  <a16:creationId xmlns:a16="http://schemas.microsoft.com/office/drawing/2014/main" id="{C0DB86B4-5B6C-7568-47D4-D06AD2762D1B}"/>
                </a:ext>
              </a:extLst>
            </p:cNvPr>
            <p:cNvCxnSpPr>
              <a:cxnSpLocks noChangeShapeType="1"/>
              <a:stCxn id="6" idx="5"/>
              <a:endCxn id="8" idx="1"/>
            </p:cNvCxnSpPr>
            <p:nvPr>
              <p:custDataLst>
                <p:tags r:id="rId27"/>
              </p:custDataLst>
            </p:nvPr>
          </p:nvCxnSpPr>
          <p:spPr bwMode="auto">
            <a:xfrm>
              <a:off x="4724" y="280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AutoShape 11">
              <a:extLst>
                <a:ext uri="{FF2B5EF4-FFF2-40B4-BE49-F238E27FC236}">
                  <a16:creationId xmlns:a16="http://schemas.microsoft.com/office/drawing/2014/main" id="{5E2EB614-4F52-BD50-5902-1A60B5BD7180}"/>
                </a:ext>
              </a:extLst>
            </p:cNvPr>
            <p:cNvCxnSpPr>
              <a:cxnSpLocks noChangeShapeType="1"/>
              <a:stCxn id="8" idx="3"/>
              <a:endCxn id="7" idx="7"/>
            </p:cNvCxnSpPr>
            <p:nvPr>
              <p:custDataLst>
                <p:tags r:id="rId28"/>
              </p:custDataLst>
            </p:nvPr>
          </p:nvCxnSpPr>
          <p:spPr bwMode="auto">
            <a:xfrm flipH="1">
              <a:off x="4724" y="304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2">
              <a:extLst>
                <a:ext uri="{FF2B5EF4-FFF2-40B4-BE49-F238E27FC236}">
                  <a16:creationId xmlns:a16="http://schemas.microsoft.com/office/drawing/2014/main" id="{C21719A5-5F3C-F34C-364B-E6B8724CDBD5}"/>
                </a:ext>
              </a:extLst>
            </p:cNvPr>
            <p:cNvCxnSpPr>
              <a:cxnSpLocks noChangeShapeType="1"/>
              <a:stCxn id="9" idx="5"/>
              <a:endCxn id="7" idx="1"/>
            </p:cNvCxnSpPr>
            <p:nvPr>
              <p:custDataLst>
                <p:tags r:id="rId29"/>
              </p:custDataLst>
            </p:nvPr>
          </p:nvCxnSpPr>
          <p:spPr bwMode="auto">
            <a:xfrm>
              <a:off x="4436" y="304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3">
              <a:extLst>
                <a:ext uri="{FF2B5EF4-FFF2-40B4-BE49-F238E27FC236}">
                  <a16:creationId xmlns:a16="http://schemas.microsoft.com/office/drawing/2014/main" id="{5A1472B1-711F-3D3D-14D2-12AECA441E6D}"/>
                </a:ext>
              </a:extLst>
            </p:cNvPr>
            <p:cNvCxnSpPr>
              <a:cxnSpLocks noChangeShapeType="1"/>
              <a:stCxn id="7" idx="0"/>
              <a:endCxn id="6" idx="4"/>
            </p:cNvCxnSpPr>
            <p:nvPr>
              <p:custDataLst>
                <p:tags r:id="rId30"/>
              </p:custDataLst>
            </p:nvPr>
          </p:nvCxnSpPr>
          <p:spPr bwMode="auto">
            <a:xfrm flipV="1">
              <a:off x="4656" y="2832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30F0653-AAA7-A35E-965D-6A9F71323CFE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0112587" y="3154868"/>
            <a:ext cx="1600200" cy="1400175"/>
            <a:chOff x="4272" y="3072"/>
            <a:chExt cx="768" cy="67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6674000-B432-2032-97FA-D423F936F48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560" y="307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80C6F8D-B19A-314C-564E-112A9EF6DD5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60" y="355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8A895B9-2344-92AF-DB9F-5909D515A43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848" y="331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2D1D9FD-57B3-1D56-58F6-427D9D16210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72" y="3312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20" name="AutoShape 19">
              <a:extLst>
                <a:ext uri="{FF2B5EF4-FFF2-40B4-BE49-F238E27FC236}">
                  <a16:creationId xmlns:a16="http://schemas.microsoft.com/office/drawing/2014/main" id="{E2613223-8D33-385D-0A9B-10607D106268}"/>
                </a:ext>
              </a:extLst>
            </p:cNvPr>
            <p:cNvCxnSpPr>
              <a:cxnSpLocks noChangeShapeType="1"/>
              <a:stCxn id="16" idx="5"/>
              <a:endCxn id="18" idx="1"/>
            </p:cNvCxnSpPr>
            <p:nvPr>
              <p:custDataLst>
                <p:tags r:id="rId19"/>
              </p:custDataLst>
            </p:nvPr>
          </p:nvCxnSpPr>
          <p:spPr bwMode="auto">
            <a:xfrm>
              <a:off x="4724" y="3236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0">
              <a:extLst>
                <a:ext uri="{FF2B5EF4-FFF2-40B4-BE49-F238E27FC236}">
                  <a16:creationId xmlns:a16="http://schemas.microsoft.com/office/drawing/2014/main" id="{78164197-047E-12BC-C04A-8E0D7A3B9919}"/>
                </a:ext>
              </a:extLst>
            </p:cNvPr>
            <p:cNvCxnSpPr>
              <a:cxnSpLocks noChangeShapeType="1"/>
              <a:stCxn id="18" idx="3"/>
              <a:endCxn id="17" idx="7"/>
            </p:cNvCxnSpPr>
            <p:nvPr>
              <p:custDataLst>
                <p:tags r:id="rId20"/>
              </p:custDataLst>
            </p:nvPr>
          </p:nvCxnSpPr>
          <p:spPr bwMode="auto">
            <a:xfrm flipH="1">
              <a:off x="4724" y="3476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21">
              <a:extLst>
                <a:ext uri="{FF2B5EF4-FFF2-40B4-BE49-F238E27FC236}">
                  <a16:creationId xmlns:a16="http://schemas.microsoft.com/office/drawing/2014/main" id="{36982937-4FCE-A454-EEA8-6F419D91FB1D}"/>
                </a:ext>
              </a:extLst>
            </p:cNvPr>
            <p:cNvCxnSpPr>
              <a:cxnSpLocks noChangeShapeType="1"/>
              <a:stCxn id="19" idx="5"/>
              <a:endCxn id="17" idx="1"/>
            </p:cNvCxnSpPr>
            <p:nvPr>
              <p:custDataLst>
                <p:tags r:id="rId21"/>
              </p:custDataLst>
            </p:nvPr>
          </p:nvCxnSpPr>
          <p:spPr bwMode="auto">
            <a:xfrm>
              <a:off x="4436" y="3476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3" name="Group 33">
            <a:extLst>
              <a:ext uri="{FF2B5EF4-FFF2-40B4-BE49-F238E27FC236}">
                <a16:creationId xmlns:a16="http://schemas.microsoft.com/office/drawing/2014/main" id="{B4216275-F459-1090-01A2-458C1B8EC895}"/>
              </a:ext>
            </a:extLst>
          </p:cNvPr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112587" y="4749997"/>
            <a:ext cx="1600200" cy="1200150"/>
            <a:chOff x="4032" y="3216"/>
            <a:chExt cx="1008" cy="75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E3F8449-011B-D5E8-9689-207A26F35CF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10" y="3216"/>
              <a:ext cx="252" cy="25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6C45EE9-0E8F-4C74-06CB-2E33122587C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410" y="3720"/>
              <a:ext cx="252" cy="25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18E50B-6A69-7D16-EF9D-624A3358701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788" y="3468"/>
              <a:ext cx="252" cy="25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B327DDD-0BC9-0A6F-64AD-E3BD0A6CFC0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032" y="3468"/>
              <a:ext cx="252" cy="25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28" name="AutoShape 27">
              <a:extLst>
                <a:ext uri="{FF2B5EF4-FFF2-40B4-BE49-F238E27FC236}">
                  <a16:creationId xmlns:a16="http://schemas.microsoft.com/office/drawing/2014/main" id="{80472626-CEFF-1710-E928-F895E28E0728}"/>
                </a:ext>
              </a:extLst>
            </p:cNvPr>
            <p:cNvCxnSpPr>
              <a:cxnSpLocks noChangeShapeType="1"/>
              <a:stCxn id="25" idx="0"/>
              <a:endCxn id="24" idx="4"/>
            </p:cNvCxnSpPr>
            <p:nvPr>
              <p:custDataLst>
                <p:tags r:id="rId9"/>
              </p:custDataLst>
            </p:nvPr>
          </p:nvCxnSpPr>
          <p:spPr bwMode="auto">
            <a:xfrm flipV="1">
              <a:off x="4536" y="3468"/>
              <a:ext cx="0" cy="2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9" name="AutoShape 28">
              <a:extLst>
                <a:ext uri="{FF2B5EF4-FFF2-40B4-BE49-F238E27FC236}">
                  <a16:creationId xmlns:a16="http://schemas.microsoft.com/office/drawing/2014/main" id="{F1605C7C-1598-87D6-7039-4BA02BC40414}"/>
                </a:ext>
              </a:extLst>
            </p:cNvPr>
            <p:cNvCxnSpPr>
              <a:cxnSpLocks noChangeShapeType="1"/>
              <a:stCxn id="27" idx="6"/>
              <a:endCxn id="26" idx="2"/>
            </p:cNvCxnSpPr>
            <p:nvPr>
              <p:custDataLst>
                <p:tags r:id="rId10"/>
              </p:custDataLst>
            </p:nvPr>
          </p:nvCxnSpPr>
          <p:spPr bwMode="auto">
            <a:xfrm>
              <a:off x="4284" y="3594"/>
              <a:ext cx="50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" name="AutoShape 29">
              <a:extLst>
                <a:ext uri="{FF2B5EF4-FFF2-40B4-BE49-F238E27FC236}">
                  <a16:creationId xmlns:a16="http://schemas.microsoft.com/office/drawing/2014/main" id="{32504AF9-B99C-2737-186C-58A40B523768}"/>
                </a:ext>
              </a:extLst>
            </p:cNvPr>
            <p:cNvCxnSpPr>
              <a:cxnSpLocks noChangeShapeType="1"/>
              <a:stCxn id="24" idx="2"/>
              <a:endCxn id="27" idx="0"/>
            </p:cNvCxnSpPr>
            <p:nvPr>
              <p:custDataLst>
                <p:tags r:id="rId11"/>
              </p:custDataLst>
            </p:nvPr>
          </p:nvCxnSpPr>
          <p:spPr bwMode="auto">
            <a:xfrm flipH="1">
              <a:off x="4158" y="3342"/>
              <a:ext cx="25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1" name="AutoShape 30">
              <a:extLst>
                <a:ext uri="{FF2B5EF4-FFF2-40B4-BE49-F238E27FC236}">
                  <a16:creationId xmlns:a16="http://schemas.microsoft.com/office/drawing/2014/main" id="{0D5FAD98-AE17-AAD7-07BA-7F77D5CD99D3}"/>
                </a:ext>
              </a:extLst>
            </p:cNvPr>
            <p:cNvCxnSpPr>
              <a:cxnSpLocks noChangeShapeType="1"/>
              <a:stCxn id="24" idx="6"/>
              <a:endCxn id="26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4662" y="3342"/>
              <a:ext cx="25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2" name="AutoShape 31">
              <a:extLst>
                <a:ext uri="{FF2B5EF4-FFF2-40B4-BE49-F238E27FC236}">
                  <a16:creationId xmlns:a16="http://schemas.microsoft.com/office/drawing/2014/main" id="{489D1AFA-A3C7-9AC9-82CB-C1A9587F198D}"/>
                </a:ext>
              </a:extLst>
            </p:cNvPr>
            <p:cNvCxnSpPr>
              <a:cxnSpLocks noChangeShapeType="1"/>
              <a:stCxn id="26" idx="4"/>
              <a:endCxn id="25" idx="6"/>
            </p:cNvCxnSpPr>
            <p:nvPr>
              <p:custDataLst>
                <p:tags r:id="rId13"/>
              </p:custDataLst>
            </p:nvPr>
          </p:nvCxnSpPr>
          <p:spPr bwMode="auto">
            <a:xfrm flipH="1">
              <a:off x="4662" y="3720"/>
              <a:ext cx="25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3" name="AutoShape 32">
              <a:extLst>
                <a:ext uri="{FF2B5EF4-FFF2-40B4-BE49-F238E27FC236}">
                  <a16:creationId xmlns:a16="http://schemas.microsoft.com/office/drawing/2014/main" id="{EDD290E6-C428-846B-2F3C-956C5FAC2237}"/>
                </a:ext>
              </a:extLst>
            </p:cNvPr>
            <p:cNvCxnSpPr>
              <a:cxnSpLocks noChangeShapeType="1"/>
              <a:stCxn id="25" idx="2"/>
              <a:endCxn id="27" idx="4"/>
            </p:cNvCxnSpPr>
            <p:nvPr>
              <p:custDataLst>
                <p:tags r:id="rId14"/>
              </p:custDataLst>
            </p:nvPr>
          </p:nvCxnSpPr>
          <p:spPr bwMode="auto">
            <a:xfrm flipH="1" flipV="1">
              <a:off x="4158" y="3720"/>
              <a:ext cx="25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98D632E-96E4-0C9B-2587-CDE2B9493AD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771498" y="5739021"/>
            <a:ext cx="186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>
                <a:latin typeface="+mn-lt"/>
              </a:rPr>
              <a:t>(plus self-edges)</a:t>
            </a:r>
          </a:p>
        </p:txBody>
      </p:sp>
    </p:spTree>
    <p:extLst>
      <p:ext uri="{BB962C8B-B14F-4D97-AF65-F5344CB8AC3E}">
        <p14:creationId xmlns:p14="http://schemas.microsoft.com/office/powerpoint/2010/main" val="3922825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4528-037F-7C49-7EE9-5A4D0041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Practical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89FFF-51D1-35BF-D87A-B720C84E9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undirected</a:t>
            </a:r>
            <a:r>
              <a:rPr lang="en-US" dirty="0"/>
              <a:t> graphs: </a:t>
            </a:r>
            <a:r>
              <a:rPr lang="en-US" dirty="0">
                <a:solidFill>
                  <a:srgbClr val="FF0000"/>
                </a:solidFill>
              </a:rPr>
              <a:t>connected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directed</a:t>
            </a:r>
            <a:r>
              <a:rPr lang="en-US" dirty="0"/>
              <a:t> graphs: </a:t>
            </a:r>
            <a:r>
              <a:rPr lang="en-US" dirty="0">
                <a:solidFill>
                  <a:srgbClr val="FF0000"/>
                </a:solidFill>
              </a:rPr>
              <a:t>strongly connected</a:t>
            </a:r>
            <a:r>
              <a:rPr lang="en-US" dirty="0"/>
              <a:t>? </a:t>
            </a:r>
            <a:r>
              <a:rPr lang="en-US" dirty="0">
                <a:solidFill>
                  <a:srgbClr val="FF0000"/>
                </a:solidFill>
              </a:rPr>
              <a:t>weakly connected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weighted</a:t>
            </a:r>
            <a:r>
              <a:rPr lang="en-US" dirty="0"/>
              <a:t>?</a:t>
            </a:r>
          </a:p>
          <a:p>
            <a:r>
              <a:rPr lang="en-US" dirty="0"/>
              <a:t>Web pages with links</a:t>
            </a:r>
          </a:p>
          <a:p>
            <a:r>
              <a:rPr lang="en-US" dirty="0"/>
              <a:t>Facebook friends</a:t>
            </a:r>
          </a:p>
          <a:p>
            <a:r>
              <a:rPr lang="en-US" dirty="0"/>
              <a:t>Methods in a program that call each other</a:t>
            </a:r>
          </a:p>
          <a:p>
            <a:r>
              <a:rPr lang="en-US" dirty="0"/>
              <a:t>Road maps (e.g., Google maps)</a:t>
            </a:r>
          </a:p>
          <a:p>
            <a:r>
              <a:rPr lang="en-US" dirty="0"/>
              <a:t>Airline routes</a:t>
            </a:r>
          </a:p>
          <a:p>
            <a:r>
              <a:rPr lang="en-US" dirty="0"/>
              <a:t>Course pre-requisites</a:t>
            </a:r>
          </a:p>
          <a:p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AC923-6CC9-B276-FF69-25D8B13B4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24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28B1-BD81-F449-9AE9-D49C12B6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6142-A548-6CEA-972E-7063D5BDA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talking about graphs, we say a tree is a graph that is:</a:t>
            </a:r>
          </a:p>
          <a:p>
            <a:pPr lvl="1"/>
            <a:r>
              <a:rPr lang="en-US" dirty="0"/>
              <a:t>undirected</a:t>
            </a:r>
          </a:p>
          <a:p>
            <a:pPr lvl="1"/>
            <a:r>
              <a:rPr lang="en-US" dirty="0"/>
              <a:t>acyclic</a:t>
            </a:r>
          </a:p>
          <a:p>
            <a:pPr lvl="1"/>
            <a:r>
              <a:rPr lang="en-US" dirty="0"/>
              <a:t>connected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 all trees are graphs, but not all graphs are trees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does this relate to the trees we know and love?...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AA63E-65FE-94FD-55E8-8F4002D5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19</a:t>
            </a:fld>
            <a:endParaRPr lang="en-US"/>
          </a:p>
        </p:txBody>
      </p:sp>
      <p:grpSp>
        <p:nvGrpSpPr>
          <p:cNvPr id="5" name="Group 19">
            <a:extLst>
              <a:ext uri="{FF2B5EF4-FFF2-40B4-BE49-F238E27FC236}">
                <a16:creationId xmlns:a16="http://schemas.microsoft.com/office/drawing/2014/main" id="{944B1EEE-461E-132F-5CC9-85135C1BDA4B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0424160" y="1690688"/>
            <a:ext cx="1295400" cy="3886200"/>
            <a:chOff x="3984" y="1008"/>
            <a:chExt cx="1104" cy="2928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BEEFC808-0FCD-C83D-F8F0-012C8ADB76A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416" y="2016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5">
              <a:extLst>
                <a:ext uri="{FF2B5EF4-FFF2-40B4-BE49-F238E27FC236}">
                  <a16:creationId xmlns:a16="http://schemas.microsoft.com/office/drawing/2014/main" id="{A9153158-52C2-8AC1-FBCF-1D343BB2377B}"/>
                </a:ext>
              </a:extLst>
            </p:cNvPr>
            <p:cNvCxnSpPr>
              <a:cxnSpLocks noChangeShapeType="1"/>
              <a:stCxn id="6" idx="0"/>
              <a:endCxn id="9" idx="4"/>
            </p:cNvCxnSpPr>
            <p:nvPr>
              <p:custDataLst>
                <p:tags r:id="rId3"/>
              </p:custDataLst>
            </p:nvPr>
          </p:nvCxnSpPr>
          <p:spPr bwMode="auto">
            <a:xfrm flipV="1">
              <a:off x="4560" y="1740"/>
              <a:ext cx="0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" name="AutoShape 6">
              <a:extLst>
                <a:ext uri="{FF2B5EF4-FFF2-40B4-BE49-F238E27FC236}">
                  <a16:creationId xmlns:a16="http://schemas.microsoft.com/office/drawing/2014/main" id="{6FC478EB-350F-9879-A823-8B7BC7A5E1F1}"/>
                </a:ext>
              </a:extLst>
            </p:cNvPr>
            <p:cNvCxnSpPr>
              <a:cxnSpLocks noChangeShapeType="1"/>
              <a:stCxn id="6" idx="4"/>
              <a:endCxn id="14" idx="0"/>
            </p:cNvCxnSpPr>
            <p:nvPr>
              <p:custDataLst>
                <p:tags r:id="rId4"/>
              </p:custDataLst>
            </p:nvPr>
          </p:nvCxnSpPr>
          <p:spPr bwMode="auto">
            <a:xfrm>
              <a:off x="4560" y="2316"/>
              <a:ext cx="2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267E4A27-C61B-3B62-29F7-45CF9FD0B83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16" y="144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7DFEEF32-49FB-10EE-F938-70EE3602BD2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984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7BA8841B-1650-8CE8-3446-88535855A0F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800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2" name="AutoShape 10">
              <a:extLst>
                <a:ext uri="{FF2B5EF4-FFF2-40B4-BE49-F238E27FC236}">
                  <a16:creationId xmlns:a16="http://schemas.microsoft.com/office/drawing/2014/main" id="{6396F83A-9C92-6CE4-FC4D-62CB59937746}"/>
                </a:ext>
              </a:extLst>
            </p:cNvPr>
            <p:cNvCxnSpPr>
              <a:cxnSpLocks noChangeShapeType="1"/>
              <a:stCxn id="9" idx="7"/>
              <a:endCxn id="11" idx="3"/>
            </p:cNvCxnSpPr>
            <p:nvPr>
              <p:custDataLst>
                <p:tags r:id="rId8"/>
              </p:custDataLst>
            </p:nvPr>
          </p:nvCxnSpPr>
          <p:spPr bwMode="auto">
            <a:xfrm flipV="1">
              <a:off x="4662" y="1266"/>
              <a:ext cx="180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" name="AutoShape 11">
              <a:extLst>
                <a:ext uri="{FF2B5EF4-FFF2-40B4-BE49-F238E27FC236}">
                  <a16:creationId xmlns:a16="http://schemas.microsoft.com/office/drawing/2014/main" id="{7E40B04B-1EB4-B072-7FD0-72CD7197DAE6}"/>
                </a:ext>
              </a:extLst>
            </p:cNvPr>
            <p:cNvCxnSpPr>
              <a:cxnSpLocks noChangeShapeType="1"/>
              <a:stCxn id="9" idx="1"/>
              <a:endCxn id="10" idx="5"/>
            </p:cNvCxnSpPr>
            <p:nvPr>
              <p:custDataLst>
                <p:tags r:id="rId9"/>
              </p:custDataLst>
            </p:nvPr>
          </p:nvCxnSpPr>
          <p:spPr bwMode="auto">
            <a:xfrm flipH="1" flipV="1">
              <a:off x="4230" y="1266"/>
              <a:ext cx="228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B9C7C9D5-B014-4174-A1CB-6DAF2DEE6F8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418" y="259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DFDDF8AF-4E62-C9F9-345F-CA590BA6559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418" y="312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14">
              <a:extLst>
                <a:ext uri="{FF2B5EF4-FFF2-40B4-BE49-F238E27FC236}">
                  <a16:creationId xmlns:a16="http://schemas.microsoft.com/office/drawing/2014/main" id="{D8FBAA39-45BA-2C24-6792-019628333478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4562" y="2892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AutoShape 15">
              <a:extLst>
                <a:ext uri="{FF2B5EF4-FFF2-40B4-BE49-F238E27FC236}">
                  <a16:creationId xmlns:a16="http://schemas.microsoft.com/office/drawing/2014/main" id="{B5FF5A05-EE60-41E1-12B3-366E79B28DC8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3"/>
              </p:custDataLst>
            </p:nvPr>
          </p:nvCxnSpPr>
          <p:spPr bwMode="auto">
            <a:xfrm flipH="1">
              <a:off x="4201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EB9B86EA-6924-3CD6-5579-40B9349CDB2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779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17">
              <a:extLst>
                <a:ext uri="{FF2B5EF4-FFF2-40B4-BE49-F238E27FC236}">
                  <a16:creationId xmlns:a16="http://schemas.microsoft.com/office/drawing/2014/main" id="{A72CF4FE-78E2-1519-38F5-799E5ABE738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5"/>
              </p:custDataLst>
            </p:nvPr>
          </p:nvCxnSpPr>
          <p:spPr bwMode="auto">
            <a:xfrm>
              <a:off x="4664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Oval 18">
              <a:extLst>
                <a:ext uri="{FF2B5EF4-FFF2-40B4-BE49-F238E27FC236}">
                  <a16:creationId xmlns:a16="http://schemas.microsoft.com/office/drawing/2014/main" id="{5B2C9D59-492B-001F-E694-D3AE3EDA79C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057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498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EX05 due today</a:t>
            </a:r>
          </a:p>
          <a:p>
            <a:r>
              <a:rPr lang="en-US" dirty="0"/>
              <a:t>EX06 due Friday</a:t>
            </a:r>
          </a:p>
          <a:p>
            <a:r>
              <a:rPr lang="en-US" dirty="0"/>
              <a:t>Don’t talk about Exam 1!</a:t>
            </a:r>
          </a:p>
          <a:p>
            <a:pPr lvl="1"/>
            <a:r>
              <a:rPr lang="en-US" dirty="0"/>
              <a:t>Still makeups to proctor</a:t>
            </a:r>
          </a:p>
          <a:p>
            <a:r>
              <a:rPr lang="en-US" dirty="0"/>
              <a:t>Exam 2 information posted on website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93B5-9BE6-5D2A-33EC-7EB6F116A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Rooted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D4E9-46B9-C6F2-AC99-85CDE54CF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299"/>
            <a:ext cx="10515600" cy="4351338"/>
          </a:xfrm>
        </p:spPr>
        <p:txBody>
          <a:bodyPr/>
          <a:lstStyle/>
          <a:p>
            <a:r>
              <a:rPr lang="en-US" dirty="0"/>
              <a:t>We are more accustomed to rooted trees where:</a:t>
            </a:r>
          </a:p>
          <a:p>
            <a:pPr lvl="1"/>
            <a:r>
              <a:rPr lang="en-US" dirty="0"/>
              <a:t>We identify a unique (“special”) root</a:t>
            </a:r>
          </a:p>
          <a:p>
            <a:pPr lvl="1"/>
            <a:r>
              <a:rPr lang="en-US" dirty="0"/>
              <a:t>We think of edges as </a:t>
            </a:r>
            <a:r>
              <a:rPr lang="en-US" b="1" dirty="0"/>
              <a:t>directed</a:t>
            </a:r>
            <a:r>
              <a:rPr lang="en-US" dirty="0"/>
              <a:t>: parent to children</a:t>
            </a:r>
          </a:p>
          <a:p>
            <a:r>
              <a:rPr lang="en-US" dirty="0"/>
              <a:t>Given a tree, once you pick a root, you have a unique rooted tree (just drawn differently and with undirected edges)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5E7CE-6906-FDFD-74E2-3A88B9EA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  <p:grpSp>
        <p:nvGrpSpPr>
          <p:cNvPr id="39" name="Group 20">
            <a:extLst>
              <a:ext uri="{FF2B5EF4-FFF2-40B4-BE49-F238E27FC236}">
                <a16:creationId xmlns:a16="http://schemas.microsoft.com/office/drawing/2014/main" id="{10024E00-15CD-FADF-68EA-8F97A529CA05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293955" y="3530598"/>
            <a:ext cx="1295400" cy="3071813"/>
            <a:chOff x="3984" y="1008"/>
            <a:chExt cx="1104" cy="2928"/>
          </a:xfrm>
        </p:grpSpPr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2CC18B01-39C0-5CF2-29A0-427182FEAD8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416" y="2016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41" name="AutoShape 22">
              <a:extLst>
                <a:ext uri="{FF2B5EF4-FFF2-40B4-BE49-F238E27FC236}">
                  <a16:creationId xmlns:a16="http://schemas.microsoft.com/office/drawing/2014/main" id="{717F331B-FF6D-2FCC-BC25-729D521C9BA8}"/>
                </a:ext>
              </a:extLst>
            </p:cNvPr>
            <p:cNvCxnSpPr>
              <a:cxnSpLocks noChangeShapeType="1"/>
              <a:stCxn id="40" idx="0"/>
              <a:endCxn id="43" idx="4"/>
            </p:cNvCxnSpPr>
            <p:nvPr>
              <p:custDataLst>
                <p:tags r:id="rId54"/>
              </p:custDataLst>
            </p:nvPr>
          </p:nvCxnSpPr>
          <p:spPr bwMode="auto">
            <a:xfrm flipV="1">
              <a:off x="4560" y="1740"/>
              <a:ext cx="0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23">
              <a:extLst>
                <a:ext uri="{FF2B5EF4-FFF2-40B4-BE49-F238E27FC236}">
                  <a16:creationId xmlns:a16="http://schemas.microsoft.com/office/drawing/2014/main" id="{49543C34-59D4-F3EF-0C12-A9942C12CE3D}"/>
                </a:ext>
              </a:extLst>
            </p:cNvPr>
            <p:cNvCxnSpPr>
              <a:cxnSpLocks noChangeShapeType="1"/>
              <a:stCxn id="40" idx="4"/>
              <a:endCxn id="48" idx="0"/>
            </p:cNvCxnSpPr>
            <p:nvPr>
              <p:custDataLst>
                <p:tags r:id="rId55"/>
              </p:custDataLst>
            </p:nvPr>
          </p:nvCxnSpPr>
          <p:spPr bwMode="auto">
            <a:xfrm>
              <a:off x="4560" y="2316"/>
              <a:ext cx="2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" name="Oval 24">
              <a:extLst>
                <a:ext uri="{FF2B5EF4-FFF2-40B4-BE49-F238E27FC236}">
                  <a16:creationId xmlns:a16="http://schemas.microsoft.com/office/drawing/2014/main" id="{C3FA254B-21BD-D315-98BB-2F4A3B5B5B6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416" y="144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44" name="Oval 25">
              <a:extLst>
                <a:ext uri="{FF2B5EF4-FFF2-40B4-BE49-F238E27FC236}">
                  <a16:creationId xmlns:a16="http://schemas.microsoft.com/office/drawing/2014/main" id="{26F330B4-25EC-D5E0-1478-B3E0BBA3F0F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984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45" name="Oval 26">
              <a:extLst>
                <a:ext uri="{FF2B5EF4-FFF2-40B4-BE49-F238E27FC236}">
                  <a16:creationId xmlns:a16="http://schemas.microsoft.com/office/drawing/2014/main" id="{BA1CFA59-42F7-5159-BBED-A45B30E8BCA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800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46" name="AutoShape 27">
              <a:extLst>
                <a:ext uri="{FF2B5EF4-FFF2-40B4-BE49-F238E27FC236}">
                  <a16:creationId xmlns:a16="http://schemas.microsoft.com/office/drawing/2014/main" id="{93B7052A-CB70-0592-6712-531CA2D90DA2}"/>
                </a:ext>
              </a:extLst>
            </p:cNvPr>
            <p:cNvCxnSpPr>
              <a:cxnSpLocks noChangeShapeType="1"/>
              <a:stCxn id="43" idx="7"/>
              <a:endCxn id="45" idx="3"/>
            </p:cNvCxnSpPr>
            <p:nvPr>
              <p:custDataLst>
                <p:tags r:id="rId59"/>
              </p:custDataLst>
            </p:nvPr>
          </p:nvCxnSpPr>
          <p:spPr bwMode="auto">
            <a:xfrm flipV="1">
              <a:off x="4662" y="1266"/>
              <a:ext cx="180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7" name="AutoShape 28">
              <a:extLst>
                <a:ext uri="{FF2B5EF4-FFF2-40B4-BE49-F238E27FC236}">
                  <a16:creationId xmlns:a16="http://schemas.microsoft.com/office/drawing/2014/main" id="{D367FAC4-7A89-74D5-E4E6-613A621DC264}"/>
                </a:ext>
              </a:extLst>
            </p:cNvPr>
            <p:cNvCxnSpPr>
              <a:cxnSpLocks noChangeShapeType="1"/>
              <a:stCxn id="43" idx="1"/>
              <a:endCxn id="44" idx="5"/>
            </p:cNvCxnSpPr>
            <p:nvPr>
              <p:custDataLst>
                <p:tags r:id="rId60"/>
              </p:custDataLst>
            </p:nvPr>
          </p:nvCxnSpPr>
          <p:spPr bwMode="auto">
            <a:xfrm flipH="1" flipV="1">
              <a:off x="4230" y="1266"/>
              <a:ext cx="228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8" name="Oval 29">
              <a:extLst>
                <a:ext uri="{FF2B5EF4-FFF2-40B4-BE49-F238E27FC236}">
                  <a16:creationId xmlns:a16="http://schemas.microsoft.com/office/drawing/2014/main" id="{AD5745FF-B263-CD72-41A9-1F55A9A2B1D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4418" y="259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49" name="Oval 30">
              <a:extLst>
                <a:ext uri="{FF2B5EF4-FFF2-40B4-BE49-F238E27FC236}">
                  <a16:creationId xmlns:a16="http://schemas.microsoft.com/office/drawing/2014/main" id="{BD5EDBC4-D66E-F2EA-2FD7-10BDCDE1BAF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4418" y="312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50" name="AutoShape 31">
              <a:extLst>
                <a:ext uri="{FF2B5EF4-FFF2-40B4-BE49-F238E27FC236}">
                  <a16:creationId xmlns:a16="http://schemas.microsoft.com/office/drawing/2014/main" id="{60A50CD6-8DB6-2FAC-7D83-9B5E3C99F8D0}"/>
                </a:ext>
              </a:extLst>
            </p:cNvPr>
            <p:cNvCxnSpPr>
              <a:cxnSpLocks noChangeShapeType="1"/>
              <a:stCxn id="48" idx="4"/>
              <a:endCxn id="49" idx="0"/>
            </p:cNvCxnSpPr>
            <p:nvPr>
              <p:custDataLst>
                <p:tags r:id="rId63"/>
              </p:custDataLst>
            </p:nvPr>
          </p:nvCxnSpPr>
          <p:spPr bwMode="auto">
            <a:xfrm>
              <a:off x="4562" y="2892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" name="AutoShape 32">
              <a:extLst>
                <a:ext uri="{FF2B5EF4-FFF2-40B4-BE49-F238E27FC236}">
                  <a16:creationId xmlns:a16="http://schemas.microsoft.com/office/drawing/2014/main" id="{8EAB1A47-6160-A2B9-D65E-F0F07175D886}"/>
                </a:ext>
              </a:extLst>
            </p:cNvPr>
            <p:cNvCxnSpPr>
              <a:cxnSpLocks noChangeShapeType="1"/>
              <a:stCxn id="49" idx="3"/>
              <a:endCxn id="54" idx="0"/>
            </p:cNvCxnSpPr>
            <p:nvPr>
              <p:custDataLst>
                <p:tags r:id="rId64"/>
              </p:custDataLst>
            </p:nvPr>
          </p:nvCxnSpPr>
          <p:spPr bwMode="auto">
            <a:xfrm flipH="1">
              <a:off x="4201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2" name="Oval 33">
              <a:extLst>
                <a:ext uri="{FF2B5EF4-FFF2-40B4-BE49-F238E27FC236}">
                  <a16:creationId xmlns:a16="http://schemas.microsoft.com/office/drawing/2014/main" id="{051F6A0A-FFB4-29F0-DC3C-0BCF80FF613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779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53" name="AutoShape 34">
              <a:extLst>
                <a:ext uri="{FF2B5EF4-FFF2-40B4-BE49-F238E27FC236}">
                  <a16:creationId xmlns:a16="http://schemas.microsoft.com/office/drawing/2014/main" id="{3741894A-199D-AEC5-D77D-03865866FB12}"/>
                </a:ext>
              </a:extLst>
            </p:cNvPr>
            <p:cNvCxnSpPr>
              <a:cxnSpLocks noChangeShapeType="1"/>
              <a:stCxn id="49" idx="5"/>
              <a:endCxn id="52" idx="0"/>
            </p:cNvCxnSpPr>
            <p:nvPr>
              <p:custDataLst>
                <p:tags r:id="rId66"/>
              </p:custDataLst>
            </p:nvPr>
          </p:nvCxnSpPr>
          <p:spPr bwMode="auto">
            <a:xfrm>
              <a:off x="4664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4" name="Oval 35">
              <a:extLst>
                <a:ext uri="{FF2B5EF4-FFF2-40B4-BE49-F238E27FC236}">
                  <a16:creationId xmlns:a16="http://schemas.microsoft.com/office/drawing/2014/main" id="{66A28BF4-ECED-5ADE-2583-87994939D06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057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55" name="Right Arrow 22">
            <a:extLst>
              <a:ext uri="{FF2B5EF4-FFF2-40B4-BE49-F238E27FC236}">
                <a16:creationId xmlns:a16="http://schemas.microsoft.com/office/drawing/2014/main" id="{0B3A9C5B-2F4C-B1D8-C840-2BCB4ED1AE59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72026" y="4613106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5AEA4FD-B2DF-8120-BBB1-52D63B8F7D4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419626" y="4308306"/>
            <a:ext cx="11112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redrawn</a:t>
            </a:r>
          </a:p>
        </p:txBody>
      </p:sp>
      <p:grpSp>
        <p:nvGrpSpPr>
          <p:cNvPr id="57" name="Group 36">
            <a:extLst>
              <a:ext uri="{FF2B5EF4-FFF2-40B4-BE49-F238E27FC236}">
                <a16:creationId xmlns:a16="http://schemas.microsoft.com/office/drawing/2014/main" id="{67734766-C84E-2289-CE9F-5DEA2F10C0D4}"/>
              </a:ext>
            </a:extLst>
          </p:cNvPr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13754" y="4036809"/>
            <a:ext cx="2133600" cy="2286000"/>
            <a:chOff x="3437" y="1248"/>
            <a:chExt cx="1795" cy="1920"/>
          </a:xfrm>
        </p:grpSpPr>
        <p:sp>
          <p:nvSpPr>
            <p:cNvPr id="58" name="Oval 37">
              <a:extLst>
                <a:ext uri="{FF2B5EF4-FFF2-40B4-BE49-F238E27FC236}">
                  <a16:creationId xmlns:a16="http://schemas.microsoft.com/office/drawing/2014/main" id="{3B0E1BA7-EF2E-B976-1DB7-73EB4871508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59" name="AutoShape 38">
              <a:extLst>
                <a:ext uri="{FF2B5EF4-FFF2-40B4-BE49-F238E27FC236}">
                  <a16:creationId xmlns:a16="http://schemas.microsoft.com/office/drawing/2014/main" id="{C9EB194D-5A01-E37A-692F-AF2A39D2BA35}"/>
                </a:ext>
              </a:extLst>
            </p:cNvPr>
            <p:cNvCxnSpPr>
              <a:cxnSpLocks noChangeShapeType="1"/>
              <a:stCxn id="58" idx="3"/>
              <a:endCxn id="61" idx="0"/>
            </p:cNvCxnSpPr>
            <p:nvPr>
              <p:custDataLst>
                <p:tags r:id="rId39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" name="AutoShape 39">
              <a:extLst>
                <a:ext uri="{FF2B5EF4-FFF2-40B4-BE49-F238E27FC236}">
                  <a16:creationId xmlns:a16="http://schemas.microsoft.com/office/drawing/2014/main" id="{53C427D4-CB63-61AA-E375-54DF311E3859}"/>
                </a:ext>
              </a:extLst>
            </p:cNvPr>
            <p:cNvCxnSpPr>
              <a:cxnSpLocks noChangeShapeType="1"/>
              <a:stCxn id="58" idx="5"/>
              <a:endCxn id="66" idx="0"/>
            </p:cNvCxnSpPr>
            <p:nvPr>
              <p:custDataLst>
                <p:tags r:id="rId40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1" name="Oval 40">
              <a:extLst>
                <a:ext uri="{FF2B5EF4-FFF2-40B4-BE49-F238E27FC236}">
                  <a16:creationId xmlns:a16="http://schemas.microsoft.com/office/drawing/2014/main" id="{145BFB8E-57DB-B090-1931-3A85D2D6672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62" name="Oval 41">
              <a:extLst>
                <a:ext uri="{FF2B5EF4-FFF2-40B4-BE49-F238E27FC236}">
                  <a16:creationId xmlns:a16="http://schemas.microsoft.com/office/drawing/2014/main" id="{60B7497E-FEF8-9C7F-2C1C-6372EA65156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63" name="Oval 42">
              <a:extLst>
                <a:ext uri="{FF2B5EF4-FFF2-40B4-BE49-F238E27FC236}">
                  <a16:creationId xmlns:a16="http://schemas.microsoft.com/office/drawing/2014/main" id="{6D5CB7B2-6217-A422-0C5C-BCCD2BB9A86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64" name="AutoShape 43">
              <a:extLst>
                <a:ext uri="{FF2B5EF4-FFF2-40B4-BE49-F238E27FC236}">
                  <a16:creationId xmlns:a16="http://schemas.microsoft.com/office/drawing/2014/main" id="{DD47C1E8-A3C3-7625-B0E5-B5AA4118013E}"/>
                </a:ext>
              </a:extLst>
            </p:cNvPr>
            <p:cNvCxnSpPr>
              <a:cxnSpLocks noChangeShapeType="1"/>
              <a:stCxn id="61" idx="5"/>
              <a:endCxn id="63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5" name="AutoShape 44">
              <a:extLst>
                <a:ext uri="{FF2B5EF4-FFF2-40B4-BE49-F238E27FC236}">
                  <a16:creationId xmlns:a16="http://schemas.microsoft.com/office/drawing/2014/main" id="{33E302F3-4BCD-2DB8-5D4A-8C1E7F2E546A}"/>
                </a:ext>
              </a:extLst>
            </p:cNvPr>
            <p:cNvCxnSpPr>
              <a:cxnSpLocks noChangeShapeType="1"/>
              <a:stCxn id="61" idx="3"/>
              <a:endCxn id="62" idx="0"/>
            </p:cNvCxnSpPr>
            <p:nvPr>
              <p:custDataLst>
                <p:tags r:id="rId45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6" name="Oval 45">
              <a:extLst>
                <a:ext uri="{FF2B5EF4-FFF2-40B4-BE49-F238E27FC236}">
                  <a16:creationId xmlns:a16="http://schemas.microsoft.com/office/drawing/2014/main" id="{5FF48744-63D7-60DF-DDFB-9A50645F950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67" name="Oval 46">
              <a:extLst>
                <a:ext uri="{FF2B5EF4-FFF2-40B4-BE49-F238E27FC236}">
                  <a16:creationId xmlns:a16="http://schemas.microsoft.com/office/drawing/2014/main" id="{0FC52317-645C-14E8-E3ED-D8E14179BFF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68" name="AutoShape 47">
              <a:extLst>
                <a:ext uri="{FF2B5EF4-FFF2-40B4-BE49-F238E27FC236}">
                  <a16:creationId xmlns:a16="http://schemas.microsoft.com/office/drawing/2014/main" id="{C84F6383-8B9E-A180-357D-4A713436CA99}"/>
                </a:ext>
              </a:extLst>
            </p:cNvPr>
            <p:cNvCxnSpPr>
              <a:cxnSpLocks noChangeShapeType="1"/>
              <a:stCxn id="66" idx="4"/>
              <a:endCxn id="67" idx="0"/>
            </p:cNvCxnSpPr>
            <p:nvPr>
              <p:custDataLst>
                <p:tags r:id="rId48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9" name="AutoShape 48">
              <a:extLst>
                <a:ext uri="{FF2B5EF4-FFF2-40B4-BE49-F238E27FC236}">
                  <a16:creationId xmlns:a16="http://schemas.microsoft.com/office/drawing/2014/main" id="{552B3BF0-5637-51B9-EF35-642ECB0310BA}"/>
                </a:ext>
              </a:extLst>
            </p:cNvPr>
            <p:cNvCxnSpPr>
              <a:cxnSpLocks noChangeShapeType="1"/>
              <a:stCxn id="67" idx="3"/>
              <a:endCxn id="72" idx="0"/>
            </p:cNvCxnSpPr>
            <p:nvPr>
              <p:custDataLst>
                <p:tags r:id="rId49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0" name="Oval 49">
              <a:extLst>
                <a:ext uri="{FF2B5EF4-FFF2-40B4-BE49-F238E27FC236}">
                  <a16:creationId xmlns:a16="http://schemas.microsoft.com/office/drawing/2014/main" id="{E031AD35-F0C1-E0A6-7ABA-B9C663142DB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71" name="AutoShape 50">
              <a:extLst>
                <a:ext uri="{FF2B5EF4-FFF2-40B4-BE49-F238E27FC236}">
                  <a16:creationId xmlns:a16="http://schemas.microsoft.com/office/drawing/2014/main" id="{AAD1C5D8-6BF1-9F6E-480C-17061C227976}"/>
                </a:ext>
              </a:extLst>
            </p:cNvPr>
            <p:cNvCxnSpPr>
              <a:cxnSpLocks noChangeShapeType="1"/>
              <a:stCxn id="67" idx="5"/>
              <a:endCxn id="70" idx="0"/>
            </p:cNvCxnSpPr>
            <p:nvPr>
              <p:custDataLst>
                <p:tags r:id="rId51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" name="Oval 51">
              <a:extLst>
                <a:ext uri="{FF2B5EF4-FFF2-40B4-BE49-F238E27FC236}">
                  <a16:creationId xmlns:a16="http://schemas.microsoft.com/office/drawing/2014/main" id="{B9FCEC32-C68E-F1F3-207E-A1E8450F269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grpSp>
        <p:nvGrpSpPr>
          <p:cNvPr id="107" name="Group 20">
            <a:extLst>
              <a:ext uri="{FF2B5EF4-FFF2-40B4-BE49-F238E27FC236}">
                <a16:creationId xmlns:a16="http://schemas.microsoft.com/office/drawing/2014/main" id="{A2FC701A-46B3-9169-B77A-99A654549F06}"/>
              </a:ext>
            </a:extLst>
          </p:cNvPr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209753" y="3529602"/>
            <a:ext cx="1295400" cy="3071813"/>
            <a:chOff x="3984" y="1008"/>
            <a:chExt cx="1104" cy="2928"/>
          </a:xfrm>
        </p:grpSpPr>
        <p:sp>
          <p:nvSpPr>
            <p:cNvPr id="108" name="Oval 21">
              <a:extLst>
                <a:ext uri="{FF2B5EF4-FFF2-40B4-BE49-F238E27FC236}">
                  <a16:creationId xmlns:a16="http://schemas.microsoft.com/office/drawing/2014/main" id="{6B2AB119-B0A2-12CD-CD18-F3B7C60FB7E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416" y="2016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cxnSp>
          <p:nvCxnSpPr>
            <p:cNvPr id="109" name="AutoShape 22">
              <a:extLst>
                <a:ext uri="{FF2B5EF4-FFF2-40B4-BE49-F238E27FC236}">
                  <a16:creationId xmlns:a16="http://schemas.microsoft.com/office/drawing/2014/main" id="{8C7CF93C-97D3-E6B9-A8A1-349DF1973DE6}"/>
                </a:ext>
              </a:extLst>
            </p:cNvPr>
            <p:cNvCxnSpPr>
              <a:cxnSpLocks noChangeShapeType="1"/>
              <a:stCxn id="108" idx="0"/>
              <a:endCxn id="111" idx="4"/>
            </p:cNvCxnSpPr>
            <p:nvPr>
              <p:custDataLst>
                <p:tags r:id="rId24"/>
              </p:custDataLst>
            </p:nvPr>
          </p:nvCxnSpPr>
          <p:spPr bwMode="auto">
            <a:xfrm flipV="1">
              <a:off x="4560" y="1740"/>
              <a:ext cx="0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0" name="AutoShape 23">
              <a:extLst>
                <a:ext uri="{FF2B5EF4-FFF2-40B4-BE49-F238E27FC236}">
                  <a16:creationId xmlns:a16="http://schemas.microsoft.com/office/drawing/2014/main" id="{6F7EEC7F-E70D-4E09-CF77-37982B87B0FC}"/>
                </a:ext>
              </a:extLst>
            </p:cNvPr>
            <p:cNvCxnSpPr>
              <a:cxnSpLocks noChangeShapeType="1"/>
              <a:stCxn id="108" idx="4"/>
              <a:endCxn id="116" idx="0"/>
            </p:cNvCxnSpPr>
            <p:nvPr>
              <p:custDataLst>
                <p:tags r:id="rId25"/>
              </p:custDataLst>
            </p:nvPr>
          </p:nvCxnSpPr>
          <p:spPr bwMode="auto">
            <a:xfrm>
              <a:off x="4560" y="2316"/>
              <a:ext cx="2" cy="2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Oval 24">
              <a:extLst>
                <a:ext uri="{FF2B5EF4-FFF2-40B4-BE49-F238E27FC236}">
                  <a16:creationId xmlns:a16="http://schemas.microsoft.com/office/drawing/2014/main" id="{919233B7-CCEC-E3D6-2C56-9ECB5D150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416" y="144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112" name="Oval 25">
              <a:extLst>
                <a:ext uri="{FF2B5EF4-FFF2-40B4-BE49-F238E27FC236}">
                  <a16:creationId xmlns:a16="http://schemas.microsoft.com/office/drawing/2014/main" id="{4F57B055-A331-3C4E-FB9F-BEA9A7A862F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984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3" name="Oval 26">
              <a:extLst>
                <a:ext uri="{FF2B5EF4-FFF2-40B4-BE49-F238E27FC236}">
                  <a16:creationId xmlns:a16="http://schemas.microsoft.com/office/drawing/2014/main" id="{D93DEA8A-0752-4632-C7CD-B9F038BD1E6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800" y="100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14" name="AutoShape 27">
              <a:extLst>
                <a:ext uri="{FF2B5EF4-FFF2-40B4-BE49-F238E27FC236}">
                  <a16:creationId xmlns:a16="http://schemas.microsoft.com/office/drawing/2014/main" id="{9C64B86E-D7E0-27CF-0F47-FA8063F3B549}"/>
                </a:ext>
              </a:extLst>
            </p:cNvPr>
            <p:cNvCxnSpPr>
              <a:cxnSpLocks noChangeShapeType="1"/>
              <a:stCxn id="111" idx="7"/>
              <a:endCxn id="113" idx="3"/>
            </p:cNvCxnSpPr>
            <p:nvPr>
              <p:custDataLst>
                <p:tags r:id="rId29"/>
              </p:custDataLst>
            </p:nvPr>
          </p:nvCxnSpPr>
          <p:spPr bwMode="auto">
            <a:xfrm flipV="1">
              <a:off x="4662" y="1266"/>
              <a:ext cx="180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5" name="AutoShape 28">
              <a:extLst>
                <a:ext uri="{FF2B5EF4-FFF2-40B4-BE49-F238E27FC236}">
                  <a16:creationId xmlns:a16="http://schemas.microsoft.com/office/drawing/2014/main" id="{634E96CB-9744-7132-D0C9-AFCF93FCC790}"/>
                </a:ext>
              </a:extLst>
            </p:cNvPr>
            <p:cNvCxnSpPr>
              <a:cxnSpLocks noChangeShapeType="1"/>
              <a:stCxn id="111" idx="1"/>
              <a:endCxn id="112" idx="5"/>
            </p:cNvCxnSpPr>
            <p:nvPr>
              <p:custDataLst>
                <p:tags r:id="rId30"/>
              </p:custDataLst>
            </p:nvPr>
          </p:nvCxnSpPr>
          <p:spPr bwMode="auto">
            <a:xfrm flipH="1" flipV="1">
              <a:off x="4230" y="1266"/>
              <a:ext cx="228" cy="2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Oval 29">
              <a:extLst>
                <a:ext uri="{FF2B5EF4-FFF2-40B4-BE49-F238E27FC236}">
                  <a16:creationId xmlns:a16="http://schemas.microsoft.com/office/drawing/2014/main" id="{19ED1BEA-F3A2-2D95-96AC-4EA1091E74D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418" y="259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17" name="Oval 30">
              <a:extLst>
                <a:ext uri="{FF2B5EF4-FFF2-40B4-BE49-F238E27FC236}">
                  <a16:creationId xmlns:a16="http://schemas.microsoft.com/office/drawing/2014/main" id="{801D2CA9-ABEB-ED28-F215-5B9B3DA4B75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4418" y="3120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cxnSp>
          <p:nvCxnSpPr>
            <p:cNvPr id="118" name="AutoShape 31">
              <a:extLst>
                <a:ext uri="{FF2B5EF4-FFF2-40B4-BE49-F238E27FC236}">
                  <a16:creationId xmlns:a16="http://schemas.microsoft.com/office/drawing/2014/main" id="{0A5B421C-DF59-95FA-143D-A7916EF34952}"/>
                </a:ext>
              </a:extLst>
            </p:cNvPr>
            <p:cNvCxnSpPr>
              <a:cxnSpLocks noChangeShapeType="1"/>
              <a:stCxn id="116" idx="4"/>
              <a:endCxn id="117" idx="0"/>
            </p:cNvCxnSpPr>
            <p:nvPr>
              <p:custDataLst>
                <p:tags r:id="rId33"/>
              </p:custDataLst>
            </p:nvPr>
          </p:nvCxnSpPr>
          <p:spPr bwMode="auto">
            <a:xfrm>
              <a:off x="4562" y="2892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9" name="AutoShape 32">
              <a:extLst>
                <a:ext uri="{FF2B5EF4-FFF2-40B4-BE49-F238E27FC236}">
                  <a16:creationId xmlns:a16="http://schemas.microsoft.com/office/drawing/2014/main" id="{180F9C42-62D1-C008-70E2-A97171BCE57B}"/>
                </a:ext>
              </a:extLst>
            </p:cNvPr>
            <p:cNvCxnSpPr>
              <a:cxnSpLocks noChangeShapeType="1"/>
              <a:stCxn id="117" idx="3"/>
              <a:endCxn id="122" idx="0"/>
            </p:cNvCxnSpPr>
            <p:nvPr>
              <p:custDataLst>
                <p:tags r:id="rId34"/>
              </p:custDataLst>
            </p:nvPr>
          </p:nvCxnSpPr>
          <p:spPr bwMode="auto">
            <a:xfrm flipH="1">
              <a:off x="4201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33">
              <a:extLst>
                <a:ext uri="{FF2B5EF4-FFF2-40B4-BE49-F238E27FC236}">
                  <a16:creationId xmlns:a16="http://schemas.microsoft.com/office/drawing/2014/main" id="{EE63C4A4-7168-A3A6-DB1E-3D48404D2F6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779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21" name="AutoShape 34">
              <a:extLst>
                <a:ext uri="{FF2B5EF4-FFF2-40B4-BE49-F238E27FC236}">
                  <a16:creationId xmlns:a16="http://schemas.microsoft.com/office/drawing/2014/main" id="{52521529-0858-BDDA-C57A-F8126B51A4A5}"/>
                </a:ext>
              </a:extLst>
            </p:cNvPr>
            <p:cNvCxnSpPr>
              <a:cxnSpLocks noChangeShapeType="1"/>
              <a:stCxn id="117" idx="5"/>
              <a:endCxn id="120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4664" y="3378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2" name="Oval 35">
              <a:extLst>
                <a:ext uri="{FF2B5EF4-FFF2-40B4-BE49-F238E27FC236}">
                  <a16:creationId xmlns:a16="http://schemas.microsoft.com/office/drawing/2014/main" id="{681A9774-5704-8C1E-EA89-D2DF896F68C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057" y="3648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123" name="Right Arrow 22">
            <a:extLst>
              <a:ext uri="{FF2B5EF4-FFF2-40B4-BE49-F238E27FC236}">
                <a16:creationId xmlns:a16="http://schemas.microsoft.com/office/drawing/2014/main" id="{D8D8DD68-7DCC-69FE-DDF7-F7AB51D54EBD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75846" y="4901846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64F69C9-00DE-56DF-273D-9F91EBE20A6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8423446" y="4597046"/>
            <a:ext cx="11112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redrawn</a:t>
            </a: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5665E7DC-B5ED-C496-13F7-D7D4BDE1CD77}"/>
              </a:ext>
            </a:extLst>
          </p:cNvPr>
          <p:cNvGrpSpPr/>
          <p:nvPr/>
        </p:nvGrpSpPr>
        <p:grpSpPr>
          <a:xfrm>
            <a:off x="9382125" y="3559175"/>
            <a:ext cx="1971675" cy="2781300"/>
            <a:chOff x="5567363" y="3352800"/>
            <a:chExt cx="1971675" cy="2781300"/>
          </a:xfrm>
        </p:grpSpPr>
        <p:sp>
          <p:nvSpPr>
            <p:cNvPr id="126" name="Oval 37">
              <a:extLst>
                <a:ext uri="{FF2B5EF4-FFF2-40B4-BE49-F238E27FC236}">
                  <a16:creationId xmlns:a16="http://schemas.microsoft.com/office/drawing/2014/main" id="{720AC540-58A3-CFA6-5367-B0D260A1C7B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248400" y="3352800"/>
              <a:ext cx="376238" cy="3429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27" name="AutoShape 38">
              <a:extLst>
                <a:ext uri="{FF2B5EF4-FFF2-40B4-BE49-F238E27FC236}">
                  <a16:creationId xmlns:a16="http://schemas.microsoft.com/office/drawing/2014/main" id="{C738F54B-1930-61AE-209A-C411B4315204}"/>
                </a:ext>
              </a:extLst>
            </p:cNvPr>
            <p:cNvCxnSpPr>
              <a:cxnSpLocks noChangeShapeType="1"/>
              <a:stCxn id="126" idx="3"/>
              <a:endCxn id="129" idx="0"/>
            </p:cNvCxnSpPr>
            <p:nvPr>
              <p:custDataLst>
                <p:tags r:id="rId9"/>
              </p:custDataLst>
            </p:nvPr>
          </p:nvCxnSpPr>
          <p:spPr bwMode="auto">
            <a:xfrm rot="5400000">
              <a:off x="5833269" y="3567906"/>
              <a:ext cx="39370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39">
              <a:extLst>
                <a:ext uri="{FF2B5EF4-FFF2-40B4-BE49-F238E27FC236}">
                  <a16:creationId xmlns:a16="http://schemas.microsoft.com/office/drawing/2014/main" id="{E5E0EFCF-0EF1-2C6C-9FDE-2227FFE095CC}"/>
                </a:ext>
              </a:extLst>
            </p:cNvPr>
            <p:cNvCxnSpPr>
              <a:cxnSpLocks noChangeShapeType="1"/>
              <a:stCxn id="126" idx="4"/>
              <a:endCxn id="130" idx="0"/>
            </p:cNvCxnSpPr>
            <p:nvPr>
              <p:custDataLst>
                <p:tags r:id="rId10"/>
              </p:custDataLst>
            </p:nvPr>
          </p:nvCxnSpPr>
          <p:spPr bwMode="auto">
            <a:xfrm rot="16200000" flipH="1">
              <a:off x="6268244" y="3864769"/>
              <a:ext cx="342900" cy="47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9" name="Oval 40">
              <a:extLst>
                <a:ext uri="{FF2B5EF4-FFF2-40B4-BE49-F238E27FC236}">
                  <a16:creationId xmlns:a16="http://schemas.microsoft.com/office/drawing/2014/main" id="{DF6E2902-CED7-0D9B-667F-AFF7B1B982C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567363" y="4038600"/>
              <a:ext cx="37623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sp>
          <p:nvSpPr>
            <p:cNvPr id="130" name="Oval 45">
              <a:extLst>
                <a:ext uri="{FF2B5EF4-FFF2-40B4-BE49-F238E27FC236}">
                  <a16:creationId xmlns:a16="http://schemas.microsoft.com/office/drawing/2014/main" id="{94998C0D-F726-5F3E-37DC-1B733555300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253163" y="4038600"/>
              <a:ext cx="37623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131" name="Oval 46">
              <a:extLst>
                <a:ext uri="{FF2B5EF4-FFF2-40B4-BE49-F238E27FC236}">
                  <a16:creationId xmlns:a16="http://schemas.microsoft.com/office/drawing/2014/main" id="{0C372EE5-5C38-00D3-E778-9876DB12F6E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62763" y="4038600"/>
              <a:ext cx="37623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cxnSp>
          <p:nvCxnSpPr>
            <p:cNvPr id="132" name="AutoShape 47">
              <a:extLst>
                <a:ext uri="{FF2B5EF4-FFF2-40B4-BE49-F238E27FC236}">
                  <a16:creationId xmlns:a16="http://schemas.microsoft.com/office/drawing/2014/main" id="{8521EDF2-0289-920D-A0F8-EB43D3D51A63}"/>
                </a:ext>
              </a:extLst>
            </p:cNvPr>
            <p:cNvCxnSpPr>
              <a:cxnSpLocks noChangeShapeType="1"/>
              <a:stCxn id="126" idx="5"/>
              <a:endCxn id="131" idx="0"/>
            </p:cNvCxnSpPr>
            <p:nvPr>
              <p:custDataLst>
                <p:tags r:id="rId14"/>
              </p:custDataLst>
            </p:nvPr>
          </p:nvCxnSpPr>
          <p:spPr bwMode="auto">
            <a:xfrm rot="16200000" flipH="1">
              <a:off x="6613525" y="3600450"/>
              <a:ext cx="393700" cy="482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3" name="Oval 49">
              <a:extLst>
                <a:ext uri="{FF2B5EF4-FFF2-40B4-BE49-F238E27FC236}">
                  <a16:creationId xmlns:a16="http://schemas.microsoft.com/office/drawing/2014/main" id="{484565FB-0140-38A9-2DF9-EC7608D9583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862763" y="4610100"/>
              <a:ext cx="37623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134" name="AutoShape 50">
              <a:extLst>
                <a:ext uri="{FF2B5EF4-FFF2-40B4-BE49-F238E27FC236}">
                  <a16:creationId xmlns:a16="http://schemas.microsoft.com/office/drawing/2014/main" id="{5BD7B0A2-CF37-9D58-A88D-7858EF496FC4}"/>
                </a:ext>
              </a:extLst>
            </p:cNvPr>
            <p:cNvCxnSpPr>
              <a:cxnSpLocks noChangeShapeType="1"/>
              <a:stCxn id="131" idx="4"/>
              <a:endCxn id="133" idx="0"/>
            </p:cNvCxnSpPr>
            <p:nvPr>
              <p:custDataLst>
                <p:tags r:id="rId16"/>
              </p:custDataLst>
            </p:nvPr>
          </p:nvCxnSpPr>
          <p:spPr bwMode="auto">
            <a:xfrm rot="5400000">
              <a:off x="6936582" y="4496594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5" name="Oval 49">
              <a:extLst>
                <a:ext uri="{FF2B5EF4-FFF2-40B4-BE49-F238E27FC236}">
                  <a16:creationId xmlns:a16="http://schemas.microsoft.com/office/drawing/2014/main" id="{EC68D69F-B807-72C8-4C4C-F3B299BE382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862763" y="5180013"/>
              <a:ext cx="376237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cxnSp>
          <p:nvCxnSpPr>
            <p:cNvPr id="136" name="AutoShape 50">
              <a:extLst>
                <a:ext uri="{FF2B5EF4-FFF2-40B4-BE49-F238E27FC236}">
                  <a16:creationId xmlns:a16="http://schemas.microsoft.com/office/drawing/2014/main" id="{365D2826-1527-2064-EF7B-9F5EFDF03CE2}"/>
                </a:ext>
              </a:extLst>
            </p:cNvPr>
            <p:cNvCxnSpPr>
              <a:cxnSpLocks noChangeShapeType="1"/>
              <a:endCxn id="135" idx="0"/>
            </p:cNvCxnSpPr>
            <p:nvPr>
              <p:custDataLst>
                <p:tags r:id="rId18"/>
              </p:custDataLst>
            </p:nvPr>
          </p:nvCxnSpPr>
          <p:spPr bwMode="auto">
            <a:xfrm rot="5400000">
              <a:off x="6936582" y="5066506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7" name="AutoShape 39">
              <a:extLst>
                <a:ext uri="{FF2B5EF4-FFF2-40B4-BE49-F238E27FC236}">
                  <a16:creationId xmlns:a16="http://schemas.microsoft.com/office/drawing/2014/main" id="{0F3FC7FE-9541-D990-3D0D-0F14FBC62259}"/>
                </a:ext>
              </a:extLst>
            </p:cNvPr>
            <p:cNvCxnSpPr>
              <a:cxnSpLocks noChangeShapeType="1"/>
              <a:stCxn id="135" idx="5"/>
              <a:endCxn id="139" idx="0"/>
            </p:cNvCxnSpPr>
            <p:nvPr>
              <p:custDataLst>
                <p:tags r:id="rId19"/>
              </p:custDataLst>
            </p:nvPr>
          </p:nvCxnSpPr>
          <p:spPr bwMode="auto">
            <a:xfrm rot="16200000" flipH="1">
              <a:off x="7108032" y="5549106"/>
              <a:ext cx="317500" cy="1666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8" name="Oval 40">
              <a:extLst>
                <a:ext uri="{FF2B5EF4-FFF2-40B4-BE49-F238E27FC236}">
                  <a16:creationId xmlns:a16="http://schemas.microsoft.com/office/drawing/2014/main" id="{1A001CA7-B789-186C-8790-5A899BF880E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477000" y="5791200"/>
              <a:ext cx="376238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39" name="Oval 45">
              <a:extLst>
                <a:ext uri="{FF2B5EF4-FFF2-40B4-BE49-F238E27FC236}">
                  <a16:creationId xmlns:a16="http://schemas.microsoft.com/office/drawing/2014/main" id="{FEBA1A37-F1D6-461E-5DC7-EC2D619F950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162800" y="5791200"/>
              <a:ext cx="376238" cy="3429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40" name="AutoShape 38">
              <a:extLst>
                <a:ext uri="{FF2B5EF4-FFF2-40B4-BE49-F238E27FC236}">
                  <a16:creationId xmlns:a16="http://schemas.microsoft.com/office/drawing/2014/main" id="{60A20CA6-19AF-81B2-6F5D-7C9FD2467B99}"/>
                </a:ext>
              </a:extLst>
            </p:cNvPr>
            <p:cNvCxnSpPr>
              <a:cxnSpLocks noChangeShapeType="1"/>
              <a:stCxn id="135" idx="3"/>
              <a:endCxn id="138" idx="0"/>
            </p:cNvCxnSpPr>
            <p:nvPr>
              <p:custDataLst>
                <p:tags r:id="rId22"/>
              </p:custDataLst>
            </p:nvPr>
          </p:nvCxnSpPr>
          <p:spPr bwMode="auto">
            <a:xfrm rot="5400000">
              <a:off x="6632575" y="5505450"/>
              <a:ext cx="317500" cy="25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680350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C9799-E726-835C-ABF0-104D5499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Directed Acyclic Graphs (DAGs)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1EBE3-FE0A-2B98-1A5F-612CE9105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DAG is a directed graph with no cycles (Acyclic)</a:t>
            </a:r>
          </a:p>
          <a:p>
            <a:pPr lvl="1"/>
            <a:r>
              <a:rPr lang="en-US" dirty="0"/>
              <a:t>Every rooted directed tree is a DAG</a:t>
            </a:r>
          </a:p>
          <a:p>
            <a:pPr lvl="2"/>
            <a:r>
              <a:rPr lang="en-US" dirty="0"/>
              <a:t>But not every DAG is a rooted directed tree: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Every DAG is a directed graph</a:t>
            </a:r>
          </a:p>
          <a:p>
            <a:pPr lvl="1"/>
            <a:r>
              <a:rPr lang="en-US" dirty="0"/>
              <a:t>But not every directed graph is a DAG: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A930C-59F1-A61E-3ADF-1310AB289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21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D586DF-C340-A10E-8FE5-F37B2BFF437D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 rot="16200000">
            <a:off x="3429265" y="3637756"/>
            <a:ext cx="400050" cy="471487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DBDD4FC-5563-75B4-00C7-EA073CBA6466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 rot="16200000">
            <a:off x="4700852" y="3594894"/>
            <a:ext cx="400050" cy="471488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3930F1-F444-2B49-3F99-A5805B7E4C4B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 rot="16200000">
            <a:off x="4019815" y="3037681"/>
            <a:ext cx="400050" cy="471487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92A7E0-C907-098B-9E90-46B3FDED5889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 rot="16200000">
            <a:off x="4019815" y="4237831"/>
            <a:ext cx="400050" cy="471487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0" name="AutoShape 9">
            <a:extLst>
              <a:ext uri="{FF2B5EF4-FFF2-40B4-BE49-F238E27FC236}">
                <a16:creationId xmlns:a16="http://schemas.microsoft.com/office/drawing/2014/main" id="{5D2390CD-8324-C233-9339-B9D3A553A902}"/>
              </a:ext>
            </a:extLst>
          </p:cNvPr>
          <p:cNvCxnSpPr>
            <a:cxnSpLocks noChangeShapeType="1"/>
            <a:stCxn id="6" idx="3"/>
            <a:endCxn id="9" idx="7"/>
          </p:cNvCxnSpPr>
          <p:nvPr>
            <p:custDataLst>
              <p:tags r:id="rId5"/>
            </p:custDataLst>
          </p:nvPr>
        </p:nvCxnSpPr>
        <p:spPr bwMode="auto">
          <a:xfrm rot="16200000" flipH="1">
            <a:off x="3765815" y="4045744"/>
            <a:ext cx="317500" cy="255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">
            <a:extLst>
              <a:ext uri="{FF2B5EF4-FFF2-40B4-BE49-F238E27FC236}">
                <a16:creationId xmlns:a16="http://schemas.microsoft.com/office/drawing/2014/main" id="{7D85B82B-E190-5A62-3D17-42B8E1F6897F}"/>
              </a:ext>
            </a:extLst>
          </p:cNvPr>
          <p:cNvCxnSpPr>
            <a:cxnSpLocks noChangeShapeType="1"/>
            <a:stCxn id="6" idx="5"/>
            <a:endCxn id="8" idx="1"/>
          </p:cNvCxnSpPr>
          <p:nvPr>
            <p:custDataLst>
              <p:tags r:id="rId6"/>
            </p:custDataLst>
          </p:nvPr>
        </p:nvCxnSpPr>
        <p:spPr bwMode="auto">
          <a:xfrm rot="16200000">
            <a:off x="3765815" y="3445669"/>
            <a:ext cx="317500" cy="255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B54DF28F-F89F-84EB-C7EB-4419EDDB0538}"/>
              </a:ext>
            </a:extLst>
          </p:cNvPr>
          <p:cNvCxnSpPr>
            <a:cxnSpLocks noChangeShapeType="1"/>
            <a:stCxn id="8" idx="3"/>
            <a:endCxn id="7" idx="7"/>
          </p:cNvCxnSpPr>
          <p:nvPr>
            <p:custDataLst>
              <p:tags r:id="rId7"/>
            </p:custDataLst>
          </p:nvPr>
        </p:nvCxnSpPr>
        <p:spPr bwMode="auto">
          <a:xfrm>
            <a:off x="4387321" y="3414713"/>
            <a:ext cx="347662" cy="274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2">
            <a:extLst>
              <a:ext uri="{FF2B5EF4-FFF2-40B4-BE49-F238E27FC236}">
                <a16:creationId xmlns:a16="http://schemas.microsoft.com/office/drawing/2014/main" id="{D345019B-CD2F-5FA3-298F-2997B00BD158}"/>
              </a:ext>
            </a:extLst>
          </p:cNvPr>
          <p:cNvCxnSpPr>
            <a:cxnSpLocks noChangeShapeType="1"/>
            <a:stCxn id="9" idx="5"/>
            <a:endCxn id="7" idx="1"/>
          </p:cNvCxnSpPr>
          <p:nvPr>
            <p:custDataLst>
              <p:tags r:id="rId8"/>
            </p:custDataLst>
          </p:nvPr>
        </p:nvCxnSpPr>
        <p:spPr bwMode="auto">
          <a:xfrm flipV="1">
            <a:off x="4387321" y="3971925"/>
            <a:ext cx="347662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1">
            <a:extLst>
              <a:ext uri="{FF2B5EF4-FFF2-40B4-BE49-F238E27FC236}">
                <a16:creationId xmlns:a16="http://schemas.microsoft.com/office/drawing/2014/main" id="{46FB9756-92AD-DB9F-F786-730D6C66AB4E}"/>
              </a:ext>
            </a:extLst>
          </p:cNvPr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4436533" y="3249613"/>
            <a:ext cx="990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" name="Oval 6">
            <a:extLst>
              <a:ext uri="{FF2B5EF4-FFF2-40B4-BE49-F238E27FC236}">
                <a16:creationId xmlns:a16="http://schemas.microsoft.com/office/drawing/2014/main" id="{B4F33BE9-8088-B2AD-AB9C-BCBF19362193}"/>
              </a:ext>
            </a:extLst>
          </p:cNvPr>
          <p:cNvSpPr>
            <a:spLocks noChangeAspect="1" noChangeArrowheads="1"/>
          </p:cNvSpPr>
          <p:nvPr>
            <p:custDataLst>
              <p:tags r:id="rId10"/>
            </p:custDataLst>
          </p:nvPr>
        </p:nvSpPr>
        <p:spPr bwMode="auto">
          <a:xfrm rot="16200000">
            <a:off x="5524765" y="3061494"/>
            <a:ext cx="400050" cy="471487"/>
          </a:xfrm>
          <a:prstGeom prst="ellipse">
            <a:avLst/>
          </a:prstGeom>
          <a:solidFill>
            <a:schemeClr val="tx1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6" name="AutoShape 12">
            <a:extLst>
              <a:ext uri="{FF2B5EF4-FFF2-40B4-BE49-F238E27FC236}">
                <a16:creationId xmlns:a16="http://schemas.microsoft.com/office/drawing/2014/main" id="{48F05DED-C515-1185-F061-AFE42C29244A}"/>
              </a:ext>
            </a:extLst>
          </p:cNvPr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 flipV="1">
            <a:off x="5046133" y="3402013"/>
            <a:ext cx="381000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8836F00-6348-C8E1-DD43-14B6A41510EF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570133" y="3273851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+mn-lt"/>
              </a:rPr>
              <a:t>Not a rooted directed tree,</a:t>
            </a:r>
          </a:p>
          <a:p>
            <a:r>
              <a:rPr lang="en-US" sz="1600" b="0" dirty="0">
                <a:latin typeface="+mn-lt"/>
              </a:rPr>
              <a:t>Has a cycle (in the undirected sense)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D5F7842-67EB-5740-8D01-0EC09211123F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 flipH="1">
            <a:off x="5724790" y="3830638"/>
            <a:ext cx="616743" cy="0"/>
          </a:xfrm>
          <a:prstGeom prst="straightConnector1">
            <a:avLst/>
          </a:prstGeom>
          <a:solidFill>
            <a:schemeClr val="accent1"/>
          </a:solidFill>
          <a:ln w="476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9" name="Group 4">
            <a:extLst>
              <a:ext uri="{FF2B5EF4-FFF2-40B4-BE49-F238E27FC236}">
                <a16:creationId xmlns:a16="http://schemas.microsoft.com/office/drawing/2014/main" id="{94E07B66-9BF9-7ADB-87E6-AD015CDF2A31}"/>
              </a:ext>
            </a:extLst>
          </p:cNvPr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6570133" y="4956175"/>
            <a:ext cx="1600200" cy="1400175"/>
            <a:chOff x="4272" y="2640"/>
            <a:chExt cx="768" cy="672"/>
          </a:xfrm>
        </p:grpSpPr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0741BD13-79AB-394A-00D7-4EC85925B9D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560" y="264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1" name="Oval 6">
              <a:extLst>
                <a:ext uri="{FF2B5EF4-FFF2-40B4-BE49-F238E27FC236}">
                  <a16:creationId xmlns:a16="http://schemas.microsoft.com/office/drawing/2014/main" id="{4CE09C9F-B1F6-439E-457E-28A64204984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60" y="312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2" name="Oval 7">
              <a:extLst>
                <a:ext uri="{FF2B5EF4-FFF2-40B4-BE49-F238E27FC236}">
                  <a16:creationId xmlns:a16="http://schemas.microsoft.com/office/drawing/2014/main" id="{9BB62D6A-9CA4-226F-90FF-741445538B1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848" y="288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Oval 8">
              <a:extLst>
                <a:ext uri="{FF2B5EF4-FFF2-40B4-BE49-F238E27FC236}">
                  <a16:creationId xmlns:a16="http://schemas.microsoft.com/office/drawing/2014/main" id="{70C124DB-927B-1B03-FAE1-36688F068E9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72" y="2880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24" name="AutoShape 9">
              <a:extLst>
                <a:ext uri="{FF2B5EF4-FFF2-40B4-BE49-F238E27FC236}">
                  <a16:creationId xmlns:a16="http://schemas.microsoft.com/office/drawing/2014/main" id="{DF26EC8D-5474-98B5-527E-4970468FA91F}"/>
                </a:ext>
              </a:extLst>
            </p:cNvPr>
            <p:cNvCxnSpPr>
              <a:cxnSpLocks noChangeShapeType="1"/>
              <a:stCxn id="20" idx="3"/>
              <a:endCxn id="23" idx="7"/>
            </p:cNvCxnSpPr>
            <p:nvPr>
              <p:custDataLst>
                <p:tags r:id="rId19"/>
              </p:custDataLst>
            </p:nvPr>
          </p:nvCxnSpPr>
          <p:spPr bwMode="auto">
            <a:xfrm flipH="1">
              <a:off x="4436" y="280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10">
              <a:extLst>
                <a:ext uri="{FF2B5EF4-FFF2-40B4-BE49-F238E27FC236}">
                  <a16:creationId xmlns:a16="http://schemas.microsoft.com/office/drawing/2014/main" id="{160FC2A2-1F3F-735D-A83C-3B8612268D45}"/>
                </a:ext>
              </a:extLst>
            </p:cNvPr>
            <p:cNvCxnSpPr>
              <a:cxnSpLocks noChangeShapeType="1"/>
              <a:stCxn id="20" idx="5"/>
              <a:endCxn id="22" idx="1"/>
            </p:cNvCxnSpPr>
            <p:nvPr>
              <p:custDataLst>
                <p:tags r:id="rId20"/>
              </p:custDataLst>
            </p:nvPr>
          </p:nvCxnSpPr>
          <p:spPr bwMode="auto">
            <a:xfrm>
              <a:off x="4724" y="280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11">
              <a:extLst>
                <a:ext uri="{FF2B5EF4-FFF2-40B4-BE49-F238E27FC236}">
                  <a16:creationId xmlns:a16="http://schemas.microsoft.com/office/drawing/2014/main" id="{3C54AB0A-36B1-9851-4222-7B7FFD29250C}"/>
                </a:ext>
              </a:extLst>
            </p:cNvPr>
            <p:cNvCxnSpPr>
              <a:cxnSpLocks noChangeShapeType="1"/>
              <a:stCxn id="22" idx="3"/>
              <a:endCxn id="21" idx="7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724" y="304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12">
              <a:extLst>
                <a:ext uri="{FF2B5EF4-FFF2-40B4-BE49-F238E27FC236}">
                  <a16:creationId xmlns:a16="http://schemas.microsoft.com/office/drawing/2014/main" id="{B27A8C8D-28AE-1054-CA90-9E06A2C9D299}"/>
                </a:ext>
              </a:extLst>
            </p:cNvPr>
            <p:cNvCxnSpPr>
              <a:cxnSpLocks noChangeShapeType="1"/>
              <a:stCxn id="23" idx="5"/>
              <a:endCxn id="21" idx="1"/>
            </p:cNvCxnSpPr>
            <p:nvPr>
              <p:custDataLst>
                <p:tags r:id="rId22"/>
              </p:custDataLst>
            </p:nvPr>
          </p:nvCxnSpPr>
          <p:spPr bwMode="auto">
            <a:xfrm>
              <a:off x="4436" y="3044"/>
              <a:ext cx="152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AutoShape 13">
              <a:extLst>
                <a:ext uri="{FF2B5EF4-FFF2-40B4-BE49-F238E27FC236}">
                  <a16:creationId xmlns:a16="http://schemas.microsoft.com/office/drawing/2014/main" id="{BEEBEF85-B399-AC25-38C0-230FF6010F9C}"/>
                </a:ext>
              </a:extLst>
            </p:cNvPr>
            <p:cNvCxnSpPr>
              <a:cxnSpLocks noChangeShapeType="1"/>
              <a:stCxn id="21" idx="0"/>
              <a:endCxn id="20" idx="4"/>
            </p:cNvCxnSpPr>
            <p:nvPr>
              <p:custDataLst>
                <p:tags r:id="rId23"/>
              </p:custDataLst>
            </p:nvPr>
          </p:nvCxnSpPr>
          <p:spPr bwMode="auto">
            <a:xfrm flipV="1">
              <a:off x="4656" y="2832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961572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39577-133E-136D-A174-548792E2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Number of Vertices vs Edges (Math)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2A9EA-5B97-F9E4-5A8E-954DEE9915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Correct Mathematical Notation: </a:t>
                </a:r>
              </a:p>
              <a:p>
                <a:pPr lvl="1"/>
                <a:r>
                  <a:rPr lang="en-US" dirty="0"/>
                  <a:t>Number of Vertices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Number of Edges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Common Notation: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dirty="0"/>
                  <a:t> vertices, what is:</a:t>
                </a:r>
              </a:p>
              <a:p>
                <a:pPr lvl="1"/>
                <a:r>
                  <a:rPr lang="en-US" dirty="0"/>
                  <a:t>Minimum number of Edges?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Maximum for undirected?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Maximum for directed?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2A9EA-5B97-F9E4-5A8E-954DEE9915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EBFB5-6848-ADC3-7B9D-C7FE9CA9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96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39577-133E-136D-A174-548792E2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Number </a:t>
            </a:r>
            <a:r>
              <a:rPr lang="en-US"/>
              <a:t>of Vertices </a:t>
            </a:r>
            <a:r>
              <a:rPr lang="en-US" dirty="0"/>
              <a:t>vs Edges (Math)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2A9EA-5B97-F9E4-5A8E-954DEE9915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Correct Mathematical Notation: </a:t>
                </a:r>
              </a:p>
              <a:p>
                <a:pPr lvl="1"/>
                <a:r>
                  <a:rPr lang="en-US" dirty="0"/>
                  <a:t>Number </a:t>
                </a:r>
                <a:r>
                  <a:rPr lang="en-US"/>
                  <a:t>of Vertices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Number of Edges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Common Notation: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dirty="0"/>
                  <a:t> vertices, what is:</a:t>
                </a:r>
              </a:p>
              <a:p>
                <a:pPr lvl="1"/>
                <a:r>
                  <a:rPr lang="en-US" dirty="0"/>
                  <a:t>Minimum number of Edges?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/>
                  <a:t>Maximum for undirected?</a:t>
                </a:r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(with self-edges)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(no self-edges)</a:t>
                </a:r>
              </a:p>
              <a:p>
                <a:pPr lvl="1"/>
                <a:r>
                  <a:rPr lang="en-US" dirty="0"/>
                  <a:t>Maximum for directed?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2A9EA-5B97-F9E4-5A8E-954DEE9915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7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EBFB5-6848-ADC3-7B9D-C7FE9CA9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17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26CF-8C38-E14E-AE6E-74459FE8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Sparse vs Dense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1496A7-199E-105C-831A-38E8A26B95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a graph,</a:t>
                </a:r>
              </a:p>
              <a:p>
                <a:pPr lvl="1"/>
                <a:r>
                  <a:rPr lang="en-US" dirty="0"/>
                  <a:t>Undirected,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0≤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Directed: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0≤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So: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/>
                      <m:t>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Sparse</a:t>
                </a:r>
                <a:r>
                  <a:rPr lang="en-US" dirty="0"/>
                  <a:t>: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i.e., "few edges"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Dense</a:t>
                </a:r>
                <a:r>
                  <a:rPr lang="en-US" dirty="0"/>
                  <a:t>: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i.e., "many edges"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1496A7-199E-105C-831A-38E8A26B95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986F6-EA71-8A59-4F1A-BFFC0B816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24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125665-F6B9-EEE7-B7B6-28461285B4AD}"/>
              </a:ext>
            </a:extLst>
          </p:cNvPr>
          <p:cNvCxnSpPr>
            <a:cxnSpLocks/>
            <a:endCxn id="7" idx="0"/>
          </p:cNvCxnSpPr>
          <p:nvPr/>
        </p:nvCxnSpPr>
        <p:spPr>
          <a:xfrm flipV="1">
            <a:off x="2060575" y="5619850"/>
            <a:ext cx="7552266" cy="849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46ADE0-5E8B-1E00-C8B1-634C8F1AEEF8}"/>
              </a:ext>
            </a:extLst>
          </p:cNvPr>
          <p:cNvSpPr txBox="1"/>
          <p:nvPr/>
        </p:nvSpPr>
        <p:spPr>
          <a:xfrm>
            <a:off x="1336675" y="5653743"/>
            <a:ext cx="184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 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C746C0-2BCC-0FE3-787F-3761A0B20E51}"/>
                  </a:ext>
                </a:extLst>
              </p:cNvPr>
              <p:cNvSpPr txBox="1"/>
              <p:nvPr/>
            </p:nvSpPr>
            <p:spPr>
              <a:xfrm>
                <a:off x="8312149" y="5619850"/>
                <a:ext cx="26013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smtClean="0"/>
                      <m:t>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dirty="0"/>
                  <a:t> edges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C746C0-2BCC-0FE3-787F-3761A0B20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149" y="5619850"/>
                <a:ext cx="2601384" cy="523220"/>
              </a:xfrm>
              <a:prstGeom prst="rect">
                <a:avLst/>
              </a:prstGeom>
              <a:blipFill>
                <a:blip r:embed="rId3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B5AD22-0FE3-671B-590A-785890AE3F9B}"/>
                  </a:ext>
                </a:extLst>
              </p:cNvPr>
              <p:cNvSpPr txBox="1"/>
              <p:nvPr/>
            </p:nvSpPr>
            <p:spPr>
              <a:xfrm>
                <a:off x="3559175" y="5653743"/>
                <a:ext cx="23251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smtClean="0"/>
                      <m:t>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edges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B5AD22-0FE3-671B-590A-785890AE3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175" y="5653743"/>
                <a:ext cx="2325158" cy="523220"/>
              </a:xfrm>
              <a:prstGeom prst="rect">
                <a:avLst/>
              </a:prstGeom>
              <a:blipFill>
                <a:blip r:embed="rId4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84D5541-CAA6-C335-22D5-D9C78689BDB9}"/>
              </a:ext>
            </a:extLst>
          </p:cNvPr>
          <p:cNvSpPr txBox="1"/>
          <p:nvPr/>
        </p:nvSpPr>
        <p:spPr>
          <a:xfrm>
            <a:off x="2886075" y="4994673"/>
            <a:ext cx="194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Sparse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2924F3-280A-6B50-0F2C-29027E6C8B12}"/>
              </a:ext>
            </a:extLst>
          </p:cNvPr>
          <p:cNvSpPr txBox="1"/>
          <p:nvPr/>
        </p:nvSpPr>
        <p:spPr>
          <a:xfrm>
            <a:off x="7731125" y="4994673"/>
            <a:ext cx="194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Dense</a:t>
            </a:r>
          </a:p>
        </p:txBody>
      </p:sp>
    </p:spTree>
    <p:extLst>
      <p:ext uri="{BB962C8B-B14F-4D97-AF65-F5344CB8AC3E}">
        <p14:creationId xmlns:p14="http://schemas.microsoft.com/office/powerpoint/2010/main" val="34575187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87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E0E1A-8CC7-9751-379F-BBBA87C9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The Data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CB1101-4FCF-057F-5D18-FC954C29C4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Many data structures, tradeoffs</a:t>
                </a:r>
              </a:p>
              <a:p>
                <a:r>
                  <a:rPr lang="en-US" dirty="0"/>
                  <a:t>Exploits graph properties</a:t>
                </a:r>
              </a:p>
              <a:p>
                <a:r>
                  <a:rPr lang="en-US" dirty="0"/>
                  <a:t>Common operations:</a:t>
                </a:r>
              </a:p>
              <a:p>
                <a:pPr lvl="1"/>
                <a:r>
                  <a:rPr lang="en-US" dirty="0"/>
                  <a:t>"Is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 an edge?"</a:t>
                </a:r>
              </a:p>
              <a:p>
                <a:pPr lvl="1"/>
                <a:r>
                  <a:rPr lang="en-US" dirty="0"/>
                  <a:t>"What are the neighbors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?"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Two standards:</a:t>
                </a:r>
              </a:p>
              <a:p>
                <a:pPr lvl="1"/>
                <a:r>
                  <a:rPr lang="en-US" dirty="0"/>
                  <a:t>Adjacency Matrix</a:t>
                </a:r>
              </a:p>
              <a:p>
                <a:pPr lvl="1"/>
                <a:r>
                  <a:rPr lang="en-US" dirty="0"/>
                  <a:t>Adjacency List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CB1101-4FCF-057F-5D18-FC954C29C4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AC2DC-EF9C-DB8D-A655-B8550031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43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D5BE-E9DC-58C1-A459-052E5386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Adjacency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769C-3E8A-5443-AC01-05402B6CF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838267" cy="4351338"/>
              </a:xfrm>
            </p:spPr>
            <p:txBody>
              <a:bodyPr/>
              <a:lstStyle/>
              <a:p>
                <a:r>
                  <a:rPr lang="en-US" dirty="0"/>
                  <a:t>Assign each node a number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dirty="0"/>
                  <a:t> matrix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</a:t>
                </a:r>
                <a:r>
                  <a:rPr lang="en-US" dirty="0"/>
                  <a:t> (2-D array) of Booleans</a:t>
                </a:r>
              </a:p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M[v][u]==true</a:t>
                </a:r>
                <a:r>
                  <a:rPr lang="en-US" dirty="0"/>
                  <a:t> means there is an edge from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</a:t>
                </a:r>
                <a:r>
                  <a:rPr lang="en-US" dirty="0"/>
                  <a:t> to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u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769C-3E8A-5443-AC01-05402B6CF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838267" cy="4351338"/>
              </a:xfrm>
              <a:blipFill>
                <a:blip r:embed="rId15"/>
                <a:stretch>
                  <a:fillRect l="-111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FC17C-6840-5268-265B-76DD23FA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27</a:t>
            </a:fld>
            <a:endParaRPr lang="en-US"/>
          </a:p>
        </p:txBody>
      </p:sp>
      <p:grpSp>
        <p:nvGrpSpPr>
          <p:cNvPr id="50" name="Group 42">
            <a:extLst>
              <a:ext uri="{FF2B5EF4-FFF2-40B4-BE49-F238E27FC236}">
                <a16:creationId xmlns:a16="http://schemas.microsoft.com/office/drawing/2014/main" id="{47658CB0-D09A-89F6-28DF-006AEA0FF4CE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362200" y="3848894"/>
            <a:ext cx="2895600" cy="1787525"/>
            <a:chOff x="536" y="1747"/>
            <a:chExt cx="1824" cy="1126"/>
          </a:xfrm>
        </p:grpSpPr>
        <p:sp>
          <p:nvSpPr>
            <p:cNvPr id="51" name="Oval 30">
              <a:extLst>
                <a:ext uri="{FF2B5EF4-FFF2-40B4-BE49-F238E27FC236}">
                  <a16:creationId xmlns:a16="http://schemas.microsoft.com/office/drawing/2014/main" id="{A47ED102-1B9E-4385-B735-6AFB1E7732D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31">
              <a:extLst>
                <a:ext uri="{FF2B5EF4-FFF2-40B4-BE49-F238E27FC236}">
                  <a16:creationId xmlns:a16="http://schemas.microsoft.com/office/drawing/2014/main" id="{71205BA6-B02C-7D63-0E92-6A6CCE02559C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36" y="2093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A</a:t>
              </a:r>
              <a:endParaRPr lang="en-US"/>
            </a:p>
          </p:txBody>
        </p:sp>
        <p:sp>
          <p:nvSpPr>
            <p:cNvPr id="53" name="Oval 32">
              <a:extLst>
                <a:ext uri="{FF2B5EF4-FFF2-40B4-BE49-F238E27FC236}">
                  <a16:creationId xmlns:a16="http://schemas.microsoft.com/office/drawing/2014/main" id="{08874C78-F0A7-AC50-F846-7BBFB2E5B02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33">
              <a:extLst>
                <a:ext uri="{FF2B5EF4-FFF2-40B4-BE49-F238E27FC236}">
                  <a16:creationId xmlns:a16="http://schemas.microsoft.com/office/drawing/2014/main" id="{42532691-2067-3989-26B7-B0F2E46B4F3E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632" y="2640"/>
              <a:ext cx="2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</a:rPr>
                <a:t>B</a:t>
              </a:r>
              <a:endParaRPr lang="en-US"/>
            </a:p>
          </p:txBody>
        </p:sp>
        <p:sp>
          <p:nvSpPr>
            <p:cNvPr id="55" name="Oval 34">
              <a:extLst>
                <a:ext uri="{FF2B5EF4-FFF2-40B4-BE49-F238E27FC236}">
                  <a16:creationId xmlns:a16="http://schemas.microsoft.com/office/drawing/2014/main" id="{49C02028-6970-BC7D-0FF4-2A7FA00665D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6" name="Text Box 35">
              <a:extLst>
                <a:ext uri="{FF2B5EF4-FFF2-40B4-BE49-F238E27FC236}">
                  <a16:creationId xmlns:a16="http://schemas.microsoft.com/office/drawing/2014/main" id="{C2045A50-AC02-E76F-1013-084618B3D427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160" y="2189"/>
              <a:ext cx="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cxnSp>
          <p:nvCxnSpPr>
            <p:cNvPr id="57" name="AutoShape 36">
              <a:extLst>
                <a:ext uri="{FF2B5EF4-FFF2-40B4-BE49-F238E27FC236}">
                  <a16:creationId xmlns:a16="http://schemas.microsoft.com/office/drawing/2014/main" id="{05D33B6A-68AE-7EB1-F117-5FD838C17912}"/>
                </a:ext>
              </a:extLst>
            </p:cNvPr>
            <p:cNvCxnSpPr>
              <a:cxnSpLocks noChangeShapeType="1"/>
              <a:stCxn id="55" idx="4"/>
              <a:endCxn id="53" idx="6"/>
            </p:cNvCxnSpPr>
            <p:nvPr>
              <p:custDataLst>
                <p:tags r:id="rId8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8" name="AutoShape 37">
              <a:extLst>
                <a:ext uri="{FF2B5EF4-FFF2-40B4-BE49-F238E27FC236}">
                  <a16:creationId xmlns:a16="http://schemas.microsoft.com/office/drawing/2014/main" id="{BC11262E-8311-0DBA-99F4-3314B520C672}"/>
                </a:ext>
              </a:extLst>
            </p:cNvPr>
            <p:cNvCxnSpPr>
              <a:cxnSpLocks noChangeShapeType="1"/>
              <a:stCxn id="53" idx="2"/>
              <a:endCxn id="51" idx="4"/>
            </p:cNvCxnSpPr>
            <p:nvPr>
              <p:custDataLst>
                <p:tags r:id="rId9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9" name="AutoShape 38">
              <a:extLst>
                <a:ext uri="{FF2B5EF4-FFF2-40B4-BE49-F238E27FC236}">
                  <a16:creationId xmlns:a16="http://schemas.microsoft.com/office/drawing/2014/main" id="{8EE959B7-871B-BE32-FEBE-CAC790471129}"/>
                </a:ext>
              </a:extLst>
            </p:cNvPr>
            <p:cNvCxnSpPr>
              <a:cxnSpLocks noChangeShapeType="1"/>
              <a:stCxn id="51" idx="6"/>
              <a:endCxn id="53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0" name="Oval 39">
              <a:extLst>
                <a:ext uri="{FF2B5EF4-FFF2-40B4-BE49-F238E27FC236}">
                  <a16:creationId xmlns:a16="http://schemas.microsoft.com/office/drawing/2014/main" id="{A40F6E3A-1B4E-9473-3481-A0A1F0B8973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61" name="AutoShape 40">
              <a:extLst>
                <a:ext uri="{FF2B5EF4-FFF2-40B4-BE49-F238E27FC236}">
                  <a16:creationId xmlns:a16="http://schemas.microsoft.com/office/drawing/2014/main" id="{213D3401-1EBB-EB0B-86C1-7EEC35B0692F}"/>
                </a:ext>
              </a:extLst>
            </p:cNvPr>
            <p:cNvCxnSpPr>
              <a:cxnSpLocks noChangeShapeType="1"/>
              <a:stCxn id="55" idx="1"/>
            </p:cNvCxnSpPr>
            <p:nvPr>
              <p:custDataLst>
                <p:tags r:id="rId12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2" name="Text Box 41">
              <a:extLst>
                <a:ext uri="{FF2B5EF4-FFF2-40B4-BE49-F238E27FC236}">
                  <a16:creationId xmlns:a16="http://schemas.microsoft.com/office/drawing/2014/main" id="{F290A3B2-5490-EF6B-DBF5-DD8C598E5DD9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40" y="1747"/>
              <a:ext cx="2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FF"/>
                  </a:solidFill>
                </a:rPr>
                <a:t>D</a:t>
              </a:r>
            </a:p>
          </p:txBody>
        </p:sp>
      </p:grpSp>
      <p:graphicFrame>
        <p:nvGraphicFramePr>
          <p:cNvPr id="100" name="Table 100">
            <a:extLst>
              <a:ext uri="{FF2B5EF4-FFF2-40B4-BE49-F238E27FC236}">
                <a16:creationId xmlns:a16="http://schemas.microsoft.com/office/drawing/2014/main" id="{3E6B60F7-4999-1906-791D-22CA2B3158D3}"/>
              </a:ext>
            </a:extLst>
          </p:cNvPr>
          <p:cNvGraphicFramePr>
            <a:graphicFrameLocks noGrp="1"/>
          </p:cNvGraphicFramePr>
          <p:nvPr/>
        </p:nvGraphicFramePr>
        <p:xfrm>
          <a:off x="5578608" y="3175477"/>
          <a:ext cx="3581400" cy="348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457067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26848719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38178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79556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4705989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78058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918957"/>
                  </a:ext>
                </a:extLst>
              </a:tr>
              <a:tr h="594360">
                <a:tc row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From</a:t>
                      </a:r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076072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17093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570235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57670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26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680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00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B31A-63ED-1E40-E145-C0A471FE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Matrix: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C5C38-09AF-A3A3-10D9-00B679000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time to:</a:t>
            </a:r>
          </a:p>
          <a:p>
            <a:pPr lvl="1"/>
            <a:r>
              <a:rPr lang="en-US" dirty="0"/>
              <a:t>Get a vertex’s out-bound edges:</a:t>
            </a:r>
          </a:p>
          <a:p>
            <a:pPr lvl="1"/>
            <a:r>
              <a:rPr lang="en-US" dirty="0"/>
              <a:t>Get a vertex’s in-bound edges:</a:t>
            </a:r>
          </a:p>
          <a:p>
            <a:pPr lvl="1"/>
            <a:r>
              <a:rPr lang="en-US" dirty="0"/>
              <a:t>Decide if some edge exists:</a:t>
            </a:r>
          </a:p>
          <a:p>
            <a:pPr lvl="1"/>
            <a:r>
              <a:rPr lang="en-US" dirty="0"/>
              <a:t>Insert an edge:</a:t>
            </a:r>
          </a:p>
          <a:p>
            <a:pPr lvl="1"/>
            <a:r>
              <a:rPr lang="en-US" dirty="0"/>
              <a:t>Delete an edge:</a:t>
            </a:r>
          </a:p>
          <a:p>
            <a:r>
              <a:rPr lang="en-US" dirty="0"/>
              <a:t>Space requirements:</a:t>
            </a:r>
          </a:p>
          <a:p>
            <a:r>
              <a:rPr lang="en-US" dirty="0"/>
              <a:t>Better for Sparse or Dense Graphs?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4DA8F-22A0-6294-7C29-73B5821A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29</a:t>
            </a:fld>
            <a:endParaRPr lang="en-US"/>
          </a:p>
        </p:txBody>
      </p:sp>
      <p:grpSp>
        <p:nvGrpSpPr>
          <p:cNvPr id="5" name="Group 42">
            <a:extLst>
              <a:ext uri="{FF2B5EF4-FFF2-40B4-BE49-F238E27FC236}">
                <a16:creationId xmlns:a16="http://schemas.microsoft.com/office/drawing/2014/main" id="{E4ACFB58-CE6F-A63C-D2EA-792EFF61E8D3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720145" y="5022853"/>
            <a:ext cx="2895600" cy="1787525"/>
            <a:chOff x="536" y="1747"/>
            <a:chExt cx="1824" cy="1126"/>
          </a:xfrm>
        </p:grpSpPr>
        <p:sp>
          <p:nvSpPr>
            <p:cNvPr id="6" name="Oval 30">
              <a:extLst>
                <a:ext uri="{FF2B5EF4-FFF2-40B4-BE49-F238E27FC236}">
                  <a16:creationId xmlns:a16="http://schemas.microsoft.com/office/drawing/2014/main" id="{7239557B-1BD8-A9D9-C8B5-F36616E15A0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31">
              <a:extLst>
                <a:ext uri="{FF2B5EF4-FFF2-40B4-BE49-F238E27FC236}">
                  <a16:creationId xmlns:a16="http://schemas.microsoft.com/office/drawing/2014/main" id="{999A0832-F99E-FE9B-40CF-870A8D20EF30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36" y="2093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A</a:t>
              </a:r>
              <a:endParaRPr lang="en-US"/>
            </a:p>
          </p:txBody>
        </p:sp>
        <p:sp>
          <p:nvSpPr>
            <p:cNvPr id="8" name="Oval 32">
              <a:extLst>
                <a:ext uri="{FF2B5EF4-FFF2-40B4-BE49-F238E27FC236}">
                  <a16:creationId xmlns:a16="http://schemas.microsoft.com/office/drawing/2014/main" id="{DAD1FF5D-D8BC-5A41-B93A-B0DD5898A2C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33">
              <a:extLst>
                <a:ext uri="{FF2B5EF4-FFF2-40B4-BE49-F238E27FC236}">
                  <a16:creationId xmlns:a16="http://schemas.microsoft.com/office/drawing/2014/main" id="{D5A89B96-E2D3-5D78-F8C8-758D115C635B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632" y="2640"/>
              <a:ext cx="2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</a:rPr>
                <a:t>B</a:t>
              </a:r>
              <a:endParaRPr lang="en-US"/>
            </a:p>
          </p:txBody>
        </p:sp>
        <p:sp>
          <p:nvSpPr>
            <p:cNvPr id="10" name="Oval 34">
              <a:extLst>
                <a:ext uri="{FF2B5EF4-FFF2-40B4-BE49-F238E27FC236}">
                  <a16:creationId xmlns:a16="http://schemas.microsoft.com/office/drawing/2014/main" id="{68DBDA91-F697-633E-40E5-49FB4336F95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CF249879-6A22-25DE-2197-65E65D2D539F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160" y="2189"/>
              <a:ext cx="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cxnSp>
          <p:nvCxnSpPr>
            <p:cNvPr id="12" name="AutoShape 36">
              <a:extLst>
                <a:ext uri="{FF2B5EF4-FFF2-40B4-BE49-F238E27FC236}">
                  <a16:creationId xmlns:a16="http://schemas.microsoft.com/office/drawing/2014/main" id="{671696B1-7BA0-55C6-209B-95777CE94AAC}"/>
                </a:ext>
              </a:extLst>
            </p:cNvPr>
            <p:cNvCxnSpPr>
              <a:cxnSpLocks noChangeShapeType="1"/>
              <a:stCxn id="10" idx="4"/>
              <a:endCxn id="8" idx="6"/>
            </p:cNvCxnSpPr>
            <p:nvPr>
              <p:custDataLst>
                <p:tags r:id="rId8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37">
              <a:extLst>
                <a:ext uri="{FF2B5EF4-FFF2-40B4-BE49-F238E27FC236}">
                  <a16:creationId xmlns:a16="http://schemas.microsoft.com/office/drawing/2014/main" id="{8D386730-34F6-3B73-A0AE-924C32E6A1E8}"/>
                </a:ext>
              </a:extLst>
            </p:cNvPr>
            <p:cNvCxnSpPr>
              <a:cxnSpLocks noChangeShapeType="1"/>
              <a:stCxn id="8" idx="2"/>
              <a:endCxn id="6" idx="4"/>
            </p:cNvCxnSpPr>
            <p:nvPr>
              <p:custDataLst>
                <p:tags r:id="rId9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38">
              <a:extLst>
                <a:ext uri="{FF2B5EF4-FFF2-40B4-BE49-F238E27FC236}">
                  <a16:creationId xmlns:a16="http://schemas.microsoft.com/office/drawing/2014/main" id="{25BAD510-0F7C-A1B9-9C62-3CC21F936315}"/>
                </a:ext>
              </a:extLst>
            </p:cNvPr>
            <p:cNvCxnSpPr>
              <a:cxnSpLocks noChangeShapeType="1"/>
              <a:stCxn id="6" idx="6"/>
              <a:endCxn id="8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" name="Oval 39">
              <a:extLst>
                <a:ext uri="{FF2B5EF4-FFF2-40B4-BE49-F238E27FC236}">
                  <a16:creationId xmlns:a16="http://schemas.microsoft.com/office/drawing/2014/main" id="{DA700C3F-9E21-FCBB-7441-95A30C0E9AE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16" name="AutoShape 40">
              <a:extLst>
                <a:ext uri="{FF2B5EF4-FFF2-40B4-BE49-F238E27FC236}">
                  <a16:creationId xmlns:a16="http://schemas.microsoft.com/office/drawing/2014/main" id="{1B69AA79-3691-5F9B-E977-C78A2BDC64DB}"/>
                </a:ext>
              </a:extLst>
            </p:cNvPr>
            <p:cNvCxnSpPr>
              <a:cxnSpLocks noChangeShapeType="1"/>
              <a:stCxn id="10" idx="1"/>
            </p:cNvCxnSpPr>
            <p:nvPr>
              <p:custDataLst>
                <p:tags r:id="rId12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Text Box 41">
              <a:extLst>
                <a:ext uri="{FF2B5EF4-FFF2-40B4-BE49-F238E27FC236}">
                  <a16:creationId xmlns:a16="http://schemas.microsoft.com/office/drawing/2014/main" id="{F684A894-2742-C08F-416E-B0CA506CD714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40" y="1747"/>
              <a:ext cx="2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FF"/>
                  </a:solidFill>
                </a:rPr>
                <a:t>D</a:t>
              </a:r>
            </a:p>
          </p:txBody>
        </p:sp>
      </p:grpSp>
      <p:graphicFrame>
        <p:nvGraphicFramePr>
          <p:cNvPr id="18" name="Table 100">
            <a:extLst>
              <a:ext uri="{FF2B5EF4-FFF2-40B4-BE49-F238E27FC236}">
                <a16:creationId xmlns:a16="http://schemas.microsoft.com/office/drawing/2014/main" id="{AD06F501-A75E-BEDA-4E33-1BD943F55915}"/>
              </a:ext>
            </a:extLst>
          </p:cNvPr>
          <p:cNvGraphicFramePr>
            <a:graphicFrameLocks noGrp="1"/>
          </p:cNvGraphicFramePr>
          <p:nvPr/>
        </p:nvGraphicFramePr>
        <p:xfrm>
          <a:off x="7377245" y="1407532"/>
          <a:ext cx="3581400" cy="348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457067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26848719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38178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79556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4705989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78058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918957"/>
                  </a:ext>
                </a:extLst>
              </a:tr>
              <a:tr h="594360">
                <a:tc row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From</a:t>
                      </a:r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076072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17093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570235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57670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26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3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Graphs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Introduction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Terminologies</a:t>
            </a:r>
          </a:p>
          <a:p>
            <a:r>
              <a:rPr lang="en-US" dirty="0"/>
              <a:t>Graph Data Structures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2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B31A-63ED-1E40-E145-C0A471FE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Matrix: Properties (Soln.)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4C5C38-09AF-A3A3-10D9-00B679000A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Running time to:</a:t>
                </a:r>
              </a:p>
              <a:p>
                <a:pPr lvl="1"/>
                <a:r>
                  <a:rPr lang="en-US" dirty="0"/>
                  <a:t>Get a vertex’s out-bound edges: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Get a vertex’s in-bound edges: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Decide if some edge exists: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Insert an edge: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Delete an edge: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Space requirements: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Better for Sparse or Dense Graphs?</a:t>
                </a:r>
                <a:r>
                  <a:rPr lang="en-US" dirty="0">
                    <a:solidFill>
                      <a:srgbClr val="FF0000"/>
                    </a:solidFill>
                  </a:rPr>
                  <a:t> Dense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4C5C38-09AF-A3A3-10D9-00B679000A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15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4DA8F-22A0-6294-7C29-73B5821A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30</a:t>
            </a:fld>
            <a:endParaRPr lang="en-US"/>
          </a:p>
        </p:txBody>
      </p:sp>
      <p:grpSp>
        <p:nvGrpSpPr>
          <p:cNvPr id="5" name="Group 42">
            <a:extLst>
              <a:ext uri="{FF2B5EF4-FFF2-40B4-BE49-F238E27FC236}">
                <a16:creationId xmlns:a16="http://schemas.microsoft.com/office/drawing/2014/main" id="{E4ACFB58-CE6F-A63C-D2EA-792EFF61E8D3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720145" y="5022853"/>
            <a:ext cx="2895600" cy="1787525"/>
            <a:chOff x="536" y="1747"/>
            <a:chExt cx="1824" cy="1126"/>
          </a:xfrm>
        </p:grpSpPr>
        <p:sp>
          <p:nvSpPr>
            <p:cNvPr id="6" name="Oval 30">
              <a:extLst>
                <a:ext uri="{FF2B5EF4-FFF2-40B4-BE49-F238E27FC236}">
                  <a16:creationId xmlns:a16="http://schemas.microsoft.com/office/drawing/2014/main" id="{7239557B-1BD8-A9D9-C8B5-F36616E15A0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31">
              <a:extLst>
                <a:ext uri="{FF2B5EF4-FFF2-40B4-BE49-F238E27FC236}">
                  <a16:creationId xmlns:a16="http://schemas.microsoft.com/office/drawing/2014/main" id="{999A0832-F99E-FE9B-40CF-870A8D20EF30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36" y="2093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A</a:t>
              </a:r>
              <a:endParaRPr lang="en-US"/>
            </a:p>
          </p:txBody>
        </p:sp>
        <p:sp>
          <p:nvSpPr>
            <p:cNvPr id="8" name="Oval 32">
              <a:extLst>
                <a:ext uri="{FF2B5EF4-FFF2-40B4-BE49-F238E27FC236}">
                  <a16:creationId xmlns:a16="http://schemas.microsoft.com/office/drawing/2014/main" id="{DAD1FF5D-D8BC-5A41-B93A-B0DD5898A2C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33">
              <a:extLst>
                <a:ext uri="{FF2B5EF4-FFF2-40B4-BE49-F238E27FC236}">
                  <a16:creationId xmlns:a16="http://schemas.microsoft.com/office/drawing/2014/main" id="{D5A89B96-E2D3-5D78-F8C8-758D115C635B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632" y="2640"/>
              <a:ext cx="2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</a:rPr>
                <a:t>B</a:t>
              </a:r>
              <a:endParaRPr lang="en-US"/>
            </a:p>
          </p:txBody>
        </p:sp>
        <p:sp>
          <p:nvSpPr>
            <p:cNvPr id="10" name="Oval 34">
              <a:extLst>
                <a:ext uri="{FF2B5EF4-FFF2-40B4-BE49-F238E27FC236}">
                  <a16:creationId xmlns:a16="http://schemas.microsoft.com/office/drawing/2014/main" id="{68DBDA91-F697-633E-40E5-49FB4336F95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CF249879-6A22-25DE-2197-65E65D2D539F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160" y="2189"/>
              <a:ext cx="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cxnSp>
          <p:nvCxnSpPr>
            <p:cNvPr id="12" name="AutoShape 36">
              <a:extLst>
                <a:ext uri="{FF2B5EF4-FFF2-40B4-BE49-F238E27FC236}">
                  <a16:creationId xmlns:a16="http://schemas.microsoft.com/office/drawing/2014/main" id="{671696B1-7BA0-55C6-209B-95777CE94AAC}"/>
                </a:ext>
              </a:extLst>
            </p:cNvPr>
            <p:cNvCxnSpPr>
              <a:cxnSpLocks noChangeShapeType="1"/>
              <a:stCxn id="10" idx="4"/>
              <a:endCxn id="8" idx="6"/>
            </p:cNvCxnSpPr>
            <p:nvPr>
              <p:custDataLst>
                <p:tags r:id="rId8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37">
              <a:extLst>
                <a:ext uri="{FF2B5EF4-FFF2-40B4-BE49-F238E27FC236}">
                  <a16:creationId xmlns:a16="http://schemas.microsoft.com/office/drawing/2014/main" id="{8D386730-34F6-3B73-A0AE-924C32E6A1E8}"/>
                </a:ext>
              </a:extLst>
            </p:cNvPr>
            <p:cNvCxnSpPr>
              <a:cxnSpLocks noChangeShapeType="1"/>
              <a:stCxn id="8" idx="2"/>
              <a:endCxn id="6" idx="4"/>
            </p:cNvCxnSpPr>
            <p:nvPr>
              <p:custDataLst>
                <p:tags r:id="rId9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38">
              <a:extLst>
                <a:ext uri="{FF2B5EF4-FFF2-40B4-BE49-F238E27FC236}">
                  <a16:creationId xmlns:a16="http://schemas.microsoft.com/office/drawing/2014/main" id="{25BAD510-0F7C-A1B9-9C62-3CC21F936315}"/>
                </a:ext>
              </a:extLst>
            </p:cNvPr>
            <p:cNvCxnSpPr>
              <a:cxnSpLocks noChangeShapeType="1"/>
              <a:stCxn id="6" idx="6"/>
              <a:endCxn id="8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" name="Oval 39">
              <a:extLst>
                <a:ext uri="{FF2B5EF4-FFF2-40B4-BE49-F238E27FC236}">
                  <a16:creationId xmlns:a16="http://schemas.microsoft.com/office/drawing/2014/main" id="{DA700C3F-9E21-FCBB-7441-95A30C0E9AE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16" name="AutoShape 40">
              <a:extLst>
                <a:ext uri="{FF2B5EF4-FFF2-40B4-BE49-F238E27FC236}">
                  <a16:creationId xmlns:a16="http://schemas.microsoft.com/office/drawing/2014/main" id="{1B69AA79-3691-5F9B-E977-C78A2BDC64DB}"/>
                </a:ext>
              </a:extLst>
            </p:cNvPr>
            <p:cNvCxnSpPr>
              <a:cxnSpLocks noChangeShapeType="1"/>
              <a:stCxn id="10" idx="1"/>
            </p:cNvCxnSpPr>
            <p:nvPr>
              <p:custDataLst>
                <p:tags r:id="rId12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Text Box 41">
              <a:extLst>
                <a:ext uri="{FF2B5EF4-FFF2-40B4-BE49-F238E27FC236}">
                  <a16:creationId xmlns:a16="http://schemas.microsoft.com/office/drawing/2014/main" id="{F684A894-2742-C08F-416E-B0CA506CD714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40" y="1747"/>
              <a:ext cx="2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FF"/>
                  </a:solidFill>
                </a:rPr>
                <a:t>D</a:t>
              </a:r>
            </a:p>
          </p:txBody>
        </p:sp>
      </p:grpSp>
      <p:graphicFrame>
        <p:nvGraphicFramePr>
          <p:cNvPr id="18" name="Table 100">
            <a:extLst>
              <a:ext uri="{FF2B5EF4-FFF2-40B4-BE49-F238E27FC236}">
                <a16:creationId xmlns:a16="http://schemas.microsoft.com/office/drawing/2014/main" id="{AD06F501-A75E-BEDA-4E33-1BD943F55915}"/>
              </a:ext>
            </a:extLst>
          </p:cNvPr>
          <p:cNvGraphicFramePr>
            <a:graphicFrameLocks noGrp="1"/>
          </p:cNvGraphicFramePr>
          <p:nvPr/>
        </p:nvGraphicFramePr>
        <p:xfrm>
          <a:off x="7377245" y="1407532"/>
          <a:ext cx="3581400" cy="348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457067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26848719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38178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85379556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4705989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78058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918957"/>
                  </a:ext>
                </a:extLst>
              </a:tr>
              <a:tr h="594360">
                <a:tc rowSpan="5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From</a:t>
                      </a:r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076072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17093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9900"/>
                          </a:solidFill>
                        </a:rPr>
                        <a:t>B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570235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92D05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57670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FF"/>
                          </a:solidFill>
                        </a:rPr>
                        <a:t>D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26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91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DF87-596C-358D-35A5-A3F7B1D06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Matrix: Adaptability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B5EB9-8057-7F0E-0D87-FAC7EA1C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8000" cy="4351338"/>
          </a:xfrm>
        </p:spPr>
        <p:txBody>
          <a:bodyPr/>
          <a:lstStyle/>
          <a:p>
            <a:r>
              <a:rPr lang="en-US" dirty="0"/>
              <a:t>How does it work for undirected graph?</a:t>
            </a:r>
          </a:p>
          <a:p>
            <a:pPr lvl="1"/>
            <a:endParaRPr lang="en-US" dirty="0">
              <a:solidFill>
                <a:srgbClr val="FF0000"/>
              </a:solidFill>
              <a:cs typeface="Courier New" panose="02070309020205020404" pitchFamily="49" charset="0"/>
            </a:endParaRPr>
          </a:p>
          <a:p>
            <a:r>
              <a:rPr lang="en-US" dirty="0"/>
              <a:t>How does it work for weighted graph?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C9081-021C-2822-6A0F-5C6E65EEA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0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DF87-596C-358D-35A5-A3F7B1D06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Matrix: Adaptability (Soln.)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B5EB9-8057-7F0E-0D87-FAC7EA1C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8000" cy="4351338"/>
          </a:xfrm>
        </p:spPr>
        <p:txBody>
          <a:bodyPr/>
          <a:lstStyle/>
          <a:p>
            <a:r>
              <a:rPr lang="en-US" dirty="0"/>
              <a:t>How does it work for undirected graph?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Symmetric in diagonal axis (e.g.,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M[v][u]==true</a:t>
            </a:r>
            <a:r>
              <a:rPr lang="en-US" dirty="0">
                <a:solidFill>
                  <a:srgbClr val="FF0000"/>
                </a:solidFill>
              </a:rPr>
              <a:t> , then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M[u][v]==true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)</a:t>
            </a:r>
          </a:p>
          <a:p>
            <a:r>
              <a:rPr lang="en-US" dirty="0"/>
              <a:t>How does it work for weighted graph?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Instead of </a:t>
            </a:r>
            <a:r>
              <a:rPr lang="en-US" dirty="0" err="1">
                <a:solidFill>
                  <a:srgbClr val="FF0000"/>
                </a:solidFill>
              </a:rPr>
              <a:t>boolean</a:t>
            </a:r>
            <a:r>
              <a:rPr lang="en-US" dirty="0">
                <a:solidFill>
                  <a:srgbClr val="FF0000"/>
                </a:solidFill>
              </a:rPr>
              <a:t>, use integer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"not an edge" can be 0, -1, infinite,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C9081-021C-2822-6A0F-5C6E65EEA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044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859B-C0DF-2301-98D0-AEEA7F38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Adjacency List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A11FBC-8B46-FD01-DBCE-4E0D76F708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Assign each node a number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 array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arr</a:t>
                </a:r>
                <a:r>
                  <a:rPr lang="en-US" dirty="0"/>
                  <a:t> of length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dirty="0"/>
                  <a:t> where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arr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</a:t>
                </a:r>
                <a:r>
                  <a:rPr lang="en-US" dirty="0">
                    <a:cs typeface="Courier New" panose="02070309020205020404" pitchFamily="49" charset="0"/>
                  </a:rPr>
                  <a:t> stores a (linked) list of all </a:t>
                </a:r>
                <a:r>
                  <a:rPr lang="en-US">
                    <a:cs typeface="Courier New" panose="02070309020205020404" pitchFamily="49" charset="0"/>
                  </a:rPr>
                  <a:t>adjacent vertices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A11FBC-8B46-FD01-DBCE-4E0D76F70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1A46A-2B4E-18D8-1D7D-9667C063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33</a:t>
            </a:fld>
            <a:endParaRPr lang="en-US"/>
          </a:p>
        </p:txBody>
      </p:sp>
      <p:grpSp>
        <p:nvGrpSpPr>
          <p:cNvPr id="44" name="Group 33">
            <a:extLst>
              <a:ext uri="{FF2B5EF4-FFF2-40B4-BE49-F238E27FC236}">
                <a16:creationId xmlns:a16="http://schemas.microsoft.com/office/drawing/2014/main" id="{9DEDFFA0-4C4A-A63C-8845-8114BFC9EC88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461155" y="3429000"/>
            <a:ext cx="2947987" cy="1814512"/>
            <a:chOff x="536" y="1747"/>
            <a:chExt cx="1857" cy="1143"/>
          </a:xfrm>
        </p:grpSpPr>
        <p:sp>
          <p:nvSpPr>
            <p:cNvPr id="45" name="Oval 34">
              <a:extLst>
                <a:ext uri="{FF2B5EF4-FFF2-40B4-BE49-F238E27FC236}">
                  <a16:creationId xmlns:a16="http://schemas.microsoft.com/office/drawing/2014/main" id="{18B93275-01CB-1570-E2BF-E2C09E6117C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6" name="Text Box 35">
              <a:extLst>
                <a:ext uri="{FF2B5EF4-FFF2-40B4-BE49-F238E27FC236}">
                  <a16:creationId xmlns:a16="http://schemas.microsoft.com/office/drawing/2014/main" id="{67D7B088-14CE-D640-D3B9-1367B8C9AC15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536" y="2093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7" name="Oval 36">
              <a:extLst>
                <a:ext uri="{FF2B5EF4-FFF2-40B4-BE49-F238E27FC236}">
                  <a16:creationId xmlns:a16="http://schemas.microsoft.com/office/drawing/2014/main" id="{B6C35ED6-89AB-5F81-9A1C-037A0F9530F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8" name="Text Box 37">
              <a:extLst>
                <a:ext uri="{FF2B5EF4-FFF2-40B4-BE49-F238E27FC236}">
                  <a16:creationId xmlns:a16="http://schemas.microsoft.com/office/drawing/2014/main" id="{703BB1B4-DF10-7A66-2527-0488F5FA6337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1632" y="2640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FF054E21-6891-1980-7998-40A8C2A8612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0" name="Text Box 39">
              <a:extLst>
                <a:ext uri="{FF2B5EF4-FFF2-40B4-BE49-F238E27FC236}">
                  <a16:creationId xmlns:a16="http://schemas.microsoft.com/office/drawing/2014/main" id="{049C7E23-08BF-0B87-B564-5D14F6C23E62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160" y="2189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51" name="AutoShape 40">
              <a:extLst>
                <a:ext uri="{FF2B5EF4-FFF2-40B4-BE49-F238E27FC236}">
                  <a16:creationId xmlns:a16="http://schemas.microsoft.com/office/drawing/2014/main" id="{B019DED3-56FC-12EC-F14E-835764D0ABA0}"/>
                </a:ext>
              </a:extLst>
            </p:cNvPr>
            <p:cNvCxnSpPr>
              <a:cxnSpLocks noChangeShapeType="1"/>
              <a:stCxn id="49" idx="4"/>
              <a:endCxn id="47" idx="6"/>
            </p:cNvCxnSpPr>
            <p:nvPr>
              <p:custDataLst>
                <p:tags r:id="rId34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2" name="AutoShape 41">
              <a:extLst>
                <a:ext uri="{FF2B5EF4-FFF2-40B4-BE49-F238E27FC236}">
                  <a16:creationId xmlns:a16="http://schemas.microsoft.com/office/drawing/2014/main" id="{79343272-5E05-E125-4FC5-14A305432C81}"/>
                </a:ext>
              </a:extLst>
            </p:cNvPr>
            <p:cNvCxnSpPr>
              <a:cxnSpLocks noChangeShapeType="1"/>
              <a:stCxn id="47" idx="2"/>
              <a:endCxn id="45" idx="4"/>
            </p:cNvCxnSpPr>
            <p:nvPr>
              <p:custDataLst>
                <p:tags r:id="rId35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3" name="AutoShape 42">
              <a:extLst>
                <a:ext uri="{FF2B5EF4-FFF2-40B4-BE49-F238E27FC236}">
                  <a16:creationId xmlns:a16="http://schemas.microsoft.com/office/drawing/2014/main" id="{9BC36FA2-FB75-1798-2493-67079D25EB3C}"/>
                </a:ext>
              </a:extLst>
            </p:cNvPr>
            <p:cNvCxnSpPr>
              <a:cxnSpLocks noChangeShapeType="1"/>
              <a:stCxn id="45" idx="6"/>
              <a:endCxn id="47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4" name="Oval 43">
              <a:extLst>
                <a:ext uri="{FF2B5EF4-FFF2-40B4-BE49-F238E27FC236}">
                  <a16:creationId xmlns:a16="http://schemas.microsoft.com/office/drawing/2014/main" id="{5FB2FAF5-921E-DC1F-ED2B-66E09E10F00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55" name="AutoShape 44">
              <a:extLst>
                <a:ext uri="{FF2B5EF4-FFF2-40B4-BE49-F238E27FC236}">
                  <a16:creationId xmlns:a16="http://schemas.microsoft.com/office/drawing/2014/main" id="{D65FAEF0-8F02-C99A-8D6A-94459B267F16}"/>
                </a:ext>
              </a:extLst>
            </p:cNvPr>
            <p:cNvCxnSpPr>
              <a:cxnSpLocks noChangeShapeType="1"/>
              <a:stCxn id="49" idx="1"/>
            </p:cNvCxnSpPr>
            <p:nvPr>
              <p:custDataLst>
                <p:tags r:id="rId38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6" name="Text Box 45">
              <a:extLst>
                <a:ext uri="{FF2B5EF4-FFF2-40B4-BE49-F238E27FC236}">
                  <a16:creationId xmlns:a16="http://schemas.microsoft.com/office/drawing/2014/main" id="{DD4A3984-F77B-8C79-2520-0AAB5966B1CD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440" y="1747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grpSp>
        <p:nvGrpSpPr>
          <p:cNvPr id="57" name="Group 50">
            <a:extLst>
              <a:ext uri="{FF2B5EF4-FFF2-40B4-BE49-F238E27FC236}">
                <a16:creationId xmlns:a16="http://schemas.microsoft.com/office/drawing/2014/main" id="{2C0B35D3-6D86-2F49-1FF9-BAB11768189A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6688667" y="3567112"/>
            <a:ext cx="1309688" cy="2590800"/>
            <a:chOff x="3351" y="1776"/>
            <a:chExt cx="825" cy="1632"/>
          </a:xfrm>
        </p:grpSpPr>
        <p:sp>
          <p:nvSpPr>
            <p:cNvPr id="58" name="Rectangle 14">
              <a:extLst>
                <a:ext uri="{FF2B5EF4-FFF2-40B4-BE49-F238E27FC236}">
                  <a16:creationId xmlns:a16="http://schemas.microsoft.com/office/drawing/2014/main" id="{6C4313FF-6A31-2E30-ED7E-C8CBBEF7B049}"/>
                </a:ext>
              </a:extLst>
            </p:cNvPr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669" y="1776"/>
              <a:ext cx="507" cy="12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Rectangle 18">
              <a:extLst>
                <a:ext uri="{FF2B5EF4-FFF2-40B4-BE49-F238E27FC236}">
                  <a16:creationId xmlns:a16="http://schemas.microsoft.com/office/drawing/2014/main" id="{84568729-6E8F-9FA0-D7F9-9932639725B6}"/>
                </a:ext>
              </a:extLst>
            </p:cNvPr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669" y="2608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" name="Rectangle 19">
              <a:extLst>
                <a:ext uri="{FF2B5EF4-FFF2-40B4-BE49-F238E27FC236}">
                  <a16:creationId xmlns:a16="http://schemas.microsoft.com/office/drawing/2014/main" id="{B699D175-24E4-B78B-0AD9-D15A0A18582A}"/>
                </a:ext>
              </a:extLst>
            </p:cNvPr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69" y="1776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Rectangle 20">
              <a:extLst>
                <a:ext uri="{FF2B5EF4-FFF2-40B4-BE49-F238E27FC236}">
                  <a16:creationId xmlns:a16="http://schemas.microsoft.com/office/drawing/2014/main" id="{DAE23DC8-B141-6673-4A53-3C7C3CC2EE13}"/>
                </a:ext>
              </a:extLst>
            </p:cNvPr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669" y="1776"/>
              <a:ext cx="507" cy="16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2" name="Text Box 46">
              <a:extLst>
                <a:ext uri="{FF2B5EF4-FFF2-40B4-BE49-F238E27FC236}">
                  <a16:creationId xmlns:a16="http://schemas.microsoft.com/office/drawing/2014/main" id="{32A03DE8-431C-24A5-8211-3A5C9C3C2F69}"/>
                </a:ext>
              </a:extLst>
            </p:cNvPr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351" y="18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63" name="Text Box 47">
              <a:extLst>
                <a:ext uri="{FF2B5EF4-FFF2-40B4-BE49-F238E27FC236}">
                  <a16:creationId xmlns:a16="http://schemas.microsoft.com/office/drawing/2014/main" id="{17674336-C7AE-FF52-19C3-51B07878CA52}"/>
                </a:ext>
              </a:extLst>
            </p:cNvPr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362" y="2256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64" name="Text Box 48">
              <a:extLst>
                <a:ext uri="{FF2B5EF4-FFF2-40B4-BE49-F238E27FC236}">
                  <a16:creationId xmlns:a16="http://schemas.microsoft.com/office/drawing/2014/main" id="{0A417F03-8FD9-D41D-48FD-90999465FF65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362" y="2710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5" name="Text Box 49">
              <a:extLst>
                <a:ext uri="{FF2B5EF4-FFF2-40B4-BE49-F238E27FC236}">
                  <a16:creationId xmlns:a16="http://schemas.microsoft.com/office/drawing/2014/main" id="{D3BBCAFA-A0E6-F33E-A3E7-835776DC36BE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366" y="30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sp>
        <p:nvSpPr>
          <p:cNvPr id="66" name="Rectangle 3">
            <a:extLst>
              <a:ext uri="{FF2B5EF4-FFF2-40B4-BE49-F238E27FC236}">
                <a16:creationId xmlns:a16="http://schemas.microsoft.com/office/drawing/2014/main" id="{EEA78249-6E20-DAFD-6A54-140F663F32C1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212667" y="37195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67" name="Rectangle 5">
            <a:extLst>
              <a:ext uri="{FF2B5EF4-FFF2-40B4-BE49-F238E27FC236}">
                <a16:creationId xmlns:a16="http://schemas.microsoft.com/office/drawing/2014/main" id="{64CEACF0-AB0B-0A5D-0D87-7842EF2E4E27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65067" y="371951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8" name="AutoShape 9">
            <a:extLst>
              <a:ext uri="{FF2B5EF4-FFF2-40B4-BE49-F238E27FC236}">
                <a16:creationId xmlns:a16="http://schemas.microsoft.com/office/drawing/2014/main" id="{886B3784-E4E5-B18F-9CB6-18F239FA3CDA}"/>
              </a:ext>
            </a:extLst>
          </p:cNvPr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7679267" y="3871912"/>
            <a:ext cx="533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9" name="Rectangle 3">
            <a:extLst>
              <a:ext uri="{FF2B5EF4-FFF2-40B4-BE49-F238E27FC236}">
                <a16:creationId xmlns:a16="http://schemas.microsoft.com/office/drawing/2014/main" id="{849A9BB1-BD69-B654-97C7-82AC5EF70A01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17467" y="37195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70" name="Rectangle 3">
            <a:extLst>
              <a:ext uri="{FF2B5EF4-FFF2-40B4-BE49-F238E27FC236}">
                <a16:creationId xmlns:a16="http://schemas.microsoft.com/office/drawing/2014/main" id="{2EA4C93B-0453-D810-FF28-CF43D5810476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288867" y="44053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4953C3FE-C33C-F2BD-E4AD-F8B59B18DB87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441267" y="440531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72" name="AutoShape 9">
            <a:extLst>
              <a:ext uri="{FF2B5EF4-FFF2-40B4-BE49-F238E27FC236}">
                <a16:creationId xmlns:a16="http://schemas.microsoft.com/office/drawing/2014/main" id="{C0C1E438-BC0F-E73B-FDB7-58204DFE9FB2}"/>
              </a:ext>
            </a:extLst>
          </p:cNvPr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7679267" y="455771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3" name="Rectangle 3">
            <a:extLst>
              <a:ext uri="{FF2B5EF4-FFF2-40B4-BE49-F238E27FC236}">
                <a16:creationId xmlns:a16="http://schemas.microsoft.com/office/drawing/2014/main" id="{2345F224-FBC7-0E89-9882-F8C957DE1877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93667" y="44053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F573C6AF-25B7-7F29-C5DA-BACEC6928511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365067" y="50911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D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75" name="Rectangle 5">
            <a:extLst>
              <a:ext uri="{FF2B5EF4-FFF2-40B4-BE49-F238E27FC236}">
                <a16:creationId xmlns:a16="http://schemas.microsoft.com/office/drawing/2014/main" id="{CB39EF19-F3B1-F425-A47B-2873B07877E4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517467" y="509111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76" name="AutoShape 9">
            <a:extLst>
              <a:ext uri="{FF2B5EF4-FFF2-40B4-BE49-F238E27FC236}">
                <a16:creationId xmlns:a16="http://schemas.microsoft.com/office/drawing/2014/main" id="{2920B54A-1508-4C03-1163-9DF5083D7D7A}"/>
              </a:ext>
            </a:extLst>
          </p:cNvPr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7755467" y="524351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7" name="Rectangle 3">
            <a:extLst>
              <a:ext uri="{FF2B5EF4-FFF2-40B4-BE49-F238E27FC236}">
                <a16:creationId xmlns:a16="http://schemas.microsoft.com/office/drawing/2014/main" id="{1FA600F8-9129-BF06-521B-6CB3B0A64DD2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669867" y="50911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EF86F9E3-9D0F-36A1-8F64-A5D9BE246CFA}"/>
              </a:ext>
            </a:extLst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9431867" y="50911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79" name="Rectangle 5">
            <a:extLst>
              <a:ext uri="{FF2B5EF4-FFF2-40B4-BE49-F238E27FC236}">
                <a16:creationId xmlns:a16="http://schemas.microsoft.com/office/drawing/2014/main" id="{107DF40F-CF3D-E492-A9CD-120B367F72E2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584267" y="509111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80" name="AutoShape 9">
            <a:extLst>
              <a:ext uri="{FF2B5EF4-FFF2-40B4-BE49-F238E27FC236}">
                <a16:creationId xmlns:a16="http://schemas.microsoft.com/office/drawing/2014/main" id="{C76458D0-80E8-45B7-D91E-7E9B42EE9DB3}"/>
              </a:ext>
            </a:extLst>
          </p:cNvPr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>
            <a:off x="8822267" y="524351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1" name="Rectangle 3">
            <a:extLst>
              <a:ext uri="{FF2B5EF4-FFF2-40B4-BE49-F238E27FC236}">
                <a16:creationId xmlns:a16="http://schemas.microsoft.com/office/drawing/2014/main" id="{7D733290-0991-A833-13FF-F414BCF6E88F}"/>
              </a:ext>
            </a:extLst>
          </p:cNvPr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736667" y="509111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82D60D-D58C-D70A-F513-477E4F4F251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499880" y="5624512"/>
            <a:ext cx="2555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76856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1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0CF5-523B-6A13-01D7-B168458E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List: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9DDD2-1A27-4108-D8A5-1CDFCE71E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4"/>
            <a:ext cx="10515600" cy="4351338"/>
          </a:xfrm>
        </p:spPr>
        <p:txBody>
          <a:bodyPr/>
          <a:lstStyle/>
          <a:p>
            <a:r>
              <a:rPr lang="en-US" dirty="0"/>
              <a:t>Running time to:</a:t>
            </a:r>
          </a:p>
          <a:p>
            <a:pPr lvl="1"/>
            <a:r>
              <a:rPr lang="en-US" dirty="0"/>
              <a:t>Get a vertex’s out-bound edges: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Get a vertex’s in-bound edges: 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Decide if some edge exists: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Insert an edge: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Delete an edge: </a:t>
            </a:r>
          </a:p>
          <a:p>
            <a:pPr lvl="2"/>
            <a:endParaRPr lang="en-US" dirty="0"/>
          </a:p>
          <a:p>
            <a:r>
              <a:rPr lang="en-US" dirty="0"/>
              <a:t>Space requirements: </a:t>
            </a:r>
          </a:p>
          <a:p>
            <a:r>
              <a:rPr lang="en-US" dirty="0"/>
              <a:t>Better for Sparse or Dense Graphs?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F8356-956A-CE24-98DB-CE1CC580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35</a:t>
            </a:fld>
            <a:endParaRPr lang="en-US"/>
          </a:p>
        </p:txBody>
      </p:sp>
      <p:grpSp>
        <p:nvGrpSpPr>
          <p:cNvPr id="31" name="Group 33">
            <a:extLst>
              <a:ext uri="{FF2B5EF4-FFF2-40B4-BE49-F238E27FC236}">
                <a16:creationId xmlns:a16="http://schemas.microsoft.com/office/drawing/2014/main" id="{4152D363-1D45-2BD5-60F8-D15BAFB56578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253412" y="4297362"/>
            <a:ext cx="2947987" cy="1814512"/>
            <a:chOff x="536" y="1747"/>
            <a:chExt cx="1857" cy="1143"/>
          </a:xfrm>
        </p:grpSpPr>
        <p:sp>
          <p:nvSpPr>
            <p:cNvPr id="32" name="Oval 34">
              <a:extLst>
                <a:ext uri="{FF2B5EF4-FFF2-40B4-BE49-F238E27FC236}">
                  <a16:creationId xmlns:a16="http://schemas.microsoft.com/office/drawing/2014/main" id="{4FE12593-122B-26FA-C5FF-85B7963FC93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3" name="Text Box 35">
              <a:extLst>
                <a:ext uri="{FF2B5EF4-FFF2-40B4-BE49-F238E27FC236}">
                  <a16:creationId xmlns:a16="http://schemas.microsoft.com/office/drawing/2014/main" id="{6D377490-5391-540A-AEA2-379AA98C55D3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536" y="2093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4" name="Oval 36">
              <a:extLst>
                <a:ext uri="{FF2B5EF4-FFF2-40B4-BE49-F238E27FC236}">
                  <a16:creationId xmlns:a16="http://schemas.microsoft.com/office/drawing/2014/main" id="{B3893117-DC4D-486D-C921-F69381B5F95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" name="Text Box 37">
              <a:extLst>
                <a:ext uri="{FF2B5EF4-FFF2-40B4-BE49-F238E27FC236}">
                  <a16:creationId xmlns:a16="http://schemas.microsoft.com/office/drawing/2014/main" id="{A94995BC-E2C2-616F-D26B-F22FF4BC3663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1632" y="2640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" name="Oval 38">
              <a:extLst>
                <a:ext uri="{FF2B5EF4-FFF2-40B4-BE49-F238E27FC236}">
                  <a16:creationId xmlns:a16="http://schemas.microsoft.com/office/drawing/2014/main" id="{DE28D306-14EC-0F5A-FA2B-B73807339CA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" name="Text Box 39">
              <a:extLst>
                <a:ext uri="{FF2B5EF4-FFF2-40B4-BE49-F238E27FC236}">
                  <a16:creationId xmlns:a16="http://schemas.microsoft.com/office/drawing/2014/main" id="{13DA9928-4869-282A-E102-7233EB067518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160" y="2189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38" name="AutoShape 40">
              <a:extLst>
                <a:ext uri="{FF2B5EF4-FFF2-40B4-BE49-F238E27FC236}">
                  <a16:creationId xmlns:a16="http://schemas.microsoft.com/office/drawing/2014/main" id="{7AFDF33D-EE20-A639-7803-A4D35D1D45F3}"/>
                </a:ext>
              </a:extLst>
            </p:cNvPr>
            <p:cNvCxnSpPr>
              <a:cxnSpLocks noChangeShapeType="1"/>
              <a:stCxn id="36" idx="4"/>
              <a:endCxn id="34" idx="6"/>
            </p:cNvCxnSpPr>
            <p:nvPr>
              <p:custDataLst>
                <p:tags r:id="rId34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9" name="AutoShape 41">
              <a:extLst>
                <a:ext uri="{FF2B5EF4-FFF2-40B4-BE49-F238E27FC236}">
                  <a16:creationId xmlns:a16="http://schemas.microsoft.com/office/drawing/2014/main" id="{3107DB15-C9A0-ABB5-10C8-F1AFA8DF8307}"/>
                </a:ext>
              </a:extLst>
            </p:cNvPr>
            <p:cNvCxnSpPr>
              <a:cxnSpLocks noChangeShapeType="1"/>
              <a:stCxn id="34" idx="2"/>
              <a:endCxn id="32" idx="4"/>
            </p:cNvCxnSpPr>
            <p:nvPr>
              <p:custDataLst>
                <p:tags r:id="rId35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0" name="AutoShape 42">
              <a:extLst>
                <a:ext uri="{FF2B5EF4-FFF2-40B4-BE49-F238E27FC236}">
                  <a16:creationId xmlns:a16="http://schemas.microsoft.com/office/drawing/2014/main" id="{34CD7F99-114E-C4C0-39D1-30C41648E20A}"/>
                </a:ext>
              </a:extLst>
            </p:cNvPr>
            <p:cNvCxnSpPr>
              <a:cxnSpLocks noChangeShapeType="1"/>
              <a:stCxn id="32" idx="6"/>
              <a:endCxn id="34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" name="Oval 43">
              <a:extLst>
                <a:ext uri="{FF2B5EF4-FFF2-40B4-BE49-F238E27FC236}">
                  <a16:creationId xmlns:a16="http://schemas.microsoft.com/office/drawing/2014/main" id="{2C2D7C97-F317-1CE1-9C31-CAF2739D62F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42" name="AutoShape 44">
              <a:extLst>
                <a:ext uri="{FF2B5EF4-FFF2-40B4-BE49-F238E27FC236}">
                  <a16:creationId xmlns:a16="http://schemas.microsoft.com/office/drawing/2014/main" id="{1FA70966-D176-1611-CDEE-084926073585}"/>
                </a:ext>
              </a:extLst>
            </p:cNvPr>
            <p:cNvCxnSpPr>
              <a:cxnSpLocks noChangeShapeType="1"/>
              <a:stCxn id="36" idx="1"/>
            </p:cNvCxnSpPr>
            <p:nvPr>
              <p:custDataLst>
                <p:tags r:id="rId38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3" name="Text Box 45">
              <a:extLst>
                <a:ext uri="{FF2B5EF4-FFF2-40B4-BE49-F238E27FC236}">
                  <a16:creationId xmlns:a16="http://schemas.microsoft.com/office/drawing/2014/main" id="{E3731D66-B898-49F6-1EE7-22EFFAB59DD2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440" y="1747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grpSp>
        <p:nvGrpSpPr>
          <p:cNvPr id="44" name="Group 50">
            <a:extLst>
              <a:ext uri="{FF2B5EF4-FFF2-40B4-BE49-F238E27FC236}">
                <a16:creationId xmlns:a16="http://schemas.microsoft.com/office/drawing/2014/main" id="{B073956F-DD68-B26F-F2F7-7CF6FDCC7315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470106" y="332582"/>
            <a:ext cx="1309688" cy="2590800"/>
            <a:chOff x="3351" y="1776"/>
            <a:chExt cx="825" cy="1632"/>
          </a:xfrm>
        </p:grpSpPr>
        <p:sp>
          <p:nvSpPr>
            <p:cNvPr id="45" name="Rectangle 14">
              <a:extLst>
                <a:ext uri="{FF2B5EF4-FFF2-40B4-BE49-F238E27FC236}">
                  <a16:creationId xmlns:a16="http://schemas.microsoft.com/office/drawing/2014/main" id="{371526DD-AAC5-4054-1F1C-40F83894800C}"/>
                </a:ext>
              </a:extLst>
            </p:cNvPr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669" y="1776"/>
              <a:ext cx="507" cy="12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6" name="Rectangle 18">
              <a:extLst>
                <a:ext uri="{FF2B5EF4-FFF2-40B4-BE49-F238E27FC236}">
                  <a16:creationId xmlns:a16="http://schemas.microsoft.com/office/drawing/2014/main" id="{CFEA622F-2C0A-739A-7E12-9A1FDEB7521F}"/>
                </a:ext>
              </a:extLst>
            </p:cNvPr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669" y="2608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7" name="Rectangle 19">
              <a:extLst>
                <a:ext uri="{FF2B5EF4-FFF2-40B4-BE49-F238E27FC236}">
                  <a16:creationId xmlns:a16="http://schemas.microsoft.com/office/drawing/2014/main" id="{01DE2D35-46DF-B72B-D991-E5E73DF2903E}"/>
                </a:ext>
              </a:extLst>
            </p:cNvPr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69" y="1776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8" name="Rectangle 20">
              <a:extLst>
                <a:ext uri="{FF2B5EF4-FFF2-40B4-BE49-F238E27FC236}">
                  <a16:creationId xmlns:a16="http://schemas.microsoft.com/office/drawing/2014/main" id="{AC0EBA90-A00A-C309-C26D-198A0C00E620}"/>
                </a:ext>
              </a:extLst>
            </p:cNvPr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669" y="1776"/>
              <a:ext cx="507" cy="16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9" name="Text Box 46">
              <a:extLst>
                <a:ext uri="{FF2B5EF4-FFF2-40B4-BE49-F238E27FC236}">
                  <a16:creationId xmlns:a16="http://schemas.microsoft.com/office/drawing/2014/main" id="{24ED0B08-484A-233D-E351-85A27D5D044D}"/>
                </a:ext>
              </a:extLst>
            </p:cNvPr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351" y="18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0" name="Text Box 47">
              <a:extLst>
                <a:ext uri="{FF2B5EF4-FFF2-40B4-BE49-F238E27FC236}">
                  <a16:creationId xmlns:a16="http://schemas.microsoft.com/office/drawing/2014/main" id="{FC7F9D1D-623D-D984-FB2F-36E86893FB94}"/>
                </a:ext>
              </a:extLst>
            </p:cNvPr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362" y="2256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" name="Text Box 48">
              <a:extLst>
                <a:ext uri="{FF2B5EF4-FFF2-40B4-BE49-F238E27FC236}">
                  <a16:creationId xmlns:a16="http://schemas.microsoft.com/office/drawing/2014/main" id="{6612AD31-BF6F-528D-6B5B-A85E4A8D242F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362" y="2710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2" name="Text Box 49">
              <a:extLst>
                <a:ext uri="{FF2B5EF4-FFF2-40B4-BE49-F238E27FC236}">
                  <a16:creationId xmlns:a16="http://schemas.microsoft.com/office/drawing/2014/main" id="{879C45D2-0E12-2033-8697-A32DDDFF837D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366" y="30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91DC97AC-BEE0-28ED-21FD-22072EA5469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994106" y="4849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AAA37E7B-1FA0-8D3C-3097-4551C150EF96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0146506" y="4849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5" name="AutoShape 9">
            <a:extLst>
              <a:ext uri="{FF2B5EF4-FFF2-40B4-BE49-F238E27FC236}">
                <a16:creationId xmlns:a16="http://schemas.microsoft.com/office/drawing/2014/main" id="{1A58240B-9E3F-9A52-B55F-2AC59C6B8001}"/>
              </a:ext>
            </a:extLst>
          </p:cNvPr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9460706" y="637382"/>
            <a:ext cx="533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6" name="Rectangle 3">
            <a:extLst>
              <a:ext uri="{FF2B5EF4-FFF2-40B4-BE49-F238E27FC236}">
                <a16:creationId xmlns:a16="http://schemas.microsoft.com/office/drawing/2014/main" id="{526FC5D8-B0DD-5CA6-BE60-2ECA6C36C6A7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298906" y="4849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27C3B39E-2B82-7659-2FD6-244B7A6B2F41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070306" y="11707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58" name="Rectangle 5">
            <a:extLst>
              <a:ext uri="{FF2B5EF4-FFF2-40B4-BE49-F238E27FC236}">
                <a16:creationId xmlns:a16="http://schemas.microsoft.com/office/drawing/2014/main" id="{976FBAE0-8267-417F-D8C8-74EC37A5484D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0222706" y="11707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9" name="AutoShape 9">
            <a:extLst>
              <a:ext uri="{FF2B5EF4-FFF2-40B4-BE49-F238E27FC236}">
                <a16:creationId xmlns:a16="http://schemas.microsoft.com/office/drawing/2014/main" id="{66230227-6EAB-1CAB-714B-5AB426AEE30D}"/>
              </a:ext>
            </a:extLst>
          </p:cNvPr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9460706" y="13231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0" name="Rectangle 3">
            <a:extLst>
              <a:ext uri="{FF2B5EF4-FFF2-40B4-BE49-F238E27FC236}">
                <a16:creationId xmlns:a16="http://schemas.microsoft.com/office/drawing/2014/main" id="{3F148E45-209F-F360-3C90-1D47DDF08376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0375106" y="11707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D27AC7EE-3972-A060-5E29-EA9002AFA68C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1465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D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62" name="Rectangle 5">
            <a:extLst>
              <a:ext uri="{FF2B5EF4-FFF2-40B4-BE49-F238E27FC236}">
                <a16:creationId xmlns:a16="http://schemas.microsoft.com/office/drawing/2014/main" id="{46CDA91D-FBB5-943E-2D1D-E87326BBEEF1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0298906" y="18565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3" name="AutoShape 9">
            <a:extLst>
              <a:ext uri="{FF2B5EF4-FFF2-40B4-BE49-F238E27FC236}">
                <a16:creationId xmlns:a16="http://schemas.microsoft.com/office/drawing/2014/main" id="{B352ED38-AAE1-0A53-32B6-E0FE9893890A}"/>
              </a:ext>
            </a:extLst>
          </p:cNvPr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9536906" y="20089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4" name="Rectangle 3">
            <a:extLst>
              <a:ext uri="{FF2B5EF4-FFF2-40B4-BE49-F238E27FC236}">
                <a16:creationId xmlns:a16="http://schemas.microsoft.com/office/drawing/2014/main" id="{1CB7DA09-2DD2-A1D0-5BC7-D9F585C5335E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04513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5DC9F7BD-23B5-F41E-03F1-5EE658CB3332}"/>
              </a:ext>
            </a:extLst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2133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6C7A776D-950F-8FD2-FB91-56CC2DD080E6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365706" y="18565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7" name="AutoShape 9">
            <a:extLst>
              <a:ext uri="{FF2B5EF4-FFF2-40B4-BE49-F238E27FC236}">
                <a16:creationId xmlns:a16="http://schemas.microsoft.com/office/drawing/2014/main" id="{1FD63B1D-52C8-104E-4952-109857F074DB}"/>
              </a:ext>
            </a:extLst>
          </p:cNvPr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>
            <a:off x="10603706" y="20089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8" name="Rectangle 3">
            <a:extLst>
              <a:ext uri="{FF2B5EF4-FFF2-40B4-BE49-F238E27FC236}">
                <a16:creationId xmlns:a16="http://schemas.microsoft.com/office/drawing/2014/main" id="{88786801-FDC8-17AF-65D8-F565A1E75A9D}"/>
              </a:ext>
            </a:extLst>
          </p:cNvPr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15181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D995881-194E-6628-FD37-A586E8AFDFF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9281319" y="2389982"/>
            <a:ext cx="2555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8038896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0CF5-523B-6A13-01D7-B168458E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List: Properties (Soln.)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59DDD2-1A27-4108-D8A5-1CDFCE71EE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0824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Running time to:</a:t>
                </a:r>
              </a:p>
              <a:p>
                <a:pPr lvl="1"/>
                <a:r>
                  <a:rPr lang="en-US" dirty="0"/>
                  <a:t>Get a vertex’s out-bound edges: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out-degree of vertex</a:t>
                </a:r>
                <a:endParaRPr lang="en-US" dirty="0"/>
              </a:p>
              <a:p>
                <a:pPr lvl="1"/>
                <a:r>
                  <a:rPr lang="en-US" dirty="0"/>
                  <a:t>Get a vertex’s in-bound edges: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note: can keep 2nd "reverse" adjacency list for faster </a:t>
                </a:r>
              </a:p>
              <a:p>
                <a:pPr lvl="1"/>
                <a:r>
                  <a:rPr lang="en-US" dirty="0"/>
                  <a:t>Decide if some edge exists: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out-degree of source vertex</a:t>
                </a:r>
                <a:endParaRPr lang="en-US" dirty="0"/>
              </a:p>
              <a:p>
                <a:pPr lvl="1"/>
                <a:r>
                  <a:rPr lang="en-US" dirty="0"/>
                  <a:t>Insert an edge: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unless you need to check for duplicates then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Delete an edge: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Space requirements: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</a:rPr>
                      <m:t>𝒪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Better for Sparse or Dense Graphs?</a:t>
                </a:r>
                <a:r>
                  <a:rPr lang="en-US" dirty="0">
                    <a:solidFill>
                      <a:srgbClr val="FF0000"/>
                    </a:solidFill>
                  </a:rPr>
                  <a:t> Sparse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59DDD2-1A27-4108-D8A5-1CDFCE71EE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0824"/>
                <a:ext cx="10515600" cy="4351338"/>
              </a:xfrm>
              <a:blipFill>
                <a:blip r:embed="rId41"/>
                <a:stretch>
                  <a:fillRect l="-1043" t="-2241" b="-22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F8356-956A-CE24-98DB-CE1CC580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36</a:t>
            </a:fld>
            <a:endParaRPr lang="en-US"/>
          </a:p>
        </p:txBody>
      </p:sp>
      <p:grpSp>
        <p:nvGrpSpPr>
          <p:cNvPr id="31" name="Group 33">
            <a:extLst>
              <a:ext uri="{FF2B5EF4-FFF2-40B4-BE49-F238E27FC236}">
                <a16:creationId xmlns:a16="http://schemas.microsoft.com/office/drawing/2014/main" id="{4152D363-1D45-2BD5-60F8-D15BAFB56578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253412" y="4297362"/>
            <a:ext cx="2947987" cy="1814512"/>
            <a:chOff x="536" y="1747"/>
            <a:chExt cx="1857" cy="1143"/>
          </a:xfrm>
        </p:grpSpPr>
        <p:sp>
          <p:nvSpPr>
            <p:cNvPr id="32" name="Oval 34">
              <a:extLst>
                <a:ext uri="{FF2B5EF4-FFF2-40B4-BE49-F238E27FC236}">
                  <a16:creationId xmlns:a16="http://schemas.microsoft.com/office/drawing/2014/main" id="{4FE12593-122B-26FA-C5FF-85B7963FC93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3" name="Text Box 35">
              <a:extLst>
                <a:ext uri="{FF2B5EF4-FFF2-40B4-BE49-F238E27FC236}">
                  <a16:creationId xmlns:a16="http://schemas.microsoft.com/office/drawing/2014/main" id="{6D377490-5391-540A-AEA2-379AA98C55D3}"/>
                </a:ext>
              </a:extLst>
            </p:cNvPr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536" y="2093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4" name="Oval 36">
              <a:extLst>
                <a:ext uri="{FF2B5EF4-FFF2-40B4-BE49-F238E27FC236}">
                  <a16:creationId xmlns:a16="http://schemas.microsoft.com/office/drawing/2014/main" id="{B3893117-DC4D-486D-C921-F69381B5F95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" name="Text Box 37">
              <a:extLst>
                <a:ext uri="{FF2B5EF4-FFF2-40B4-BE49-F238E27FC236}">
                  <a16:creationId xmlns:a16="http://schemas.microsoft.com/office/drawing/2014/main" id="{A94995BC-E2C2-616F-D26B-F22FF4BC3663}"/>
                </a:ext>
              </a:extLst>
            </p:cNvPr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1632" y="2640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" name="Oval 38">
              <a:extLst>
                <a:ext uri="{FF2B5EF4-FFF2-40B4-BE49-F238E27FC236}">
                  <a16:creationId xmlns:a16="http://schemas.microsoft.com/office/drawing/2014/main" id="{DE28D306-14EC-0F5A-FA2B-B73807339CA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" name="Text Box 39">
              <a:extLst>
                <a:ext uri="{FF2B5EF4-FFF2-40B4-BE49-F238E27FC236}">
                  <a16:creationId xmlns:a16="http://schemas.microsoft.com/office/drawing/2014/main" id="{13DA9928-4869-282A-E102-7233EB067518}"/>
                </a:ext>
              </a:extLst>
            </p:cNvPr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160" y="2189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38" name="AutoShape 40">
              <a:extLst>
                <a:ext uri="{FF2B5EF4-FFF2-40B4-BE49-F238E27FC236}">
                  <a16:creationId xmlns:a16="http://schemas.microsoft.com/office/drawing/2014/main" id="{7AFDF33D-EE20-A639-7803-A4D35D1D45F3}"/>
                </a:ext>
              </a:extLst>
            </p:cNvPr>
            <p:cNvCxnSpPr>
              <a:cxnSpLocks noChangeShapeType="1"/>
              <a:stCxn id="36" idx="4"/>
              <a:endCxn id="34" idx="6"/>
            </p:cNvCxnSpPr>
            <p:nvPr>
              <p:custDataLst>
                <p:tags r:id="rId34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9" name="AutoShape 41">
              <a:extLst>
                <a:ext uri="{FF2B5EF4-FFF2-40B4-BE49-F238E27FC236}">
                  <a16:creationId xmlns:a16="http://schemas.microsoft.com/office/drawing/2014/main" id="{3107DB15-C9A0-ABB5-10C8-F1AFA8DF8307}"/>
                </a:ext>
              </a:extLst>
            </p:cNvPr>
            <p:cNvCxnSpPr>
              <a:cxnSpLocks noChangeShapeType="1"/>
              <a:stCxn id="34" idx="2"/>
              <a:endCxn id="32" idx="4"/>
            </p:cNvCxnSpPr>
            <p:nvPr>
              <p:custDataLst>
                <p:tags r:id="rId35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0" name="AutoShape 42">
              <a:extLst>
                <a:ext uri="{FF2B5EF4-FFF2-40B4-BE49-F238E27FC236}">
                  <a16:creationId xmlns:a16="http://schemas.microsoft.com/office/drawing/2014/main" id="{34CD7F99-114E-C4C0-39D1-30C41648E20A}"/>
                </a:ext>
              </a:extLst>
            </p:cNvPr>
            <p:cNvCxnSpPr>
              <a:cxnSpLocks noChangeShapeType="1"/>
              <a:stCxn id="32" idx="6"/>
              <a:endCxn id="34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1" name="Oval 43">
              <a:extLst>
                <a:ext uri="{FF2B5EF4-FFF2-40B4-BE49-F238E27FC236}">
                  <a16:creationId xmlns:a16="http://schemas.microsoft.com/office/drawing/2014/main" id="{2C2D7C97-F317-1CE1-9C31-CAF2739D62F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42" name="AutoShape 44">
              <a:extLst>
                <a:ext uri="{FF2B5EF4-FFF2-40B4-BE49-F238E27FC236}">
                  <a16:creationId xmlns:a16="http://schemas.microsoft.com/office/drawing/2014/main" id="{1FA70966-D176-1611-CDEE-084926073585}"/>
                </a:ext>
              </a:extLst>
            </p:cNvPr>
            <p:cNvCxnSpPr>
              <a:cxnSpLocks noChangeShapeType="1"/>
              <a:stCxn id="36" idx="1"/>
            </p:cNvCxnSpPr>
            <p:nvPr>
              <p:custDataLst>
                <p:tags r:id="rId38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3" name="Text Box 45">
              <a:extLst>
                <a:ext uri="{FF2B5EF4-FFF2-40B4-BE49-F238E27FC236}">
                  <a16:creationId xmlns:a16="http://schemas.microsoft.com/office/drawing/2014/main" id="{E3731D66-B898-49F6-1EE7-22EFFAB59DD2}"/>
                </a:ext>
              </a:extLst>
            </p:cNvPr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440" y="1747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grpSp>
        <p:nvGrpSpPr>
          <p:cNvPr id="44" name="Group 50">
            <a:extLst>
              <a:ext uri="{FF2B5EF4-FFF2-40B4-BE49-F238E27FC236}">
                <a16:creationId xmlns:a16="http://schemas.microsoft.com/office/drawing/2014/main" id="{B073956F-DD68-B26F-F2F7-7CF6FDCC7315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470106" y="332582"/>
            <a:ext cx="1309688" cy="2590800"/>
            <a:chOff x="3351" y="1776"/>
            <a:chExt cx="825" cy="1632"/>
          </a:xfrm>
        </p:grpSpPr>
        <p:sp>
          <p:nvSpPr>
            <p:cNvPr id="45" name="Rectangle 14">
              <a:extLst>
                <a:ext uri="{FF2B5EF4-FFF2-40B4-BE49-F238E27FC236}">
                  <a16:creationId xmlns:a16="http://schemas.microsoft.com/office/drawing/2014/main" id="{371526DD-AAC5-4054-1F1C-40F83894800C}"/>
                </a:ext>
              </a:extLst>
            </p:cNvPr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669" y="1776"/>
              <a:ext cx="507" cy="12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6" name="Rectangle 18">
              <a:extLst>
                <a:ext uri="{FF2B5EF4-FFF2-40B4-BE49-F238E27FC236}">
                  <a16:creationId xmlns:a16="http://schemas.microsoft.com/office/drawing/2014/main" id="{CFEA622F-2C0A-739A-7E12-9A1FDEB7521F}"/>
                </a:ext>
              </a:extLst>
            </p:cNvPr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669" y="2608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7" name="Rectangle 19">
              <a:extLst>
                <a:ext uri="{FF2B5EF4-FFF2-40B4-BE49-F238E27FC236}">
                  <a16:creationId xmlns:a16="http://schemas.microsoft.com/office/drawing/2014/main" id="{01DE2D35-46DF-B72B-D991-E5E73DF2903E}"/>
                </a:ext>
              </a:extLst>
            </p:cNvPr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69" y="1776"/>
              <a:ext cx="507" cy="4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8" name="Rectangle 20">
              <a:extLst>
                <a:ext uri="{FF2B5EF4-FFF2-40B4-BE49-F238E27FC236}">
                  <a16:creationId xmlns:a16="http://schemas.microsoft.com/office/drawing/2014/main" id="{AC0EBA90-A00A-C309-C26D-198A0C00E620}"/>
                </a:ext>
              </a:extLst>
            </p:cNvPr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669" y="1776"/>
              <a:ext cx="507" cy="16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9" name="Text Box 46">
              <a:extLst>
                <a:ext uri="{FF2B5EF4-FFF2-40B4-BE49-F238E27FC236}">
                  <a16:creationId xmlns:a16="http://schemas.microsoft.com/office/drawing/2014/main" id="{24ED0B08-484A-233D-E351-85A27D5D044D}"/>
                </a:ext>
              </a:extLst>
            </p:cNvPr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351" y="18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0" name="Text Box 47">
              <a:extLst>
                <a:ext uri="{FF2B5EF4-FFF2-40B4-BE49-F238E27FC236}">
                  <a16:creationId xmlns:a16="http://schemas.microsoft.com/office/drawing/2014/main" id="{FC7F9D1D-623D-D984-FB2F-36E86893FB94}"/>
                </a:ext>
              </a:extLst>
            </p:cNvPr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362" y="2256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" name="Text Box 48">
              <a:extLst>
                <a:ext uri="{FF2B5EF4-FFF2-40B4-BE49-F238E27FC236}">
                  <a16:creationId xmlns:a16="http://schemas.microsoft.com/office/drawing/2014/main" id="{6612AD31-BF6F-528D-6B5B-A85E4A8D242F}"/>
                </a:ext>
              </a:extLst>
            </p:cNvPr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362" y="2710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2" name="Text Box 49">
              <a:extLst>
                <a:ext uri="{FF2B5EF4-FFF2-40B4-BE49-F238E27FC236}">
                  <a16:creationId xmlns:a16="http://schemas.microsoft.com/office/drawing/2014/main" id="{879C45D2-0E12-2033-8697-A32DDDFF837D}"/>
                </a:ext>
              </a:extLst>
            </p:cNvPr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366" y="3072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imes New Roman" pitchFamily="18" charset="0"/>
                </a:rPr>
                <a:t>D</a:t>
              </a:r>
            </a:p>
          </p:txBody>
        </p: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91DC97AC-BEE0-28ED-21FD-22072EA5469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994106" y="4849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AAA37E7B-1FA0-8D3C-3097-4551C150EF96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0146506" y="4849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5" name="AutoShape 9">
            <a:extLst>
              <a:ext uri="{FF2B5EF4-FFF2-40B4-BE49-F238E27FC236}">
                <a16:creationId xmlns:a16="http://schemas.microsoft.com/office/drawing/2014/main" id="{1A58240B-9E3F-9A52-B55F-2AC59C6B8001}"/>
              </a:ext>
            </a:extLst>
          </p:cNvPr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9460706" y="637382"/>
            <a:ext cx="533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6" name="Rectangle 3">
            <a:extLst>
              <a:ext uri="{FF2B5EF4-FFF2-40B4-BE49-F238E27FC236}">
                <a16:creationId xmlns:a16="http://schemas.microsoft.com/office/drawing/2014/main" id="{526FC5D8-B0DD-5CA6-BE60-2ECA6C36C6A7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298906" y="4849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27C3B39E-2B82-7659-2FD6-244B7A6B2F41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070306" y="11707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58" name="Rectangle 5">
            <a:extLst>
              <a:ext uri="{FF2B5EF4-FFF2-40B4-BE49-F238E27FC236}">
                <a16:creationId xmlns:a16="http://schemas.microsoft.com/office/drawing/2014/main" id="{976FBAE0-8267-417F-D8C8-74EC37A5484D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0222706" y="11707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9" name="AutoShape 9">
            <a:extLst>
              <a:ext uri="{FF2B5EF4-FFF2-40B4-BE49-F238E27FC236}">
                <a16:creationId xmlns:a16="http://schemas.microsoft.com/office/drawing/2014/main" id="{66230227-6EAB-1CAB-714B-5AB426AEE30D}"/>
              </a:ext>
            </a:extLst>
          </p:cNvPr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9460706" y="13231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0" name="Rectangle 3">
            <a:extLst>
              <a:ext uri="{FF2B5EF4-FFF2-40B4-BE49-F238E27FC236}">
                <a16:creationId xmlns:a16="http://schemas.microsoft.com/office/drawing/2014/main" id="{3F148E45-209F-F360-3C90-1D47DDF08376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0375106" y="11707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D27AC7EE-3972-A060-5E29-EA9002AFA68C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1465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</a:rPr>
              <a:t>D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62" name="Rectangle 5">
            <a:extLst>
              <a:ext uri="{FF2B5EF4-FFF2-40B4-BE49-F238E27FC236}">
                <a16:creationId xmlns:a16="http://schemas.microsoft.com/office/drawing/2014/main" id="{46CDA91D-FBB5-943E-2D1D-E87326BBEEF1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0298906" y="18565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3" name="AutoShape 9">
            <a:extLst>
              <a:ext uri="{FF2B5EF4-FFF2-40B4-BE49-F238E27FC236}">
                <a16:creationId xmlns:a16="http://schemas.microsoft.com/office/drawing/2014/main" id="{B352ED38-AAE1-0A53-32B6-E0FE9893890A}"/>
              </a:ext>
            </a:extLst>
          </p:cNvPr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9536906" y="20089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4" name="Rectangle 3">
            <a:extLst>
              <a:ext uri="{FF2B5EF4-FFF2-40B4-BE49-F238E27FC236}">
                <a16:creationId xmlns:a16="http://schemas.microsoft.com/office/drawing/2014/main" id="{1CB7DA09-2DD2-A1D0-5BC7-D9F585C5335E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04513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5DC9F7BD-23B5-F41E-03F1-5EE658CB3332}"/>
              </a:ext>
            </a:extLst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2133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6C7A776D-950F-8FD2-FB91-56CC2DD080E6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365706" y="185658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7" name="AutoShape 9">
            <a:extLst>
              <a:ext uri="{FF2B5EF4-FFF2-40B4-BE49-F238E27FC236}">
                <a16:creationId xmlns:a16="http://schemas.microsoft.com/office/drawing/2014/main" id="{1FD63B1D-52C8-104E-4952-109857F074DB}"/>
              </a:ext>
            </a:extLst>
          </p:cNvPr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>
            <a:off x="10603706" y="2008982"/>
            <a:ext cx="6096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8" name="Rectangle 3">
            <a:extLst>
              <a:ext uri="{FF2B5EF4-FFF2-40B4-BE49-F238E27FC236}">
                <a16:creationId xmlns:a16="http://schemas.microsoft.com/office/drawing/2014/main" id="{88786801-FDC8-17AF-65D8-F565A1E75A9D}"/>
              </a:ext>
            </a:extLst>
          </p:cNvPr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1518106" y="1856582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/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D995881-194E-6628-FD37-A586E8AFDFF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9281319" y="2389982"/>
            <a:ext cx="2555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781274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951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C5845-7F23-010C-0A59-80ABBBC9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vs List, which is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71DE9-AFE0-80FE-A666-723290D07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Graphs are often sparse:</a:t>
            </a:r>
          </a:p>
          <a:p>
            <a:pPr lvl="1"/>
            <a:r>
              <a:rPr lang="en-US" dirty="0"/>
              <a:t>Streets form grids </a:t>
            </a:r>
          </a:p>
          <a:p>
            <a:pPr lvl="2"/>
            <a:r>
              <a:rPr lang="en-US" dirty="0"/>
              <a:t>every corner is not connected to every other corner</a:t>
            </a:r>
          </a:p>
          <a:p>
            <a:pPr lvl="1"/>
            <a:r>
              <a:rPr lang="en-US" dirty="0"/>
              <a:t>Airlines rarely fly to all possible cities </a:t>
            </a:r>
          </a:p>
          <a:p>
            <a:pPr lvl="2"/>
            <a:r>
              <a:rPr lang="en-US" dirty="0"/>
              <a:t>or if they do it is to/from a hub rather than directly to/from all small cities to other small cities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Adjacency lists should generally be your default choice</a:t>
            </a:r>
          </a:p>
          <a:p>
            <a:pPr lvl="1"/>
            <a:r>
              <a:rPr lang="en-US" dirty="0"/>
              <a:t>Slower performance compensated by greater space savings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D585D-9BC0-CCCF-F9F6-82A12ECE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CE74-600A-BC01-9886-D9A50619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Basic Mathematical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E94214-74D4-C5BE-8389-F3BA3E7776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graph is a mathematical representation of a set of objects (vertices/nodes) connected by links (edges).</a:t>
                </a:r>
              </a:p>
              <a:p>
                <a:r>
                  <a:rPr lang="en-US" dirty="0"/>
                  <a:t>A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is a pair of sets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/>
                  <a:t> where: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a set of vertices (or nodes)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a set of edges</a:t>
                </a:r>
              </a:p>
              <a:p>
                <a:pPr lvl="2"/>
                <a:r>
                  <a:rPr lang="en-US" dirty="0"/>
                  <a:t>Where each edge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a pair of vertices</a:t>
                </a:r>
              </a:p>
              <a:p>
                <a:pPr lvl="2"/>
                <a:r>
                  <a:rPr lang="en-US" dirty="0"/>
                  <a:t>An edge "connects" the vertices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E94214-74D4-C5BE-8389-F3BA3E7776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1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1EDEA-0219-7434-7356-4996CA63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BB942167-2E70-07F1-C360-F8DE1D4AC629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8329931" y="3182356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j-lt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031A9A4-4B47-CE71-828C-79CCB1023905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479156" y="2907718"/>
            <a:ext cx="669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Han</a:t>
            </a:r>
            <a:endParaRPr lang="en-US" sz="2000" dirty="0">
              <a:latin typeface="+mj-lt"/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28AD6E35-A464-963B-4617-F4125416840B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9098281" y="3637968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j-lt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0E332D9E-DA08-0112-5C7E-C14E3A5CFD3C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355456" y="3745918"/>
            <a:ext cx="69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rgbClr val="008000"/>
                </a:solidFill>
                <a:latin typeface="+mj-lt"/>
              </a:rPr>
              <a:t>Leia</a:t>
            </a:r>
            <a:endParaRPr lang="en-US" sz="2000" dirty="0">
              <a:latin typeface="+mj-lt"/>
            </a:endParaRP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ADB3D005-4E88-215B-2062-6C2BC2764EA4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10006331" y="2850568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>
              <a:latin typeface="+mj-lt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D797F8F-E99E-6D89-CEBA-73C2C9707D52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193656" y="3029956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Luke</a:t>
            </a:r>
            <a:endParaRPr lang="en-US" sz="2000" dirty="0">
              <a:latin typeface="+mj-lt"/>
            </a:endParaRPr>
          </a:p>
        </p:txBody>
      </p:sp>
      <p:cxnSp>
        <p:nvCxnSpPr>
          <p:cNvPr id="11" name="AutoShape 11">
            <a:extLst>
              <a:ext uri="{FF2B5EF4-FFF2-40B4-BE49-F238E27FC236}">
                <a16:creationId xmlns:a16="http://schemas.microsoft.com/office/drawing/2014/main" id="{4E1E8BB1-02BC-079B-0DAC-2CFAE003F293}"/>
              </a:ext>
            </a:extLst>
          </p:cNvPr>
          <p:cNvCxnSpPr>
            <a:cxnSpLocks noChangeShapeType="1"/>
            <a:stCxn id="9" idx="4"/>
            <a:endCxn id="7" idx="6"/>
          </p:cNvCxnSpPr>
          <p:nvPr>
            <p:custDataLst>
              <p:tags r:id="rId7"/>
            </p:custDataLst>
          </p:nvPr>
        </p:nvCxnSpPr>
        <p:spPr bwMode="auto">
          <a:xfrm rot="5400000">
            <a:off x="9444356" y="3075993"/>
            <a:ext cx="644525" cy="7651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2">
            <a:extLst>
              <a:ext uri="{FF2B5EF4-FFF2-40B4-BE49-F238E27FC236}">
                <a16:creationId xmlns:a16="http://schemas.microsoft.com/office/drawing/2014/main" id="{2D840E38-9E44-6D14-BB48-EFB167E1C65B}"/>
              </a:ext>
            </a:extLst>
          </p:cNvPr>
          <p:cNvCxnSpPr>
            <a:cxnSpLocks noChangeShapeType="1"/>
            <a:stCxn id="7" idx="2"/>
            <a:endCxn id="5" idx="4"/>
          </p:cNvCxnSpPr>
          <p:nvPr>
            <p:custDataLst>
              <p:tags r:id="rId8"/>
            </p:custDataLst>
          </p:nvPr>
        </p:nvCxnSpPr>
        <p:spPr bwMode="auto">
          <a:xfrm rot="10800000">
            <a:off x="8472806" y="3468106"/>
            <a:ext cx="625475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3">
            <a:extLst>
              <a:ext uri="{FF2B5EF4-FFF2-40B4-BE49-F238E27FC236}">
                <a16:creationId xmlns:a16="http://schemas.microsoft.com/office/drawing/2014/main" id="{D400C0E0-C6FA-271B-4ABD-3DD366CE5362}"/>
              </a:ext>
            </a:extLst>
          </p:cNvPr>
          <p:cNvCxnSpPr>
            <a:cxnSpLocks noChangeShapeType="1"/>
            <a:stCxn id="5" idx="6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8615681" y="3325231"/>
            <a:ext cx="625475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" name="Text Box 14">
            <a:extLst>
              <a:ext uri="{FF2B5EF4-FFF2-40B4-BE49-F238E27FC236}">
                <a16:creationId xmlns:a16="http://schemas.microsoft.com/office/drawing/2014/main" id="{71DF3EFE-BD85-5C1B-7C85-31153058614E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869556" y="4298368"/>
            <a:ext cx="31083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itchFamily="49" charset="0"/>
              </a:rPr>
              <a:t>V = {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</a:rPr>
              <a:t>Luke</a:t>
            </a:r>
            <a:r>
              <a:rPr lang="en-US" sz="2000" dirty="0">
                <a:latin typeface="Courier New" pitchFamily="49" charset="0"/>
              </a:rPr>
              <a:t>}</a:t>
            </a:r>
          </a:p>
          <a:p>
            <a:r>
              <a:rPr lang="en-US" sz="2000" dirty="0">
                <a:latin typeface="Courier New" pitchFamily="49" charset="0"/>
              </a:rPr>
              <a:t>E = {(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</a:rPr>
              <a:t>Luke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>
                <a:latin typeface="Courier New" pitchFamily="49" charset="0"/>
              </a:rPr>
              <a:t>), </a:t>
            </a:r>
          </a:p>
          <a:p>
            <a:r>
              <a:rPr lang="en-US" sz="2000" dirty="0">
                <a:latin typeface="Courier New" pitchFamily="49" charset="0"/>
              </a:rPr>
              <a:t>     (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>
                <a:latin typeface="Courier New" pitchFamily="49" charset="0"/>
              </a:rPr>
              <a:t>), </a:t>
            </a:r>
          </a:p>
          <a:p>
            <a:r>
              <a:rPr lang="en-US" sz="2000" dirty="0">
                <a:latin typeface="Courier New" pitchFamily="49" charset="0"/>
              </a:rPr>
              <a:t>     (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>
                <a:latin typeface="Courier New" pitchFamily="49" charset="0"/>
              </a:rPr>
              <a:t>)}</a:t>
            </a:r>
          </a:p>
        </p:txBody>
      </p:sp>
    </p:spTree>
    <p:extLst>
      <p:ext uri="{BB962C8B-B14F-4D97-AF65-F5344CB8AC3E}">
        <p14:creationId xmlns:p14="http://schemas.microsoft.com/office/powerpoint/2010/main" val="157002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EF2A-60F4-C2C9-AFDD-E4545B980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Basic Intuition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C5565-0BCF-FF0A-628D-2451F0C70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bunch of circles and arrows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54A5B-8DE8-BE03-F9E5-D8587219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B09A90F8-F25C-0880-29C6-75B94D1ABEC6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606464" y="3224689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j-lt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A29229D1-75C7-CE16-8A10-233CB906A55F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55689" y="2950051"/>
            <a:ext cx="669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Han</a:t>
            </a:r>
            <a:endParaRPr lang="en-US" sz="2000" dirty="0">
              <a:latin typeface="+mj-lt"/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EEC1EFF4-041E-2D0A-A7C7-3BBF3262A4B2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374814" y="3680301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j-lt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79443933-7044-B064-0D40-507012E3010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631989" y="3788251"/>
            <a:ext cx="69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rgbClr val="008000"/>
                </a:solidFill>
                <a:latin typeface="+mj-lt"/>
              </a:rPr>
              <a:t>Leia</a:t>
            </a:r>
            <a:endParaRPr lang="en-US" sz="2000" dirty="0">
              <a:latin typeface="+mj-lt"/>
            </a:endParaRP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951F5EF6-E482-1FC9-E0C2-855791E6EF4A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282864" y="2892901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>
              <a:latin typeface="+mj-lt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3053F820-DF01-E557-AA96-53933A27291F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70189" y="3072289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FF"/>
                </a:solidFill>
                <a:latin typeface="+mj-lt"/>
              </a:rPr>
              <a:t>Luke</a:t>
            </a:r>
            <a:endParaRPr lang="en-US" sz="2000" dirty="0">
              <a:latin typeface="+mj-lt"/>
            </a:endParaRPr>
          </a:p>
        </p:txBody>
      </p:sp>
      <p:cxnSp>
        <p:nvCxnSpPr>
          <p:cNvPr id="11" name="AutoShape 11">
            <a:extLst>
              <a:ext uri="{FF2B5EF4-FFF2-40B4-BE49-F238E27FC236}">
                <a16:creationId xmlns:a16="http://schemas.microsoft.com/office/drawing/2014/main" id="{444F348B-E2A9-0DC2-B351-A6817969D44C}"/>
              </a:ext>
            </a:extLst>
          </p:cNvPr>
          <p:cNvCxnSpPr>
            <a:cxnSpLocks noChangeShapeType="1"/>
            <a:stCxn id="9" idx="4"/>
            <a:endCxn id="7" idx="6"/>
          </p:cNvCxnSpPr>
          <p:nvPr>
            <p:custDataLst>
              <p:tags r:id="rId7"/>
            </p:custDataLst>
          </p:nvPr>
        </p:nvCxnSpPr>
        <p:spPr bwMode="auto">
          <a:xfrm rot="5400000">
            <a:off x="3720889" y="3118326"/>
            <a:ext cx="644525" cy="7651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2">
            <a:extLst>
              <a:ext uri="{FF2B5EF4-FFF2-40B4-BE49-F238E27FC236}">
                <a16:creationId xmlns:a16="http://schemas.microsoft.com/office/drawing/2014/main" id="{A490738B-67AC-C011-82CE-48C7CBC9B066}"/>
              </a:ext>
            </a:extLst>
          </p:cNvPr>
          <p:cNvCxnSpPr>
            <a:cxnSpLocks noChangeShapeType="1"/>
            <a:stCxn id="7" idx="2"/>
            <a:endCxn id="5" idx="4"/>
          </p:cNvCxnSpPr>
          <p:nvPr>
            <p:custDataLst>
              <p:tags r:id="rId8"/>
            </p:custDataLst>
          </p:nvPr>
        </p:nvCxnSpPr>
        <p:spPr bwMode="auto">
          <a:xfrm rot="10800000">
            <a:off x="2749339" y="3510439"/>
            <a:ext cx="625475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3">
            <a:extLst>
              <a:ext uri="{FF2B5EF4-FFF2-40B4-BE49-F238E27FC236}">
                <a16:creationId xmlns:a16="http://schemas.microsoft.com/office/drawing/2014/main" id="{1937543A-A290-BEE6-7F36-18D11695EA60}"/>
              </a:ext>
            </a:extLst>
          </p:cNvPr>
          <p:cNvCxnSpPr>
            <a:cxnSpLocks noChangeShapeType="1"/>
            <a:stCxn id="5" idx="6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2892214" y="3367564"/>
            <a:ext cx="625475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" name="Text Box 14">
            <a:extLst>
              <a:ext uri="{FF2B5EF4-FFF2-40B4-BE49-F238E27FC236}">
                <a16:creationId xmlns:a16="http://schemas.microsoft.com/office/drawing/2014/main" id="{58DFA2AC-E81B-1D86-0F69-37D6EEE9EDCE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6089" y="4340701"/>
            <a:ext cx="31083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itchFamily="49" charset="0"/>
              </a:rPr>
              <a:t>V = {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</a:rPr>
              <a:t>Luke</a:t>
            </a:r>
            <a:r>
              <a:rPr lang="en-US" sz="2000" dirty="0">
                <a:latin typeface="Courier New" pitchFamily="49" charset="0"/>
              </a:rPr>
              <a:t>}</a:t>
            </a:r>
          </a:p>
          <a:p>
            <a:r>
              <a:rPr lang="en-US" sz="2000" dirty="0">
                <a:latin typeface="Courier New" pitchFamily="49" charset="0"/>
              </a:rPr>
              <a:t>E = {(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</a:rPr>
              <a:t>Luke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>
                <a:latin typeface="Courier New" pitchFamily="49" charset="0"/>
              </a:rPr>
              <a:t>), </a:t>
            </a:r>
          </a:p>
          <a:p>
            <a:r>
              <a:rPr lang="en-US" sz="2000" dirty="0">
                <a:latin typeface="Courier New" pitchFamily="49" charset="0"/>
              </a:rPr>
              <a:t>     (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>
                <a:latin typeface="Courier New" pitchFamily="49" charset="0"/>
              </a:rPr>
              <a:t>), </a:t>
            </a:r>
          </a:p>
          <a:p>
            <a:r>
              <a:rPr lang="en-US" sz="2000" dirty="0">
                <a:latin typeface="Courier New" pitchFamily="49" charset="0"/>
              </a:rPr>
              <a:t>     (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</a:rPr>
              <a:t>Leia</a:t>
            </a:r>
            <a:r>
              <a:rPr lang="en-US" sz="2000" dirty="0" err="1">
                <a:latin typeface="Courier New" pitchFamily="49" charset="0"/>
              </a:rPr>
              <a:t>,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Han</a:t>
            </a:r>
            <a:r>
              <a:rPr lang="en-US" sz="2000" dirty="0">
                <a:latin typeface="Courier New" pitchFamily="49" charset="0"/>
              </a:rPr>
              <a:t>)}</a:t>
            </a:r>
          </a:p>
        </p:txBody>
      </p:sp>
    </p:spTree>
    <p:extLst>
      <p:ext uri="{BB962C8B-B14F-4D97-AF65-F5344CB8AC3E}">
        <p14:creationId xmlns:p14="http://schemas.microsoft.com/office/powerpoint/2010/main" val="187060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DC0F-44CE-D534-3C64-0F50E21F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Terminology Vomit (Memorize!)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9BD43-B677-453E-8A94-CFFA57EA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Vertex (or Nodes)</a:t>
            </a:r>
          </a:p>
          <a:p>
            <a:r>
              <a:rPr lang="en-US" sz="2000" dirty="0"/>
              <a:t>Edges</a:t>
            </a:r>
          </a:p>
          <a:p>
            <a:r>
              <a:rPr lang="en-US" sz="2000" dirty="0"/>
              <a:t>Directed vs Undirected</a:t>
            </a:r>
          </a:p>
          <a:p>
            <a:r>
              <a:rPr lang="en-US" sz="2000" dirty="0"/>
              <a:t>Weighted vs Unweighted</a:t>
            </a:r>
          </a:p>
          <a:p>
            <a:r>
              <a:rPr lang="en-US" sz="2000" dirty="0"/>
              <a:t>Degree (of a Vertex)</a:t>
            </a:r>
          </a:p>
          <a:p>
            <a:pPr lvl="1"/>
            <a:r>
              <a:rPr lang="en-US" sz="1600" dirty="0"/>
              <a:t>In-Degree</a:t>
            </a:r>
          </a:p>
          <a:p>
            <a:pPr lvl="1"/>
            <a:r>
              <a:rPr lang="en-US" sz="1600" dirty="0"/>
              <a:t>Out-Degree</a:t>
            </a:r>
          </a:p>
          <a:p>
            <a:r>
              <a:rPr lang="en-US" sz="2000" dirty="0"/>
              <a:t>Walk vs Path (or Simple Path) vs Cycles</a:t>
            </a:r>
          </a:p>
          <a:p>
            <a:pPr lvl="1"/>
            <a:r>
              <a:rPr lang="en-US" sz="1600" dirty="0"/>
              <a:t>Cyclic vs Acyclic</a:t>
            </a:r>
          </a:p>
          <a:p>
            <a:r>
              <a:rPr lang="en-US" sz="2000" dirty="0"/>
              <a:t>Connected vs Disconnected</a:t>
            </a:r>
          </a:p>
          <a:p>
            <a:r>
              <a:rPr lang="en-US" sz="2000" dirty="0"/>
              <a:t>Sparse vs Dense</a:t>
            </a:r>
          </a:p>
          <a:p>
            <a:r>
              <a:rPr lang="en-US" sz="2000" dirty="0"/>
              <a:t>and many more...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3F745-AFF5-BA27-DC69-2C83A6DC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52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E47F5-95E5-2B1E-B8C4-F044ED75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Yet Another Internet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9F9F-66E8-3129-26FD-FE3390536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millions of different terminologies, algorithms, etc. with graphs. Use lecture slides.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E9343-3D9C-E148-966E-3AE05410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D3A2-370C-014E-88AE-0067814D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Undirected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46506-63B8-F8E1-F551-9296D21695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</a:t>
                </a:r>
                <a:r>
                  <a:rPr lang="en-US" dirty="0">
                    <a:solidFill>
                      <a:srgbClr val="FF0000"/>
                    </a:solidFill>
                  </a:rPr>
                  <a:t>Undirected</a:t>
                </a:r>
                <a:r>
                  <a:rPr lang="en-US" dirty="0"/>
                  <a:t> graphs, edges have no specific direction</a:t>
                </a:r>
              </a:p>
              <a:p>
                <a:pPr lvl="1"/>
                <a:r>
                  <a:rPr lang="en-US" dirty="0"/>
                  <a:t>Edges are always "two-way"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imply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 </a:t>
                </a:r>
              </a:p>
              <a:p>
                <a:pPr lvl="1"/>
                <a:r>
                  <a:rPr lang="en-US" dirty="0"/>
                  <a:t>Only one of these edges needs to be in the set; the other is implicit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Degree</a:t>
                </a:r>
                <a:r>
                  <a:rPr lang="en-US" dirty="0"/>
                  <a:t> of a vertex: number of edges containing that vertex</a:t>
                </a:r>
              </a:p>
              <a:p>
                <a:pPr lvl="1"/>
                <a:r>
                  <a:rPr lang="en-US" dirty="0"/>
                  <a:t>Put another way: the number of adjacent vertices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46506-63B8-F8E1-F551-9296D21695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15"/>
                <a:stretch>
                  <a:fillRect l="-1043" t="-2241" b="-1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3B1F-1DF7-6D3E-05B5-356286B2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8</a:t>
            </a:fld>
            <a:endParaRPr lang="en-US"/>
          </a:p>
        </p:txBody>
      </p:sp>
      <p:grpSp>
        <p:nvGrpSpPr>
          <p:cNvPr id="20" name="Group 81">
            <a:extLst>
              <a:ext uri="{FF2B5EF4-FFF2-40B4-BE49-F238E27FC236}">
                <a16:creationId xmlns:a16="http://schemas.microsoft.com/office/drawing/2014/main" id="{130B4C16-F00C-DE76-8D2E-C78C0CC10A3C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223001" y="2699174"/>
            <a:ext cx="2911475" cy="1817688"/>
            <a:chOff x="1838" y="1257"/>
            <a:chExt cx="1834" cy="1145"/>
          </a:xfrm>
        </p:grpSpPr>
        <p:sp>
          <p:nvSpPr>
            <p:cNvPr id="21" name="Oval 68">
              <a:extLst>
                <a:ext uri="{FF2B5EF4-FFF2-40B4-BE49-F238E27FC236}">
                  <a16:creationId xmlns:a16="http://schemas.microsoft.com/office/drawing/2014/main" id="{7F2F0356-ACE3-66A6-951B-49B31BE4269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6" y="179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2" name="Text Box 69">
              <a:extLst>
                <a:ext uri="{FF2B5EF4-FFF2-40B4-BE49-F238E27FC236}">
                  <a16:creationId xmlns:a16="http://schemas.microsoft.com/office/drawing/2014/main" id="{B379D760-BCAC-A826-435E-478F31A69920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838" y="1603"/>
              <a:ext cx="20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A</a:t>
              </a:r>
              <a:endParaRPr lang="en-US" sz="2000"/>
            </a:p>
          </p:txBody>
        </p:sp>
        <p:sp>
          <p:nvSpPr>
            <p:cNvPr id="23" name="Oval 70">
              <a:extLst>
                <a:ext uri="{FF2B5EF4-FFF2-40B4-BE49-F238E27FC236}">
                  <a16:creationId xmlns:a16="http://schemas.microsoft.com/office/drawing/2014/main" id="{32FF51C1-D70E-2870-B980-5B8B63D6F2D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772" y="208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4" name="Text Box 71">
              <a:extLst>
                <a:ext uri="{FF2B5EF4-FFF2-40B4-BE49-F238E27FC236}">
                  <a16:creationId xmlns:a16="http://schemas.microsoft.com/office/drawing/2014/main" id="{BF719607-16E3-D9B3-6042-AE0F187060FA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934" y="2150"/>
              <a:ext cx="2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8000"/>
                  </a:solidFill>
                </a:rPr>
                <a:t>B</a:t>
              </a:r>
              <a:endParaRPr lang="en-US" sz="2000"/>
            </a:p>
          </p:txBody>
        </p:sp>
        <p:sp>
          <p:nvSpPr>
            <p:cNvPr id="25" name="Oval 72">
              <a:extLst>
                <a:ext uri="{FF2B5EF4-FFF2-40B4-BE49-F238E27FC236}">
                  <a16:creationId xmlns:a16="http://schemas.microsoft.com/office/drawing/2014/main" id="{E466B39C-9F90-CC0B-AA90-B5E989D87F0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312" y="165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6" name="Text Box 73">
              <a:extLst>
                <a:ext uri="{FF2B5EF4-FFF2-40B4-BE49-F238E27FC236}">
                  <a16:creationId xmlns:a16="http://schemas.microsoft.com/office/drawing/2014/main" id="{61898C24-9BDE-BA23-7BB4-C14746FCD033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462" y="1699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FF"/>
                  </a:solidFill>
                </a:rPr>
                <a:t>C</a:t>
              </a:r>
              <a:endParaRPr lang="en-US" sz="2000"/>
            </a:p>
          </p:txBody>
        </p:sp>
        <p:cxnSp>
          <p:nvCxnSpPr>
            <p:cNvPr id="27" name="AutoShape 74">
              <a:extLst>
                <a:ext uri="{FF2B5EF4-FFF2-40B4-BE49-F238E27FC236}">
                  <a16:creationId xmlns:a16="http://schemas.microsoft.com/office/drawing/2014/main" id="{A4EB3DC9-2BC4-474B-8A12-76185DE2465C}"/>
                </a:ext>
              </a:extLst>
            </p:cNvPr>
            <p:cNvCxnSpPr>
              <a:cxnSpLocks noChangeShapeType="1"/>
              <a:stCxn id="25" idx="3"/>
              <a:endCxn id="23" idx="6"/>
            </p:cNvCxnSpPr>
            <p:nvPr>
              <p:custDataLst>
                <p:tags r:id="rId9"/>
              </p:custDataLst>
            </p:nvPr>
          </p:nvCxnSpPr>
          <p:spPr bwMode="auto">
            <a:xfrm flipH="1">
              <a:off x="2961" y="1814"/>
              <a:ext cx="377" cy="3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" name="AutoShape 75">
              <a:extLst>
                <a:ext uri="{FF2B5EF4-FFF2-40B4-BE49-F238E27FC236}">
                  <a16:creationId xmlns:a16="http://schemas.microsoft.com/office/drawing/2014/main" id="{9929F2B9-2C46-D72A-AFA6-FE8B48375729}"/>
                </a:ext>
              </a:extLst>
            </p:cNvPr>
            <p:cNvCxnSpPr>
              <a:cxnSpLocks noChangeShapeType="1"/>
              <a:stCxn id="23" idx="2"/>
              <a:endCxn id="21" idx="5"/>
            </p:cNvCxnSpPr>
            <p:nvPr>
              <p:custDataLst>
                <p:tags r:id="rId10"/>
              </p:custDataLst>
            </p:nvPr>
          </p:nvCxnSpPr>
          <p:spPr bwMode="auto">
            <a:xfrm flipH="1" flipV="1">
              <a:off x="2210" y="1958"/>
              <a:ext cx="553" cy="2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Oval 77">
              <a:extLst>
                <a:ext uri="{FF2B5EF4-FFF2-40B4-BE49-F238E27FC236}">
                  <a16:creationId xmlns:a16="http://schemas.microsoft.com/office/drawing/2014/main" id="{9634C980-C0C0-66D3-F40B-0581F6E3559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646" y="145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30" name="AutoShape 78">
              <a:extLst>
                <a:ext uri="{FF2B5EF4-FFF2-40B4-BE49-F238E27FC236}">
                  <a16:creationId xmlns:a16="http://schemas.microsoft.com/office/drawing/2014/main" id="{DA33F06B-BF92-5D83-0A22-33AC6BF7AE91}"/>
                </a:ext>
              </a:extLst>
            </p:cNvPr>
            <p:cNvCxnSpPr>
              <a:cxnSpLocks noChangeShapeType="1"/>
              <a:stCxn id="25" idx="1"/>
            </p:cNvCxnSpPr>
            <p:nvPr>
              <p:custDataLst>
                <p:tags r:id="rId12"/>
              </p:custDataLst>
            </p:nvPr>
          </p:nvCxnSpPr>
          <p:spPr bwMode="auto">
            <a:xfrm flipH="1" flipV="1">
              <a:off x="2838" y="1553"/>
              <a:ext cx="50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" name="Text Box 79">
              <a:extLst>
                <a:ext uri="{FF2B5EF4-FFF2-40B4-BE49-F238E27FC236}">
                  <a16:creationId xmlns:a16="http://schemas.microsoft.com/office/drawing/2014/main" id="{D3F07D25-8DD1-2727-9D83-9A3D31F53CE5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742" y="1257"/>
              <a:ext cx="22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FF"/>
                  </a:solidFill>
                </a:rPr>
                <a:t>D</a:t>
              </a:r>
            </a:p>
          </p:txBody>
        </p:sp>
      </p:grpSp>
      <p:cxnSp>
        <p:nvCxnSpPr>
          <p:cNvPr id="32" name="Straight Connector 21">
            <a:extLst>
              <a:ext uri="{FF2B5EF4-FFF2-40B4-BE49-F238E27FC236}">
                <a16:creationId xmlns:a16="http://schemas.microsoft.com/office/drawing/2014/main" id="{0946005F-8A73-FA0A-C417-CE4707A2CDCD}"/>
              </a:ext>
            </a:extLst>
          </p:cNvPr>
          <p:cNvCxnSpPr>
            <a:cxnSpLocks noChangeShapeType="1"/>
            <a:stCxn id="21" idx="6"/>
            <a:endCxn id="25" idx="2"/>
          </p:cNvCxnSpPr>
          <p:nvPr>
            <p:custDataLst>
              <p:tags r:id="rId2"/>
            </p:custDataLst>
          </p:nvPr>
        </p:nvCxnSpPr>
        <p:spPr bwMode="auto">
          <a:xfrm flipV="1">
            <a:off x="6854825" y="3467524"/>
            <a:ext cx="170815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40040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EAABC-9441-9EED-01F0-4D2AE1BC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Directed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9C572F-2820-49CA-1216-EBE8BC8AA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</a:t>
                </a:r>
                <a:r>
                  <a:rPr lang="en-US" dirty="0">
                    <a:solidFill>
                      <a:srgbClr val="FF0000"/>
                    </a:solidFill>
                  </a:rPr>
                  <a:t>Directed</a:t>
                </a:r>
                <a:r>
                  <a:rPr lang="en-US" dirty="0"/>
                  <a:t> graphs </a:t>
                </a:r>
                <a:r>
                  <a:rPr lang="en-US" strike="sngStrike" dirty="0"/>
                  <a:t>(sometimes called digraphs)</a:t>
                </a:r>
                <a:r>
                  <a:rPr lang="en-US" dirty="0"/>
                  <a:t>, edges have a direction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DOES NOT imply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intuitively means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is the source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the destination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In-Degree</a:t>
                </a:r>
                <a:r>
                  <a:rPr lang="en-US" dirty="0"/>
                  <a:t> of a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: number of In-bound edges</a:t>
                </a:r>
              </a:p>
              <a:p>
                <a:pPr lvl="1"/>
                <a:r>
                  <a:rPr lang="en-US" dirty="0"/>
                  <a:t>i.e., edges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the destination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Out-Degree</a:t>
                </a:r>
                <a:r>
                  <a:rPr lang="en-US" dirty="0"/>
                  <a:t> of a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: number of Out-bound edges</a:t>
                </a:r>
              </a:p>
              <a:p>
                <a:pPr lvl="1"/>
                <a:r>
                  <a:rPr lang="en-US" dirty="0"/>
                  <a:t>i.e., edges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the source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9C572F-2820-49CA-1216-EBE8BC8AA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8"/>
                <a:stretch>
                  <a:fillRect l="-1043" t="-2241" b="-17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CDA4C-B084-D94F-CD97-FAC943281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9</a:t>
            </a:fld>
            <a:endParaRPr 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CE11BDE-98EE-F81B-292D-E0A6F219089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95720" y="2629224"/>
            <a:ext cx="402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or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336A8975-045F-154C-51D6-413B5ACCD5C2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142563" y="3762286"/>
            <a:ext cx="1568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2 edges here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B3BF89CB-DC21-A48C-1D12-8DC71A82A9EE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V="1">
            <a:off x="8988817" y="362099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9D346A3F-D67C-A0CA-29B8-7F5086899252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3163190" y="2920758"/>
            <a:ext cx="288058" cy="276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B28E9A08-C906-581F-17F6-C3256D879A76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814320" y="2626358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E3A85C30-E9AE-A135-8F3C-D6968A1E3A66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309022" y="3360825"/>
            <a:ext cx="288058" cy="276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4B149006-7A8D-A77B-445D-D44757C9F7DF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68274" y="3465092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B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30856429-484E-CCBF-4D74-3B43121F08D8}"/>
              </a:ext>
            </a:extLst>
          </p:cNvPr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5173196" y="2699958"/>
            <a:ext cx="288058" cy="276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F5F87B52-8CA0-1359-ADDF-45663719FD27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13245" y="2773558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en-US" sz="2000">
              <a:latin typeface="Times New Roman" pitchFamily="18" charset="0"/>
            </a:endParaRPr>
          </a:p>
        </p:txBody>
      </p:sp>
      <p:cxnSp>
        <p:nvCxnSpPr>
          <p:cNvPr id="14" name="AutoShape 14">
            <a:extLst>
              <a:ext uri="{FF2B5EF4-FFF2-40B4-BE49-F238E27FC236}">
                <a16:creationId xmlns:a16="http://schemas.microsoft.com/office/drawing/2014/main" id="{EB679EBB-51C4-BD90-971B-E5A03BC5CA1C}"/>
              </a:ext>
            </a:extLst>
          </p:cNvPr>
          <p:cNvCxnSpPr>
            <a:cxnSpLocks noChangeShapeType="1"/>
            <a:stCxn id="12" idx="4"/>
            <a:endCxn id="10" idx="6"/>
          </p:cNvCxnSpPr>
          <p:nvPr>
            <p:custDataLst>
              <p:tags r:id="rId10"/>
            </p:custDataLst>
          </p:nvPr>
        </p:nvCxnSpPr>
        <p:spPr bwMode="auto">
          <a:xfrm rot="5400000">
            <a:off x="4707488" y="2887521"/>
            <a:ext cx="512133" cy="70894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5">
            <a:extLst>
              <a:ext uri="{FF2B5EF4-FFF2-40B4-BE49-F238E27FC236}">
                <a16:creationId xmlns:a16="http://schemas.microsoft.com/office/drawing/2014/main" id="{84F9BC6E-99BF-A4CE-26D5-3FFAE31C393C}"/>
              </a:ext>
            </a:extLst>
          </p:cNvPr>
          <p:cNvCxnSpPr>
            <a:cxnSpLocks noChangeShapeType="1"/>
            <a:stCxn id="10" idx="2"/>
            <a:endCxn id="8" idx="4"/>
          </p:cNvCxnSpPr>
          <p:nvPr>
            <p:custDataLst>
              <p:tags r:id="rId11"/>
            </p:custDataLst>
          </p:nvPr>
        </p:nvCxnSpPr>
        <p:spPr bwMode="auto">
          <a:xfrm rot="10800000">
            <a:off x="3307220" y="3205959"/>
            <a:ext cx="992200" cy="29286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16">
            <a:extLst>
              <a:ext uri="{FF2B5EF4-FFF2-40B4-BE49-F238E27FC236}">
                <a16:creationId xmlns:a16="http://schemas.microsoft.com/office/drawing/2014/main" id="{85316E34-9CC9-9AF1-2B85-70C058976EE9}"/>
              </a:ext>
            </a:extLst>
          </p:cNvPr>
          <p:cNvCxnSpPr>
            <a:cxnSpLocks noChangeShapeType="1"/>
            <a:stCxn id="8" idx="6"/>
            <a:endCxn id="10" idx="0"/>
          </p:cNvCxnSpPr>
          <p:nvPr>
            <p:custDataLst>
              <p:tags r:id="rId12"/>
            </p:custDataLst>
          </p:nvPr>
        </p:nvCxnSpPr>
        <p:spPr bwMode="auto">
          <a:xfrm>
            <a:off x="3460851" y="3058759"/>
            <a:ext cx="992200" cy="29286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Oval 17">
            <a:extLst>
              <a:ext uri="{FF2B5EF4-FFF2-40B4-BE49-F238E27FC236}">
                <a16:creationId xmlns:a16="http://schemas.microsoft.com/office/drawing/2014/main" id="{DCB07999-74AF-5D88-52CB-05CC2A626D8D}"/>
              </a:ext>
            </a:extLst>
          </p:cNvPr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4107381" y="2405558"/>
            <a:ext cx="288058" cy="276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cxnSp>
        <p:nvCxnSpPr>
          <p:cNvPr id="18" name="AutoShape 18">
            <a:extLst>
              <a:ext uri="{FF2B5EF4-FFF2-40B4-BE49-F238E27FC236}">
                <a16:creationId xmlns:a16="http://schemas.microsoft.com/office/drawing/2014/main" id="{6A707627-2FA2-2D17-6F38-96A342ADAEAF}"/>
              </a:ext>
            </a:extLst>
          </p:cNvPr>
          <p:cNvCxnSpPr>
            <a:cxnSpLocks noChangeShapeType="1"/>
            <a:stCxn id="12" idx="1"/>
          </p:cNvCxnSpPr>
          <p:nvPr>
            <p:custDataLst>
              <p:tags r:id="rId14"/>
            </p:custDataLst>
          </p:nvPr>
        </p:nvCxnSpPr>
        <p:spPr bwMode="auto">
          <a:xfrm rot="5400000" flipH="1">
            <a:off x="4725758" y="2238544"/>
            <a:ext cx="176333" cy="8001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Text Box 19">
            <a:extLst>
              <a:ext uri="{FF2B5EF4-FFF2-40B4-BE49-F238E27FC236}">
                <a16:creationId xmlns:a16="http://schemas.microsoft.com/office/drawing/2014/main" id="{FDA92181-80A5-FC1A-61CB-21E406A2F383}"/>
              </a:ext>
            </a:extLst>
          </p:cNvPr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261012" y="2095825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0" name="Oval 20">
            <a:extLst>
              <a:ext uri="{FF2B5EF4-FFF2-40B4-BE49-F238E27FC236}">
                <a16:creationId xmlns:a16="http://schemas.microsoft.com/office/drawing/2014/main" id="{FD1AD412-7FCE-31EA-0549-042E8376E8EF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8433192" y="3163798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2A93EE98-70B6-024A-A402-770D2C4FBF81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087117" y="2858999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2" name="Oval 22">
            <a:extLst>
              <a:ext uri="{FF2B5EF4-FFF2-40B4-BE49-F238E27FC236}">
                <a16:creationId xmlns:a16="http://schemas.microsoft.com/office/drawing/2014/main" id="{7EF15D4B-1C2D-0F69-09FD-ED41DF752C0D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9569842" y="3619411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D97F4FEF-9A82-BDB4-51C7-753D184B925F}"/>
              </a:ext>
            </a:extLst>
          </p:cNvPr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827018" y="3727362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B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4" name="Oval 24">
            <a:extLst>
              <a:ext uri="{FF2B5EF4-FFF2-40B4-BE49-F238E27FC236}">
                <a16:creationId xmlns:a16="http://schemas.microsoft.com/office/drawing/2014/main" id="{C4C587F3-D0A4-BE28-2907-03395252C06F}"/>
              </a:ext>
            </a:extLst>
          </p:cNvPr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10427092" y="2935198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C6C87C42-114F-E7DB-AE91-B1C40B233FF0}"/>
              </a:ext>
            </a:extLst>
          </p:cNvPr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0665217" y="3011398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en-US" sz="2000">
              <a:latin typeface="Times New Roman" pitchFamily="18" charset="0"/>
            </a:endParaRPr>
          </a:p>
        </p:txBody>
      </p:sp>
      <p:cxnSp>
        <p:nvCxnSpPr>
          <p:cNvPr id="26" name="AutoShape 26">
            <a:extLst>
              <a:ext uri="{FF2B5EF4-FFF2-40B4-BE49-F238E27FC236}">
                <a16:creationId xmlns:a16="http://schemas.microsoft.com/office/drawing/2014/main" id="{6592BDF6-B772-8EDB-1CFB-0787E08C215F}"/>
              </a:ext>
            </a:extLst>
          </p:cNvPr>
          <p:cNvCxnSpPr>
            <a:cxnSpLocks noChangeShapeType="1"/>
            <a:stCxn id="24" idx="4"/>
            <a:endCxn id="22" idx="6"/>
          </p:cNvCxnSpPr>
          <p:nvPr>
            <p:custDataLst>
              <p:tags r:id="rId22"/>
            </p:custDataLst>
          </p:nvPr>
        </p:nvCxnSpPr>
        <p:spPr bwMode="auto">
          <a:xfrm rot="5400000">
            <a:off x="9953224" y="3145543"/>
            <a:ext cx="530225" cy="7032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AutoShape 27">
            <a:extLst>
              <a:ext uri="{FF2B5EF4-FFF2-40B4-BE49-F238E27FC236}">
                <a16:creationId xmlns:a16="http://schemas.microsoft.com/office/drawing/2014/main" id="{D5806CAF-18D4-7A66-11D8-9E87834833B8}"/>
              </a:ext>
            </a:extLst>
          </p:cNvPr>
          <p:cNvCxnSpPr>
            <a:cxnSpLocks noChangeShapeType="1"/>
            <a:stCxn id="22" idx="2"/>
            <a:endCxn id="20" idx="5"/>
          </p:cNvCxnSpPr>
          <p:nvPr>
            <p:custDataLst>
              <p:tags r:id="rId23"/>
            </p:custDataLst>
          </p:nvPr>
        </p:nvCxnSpPr>
        <p:spPr bwMode="auto">
          <a:xfrm flipH="1" flipV="1">
            <a:off x="8677667" y="3422562"/>
            <a:ext cx="877888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" name="Oval 28">
            <a:extLst>
              <a:ext uri="{FF2B5EF4-FFF2-40B4-BE49-F238E27FC236}">
                <a16:creationId xmlns:a16="http://schemas.microsoft.com/office/drawing/2014/main" id="{2E4B671B-0148-F3AD-3CCB-E18639AD8F20}"/>
              </a:ext>
            </a:extLst>
          </p:cNvPr>
          <p:cNvSpPr>
            <a:spLocks noChangeAspect="1" noChangeArrowheads="1"/>
          </p:cNvSpPr>
          <p:nvPr>
            <p:custDataLst>
              <p:tags r:id="rId24"/>
            </p:custDataLst>
          </p:nvPr>
        </p:nvSpPr>
        <p:spPr bwMode="auto">
          <a:xfrm>
            <a:off x="9369817" y="2630398"/>
            <a:ext cx="28575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cxnSp>
        <p:nvCxnSpPr>
          <p:cNvPr id="29" name="AutoShape 29">
            <a:extLst>
              <a:ext uri="{FF2B5EF4-FFF2-40B4-BE49-F238E27FC236}">
                <a16:creationId xmlns:a16="http://schemas.microsoft.com/office/drawing/2014/main" id="{C02BF115-C4E3-2642-AEB3-10FCF1D13251}"/>
              </a:ext>
            </a:extLst>
          </p:cNvPr>
          <p:cNvCxnSpPr>
            <a:cxnSpLocks noChangeShapeType="1"/>
            <a:stCxn id="24" idx="1"/>
          </p:cNvCxnSpPr>
          <p:nvPr>
            <p:custDataLst>
              <p:tags r:id="rId25"/>
            </p:custDataLst>
          </p:nvPr>
        </p:nvCxnSpPr>
        <p:spPr bwMode="auto">
          <a:xfrm rot="5400000" flipH="1">
            <a:off x="9980211" y="2474030"/>
            <a:ext cx="182563" cy="7937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Text Box 19">
            <a:extLst>
              <a:ext uri="{FF2B5EF4-FFF2-40B4-BE49-F238E27FC236}">
                <a16:creationId xmlns:a16="http://schemas.microsoft.com/office/drawing/2014/main" id="{7AB49231-CFB1-6BEF-3667-19E9D625AFBE}"/>
              </a:ext>
            </a:extLst>
          </p:cNvPr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9641379" y="2436399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FF"/>
                </a:solidFill>
                <a:latin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64300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2096</Words>
  <Application>Microsoft Macintosh PowerPoint</Application>
  <PresentationFormat>Widescreen</PresentationFormat>
  <Paragraphs>565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Courier New</vt:lpstr>
      <vt:lpstr>Times New Roman</vt:lpstr>
      <vt:lpstr>Office Theme</vt:lpstr>
      <vt:lpstr>Lecture 14: Introduction to Graphs</vt:lpstr>
      <vt:lpstr>Announcements</vt:lpstr>
      <vt:lpstr>Today</vt:lpstr>
      <vt:lpstr>Graphs: Basic Mathematical</vt:lpstr>
      <vt:lpstr>Graphs: Basic Intuition</vt:lpstr>
      <vt:lpstr>Graphs: Terminology Vomit (Memorize!)</vt:lpstr>
      <vt:lpstr>Graphs: Yet Another Internet Warning</vt:lpstr>
      <vt:lpstr>Graphs: Undirected Graphs</vt:lpstr>
      <vt:lpstr>Graphs: Directed Graphs</vt:lpstr>
      <vt:lpstr>Graphs: Self-Edges</vt:lpstr>
      <vt:lpstr>Graphs: Weighted Graphs</vt:lpstr>
      <vt:lpstr>Any Questions?</vt:lpstr>
      <vt:lpstr>Graphs: (Walks) vs Paths vs Cycles</vt:lpstr>
      <vt:lpstr>Graphs: Paths vs Cycles Example</vt:lpstr>
      <vt:lpstr>Graphs: Paths vs Cycles Example (Soln.)</vt:lpstr>
      <vt:lpstr>Graphs: Undirected Graph Connectivity</vt:lpstr>
      <vt:lpstr>Graphs: Directed Graph Connectivity</vt:lpstr>
      <vt:lpstr>Graphs: Practical Examples</vt:lpstr>
      <vt:lpstr>Graphs: Trees</vt:lpstr>
      <vt:lpstr>Graphs: Rooted Trees</vt:lpstr>
      <vt:lpstr>Graphs: Directed Acyclic Graphs (DAGs)</vt:lpstr>
      <vt:lpstr>Graphs: Number of Vertices vs Edges (Math)</vt:lpstr>
      <vt:lpstr>Graphs: Number of Vertices vs Edges (Math)</vt:lpstr>
      <vt:lpstr>Graphs: Sparse vs Dense Graphs</vt:lpstr>
      <vt:lpstr>Any Questions?</vt:lpstr>
      <vt:lpstr>Graphs: The Data Structure</vt:lpstr>
      <vt:lpstr>Graphs: Adjacency Matrix</vt:lpstr>
      <vt:lpstr>Any Questions?</vt:lpstr>
      <vt:lpstr>Adjacency Matrix: Properties</vt:lpstr>
      <vt:lpstr>Adjacency Matrix: Properties (Soln.)</vt:lpstr>
      <vt:lpstr>Adjacency Matrix: Adaptability</vt:lpstr>
      <vt:lpstr>Adjacency Matrix: Adaptability (Soln.)</vt:lpstr>
      <vt:lpstr>Graphs: Adjacency List</vt:lpstr>
      <vt:lpstr>Any Questions?</vt:lpstr>
      <vt:lpstr>Adjacency List: Properties</vt:lpstr>
      <vt:lpstr>Adjacency List: Properties (Soln.)</vt:lpstr>
      <vt:lpstr>Any Questions?</vt:lpstr>
      <vt:lpstr>Matrix vs List, which is better?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2025-07-28T04:59:59Z</dcterms:modified>
</cp:coreProperties>
</file>