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427" r:id="rId3"/>
    <p:sldId id="443" r:id="rId4"/>
    <p:sldId id="428" r:id="rId5"/>
    <p:sldId id="429" r:id="rId6"/>
    <p:sldId id="446" r:id="rId7"/>
    <p:sldId id="430" r:id="rId8"/>
    <p:sldId id="431" r:id="rId9"/>
    <p:sldId id="444" r:id="rId10"/>
    <p:sldId id="432" r:id="rId11"/>
    <p:sldId id="448" r:id="rId12"/>
    <p:sldId id="433" r:id="rId13"/>
    <p:sldId id="437" r:id="rId14"/>
    <p:sldId id="435" r:id="rId15"/>
    <p:sldId id="436" r:id="rId16"/>
    <p:sldId id="438" r:id="rId17"/>
    <p:sldId id="447" r:id="rId18"/>
    <p:sldId id="439" r:id="rId19"/>
    <p:sldId id="440" r:id="rId20"/>
    <p:sldId id="445" r:id="rId21"/>
    <p:sldId id="441" r:id="rId22"/>
    <p:sldId id="442" r:id="rId23"/>
    <p:sldId id="426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85" autoAdjust="0"/>
    <p:restoredTop sz="94654"/>
  </p:normalViewPr>
  <p:slideViewPr>
    <p:cSldViewPr snapToGrid="0">
      <p:cViewPr varScale="1">
        <p:scale>
          <a:sx n="108" d="100"/>
          <a:sy n="108" d="100"/>
        </p:scale>
        <p:origin x="5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184BDD-D479-4057-86BE-963AD483A2DF}" type="datetimeFigureOut">
              <a:rPr lang="en-US" smtClean="0"/>
              <a:t>7/20/25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05D4D-050C-4474-8BA3-DCF36D9BD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649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5EEB0-46FA-5F78-BCA0-79C572EA10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8A2DE5-A152-B99C-3A32-4D30D38F9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9BC961-428A-E146-5834-098EA4964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C189E-B67A-48BE-8608-BDD8CBC6EB9F}" type="datetime1">
              <a:rPr lang="en-US" smtClean="0"/>
              <a:t>7/20/25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BAAB0-9412-AEF7-14CA-489AFA553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17E598-72FD-BD2B-DE0E-17321FCEF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62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CE46F-28C7-3B5A-DB5D-1C50FBD93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11C4EE-EEC4-51F7-85B0-90E5C66A7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6A0E4-7BD0-CA37-1169-60B93B3AC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7C90E588-72BA-4B1D-8EFB-01F3D2355633}" type="datetime1">
              <a:rPr lang="en-US" smtClean="0"/>
              <a:t>7/20/25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CD8CD-C116-6386-61FD-08C63A6C7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A4AE7-FEBD-6449-A924-FF84038C3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827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573AE7-B0AC-1CD4-E2CF-815F8C2BE6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AFE1A-F088-7E15-9FC7-692C9FB87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9AF56-3E58-73A1-FD98-9F070E3C6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AC0E6209-A7C1-4682-96C5-02CE5A89A282}" type="datetime1">
              <a:rPr lang="en-US" smtClean="0"/>
              <a:t>7/20/25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B2068-9099-84EC-9F35-B4C8305CC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790553-1995-C4BF-1D3F-6062FEA33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439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4E57B-84D7-F2D3-4300-23C1A3923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D8A47-E9A6-3DDD-01A4-A668DD899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0C9DF-633F-5A2E-0850-60BE3782F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14834BEC-65A0-4B33-B0B8-71DA6B8F0762}" type="datetime1">
              <a:rPr lang="en-US" smtClean="0"/>
              <a:t>7/20/25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B4D7F-6DEE-27E4-2DAA-EE8C1473A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B285A-0F36-3EE3-76B6-FD3E73D7C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01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EB585-767C-F116-736B-2502940BF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A2C121-A91E-EC8A-100F-9890A4F45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8E336-EE62-C59A-2568-126E639CE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5432BE4F-265D-4A3A-A7D2-F3F51D4F3FF7}" type="datetime1">
              <a:rPr lang="en-US" smtClean="0"/>
              <a:t>7/20/25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93EBF-077E-CC5C-3B73-98F5CAEBF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1792A-73BE-89BD-5AB7-A44980EAF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51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B2492-FA0D-72E9-0F9C-1F2F8805E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D1178-85AB-CC85-97A2-C85A6D033F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CF3188-1D1E-332B-69E6-ADB2035359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63CC56-37B5-DFA8-B133-3442D8B0E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8C208E41-8C58-4430-8B9A-D72FA3EC0328}" type="datetime1">
              <a:rPr lang="en-US" smtClean="0"/>
              <a:t>7/20/25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58954C-5DC1-88FC-BE79-95E9A694F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698FC1-DAAB-FFDF-72E8-103507FF0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70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AEE41-CF86-450D-5FB4-A3556A211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967950-605A-3BE8-F1DB-82F8E3D51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59F3A9-6EC5-E58F-EFD0-6ADB803E2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4C107F-6D48-B12B-8B6E-2A63CFB8D8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169FBA-98A0-3855-C3DB-9AA4ABEB92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B866AF-BDBB-91D8-CCD1-B2A434727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9371AA06-EFAE-4486-A08A-83D984075C81}" type="datetime1">
              <a:rPr lang="en-US" smtClean="0"/>
              <a:t>7/20/25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819B31-BDE9-A3E8-724E-93394A5F4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7E4218-1A2D-E808-36F1-0193D7591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392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3312B-382A-AB17-01AA-17D796492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5E7402-05B3-7F2D-4A18-7422FFE22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55BDF396-735F-4998-AE57-068D9190DA51}" type="datetime1">
              <a:rPr lang="en-US" smtClean="0"/>
              <a:t>7/20/25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675BBC-8334-C958-F647-46A1807C7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57E95D-E3B3-3EF0-44EB-8F29A9A54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24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AC001D-A1E3-72F7-6F2D-B9F56D2BF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0F2E-3233-4515-8723-E3D25416F7E7}" type="datetime1">
              <a:rPr lang="en-US" smtClean="0"/>
              <a:t>7/20/25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78A297-901C-24E9-B510-7E30523FA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1D30B8-0099-1845-B871-19B2E56E3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78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8AD5A-B3B5-8C98-FD08-D7FA54C33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2DF2F-CE45-2BA1-14C6-15CE9F7C0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F2406B-A515-E489-A106-87AA02FB4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6C4539-87FD-74BF-FA41-84CFA50F7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F670F9D0-45C1-44BC-B878-884174F71D64}" type="datetime1">
              <a:rPr lang="en-US" smtClean="0"/>
              <a:t>7/20/25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B5AB51-3E72-51AC-42EC-65D193A1B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53C4D9-F4F0-366A-3AFC-250517CF3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71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A7C5E-65AF-5479-31E5-ECC21099E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2D68A1-D854-534F-3723-E946701644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C6330F-5174-4619-950E-F1B896927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273E32-4297-35F2-0F25-593EEA205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C5247349-2C3B-4AE6-AFDD-056E05C74423}" type="datetime1">
              <a:rPr lang="en-US" smtClean="0"/>
              <a:t>7/20/25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10578-C32B-F744-9979-34CFCD8AD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B0F1B0-4C0A-A7D8-A5F4-8B16B8B68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0CF947-A3F2-4936-34EC-73BEB73A1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156E50-54DF-DB62-18BD-B9FC35F71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05568-730A-462C-E428-0C036FA2B6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CAF2B-4F7B-486C-9971-842F9E688787}" type="datetime1">
              <a:rPr lang="en-US" smtClean="0"/>
              <a:t>7/20/25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3152E-7EDF-BC07-321E-F255004466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340AA-35BA-9C02-1CED-88CFFAFFA3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93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8C09C-CF4F-DD29-E47A-59B81DA2E8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/>
              <a:t>Lecture 12: </a:t>
            </a:r>
            <a:br>
              <a:rPr lang="fr-FR" dirty="0"/>
            </a:br>
            <a:r>
              <a:rPr lang="fr-FR" dirty="0"/>
              <a:t>Non-</a:t>
            </a:r>
            <a:r>
              <a:rPr lang="fr-FR" dirty="0" err="1"/>
              <a:t>Comparison</a:t>
            </a:r>
            <a:r>
              <a:rPr lang="fr-FR" dirty="0"/>
              <a:t> </a:t>
            </a:r>
            <a:r>
              <a:rPr lang="fr-FR" dirty="0" err="1"/>
              <a:t>Sorting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448686-1021-A89B-4DD9-785C3C57FB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CSE 332: Data Structures &amp; Parallelism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Yafqa Khan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Summer 2025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DD8D51-29F9-68D5-26AB-124181324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034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AFA5A-D658-607D-F126-33B8E6372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Sorting Algorithm 2: Radix Sort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9A77E-EEF7-DB66-69B6-98C86B6A3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8852"/>
            <a:ext cx="10515600" cy="4351338"/>
          </a:xfrm>
        </p:spPr>
        <p:txBody>
          <a:bodyPr/>
          <a:lstStyle/>
          <a:p>
            <a:r>
              <a:rPr lang="en-US" dirty="0"/>
              <a:t>Intuition: Exploit integer digits</a:t>
            </a:r>
          </a:p>
          <a:p>
            <a:r>
              <a:rPr lang="en-US" dirty="0"/>
              <a:t>Algorithm: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For each digit, </a:t>
            </a:r>
          </a:p>
          <a:p>
            <a:pPr marL="457200" lvl="1" indent="0">
              <a:buNone/>
            </a:pPr>
            <a:r>
              <a:rPr lang="en-US" dirty="0"/>
              <a:t>	Start from the </a:t>
            </a:r>
            <a:r>
              <a:rPr lang="en-US" b="1" dirty="0"/>
              <a:t>Least Significant Digit</a:t>
            </a:r>
            <a:r>
              <a:rPr lang="en-US" dirty="0"/>
              <a:t> (LSD) to </a:t>
            </a:r>
            <a:r>
              <a:rPr lang="en-US" b="1" dirty="0"/>
              <a:t>Most Significant Digit</a:t>
            </a:r>
            <a:r>
              <a:rPr lang="en-US" dirty="0"/>
              <a:t> (MSD)</a:t>
            </a:r>
          </a:p>
          <a:p>
            <a:pPr lvl="2"/>
            <a:r>
              <a:rPr lang="en-US" dirty="0"/>
              <a:t>Run bucket sort on just that digit (e.g., just the 1s place)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7358F-CC41-5DBD-A1C4-A4C08436C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315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B8573DB6-EA8A-A554-FF8E-0F6CF3F54208}"/>
              </a:ext>
            </a:extLst>
          </p:cNvPr>
          <p:cNvGraphicFramePr>
            <a:graphicFrameLocks noGrp="1"/>
          </p:cNvGraphicFramePr>
          <p:nvPr/>
        </p:nvGraphicFramePr>
        <p:xfrm>
          <a:off x="1607456" y="1743665"/>
          <a:ext cx="8128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555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678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777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562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40C2480-4997-997F-AFDC-5DB2F38E4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Radix Sort: Visualization (1s Place)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02DC4E-79BB-5F67-C6DB-8A3F4B13B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B506586A-5A36-E712-C988-1BAFD946135D}"/>
              </a:ext>
            </a:extLst>
          </p:cNvPr>
          <p:cNvGraphicFramePr>
            <a:graphicFrameLocks/>
          </p:cNvGraphicFramePr>
          <p:nvPr/>
        </p:nvGraphicFramePr>
        <p:xfrm>
          <a:off x="1618343" y="2764048"/>
          <a:ext cx="8138890" cy="953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537605540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4136849162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1880091123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931202969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1577296843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2685697521"/>
                    </a:ext>
                  </a:extLst>
                </a:gridCol>
              </a:tblGrid>
              <a:tr h="32640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295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338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5813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B8573DB6-EA8A-A554-FF8E-0F6CF3F542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260180"/>
              </p:ext>
            </p:extLst>
          </p:nvPr>
        </p:nvGraphicFramePr>
        <p:xfrm>
          <a:off x="1607456" y="1743665"/>
          <a:ext cx="8128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555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678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777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562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40C2480-4997-997F-AFDC-5DB2F38E4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Radix Sort: Visualization (1s Place)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02DC4E-79BB-5F67-C6DB-8A3F4B13B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55BAAE4-E20B-5B8C-DECF-05CC3BC72B95}"/>
              </a:ext>
            </a:extLst>
          </p:cNvPr>
          <p:cNvGraphicFramePr>
            <a:graphicFrameLocks noGrp="1"/>
          </p:cNvGraphicFramePr>
          <p:nvPr/>
        </p:nvGraphicFramePr>
        <p:xfrm>
          <a:off x="1607456" y="6082635"/>
          <a:ext cx="8128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562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555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777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678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B506586A-5A36-E712-C988-1BAFD946135D}"/>
              </a:ext>
            </a:extLst>
          </p:cNvPr>
          <p:cNvGraphicFramePr>
            <a:graphicFrameLocks/>
          </p:cNvGraphicFramePr>
          <p:nvPr/>
        </p:nvGraphicFramePr>
        <p:xfrm>
          <a:off x="1618343" y="2764048"/>
          <a:ext cx="8138890" cy="953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537605540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4136849162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1880091123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931202969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1577296843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2685697521"/>
                    </a:ext>
                  </a:extLst>
                </a:gridCol>
              </a:tblGrid>
              <a:tr h="32640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295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33813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6AD5BDF-59FD-E154-D402-849D77FB5D61}"/>
              </a:ext>
            </a:extLst>
          </p:cNvPr>
          <p:cNvSpPr txBox="1"/>
          <p:nvPr/>
        </p:nvSpPr>
        <p:spPr>
          <a:xfrm>
            <a:off x="1669507" y="3896024"/>
            <a:ext cx="733790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200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0B723D-4614-B776-3249-B7F03BD07230}"/>
              </a:ext>
            </a:extLst>
          </p:cNvPr>
          <p:cNvSpPr txBox="1"/>
          <p:nvPr/>
        </p:nvSpPr>
        <p:spPr>
          <a:xfrm>
            <a:off x="3322933" y="4701932"/>
            <a:ext cx="695096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562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670D16-49E6-1D7F-4883-C2C6F9A06B3A}"/>
              </a:ext>
            </a:extLst>
          </p:cNvPr>
          <p:cNvSpPr txBox="1"/>
          <p:nvPr/>
        </p:nvSpPr>
        <p:spPr>
          <a:xfrm>
            <a:off x="4937666" y="3939597"/>
            <a:ext cx="733790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234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8CD913-7BA1-CFDB-B02D-86BC62D92E4B}"/>
              </a:ext>
            </a:extLst>
          </p:cNvPr>
          <p:cNvSpPr txBox="1"/>
          <p:nvPr/>
        </p:nvSpPr>
        <p:spPr>
          <a:xfrm>
            <a:off x="5733507" y="3939597"/>
            <a:ext cx="733790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555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8585AE-9047-C947-5566-D6C0309E8915}"/>
              </a:ext>
            </a:extLst>
          </p:cNvPr>
          <p:cNvSpPr txBox="1"/>
          <p:nvPr/>
        </p:nvSpPr>
        <p:spPr>
          <a:xfrm>
            <a:off x="7346731" y="3964777"/>
            <a:ext cx="681088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777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252BF1E-BB96-98F5-9F88-1995F5BB3272}"/>
              </a:ext>
            </a:extLst>
          </p:cNvPr>
          <p:cNvSpPr txBox="1"/>
          <p:nvPr/>
        </p:nvSpPr>
        <p:spPr>
          <a:xfrm>
            <a:off x="9001666" y="3896024"/>
            <a:ext cx="733790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789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1AD26EA-30C5-6EAC-F1C8-14F08E09459A}"/>
              </a:ext>
            </a:extLst>
          </p:cNvPr>
          <p:cNvSpPr txBox="1"/>
          <p:nvPr/>
        </p:nvSpPr>
        <p:spPr>
          <a:xfrm>
            <a:off x="8154625" y="3939597"/>
            <a:ext cx="733790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678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5FB3E36-6E97-3645-1BC4-A49852E81C54}"/>
              </a:ext>
            </a:extLst>
          </p:cNvPr>
          <p:cNvSpPr txBox="1"/>
          <p:nvPr/>
        </p:nvSpPr>
        <p:spPr>
          <a:xfrm>
            <a:off x="3268825" y="3899091"/>
            <a:ext cx="733790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012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FF884F3-1CBE-64C3-FC09-23542512BFE1}"/>
              </a:ext>
            </a:extLst>
          </p:cNvPr>
          <p:cNvCxnSpPr>
            <a:cxnSpLocks/>
          </p:cNvCxnSpPr>
          <p:nvPr/>
        </p:nvCxnSpPr>
        <p:spPr>
          <a:xfrm flipH="1">
            <a:off x="3670481" y="4296134"/>
            <a:ext cx="1" cy="401562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8309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B2F31-7ADF-E9E0-2C0C-4988E0536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Radix Sort: Visualization (10s Place)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FDD124-15CD-F4D0-686E-646091C2D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88F5BAB-98A5-E538-6221-8F8A9FD1D67D}"/>
              </a:ext>
            </a:extLst>
          </p:cNvPr>
          <p:cNvGraphicFramePr>
            <a:graphicFrameLocks noGrp="1"/>
          </p:cNvGraphicFramePr>
          <p:nvPr/>
        </p:nvGraphicFramePr>
        <p:xfrm>
          <a:off x="1607456" y="1743665"/>
          <a:ext cx="8128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562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555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777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678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676E519D-E23D-AEEA-F47F-7CACD15DA4EC}"/>
              </a:ext>
            </a:extLst>
          </p:cNvPr>
          <p:cNvGraphicFramePr>
            <a:graphicFrameLocks/>
          </p:cNvGraphicFramePr>
          <p:nvPr/>
        </p:nvGraphicFramePr>
        <p:xfrm>
          <a:off x="1618343" y="2764048"/>
          <a:ext cx="8138890" cy="953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537605540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4136849162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1880091123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931202969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1577296843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2685697521"/>
                    </a:ext>
                  </a:extLst>
                </a:gridCol>
              </a:tblGrid>
              <a:tr h="32640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295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338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5709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B2F31-7ADF-E9E0-2C0C-4988E0536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Radix Sort: Visualization (10s Place)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FDD124-15CD-F4D0-686E-646091C2D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88F5BAB-98A5-E538-6221-8F8A9FD1D67D}"/>
              </a:ext>
            </a:extLst>
          </p:cNvPr>
          <p:cNvGraphicFramePr>
            <a:graphicFrameLocks noGrp="1"/>
          </p:cNvGraphicFramePr>
          <p:nvPr/>
        </p:nvGraphicFramePr>
        <p:xfrm>
          <a:off x="1607456" y="1743665"/>
          <a:ext cx="8128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562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555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777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678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E045227-7E2A-3277-0432-8A61AD4A5B20}"/>
              </a:ext>
            </a:extLst>
          </p:cNvPr>
          <p:cNvGraphicFramePr>
            <a:graphicFrameLocks noGrp="1"/>
          </p:cNvGraphicFramePr>
          <p:nvPr/>
        </p:nvGraphicFramePr>
        <p:xfrm>
          <a:off x="1607456" y="6082635"/>
          <a:ext cx="8128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555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562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777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678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676E519D-E23D-AEEA-F47F-7CACD15DA4EC}"/>
              </a:ext>
            </a:extLst>
          </p:cNvPr>
          <p:cNvGraphicFramePr>
            <a:graphicFrameLocks/>
          </p:cNvGraphicFramePr>
          <p:nvPr/>
        </p:nvGraphicFramePr>
        <p:xfrm>
          <a:off x="1618343" y="2764048"/>
          <a:ext cx="8138890" cy="953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537605540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4136849162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1880091123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931202969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1577296843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2685697521"/>
                    </a:ext>
                  </a:extLst>
                </a:gridCol>
              </a:tblGrid>
              <a:tr h="32640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295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33813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DF52759-3D6B-BCFE-3DED-05E82875E076}"/>
              </a:ext>
            </a:extLst>
          </p:cNvPr>
          <p:cNvSpPr txBox="1"/>
          <p:nvPr/>
        </p:nvSpPr>
        <p:spPr>
          <a:xfrm>
            <a:off x="1669507" y="3896024"/>
            <a:ext cx="733790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200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89E7A5-1F04-0A0F-9A3C-AF5D88772C8B}"/>
              </a:ext>
            </a:extLst>
          </p:cNvPr>
          <p:cNvSpPr txBox="1"/>
          <p:nvPr/>
        </p:nvSpPr>
        <p:spPr>
          <a:xfrm>
            <a:off x="6595470" y="3939597"/>
            <a:ext cx="695096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562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712AE19-F607-F872-234E-0FC7A2B8F639}"/>
              </a:ext>
            </a:extLst>
          </p:cNvPr>
          <p:cNvSpPr txBox="1"/>
          <p:nvPr/>
        </p:nvSpPr>
        <p:spPr>
          <a:xfrm>
            <a:off x="4082982" y="3896024"/>
            <a:ext cx="733790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234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8B5E4F-A510-8DA7-5757-79DFC13B132D}"/>
              </a:ext>
            </a:extLst>
          </p:cNvPr>
          <p:cNvSpPr txBox="1"/>
          <p:nvPr/>
        </p:nvSpPr>
        <p:spPr>
          <a:xfrm>
            <a:off x="5733507" y="3939597"/>
            <a:ext cx="733790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555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BBDE8F-138A-3DEC-20D3-CA7718004932}"/>
              </a:ext>
            </a:extLst>
          </p:cNvPr>
          <p:cNvSpPr txBox="1"/>
          <p:nvPr/>
        </p:nvSpPr>
        <p:spPr>
          <a:xfrm>
            <a:off x="7408137" y="3938057"/>
            <a:ext cx="681088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777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D2BFBD5-C945-D387-2F8D-F1CFD5020D12}"/>
              </a:ext>
            </a:extLst>
          </p:cNvPr>
          <p:cNvSpPr txBox="1"/>
          <p:nvPr/>
        </p:nvSpPr>
        <p:spPr>
          <a:xfrm>
            <a:off x="9001666" y="3896024"/>
            <a:ext cx="733790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789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311C0B9-7A3B-0E3A-514E-E072F7C6682D}"/>
              </a:ext>
            </a:extLst>
          </p:cNvPr>
          <p:cNvSpPr txBox="1"/>
          <p:nvPr/>
        </p:nvSpPr>
        <p:spPr>
          <a:xfrm>
            <a:off x="7379890" y="4789275"/>
            <a:ext cx="733790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678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4C8B79C-1E02-4E5F-F493-B5D7C2CC001F}"/>
              </a:ext>
            </a:extLst>
          </p:cNvPr>
          <p:cNvSpPr txBox="1"/>
          <p:nvPr/>
        </p:nvSpPr>
        <p:spPr>
          <a:xfrm>
            <a:off x="2465348" y="3896024"/>
            <a:ext cx="733790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012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CBD98FB-0EFF-C3AA-0006-FA9E503D5FAD}"/>
              </a:ext>
            </a:extLst>
          </p:cNvPr>
          <p:cNvCxnSpPr>
            <a:cxnSpLocks/>
          </p:cNvCxnSpPr>
          <p:nvPr/>
        </p:nvCxnSpPr>
        <p:spPr>
          <a:xfrm flipH="1">
            <a:off x="7746785" y="4338167"/>
            <a:ext cx="1" cy="401562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4792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B2F31-7ADF-E9E0-2C0C-4988E0536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Radix Sort: Visualization (100s Place)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FDD124-15CD-F4D0-686E-646091C2D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88F5BAB-98A5-E538-6221-8F8A9FD1D6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828560"/>
              </p:ext>
            </p:extLst>
          </p:nvPr>
        </p:nvGraphicFramePr>
        <p:xfrm>
          <a:off x="1607456" y="1743665"/>
          <a:ext cx="8128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555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562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777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678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676E519D-E23D-AEEA-F47F-7CACD15DA4EC}"/>
              </a:ext>
            </a:extLst>
          </p:cNvPr>
          <p:cNvGraphicFramePr>
            <a:graphicFrameLocks/>
          </p:cNvGraphicFramePr>
          <p:nvPr/>
        </p:nvGraphicFramePr>
        <p:xfrm>
          <a:off x="1618343" y="2764048"/>
          <a:ext cx="8138890" cy="953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537605540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4136849162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1880091123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931202969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1577296843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2685697521"/>
                    </a:ext>
                  </a:extLst>
                </a:gridCol>
              </a:tblGrid>
              <a:tr h="32640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295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338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9355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B2F31-7ADF-E9E0-2C0C-4988E0536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Radix Sort: Visualization (100s Place)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FDD124-15CD-F4D0-686E-646091C2D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88F5BAB-98A5-E538-6221-8F8A9FD1D67D}"/>
              </a:ext>
            </a:extLst>
          </p:cNvPr>
          <p:cNvGraphicFramePr>
            <a:graphicFrameLocks noGrp="1"/>
          </p:cNvGraphicFramePr>
          <p:nvPr/>
        </p:nvGraphicFramePr>
        <p:xfrm>
          <a:off x="1607456" y="1743665"/>
          <a:ext cx="8128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555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562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777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678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21A8B49E-8EF0-D237-18E0-1F87161F6C34}"/>
              </a:ext>
            </a:extLst>
          </p:cNvPr>
          <p:cNvGraphicFramePr>
            <a:graphicFrameLocks noGrp="1"/>
          </p:cNvGraphicFramePr>
          <p:nvPr/>
        </p:nvGraphicFramePr>
        <p:xfrm>
          <a:off x="1585982" y="5822968"/>
          <a:ext cx="8128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555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562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678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777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Content Placeholder 3">
            <a:extLst>
              <a:ext uri="{FF2B5EF4-FFF2-40B4-BE49-F238E27FC236}">
                <a16:creationId xmlns:a16="http://schemas.microsoft.com/office/drawing/2014/main" id="{F1FAB360-BEF9-1FE6-13D8-A26D311CB48A}"/>
              </a:ext>
            </a:extLst>
          </p:cNvPr>
          <p:cNvGraphicFramePr>
            <a:graphicFrameLocks/>
          </p:cNvGraphicFramePr>
          <p:nvPr/>
        </p:nvGraphicFramePr>
        <p:xfrm>
          <a:off x="1618343" y="2764048"/>
          <a:ext cx="8138890" cy="953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537605540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4136849162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1880091123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931202969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1577296843"/>
                    </a:ext>
                  </a:extLst>
                </a:gridCol>
                <a:gridCol w="813889">
                  <a:extLst>
                    <a:ext uri="{9D8B030D-6E8A-4147-A177-3AD203B41FA5}">
                      <a16:colId xmlns:a16="http://schemas.microsoft.com/office/drawing/2014/main" val="2685697521"/>
                    </a:ext>
                  </a:extLst>
                </a:gridCol>
              </a:tblGrid>
              <a:tr h="32640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295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338134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46EA8364-9014-3EAE-9352-D7BE53755B25}"/>
              </a:ext>
            </a:extLst>
          </p:cNvPr>
          <p:cNvSpPr txBox="1"/>
          <p:nvPr/>
        </p:nvSpPr>
        <p:spPr>
          <a:xfrm>
            <a:off x="3259868" y="3896024"/>
            <a:ext cx="733790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200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5212877-8064-C84B-7F10-C9789B795D00}"/>
              </a:ext>
            </a:extLst>
          </p:cNvPr>
          <p:cNvSpPr txBox="1"/>
          <p:nvPr/>
        </p:nvSpPr>
        <p:spPr>
          <a:xfrm>
            <a:off x="5733507" y="4779585"/>
            <a:ext cx="695096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562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F535A9A-65FF-4702-500E-F6DC189A06C2}"/>
              </a:ext>
            </a:extLst>
          </p:cNvPr>
          <p:cNvSpPr txBox="1"/>
          <p:nvPr/>
        </p:nvSpPr>
        <p:spPr>
          <a:xfrm>
            <a:off x="3241050" y="4389165"/>
            <a:ext cx="733790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234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1933300-8F9A-855F-3A4F-01081688E88C}"/>
              </a:ext>
            </a:extLst>
          </p:cNvPr>
          <p:cNvSpPr txBox="1"/>
          <p:nvPr/>
        </p:nvSpPr>
        <p:spPr>
          <a:xfrm>
            <a:off x="5733507" y="3939597"/>
            <a:ext cx="733790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555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6ABCB77-15FE-50F3-C104-6AB9BC6B9FE9}"/>
              </a:ext>
            </a:extLst>
          </p:cNvPr>
          <p:cNvSpPr txBox="1"/>
          <p:nvPr/>
        </p:nvSpPr>
        <p:spPr>
          <a:xfrm>
            <a:off x="7408137" y="3938057"/>
            <a:ext cx="681088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777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F6EF4DC-1B1D-6272-CB87-178AB29CD5CE}"/>
              </a:ext>
            </a:extLst>
          </p:cNvPr>
          <p:cNvSpPr txBox="1"/>
          <p:nvPr/>
        </p:nvSpPr>
        <p:spPr>
          <a:xfrm>
            <a:off x="7355435" y="4797614"/>
            <a:ext cx="733790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789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8351582-B663-CE3D-1CDD-69F3D213C0B2}"/>
              </a:ext>
            </a:extLst>
          </p:cNvPr>
          <p:cNvSpPr txBox="1"/>
          <p:nvPr/>
        </p:nvSpPr>
        <p:spPr>
          <a:xfrm>
            <a:off x="6560936" y="3938057"/>
            <a:ext cx="733790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678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E48BC85-F553-0248-94B4-E67AF27E8AE7}"/>
              </a:ext>
            </a:extLst>
          </p:cNvPr>
          <p:cNvSpPr txBox="1"/>
          <p:nvPr/>
        </p:nvSpPr>
        <p:spPr>
          <a:xfrm>
            <a:off x="1686615" y="3896024"/>
            <a:ext cx="733790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012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CC9543F-8C69-3452-8B2C-C9F28E9FB2D1}"/>
              </a:ext>
            </a:extLst>
          </p:cNvPr>
          <p:cNvCxnSpPr>
            <a:cxnSpLocks/>
          </p:cNvCxnSpPr>
          <p:nvPr/>
        </p:nvCxnSpPr>
        <p:spPr>
          <a:xfrm flipH="1">
            <a:off x="6081054" y="4338167"/>
            <a:ext cx="1" cy="401562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B0B491C-5B80-BE7A-A31B-11067966E413}"/>
              </a:ext>
            </a:extLst>
          </p:cNvPr>
          <p:cNvCxnSpPr>
            <a:cxnSpLocks/>
          </p:cNvCxnSpPr>
          <p:nvPr/>
        </p:nvCxnSpPr>
        <p:spPr>
          <a:xfrm flipH="1">
            <a:off x="7748680" y="4338167"/>
            <a:ext cx="1" cy="401562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9186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FA8F9D1-895B-DC89-5AF4-DB8484C0EA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64E086-AF18-9A7B-63A6-8E7F92872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28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E9422-0D05-E36F-6330-4A6110131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Radix Sort: Analysis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3E69614-3EA4-ECCC-4030-77B5378E2E1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Stable?</a:t>
                </a:r>
              </a:p>
              <a:p>
                <a:pPr lvl="1"/>
                <a:r>
                  <a:rPr lang="en-US" dirty="0"/>
                  <a:t>Yes!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In-Place?</a:t>
                </a:r>
              </a:p>
              <a:p>
                <a:pPr lvl="1"/>
                <a:r>
                  <a:rPr lang="en-US" dirty="0"/>
                  <a:t>No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Fast?</a:t>
                </a:r>
              </a:p>
              <a:p>
                <a:pPr lvl="1"/>
                <a:r>
                  <a:rPr lang="en-US" dirty="0"/>
                  <a:t>Yes! (in terms of </a:t>
                </a:r>
                <a:r>
                  <a:rPr lang="en-US" dirty="0" err="1"/>
                  <a:t>asymptotics</a:t>
                </a:r>
                <a:r>
                  <a:rPr lang="en-US" dirty="0"/>
                  <a:t>)</a:t>
                </a:r>
              </a:p>
              <a:p>
                <a:pPr lvl="2"/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input size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number of digits (e.g., previous example is 3 digits because only until 100s place)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range of values for each digit (e.g., 10 for base-10 integers)</a:t>
                </a:r>
              </a:p>
              <a:p>
                <a:pPr lvl="2"/>
                <a:r>
                  <a:rPr lang="en-US" dirty="0"/>
                  <a:t>Worst Case: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mtClean="0"/>
                      <m:t>𝒪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</m:e>
                    </m:d>
                  </m:oMath>
                </a14:m>
                <a:endParaRPr lang="en-US" dirty="0"/>
              </a:p>
              <a:p>
                <a:pPr lvl="3"/>
                <a:r>
                  <a:rPr lang="en-US" dirty="0"/>
                  <a:t>Note: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can be bigger than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dirty="0"/>
              </a:p>
              <a:p>
                <a:pPr lvl="1"/>
                <a:r>
                  <a:rPr lang="en-US" b="1" dirty="0"/>
                  <a:t>Good constant factors!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3E69614-3EA4-ECCC-4030-77B5378E2E1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 b="-127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BC96D8-CF06-FA0A-44BB-F945AA246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1108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4D8FA-EABA-A86E-798F-032E7BA66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Radix Sort: Runtime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5F6A25-3C20-CB6A-3F17-136D188B2FF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input size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number of digits (e.g., previous example is 3 digits because only until 100s place)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range of values for each digit (e.g., 10 for base-10 integers)</a:t>
                </a:r>
              </a:p>
              <a:p>
                <a:r>
                  <a:rPr lang="en-US" dirty="0"/>
                  <a:t>Worst Case: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mtClean="0"/>
                      <m:t>𝒪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How many passes?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dirty="0"/>
                  <a:t> number of passes</a:t>
                </a:r>
              </a:p>
              <a:p>
                <a:pPr lvl="1"/>
                <a:r>
                  <a:rPr lang="en-US" dirty="0"/>
                  <a:t>Work per pass = 1 Bucket Sort =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mtClean="0"/>
                      <m:t>𝒪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5F6A25-3C20-CB6A-3F17-136D188B2FF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E51AB1-74FC-0916-5717-D097E38D1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598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F2E3A-21BC-EC43-F3C8-EF24951BD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24ED4-3FAE-C862-1AA0-E839D719E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EX04: AVL</a:t>
            </a:r>
          </a:p>
          <a:p>
            <a:pPr lvl="1"/>
            <a:r>
              <a:rPr lang="en-US" dirty="0"/>
              <a:t>Due Today</a:t>
            </a:r>
          </a:p>
          <a:p>
            <a:r>
              <a:rPr lang="en-US" dirty="0"/>
              <a:t>EX05: Hashing</a:t>
            </a:r>
          </a:p>
          <a:p>
            <a:pPr lvl="1"/>
            <a:r>
              <a:rPr lang="en-US" dirty="0"/>
              <a:t>Due next Monday</a:t>
            </a:r>
          </a:p>
          <a:p>
            <a:r>
              <a:rPr lang="en-US" dirty="0"/>
              <a:t>Exam 1: This Friday!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51ACB1-61AA-F8EF-5D0B-9FEECCC9A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066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A6B72-3146-83B8-7FDC-516282C22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13033-1150-EF43-C66F-EFC5B223F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Special Sorting Algorithm 1: Bucket Sort</a:t>
            </a:r>
          </a:p>
          <a:p>
            <a:r>
              <a:rPr lang="sv-SE" dirty="0"/>
              <a:t>Special Sorting Algorithm 2: Radix Sort</a:t>
            </a:r>
          </a:p>
          <a:p>
            <a:r>
              <a:rPr lang="sv-SE" dirty="0" err="1">
                <a:solidFill>
                  <a:srgbClr val="FF0000"/>
                </a:solidFill>
              </a:rPr>
              <a:t>Sorting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Summary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FB9D1-F29C-C93F-6D9D-75E03006A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200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E9E9F-E31B-2F89-DC62-138FBBCD7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US" dirty="0"/>
              <a:t>Sorting: Comparisons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812C7C-6BDC-3774-8789-F01221398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21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6">
                <a:extLst>
                  <a:ext uri="{FF2B5EF4-FFF2-40B4-BE49-F238E27FC236}">
                    <a16:creationId xmlns:a16="http://schemas.microsoft.com/office/drawing/2014/main" id="{63D2C534-82A3-EF35-635C-28A52C99BCFE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081728318"/>
                  </p:ext>
                </p:extLst>
              </p:nvPr>
            </p:nvGraphicFramePr>
            <p:xfrm>
              <a:off x="838200" y="1117132"/>
              <a:ext cx="10515600" cy="574086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628900">
                      <a:extLst>
                        <a:ext uri="{9D8B030D-6E8A-4147-A177-3AD203B41FA5}">
                          <a16:colId xmlns:a16="http://schemas.microsoft.com/office/drawing/2014/main" val="3660197183"/>
                        </a:ext>
                      </a:extLst>
                    </a:gridCol>
                    <a:gridCol w="2628900">
                      <a:extLst>
                        <a:ext uri="{9D8B030D-6E8A-4147-A177-3AD203B41FA5}">
                          <a16:colId xmlns:a16="http://schemas.microsoft.com/office/drawing/2014/main" val="2347078437"/>
                        </a:ext>
                      </a:extLst>
                    </a:gridCol>
                    <a:gridCol w="2628900">
                      <a:extLst>
                        <a:ext uri="{9D8B030D-6E8A-4147-A177-3AD203B41FA5}">
                          <a16:colId xmlns:a16="http://schemas.microsoft.com/office/drawing/2014/main" val="1752386648"/>
                        </a:ext>
                      </a:extLst>
                    </a:gridCol>
                    <a:gridCol w="2628900">
                      <a:extLst>
                        <a:ext uri="{9D8B030D-6E8A-4147-A177-3AD203B41FA5}">
                          <a16:colId xmlns:a16="http://schemas.microsoft.com/office/drawing/2014/main" val="2901075585"/>
                        </a:ext>
                      </a:extLst>
                    </a:gridCol>
                  </a:tblGrid>
                  <a:tr h="33401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Run-time</a:t>
                          </a:r>
                        </a:p>
                      </a:txBody>
                      <a:tcPr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Stable?</a:t>
                          </a:r>
                        </a:p>
                      </a:txBody>
                      <a:tcPr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In-Place?</a:t>
                          </a:r>
                        </a:p>
                      </a:txBody>
                      <a:tcPr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046352204"/>
                      </a:ext>
                    </a:extLst>
                  </a:tr>
                  <a:tr h="83504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1" dirty="0"/>
                            <a:t>Insertion Sort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dirty="0"/>
                            <a:t>Best Case: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US" smtClean="0"/>
                                <m:t>𝒪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d>
                            </m:oMath>
                          </a14:m>
                          <a:endParaRPr lang="en-US" baseline="0" dirty="0"/>
                        </a:p>
                        <a:p>
                          <a:pPr algn="l"/>
                          <a:r>
                            <a:rPr lang="en-US" dirty="0"/>
                            <a:t>Worst Case: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US" smtClean="0"/>
                                <m:t>𝒪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oMath>
                          </a14:m>
                          <a:endParaRPr lang="en-US" baseline="0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Average Case: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US" smtClean="0"/>
                                <m:t>𝒪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oMath>
                          </a14:m>
                          <a:endParaRPr lang="en-US" baseline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Stable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In-place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802766321"/>
                      </a:ext>
                    </a:extLst>
                  </a:tr>
                  <a:tr h="334017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1" dirty="0"/>
                            <a:t>Selection Sort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US" smtClean="0"/>
                                  <m:t>𝒪</m:t>
                                </m:r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p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d>
                              </m:oMath>
                            </m:oMathPara>
                          </a14:m>
                          <a:endParaRPr lang="en-US" baseline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/>
                            <a:t>Not Stable</a:t>
                          </a:r>
                          <a:endParaRPr lang="en-US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In-place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963547351"/>
                      </a:ext>
                    </a:extLst>
                  </a:tr>
                  <a:tr h="334017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1" dirty="0"/>
                            <a:t>Heap Sort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baseline="0" dirty="0"/>
                            <a:t>Best Case (all equal):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US" smtClean="0"/>
                                <m:t>𝒪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d>
                            </m:oMath>
                          </a14:m>
                          <a:endParaRPr lang="en-US" baseline="0" dirty="0"/>
                        </a:p>
                        <a:p>
                          <a:pPr algn="l"/>
                          <a:r>
                            <a:rPr lang="en-US" baseline="0" dirty="0"/>
                            <a:t>Best Case (all distinct): 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US" smtClean="0"/>
                                <m:t>𝒪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func>
                                    <m:func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>
                                          <a:latin typeface="Cambria Math" panose="02040503050406030204" pitchFamily="18" charset="0"/>
                                        </a:rPr>
                                        <m:t>log</m:t>
                                      </m:r>
                                    </m:fNam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func>
                                </m:e>
                              </m:d>
                            </m:oMath>
                          </a14:m>
                          <a:endParaRPr lang="en-US" baseline="0" dirty="0"/>
                        </a:p>
                        <a:p>
                          <a:pPr algn="l"/>
                          <a:r>
                            <a:rPr lang="en-US" baseline="0" dirty="0"/>
                            <a:t>Worst Case:</a:t>
                          </a:r>
                          <a14:m>
                            <m:oMath xmlns:m="http://schemas.openxmlformats.org/officeDocument/2006/math"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mtClean="0"/>
                                <m:t>𝒪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func>
                                    <m:func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>
                                          <a:latin typeface="Cambria Math" panose="02040503050406030204" pitchFamily="18" charset="0"/>
                                        </a:rPr>
                                        <m:t>log</m:t>
                                      </m:r>
                                    </m:fNam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func>
                                </m:e>
                              </m:d>
                            </m:oMath>
                          </a14:m>
                          <a:endParaRPr lang="en-US" baseline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Not Stable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In-place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648277290"/>
                      </a:ext>
                    </a:extLst>
                  </a:tr>
                  <a:tr h="334017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1" dirty="0"/>
                            <a:t>Merge Sort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US" smtClean="0"/>
                                  <m:t>𝒪</m:t>
                                </m:r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func>
                                      <m:func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fName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</m:func>
                                  </m:e>
                                </m:d>
                              </m:oMath>
                            </m:oMathPara>
                          </a14:m>
                          <a:endParaRPr lang="en-US" baseline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Stable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Not In-place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755118613"/>
                      </a:ext>
                    </a:extLst>
                  </a:tr>
                  <a:tr h="83504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1" dirty="0"/>
                            <a:t>Quick Sort</a:t>
                          </a:r>
                        </a:p>
                        <a:p>
                          <a:pPr algn="r"/>
                          <a:r>
                            <a:rPr lang="en-US" b="1" dirty="0"/>
                            <a:t>("Hoare" Partition)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baseline="0" dirty="0"/>
                            <a:t>Best Case: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US" smtClean="0"/>
                                <m:t>𝒪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func>
                                    <m:func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>
                                          <a:latin typeface="Cambria Math" panose="02040503050406030204" pitchFamily="18" charset="0"/>
                                        </a:rPr>
                                        <m:t>log</m:t>
                                      </m:r>
                                    </m:fNam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func>
                                </m:e>
                              </m:d>
                            </m:oMath>
                          </a14:m>
                          <a:endParaRPr lang="en-US" baseline="0" dirty="0"/>
                        </a:p>
                        <a:p>
                          <a:pPr algn="l"/>
                          <a:r>
                            <a:rPr lang="en-US" baseline="0" dirty="0"/>
                            <a:t>Worst Case: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US" smtClean="0"/>
                                <m:t>𝒪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oMath>
                          </a14:m>
                          <a:endParaRPr lang="en-US" baseline="0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aseline="0" dirty="0"/>
                            <a:t>Average Case: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US" smtClean="0"/>
                                <m:t>𝒪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func>
                                    <m:func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>
                                          <a:latin typeface="Cambria Math" panose="02040503050406030204" pitchFamily="18" charset="0"/>
                                        </a:rPr>
                                        <m:t>log</m:t>
                                      </m:r>
                                    </m:fNam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func>
                                </m:e>
                              </m:d>
                            </m:oMath>
                          </a14:m>
                          <a:endParaRPr lang="en-US" baseline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Not Stable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In-place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0920411"/>
                      </a:ext>
                    </a:extLst>
                  </a:tr>
                  <a:tr h="675874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1" dirty="0"/>
                            <a:t>Bucket Sort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US" smtClean="0"/>
                                  <m:t>𝒪</m:t>
                                </m:r>
                                <m:d>
                                  <m:d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baseline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Stable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Not In-place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616961423"/>
                      </a:ext>
                    </a:extLst>
                  </a:tr>
                  <a:tr h="675874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1" dirty="0"/>
                            <a:t>Radix Sort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US" smtClean="0"/>
                                  <m:t>𝒪</m:t>
                                </m:r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⋅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</m:d>
                                  </m:e>
                                </m:d>
                              </m:oMath>
                            </m:oMathPara>
                          </a14:m>
                          <a:endParaRPr lang="en-US" baseline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Stable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Not In-place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4199080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6">
                <a:extLst>
                  <a:ext uri="{FF2B5EF4-FFF2-40B4-BE49-F238E27FC236}">
                    <a16:creationId xmlns:a16="http://schemas.microsoft.com/office/drawing/2014/main" id="{63D2C534-82A3-EF35-635C-28A52C99BCFE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081728318"/>
                  </p:ext>
                </p:extLst>
              </p:nvPr>
            </p:nvGraphicFramePr>
            <p:xfrm>
              <a:off x="838200" y="1117132"/>
              <a:ext cx="10515600" cy="574086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628900">
                      <a:extLst>
                        <a:ext uri="{9D8B030D-6E8A-4147-A177-3AD203B41FA5}">
                          <a16:colId xmlns:a16="http://schemas.microsoft.com/office/drawing/2014/main" val="3660197183"/>
                        </a:ext>
                      </a:extLst>
                    </a:gridCol>
                    <a:gridCol w="2628900">
                      <a:extLst>
                        <a:ext uri="{9D8B030D-6E8A-4147-A177-3AD203B41FA5}">
                          <a16:colId xmlns:a16="http://schemas.microsoft.com/office/drawing/2014/main" val="2347078437"/>
                        </a:ext>
                      </a:extLst>
                    </a:gridCol>
                    <a:gridCol w="2628900">
                      <a:extLst>
                        <a:ext uri="{9D8B030D-6E8A-4147-A177-3AD203B41FA5}">
                          <a16:colId xmlns:a16="http://schemas.microsoft.com/office/drawing/2014/main" val="1752386648"/>
                        </a:ext>
                      </a:extLst>
                    </a:gridCol>
                    <a:gridCol w="2628900">
                      <a:extLst>
                        <a:ext uri="{9D8B030D-6E8A-4147-A177-3AD203B41FA5}">
                          <a16:colId xmlns:a16="http://schemas.microsoft.com/office/drawing/2014/main" val="2901075585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Run-time</a:t>
                          </a:r>
                        </a:p>
                      </a:txBody>
                      <a:tcPr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Stable?</a:t>
                          </a:r>
                        </a:p>
                      </a:txBody>
                      <a:tcPr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In-Place?</a:t>
                          </a:r>
                        </a:p>
                      </a:txBody>
                      <a:tcPr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046352204"/>
                      </a:ext>
                    </a:extLst>
                  </a:tr>
                  <a:tr h="9144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1" dirty="0"/>
                            <a:t>Insertion Sort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483" t="-43056" r="-200966" b="-49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Stable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In-place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802766321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1" dirty="0"/>
                            <a:t>Selection Sort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483" t="-355172" r="-200966" b="-11206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/>
                            <a:t>Not Stable</a:t>
                          </a:r>
                          <a:endParaRPr lang="en-US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In-place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963547351"/>
                      </a:ext>
                    </a:extLst>
                  </a:tr>
                  <a:tr h="14630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1" dirty="0"/>
                            <a:t>Heap Sort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483" t="-114783" r="-200966" b="-1826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Not Stable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In-place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64827729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1" dirty="0"/>
                            <a:t>Merge Sort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483" t="-851724" r="-200966" b="-6241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Stable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Not In-place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755118613"/>
                      </a:ext>
                    </a:extLst>
                  </a:tr>
                  <a:tr h="9144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1" dirty="0"/>
                            <a:t>Quick Sort</a:t>
                          </a:r>
                        </a:p>
                        <a:p>
                          <a:pPr algn="r"/>
                          <a:r>
                            <a:rPr lang="en-US" b="1" dirty="0"/>
                            <a:t>("Hoare" Partition)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483" t="-383333" r="-200966" b="-15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Not Stable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In-place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0920411"/>
                      </a:ext>
                    </a:extLst>
                  </a:tr>
                  <a:tr h="675874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1" dirty="0"/>
                            <a:t>Bucket Sort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483" t="-644444" r="-200966" b="-1018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Stable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Not In-place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616961423"/>
                      </a:ext>
                    </a:extLst>
                  </a:tr>
                  <a:tr h="675874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1" dirty="0"/>
                            <a:t>Radix Sort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483" t="-758491" r="-200966" b="-37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Stable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Not In-place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4199080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386514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A5914-CB22-9783-C75A-2A0804B6A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Sorting: 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9A6134D-6494-FD81-9BF2-EC8F0B73555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400" dirty="0"/>
                  <a:t>Simple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smtClean="0"/>
                      <m:t>𝒪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400" dirty="0"/>
                  <a:t> Sorting</a:t>
                </a:r>
              </a:p>
              <a:p>
                <a:pPr lvl="1"/>
                <a:r>
                  <a:rPr lang="en-US" sz="2000" dirty="0"/>
                  <a:t>Selection Sort, Insertion Sort, etc.</a:t>
                </a:r>
              </a:p>
              <a:p>
                <a:pPr lvl="1"/>
                <a:r>
                  <a:rPr lang="en-US" sz="2000" dirty="0"/>
                  <a:t>Good for "below a cut-off" (e.g., for small input size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000" dirty="0"/>
                  <a:t>) to help divide-and-conquer sorts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smtClean="0"/>
                      <m:t>𝒪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func>
                          <m:func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2400" baseline="0" dirty="0"/>
                  <a:t> Sorting</a:t>
                </a:r>
              </a:p>
              <a:p>
                <a:pPr lvl="1"/>
                <a:r>
                  <a:rPr lang="en-US" sz="2000" dirty="0"/>
                  <a:t>Heap Sort, Not stable but in-place, not parallelizable (later)</a:t>
                </a:r>
              </a:p>
              <a:p>
                <a:pPr lvl="1"/>
                <a:r>
                  <a:rPr lang="en-US" sz="2000" dirty="0"/>
                  <a:t>Merge Sort, Stable but not in-place and works as external sort</a:t>
                </a:r>
              </a:p>
              <a:p>
                <a:pPr lvl="1"/>
                <a:r>
                  <a:rPr lang="en-US" sz="2000" dirty="0"/>
                  <a:t>Quick Sort, Not stable but in-place and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smtClean="0"/>
                      <m:t>𝒪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000" dirty="0"/>
                  <a:t> in worst-case</a:t>
                </a:r>
              </a:p>
              <a:p>
                <a:pPr lvl="2"/>
                <a:r>
                  <a:rPr lang="en-US" sz="1800" dirty="0"/>
                  <a:t>often fastest, but depends on costs of comparisons/copies (Java uses this)</a:t>
                </a:r>
                <a:endParaRPr lang="en-US" sz="2000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1" smtClean="0"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func>
                          <m:func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2400" dirty="0"/>
                  <a:t> lower-bound for comparison sorting</a:t>
                </a:r>
              </a:p>
              <a:p>
                <a:r>
                  <a:rPr lang="en-US" sz="2400" dirty="0"/>
                  <a:t>Non-Comparison Sorting</a:t>
                </a:r>
              </a:p>
              <a:p>
                <a:pPr lvl="1"/>
                <a:r>
                  <a:rPr lang="en-US" sz="2000" dirty="0"/>
                  <a:t>Bucket Sort for small number of </a:t>
                </a:r>
                <a:r>
                  <a:rPr lang="en-US" sz="2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k-v</a:t>
                </a:r>
              </a:p>
              <a:p>
                <a:pPr lvl="1"/>
                <a:r>
                  <a:rPr lang="en-US" sz="2000" dirty="0"/>
                  <a:t>Radix Sort for digits</a:t>
                </a:r>
              </a:p>
              <a:p>
                <a:r>
                  <a:rPr lang="en-US" sz="2400" dirty="0"/>
                  <a:t>Best way to sort? lol depends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9A6134D-6494-FD81-9BF2-EC8F0B7355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1961" b="-162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05EB11-4756-7E9A-56C4-37598B08E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459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FA8F9D1-895B-DC89-5AF4-DB8484C0EA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64E086-AF18-9A7B-63A6-8E7F92872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785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A6B72-3146-83B8-7FDC-516282C22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13033-1150-EF43-C66F-EFC5B223F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solidFill>
                  <a:srgbClr val="FF0000"/>
                </a:solidFill>
              </a:rPr>
              <a:t>Special Sorting Algorithm 1: Bucket Sort</a:t>
            </a:r>
          </a:p>
          <a:p>
            <a:r>
              <a:rPr lang="sv-SE" dirty="0"/>
              <a:t>Special Sorting Algorithm 2: Radix Sort</a:t>
            </a:r>
          </a:p>
          <a:p>
            <a:r>
              <a:rPr lang="sv-SE" dirty="0" err="1"/>
              <a:t>Sorting</a:t>
            </a:r>
            <a:r>
              <a:rPr lang="sv-SE" dirty="0"/>
              <a:t> </a:t>
            </a:r>
            <a:r>
              <a:rPr lang="sv-SE" dirty="0" err="1"/>
              <a:t>Summary</a:t>
            </a: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FB9D1-F29C-C93F-6D9D-75E03006A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163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AFA5A-D658-607D-F126-33B8E6372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Sorting Algorithm 1: Bucket Sort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9A77E-EEF7-DB66-69B6-98C86B6A3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Also called Bin Sort</a:t>
            </a:r>
          </a:p>
          <a:p>
            <a:r>
              <a:rPr lang="en-US" dirty="0"/>
              <a:t>Intuition: Small range of integers, get a tally</a:t>
            </a:r>
          </a:p>
          <a:p>
            <a:r>
              <a:rPr lang="en-US" dirty="0"/>
              <a:t>Algorithm: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Find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min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dirty="0"/>
              <a:t> value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Make an aux array to represent the range between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min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dirty="0"/>
              <a:t>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Go through the original array and start tallying each number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Copy the aux into the original array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7358F-CC41-5DBD-A1C4-A4C08436C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64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CFC1A-6DE3-04DC-A7FB-88868F4B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Bucket Sort: Visualization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C136A8-562B-D6E6-0B44-0203070D7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5A0AE2CA-1526-2A02-70EF-2C15DEAC01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3066489"/>
              </p:ext>
            </p:extLst>
          </p:nvPr>
        </p:nvGraphicFramePr>
        <p:xfrm>
          <a:off x="574675" y="1589314"/>
          <a:ext cx="11187110" cy="696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8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87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87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87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87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187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187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187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187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9668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723BF543-9785-F8C1-D24A-FA3162AEE803}"/>
              </a:ext>
            </a:extLst>
          </p:cNvPr>
          <p:cNvGraphicFramePr>
            <a:graphicFrameLocks/>
          </p:cNvGraphicFramePr>
          <p:nvPr/>
        </p:nvGraphicFramePr>
        <p:xfrm>
          <a:off x="574675" y="5371251"/>
          <a:ext cx="11187110" cy="696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8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87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87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87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87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187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187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187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187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9668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7F4CE20F-1739-37D4-11F2-34F00DA132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2809547"/>
              </p:ext>
            </p:extLst>
          </p:nvPr>
        </p:nvGraphicFramePr>
        <p:xfrm>
          <a:off x="574675" y="3255004"/>
          <a:ext cx="4474844" cy="1023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8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87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87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222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8101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33813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FAECF9C-52E1-8294-E263-F2EF53A0DEE8}"/>
              </a:ext>
            </a:extLst>
          </p:cNvPr>
          <p:cNvSpPr txBox="1"/>
          <p:nvPr/>
        </p:nvSpPr>
        <p:spPr>
          <a:xfrm>
            <a:off x="574675" y="2355139"/>
            <a:ext cx="59374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min = 1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max =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02F695E-8F90-761E-BBCC-971C66D309A0}"/>
                  </a:ext>
                </a:extLst>
              </p:cNvPr>
              <p:cNvSpPr txBox="1"/>
              <p:nvPr/>
            </p:nvSpPr>
            <p:spPr>
              <a:xfrm>
                <a:off x="10498666" y="1022067"/>
                <a:ext cx="1429173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800" b="0" dirty="0"/>
                  <a:t>size =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02F695E-8F90-761E-BBCC-971C66D309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98666" y="1022067"/>
                <a:ext cx="1429173" cy="523220"/>
              </a:xfrm>
              <a:prstGeom prst="rect">
                <a:avLst/>
              </a:prstGeom>
              <a:blipFill>
                <a:blip r:embed="rId2"/>
                <a:stretch>
                  <a:fillRect l="-8511" t="-11765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F6B722D-ED6D-15A4-D0B6-53F65233CDDF}"/>
                  </a:ext>
                </a:extLst>
              </p:cNvPr>
              <p:cNvSpPr txBox="1"/>
              <p:nvPr/>
            </p:nvSpPr>
            <p:spPr>
              <a:xfrm>
                <a:off x="5086203" y="3667054"/>
                <a:ext cx="1429173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800" b="0" dirty="0"/>
                  <a:t>size =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F6B722D-ED6D-15A4-D0B6-53F65233CD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6203" y="3667054"/>
                <a:ext cx="1429173" cy="523220"/>
              </a:xfrm>
              <a:prstGeom prst="rect">
                <a:avLst/>
              </a:prstGeom>
              <a:blipFill>
                <a:blip r:embed="rId3"/>
                <a:stretch>
                  <a:fillRect l="-8511" t="-11765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0E7B43B-08C4-E168-A922-797B04797752}"/>
                  </a:ext>
                </a:extLst>
              </p:cNvPr>
              <p:cNvSpPr txBox="1"/>
              <p:nvPr/>
            </p:nvSpPr>
            <p:spPr>
              <a:xfrm>
                <a:off x="10498665" y="4848031"/>
                <a:ext cx="1429173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800" b="0" dirty="0"/>
                  <a:t>size =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0E7B43B-08C4-E168-A922-797B047977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98665" y="4848031"/>
                <a:ext cx="1429173" cy="523220"/>
              </a:xfrm>
              <a:prstGeom prst="rect">
                <a:avLst/>
              </a:prstGeom>
              <a:blipFill>
                <a:blip r:embed="rId4"/>
                <a:stretch>
                  <a:fillRect l="-8511"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511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FA8F9D1-895B-DC89-5AF4-DB8484C0EA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64E086-AF18-9A7B-63A6-8E7F92872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869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5744D-D345-562F-F6CF-78E81A1BE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Bucket Sort: Analysis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BB3AA6-23A9-7B46-6972-484924C57D6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Stable?</a:t>
                </a:r>
              </a:p>
              <a:p>
                <a:pPr lvl="1"/>
                <a:r>
                  <a:rPr lang="en-US" dirty="0"/>
                  <a:t>Yes!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In-Place?</a:t>
                </a:r>
              </a:p>
              <a:p>
                <a:pPr lvl="1"/>
                <a:r>
                  <a:rPr lang="en-US" dirty="0"/>
                  <a:t>No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Fast?</a:t>
                </a:r>
              </a:p>
              <a:p>
                <a:pPr lvl="1"/>
                <a:r>
                  <a:rPr lang="en-US" dirty="0"/>
                  <a:t>Yes! (in terms of </a:t>
                </a:r>
                <a:r>
                  <a:rPr lang="en-US" dirty="0" err="1"/>
                  <a:t>asymptotics</a:t>
                </a:r>
                <a:r>
                  <a:rPr lang="en-US" dirty="0"/>
                  <a:t>)</a:t>
                </a:r>
              </a:p>
              <a:p>
                <a:pPr lvl="2"/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range between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min</a:t>
                </a:r>
                <a:r>
                  <a:rPr lang="en-US" dirty="0"/>
                  <a:t> and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max</a:t>
                </a:r>
                <a:r>
                  <a:rPr lang="en-US" dirty="0"/>
                  <a:t> value</a:t>
                </a:r>
              </a:p>
              <a:p>
                <a:pPr lvl="2"/>
                <a:r>
                  <a:rPr lang="en-US" dirty="0"/>
                  <a:t>Worst Case: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mtClean="0"/>
                      <m:t>𝒪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endParaRPr lang="en-US" dirty="0"/>
              </a:p>
              <a:p>
                <a:pPr lvl="3"/>
                <a:r>
                  <a:rPr lang="en-US" dirty="0"/>
                  <a:t>Note: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can be bigger than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dirty="0"/>
              </a:p>
              <a:p>
                <a:pPr lvl="1"/>
                <a:r>
                  <a:rPr lang="en-US" b="1" dirty="0"/>
                  <a:t>Good constant factors!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BB3AA6-23A9-7B46-6972-484924C57D6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4E67D8-913B-D958-49D0-E581931F6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475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92A0C-4031-07A9-DF2D-056F858B0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Bucket Sort: Non Integers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5BD43D-2D71-5D71-6887-E19E510392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51495"/>
                <a:ext cx="10515600" cy="1622425"/>
              </a:xfrm>
            </p:spPr>
            <p:txBody>
              <a:bodyPr/>
              <a:lstStyle/>
              <a:p>
                <a:r>
                  <a:rPr lang="en-US" sz="2800" dirty="0"/>
                  <a:t>Most real lists aren’t just #’s; we have data</a:t>
                </a:r>
              </a:p>
              <a:p>
                <a:r>
                  <a:rPr lang="en-US" sz="2800" dirty="0"/>
                  <a:t>Each bucket is a list (say, linked list)</a:t>
                </a:r>
              </a:p>
              <a:p>
                <a:r>
                  <a:rPr lang="en-US" sz="2800" dirty="0"/>
                  <a:t>To add to a bucket, place at end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mtClean="0"/>
                      <m:t>𝒪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US" sz="2800" dirty="0"/>
                  <a:t> (keep pointer to last element)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5BD43D-2D71-5D71-6887-E19E510392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51495"/>
                <a:ext cx="10515600" cy="1622425"/>
              </a:xfrm>
              <a:blipFill>
                <a:blip r:embed="rId14"/>
                <a:stretch>
                  <a:fillRect l="-1043" t="-6391" b="-30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D79FD4-DC6D-F346-3FA3-9F3D1D4CF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23" name="Group 4">
            <a:extLst>
              <a:ext uri="{FF2B5EF4-FFF2-40B4-BE49-F238E27FC236}">
                <a16:creationId xmlns:a16="http://schemas.microsoft.com/office/drawing/2014/main" id="{E84A73AC-5BCE-5EEA-6A66-35C9C25B8FE3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2057400" y="2895600"/>
          <a:ext cx="1371600" cy="25146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71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91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count array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1910536B-1AC4-8B1F-E11F-DF746B63D0C2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 bwMode="auto">
          <a:xfrm>
            <a:off x="7010400" y="2807558"/>
            <a:ext cx="3886200" cy="282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/>
              <a:t>Example: Movie ratings:</a:t>
            </a:r>
            <a:br>
              <a:rPr lang="en-US" sz="2000" kern="0" dirty="0"/>
            </a:br>
            <a:r>
              <a:rPr lang="en-US" sz="2000" kern="0" dirty="0"/>
              <a:t>1=bad,… 5=excellent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/>
              <a:t>Input=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000" kern="0" dirty="0"/>
              <a:t>	5: Casablanca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000" kern="0" dirty="0"/>
              <a:t>	3: Harry Potter movies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000" kern="0" dirty="0"/>
              <a:t>	1: The Bee Movie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000" kern="0" dirty="0"/>
              <a:t>	5: Star Wars 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000" kern="0" dirty="0"/>
              <a:t>	</a:t>
            </a:r>
          </a:p>
        </p:txBody>
      </p:sp>
      <p:grpSp>
        <p:nvGrpSpPr>
          <p:cNvPr id="25" name="Group 16">
            <a:extLst>
              <a:ext uri="{FF2B5EF4-FFF2-40B4-BE49-F238E27FC236}">
                <a16:creationId xmlns:a16="http://schemas.microsoft.com/office/drawing/2014/main" id="{86711EE8-CA9F-39E0-A753-B72CA9D09793}"/>
              </a:ext>
            </a:extLst>
          </p:cNvPr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3124200" y="3276600"/>
            <a:ext cx="4038600" cy="2076450"/>
            <a:chOff x="1600200" y="3276600"/>
            <a:chExt cx="4038600" cy="2076510"/>
          </a:xfrm>
        </p:grpSpPr>
        <p:grpSp>
          <p:nvGrpSpPr>
            <p:cNvPr id="26" name="Group 15">
              <a:extLst>
                <a:ext uri="{FF2B5EF4-FFF2-40B4-BE49-F238E27FC236}">
                  <a16:creationId xmlns:a16="http://schemas.microsoft.com/office/drawing/2014/main" id="{8F589D02-1015-58AD-0722-9C6041EE48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00200" y="3276600"/>
              <a:ext cx="2683476" cy="2076510"/>
              <a:chOff x="1600200" y="3276600"/>
              <a:chExt cx="2683476" cy="2076510"/>
            </a:xfrm>
          </p:grpSpPr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6D3DE968-F4A2-BE7C-2405-61BBF1B4F545}"/>
                  </a:ext>
                </a:extLst>
              </p:cNvPr>
              <p:cNvCxnSpPr/>
              <p:nvPr>
                <p:custDataLst>
                  <p:tags r:id="rId6"/>
                </p:custDataLst>
              </p:nvPr>
            </p:nvCxnSpPr>
            <p:spPr>
              <a:xfrm>
                <a:off x="1600200" y="3505207"/>
                <a:ext cx="5334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9">
                <a:extLst>
                  <a:ext uri="{FF2B5EF4-FFF2-40B4-BE49-F238E27FC236}">
                    <a16:creationId xmlns:a16="http://schemas.microsoft.com/office/drawing/2014/main" id="{3878A3D3-C398-2657-F959-0FD2DCD2D55D}"/>
                  </a:ext>
                </a:extLst>
              </p:cNvPr>
              <p:cNvSpPr txBox="1"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2286000" y="3276600"/>
                <a:ext cx="1997676" cy="4001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dirty="0"/>
                  <a:t>The Bee Movie</a:t>
                </a:r>
              </a:p>
            </p:txBody>
          </p: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C9022AB7-801F-1CB3-61DA-876A2E1EBF2B}"/>
                  </a:ext>
                </a:extLst>
              </p:cNvPr>
              <p:cNvCxnSpPr/>
              <p:nvPr>
                <p:custDataLst>
                  <p:tags r:id="rId8"/>
                </p:custDataLst>
              </p:nvPr>
            </p:nvCxnSpPr>
            <p:spPr>
              <a:xfrm>
                <a:off x="1600200" y="4343431"/>
                <a:ext cx="5334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Box 11">
                <a:extLst>
                  <a:ext uri="{FF2B5EF4-FFF2-40B4-BE49-F238E27FC236}">
                    <a16:creationId xmlns:a16="http://schemas.microsoft.com/office/drawing/2014/main" id="{07B8E08C-3ABC-F7EE-DEE1-C72FF3445CFE}"/>
                  </a:ext>
                </a:extLst>
              </p:cNvPr>
              <p:cNvSpPr txBox="1"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2286000" y="4114800"/>
                <a:ext cx="16002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/>
                  <a:t>Harry Potter</a:t>
                </a:r>
              </a:p>
            </p:txBody>
          </p:sp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B1B25140-7AC9-8AFD-7654-2DA5CB02CD34}"/>
                  </a:ext>
                </a:extLst>
              </p:cNvPr>
              <p:cNvCxnSpPr/>
              <p:nvPr>
                <p:custDataLst>
                  <p:tags r:id="rId10"/>
                </p:custDataLst>
              </p:nvPr>
            </p:nvCxnSpPr>
            <p:spPr>
              <a:xfrm>
                <a:off x="1600200" y="5181655"/>
                <a:ext cx="5334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TextBox 13">
                <a:extLst>
                  <a:ext uri="{FF2B5EF4-FFF2-40B4-BE49-F238E27FC236}">
                    <a16:creationId xmlns:a16="http://schemas.microsoft.com/office/drawing/2014/main" id="{E9D5FB85-F326-03B8-379C-19CAD29C4F23}"/>
                  </a:ext>
                </a:extLst>
              </p:cNvPr>
              <p:cNvSpPr txBox="1"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2133600" y="4953000"/>
                <a:ext cx="16002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/>
                  <a:t>Casablanca</a:t>
                </a:r>
              </a:p>
            </p:txBody>
          </p:sp>
          <p:cxnSp>
            <p:nvCxnSpPr>
              <p:cNvPr id="34" name="Straight Arrow Connector 33">
                <a:extLst>
                  <a:ext uri="{FF2B5EF4-FFF2-40B4-BE49-F238E27FC236}">
                    <a16:creationId xmlns:a16="http://schemas.microsoft.com/office/drawing/2014/main" id="{EDD487BD-08DC-99D9-3D72-0959BEA2ED76}"/>
                  </a:ext>
                </a:extLst>
              </p:cNvPr>
              <p:cNvCxnSpPr/>
              <p:nvPr>
                <p:custDataLst>
                  <p:tags r:id="rId12"/>
                </p:custDataLst>
              </p:nvPr>
            </p:nvCxnSpPr>
            <p:spPr>
              <a:xfrm>
                <a:off x="3581400" y="5181655"/>
                <a:ext cx="457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TextBox 18">
              <a:extLst>
                <a:ext uri="{FF2B5EF4-FFF2-40B4-BE49-F238E27FC236}">
                  <a16:creationId xmlns:a16="http://schemas.microsoft.com/office/drawing/2014/main" id="{D97C5938-A7AB-EB13-19DA-48A04C5F0322}"/>
                </a:ext>
              </a:extLst>
            </p:cNvPr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4038600" y="4953000"/>
              <a:ext cx="16002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Star Wars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9814760B-BA33-C414-19B2-A04563C4FE03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106008" y="5772835"/>
            <a:ext cx="6553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Result: 1: Rocky V, 3: Harry Potter, 5: Casablanca, 5: Star Wars</a:t>
            </a:r>
          </a:p>
          <a:p>
            <a:r>
              <a:rPr lang="en-US" dirty="0"/>
              <a:t>This result is </a:t>
            </a:r>
            <a:r>
              <a:rPr lang="en-US" dirty="0">
                <a:solidFill>
                  <a:srgbClr val="0070C0"/>
                </a:solidFill>
              </a:rPr>
              <a:t>stable</a:t>
            </a:r>
            <a:r>
              <a:rPr lang="en-US" dirty="0"/>
              <a:t>; Casablanca still before Star Wars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9679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A6B72-3146-83B8-7FDC-516282C22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13033-1150-EF43-C66F-EFC5B223F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Special Sorting Algorithm 1: Bucket Sort</a:t>
            </a:r>
          </a:p>
          <a:p>
            <a:r>
              <a:rPr lang="sv-SE" dirty="0">
                <a:solidFill>
                  <a:srgbClr val="FF0000"/>
                </a:solidFill>
              </a:rPr>
              <a:t>Special Sorting Algorithm 2: Radix Sort</a:t>
            </a:r>
          </a:p>
          <a:p>
            <a:r>
              <a:rPr lang="sv-SE" dirty="0" err="1"/>
              <a:t>Sorting</a:t>
            </a:r>
            <a:r>
              <a:rPr lang="sv-SE" dirty="0"/>
              <a:t> </a:t>
            </a:r>
            <a:r>
              <a:rPr lang="sv-SE" dirty="0" err="1"/>
              <a:t>Summary</a:t>
            </a: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FB9D1-F29C-C93F-6D9D-75E03006A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843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1027</Words>
  <Application>Microsoft Macintosh PowerPoint</Application>
  <PresentationFormat>Widescreen</PresentationFormat>
  <Paragraphs>361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Courier New</vt:lpstr>
      <vt:lpstr>Office Theme</vt:lpstr>
      <vt:lpstr>Lecture 12:  Non-Comparison Sorting</vt:lpstr>
      <vt:lpstr>Announcements</vt:lpstr>
      <vt:lpstr>Today</vt:lpstr>
      <vt:lpstr>Special Sorting Algorithm 1: Bucket Sort</vt:lpstr>
      <vt:lpstr>Bucket Sort: Visualization</vt:lpstr>
      <vt:lpstr>Any Questions?</vt:lpstr>
      <vt:lpstr>Bucket Sort: Analysis</vt:lpstr>
      <vt:lpstr>Bucket Sort: Non Integers</vt:lpstr>
      <vt:lpstr>Today</vt:lpstr>
      <vt:lpstr>Special Sorting Algorithm 2: Radix Sort</vt:lpstr>
      <vt:lpstr>Radix Sort: Visualization (1s Place)</vt:lpstr>
      <vt:lpstr>Radix Sort: Visualization (1s Place)</vt:lpstr>
      <vt:lpstr>Radix Sort: Visualization (10s Place)</vt:lpstr>
      <vt:lpstr>Radix Sort: Visualization (10s Place)</vt:lpstr>
      <vt:lpstr>Radix Sort: Visualization (100s Place)</vt:lpstr>
      <vt:lpstr>Radix Sort: Visualization (100s Place)</vt:lpstr>
      <vt:lpstr>Any Questions?</vt:lpstr>
      <vt:lpstr>Radix Sort: Analysis</vt:lpstr>
      <vt:lpstr>Radix Sort: Runtime</vt:lpstr>
      <vt:lpstr>Today</vt:lpstr>
      <vt:lpstr>Sorting: Comparisons</vt:lpstr>
      <vt:lpstr>Sorting: Summary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2023-07-07T12:32:54Z</dcterms:created>
  <dcterms:modified xsi:type="dcterms:W3CDTF">2025-07-21T03:54:37Z</dcterms:modified>
</cp:coreProperties>
</file>