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2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3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4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5.xml" ContentType="application/vnd.openxmlformats-officedocument.presentationml.notesSl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6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7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8.xml" ContentType="application/vnd.openxmlformats-officedocument.presentationml.notesSl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9.xml" ContentType="application/vnd.openxmlformats-officedocument.presentationml.notesSl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notesSlides/notesSlide10.xml" ContentType="application/vnd.openxmlformats-officedocument.presentationml.notesSlid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11.xml" ContentType="application/vnd.openxmlformats-officedocument.presentationml.notesSlid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notesSlides/notesSlide12.xml" ContentType="application/vnd.openxmlformats-officedocument.presentationml.notesSlid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notesSlides/notesSlide13.xml" ContentType="application/vnd.openxmlformats-officedocument.presentationml.notesSlide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notesSlides/notesSlide14.xml" ContentType="application/vnd.openxmlformats-officedocument.presentationml.notesSlide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notesSlides/notesSlide15.xml" ContentType="application/vnd.openxmlformats-officedocument.presentationml.notesSlide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notesSlides/notesSlide16.xml" ContentType="application/vnd.openxmlformats-officedocument.presentationml.notesSlide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notesSlides/notesSlide17.xml" ContentType="application/vnd.openxmlformats-officedocument.presentationml.notesSlide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notesSlides/notesSlide18.xml" ContentType="application/vnd.openxmlformats-officedocument.presentationml.notesSlide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notesSlides/notesSlide19.xml" ContentType="application/vnd.openxmlformats-officedocument.presentationml.notesSlide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notesSlides/notesSlide20.xml" ContentType="application/vnd.openxmlformats-officedocument.presentationml.notesSlide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notesSlides/notesSlide21.xml" ContentType="application/vnd.openxmlformats-officedocument.presentationml.notesSlide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notesSlides/notesSlide22.xml" ContentType="application/vnd.openxmlformats-officedocument.presentationml.notesSlide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notesSlides/notesSlide23.xml" ContentType="application/vnd.openxmlformats-officedocument.presentationml.notesSlide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notesSlides/notesSlide24.xml" ContentType="application/vnd.openxmlformats-officedocument.presentationml.notesSlide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notesSlides/notesSlide25.xml" ContentType="application/vnd.openxmlformats-officedocument.presentationml.notesSlide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notesSlides/notesSlide26.xml" ContentType="application/vnd.openxmlformats-officedocument.presentationml.notesSlide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notesSlides/notesSlide27.xml" ContentType="application/vnd.openxmlformats-officedocument.presentationml.notesSlide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notesSlides/notesSlide28.xml" ContentType="application/vnd.openxmlformats-officedocument.presentationml.notesSlide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notesSlides/notesSlide29.xml" ContentType="application/vnd.openxmlformats-officedocument.presentationml.notesSlide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notesSlides/notesSlide30.xml" ContentType="application/vnd.openxmlformats-officedocument.presentationml.notesSlide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notesSlides/notesSlide31.xml" ContentType="application/vnd.openxmlformats-officedocument.presentationml.notesSlide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notesSlides/notesSlide32.xml" ContentType="application/vnd.openxmlformats-officedocument.presentationml.notesSlide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notesSlides/notesSlide33.xml" ContentType="application/vnd.openxmlformats-officedocument.presentationml.notesSlide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notesSlides/notesSlide34.xml" ContentType="application/vnd.openxmlformats-officedocument.presentationml.notesSlide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notesSlides/notesSlide35.xml" ContentType="application/vnd.openxmlformats-officedocument.presentationml.notesSlide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notesSlides/notesSlide36.xml" ContentType="application/vnd.openxmlformats-officedocument.presentationml.notesSlide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notesSlides/notesSlide37.xml" ContentType="application/vnd.openxmlformats-officedocument.presentationml.notesSlide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notesSlides/notesSlide38.xml" ContentType="application/vnd.openxmlformats-officedocument.presentationml.notesSlide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notesSlides/notesSlide39.xml" ContentType="application/vnd.openxmlformats-officedocument.presentationml.notesSlide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notesSlides/notesSlide40.xml" ContentType="application/vnd.openxmlformats-officedocument.presentationml.notesSlide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notesSlides/notesSlide41.xml" ContentType="application/vnd.openxmlformats-officedocument.presentationml.notesSlide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9"/>
  </p:notesMasterIdLst>
  <p:handoutMasterIdLst>
    <p:handoutMasterId r:id="rId50"/>
  </p:handoutMasterIdLst>
  <p:sldIdLst>
    <p:sldId id="256" r:id="rId2"/>
    <p:sldId id="410" r:id="rId3"/>
    <p:sldId id="373" r:id="rId4"/>
    <p:sldId id="375" r:id="rId5"/>
    <p:sldId id="374" r:id="rId6"/>
    <p:sldId id="332" r:id="rId7"/>
    <p:sldId id="333" r:id="rId8"/>
    <p:sldId id="334" r:id="rId9"/>
    <p:sldId id="335" r:id="rId10"/>
    <p:sldId id="336" r:id="rId11"/>
    <p:sldId id="337" r:id="rId12"/>
    <p:sldId id="376" r:id="rId13"/>
    <p:sldId id="383" r:id="rId14"/>
    <p:sldId id="340" r:id="rId15"/>
    <p:sldId id="384" r:id="rId16"/>
    <p:sldId id="377" r:id="rId17"/>
    <p:sldId id="343" r:id="rId18"/>
    <p:sldId id="394" r:id="rId19"/>
    <p:sldId id="388" r:id="rId20"/>
    <p:sldId id="389" r:id="rId21"/>
    <p:sldId id="390" r:id="rId22"/>
    <p:sldId id="391" r:id="rId23"/>
    <p:sldId id="392" r:id="rId24"/>
    <p:sldId id="393" r:id="rId25"/>
    <p:sldId id="350" r:id="rId26"/>
    <p:sldId id="396" r:id="rId27"/>
    <p:sldId id="397" r:id="rId28"/>
    <p:sldId id="398" r:id="rId29"/>
    <p:sldId id="399" r:id="rId30"/>
    <p:sldId id="400" r:id="rId31"/>
    <p:sldId id="401" r:id="rId32"/>
    <p:sldId id="402" r:id="rId33"/>
    <p:sldId id="357" r:id="rId34"/>
    <p:sldId id="358" r:id="rId35"/>
    <p:sldId id="380" r:id="rId36"/>
    <p:sldId id="381" r:id="rId37"/>
    <p:sldId id="403" r:id="rId38"/>
    <p:sldId id="404" r:id="rId39"/>
    <p:sldId id="405" r:id="rId40"/>
    <p:sldId id="406" r:id="rId41"/>
    <p:sldId id="407" r:id="rId42"/>
    <p:sldId id="360" r:id="rId43"/>
    <p:sldId id="382" r:id="rId44"/>
    <p:sldId id="363" r:id="rId45"/>
    <p:sldId id="364" r:id="rId46"/>
    <p:sldId id="409" r:id="rId47"/>
    <p:sldId id="371" r:id="rId48"/>
  </p:sldIdLst>
  <p:sldSz cx="9144000" cy="6858000" type="screen4x3"/>
  <p:notesSz cx="6997700" cy="9283700"/>
  <p:custDataLst>
    <p:tags r:id="rId5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9F33"/>
    <a:srgbClr val="FFFF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726" autoAdjust="0"/>
    <p:restoredTop sz="85994" autoAdjust="0"/>
  </p:normalViewPr>
  <p:slideViewPr>
    <p:cSldViewPr>
      <p:cViewPr varScale="1">
        <p:scale>
          <a:sx n="98" d="100"/>
          <a:sy n="98" d="100"/>
        </p:scale>
        <p:origin x="1896" y="184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ags" Target="tags/tag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2641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60" tIns="45080" rIns="90160" bIns="45080" numCol="1" anchor="t" anchorCtr="0" compatLnSpc="1">
            <a:prstTxWarp prst="textNoShape">
              <a:avLst/>
            </a:prstTxWarp>
          </a:bodyPr>
          <a:lstStyle>
            <a:lvl1pPr defTabSz="94337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63541" y="0"/>
            <a:ext cx="3032641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60" tIns="45080" rIns="90160" bIns="45080" numCol="1" anchor="t" anchorCtr="0" compatLnSpc="1">
            <a:prstTxWarp prst="textNoShape">
              <a:avLst/>
            </a:prstTxWarp>
          </a:bodyPr>
          <a:lstStyle>
            <a:lvl1pPr algn="r" defTabSz="943373">
              <a:defRPr sz="1200"/>
            </a:lvl1pPr>
          </a:lstStyle>
          <a:p>
            <a:pPr>
              <a:defRPr/>
            </a:pPr>
            <a:fld id="{E2E5BA79-85C8-43A4-9517-0278304403C4}" type="datetimeFigureOut">
              <a:rPr lang="en-US"/>
              <a:pPr>
                <a:defRPr/>
              </a:pPr>
              <a:t>7/15/25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18595"/>
            <a:ext cx="3032641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60" tIns="45080" rIns="90160" bIns="45080" numCol="1" anchor="b" anchorCtr="0" compatLnSpc="1">
            <a:prstTxWarp prst="textNoShape">
              <a:avLst/>
            </a:prstTxWarp>
          </a:bodyPr>
          <a:lstStyle>
            <a:lvl1pPr defTabSz="94337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63541" y="8818595"/>
            <a:ext cx="3032641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60" tIns="45080" rIns="90160" bIns="45080" numCol="1" anchor="b" anchorCtr="0" compatLnSpc="1">
            <a:prstTxWarp prst="textNoShape">
              <a:avLst/>
            </a:prstTxWarp>
          </a:bodyPr>
          <a:lstStyle>
            <a:lvl1pPr algn="r" defTabSz="943373">
              <a:defRPr sz="1200"/>
            </a:lvl1pPr>
          </a:lstStyle>
          <a:p>
            <a:pPr>
              <a:defRPr/>
            </a:pPr>
            <a:fld id="{AE5897B5-1425-4A4C-8D97-C36FC73F4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06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641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307" tIns="47654" rIns="95307" bIns="47654" numCol="1" anchor="t" anchorCtr="0" compatLnSpc="1">
            <a:prstTxWarp prst="textNoShape">
              <a:avLst/>
            </a:prstTxWarp>
          </a:bodyPr>
          <a:lstStyle>
            <a:lvl1pPr defTabSz="943373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541" y="0"/>
            <a:ext cx="3032641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307" tIns="47654" rIns="95307" bIns="47654" numCol="1" anchor="t" anchorCtr="0" compatLnSpc="1">
            <a:prstTxWarp prst="textNoShape">
              <a:avLst/>
            </a:prstTxWarp>
          </a:bodyPr>
          <a:lstStyle>
            <a:lvl1pPr algn="r" defTabSz="943373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74" y="4410065"/>
            <a:ext cx="5597553" cy="417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307" tIns="47654" rIns="95307" bIns="476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95"/>
            <a:ext cx="3032641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307" tIns="47654" rIns="95307" bIns="47654" numCol="1" anchor="b" anchorCtr="0" compatLnSpc="1">
            <a:prstTxWarp prst="textNoShape">
              <a:avLst/>
            </a:prstTxWarp>
          </a:bodyPr>
          <a:lstStyle>
            <a:lvl1pPr defTabSz="943373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541" y="8818595"/>
            <a:ext cx="3032641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307" tIns="47654" rIns="95307" bIns="47654" numCol="1" anchor="b" anchorCtr="0" compatLnSpc="1">
            <a:prstTxWarp prst="textNoShape">
              <a:avLst/>
            </a:prstTxWarp>
          </a:bodyPr>
          <a:lstStyle>
            <a:lvl1pPr algn="r" defTabSz="943373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8E9A51DF-1F01-4E8A-B22B-1FFEE479C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424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929C97CF-181B-46A8-BA25-29EE34EF3F04}" type="slidenum">
              <a:rPr lang="en-US" smtClean="0"/>
              <a:pPr defTabSz="942659"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A019B77A-6E1D-48E7-A22E-E20E180E6E14}" type="slidenum">
              <a:rPr lang="en-US" smtClean="0"/>
              <a:pPr defTabSz="942659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21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921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DC9A1B71-337A-408F-BE67-1453B7C8C51B}" type="slidenum">
              <a:rPr lang="en-US" smtClean="0"/>
              <a:pPr defTabSz="942659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42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942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1FB961EA-5DC3-43AE-80AE-A27E67A15B21}" type="slidenum">
              <a:rPr lang="en-US" smtClean="0"/>
              <a:pPr defTabSz="942659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62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962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471E55CB-CEE8-452E-997B-2E5638A8656E}" type="slidenum">
              <a:rPr lang="en-US" smtClean="0"/>
              <a:pPr defTabSz="942659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62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962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543"/>
            <a:fld id="{471E55CB-CEE8-452E-997B-2E5638A8656E}" type="slidenum">
              <a:rPr lang="en-US" smtClean="0"/>
              <a:pPr defTabSz="951543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62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962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543"/>
            <a:fld id="{471E55CB-CEE8-452E-997B-2E5638A8656E}" type="slidenum">
              <a:rPr lang="en-US" smtClean="0"/>
              <a:pPr defTabSz="951543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62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962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543"/>
            <a:fld id="{471E55CB-CEE8-452E-997B-2E5638A8656E}" type="slidenum">
              <a:rPr lang="en-US" smtClean="0"/>
              <a:pPr defTabSz="951543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62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962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543"/>
            <a:fld id="{471E55CB-CEE8-452E-997B-2E5638A8656E}" type="slidenum">
              <a:rPr lang="en-US" smtClean="0"/>
              <a:pPr defTabSz="951543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09A8CA06-594C-4847-AC5E-1559C08CB3C9}" type="slidenum">
              <a:rPr lang="en-US" smtClean="0"/>
              <a:pPr defTabSz="942659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62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962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543"/>
            <a:fld id="{471E55CB-CEE8-452E-997B-2E5638A8656E}" type="slidenum">
              <a:rPr lang="en-US" smtClean="0"/>
              <a:pPr defTabSz="951543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62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962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543"/>
            <a:fld id="{471E55CB-CEE8-452E-997B-2E5638A8656E}" type="slidenum">
              <a:rPr lang="en-US" smtClean="0"/>
              <a:pPr defTabSz="951543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85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085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D1A6118E-1FA4-408C-8F82-D2F3B8D71BD6}" type="slidenum">
              <a:rPr lang="en-US" smtClean="0"/>
              <a:pPr defTabSz="942659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85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085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543"/>
            <a:fld id="{D1A6118E-1FA4-408C-8F82-D2F3B8D71BD6}" type="slidenum">
              <a:rPr lang="en-US" smtClean="0"/>
              <a:pPr defTabSz="951543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85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085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543"/>
            <a:fld id="{D1A6118E-1FA4-408C-8F82-D2F3B8D71BD6}" type="slidenum">
              <a:rPr lang="en-US" smtClean="0"/>
              <a:pPr defTabSz="951543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85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085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543"/>
            <a:fld id="{D1A6118E-1FA4-408C-8F82-D2F3B8D71BD6}" type="slidenum">
              <a:rPr lang="en-US" smtClean="0"/>
              <a:pPr defTabSz="951543"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85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085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543"/>
            <a:fld id="{D1A6118E-1FA4-408C-8F82-D2F3B8D71BD6}" type="slidenum">
              <a:rPr lang="en-US" smtClean="0"/>
              <a:pPr defTabSz="951543"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85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085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543"/>
            <a:fld id="{D1A6118E-1FA4-408C-8F82-D2F3B8D71BD6}" type="slidenum">
              <a:rPr lang="en-US" smtClean="0"/>
              <a:pPr defTabSz="951543"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85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085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543"/>
            <a:fld id="{D1A6118E-1FA4-408C-8F82-D2F3B8D71BD6}" type="slidenum">
              <a:rPr lang="en-US" smtClean="0"/>
              <a:pPr defTabSz="951543"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85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  <p:sp>
        <p:nvSpPr>
          <p:cNvPr id="1085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543"/>
            <a:fld id="{D1A6118E-1FA4-408C-8F82-D2F3B8D71BD6}" type="slidenum">
              <a:rPr lang="en-US" smtClean="0"/>
              <a:pPr defTabSz="951543"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25EC91C1-1F7A-4839-8C2B-9B0009754383}" type="slidenum">
              <a:rPr lang="en-US" smtClean="0"/>
              <a:pPr defTabSz="942659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228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228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F45F4E63-0BAD-43E7-9AD9-576E8A817A5C}" type="slidenum">
              <a:rPr lang="en-US" smtClean="0"/>
              <a:pPr defTabSz="942659"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269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269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DD439324-F9A6-4350-B21B-26A17CF25A72}" type="slidenum">
              <a:rPr lang="en-US" smtClean="0"/>
              <a:pPr defTabSz="942659"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290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290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D1EBBC44-992A-4D62-AD05-3853C92C9DC7}" type="slidenum">
              <a:rPr lang="en-US" smtClean="0"/>
              <a:pPr defTabSz="942659"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D140F4C9-9173-4EB6-9AA7-98BD717335DA}" type="slidenum">
              <a:rPr lang="en-US" smtClean="0"/>
              <a:pPr defTabSz="942659"/>
              <a:t>36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19" y="4410065"/>
            <a:ext cx="5132862" cy="4176744"/>
          </a:xfrm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543"/>
            <a:fld id="{D140F4C9-9173-4EB6-9AA7-98BD717335DA}" type="slidenum">
              <a:rPr lang="en-US" smtClean="0"/>
              <a:pPr defTabSz="951543"/>
              <a:t>37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21" y="4410066"/>
            <a:ext cx="5132862" cy="4176744"/>
          </a:xfrm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543"/>
            <a:fld id="{D140F4C9-9173-4EB6-9AA7-98BD717335DA}" type="slidenum">
              <a:rPr lang="en-US" smtClean="0"/>
              <a:pPr defTabSz="951543"/>
              <a:t>38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21" y="4410066"/>
            <a:ext cx="5132862" cy="4176744"/>
          </a:xfrm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543"/>
            <a:fld id="{D140F4C9-9173-4EB6-9AA7-98BD717335DA}" type="slidenum">
              <a:rPr lang="en-US" smtClean="0"/>
              <a:pPr defTabSz="951543"/>
              <a:t>39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21" y="4410066"/>
            <a:ext cx="5132862" cy="4176744"/>
          </a:xfrm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543"/>
            <a:fld id="{D140F4C9-9173-4EB6-9AA7-98BD717335DA}" type="slidenum">
              <a:rPr lang="en-US" smtClean="0"/>
              <a:pPr defTabSz="951543"/>
              <a:t>40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21" y="4410066"/>
            <a:ext cx="5132862" cy="4176744"/>
          </a:xfrm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1543"/>
            <a:fld id="{D140F4C9-9173-4EB6-9AA7-98BD717335DA}" type="slidenum">
              <a:rPr lang="en-US" smtClean="0"/>
              <a:pPr defTabSz="951543"/>
              <a:t>41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421" y="4410066"/>
            <a:ext cx="5132862" cy="4176744"/>
          </a:xfrm>
          <a:noFill/>
          <a:ln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331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331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2D5448ED-3763-4E16-9371-E28E52652839}" type="slidenum">
              <a:rPr lang="en-US" smtClean="0"/>
              <a:pPr defTabSz="942659"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719ADF0E-41DE-40A1-BB9C-2369B3D541A7}" type="slidenum">
              <a:rPr lang="en-US" smtClean="0"/>
              <a:pPr defTabSz="942659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13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  <p:sp>
        <p:nvSpPr>
          <p:cNvPr id="141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36898F65-8011-4049-9800-E3F8ACF3ED52}" type="slidenum">
              <a:rPr lang="en-US" smtClean="0"/>
              <a:pPr defTabSz="942659"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33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43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5FF6075E-C1FE-422F-83AC-A4A585CB375B}" type="slidenum">
              <a:rPr lang="en-US" smtClean="0"/>
              <a:pPr defTabSz="942659"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597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597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8D58CE50-9F76-4BDE-AC25-20DCA8AFDE5D}" type="slidenum">
              <a:rPr lang="en-US" smtClean="0"/>
              <a:pPr defTabSz="942659"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3600899A-5FB4-4349-A1FF-B325CD9B705E}" type="slidenum">
              <a:rPr lang="en-US" smtClean="0"/>
              <a:pPr defTabSz="942659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36BB00BB-837D-419E-8C1D-ACABB02090D7}" type="slidenum">
              <a:rPr lang="en-US" smtClean="0"/>
              <a:pPr defTabSz="942659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549AA6D9-0CAC-4179-82B9-5BB9971AB836}" type="slidenum">
              <a:rPr lang="en-US" smtClean="0"/>
              <a:pPr defTabSz="942659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13F53809-71E8-4B85-8567-402C4886AC90}" type="slidenum">
              <a:rPr lang="en-US" smtClean="0"/>
              <a:pPr defTabSz="942659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659"/>
            <a:fld id="{13FBD002-F2B2-42F2-B7D0-CC1415D99E5F}" type="slidenum">
              <a:rPr lang="en-US" smtClean="0"/>
              <a:pPr defTabSz="942659"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E5BED-31F6-4AEA-B788-06B6F55BF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C796D-6617-4C06-BAD9-40A2681CD2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D59ED-23FA-47DB-B94F-B42E21835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9F43A-300F-41D2-8023-188BC50A4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373B2-2540-4FE4-9381-6FAF0424A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03E28-F79B-497E-B582-381119DA8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470AB-D95E-468E-A6F2-5817CDCE8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45236-BB48-4E57-9F93-7729F945A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223BC-B9C5-4927-8A59-3040B5B84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A25C1-D3B9-4551-BAFF-B0FBE2B898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r>
              <a:rPr lang="en-US"/>
              <a:t>CSE332: Data Abstractions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EC3BC847-5C37-4CEF-B648-CE9C67EC0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7" Type="http://schemas.openxmlformats.org/officeDocument/2006/relationships/notesSlide" Target="../notesSlides/notesSlide7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7.xml"/><Relationship Id="rId4" Type="http://schemas.openxmlformats.org/officeDocument/2006/relationships/tags" Target="../tags/tag5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68.xml"/><Relationship Id="rId7" Type="http://schemas.openxmlformats.org/officeDocument/2006/relationships/notesSlide" Target="../notesSlides/notesSlide10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73.xml"/><Relationship Id="rId7" Type="http://schemas.openxmlformats.org/officeDocument/2006/relationships/tags" Target="../tags/tag77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10" Type="http://schemas.openxmlformats.org/officeDocument/2006/relationships/image" Target="../media/image3.png"/><Relationship Id="rId4" Type="http://schemas.openxmlformats.org/officeDocument/2006/relationships/tags" Target="../tags/tag74.xml"/><Relationship Id="rId9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2.xml"/><Relationship Id="rId3" Type="http://schemas.openxmlformats.org/officeDocument/2006/relationships/tags" Target="../tags/tag80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tags" Target="../tags/tag83.xml"/><Relationship Id="rId5" Type="http://schemas.openxmlformats.org/officeDocument/2006/relationships/tags" Target="../tags/tag82.xml"/><Relationship Id="rId10" Type="http://schemas.openxmlformats.org/officeDocument/2006/relationships/image" Target="../media/image5.png"/><Relationship Id="rId4" Type="http://schemas.openxmlformats.org/officeDocument/2006/relationships/tags" Target="../tags/tag81.xml"/><Relationship Id="rId9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openxmlformats.org/officeDocument/2006/relationships/notesSlide" Target="../notesSlides/notesSlide1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5.xml"/><Relationship Id="rId3" Type="http://schemas.openxmlformats.org/officeDocument/2006/relationships/tags" Target="../tags/tag9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4" Type="http://schemas.openxmlformats.org/officeDocument/2006/relationships/tags" Target="../tags/tag9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00.xml"/><Relationship Id="rId7" Type="http://schemas.openxmlformats.org/officeDocument/2006/relationships/notesSlide" Target="../notesSlides/notesSlide16.xml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02.xml"/><Relationship Id="rId4" Type="http://schemas.openxmlformats.org/officeDocument/2006/relationships/tags" Target="../tags/tag10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05.xml"/><Relationship Id="rId7" Type="http://schemas.openxmlformats.org/officeDocument/2006/relationships/notesSlide" Target="../notesSlides/notesSlide17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07.xml"/><Relationship Id="rId4" Type="http://schemas.openxmlformats.org/officeDocument/2006/relationships/tags" Target="../tags/tag10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110.xml"/><Relationship Id="rId7" Type="http://schemas.openxmlformats.org/officeDocument/2006/relationships/notesSlide" Target="../notesSlides/notesSlide18.xml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12.xml"/><Relationship Id="rId4" Type="http://schemas.openxmlformats.org/officeDocument/2006/relationships/tags" Target="../tags/tag1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115.xml"/><Relationship Id="rId7" Type="http://schemas.openxmlformats.org/officeDocument/2006/relationships/notesSlide" Target="../notesSlides/notesSlide19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17.xml"/><Relationship Id="rId4" Type="http://schemas.openxmlformats.org/officeDocument/2006/relationships/tags" Target="../tags/tag1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120.xml"/><Relationship Id="rId7" Type="http://schemas.openxmlformats.org/officeDocument/2006/relationships/notesSlide" Target="../notesSlides/notesSlide20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2.xml"/><Relationship Id="rId4" Type="http://schemas.openxmlformats.org/officeDocument/2006/relationships/tags" Target="../tags/tag1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125.xml"/><Relationship Id="rId7" Type="http://schemas.openxmlformats.org/officeDocument/2006/relationships/notesSlide" Target="../notesSlides/notesSlide21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27.xml"/><Relationship Id="rId4" Type="http://schemas.openxmlformats.org/officeDocument/2006/relationships/tags" Target="../tags/tag12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2.xml"/><Relationship Id="rId3" Type="http://schemas.openxmlformats.org/officeDocument/2006/relationships/tags" Target="../tags/tag130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29.xml"/><Relationship Id="rId1" Type="http://schemas.openxmlformats.org/officeDocument/2006/relationships/tags" Target="../tags/tag128.xml"/><Relationship Id="rId6" Type="http://schemas.openxmlformats.org/officeDocument/2006/relationships/tags" Target="../tags/tag133.xml"/><Relationship Id="rId5" Type="http://schemas.openxmlformats.org/officeDocument/2006/relationships/tags" Target="../tags/tag132.xml"/><Relationship Id="rId4" Type="http://schemas.openxmlformats.org/officeDocument/2006/relationships/tags" Target="../tags/tag131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3.xml"/><Relationship Id="rId3" Type="http://schemas.openxmlformats.org/officeDocument/2006/relationships/tags" Target="../tags/tag13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6" Type="http://schemas.openxmlformats.org/officeDocument/2006/relationships/tags" Target="../tags/tag139.xml"/><Relationship Id="rId5" Type="http://schemas.openxmlformats.org/officeDocument/2006/relationships/tags" Target="../tags/tag138.xml"/><Relationship Id="rId4" Type="http://schemas.openxmlformats.org/officeDocument/2006/relationships/tags" Target="../tags/tag13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4.xml"/><Relationship Id="rId3" Type="http://schemas.openxmlformats.org/officeDocument/2006/relationships/tags" Target="../tags/tag142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41.xml"/><Relationship Id="rId1" Type="http://schemas.openxmlformats.org/officeDocument/2006/relationships/tags" Target="../tags/tag140.xml"/><Relationship Id="rId6" Type="http://schemas.openxmlformats.org/officeDocument/2006/relationships/tags" Target="../tags/tag145.xml"/><Relationship Id="rId5" Type="http://schemas.openxmlformats.org/officeDocument/2006/relationships/tags" Target="../tags/tag144.xml"/><Relationship Id="rId4" Type="http://schemas.openxmlformats.org/officeDocument/2006/relationships/tags" Target="../tags/tag143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5.xml"/><Relationship Id="rId3" Type="http://schemas.openxmlformats.org/officeDocument/2006/relationships/tags" Target="../tags/tag148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47.xml"/><Relationship Id="rId1" Type="http://schemas.openxmlformats.org/officeDocument/2006/relationships/tags" Target="../tags/tag146.xml"/><Relationship Id="rId6" Type="http://schemas.openxmlformats.org/officeDocument/2006/relationships/tags" Target="../tags/tag151.xml"/><Relationship Id="rId5" Type="http://schemas.openxmlformats.org/officeDocument/2006/relationships/tags" Target="../tags/tag150.xml"/><Relationship Id="rId4" Type="http://schemas.openxmlformats.org/officeDocument/2006/relationships/tags" Target="../tags/tag149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6.xml"/><Relationship Id="rId3" Type="http://schemas.openxmlformats.org/officeDocument/2006/relationships/tags" Target="../tags/tag15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53.xml"/><Relationship Id="rId1" Type="http://schemas.openxmlformats.org/officeDocument/2006/relationships/tags" Target="../tags/tag152.xml"/><Relationship Id="rId6" Type="http://schemas.openxmlformats.org/officeDocument/2006/relationships/tags" Target="../tags/tag157.xml"/><Relationship Id="rId5" Type="http://schemas.openxmlformats.org/officeDocument/2006/relationships/tags" Target="../tags/tag156.xml"/><Relationship Id="rId4" Type="http://schemas.openxmlformats.org/officeDocument/2006/relationships/tags" Target="../tags/tag15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7.xml"/><Relationship Id="rId3" Type="http://schemas.openxmlformats.org/officeDocument/2006/relationships/tags" Target="../tags/tag160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59.xml"/><Relationship Id="rId1" Type="http://schemas.openxmlformats.org/officeDocument/2006/relationships/tags" Target="../tags/tag158.xml"/><Relationship Id="rId6" Type="http://schemas.openxmlformats.org/officeDocument/2006/relationships/tags" Target="../tags/tag163.xml"/><Relationship Id="rId5" Type="http://schemas.openxmlformats.org/officeDocument/2006/relationships/tags" Target="../tags/tag162.xml"/><Relationship Id="rId4" Type="http://schemas.openxmlformats.org/officeDocument/2006/relationships/tags" Target="../tags/tag16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66.xml"/><Relationship Id="rId7" Type="http://schemas.openxmlformats.org/officeDocument/2006/relationships/tags" Target="../tags/tag170.xml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6" Type="http://schemas.openxmlformats.org/officeDocument/2006/relationships/tags" Target="../tags/tag169.xml"/><Relationship Id="rId5" Type="http://schemas.openxmlformats.org/officeDocument/2006/relationships/tags" Target="../tags/tag168.xml"/><Relationship Id="rId4" Type="http://schemas.openxmlformats.org/officeDocument/2006/relationships/tags" Target="../tags/tag167.xml"/><Relationship Id="rId9" Type="http://schemas.openxmlformats.org/officeDocument/2006/relationships/notesSlide" Target="../notesSlides/notesSlide2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173.xml"/><Relationship Id="rId7" Type="http://schemas.openxmlformats.org/officeDocument/2006/relationships/notesSlide" Target="../notesSlides/notesSlide29.xml"/><Relationship Id="rId2" Type="http://schemas.openxmlformats.org/officeDocument/2006/relationships/tags" Target="../tags/tag172.xml"/><Relationship Id="rId1" Type="http://schemas.openxmlformats.org/officeDocument/2006/relationships/tags" Target="../tags/tag17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75.xml"/><Relationship Id="rId4" Type="http://schemas.openxmlformats.org/officeDocument/2006/relationships/tags" Target="../tags/tag17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178.xml"/><Relationship Id="rId2" Type="http://schemas.openxmlformats.org/officeDocument/2006/relationships/tags" Target="../tags/tag177.xml"/><Relationship Id="rId1" Type="http://schemas.openxmlformats.org/officeDocument/2006/relationships/tags" Target="../tags/tag176.xml"/><Relationship Id="rId6" Type="http://schemas.openxmlformats.org/officeDocument/2006/relationships/notesSlide" Target="../notesSlides/notesSlide3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7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182.xml"/><Relationship Id="rId2" Type="http://schemas.openxmlformats.org/officeDocument/2006/relationships/tags" Target="../tags/tag181.xml"/><Relationship Id="rId1" Type="http://schemas.openxmlformats.org/officeDocument/2006/relationships/tags" Target="../tags/tag180.xml"/><Relationship Id="rId6" Type="http://schemas.openxmlformats.org/officeDocument/2006/relationships/notesSlide" Target="../notesSlides/notesSlide3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8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tags" Target="../tags/tag186.xml"/><Relationship Id="rId2" Type="http://schemas.openxmlformats.org/officeDocument/2006/relationships/tags" Target="../tags/tag185.xml"/><Relationship Id="rId1" Type="http://schemas.openxmlformats.org/officeDocument/2006/relationships/tags" Target="../tags/tag184.xml"/><Relationship Id="rId6" Type="http://schemas.openxmlformats.org/officeDocument/2006/relationships/notesSlide" Target="../notesSlides/notesSlide3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87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90.xml"/><Relationship Id="rId7" Type="http://schemas.openxmlformats.org/officeDocument/2006/relationships/tags" Target="../tags/tag194.xml"/><Relationship Id="rId2" Type="http://schemas.openxmlformats.org/officeDocument/2006/relationships/tags" Target="../tags/tag189.xml"/><Relationship Id="rId1" Type="http://schemas.openxmlformats.org/officeDocument/2006/relationships/tags" Target="../tags/tag188.xml"/><Relationship Id="rId6" Type="http://schemas.openxmlformats.org/officeDocument/2006/relationships/tags" Target="../tags/tag193.xml"/><Relationship Id="rId5" Type="http://schemas.openxmlformats.org/officeDocument/2006/relationships/tags" Target="../tags/tag192.xml"/><Relationship Id="rId4" Type="http://schemas.openxmlformats.org/officeDocument/2006/relationships/tags" Target="../tags/tag191.xml"/><Relationship Id="rId9" Type="http://schemas.openxmlformats.org/officeDocument/2006/relationships/notesSlide" Target="../notesSlides/notesSlide33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97.xml"/><Relationship Id="rId7" Type="http://schemas.openxmlformats.org/officeDocument/2006/relationships/tags" Target="../tags/tag201.xml"/><Relationship Id="rId2" Type="http://schemas.openxmlformats.org/officeDocument/2006/relationships/tags" Target="../tags/tag196.xml"/><Relationship Id="rId1" Type="http://schemas.openxmlformats.org/officeDocument/2006/relationships/tags" Target="../tags/tag195.xml"/><Relationship Id="rId6" Type="http://schemas.openxmlformats.org/officeDocument/2006/relationships/tags" Target="../tags/tag200.xml"/><Relationship Id="rId5" Type="http://schemas.openxmlformats.org/officeDocument/2006/relationships/tags" Target="../tags/tag199.xml"/><Relationship Id="rId4" Type="http://schemas.openxmlformats.org/officeDocument/2006/relationships/tags" Target="../tags/tag198.xml"/><Relationship Id="rId9" Type="http://schemas.openxmlformats.org/officeDocument/2006/relationships/notesSlide" Target="../notesSlides/notesSlide34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204.xml"/><Relationship Id="rId7" Type="http://schemas.openxmlformats.org/officeDocument/2006/relationships/tags" Target="../tags/tag208.xml"/><Relationship Id="rId2" Type="http://schemas.openxmlformats.org/officeDocument/2006/relationships/tags" Target="../tags/tag203.xml"/><Relationship Id="rId1" Type="http://schemas.openxmlformats.org/officeDocument/2006/relationships/tags" Target="../tags/tag202.xml"/><Relationship Id="rId6" Type="http://schemas.openxmlformats.org/officeDocument/2006/relationships/tags" Target="../tags/tag207.xml"/><Relationship Id="rId5" Type="http://schemas.openxmlformats.org/officeDocument/2006/relationships/tags" Target="../tags/tag206.xml"/><Relationship Id="rId4" Type="http://schemas.openxmlformats.org/officeDocument/2006/relationships/tags" Target="../tags/tag205.xml"/><Relationship Id="rId9" Type="http://schemas.openxmlformats.org/officeDocument/2006/relationships/notesSlide" Target="../notesSlides/notesSlide35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211.xml"/><Relationship Id="rId7" Type="http://schemas.openxmlformats.org/officeDocument/2006/relationships/tags" Target="../tags/tag215.xml"/><Relationship Id="rId2" Type="http://schemas.openxmlformats.org/officeDocument/2006/relationships/tags" Target="../tags/tag210.xml"/><Relationship Id="rId1" Type="http://schemas.openxmlformats.org/officeDocument/2006/relationships/tags" Target="../tags/tag209.xml"/><Relationship Id="rId6" Type="http://schemas.openxmlformats.org/officeDocument/2006/relationships/tags" Target="../tags/tag214.xml"/><Relationship Id="rId5" Type="http://schemas.openxmlformats.org/officeDocument/2006/relationships/tags" Target="../tags/tag213.xml"/><Relationship Id="rId4" Type="http://schemas.openxmlformats.org/officeDocument/2006/relationships/tags" Target="../tags/tag212.xml"/><Relationship Id="rId9" Type="http://schemas.openxmlformats.org/officeDocument/2006/relationships/notesSlide" Target="../notesSlides/notesSlide3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13" Type="http://schemas.openxmlformats.org/officeDocument/2006/relationships/tags" Target="../tags/tag21.xml"/><Relationship Id="rId18" Type="http://schemas.openxmlformats.org/officeDocument/2006/relationships/tags" Target="../tags/tag26.xml"/><Relationship Id="rId3" Type="http://schemas.openxmlformats.org/officeDocument/2006/relationships/tags" Target="../tags/tag11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15.xml"/><Relationship Id="rId12" Type="http://schemas.openxmlformats.org/officeDocument/2006/relationships/tags" Target="../tags/tag20.xml"/><Relationship Id="rId17" Type="http://schemas.openxmlformats.org/officeDocument/2006/relationships/tags" Target="../tags/tag25.xml"/><Relationship Id="rId2" Type="http://schemas.openxmlformats.org/officeDocument/2006/relationships/tags" Target="../tags/tag10.xml"/><Relationship Id="rId16" Type="http://schemas.openxmlformats.org/officeDocument/2006/relationships/tags" Target="../tags/tag24.xml"/><Relationship Id="rId20" Type="http://schemas.openxmlformats.org/officeDocument/2006/relationships/tags" Target="../tags/tag28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11" Type="http://schemas.openxmlformats.org/officeDocument/2006/relationships/tags" Target="../tags/tag19.xml"/><Relationship Id="rId5" Type="http://schemas.openxmlformats.org/officeDocument/2006/relationships/tags" Target="../tags/tag13.xml"/><Relationship Id="rId15" Type="http://schemas.openxmlformats.org/officeDocument/2006/relationships/tags" Target="../tags/tag23.xml"/><Relationship Id="rId10" Type="http://schemas.openxmlformats.org/officeDocument/2006/relationships/tags" Target="../tags/tag18.xml"/><Relationship Id="rId19" Type="http://schemas.openxmlformats.org/officeDocument/2006/relationships/tags" Target="../tags/tag27.xml"/><Relationship Id="rId4" Type="http://schemas.openxmlformats.org/officeDocument/2006/relationships/tags" Target="../tags/tag12.xml"/><Relationship Id="rId9" Type="http://schemas.openxmlformats.org/officeDocument/2006/relationships/tags" Target="../tags/tag17.xml"/><Relationship Id="rId14" Type="http://schemas.openxmlformats.org/officeDocument/2006/relationships/tags" Target="../tags/tag22.xml"/><Relationship Id="rId2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218.xml"/><Relationship Id="rId7" Type="http://schemas.openxmlformats.org/officeDocument/2006/relationships/tags" Target="../tags/tag222.xml"/><Relationship Id="rId2" Type="http://schemas.openxmlformats.org/officeDocument/2006/relationships/tags" Target="../tags/tag217.xml"/><Relationship Id="rId1" Type="http://schemas.openxmlformats.org/officeDocument/2006/relationships/tags" Target="../tags/tag216.xml"/><Relationship Id="rId6" Type="http://schemas.openxmlformats.org/officeDocument/2006/relationships/tags" Target="../tags/tag221.xml"/><Relationship Id="rId5" Type="http://schemas.openxmlformats.org/officeDocument/2006/relationships/tags" Target="../tags/tag220.xml"/><Relationship Id="rId4" Type="http://schemas.openxmlformats.org/officeDocument/2006/relationships/tags" Target="../tags/tag219.xml"/><Relationship Id="rId9" Type="http://schemas.openxmlformats.org/officeDocument/2006/relationships/notesSlide" Target="../notesSlides/notesSlide3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tags" Target="../tags/tag230.xml"/><Relationship Id="rId3" Type="http://schemas.openxmlformats.org/officeDocument/2006/relationships/tags" Target="../tags/tag225.xml"/><Relationship Id="rId7" Type="http://schemas.openxmlformats.org/officeDocument/2006/relationships/tags" Target="../tags/tag229.xml"/><Relationship Id="rId2" Type="http://schemas.openxmlformats.org/officeDocument/2006/relationships/tags" Target="../tags/tag224.xml"/><Relationship Id="rId1" Type="http://schemas.openxmlformats.org/officeDocument/2006/relationships/tags" Target="../tags/tag223.xml"/><Relationship Id="rId6" Type="http://schemas.openxmlformats.org/officeDocument/2006/relationships/tags" Target="../tags/tag228.xml"/><Relationship Id="rId5" Type="http://schemas.openxmlformats.org/officeDocument/2006/relationships/tags" Target="../tags/tag227.xml"/><Relationship Id="rId10" Type="http://schemas.openxmlformats.org/officeDocument/2006/relationships/notesSlide" Target="../notesSlides/notesSlide38.xml"/><Relationship Id="rId4" Type="http://schemas.openxmlformats.org/officeDocument/2006/relationships/tags" Target="../tags/tag226.xml"/><Relationship Id="rId9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tags" Target="../tags/tag233.xml"/><Relationship Id="rId2" Type="http://schemas.openxmlformats.org/officeDocument/2006/relationships/tags" Target="../tags/tag232.xml"/><Relationship Id="rId1" Type="http://schemas.openxmlformats.org/officeDocument/2006/relationships/tags" Target="../tags/tag231.xml"/><Relationship Id="rId6" Type="http://schemas.openxmlformats.org/officeDocument/2006/relationships/notesSlide" Target="../notesSlides/notesSlide3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3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tags" Target="../tags/tag237.xml"/><Relationship Id="rId2" Type="http://schemas.openxmlformats.org/officeDocument/2006/relationships/tags" Target="../tags/tag236.xml"/><Relationship Id="rId1" Type="http://schemas.openxmlformats.org/officeDocument/2006/relationships/tags" Target="../tags/tag23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38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tags" Target="../tags/tag241.xml"/><Relationship Id="rId2" Type="http://schemas.openxmlformats.org/officeDocument/2006/relationships/tags" Target="../tags/tag240.xml"/><Relationship Id="rId1" Type="http://schemas.openxmlformats.org/officeDocument/2006/relationships/tags" Target="../tags/tag239.xml"/><Relationship Id="rId6" Type="http://schemas.openxmlformats.org/officeDocument/2006/relationships/notesSlide" Target="../notesSlides/notesSlide4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4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tags" Target="../tags/tag245.xml"/><Relationship Id="rId2" Type="http://schemas.openxmlformats.org/officeDocument/2006/relationships/tags" Target="../tags/tag244.xml"/><Relationship Id="rId1" Type="http://schemas.openxmlformats.org/officeDocument/2006/relationships/tags" Target="../tags/tag243.xml"/><Relationship Id="rId6" Type="http://schemas.openxmlformats.org/officeDocument/2006/relationships/notesSlide" Target="../notesSlides/notesSlide4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4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tags" Target="../tags/tag249.xml"/><Relationship Id="rId7" Type="http://schemas.openxmlformats.org/officeDocument/2006/relationships/image" Target="../media/image6.png"/><Relationship Id="rId2" Type="http://schemas.openxmlformats.org/officeDocument/2006/relationships/tags" Target="../tags/tag248.xml"/><Relationship Id="rId1" Type="http://schemas.openxmlformats.org/officeDocument/2006/relationships/tags" Target="../tags/tag247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51.xml"/><Relationship Id="rId4" Type="http://schemas.openxmlformats.org/officeDocument/2006/relationships/tags" Target="../tags/tag250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tags" Target="../tags/tag254.xml"/><Relationship Id="rId2" Type="http://schemas.openxmlformats.org/officeDocument/2006/relationships/tags" Target="../tags/tag253.xml"/><Relationship Id="rId1" Type="http://schemas.openxmlformats.org/officeDocument/2006/relationships/tags" Target="../tags/tag252.xml"/><Relationship Id="rId6" Type="http://schemas.openxmlformats.org/officeDocument/2006/relationships/notesSlide" Target="../notesSlides/notesSlide4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5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7.xml"/><Relationship Id="rId4" Type="http://schemas.openxmlformats.org/officeDocument/2006/relationships/tags" Target="../tags/tag3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2.xml"/><Relationship Id="rId4" Type="http://schemas.openxmlformats.org/officeDocument/2006/relationships/tags" Target="../tags/tag4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notesSlide" Target="../notesSlides/notesSlide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notesSlide" Target="../notesSlides/notesSlide6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81000" y="2590800"/>
            <a:ext cx="8305800" cy="1447800"/>
          </a:xfrm>
        </p:spPr>
        <p:txBody>
          <a:bodyPr/>
          <a:lstStyle/>
          <a:p>
            <a:pPr algn="ctr" eaLnBrk="1" hangingPunct="1"/>
            <a:r>
              <a:rPr lang="en-US" sz="3200" i="0" dirty="0"/>
              <a:t>CSE 332: Data Structures &amp; Parallelism</a:t>
            </a:r>
            <a:br>
              <a:rPr lang="en-US" sz="3200" i="0" dirty="0"/>
            </a:br>
            <a:br>
              <a:rPr lang="en-US" sz="1400" i="0" dirty="0"/>
            </a:br>
            <a:r>
              <a:rPr lang="en-US" sz="3200" i="0" dirty="0"/>
              <a:t>Lecture 10:More Hashing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295400" y="4572000"/>
            <a:ext cx="6629400" cy="1219200"/>
          </a:xfrm>
        </p:spPr>
        <p:txBody>
          <a:bodyPr/>
          <a:lstStyle/>
          <a:p>
            <a:pPr eaLnBrk="1" hangingPunct="1"/>
            <a:r>
              <a:rPr lang="en-US" sz="2400" dirty="0"/>
              <a:t>Yafqa Khan</a:t>
            </a:r>
          </a:p>
          <a:p>
            <a:pPr eaLnBrk="1" hangingPunct="1"/>
            <a:r>
              <a:rPr lang="en-US" sz="2400" dirty="0"/>
              <a:t>Summer 2025</a:t>
            </a:r>
          </a:p>
        </p:txBody>
      </p:sp>
      <p:pic>
        <p:nvPicPr>
          <p:cNvPr id="15364" name="Picture 14" descr="WashingtonColorSeal-21-cli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7086600" y="7620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Open Addressing: Linear Probing</a:t>
            </a:r>
          </a:p>
        </p:txBody>
      </p:sp>
      <p:sp>
        <p:nvSpPr>
          <p:cNvPr id="30722" name="Date Placeholder 3"/>
          <p:cNvSpPr>
            <a:spLocks noGrp="1"/>
          </p:cNvSpPr>
          <p:nvPr>
            <p:ph type="dt" sz="quarter" idx="10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96EAD7CB-734F-4D72-9FA7-231DA5F8E0C9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Group 3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6705600" y="1600200"/>
          <a:ext cx="1600200" cy="3962400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0758" name="Content Placeholder 2"/>
          <p:cNvSpPr>
            <a:spLocks noGrp="1"/>
          </p:cNvSpPr>
          <p:nvPr>
            <p:ph idx="1"/>
            <p:custDataLst>
              <p:tags r:id="rId5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Another simple idea: If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h(key)</a:t>
            </a:r>
            <a:r>
              <a:rPr lang="en-US"/>
              <a:t> is already full, </a:t>
            </a:r>
          </a:p>
          <a:p>
            <a:pPr lvl="1" eaLnBrk="1" hangingPunct="1"/>
            <a:r>
              <a:rPr lang="en-US"/>
              <a:t>try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(h(key) + 1) % TableSize</a:t>
            </a:r>
            <a:r>
              <a:rPr lang="en-US"/>
              <a:t>.  If full,</a:t>
            </a:r>
          </a:p>
          <a:p>
            <a:pPr lvl="1" eaLnBrk="1" hangingPunct="1"/>
            <a:r>
              <a:rPr lang="en-US"/>
              <a:t>try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(h(key) + 2) % TableSize</a:t>
            </a:r>
            <a:r>
              <a:rPr lang="en-US"/>
              <a:t>.  If full,</a:t>
            </a:r>
          </a:p>
          <a:p>
            <a:pPr lvl="1" eaLnBrk="1" hangingPunct="1"/>
            <a:r>
              <a:rPr lang="en-US"/>
              <a:t>try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(h(key) + 3) % TableSize</a:t>
            </a:r>
            <a:r>
              <a:rPr lang="en-US"/>
              <a:t>.  If full…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Example: insert 38, 19, 8, 109, 10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Open addressing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143000"/>
            <a:ext cx="8458200" cy="5181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dirty="0"/>
              <a:t>Linear probing is </a:t>
            </a:r>
            <a:r>
              <a:rPr lang="en-US" i="1" dirty="0"/>
              <a:t>one example</a:t>
            </a:r>
            <a:r>
              <a:rPr lang="en-US" dirty="0"/>
              <a:t> of open addressing</a:t>
            </a:r>
          </a:p>
          <a:p>
            <a:pPr>
              <a:buFontTx/>
              <a:buNone/>
              <a:defRPr/>
            </a:pPr>
            <a:endParaRPr lang="en-US" sz="1100" dirty="0"/>
          </a:p>
          <a:p>
            <a:pPr>
              <a:buNone/>
            </a:pPr>
            <a:r>
              <a:rPr lang="en-US" dirty="0"/>
              <a:t>In general, </a:t>
            </a:r>
            <a:r>
              <a:rPr lang="en-US" dirty="0">
                <a:solidFill>
                  <a:schemeClr val="accent2"/>
                </a:solidFill>
              </a:rPr>
              <a:t>open addressing</a:t>
            </a:r>
            <a:r>
              <a:rPr lang="en-US" dirty="0"/>
              <a:t> means resolving collisions by trying a sequence of other positions in the table.</a:t>
            </a:r>
          </a:p>
          <a:p>
            <a:pPr eaLnBrk="1" hangingPunct="1">
              <a:buFontTx/>
              <a:buNone/>
              <a:defRPr/>
            </a:pPr>
            <a:endParaRPr lang="en-US" sz="900" dirty="0"/>
          </a:p>
          <a:p>
            <a:pPr eaLnBrk="1" hangingPunct="1">
              <a:buFontTx/>
              <a:buNone/>
              <a:defRPr/>
            </a:pPr>
            <a:r>
              <a:rPr lang="en-US" dirty="0"/>
              <a:t>Trying the </a:t>
            </a:r>
            <a:r>
              <a:rPr lang="en-US" i="1" dirty="0"/>
              <a:t>next</a:t>
            </a:r>
            <a:r>
              <a:rPr lang="en-US" dirty="0"/>
              <a:t> spot is called </a:t>
            </a:r>
            <a:r>
              <a:rPr lang="en-US" dirty="0">
                <a:solidFill>
                  <a:schemeClr val="accent2"/>
                </a:solidFill>
              </a:rPr>
              <a:t>probing</a:t>
            </a:r>
            <a:endParaRPr lang="en-US" dirty="0"/>
          </a:p>
          <a:p>
            <a:pPr lvl="1"/>
            <a:r>
              <a:rPr lang="en-US" dirty="0"/>
              <a:t>We just did </a:t>
            </a:r>
            <a:r>
              <a:rPr lang="en-US" dirty="0">
                <a:solidFill>
                  <a:schemeClr val="accent2"/>
                </a:solidFill>
              </a:rPr>
              <a:t>linear probing:</a:t>
            </a:r>
          </a:p>
          <a:p>
            <a:pPr lvl="2"/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aseline="30000" dirty="0" err="1"/>
              <a:t>th</a:t>
            </a:r>
            <a:r>
              <a:rPr lang="en-US" dirty="0"/>
              <a:t> probe:	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(h(key)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In general have some </a:t>
            </a:r>
            <a:r>
              <a:rPr lang="en-US" dirty="0">
                <a:solidFill>
                  <a:schemeClr val="accent2"/>
                </a:solidFill>
              </a:rPr>
              <a:t>probe function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/>
              <a:t> and : </a:t>
            </a:r>
          </a:p>
          <a:p>
            <a:pPr lvl="2" eaLnBrk="1" hangingPunct="1">
              <a:defRPr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aseline="30000" dirty="0" err="1"/>
              <a:t>th</a:t>
            </a:r>
            <a:r>
              <a:rPr lang="en-US" dirty="0"/>
              <a:t> probe:	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h(key) + f(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4300" indent="0" eaLnBrk="1" hangingPunct="1">
              <a:buNone/>
              <a:defRPr/>
            </a:pPr>
            <a:r>
              <a:rPr lang="en-US" dirty="0">
                <a:latin typeface="+mj-lt"/>
                <a:cs typeface="Courier New" pitchFamily="49" charset="0"/>
              </a:rPr>
              <a:t>Open addressing does poorly with high load factor </a:t>
            </a:r>
            <a:r>
              <a:rPr lang="en-US" b="1" i="1" dirty="0">
                <a:sym typeface="Symbol" pitchFamily="18" charset="2"/>
              </a:rPr>
              <a:t></a:t>
            </a:r>
            <a:endParaRPr lang="en-US" dirty="0">
              <a:latin typeface="+mj-lt"/>
              <a:cs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>
                <a:latin typeface="+mj-lt"/>
                <a:cs typeface="Courier New" pitchFamily="49" charset="0"/>
              </a:rPr>
              <a:t>So want larger tables</a:t>
            </a:r>
          </a:p>
          <a:p>
            <a:pPr lvl="1" eaLnBrk="1" hangingPunct="1">
              <a:defRPr/>
            </a:pPr>
            <a:r>
              <a:rPr lang="en-US" dirty="0">
                <a:latin typeface="+mj-lt"/>
                <a:cs typeface="Courier New" pitchFamily="49" charset="0"/>
              </a:rPr>
              <a:t>Too many probes means no more </a:t>
            </a:r>
            <a:r>
              <a:rPr lang="en-US" i="1" dirty="0">
                <a:latin typeface="+mj-lt"/>
                <a:cs typeface="Courier New" pitchFamily="49" charset="0"/>
              </a:rPr>
              <a:t>O</a:t>
            </a:r>
            <a:r>
              <a:rPr lang="en-US" dirty="0">
                <a:latin typeface="+mj-lt"/>
                <a:cs typeface="Courier New" pitchFamily="49" charset="0"/>
              </a:rPr>
              <a:t>(1)</a:t>
            </a:r>
          </a:p>
          <a:p>
            <a:pPr lvl="1" eaLnBrk="1" hangingPunct="1">
              <a:defRPr/>
            </a:pPr>
            <a:endParaRPr lang="en-US" sz="1800" dirty="0"/>
          </a:p>
        </p:txBody>
      </p:sp>
      <p:sp>
        <p:nvSpPr>
          <p:cNvPr id="32771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66EB0312-2F97-4EC9-A57C-9A51F9D2677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85800" y="304800"/>
            <a:ext cx="8382000" cy="1143000"/>
          </a:xfrm>
        </p:spPr>
        <p:txBody>
          <a:bodyPr/>
          <a:lstStyle/>
          <a:p>
            <a:pPr eaLnBrk="1" hangingPunct="1"/>
            <a:r>
              <a:rPr lang="en-US" dirty="0"/>
              <a:t>Questions: Open Addressing: Linear Probing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How should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/>
              <a:t> work? If value is in table?  If not there? 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Worst case scenario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dirty="0"/>
              <a:t>? 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How should we implement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dirty="0"/>
              <a:t>?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How does </a:t>
            </a:r>
            <a:r>
              <a:rPr lang="en-US" b="1" dirty="0"/>
              <a:t>open addressing with linear probing </a:t>
            </a:r>
            <a:r>
              <a:rPr lang="en-US" dirty="0"/>
              <a:t>compare to </a:t>
            </a:r>
            <a:r>
              <a:rPr lang="en-US" b="1" dirty="0"/>
              <a:t>separate chaining</a:t>
            </a:r>
            <a:r>
              <a:rPr lang="en-US" dirty="0"/>
              <a:t>?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lvl="1" eaLnBrk="1" hangingPunct="1">
              <a:buFontTx/>
              <a:buNone/>
            </a:pPr>
            <a:endParaRPr lang="en-US" dirty="0"/>
          </a:p>
        </p:txBody>
      </p:sp>
      <p:sp>
        <p:nvSpPr>
          <p:cNvPr id="36867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422995C7-9145-4047-9540-1C3EB18BA7B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Open Addressing: Other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dirty="0"/>
              <a:t> finds an open table position using a probe function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What about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find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Must use same probe function to “retrace the trail” for the data</a:t>
            </a:r>
          </a:p>
          <a:p>
            <a:pPr lvl="1"/>
            <a:r>
              <a:rPr lang="en-US" dirty="0"/>
              <a:t>Unsuccessful search when reach empty position</a:t>
            </a:r>
          </a:p>
          <a:p>
            <a:pPr>
              <a:buNone/>
            </a:pPr>
            <a:r>
              <a:rPr lang="en-US" dirty="0"/>
              <a:t>What about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dirty="0"/>
              <a:t>?</a:t>
            </a:r>
          </a:p>
          <a:p>
            <a:pPr lvl="1"/>
            <a:r>
              <a:rPr lang="en-US" b="1" i="1" dirty="0"/>
              <a:t>Must</a:t>
            </a:r>
            <a:r>
              <a:rPr lang="en-US" dirty="0"/>
              <a:t> use “lazy” deletion.  Why?</a:t>
            </a:r>
          </a:p>
          <a:p>
            <a:pPr lvl="2"/>
            <a:r>
              <a:rPr lang="en-US" dirty="0"/>
              <a:t>Marker indicates “no data here, but don’t stop probing”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/>
              <a:t>As with lazy deletion on other data structures, on insert, spots marked “deleted” can be filled in.</a:t>
            </a:r>
          </a:p>
          <a:p>
            <a:pPr lvl="1"/>
            <a:r>
              <a:rPr lang="en-US" dirty="0"/>
              <a:t>Note: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dirty="0"/>
              <a:t> with chaining is just calling delete on the bucket (e.g. linked list)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9090" name="Picture 2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724400"/>
            <a:ext cx="54864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141256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Primary Clustering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7772400" cy="83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It turns out linear probing is a </a:t>
            </a:r>
            <a:r>
              <a:rPr lang="en-US" i="1"/>
              <a:t>bad idea</a:t>
            </a:r>
            <a:r>
              <a:rPr lang="en-US"/>
              <a:t>, even though the probe function is quick to compute (a good thing)</a:t>
            </a:r>
          </a:p>
        </p:txBody>
      </p:sp>
      <p:sp>
        <p:nvSpPr>
          <p:cNvPr id="40963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29FF12ED-92B9-4D0C-A225-32980D65AC2A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40965" name="Picture 3" descr="lpclust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0"/>
          <a:srcRect/>
          <a:stretch>
            <a:fillRect/>
          </a:stretch>
        </p:blipFill>
        <p:spPr bwMode="auto">
          <a:xfrm>
            <a:off x="3457575" y="2438400"/>
            <a:ext cx="4619625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6" name="Text Box 4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010400" y="5943600"/>
            <a:ext cx="1422400" cy="36671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lIns="0" tIns="45717" rIns="0" bIns="45717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[R. Sedgewick]</a:t>
            </a:r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>
            <p:custDataLst>
              <p:tags r:id="rId7"/>
            </p:custDataLst>
          </p:nvPr>
        </p:nvSpPr>
        <p:spPr bwMode="auto">
          <a:xfrm>
            <a:off x="457200" y="2667000"/>
            <a:ext cx="2819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0" kern="0" dirty="0">
                <a:latin typeface="+mn-lt"/>
              </a:rPr>
              <a:t>Tends to produce </a:t>
            </a:r>
            <a:r>
              <a:rPr lang="en-US" sz="2000" b="0" i="1" kern="0" dirty="0">
                <a:latin typeface="+mn-lt"/>
              </a:rPr>
              <a:t>clusters</a:t>
            </a:r>
            <a:r>
              <a:rPr lang="en-US" sz="2000" b="0" kern="0" dirty="0">
                <a:latin typeface="+mn-lt"/>
              </a:rPr>
              <a:t>, which lead to long probe sequences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0" kern="0" dirty="0">
                <a:latin typeface="+mn-lt"/>
              </a:rPr>
              <a:t>Called </a:t>
            </a:r>
            <a:r>
              <a:rPr lang="en-US" sz="2000" b="0" kern="0" dirty="0">
                <a:solidFill>
                  <a:schemeClr val="accent2"/>
                </a:solidFill>
                <a:latin typeface="+mn-lt"/>
              </a:rPr>
              <a:t>primary clustering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0" kern="0" dirty="0">
                <a:latin typeface="+mn-lt"/>
              </a:rPr>
              <a:t>Saw the start of a cluster in our linear probing example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7000" y="264160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Analysis in chart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Linear-probing performance degrades rapidly as table gets full</a:t>
            </a:r>
          </a:p>
          <a:p>
            <a:pPr lvl="1"/>
            <a:r>
              <a:rPr lang="en-US" dirty="0"/>
              <a:t>(Formula assumes “large table” but point remains)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By comparison, separate chaining performance is linear in </a:t>
            </a:r>
            <a:r>
              <a:rPr lang="en-US" b="1" i="1" dirty="0">
                <a:sym typeface="Symbol" pitchFamily="18" charset="2"/>
              </a:rPr>
              <a:t> </a:t>
            </a:r>
            <a:r>
              <a:rPr lang="en-US" dirty="0">
                <a:sym typeface="Symbol" pitchFamily="18" charset="2"/>
              </a:rPr>
              <a:t>and has no trouble with </a:t>
            </a:r>
            <a:r>
              <a:rPr lang="en-US" b="1" i="1" dirty="0">
                <a:sym typeface="Symbol" pitchFamily="18" charset="2"/>
              </a:rPr>
              <a:t>&gt;1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94200" y="2641600"/>
            <a:ext cx="4597400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9656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Open Addressing: Linear probing</a:t>
            </a:r>
          </a:p>
        </p:txBody>
      </p:sp>
      <p:sp>
        <p:nvSpPr>
          <p:cNvPr id="69634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 lvl="1" eaLnBrk="1" hangingPunct="1">
              <a:buFontTx/>
              <a:buNone/>
              <a:defRPr/>
            </a:pPr>
            <a:r>
              <a:rPr lang="en-US" dirty="0"/>
              <a:t>			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h(key) + f(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FontTx/>
              <a:buNone/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For linear probing: </a:t>
            </a:r>
          </a:p>
          <a:p>
            <a:pPr lvl="5">
              <a:buFontTx/>
              <a:buNone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defRPr/>
            </a:pPr>
            <a:endParaRPr lang="en-US" b="1" baseline="300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So probe sequence is:</a:t>
            </a:r>
          </a:p>
          <a:p>
            <a:pPr lvl="2" eaLnBrk="1" hangingPunct="1">
              <a:defRPr/>
            </a:pPr>
            <a:r>
              <a:rPr lang="en-US" dirty="0"/>
              <a:t>0</a:t>
            </a:r>
            <a:r>
              <a:rPr lang="en-US" baseline="30000" dirty="0"/>
              <a:t>th</a:t>
            </a:r>
            <a:r>
              <a:rPr lang="en-US" dirty="0"/>
              <a:t> probe: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h(key)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probe: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(h(key) + 1)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probe: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(h(key) + 2)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probe: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(h(key) + 3)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/>
              <a:t>…</a:t>
            </a:r>
          </a:p>
          <a:p>
            <a:pPr lvl="2" eaLnBrk="1" hangingPunct="1">
              <a:defRPr/>
            </a:pP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baseline="30000" dirty="0" err="1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 probe: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(h(key) +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baseline="30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defRPr/>
            </a:pPr>
            <a:endParaRPr lang="en-US" sz="1000" dirty="0"/>
          </a:p>
        </p:txBody>
      </p:sp>
      <p:sp>
        <p:nvSpPr>
          <p:cNvPr id="91139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91140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55F742BA-3B70-422A-8A87-5F941EB7222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Open Addressing: Quadratic probing</a:t>
            </a:r>
          </a:p>
        </p:txBody>
      </p:sp>
      <p:sp>
        <p:nvSpPr>
          <p:cNvPr id="69634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295400"/>
            <a:ext cx="82296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We can avoid primary clustering by changing the probe function…</a:t>
            </a:r>
          </a:p>
          <a:p>
            <a:pPr eaLnBrk="1" hangingPunct="1">
              <a:defRPr/>
            </a:pPr>
            <a:endParaRPr lang="en-US" sz="1000" dirty="0"/>
          </a:p>
          <a:p>
            <a:pPr marL="0" indent="0" eaLnBrk="1" hangingPunct="1">
              <a:buNone/>
              <a:defRPr/>
            </a:pPr>
            <a:r>
              <a:rPr lang="en-US" dirty="0"/>
              <a:t>		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h(key) + f(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defRPr/>
            </a:pPr>
            <a:endParaRPr lang="en-US" sz="1000" dirty="0"/>
          </a:p>
          <a:p>
            <a:pPr lvl="1" eaLnBrk="1" hangingPunct="1">
              <a:defRPr/>
            </a:pPr>
            <a:r>
              <a:rPr lang="en-US" dirty="0"/>
              <a:t>For quadratic probing: </a:t>
            </a:r>
          </a:p>
          <a:p>
            <a:pPr lvl="5">
              <a:buFontTx/>
              <a:buNone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 = i</a:t>
            </a:r>
            <a:r>
              <a:rPr lang="en-US" b="1" baseline="30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So probe sequence is:</a:t>
            </a:r>
          </a:p>
          <a:p>
            <a:pPr lvl="2" eaLnBrk="1" hangingPunct="1">
              <a:defRPr/>
            </a:pPr>
            <a:r>
              <a:rPr lang="en-US" dirty="0"/>
              <a:t>0</a:t>
            </a:r>
            <a:r>
              <a:rPr lang="en-US" baseline="30000" dirty="0"/>
              <a:t>th</a:t>
            </a:r>
            <a:r>
              <a:rPr lang="en-US" dirty="0"/>
              <a:t> probe: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h(key)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probe: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(h(key) + 1)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probe: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(h(key) + 4)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probe: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(h(key) + 9)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/>
              <a:t>…</a:t>
            </a:r>
          </a:p>
          <a:p>
            <a:pPr lvl="2" eaLnBrk="1" hangingPunct="1">
              <a:defRPr/>
            </a:pP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baseline="30000" dirty="0" err="1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 probe: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(h(key) + i</a:t>
            </a:r>
            <a:r>
              <a:rPr lang="en-US" b="1" baseline="30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baseline="30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n-US" dirty="0"/>
              <a:t>Intuition: Probes quickly “leave the neighborhood”</a:t>
            </a:r>
          </a:p>
        </p:txBody>
      </p:sp>
      <p:sp>
        <p:nvSpPr>
          <p:cNvPr id="93187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93188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10867D1B-9627-46AA-AEA5-9B83F6BA9BA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Quadratic Probing Example</a:t>
            </a:r>
          </a:p>
        </p:txBody>
      </p:sp>
      <p:sp>
        <p:nvSpPr>
          <p:cNvPr id="95234" name="Date Placeholder 3"/>
          <p:cNvSpPr>
            <a:spLocks noGrp="1"/>
          </p:cNvSpPr>
          <p:nvPr>
            <p:ph type="dt" sz="quarter" idx="10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9523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EBA82BC4-70FB-4C77-8B46-F0229394BAB6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8" name="Group 3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1320800" y="1371600"/>
          <a:ext cx="2133600" cy="39624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5270" name="Text Box 49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562600" y="1447800"/>
            <a:ext cx="2209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TableSize=10</a:t>
            </a:r>
          </a:p>
          <a:p>
            <a:r>
              <a:rPr lang="en-US"/>
              <a:t>Insert: </a:t>
            </a:r>
          </a:p>
          <a:p>
            <a:r>
              <a:rPr lang="en-US"/>
              <a:t>89</a:t>
            </a:r>
          </a:p>
          <a:p>
            <a:r>
              <a:rPr lang="en-US"/>
              <a:t>18</a:t>
            </a:r>
          </a:p>
          <a:p>
            <a:r>
              <a:rPr lang="en-US"/>
              <a:t>49</a:t>
            </a:r>
          </a:p>
          <a:p>
            <a:r>
              <a:rPr lang="en-US"/>
              <a:t>58</a:t>
            </a:r>
          </a:p>
          <a:p>
            <a:r>
              <a:rPr lang="en-US"/>
              <a:t>79</a:t>
            </a:r>
          </a:p>
        </p:txBody>
      </p:sp>
      <p:sp>
        <p:nvSpPr>
          <p:cNvPr id="9" name="TextBox 8"/>
          <p:cNvSpPr txBox="1"/>
          <p:nvPr>
            <p:custDataLst>
              <p:tags r:id="rId6"/>
            </p:custDataLst>
          </p:nvPr>
        </p:nvSpPr>
        <p:spPr>
          <a:xfrm>
            <a:off x="3200400" y="228600"/>
            <a:ext cx="5562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err="1"/>
              <a:t>ith</a:t>
            </a:r>
            <a:r>
              <a:rPr lang="en-US" sz="2000" dirty="0"/>
              <a:t> probe: (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h(key) + i</a:t>
            </a:r>
            <a:r>
              <a:rPr lang="en-US" sz="2000" baseline="30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%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sz="20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019406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Quadratic Probing Example</a:t>
            </a:r>
          </a:p>
        </p:txBody>
      </p:sp>
      <p:graphicFrame>
        <p:nvGraphicFramePr>
          <p:cNvPr id="10" name="Group 64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31779661"/>
              </p:ext>
            </p:extLst>
          </p:nvPr>
        </p:nvGraphicFramePr>
        <p:xfrm>
          <a:off x="609600" y="1447800"/>
          <a:ext cx="1219200" cy="3817938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 Box 49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14421" y="1120422"/>
            <a:ext cx="4405489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 err="1"/>
              <a:t>TableSize</a:t>
            </a:r>
            <a:r>
              <a:rPr lang="en-US" sz="2000" dirty="0"/>
              <a:t> = 10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insert(89)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59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A59CA-5CFF-6524-441A-FAA22535C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02BD6-A681-37C2-875A-730C6956C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EX04 Released</a:t>
            </a:r>
          </a:p>
          <a:p>
            <a:pPr lvl="1"/>
            <a:r>
              <a:rPr lang="en-US" dirty="0"/>
              <a:t>Start early!</a:t>
            </a:r>
          </a:p>
          <a:p>
            <a:r>
              <a:rPr lang="en-US" dirty="0"/>
              <a:t>Exam 1 next Friday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AFADE-C619-25A8-CCBF-2D31220B9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0EFA64-5F86-FF6B-A0EF-61892A502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0750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Quadratic Probing Example</a:t>
            </a:r>
          </a:p>
        </p:txBody>
      </p:sp>
      <p:graphicFrame>
        <p:nvGraphicFramePr>
          <p:cNvPr id="10" name="Group 64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22191823"/>
              </p:ext>
            </p:extLst>
          </p:nvPr>
        </p:nvGraphicFramePr>
        <p:xfrm>
          <a:off x="609600" y="1447800"/>
          <a:ext cx="1219200" cy="3817938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89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 Box 49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14421" y="1120422"/>
            <a:ext cx="4405489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 err="1"/>
              <a:t>TableSize</a:t>
            </a:r>
            <a:r>
              <a:rPr lang="en-US" sz="2000" dirty="0"/>
              <a:t> = 10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insert(89)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insert(18)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21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Quadratic Probing Example</a:t>
            </a:r>
          </a:p>
        </p:txBody>
      </p:sp>
      <p:sp>
        <p:nvSpPr>
          <p:cNvPr id="95270" name="Text Box 4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14421" y="1120422"/>
            <a:ext cx="4405489" cy="155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 err="1"/>
              <a:t>TableSize</a:t>
            </a:r>
            <a:r>
              <a:rPr lang="en-US" sz="2000" dirty="0"/>
              <a:t> = 10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insert(89)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insert(18)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insert(49)</a:t>
            </a:r>
          </a:p>
        </p:txBody>
      </p:sp>
      <p:graphicFrame>
        <p:nvGraphicFramePr>
          <p:cNvPr id="10" name="Group 6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997998237"/>
              </p:ext>
            </p:extLst>
          </p:nvPr>
        </p:nvGraphicFramePr>
        <p:xfrm>
          <a:off x="609600" y="1447800"/>
          <a:ext cx="1219200" cy="3817938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18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99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Quadratic Probing Example</a:t>
            </a:r>
          </a:p>
        </p:txBody>
      </p:sp>
      <p:sp>
        <p:nvSpPr>
          <p:cNvPr id="95270" name="Text Box 4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14421" y="1120422"/>
            <a:ext cx="4405489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 err="1"/>
              <a:t>TableSize</a:t>
            </a:r>
            <a:r>
              <a:rPr lang="en-US" sz="2000" dirty="0"/>
              <a:t> = 10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insert(89)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insert(18)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insert(49)</a:t>
            </a:r>
          </a:p>
          <a:p>
            <a:pPr marL="463550">
              <a:spcBef>
                <a:spcPts val="600"/>
              </a:spcBef>
            </a:pPr>
            <a:r>
              <a:rPr lang="en-US" sz="2000" dirty="0"/>
              <a:t>49 % 10 = 9 </a:t>
            </a:r>
            <a:r>
              <a:rPr lang="en-US" sz="2000" dirty="0">
                <a:solidFill>
                  <a:schemeClr val="accent2"/>
                </a:solidFill>
              </a:rPr>
              <a:t>collision!</a:t>
            </a:r>
          </a:p>
          <a:p>
            <a:pPr marL="463550">
              <a:spcBef>
                <a:spcPts val="600"/>
              </a:spcBef>
            </a:pPr>
            <a:r>
              <a:rPr lang="en-US" sz="2000" dirty="0"/>
              <a:t>(49 + 1) % 10 = 0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insert(58)</a:t>
            </a:r>
          </a:p>
        </p:txBody>
      </p:sp>
      <p:graphicFrame>
        <p:nvGraphicFramePr>
          <p:cNvPr id="10" name="Group 6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30159715"/>
              </p:ext>
            </p:extLst>
          </p:nvPr>
        </p:nvGraphicFramePr>
        <p:xfrm>
          <a:off x="609600" y="1447800"/>
          <a:ext cx="1219200" cy="3817938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49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62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Quadratic Probing Example</a:t>
            </a:r>
          </a:p>
        </p:txBody>
      </p:sp>
      <p:sp>
        <p:nvSpPr>
          <p:cNvPr id="95270" name="Text Box 4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14421" y="1120422"/>
            <a:ext cx="4405489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 err="1"/>
              <a:t>TableSize</a:t>
            </a:r>
            <a:r>
              <a:rPr lang="en-US" sz="2000" dirty="0"/>
              <a:t> = 10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insert(89)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insert(18)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insert(49)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insert(58)</a:t>
            </a:r>
          </a:p>
          <a:p>
            <a:pPr marL="463550">
              <a:spcBef>
                <a:spcPts val="600"/>
              </a:spcBef>
            </a:pPr>
            <a:r>
              <a:rPr lang="en-US" sz="2000" dirty="0"/>
              <a:t>58 % 10 = 8 </a:t>
            </a:r>
            <a:r>
              <a:rPr lang="en-US" sz="2000" dirty="0">
                <a:solidFill>
                  <a:schemeClr val="accent2"/>
                </a:solidFill>
              </a:rPr>
              <a:t>collision!</a:t>
            </a:r>
          </a:p>
          <a:p>
            <a:pPr marL="463550">
              <a:spcBef>
                <a:spcPts val="600"/>
              </a:spcBef>
            </a:pPr>
            <a:r>
              <a:rPr lang="en-US" sz="2000" dirty="0"/>
              <a:t>(58 + 1) % 10 = 9 </a:t>
            </a:r>
            <a:r>
              <a:rPr lang="en-US" sz="2000" dirty="0">
                <a:solidFill>
                  <a:schemeClr val="accent2"/>
                </a:solidFill>
              </a:rPr>
              <a:t>collision!</a:t>
            </a:r>
            <a:endParaRPr lang="en-US" sz="2000" dirty="0"/>
          </a:p>
          <a:p>
            <a:pPr marL="463550">
              <a:spcBef>
                <a:spcPts val="600"/>
              </a:spcBef>
            </a:pPr>
            <a:r>
              <a:rPr lang="en-US" sz="2000" dirty="0"/>
              <a:t>(58 + 4) % 10 = 2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insert(79)</a:t>
            </a:r>
          </a:p>
        </p:txBody>
      </p:sp>
      <p:graphicFrame>
        <p:nvGraphicFramePr>
          <p:cNvPr id="10" name="Group 6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79099124"/>
              </p:ext>
            </p:extLst>
          </p:nvPr>
        </p:nvGraphicFramePr>
        <p:xfrm>
          <a:off x="609600" y="1447800"/>
          <a:ext cx="1219200" cy="3817938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58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724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Quadratic Probing Example</a:t>
            </a:r>
          </a:p>
        </p:txBody>
      </p:sp>
      <p:sp>
        <p:nvSpPr>
          <p:cNvPr id="95270" name="Text Box 4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14421" y="1120422"/>
            <a:ext cx="4405489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 err="1"/>
              <a:t>TableSize</a:t>
            </a:r>
            <a:r>
              <a:rPr lang="en-US" sz="2000" dirty="0"/>
              <a:t> = 10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insert(89)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insert(18)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insert(49)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insert(58)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insert(79)</a:t>
            </a:r>
          </a:p>
          <a:p>
            <a:pPr marL="463550">
              <a:spcBef>
                <a:spcPts val="600"/>
              </a:spcBef>
            </a:pPr>
            <a:r>
              <a:rPr lang="en-US" sz="2000" dirty="0"/>
              <a:t>79 % 10 = 9 </a:t>
            </a:r>
            <a:r>
              <a:rPr lang="en-US" sz="2000" dirty="0">
                <a:solidFill>
                  <a:schemeClr val="accent2"/>
                </a:solidFill>
              </a:rPr>
              <a:t>collision!</a:t>
            </a:r>
          </a:p>
          <a:p>
            <a:pPr marL="463550">
              <a:spcBef>
                <a:spcPts val="600"/>
              </a:spcBef>
            </a:pPr>
            <a:r>
              <a:rPr lang="en-US" sz="2000" dirty="0"/>
              <a:t>(79 + 1) % 10 = 0 </a:t>
            </a:r>
            <a:r>
              <a:rPr lang="en-US" sz="2000" dirty="0">
                <a:solidFill>
                  <a:schemeClr val="accent2"/>
                </a:solidFill>
              </a:rPr>
              <a:t>collision!</a:t>
            </a:r>
            <a:endParaRPr lang="en-US" sz="2000" dirty="0"/>
          </a:p>
          <a:p>
            <a:pPr marL="463550">
              <a:spcBef>
                <a:spcPts val="600"/>
              </a:spcBef>
            </a:pPr>
            <a:r>
              <a:rPr lang="en-US" sz="2000" dirty="0"/>
              <a:t>(79 + 4) % 10 = 3</a:t>
            </a:r>
          </a:p>
        </p:txBody>
      </p:sp>
      <p:graphicFrame>
        <p:nvGraphicFramePr>
          <p:cNvPr id="10" name="Group 6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53556783"/>
              </p:ext>
            </p:extLst>
          </p:nvPr>
        </p:nvGraphicFramePr>
        <p:xfrm>
          <a:off x="609600" y="1447800"/>
          <a:ext cx="1219200" cy="3817938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79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345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Another Quadratic Probing Example</a:t>
            </a:r>
          </a:p>
        </p:txBody>
      </p:sp>
      <p:sp>
        <p:nvSpPr>
          <p:cNvPr id="107522" name="Date Placeholder 3"/>
          <p:cNvSpPr>
            <a:spLocks noGrp="1"/>
          </p:cNvSpPr>
          <p:nvPr>
            <p:ph type="dt" sz="quarter" idx="10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107523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2CE7C50D-7ECC-40B4-B2AF-230EF8D7142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0" name="Text Box 18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953000" y="1752600"/>
            <a:ext cx="3124200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dirty="0" err="1"/>
              <a:t>TableSize</a:t>
            </a:r>
            <a:r>
              <a:rPr lang="en-US" sz="2000" dirty="0"/>
              <a:t> = 7</a:t>
            </a:r>
          </a:p>
          <a:p>
            <a:pPr eaLnBrk="0" hangingPunct="0">
              <a:defRPr/>
            </a:pPr>
            <a:endParaRPr lang="en-US" sz="2000" dirty="0"/>
          </a:p>
          <a:p>
            <a:pPr eaLnBrk="0" hangingPunct="0">
              <a:defRPr/>
            </a:pPr>
            <a:r>
              <a:rPr lang="en-US" sz="2000" dirty="0"/>
              <a:t>Insert:</a:t>
            </a:r>
          </a:p>
          <a:p>
            <a:pPr marL="457200" indent="-457200" eaLnBrk="0" hangingPunct="0">
              <a:buFontTx/>
              <a:buAutoNum type="arabicPlain" startAt="76"/>
              <a:defRPr/>
            </a:pPr>
            <a:r>
              <a:rPr lang="en-US" sz="2000" dirty="0"/>
              <a:t>                (76 % 7 = 6)</a:t>
            </a:r>
          </a:p>
          <a:p>
            <a:pPr marL="457200" indent="-457200">
              <a:buFontTx/>
              <a:buAutoNum type="arabicPlain" startAt="40"/>
              <a:defRPr/>
            </a:pPr>
            <a:r>
              <a:rPr lang="en-US" sz="2000" dirty="0"/>
              <a:t>                (40 % 7 = 5)</a:t>
            </a:r>
          </a:p>
          <a:p>
            <a:pPr marL="457200" indent="-457200">
              <a:defRPr/>
            </a:pPr>
            <a:r>
              <a:rPr lang="en-US" sz="2000" dirty="0"/>
              <a:t>48                   (48 % 7 = 6)</a:t>
            </a:r>
          </a:p>
          <a:p>
            <a:pPr>
              <a:defRPr/>
            </a:pPr>
            <a:r>
              <a:rPr lang="en-US" sz="2000" dirty="0"/>
              <a:t>5                     (  5 % 7 = 5)</a:t>
            </a:r>
          </a:p>
          <a:p>
            <a:pPr>
              <a:defRPr/>
            </a:pPr>
            <a:r>
              <a:rPr lang="en-US" sz="2000" dirty="0"/>
              <a:t>55                   (55 % 7 = 6)</a:t>
            </a:r>
          </a:p>
          <a:p>
            <a:pPr>
              <a:defRPr/>
            </a:pPr>
            <a:r>
              <a:rPr lang="en-US" sz="2000" dirty="0"/>
              <a:t>47                   (47 % 7 = 5)</a:t>
            </a:r>
          </a:p>
          <a:p>
            <a:pPr>
              <a:defRPr/>
            </a:pPr>
            <a:endParaRPr lang="en-US" sz="2000" dirty="0"/>
          </a:p>
          <a:p>
            <a:pPr eaLnBrk="0" hangingPunct="0">
              <a:defRPr/>
            </a:pPr>
            <a:endParaRPr lang="en-US" sz="2000" dirty="0"/>
          </a:p>
        </p:txBody>
      </p:sp>
      <p:graphicFrame>
        <p:nvGraphicFramePr>
          <p:cNvPr id="11" name="Group 68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1219200" y="1981200"/>
          <a:ext cx="1600200" cy="277368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>
            <p:custDataLst>
              <p:tags r:id="rId6"/>
            </p:custDataLst>
          </p:nvPr>
        </p:nvSpPr>
        <p:spPr>
          <a:xfrm>
            <a:off x="3200400" y="76200"/>
            <a:ext cx="5562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err="1"/>
              <a:t>ith</a:t>
            </a:r>
            <a:r>
              <a:rPr lang="en-US" sz="2000" dirty="0"/>
              <a:t> probe: (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h(key) + i</a:t>
            </a:r>
            <a:r>
              <a:rPr lang="en-US" sz="2000" baseline="30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%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sz="2000" b="0" dirty="0">
              <a:latin typeface="+mn-lt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Another Quadratic Probing Example</a:t>
            </a:r>
          </a:p>
        </p:txBody>
      </p:sp>
      <p:graphicFrame>
        <p:nvGraphicFramePr>
          <p:cNvPr id="8" name="Group 64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96778339"/>
              </p:ext>
            </p:extLst>
          </p:nvPr>
        </p:nvGraphicFramePr>
        <p:xfrm>
          <a:off x="609600" y="1447800"/>
          <a:ext cx="1219200" cy="2667000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76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ext Box 49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14421" y="1120422"/>
            <a:ext cx="4405489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600"/>
              </a:spcBef>
              <a:defRPr/>
            </a:pPr>
            <a:r>
              <a:rPr lang="en-US" sz="2000" dirty="0" err="1"/>
              <a:t>TableSize</a:t>
            </a:r>
            <a:r>
              <a:rPr lang="en-US" sz="2000" dirty="0"/>
              <a:t> = 7</a:t>
            </a:r>
          </a:p>
          <a:p>
            <a:pPr eaLnBrk="0" hangingPunct="0">
              <a:spcBef>
                <a:spcPts val="600"/>
              </a:spcBef>
              <a:defRPr/>
            </a:pPr>
            <a:r>
              <a:rPr lang="en-US" sz="2000" dirty="0"/>
              <a:t>Insert:</a:t>
            </a:r>
          </a:p>
          <a:p>
            <a:pPr eaLnBrk="0" hangingPunct="0">
              <a:spcBef>
                <a:spcPts val="600"/>
              </a:spcBef>
              <a:defRPr/>
            </a:pPr>
            <a:r>
              <a:rPr lang="en-US" sz="2000" dirty="0"/>
              <a:t>76               	(76 % 7 = 6)</a:t>
            </a:r>
          </a:p>
          <a:p>
            <a:pPr>
              <a:spcBef>
                <a:spcPts val="600"/>
              </a:spcBef>
              <a:defRPr/>
            </a:pPr>
            <a:r>
              <a:rPr lang="en-US" sz="2000" b="1" dirty="0"/>
              <a:t>40</a:t>
            </a:r>
            <a:r>
              <a:rPr lang="en-US" sz="2000" dirty="0"/>
              <a:t> 		(40 % 7 = 5)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000" dirty="0"/>
              <a:t>48			(48 % 7 = 6)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5 		(5 % 7 = 5)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55 		(55 % 7 = 6)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47 		(47 % 7 = 5)</a:t>
            </a:r>
          </a:p>
          <a:p>
            <a:pPr>
              <a:spcBef>
                <a:spcPts val="600"/>
              </a:spcBef>
              <a:defRPr/>
            </a:pPr>
            <a:endParaRPr lang="en-US" sz="2000" dirty="0"/>
          </a:p>
          <a:p>
            <a:pPr eaLnBrk="0" hangingPunct="0">
              <a:spcBef>
                <a:spcPts val="600"/>
              </a:spcBef>
              <a:defRPr/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</p:txBody>
      </p:sp>
      <p:sp>
        <p:nvSpPr>
          <p:cNvPr id="10" name="TextBox 9"/>
          <p:cNvSpPr txBox="1"/>
          <p:nvPr>
            <p:custDataLst>
              <p:tags r:id="rId4"/>
            </p:custDataLst>
          </p:nvPr>
        </p:nvSpPr>
        <p:spPr>
          <a:xfrm>
            <a:off x="3200400" y="76200"/>
            <a:ext cx="5562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err="1"/>
              <a:t>ith</a:t>
            </a:r>
            <a:r>
              <a:rPr lang="en-US" sz="2000" dirty="0"/>
              <a:t> probe: (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h(key) + i</a:t>
            </a:r>
            <a:r>
              <a:rPr lang="en-US" sz="2000" baseline="30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%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sz="2000" b="0" dirty="0"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801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Another Quadratic Probing Example</a:t>
            </a:r>
          </a:p>
        </p:txBody>
      </p:sp>
      <p:graphicFrame>
        <p:nvGraphicFramePr>
          <p:cNvPr id="8" name="Group 64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98725241"/>
              </p:ext>
            </p:extLst>
          </p:nvPr>
        </p:nvGraphicFramePr>
        <p:xfrm>
          <a:off x="609600" y="1447800"/>
          <a:ext cx="1219200" cy="2667000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40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ext Box 49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14421" y="1120422"/>
            <a:ext cx="4405489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600"/>
              </a:spcBef>
              <a:defRPr/>
            </a:pPr>
            <a:r>
              <a:rPr lang="en-US" sz="2000" dirty="0" err="1"/>
              <a:t>TableSize</a:t>
            </a:r>
            <a:r>
              <a:rPr lang="en-US" sz="2000" dirty="0"/>
              <a:t> = 7</a:t>
            </a:r>
          </a:p>
          <a:p>
            <a:pPr eaLnBrk="0" hangingPunct="0">
              <a:spcBef>
                <a:spcPts val="600"/>
              </a:spcBef>
              <a:defRPr/>
            </a:pPr>
            <a:r>
              <a:rPr lang="en-US" sz="2000" dirty="0"/>
              <a:t>Insert:</a:t>
            </a:r>
          </a:p>
          <a:p>
            <a:pPr eaLnBrk="0" hangingPunct="0">
              <a:spcBef>
                <a:spcPts val="600"/>
              </a:spcBef>
              <a:defRPr/>
            </a:pPr>
            <a:r>
              <a:rPr lang="en-US" sz="2000" dirty="0"/>
              <a:t>76               	(76 % 7 = 6)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40 		(40 % 7 = 5)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000" b="1" dirty="0"/>
              <a:t>48</a:t>
            </a:r>
            <a:r>
              <a:rPr lang="en-US" sz="2000" dirty="0"/>
              <a:t>			(48 % 7 = 6)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5 		(5 % 7 = 5)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55 		(55 % 7 = 6)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47 		(47 % 7 = 5)</a:t>
            </a:r>
          </a:p>
          <a:p>
            <a:pPr>
              <a:spcBef>
                <a:spcPts val="600"/>
              </a:spcBef>
              <a:defRPr/>
            </a:pPr>
            <a:endParaRPr lang="en-US" sz="2000" dirty="0"/>
          </a:p>
          <a:p>
            <a:pPr eaLnBrk="0" hangingPunct="0">
              <a:spcBef>
                <a:spcPts val="600"/>
              </a:spcBef>
              <a:defRPr/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</p:txBody>
      </p:sp>
      <p:sp>
        <p:nvSpPr>
          <p:cNvPr id="10" name="TextBox 9"/>
          <p:cNvSpPr txBox="1"/>
          <p:nvPr>
            <p:custDataLst>
              <p:tags r:id="rId4"/>
            </p:custDataLst>
          </p:nvPr>
        </p:nvSpPr>
        <p:spPr>
          <a:xfrm>
            <a:off x="3200400" y="76200"/>
            <a:ext cx="5562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err="1"/>
              <a:t>ith</a:t>
            </a:r>
            <a:r>
              <a:rPr lang="en-US" sz="2000" dirty="0"/>
              <a:t> probe: (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h(key) + i</a:t>
            </a:r>
            <a:r>
              <a:rPr lang="en-US" sz="2000" baseline="30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%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sz="2000" b="0" dirty="0"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339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Another Quadratic Probing Example</a:t>
            </a:r>
          </a:p>
        </p:txBody>
      </p:sp>
      <p:graphicFrame>
        <p:nvGraphicFramePr>
          <p:cNvPr id="8" name="Group 64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60661511"/>
              </p:ext>
            </p:extLst>
          </p:nvPr>
        </p:nvGraphicFramePr>
        <p:xfrm>
          <a:off x="609600" y="1447800"/>
          <a:ext cx="1219200" cy="2667000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48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ext Box 49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14421" y="1120422"/>
            <a:ext cx="4405489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600"/>
              </a:spcBef>
              <a:defRPr/>
            </a:pPr>
            <a:r>
              <a:rPr lang="en-US" sz="2000" dirty="0" err="1"/>
              <a:t>TableSize</a:t>
            </a:r>
            <a:r>
              <a:rPr lang="en-US" sz="2000" dirty="0"/>
              <a:t> = 7</a:t>
            </a:r>
          </a:p>
          <a:p>
            <a:pPr eaLnBrk="0" hangingPunct="0">
              <a:spcBef>
                <a:spcPts val="600"/>
              </a:spcBef>
              <a:defRPr/>
            </a:pPr>
            <a:r>
              <a:rPr lang="en-US" sz="2000" dirty="0"/>
              <a:t>Insert:</a:t>
            </a:r>
          </a:p>
          <a:p>
            <a:pPr eaLnBrk="0" hangingPunct="0">
              <a:spcBef>
                <a:spcPts val="600"/>
              </a:spcBef>
              <a:defRPr/>
            </a:pPr>
            <a:r>
              <a:rPr lang="en-US" sz="2000" dirty="0"/>
              <a:t>76               	(76 % 7 = 6)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40 		(40 % 7 = 5)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000" dirty="0"/>
              <a:t>48			(48 % 7 = 6)</a:t>
            </a:r>
          </a:p>
          <a:p>
            <a:pPr>
              <a:spcBef>
                <a:spcPts val="600"/>
              </a:spcBef>
              <a:defRPr/>
            </a:pPr>
            <a:r>
              <a:rPr lang="en-US" sz="2000" b="1" dirty="0"/>
              <a:t>5</a:t>
            </a:r>
            <a:r>
              <a:rPr lang="en-US" sz="2000" dirty="0"/>
              <a:t> 		(5 % 7 = 5)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55 		(55 % 7 = 6)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47 		(47 % 7 = 5)</a:t>
            </a:r>
          </a:p>
          <a:p>
            <a:pPr>
              <a:spcBef>
                <a:spcPts val="600"/>
              </a:spcBef>
              <a:defRPr/>
            </a:pPr>
            <a:endParaRPr lang="en-US" sz="2000" dirty="0"/>
          </a:p>
          <a:p>
            <a:pPr eaLnBrk="0" hangingPunct="0">
              <a:spcBef>
                <a:spcPts val="600"/>
              </a:spcBef>
              <a:defRPr/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</p:txBody>
      </p:sp>
      <p:sp>
        <p:nvSpPr>
          <p:cNvPr id="10" name="TextBox 9"/>
          <p:cNvSpPr txBox="1"/>
          <p:nvPr>
            <p:custDataLst>
              <p:tags r:id="rId4"/>
            </p:custDataLst>
          </p:nvPr>
        </p:nvSpPr>
        <p:spPr>
          <a:xfrm>
            <a:off x="3200400" y="76200"/>
            <a:ext cx="5562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err="1"/>
              <a:t>ith</a:t>
            </a:r>
            <a:r>
              <a:rPr lang="en-US" sz="2000" dirty="0"/>
              <a:t> probe: (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h(key) + i</a:t>
            </a:r>
            <a:r>
              <a:rPr lang="en-US" sz="2000" baseline="30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%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sz="2000" b="0" dirty="0"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994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Another Quadratic Probing Example</a:t>
            </a:r>
          </a:p>
        </p:txBody>
      </p:sp>
      <p:graphicFrame>
        <p:nvGraphicFramePr>
          <p:cNvPr id="8" name="Group 64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3981305"/>
              </p:ext>
            </p:extLst>
          </p:nvPr>
        </p:nvGraphicFramePr>
        <p:xfrm>
          <a:off x="609600" y="1447800"/>
          <a:ext cx="1219200" cy="2667000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ext Box 49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14421" y="1120422"/>
            <a:ext cx="4405489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600"/>
              </a:spcBef>
              <a:defRPr/>
            </a:pPr>
            <a:r>
              <a:rPr lang="en-US" sz="2000" dirty="0" err="1"/>
              <a:t>TableSize</a:t>
            </a:r>
            <a:r>
              <a:rPr lang="en-US" sz="2000" dirty="0"/>
              <a:t> = 7</a:t>
            </a:r>
          </a:p>
          <a:p>
            <a:pPr eaLnBrk="0" hangingPunct="0">
              <a:spcBef>
                <a:spcPts val="600"/>
              </a:spcBef>
              <a:defRPr/>
            </a:pPr>
            <a:r>
              <a:rPr lang="en-US" sz="2000" dirty="0"/>
              <a:t>Insert:</a:t>
            </a:r>
          </a:p>
          <a:p>
            <a:pPr marL="457200" indent="-457200" eaLnBrk="0" hangingPunct="0">
              <a:spcBef>
                <a:spcPts val="600"/>
              </a:spcBef>
              <a:buFontTx/>
              <a:buAutoNum type="arabicPlain" startAt="76"/>
              <a:defRPr/>
            </a:pPr>
            <a:r>
              <a:rPr lang="en-US" sz="2000" dirty="0"/>
              <a:t> 		(76 % 7 = 6)</a:t>
            </a:r>
          </a:p>
          <a:p>
            <a:pPr marL="457200" indent="-457200">
              <a:spcBef>
                <a:spcPts val="600"/>
              </a:spcBef>
              <a:buFontTx/>
              <a:buAutoNum type="arabicPlain" startAt="40"/>
              <a:defRPr/>
            </a:pPr>
            <a:r>
              <a:rPr lang="en-US" sz="2000" dirty="0"/>
              <a:t> 		(40 % 7 = 5)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000" dirty="0"/>
              <a:t>48			(48 % 7 = 6)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5 		(5 % 7 = 5)</a:t>
            </a:r>
          </a:p>
          <a:p>
            <a:pPr>
              <a:spcBef>
                <a:spcPts val="600"/>
              </a:spcBef>
              <a:defRPr/>
            </a:pPr>
            <a:r>
              <a:rPr lang="en-US" sz="2000" b="1" dirty="0"/>
              <a:t>55</a:t>
            </a:r>
            <a:r>
              <a:rPr lang="en-US" sz="2000" dirty="0"/>
              <a:t> 		(55 % 7 = 6)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47 		(47 % 7 = 5)</a:t>
            </a:r>
          </a:p>
          <a:p>
            <a:pPr>
              <a:spcBef>
                <a:spcPts val="600"/>
              </a:spcBef>
              <a:defRPr/>
            </a:pPr>
            <a:endParaRPr lang="en-US" sz="2000" dirty="0"/>
          </a:p>
          <a:p>
            <a:pPr eaLnBrk="0" hangingPunct="0">
              <a:spcBef>
                <a:spcPts val="600"/>
              </a:spcBef>
              <a:defRPr/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</p:txBody>
      </p:sp>
      <p:sp>
        <p:nvSpPr>
          <p:cNvPr id="10" name="TextBox 9"/>
          <p:cNvSpPr txBox="1"/>
          <p:nvPr>
            <p:custDataLst>
              <p:tags r:id="rId4"/>
            </p:custDataLst>
          </p:nvPr>
        </p:nvSpPr>
        <p:spPr>
          <a:xfrm>
            <a:off x="3200400" y="76200"/>
            <a:ext cx="5562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err="1"/>
              <a:t>ith</a:t>
            </a:r>
            <a:r>
              <a:rPr lang="en-US" sz="2000" dirty="0"/>
              <a:t> probe: (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h(key) + i</a:t>
            </a:r>
            <a:r>
              <a:rPr lang="en-US" sz="2000" baseline="30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%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sz="2000" b="0" dirty="0"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07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Today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Dictionaries</a:t>
            </a:r>
          </a:p>
          <a:p>
            <a:pPr lvl="1" eaLnBrk="1" hangingPunct="1"/>
            <a:r>
              <a:rPr lang="en-US" dirty="0"/>
              <a:t>Finish Hashing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  <a:endParaRPr lang="en-US" dirty="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FD1B02E3-0458-4DF2-93C8-69490EF22EC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Another Quadratic Probing Example</a:t>
            </a:r>
          </a:p>
        </p:txBody>
      </p:sp>
      <p:graphicFrame>
        <p:nvGraphicFramePr>
          <p:cNvPr id="8" name="Group 64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46869825"/>
              </p:ext>
            </p:extLst>
          </p:nvPr>
        </p:nvGraphicFramePr>
        <p:xfrm>
          <a:off x="609600" y="1447800"/>
          <a:ext cx="1219200" cy="2667000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55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ext Box 49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14421" y="1120422"/>
            <a:ext cx="4405489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600"/>
              </a:spcBef>
              <a:defRPr/>
            </a:pPr>
            <a:r>
              <a:rPr lang="en-US" sz="2000" dirty="0" err="1"/>
              <a:t>TableSize</a:t>
            </a:r>
            <a:r>
              <a:rPr lang="en-US" sz="2000" dirty="0"/>
              <a:t> = 7</a:t>
            </a:r>
          </a:p>
          <a:p>
            <a:pPr eaLnBrk="0" hangingPunct="0">
              <a:spcBef>
                <a:spcPts val="600"/>
              </a:spcBef>
              <a:defRPr/>
            </a:pPr>
            <a:r>
              <a:rPr lang="en-US" sz="2000" dirty="0"/>
              <a:t>Insert:</a:t>
            </a:r>
          </a:p>
          <a:p>
            <a:pPr eaLnBrk="0" hangingPunct="0">
              <a:spcBef>
                <a:spcPts val="600"/>
              </a:spcBef>
              <a:defRPr/>
            </a:pPr>
            <a:r>
              <a:rPr lang="en-US" sz="2000" dirty="0"/>
              <a:t>76               	(76 % 7 = 6)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40 		(40 % 7 = 5)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000" dirty="0"/>
              <a:t>48			(48 % 7 = 6)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5 		(5 % 7 = 5)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55 		(55 % 7 = 6)</a:t>
            </a:r>
          </a:p>
          <a:p>
            <a:pPr>
              <a:spcBef>
                <a:spcPts val="600"/>
              </a:spcBef>
              <a:defRPr/>
            </a:pPr>
            <a:r>
              <a:rPr lang="en-US" sz="2000" b="1" dirty="0"/>
              <a:t>47</a:t>
            </a:r>
            <a:r>
              <a:rPr lang="en-US" sz="2000" dirty="0"/>
              <a:t> 		(47 % 7 = 5)</a:t>
            </a:r>
          </a:p>
          <a:p>
            <a:pPr>
              <a:spcBef>
                <a:spcPts val="600"/>
              </a:spcBef>
              <a:defRPr/>
            </a:pPr>
            <a:endParaRPr lang="en-US" sz="2000" dirty="0"/>
          </a:p>
          <a:p>
            <a:pPr eaLnBrk="0" hangingPunct="0">
              <a:spcBef>
                <a:spcPts val="600"/>
              </a:spcBef>
              <a:defRPr/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</p:txBody>
      </p:sp>
      <p:sp>
        <p:nvSpPr>
          <p:cNvPr id="10" name="TextBox 9"/>
          <p:cNvSpPr txBox="1"/>
          <p:nvPr>
            <p:custDataLst>
              <p:tags r:id="rId4"/>
            </p:custDataLst>
          </p:nvPr>
        </p:nvSpPr>
        <p:spPr>
          <a:xfrm>
            <a:off x="3200400" y="76200"/>
            <a:ext cx="5562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err="1"/>
              <a:t>ith</a:t>
            </a:r>
            <a:r>
              <a:rPr lang="en-US" sz="2000" dirty="0"/>
              <a:t> probe: (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h(key) + i</a:t>
            </a:r>
            <a:r>
              <a:rPr lang="en-US" sz="2000" baseline="30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%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sz="2000" b="0" dirty="0"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609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Another Quadratic Probing Example</a:t>
            </a:r>
          </a:p>
        </p:txBody>
      </p:sp>
      <p:graphicFrame>
        <p:nvGraphicFramePr>
          <p:cNvPr id="8" name="Group 64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44089143"/>
              </p:ext>
            </p:extLst>
          </p:nvPr>
        </p:nvGraphicFramePr>
        <p:xfrm>
          <a:off x="609600" y="1447800"/>
          <a:ext cx="1219200" cy="2667000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55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ext Box 49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14421" y="1120422"/>
            <a:ext cx="4405489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600"/>
              </a:spcBef>
              <a:defRPr/>
            </a:pPr>
            <a:r>
              <a:rPr lang="en-US" sz="2000" dirty="0" err="1"/>
              <a:t>TableSize</a:t>
            </a:r>
            <a:r>
              <a:rPr lang="en-US" sz="2000" dirty="0"/>
              <a:t> = 7</a:t>
            </a:r>
          </a:p>
          <a:p>
            <a:pPr eaLnBrk="0" hangingPunct="0">
              <a:spcBef>
                <a:spcPts val="600"/>
              </a:spcBef>
              <a:defRPr/>
            </a:pPr>
            <a:r>
              <a:rPr lang="en-US" sz="2000" dirty="0"/>
              <a:t>Insert:</a:t>
            </a:r>
          </a:p>
          <a:p>
            <a:pPr eaLnBrk="0" hangingPunct="0">
              <a:spcBef>
                <a:spcPts val="600"/>
              </a:spcBef>
              <a:defRPr/>
            </a:pPr>
            <a:r>
              <a:rPr lang="en-US" sz="2000" dirty="0"/>
              <a:t>76               	(76 % 7 = 6)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40 		(40 % 7 = 5)</a:t>
            </a:r>
          </a:p>
          <a:p>
            <a:pPr marL="457200" indent="-457200">
              <a:spcBef>
                <a:spcPts val="600"/>
              </a:spcBef>
              <a:defRPr/>
            </a:pPr>
            <a:r>
              <a:rPr lang="en-US" sz="2000" dirty="0"/>
              <a:t>48			(48 % 7 = 6)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5 		(5 % 7 = 5)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55 		(55 % 7 = 6)</a:t>
            </a:r>
          </a:p>
          <a:p>
            <a:pPr>
              <a:spcBef>
                <a:spcPts val="600"/>
              </a:spcBef>
              <a:defRPr/>
            </a:pPr>
            <a:r>
              <a:rPr lang="en-US" sz="2000" b="1" dirty="0"/>
              <a:t>47</a:t>
            </a:r>
            <a:r>
              <a:rPr lang="en-US" sz="2000" dirty="0"/>
              <a:t> 		(47 % 7 = 5)</a:t>
            </a:r>
          </a:p>
          <a:p>
            <a:pPr marL="463550">
              <a:spcBef>
                <a:spcPts val="600"/>
              </a:spcBef>
              <a:defRPr/>
            </a:pPr>
            <a:r>
              <a:rPr lang="en-US" sz="2000" dirty="0"/>
              <a:t>(47 + 1) % 7 = 6 </a:t>
            </a:r>
            <a:r>
              <a:rPr lang="en-US" sz="2000" dirty="0">
                <a:solidFill>
                  <a:schemeClr val="accent2"/>
                </a:solidFill>
              </a:rPr>
              <a:t>collision!</a:t>
            </a:r>
          </a:p>
          <a:p>
            <a:pPr marL="463550">
              <a:spcBef>
                <a:spcPts val="600"/>
              </a:spcBef>
              <a:defRPr/>
            </a:pPr>
            <a:r>
              <a:rPr lang="en-US" sz="2000" dirty="0"/>
              <a:t>(47 + 4) % 7 = 2 </a:t>
            </a:r>
            <a:r>
              <a:rPr lang="en-US" sz="2000" dirty="0">
                <a:solidFill>
                  <a:schemeClr val="accent2"/>
                </a:solidFill>
              </a:rPr>
              <a:t>collision! </a:t>
            </a:r>
          </a:p>
          <a:p>
            <a:pPr marL="463550">
              <a:spcBef>
                <a:spcPts val="600"/>
              </a:spcBef>
              <a:defRPr/>
            </a:pPr>
            <a:r>
              <a:rPr lang="en-US" sz="2000" dirty="0"/>
              <a:t>(47 + 9) % 7 = 0 </a:t>
            </a:r>
            <a:r>
              <a:rPr lang="en-US" sz="2000" dirty="0">
                <a:solidFill>
                  <a:schemeClr val="accent2"/>
                </a:solidFill>
              </a:rPr>
              <a:t>collision!</a:t>
            </a:r>
          </a:p>
          <a:p>
            <a:pPr marL="463550">
              <a:spcBef>
                <a:spcPts val="600"/>
              </a:spcBef>
              <a:defRPr/>
            </a:pPr>
            <a:r>
              <a:rPr lang="en-US" sz="2000" dirty="0"/>
              <a:t>(47 + 16) % 7 = 0 </a:t>
            </a:r>
            <a:r>
              <a:rPr lang="en-US" sz="2000" dirty="0">
                <a:solidFill>
                  <a:schemeClr val="accent2"/>
                </a:solidFill>
              </a:rPr>
              <a:t>collision!</a:t>
            </a:r>
          </a:p>
          <a:p>
            <a:pPr marL="463550">
              <a:spcBef>
                <a:spcPts val="600"/>
              </a:spcBef>
              <a:defRPr/>
            </a:pPr>
            <a:r>
              <a:rPr lang="en-US" sz="2000" dirty="0"/>
              <a:t>(47 + 25) % 7 = 2 </a:t>
            </a:r>
            <a:r>
              <a:rPr lang="en-US" sz="2000" dirty="0">
                <a:solidFill>
                  <a:schemeClr val="accent2"/>
                </a:solidFill>
              </a:rPr>
              <a:t>collision!</a:t>
            </a:r>
          </a:p>
          <a:p>
            <a:pPr>
              <a:spcBef>
                <a:spcPts val="600"/>
              </a:spcBef>
            </a:pPr>
            <a:endParaRPr lang="en-US" sz="2000" dirty="0"/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832554" y="4662312"/>
            <a:ext cx="3081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</a:rPr>
              <a:t>Will we ever get a 1 or 4?!?</a:t>
            </a:r>
          </a:p>
        </p:txBody>
      </p:sp>
      <p:sp>
        <p:nvSpPr>
          <p:cNvPr id="10" name="TextBox 9"/>
          <p:cNvSpPr txBox="1"/>
          <p:nvPr>
            <p:custDataLst>
              <p:tags r:id="rId5"/>
            </p:custDataLst>
          </p:nvPr>
        </p:nvSpPr>
        <p:spPr>
          <a:xfrm>
            <a:off x="3200400" y="76200"/>
            <a:ext cx="5562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 err="1"/>
              <a:t>ith</a:t>
            </a:r>
            <a:r>
              <a:rPr lang="en-US" sz="2000" dirty="0"/>
              <a:t> probe: (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h(key) + i</a:t>
            </a:r>
            <a:r>
              <a:rPr lang="en-US" sz="2000" baseline="30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%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sz="2000" b="0" dirty="0">
              <a:latin typeface="+mn-lt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9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Another Quadratic Probing Example</a:t>
            </a:r>
          </a:p>
        </p:txBody>
      </p:sp>
      <p:graphicFrame>
        <p:nvGraphicFramePr>
          <p:cNvPr id="8" name="Group 64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55722416"/>
              </p:ext>
            </p:extLst>
          </p:nvPr>
        </p:nvGraphicFramePr>
        <p:xfrm>
          <a:off x="609600" y="1447800"/>
          <a:ext cx="1219200" cy="2667000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ext Box 49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83556" y="1120422"/>
            <a:ext cx="6355643" cy="509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1200"/>
              </a:spcBef>
              <a:defRPr/>
            </a:pPr>
            <a:r>
              <a:rPr lang="en-US" sz="2000" dirty="0">
                <a:latin typeface="+mj-lt"/>
              </a:rPr>
              <a:t>insert(47) will always fail here. Why?</a:t>
            </a:r>
          </a:p>
          <a:p>
            <a:pPr eaLnBrk="0" hangingPunct="0">
              <a:spcBef>
                <a:spcPts val="1200"/>
              </a:spcBef>
              <a:defRPr/>
            </a:pPr>
            <a:endParaRPr lang="en-US" sz="2000" dirty="0">
              <a:latin typeface="+mj-lt"/>
            </a:endParaRPr>
          </a:p>
          <a:p>
            <a:pPr>
              <a:spcBef>
                <a:spcPts val="1200"/>
              </a:spcBef>
              <a:defRPr/>
            </a:pPr>
            <a:r>
              <a:rPr lang="en-US" sz="2000" dirty="0">
                <a:solidFill>
                  <a:srgbClr val="FF0000"/>
                </a:solidFill>
                <a:latin typeface="+mj-lt"/>
              </a:rPr>
              <a:t>For all </a:t>
            </a:r>
            <a:r>
              <a:rPr lang="en-US" sz="2000" i="1" dirty="0" err="1">
                <a:solidFill>
                  <a:srgbClr val="FF0000"/>
                </a:solidFill>
                <a:latin typeface="+mj-lt"/>
              </a:rPr>
              <a:t>i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, </a:t>
            </a:r>
            <a:r>
              <a:rPr lang="en-US" sz="2000" dirty="0">
                <a:solidFill>
                  <a:srgbClr val="FF0000"/>
                </a:solidFill>
                <a:latin typeface="+mj-lt"/>
                <a:cs typeface="Courier New" pitchFamily="49" charset="0"/>
              </a:rPr>
              <a:t>(5 + i</a:t>
            </a:r>
            <a:r>
              <a:rPr lang="en-US" sz="2000" baseline="30000" dirty="0">
                <a:solidFill>
                  <a:srgbClr val="FF0000"/>
                </a:solidFill>
                <a:latin typeface="+mj-lt"/>
                <a:cs typeface="Courier New" pitchFamily="49" charset="0"/>
              </a:rPr>
              <a:t>2</a:t>
            </a:r>
            <a:r>
              <a:rPr lang="en-US" sz="2000" dirty="0">
                <a:solidFill>
                  <a:srgbClr val="FF0000"/>
                </a:solidFill>
                <a:latin typeface="+mj-lt"/>
                <a:cs typeface="Courier New" pitchFamily="49" charset="0"/>
              </a:rPr>
              <a:t>) % 7 is 0, 2, 5, or 6</a:t>
            </a:r>
          </a:p>
          <a:p>
            <a:pPr>
              <a:spcBef>
                <a:spcPts val="1200"/>
              </a:spcBef>
              <a:defRPr/>
            </a:pPr>
            <a:r>
              <a:rPr lang="en-US" sz="2000" dirty="0">
                <a:latin typeface="+mj-lt"/>
              </a:rPr>
              <a:t>Proof uses induction and </a:t>
            </a:r>
          </a:p>
          <a:p>
            <a:pPr algn="ctr">
              <a:spcBef>
                <a:spcPts val="1200"/>
              </a:spcBef>
              <a:defRPr/>
            </a:pPr>
            <a:r>
              <a:rPr lang="en-US" sz="2000" dirty="0">
                <a:latin typeface="+mj-lt"/>
                <a:cs typeface="Courier New" pitchFamily="49" charset="0"/>
              </a:rPr>
              <a:t>(5 + i</a:t>
            </a:r>
            <a:r>
              <a:rPr lang="en-US" sz="2000" baseline="30000" dirty="0">
                <a:latin typeface="+mj-lt"/>
                <a:cs typeface="Courier New" pitchFamily="49" charset="0"/>
              </a:rPr>
              <a:t>2</a:t>
            </a:r>
            <a:r>
              <a:rPr lang="en-US" sz="2000" dirty="0">
                <a:latin typeface="+mj-lt"/>
                <a:cs typeface="Courier New" pitchFamily="49" charset="0"/>
              </a:rPr>
              <a:t>) % 7 = (5 + (</a:t>
            </a:r>
            <a:r>
              <a:rPr lang="en-US" sz="2000" dirty="0" err="1">
                <a:latin typeface="+mj-lt"/>
                <a:cs typeface="Courier New" pitchFamily="49" charset="0"/>
              </a:rPr>
              <a:t>i</a:t>
            </a:r>
            <a:r>
              <a:rPr lang="en-US" sz="2000" dirty="0">
                <a:latin typeface="+mj-lt"/>
                <a:cs typeface="Courier New" pitchFamily="49" charset="0"/>
              </a:rPr>
              <a:t> - 7)</a:t>
            </a:r>
            <a:r>
              <a:rPr lang="en-US" sz="2000" baseline="30000" dirty="0">
                <a:latin typeface="+mj-lt"/>
                <a:cs typeface="Courier New" pitchFamily="49" charset="0"/>
              </a:rPr>
              <a:t>2</a:t>
            </a:r>
            <a:r>
              <a:rPr lang="en-US" sz="2000" dirty="0">
                <a:latin typeface="+mj-lt"/>
                <a:cs typeface="Courier New" pitchFamily="49" charset="0"/>
              </a:rPr>
              <a:t>) % 7</a:t>
            </a:r>
          </a:p>
          <a:p>
            <a:pPr>
              <a:spcBef>
                <a:spcPts val="1200"/>
              </a:spcBef>
              <a:defRPr/>
            </a:pPr>
            <a:r>
              <a:rPr lang="en-US" sz="2000" dirty="0">
                <a:latin typeface="+mj-lt"/>
              </a:rPr>
              <a:t>In fact, for all </a:t>
            </a:r>
            <a:r>
              <a:rPr lang="en-US" sz="2000" i="1" dirty="0">
                <a:latin typeface="+mj-lt"/>
              </a:rPr>
              <a:t>c</a:t>
            </a:r>
            <a:r>
              <a:rPr lang="en-US" sz="2000" dirty="0">
                <a:latin typeface="+mj-lt"/>
              </a:rPr>
              <a:t> and </a:t>
            </a:r>
            <a:r>
              <a:rPr lang="en-US" sz="2000" i="1" dirty="0">
                <a:latin typeface="+mj-lt"/>
              </a:rPr>
              <a:t>k</a:t>
            </a:r>
            <a:r>
              <a:rPr lang="en-US" sz="2000" dirty="0">
                <a:latin typeface="+mj-lt"/>
              </a:rPr>
              <a:t>, </a:t>
            </a:r>
          </a:p>
          <a:p>
            <a:pPr algn="ctr">
              <a:spcBef>
                <a:spcPts val="1200"/>
              </a:spcBef>
              <a:defRPr/>
            </a:pPr>
            <a:r>
              <a:rPr lang="en-US" sz="2000" dirty="0">
                <a:latin typeface="+mj-lt"/>
                <a:cs typeface="Courier New" pitchFamily="49" charset="0"/>
              </a:rPr>
              <a:t>(c + i</a:t>
            </a:r>
            <a:r>
              <a:rPr lang="en-US" sz="2000" baseline="30000" dirty="0">
                <a:latin typeface="+mj-lt"/>
                <a:cs typeface="Courier New" pitchFamily="49" charset="0"/>
              </a:rPr>
              <a:t>2</a:t>
            </a:r>
            <a:r>
              <a:rPr lang="en-US" sz="2000" dirty="0">
                <a:latin typeface="+mj-lt"/>
                <a:cs typeface="Courier New" pitchFamily="49" charset="0"/>
              </a:rPr>
              <a:t>) % k = (c + (</a:t>
            </a:r>
            <a:r>
              <a:rPr lang="en-US" sz="2000" dirty="0" err="1">
                <a:latin typeface="+mj-lt"/>
                <a:cs typeface="Courier New" pitchFamily="49" charset="0"/>
              </a:rPr>
              <a:t>i</a:t>
            </a:r>
            <a:r>
              <a:rPr lang="en-US" sz="2000" dirty="0">
                <a:latin typeface="+mj-lt"/>
                <a:cs typeface="Courier New" pitchFamily="49" charset="0"/>
              </a:rPr>
              <a:t> - k)</a:t>
            </a:r>
            <a:r>
              <a:rPr lang="en-US" sz="2000" baseline="30000" dirty="0">
                <a:latin typeface="+mj-lt"/>
                <a:cs typeface="Courier New" pitchFamily="49" charset="0"/>
              </a:rPr>
              <a:t>2</a:t>
            </a:r>
            <a:r>
              <a:rPr lang="en-US" sz="2000" dirty="0">
                <a:latin typeface="+mj-lt"/>
                <a:cs typeface="Courier New" pitchFamily="49" charset="0"/>
              </a:rPr>
              <a:t>) % k</a:t>
            </a:r>
          </a:p>
          <a:p>
            <a:pPr eaLnBrk="0" hangingPunct="0">
              <a:spcBef>
                <a:spcPts val="600"/>
              </a:spcBef>
              <a:defRPr/>
            </a:pPr>
            <a:endParaRPr lang="en-US" sz="2000" dirty="0">
              <a:latin typeface="+mj-lt"/>
            </a:endParaRPr>
          </a:p>
          <a:p>
            <a:pPr eaLnBrk="0" hangingPunct="0">
              <a:spcBef>
                <a:spcPts val="600"/>
              </a:spcBef>
              <a:defRPr/>
            </a:pPr>
            <a:endParaRPr lang="en-US" sz="2000" dirty="0">
              <a:latin typeface="+mj-lt"/>
            </a:endParaRPr>
          </a:p>
          <a:p>
            <a:pPr>
              <a:spcBef>
                <a:spcPts val="600"/>
              </a:spcBef>
              <a:defRPr/>
            </a:pPr>
            <a:endParaRPr lang="en-US" sz="2000" dirty="0">
              <a:latin typeface="+mj-lt"/>
            </a:endParaRPr>
          </a:p>
          <a:p>
            <a:pPr eaLnBrk="0" hangingPunct="0">
              <a:spcBef>
                <a:spcPts val="600"/>
              </a:spcBef>
              <a:defRPr/>
            </a:pPr>
            <a:endParaRPr lang="en-US" sz="2000" dirty="0">
              <a:latin typeface="+mj-lt"/>
            </a:endParaRPr>
          </a:p>
          <a:p>
            <a:pPr>
              <a:spcBef>
                <a:spcPts val="600"/>
              </a:spcBef>
            </a:pPr>
            <a:endParaRPr lang="en-US" sz="2000" dirty="0">
              <a:latin typeface="+mj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543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From bad news to good news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9600" y="1371600"/>
            <a:ext cx="8305800" cy="4953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/>
              <a:t>Bad News:</a:t>
            </a:r>
          </a:p>
          <a:p>
            <a:pPr>
              <a:lnSpc>
                <a:spcPct val="110000"/>
              </a:lnSpc>
              <a:spcBef>
                <a:spcPts val="800"/>
              </a:spcBef>
            </a:pPr>
            <a:r>
              <a:rPr lang="en-US" dirty="0"/>
              <a:t>After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/>
              <a:t> quadratic probes, we cycle through the same indices</a:t>
            </a:r>
          </a:p>
          <a:p>
            <a:pPr marL="0" indent="0" eaLnBrk="1" hangingPunct="1">
              <a:buNone/>
              <a:defRPr/>
            </a:pPr>
            <a:r>
              <a:rPr lang="en-US" dirty="0"/>
              <a:t>Good News: </a:t>
            </a:r>
          </a:p>
          <a:p>
            <a:r>
              <a:rPr lang="en-US" dirty="0">
                <a:solidFill>
                  <a:schemeClr val="accent2"/>
                </a:solidFill>
              </a:rPr>
              <a:t>If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>
                <a:solidFill>
                  <a:schemeClr val="accent2"/>
                </a:solidFill>
              </a:rPr>
              <a:t> is </a:t>
            </a:r>
            <a:r>
              <a:rPr lang="en-US" i="1" dirty="0">
                <a:solidFill>
                  <a:schemeClr val="accent2"/>
                </a:solidFill>
              </a:rPr>
              <a:t>prime</a:t>
            </a:r>
            <a:r>
              <a:rPr lang="en-US" dirty="0">
                <a:solidFill>
                  <a:schemeClr val="accent2"/>
                </a:solidFill>
              </a:rPr>
              <a:t> and </a:t>
            </a:r>
            <a:r>
              <a:rPr lang="en-US" dirty="0">
                <a:solidFill>
                  <a:schemeClr val="accent2"/>
                </a:solidFill>
                <a:sym typeface="Symbol" pitchFamily="18" charset="2"/>
              </a:rPr>
              <a:t> </a:t>
            </a:r>
            <a:r>
              <a:rPr lang="en-US" dirty="0">
                <a:solidFill>
                  <a:schemeClr val="accent2"/>
                </a:solidFill>
              </a:rPr>
              <a:t>&lt; ½</a:t>
            </a:r>
            <a:r>
              <a:rPr lang="en-US" dirty="0"/>
              <a:t>, then quadratic probing will find an empty slot in at most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/2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probes</a:t>
            </a:r>
          </a:p>
          <a:p>
            <a:r>
              <a:rPr lang="en-US" dirty="0">
                <a:sym typeface="Symbol" pitchFamily="18" charset="2"/>
              </a:rPr>
              <a:t>So: If you keep  </a:t>
            </a:r>
            <a:r>
              <a:rPr lang="en-US" dirty="0"/>
              <a:t>&lt; ½ and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/>
              <a:t> is </a:t>
            </a:r>
            <a:r>
              <a:rPr lang="en-US" i="1" dirty="0"/>
              <a:t>prime</a:t>
            </a:r>
            <a:r>
              <a:rPr lang="en-US" dirty="0"/>
              <a:t>, no need to detect cycles</a:t>
            </a:r>
            <a:endParaRPr lang="en-US" dirty="0">
              <a:sym typeface="Symbol" pitchFamily="18" charset="2"/>
            </a:endParaRPr>
          </a:p>
          <a:p>
            <a:pPr eaLnBrk="1" hangingPunct="1">
              <a:defRPr/>
            </a:pPr>
            <a:endParaRPr lang="en-US" sz="100" dirty="0"/>
          </a:p>
          <a:p>
            <a:r>
              <a:rPr lang="en-US" dirty="0"/>
              <a:t>Proof posted 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lecture10.txt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>
                <a:cs typeface="Courier New" pitchFamily="49" charset="0"/>
              </a:rPr>
              <a:t>slightly less detailed proof in textbook)</a:t>
            </a:r>
          </a:p>
          <a:p>
            <a:pPr marL="0" indent="0">
              <a:buNone/>
            </a:pPr>
            <a:r>
              <a:rPr lang="en-US" dirty="0"/>
              <a:t>  For prime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sym typeface="Bookshelf Symbol 2" pitchFamily="2" charset="2"/>
              </a:rPr>
              <a:t>0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 </a:t>
            </a:r>
            <a:r>
              <a:rPr lang="en-US" b="1" dirty="0" err="1">
                <a:latin typeface="Courier New" pitchFamily="49" charset="0"/>
                <a:sym typeface="Symbol" pitchFamily="18" charset="2"/>
              </a:rPr>
              <a:t>i,j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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sz="1800" b="1" dirty="0">
                <a:latin typeface="Courier New" pitchFamily="49" charset="0"/>
                <a:sym typeface="Symbol" pitchFamily="18" charset="2"/>
              </a:rPr>
              <a:t>/2</a:t>
            </a:r>
            <a:r>
              <a:rPr lang="en-US" dirty="0">
                <a:sym typeface="Symbol" pitchFamily="18" charset="2"/>
              </a:rPr>
              <a:t> where </a:t>
            </a:r>
            <a:r>
              <a:rPr lang="en-US" b="1" dirty="0" err="1">
                <a:latin typeface="Courier New" pitchFamily="49" charset="0"/>
                <a:sym typeface="Symbol" pitchFamily="18" charset="2"/>
              </a:rPr>
              <a:t>i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 j</a:t>
            </a:r>
            <a:r>
              <a:rPr lang="en-US" b="1" dirty="0">
                <a:sym typeface="Symbol" pitchFamily="18" charset="2"/>
              </a:rPr>
              <a:t>,</a:t>
            </a:r>
            <a:endParaRPr lang="en-US" dirty="0">
              <a:sym typeface="Bookshelf Symbol 2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 </a:t>
            </a:r>
            <a:r>
              <a:rPr lang="en-US" b="1" dirty="0">
                <a:latin typeface="Courier New" pitchFamily="49" charset="0"/>
                <a:sym typeface="Bookshelf Symbol 2" pitchFamily="2" charset="2"/>
              </a:rPr>
              <a:t>(h(key) + i</a:t>
            </a:r>
            <a:r>
              <a:rPr lang="en-US" b="1" baseline="30000" dirty="0">
                <a:latin typeface="Courier New" pitchFamily="49" charset="0"/>
                <a:sym typeface="Bookshelf Symbol 2" pitchFamily="2" charset="2"/>
              </a:rPr>
              <a:t>2</a:t>
            </a:r>
            <a:r>
              <a:rPr lang="en-US" b="1" dirty="0">
                <a:latin typeface="Courier New" pitchFamily="49" charset="0"/>
                <a:sym typeface="Bookshelf Symbol 2" pitchFamily="2" charset="2"/>
              </a:rPr>
              <a:t>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b="1" dirty="0">
                <a:latin typeface="Courier New" pitchFamily="49" charset="0"/>
                <a:sym typeface="Bookshelf Symbol 2" pitchFamily="2" charset="2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 (h(key) + j</a:t>
            </a:r>
            <a:r>
              <a:rPr lang="en-US" b="1" baseline="30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Tx/>
              <a:buNone/>
              <a:defRPr/>
            </a:pPr>
            <a:endParaRPr lang="en-US" sz="500" dirty="0">
              <a:sym typeface="Symbol" pitchFamily="18" charset="2"/>
            </a:endParaRPr>
          </a:p>
          <a:p>
            <a:pPr eaLnBrk="1" hangingPunct="1">
              <a:buFontTx/>
              <a:buNone/>
              <a:defRPr/>
            </a:pPr>
            <a:r>
              <a:rPr lang="en-US" dirty="0">
                <a:sym typeface="Symbol" pitchFamily="18" charset="2"/>
              </a:rPr>
              <a:t>That is, if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>
                <a:sym typeface="Symbol" pitchFamily="18" charset="2"/>
              </a:rPr>
              <a:t> is prime, the first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dirty="0">
                <a:sym typeface="Symbol" pitchFamily="18" charset="2"/>
              </a:rPr>
              <a:t>/2 quadratic probes map to different locations (and one of those will be empty if the table is &lt; half full).</a:t>
            </a:r>
            <a:endParaRPr lang="en-US" sz="1000" b="1" dirty="0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21859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121860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836C43FC-8FA8-458E-8FB7-7754A1EAE440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Clustering reconsidered</a:t>
            </a:r>
          </a:p>
        </p:txBody>
      </p:sp>
      <p:sp>
        <p:nvSpPr>
          <p:cNvPr id="125954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dirty="0"/>
              <a:t>Quadratic probing does not suffer from primary clustering: </a:t>
            </a:r>
            <a:br>
              <a:rPr lang="en-US" dirty="0"/>
            </a:br>
            <a:r>
              <a:rPr lang="en-US" dirty="0"/>
              <a:t>As we resolve collisions we are not merely growing “big blobs” by adding one more item to the end of a cluster, we are looking i</a:t>
            </a:r>
            <a:r>
              <a:rPr lang="en-US" baseline="30000" dirty="0"/>
              <a:t>2 </a:t>
            </a:r>
            <a:r>
              <a:rPr lang="en-US" dirty="0"/>
              <a:t>locations away, for the next possible spot.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But quadratic probing does not help resolve collisions between keys that initially hash </a:t>
            </a:r>
            <a:r>
              <a:rPr lang="en-US" i="1" dirty="0"/>
              <a:t>to the same </a:t>
            </a:r>
            <a:r>
              <a:rPr lang="en-US" b="1" i="1" dirty="0"/>
              <a:t>index</a:t>
            </a:r>
          </a:p>
          <a:p>
            <a:pPr lvl="1" eaLnBrk="1" hangingPunct="1"/>
            <a:r>
              <a:rPr lang="en-US" dirty="0"/>
              <a:t>Any 2 keys that initially hash to the same index </a:t>
            </a:r>
            <a:r>
              <a:rPr lang="en-US" b="1" dirty="0"/>
              <a:t>will have the same series of moves after that </a:t>
            </a:r>
            <a:r>
              <a:rPr lang="en-US" dirty="0"/>
              <a:t>looking for any empty spot</a:t>
            </a:r>
            <a:endParaRPr lang="en-US" dirty="0">
              <a:solidFill>
                <a:schemeClr val="accent2"/>
              </a:solidFill>
            </a:endParaRPr>
          </a:p>
          <a:p>
            <a:pPr lvl="1" eaLnBrk="1" hangingPunct="1"/>
            <a:r>
              <a:rPr lang="en-US" dirty="0"/>
              <a:t>Called </a:t>
            </a:r>
            <a:r>
              <a:rPr lang="en-US" dirty="0">
                <a:solidFill>
                  <a:schemeClr val="accent2"/>
                </a:solidFill>
              </a:rPr>
              <a:t>secondary clustering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Can avoid secondary clustering with </a:t>
            </a:r>
            <a:r>
              <a:rPr lang="en-US" i="1" dirty="0"/>
              <a:t>a probe function that depends on the key</a:t>
            </a:r>
            <a:r>
              <a:rPr lang="en-US" dirty="0"/>
              <a:t>: </a:t>
            </a:r>
            <a:r>
              <a:rPr lang="en-US" dirty="0">
                <a:solidFill>
                  <a:schemeClr val="accent2"/>
                </a:solidFill>
              </a:rPr>
              <a:t>double hashing</a:t>
            </a:r>
            <a:r>
              <a:rPr lang="en-US" dirty="0"/>
              <a:t>…</a:t>
            </a:r>
          </a:p>
        </p:txBody>
      </p:sp>
      <p:sp>
        <p:nvSpPr>
          <p:cNvPr id="125955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125956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0FA51160-9D69-42E4-BCC3-7A7D1770D7D6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Open Addressing: Double hashing</a:t>
            </a:r>
          </a:p>
        </p:txBody>
      </p:sp>
      <p:sp>
        <p:nvSpPr>
          <p:cNvPr id="69634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219200"/>
            <a:ext cx="8229600" cy="5029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b="1" dirty="0"/>
              <a:t>Idea:</a:t>
            </a:r>
            <a:r>
              <a:rPr lang="en-US" dirty="0"/>
              <a:t> Given two good hash functions </a:t>
            </a:r>
            <a:r>
              <a:rPr lang="en-US" i="1" dirty="0"/>
              <a:t>h</a:t>
            </a:r>
            <a:r>
              <a:rPr lang="en-US" dirty="0"/>
              <a:t> and </a:t>
            </a:r>
            <a:r>
              <a:rPr lang="en-US" i="1" dirty="0"/>
              <a:t>g</a:t>
            </a:r>
            <a:r>
              <a:rPr lang="en-US" dirty="0"/>
              <a:t>, and two different keys </a:t>
            </a:r>
            <a:r>
              <a:rPr lang="en-US" i="1" dirty="0"/>
              <a:t>k1</a:t>
            </a:r>
            <a:r>
              <a:rPr lang="en-US" dirty="0"/>
              <a:t> and </a:t>
            </a:r>
            <a:r>
              <a:rPr lang="en-US" i="1" dirty="0"/>
              <a:t>k2</a:t>
            </a:r>
            <a:r>
              <a:rPr lang="en-US" dirty="0"/>
              <a:t>, it is very unlikely that: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h(k1)==h(k2)</a:t>
            </a:r>
            <a:r>
              <a:rPr lang="en-US" b="1" dirty="0">
                <a:cs typeface="Courier New" pitchFamily="49" charset="0"/>
              </a:rPr>
              <a:t> </a:t>
            </a:r>
            <a:r>
              <a:rPr lang="en-US" dirty="0"/>
              <a:t>and</a:t>
            </a:r>
            <a:r>
              <a:rPr lang="en-US" b="1" dirty="0">
                <a:cs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g(k1)==g(k2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</a:t>
            </a:r>
            <a:endParaRPr lang="en-US" dirty="0"/>
          </a:p>
          <a:p>
            <a:pPr eaLnBrk="1" hangingPunct="1">
              <a:buFontTx/>
              <a:buNone/>
              <a:defRPr/>
            </a:pPr>
            <a:r>
              <a:rPr lang="en-US" dirty="0"/>
              <a:t>		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h(key) + f(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For double hashing: </a:t>
            </a:r>
          </a:p>
          <a:p>
            <a:pPr lvl="5">
              <a:buFontTx/>
              <a:buNone/>
              <a:defRPr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*g(key)</a:t>
            </a:r>
          </a:p>
          <a:p>
            <a:pPr lvl="1" eaLnBrk="1" hangingPunct="1">
              <a:defRPr/>
            </a:pPr>
            <a:r>
              <a:rPr lang="en-US" dirty="0"/>
              <a:t>So probe sequence is:</a:t>
            </a:r>
          </a:p>
          <a:p>
            <a:pPr lvl="2" eaLnBrk="1" hangingPunct="1">
              <a:defRPr/>
            </a:pPr>
            <a:r>
              <a:rPr lang="en-US" dirty="0"/>
              <a:t>0</a:t>
            </a:r>
            <a:r>
              <a:rPr lang="en-US" baseline="30000" dirty="0"/>
              <a:t>th</a:t>
            </a:r>
            <a:r>
              <a:rPr lang="en-US" dirty="0"/>
              <a:t> probe: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h(key)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probe: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(h(key) + g(key))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probe: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(h(key) + 2*g(key))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probe: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(h(key) + 3*g(key)) 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/>
              <a:t>…</a:t>
            </a:r>
          </a:p>
          <a:p>
            <a:pPr lvl="2" eaLnBrk="1" hangingPunct="1">
              <a:defRPr/>
            </a:pP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baseline="30000" dirty="0" err="1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 probe: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(h(key) +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*g(key))</a:t>
            </a:r>
            <a:r>
              <a:rPr lang="en-US" b="1" baseline="300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n-US" dirty="0">
                <a:cs typeface="Courier New" pitchFamily="49" charset="0"/>
              </a:rPr>
              <a:t>Detail: Make sure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g(key)</a:t>
            </a:r>
            <a:r>
              <a:rPr lang="en-US" dirty="0">
                <a:cs typeface="Courier New" pitchFamily="49" charset="0"/>
              </a:rPr>
              <a:t> can’t be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128003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128004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F457EE6F-9686-4C2B-B651-E0C78BF0FF6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Date Placeholder 3"/>
          <p:cNvSpPr>
            <a:spLocks noGrp="1"/>
          </p:cNvSpPr>
          <p:nvPr>
            <p:ph type="dt" sz="quarter" idx="10"/>
            <p:custDataLst>
              <p:tags r:id="rId1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130050" name="Slide Number Placeholder 5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F026FBA6-C06E-43C2-A2B9-72D27AEBDB37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130051" name="Rectangle 2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>
          <a:xfrm>
            <a:off x="152400" y="171450"/>
            <a:ext cx="8839200" cy="685800"/>
          </a:xfrm>
        </p:spPr>
        <p:txBody>
          <a:bodyPr/>
          <a:lstStyle/>
          <a:p>
            <a:r>
              <a:rPr lang="en-US" sz="3600" dirty="0"/>
              <a:t>Open Addressing: Double Hashing</a:t>
            </a:r>
          </a:p>
        </p:txBody>
      </p:sp>
      <p:graphicFrame>
        <p:nvGraphicFramePr>
          <p:cNvPr id="756739" name="Group 3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1320800" y="914400"/>
          <a:ext cx="2133600" cy="4572000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30086" name="Text Box 49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343400" y="2590800"/>
            <a:ext cx="43434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Insert these values into the hash table in this order.  Resolve any collisions with double hashing:</a:t>
            </a:r>
          </a:p>
          <a:p>
            <a:r>
              <a:rPr lang="en-US" sz="2800" dirty="0"/>
              <a:t>13</a:t>
            </a:r>
          </a:p>
          <a:p>
            <a:r>
              <a:rPr lang="en-US" sz="2800" dirty="0"/>
              <a:t>28</a:t>
            </a:r>
          </a:p>
          <a:p>
            <a:r>
              <a:rPr lang="en-US" sz="2800" dirty="0"/>
              <a:t>33</a:t>
            </a:r>
          </a:p>
          <a:p>
            <a:r>
              <a:rPr lang="en-US" sz="2800" dirty="0"/>
              <a:t>147</a:t>
            </a:r>
          </a:p>
          <a:p>
            <a:r>
              <a:rPr lang="en-US" sz="2800" dirty="0"/>
              <a:t>43</a:t>
            </a:r>
          </a:p>
        </p:txBody>
      </p:sp>
      <p:sp>
        <p:nvSpPr>
          <p:cNvPr id="130087" name="Rectangle 50"/>
          <p:cNvSpPr>
            <a:spLocks noGrp="1" noChangeArrowheads="1"/>
          </p:cNvSpPr>
          <p:nvPr>
            <p:ph type="body" idx="1"/>
            <p:custDataLst>
              <p:tags r:id="rId6"/>
            </p:custDataLst>
          </p:nvPr>
        </p:nvSpPr>
        <p:spPr>
          <a:xfrm>
            <a:off x="4419600" y="914400"/>
            <a:ext cx="4495800" cy="152400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T = 10 (TableSize)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u="sng"/>
              <a:t>Hash Functions</a:t>
            </a:r>
            <a:r>
              <a:rPr lang="en-US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h(key) = key mod 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g(key) = 1 + ((key/T) mod (T-1))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</a:t>
            </a:r>
          </a:p>
        </p:txBody>
      </p:sp>
      <p:sp>
        <p:nvSpPr>
          <p:cNvPr id="2" name="TextBox 1"/>
          <p:cNvSpPr txBox="1"/>
          <p:nvPr>
            <p:custDataLst>
              <p:tags r:id="rId7"/>
            </p:custDataLst>
          </p:nvPr>
        </p:nvSpPr>
        <p:spPr>
          <a:xfrm>
            <a:off x="2971800" y="0"/>
            <a:ext cx="6039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ith</a:t>
            </a:r>
            <a:r>
              <a:rPr lang="en-US" sz="2000" dirty="0"/>
              <a:t> probe: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(h(key) +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*g(key)) %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sz="2000" b="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171450"/>
            <a:ext cx="8839200" cy="685800"/>
          </a:xfrm>
        </p:spPr>
        <p:txBody>
          <a:bodyPr/>
          <a:lstStyle/>
          <a:p>
            <a:r>
              <a:rPr lang="en-US" sz="3600" dirty="0"/>
              <a:t>Double Hashing</a:t>
            </a:r>
          </a:p>
        </p:txBody>
      </p:sp>
      <p:sp>
        <p:nvSpPr>
          <p:cNvPr id="130086" name="Text Box 4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12622" y="2849562"/>
            <a:ext cx="6660445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Insert these values into the hash table in this order.  Resolve any collisions with double hashing: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13</a:t>
            </a:r>
          </a:p>
          <a:p>
            <a:pPr>
              <a:spcBef>
                <a:spcPts val="600"/>
              </a:spcBef>
            </a:pPr>
            <a:r>
              <a:rPr lang="en-US" sz="2000" b="1" dirty="0"/>
              <a:t>28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33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147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43</a:t>
            </a:r>
          </a:p>
        </p:txBody>
      </p:sp>
      <p:sp>
        <p:nvSpPr>
          <p:cNvPr id="130087" name="Rectangle 50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212622" y="879651"/>
            <a:ext cx="6395155" cy="1892826"/>
          </a:xfrm>
          <a:ln>
            <a:solidFill>
              <a:schemeClr val="tx1"/>
            </a:solidFill>
          </a:ln>
        </p:spPr>
        <p:txBody>
          <a:bodyPr wrap="square" lIns="91440" tIns="91440" rIns="91440" bIns="9144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dirty="0"/>
              <a:t>T = 10 (</a:t>
            </a:r>
            <a:r>
              <a:rPr lang="en-US" sz="2000" dirty="0" err="1"/>
              <a:t>TableSize</a:t>
            </a:r>
            <a:r>
              <a:rPr lang="en-US" sz="2000" dirty="0"/>
              <a:t>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u="sng" dirty="0"/>
              <a:t>Hash Functions</a:t>
            </a:r>
            <a:r>
              <a:rPr lang="en-US" sz="2000" dirty="0"/>
              <a:t>: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dirty="0"/>
              <a:t>   h(key) = key mod T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dirty="0"/>
              <a:t>   g(key) = 1 + ((key/T) mod (T-1))   </a:t>
            </a:r>
          </a:p>
        </p:txBody>
      </p:sp>
      <p:graphicFrame>
        <p:nvGraphicFramePr>
          <p:cNvPr id="9" name="Group 64"/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72413661"/>
              </p:ext>
            </p:extLst>
          </p:nvPr>
        </p:nvGraphicFramePr>
        <p:xfrm>
          <a:off x="609600" y="1447800"/>
          <a:ext cx="1219200" cy="3810000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7"/>
            </p:custDataLst>
          </p:nvPr>
        </p:nvSpPr>
        <p:spPr>
          <a:xfrm>
            <a:off x="2971800" y="0"/>
            <a:ext cx="6039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ith</a:t>
            </a:r>
            <a:r>
              <a:rPr lang="en-US" sz="2000" dirty="0"/>
              <a:t> probe: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(h(key) +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*g(key)) %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sz="20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6431545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171450"/>
            <a:ext cx="8839200" cy="685800"/>
          </a:xfrm>
        </p:spPr>
        <p:txBody>
          <a:bodyPr/>
          <a:lstStyle/>
          <a:p>
            <a:r>
              <a:rPr lang="en-US" sz="3600" dirty="0"/>
              <a:t>Double Hashing</a:t>
            </a:r>
          </a:p>
        </p:txBody>
      </p:sp>
      <p:sp>
        <p:nvSpPr>
          <p:cNvPr id="130086" name="Text Box 4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12622" y="2849562"/>
            <a:ext cx="6660445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Insert these values into the hash table in this order.  Resolve any collisions with double hashing: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13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28</a:t>
            </a:r>
          </a:p>
          <a:p>
            <a:pPr>
              <a:spcBef>
                <a:spcPts val="600"/>
              </a:spcBef>
            </a:pPr>
            <a:r>
              <a:rPr lang="en-US" sz="2000" b="1" dirty="0"/>
              <a:t>33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147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43</a:t>
            </a:r>
          </a:p>
        </p:txBody>
      </p:sp>
      <p:sp>
        <p:nvSpPr>
          <p:cNvPr id="130087" name="Rectangle 50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212622" y="879651"/>
            <a:ext cx="6395155" cy="1892826"/>
          </a:xfrm>
          <a:ln>
            <a:solidFill>
              <a:schemeClr val="tx1"/>
            </a:solidFill>
          </a:ln>
        </p:spPr>
        <p:txBody>
          <a:bodyPr wrap="square" lIns="91440" tIns="91440" rIns="91440" bIns="9144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dirty="0"/>
              <a:t>T = 10 (</a:t>
            </a:r>
            <a:r>
              <a:rPr lang="en-US" sz="2000" dirty="0" err="1"/>
              <a:t>TableSize</a:t>
            </a:r>
            <a:r>
              <a:rPr lang="en-US" sz="2000" dirty="0"/>
              <a:t>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u="sng" dirty="0"/>
              <a:t>Hash Functions</a:t>
            </a:r>
            <a:r>
              <a:rPr lang="en-US" sz="2000" dirty="0"/>
              <a:t>: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dirty="0"/>
              <a:t>   h(key) = key mod T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dirty="0"/>
              <a:t>   g(key) = 1 + ((key/T) mod (T-1))   </a:t>
            </a:r>
          </a:p>
        </p:txBody>
      </p:sp>
      <p:graphicFrame>
        <p:nvGraphicFramePr>
          <p:cNvPr id="9" name="Group 64"/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04780507"/>
              </p:ext>
            </p:extLst>
          </p:nvPr>
        </p:nvGraphicFramePr>
        <p:xfrm>
          <a:off x="609600" y="1447800"/>
          <a:ext cx="1219200" cy="3810000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28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7"/>
            </p:custDataLst>
          </p:nvPr>
        </p:nvSpPr>
        <p:spPr>
          <a:xfrm>
            <a:off x="2971800" y="0"/>
            <a:ext cx="6039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ith</a:t>
            </a:r>
            <a:r>
              <a:rPr lang="en-US" sz="2000" dirty="0"/>
              <a:t> probe: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(h(key) +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*g(key)) %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sz="20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3352090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171450"/>
            <a:ext cx="8839200" cy="685800"/>
          </a:xfrm>
        </p:spPr>
        <p:txBody>
          <a:bodyPr/>
          <a:lstStyle/>
          <a:p>
            <a:r>
              <a:rPr lang="en-US" sz="3600" dirty="0"/>
              <a:t>Double Hashing</a:t>
            </a:r>
          </a:p>
        </p:txBody>
      </p:sp>
      <p:sp>
        <p:nvSpPr>
          <p:cNvPr id="130086" name="Text Box 4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12622" y="2849562"/>
            <a:ext cx="6660445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395288" algn="l"/>
                <a:tab pos="744538" algn="l"/>
              </a:tabLst>
            </a:pPr>
            <a:r>
              <a:rPr lang="en-US" sz="2000" dirty="0"/>
              <a:t>Insert these values into the hash table in this order.  Resolve any collisions with double hashing:</a:t>
            </a:r>
          </a:p>
          <a:p>
            <a:pPr>
              <a:spcBef>
                <a:spcPts val="600"/>
              </a:spcBef>
              <a:tabLst>
                <a:tab pos="395288" algn="l"/>
                <a:tab pos="744538" algn="l"/>
              </a:tabLst>
            </a:pPr>
            <a:r>
              <a:rPr lang="en-US" sz="2000" dirty="0"/>
              <a:t>13</a:t>
            </a:r>
          </a:p>
          <a:p>
            <a:pPr>
              <a:spcBef>
                <a:spcPts val="600"/>
              </a:spcBef>
              <a:tabLst>
                <a:tab pos="395288" algn="l"/>
                <a:tab pos="744538" algn="l"/>
              </a:tabLst>
            </a:pPr>
            <a:r>
              <a:rPr lang="en-US" sz="2000" dirty="0"/>
              <a:t>28</a:t>
            </a:r>
          </a:p>
          <a:p>
            <a:pPr>
              <a:spcBef>
                <a:spcPts val="600"/>
              </a:spcBef>
              <a:tabLst>
                <a:tab pos="395288" algn="l"/>
                <a:tab pos="744538" algn="l"/>
              </a:tabLst>
            </a:pPr>
            <a:r>
              <a:rPr lang="en-US" sz="2000" dirty="0"/>
              <a:t>33</a:t>
            </a:r>
            <a:r>
              <a:rPr lang="en-US" sz="2000" b="1" dirty="0"/>
              <a:t> </a:t>
            </a:r>
            <a:r>
              <a:rPr lang="en-US" sz="2000" dirty="0">
                <a:sym typeface="Wingdings" pitchFamily="2" charset="2"/>
              </a:rPr>
              <a:t></a:t>
            </a:r>
            <a:r>
              <a:rPr lang="en-US" sz="2000" b="1" dirty="0">
                <a:sym typeface="Wingdings" pitchFamily="2" charset="2"/>
              </a:rPr>
              <a:t>	</a:t>
            </a:r>
            <a:r>
              <a:rPr lang="en-US" sz="2000" dirty="0"/>
              <a:t>g(33) = 1 + 3 mod 9 = 4</a:t>
            </a:r>
            <a:endParaRPr lang="en-US" sz="2000" b="1" dirty="0"/>
          </a:p>
          <a:p>
            <a:pPr>
              <a:spcBef>
                <a:spcPts val="600"/>
              </a:spcBef>
              <a:tabLst>
                <a:tab pos="395288" algn="l"/>
                <a:tab pos="744538" algn="l"/>
              </a:tabLst>
            </a:pPr>
            <a:r>
              <a:rPr lang="en-US" sz="2000" b="1" dirty="0"/>
              <a:t>147	</a:t>
            </a:r>
          </a:p>
          <a:p>
            <a:pPr>
              <a:spcBef>
                <a:spcPts val="600"/>
              </a:spcBef>
              <a:tabLst>
                <a:tab pos="395288" algn="l"/>
                <a:tab pos="744538" algn="l"/>
              </a:tabLst>
            </a:pPr>
            <a:r>
              <a:rPr lang="en-US" sz="2000" dirty="0"/>
              <a:t>43</a:t>
            </a:r>
          </a:p>
        </p:txBody>
      </p:sp>
      <p:sp>
        <p:nvSpPr>
          <p:cNvPr id="130087" name="Rectangle 50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212622" y="879651"/>
            <a:ext cx="6395155" cy="1892826"/>
          </a:xfrm>
          <a:ln>
            <a:solidFill>
              <a:schemeClr val="tx1"/>
            </a:solidFill>
          </a:ln>
        </p:spPr>
        <p:txBody>
          <a:bodyPr wrap="square" lIns="91440" tIns="91440" rIns="91440" bIns="9144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dirty="0"/>
              <a:t>T = 10 (</a:t>
            </a:r>
            <a:r>
              <a:rPr lang="en-US" sz="2000" dirty="0" err="1"/>
              <a:t>TableSize</a:t>
            </a:r>
            <a:r>
              <a:rPr lang="en-US" sz="2000" dirty="0"/>
              <a:t>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u="sng" dirty="0"/>
              <a:t>Hash Functions</a:t>
            </a:r>
            <a:r>
              <a:rPr lang="en-US" sz="2000" dirty="0"/>
              <a:t>: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dirty="0"/>
              <a:t>   h(key) = key mod T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dirty="0"/>
              <a:t>   g(key) = 1 + ((key/T) mod (T-1))   </a:t>
            </a:r>
          </a:p>
        </p:txBody>
      </p:sp>
      <p:graphicFrame>
        <p:nvGraphicFramePr>
          <p:cNvPr id="9" name="Group 64"/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346066386"/>
              </p:ext>
            </p:extLst>
          </p:nvPr>
        </p:nvGraphicFramePr>
        <p:xfrm>
          <a:off x="609600" y="1447800"/>
          <a:ext cx="1219200" cy="3810000"/>
        </p:xfrm>
        <a:graphic>
          <a:graphicData uri="http://schemas.openxmlformats.org/drawingml/2006/table">
            <a:tbl>
              <a:tblPr/>
              <a:tblGrid>
                <a:gridCol w="638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33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7"/>
            </p:custDataLst>
          </p:nvPr>
        </p:nvSpPr>
        <p:spPr>
          <a:xfrm>
            <a:off x="2971800" y="0"/>
            <a:ext cx="6039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ith</a:t>
            </a:r>
            <a:r>
              <a:rPr lang="en-US" sz="2000" dirty="0"/>
              <a:t> probe: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(h(key) +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*g(key)) %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sz="20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233515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Hash Tables: Review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7467600" cy="1828800"/>
          </a:xfrm>
        </p:spPr>
        <p:txBody>
          <a:bodyPr/>
          <a:lstStyle/>
          <a:p>
            <a:pPr eaLnBrk="1" hangingPunct="1"/>
            <a:r>
              <a:rPr lang="en-US"/>
              <a:t>Aim for constant-time (i.e., </a:t>
            </a:r>
            <a:r>
              <a:rPr lang="en-US" i="1"/>
              <a:t>O</a:t>
            </a:r>
            <a:r>
              <a:rPr lang="en-US"/>
              <a:t>(1))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find</a:t>
            </a:r>
            <a:r>
              <a:rPr lang="en-US"/>
              <a:t>,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/>
              <a:t>, and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delete</a:t>
            </a:r>
            <a:endParaRPr lang="en-US"/>
          </a:p>
          <a:p>
            <a:pPr lvl="1" eaLnBrk="1" hangingPunct="1"/>
            <a:r>
              <a:rPr lang="en-US"/>
              <a:t>“On average” under some reasonable </a:t>
            </a:r>
            <a:r>
              <a:rPr lang="en-US">
                <a:solidFill>
                  <a:schemeClr val="accent2"/>
                </a:solidFill>
              </a:rPr>
              <a:t>assumptions</a:t>
            </a:r>
          </a:p>
          <a:p>
            <a:pPr lvl="1" eaLnBrk="1" hangingPunct="1"/>
            <a:endParaRPr lang="en-US" sz="1000"/>
          </a:p>
          <a:p>
            <a:pPr eaLnBrk="1" hangingPunct="1"/>
            <a:r>
              <a:rPr lang="en-US"/>
              <a:t>A hash table is an array of some fixed size</a:t>
            </a:r>
          </a:p>
          <a:p>
            <a:pPr lvl="1" eaLnBrk="1" hangingPunct="1"/>
            <a:r>
              <a:rPr lang="en-US"/>
              <a:t>But growable as we’ll see</a:t>
            </a:r>
          </a:p>
          <a:p>
            <a:pPr eaLnBrk="1" hangingPunct="1"/>
            <a:endParaRPr lang="en-US" sz="1000"/>
          </a:p>
          <a:p>
            <a:pPr eaLnBrk="1" hangingPunct="1">
              <a:buFontTx/>
              <a:buNone/>
            </a:pPr>
            <a:endParaRPr lang="en-US"/>
          </a:p>
          <a:p>
            <a:pPr eaLnBrk="1" hangingPunct="1"/>
            <a:endParaRPr lang="en-US"/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A7399830-79C2-4297-BEF0-80E06B06E20E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9461" name="Group 13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304800" y="3886200"/>
            <a:ext cx="7162800" cy="1295400"/>
            <a:chOff x="1143000" y="3962400"/>
            <a:chExt cx="7162800" cy="1295400"/>
          </a:xfrm>
        </p:grpSpPr>
        <p:sp>
          <p:nvSpPr>
            <p:cNvPr id="19490" name="Rectangle 14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143000" y="4038600"/>
              <a:ext cx="2057400" cy="1219200"/>
            </a:xfrm>
            <a:prstGeom prst="rect">
              <a:avLst/>
            </a:prstGeom>
            <a:solidFill>
              <a:srgbClr val="FFC000">
                <a:alpha val="32156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1" name="TextBox 15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143000" y="4629090"/>
              <a:ext cx="34176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E</a:t>
              </a:r>
            </a:p>
          </p:txBody>
        </p:sp>
        <p:sp>
          <p:nvSpPr>
            <p:cNvPr id="19492" name="Right Arrow 16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600200" y="4705290"/>
              <a:ext cx="978408" cy="228600"/>
            </a:xfrm>
            <a:prstGeom prst="rightArrow">
              <a:avLst>
                <a:gd name="adj1" fmla="val 50000"/>
                <a:gd name="adj2" fmla="val 49993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3" name="TextBox 17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2743200" y="4609980"/>
              <a:ext cx="4539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int</a:t>
              </a:r>
            </a:p>
          </p:txBody>
        </p:sp>
        <p:sp>
          <p:nvSpPr>
            <p:cNvPr id="19494" name="TextBox 18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379378" y="4609980"/>
              <a:ext cx="133562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table-index</a:t>
              </a:r>
            </a:p>
          </p:txBody>
        </p:sp>
        <p:sp>
          <p:nvSpPr>
            <p:cNvPr id="19495" name="Right Arrow 19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3288792" y="4705290"/>
              <a:ext cx="978408" cy="228600"/>
            </a:xfrm>
            <a:prstGeom prst="rightArrow">
              <a:avLst>
                <a:gd name="adj1" fmla="val 50000"/>
                <a:gd name="adj2" fmla="val 49993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6" name="Right Arrow 20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727192" y="4705290"/>
              <a:ext cx="1130808" cy="228600"/>
            </a:xfrm>
            <a:prstGeom prst="rightArrow">
              <a:avLst>
                <a:gd name="adj1" fmla="val 50000"/>
                <a:gd name="adj2" fmla="val 49993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7" name="TextBox 21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715000" y="4400490"/>
              <a:ext cx="117852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collision?</a:t>
              </a:r>
            </a:p>
          </p:txBody>
        </p:sp>
        <p:sp>
          <p:nvSpPr>
            <p:cNvPr id="19498" name="TextBox 22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7022218" y="4473714"/>
              <a:ext cx="120738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collision</a:t>
              </a:r>
            </a:p>
            <a:p>
              <a:r>
                <a:rPr lang="en-US" sz="2000" b="0">
                  <a:cs typeface="Times New Roman" pitchFamily="18" charset="0"/>
                </a:rPr>
                <a:t>resolution</a:t>
              </a:r>
            </a:p>
          </p:txBody>
        </p:sp>
        <p:sp>
          <p:nvSpPr>
            <p:cNvPr id="19499" name="TextBox 23"/>
            <p:cNvSpPr txBox="1"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1752600" y="4019490"/>
              <a:ext cx="75212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client</a:t>
              </a:r>
            </a:p>
          </p:txBody>
        </p:sp>
        <p:sp>
          <p:nvSpPr>
            <p:cNvPr id="19500" name="Rectangle 24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2819400" y="4038600"/>
              <a:ext cx="5486400" cy="1219200"/>
            </a:xfrm>
            <a:prstGeom prst="rect">
              <a:avLst/>
            </a:prstGeom>
            <a:solidFill>
              <a:srgbClr val="00B0F0">
                <a:alpha val="32156"/>
              </a:srgb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1" name="TextBox 25"/>
            <p:cNvSpPr txBox="1"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5105400" y="3962400"/>
              <a:ext cx="196079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0">
                  <a:cs typeface="Times New Roman" pitchFamily="18" charset="0"/>
                </a:rPr>
                <a:t>hash table library</a:t>
              </a:r>
            </a:p>
          </p:txBody>
        </p:sp>
      </p:grpSp>
      <p:graphicFrame>
        <p:nvGraphicFramePr>
          <p:cNvPr id="27" name="Group 89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7315200" y="2941638"/>
          <a:ext cx="1524000" cy="316992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9488" name="Text Box 85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248400" y="5786438"/>
            <a:ext cx="1857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TableSize –1 </a:t>
            </a:r>
          </a:p>
        </p:txBody>
      </p:sp>
      <p:sp>
        <p:nvSpPr>
          <p:cNvPr id="19489" name="Text Box 87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505700" y="2433638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hash table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171450"/>
            <a:ext cx="8839200" cy="685800"/>
          </a:xfrm>
        </p:spPr>
        <p:txBody>
          <a:bodyPr/>
          <a:lstStyle/>
          <a:p>
            <a:r>
              <a:rPr lang="en-US" sz="3600" dirty="0"/>
              <a:t>Double Hashing</a:t>
            </a:r>
          </a:p>
        </p:txBody>
      </p:sp>
      <p:sp>
        <p:nvSpPr>
          <p:cNvPr id="130086" name="Text Box 4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12622" y="2849562"/>
            <a:ext cx="6660445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395288" algn="l"/>
                <a:tab pos="744538" algn="l"/>
              </a:tabLst>
            </a:pPr>
            <a:r>
              <a:rPr lang="en-US" sz="2000" dirty="0"/>
              <a:t>Insert these values into the hash table in this order.  Resolve any collisions with double hashing:</a:t>
            </a:r>
          </a:p>
          <a:p>
            <a:pPr>
              <a:spcBef>
                <a:spcPts val="600"/>
              </a:spcBef>
              <a:tabLst>
                <a:tab pos="395288" algn="l"/>
                <a:tab pos="744538" algn="l"/>
              </a:tabLst>
            </a:pPr>
            <a:r>
              <a:rPr lang="en-US" sz="2000" dirty="0"/>
              <a:t>13</a:t>
            </a:r>
          </a:p>
          <a:p>
            <a:pPr>
              <a:spcBef>
                <a:spcPts val="600"/>
              </a:spcBef>
              <a:tabLst>
                <a:tab pos="395288" algn="l"/>
                <a:tab pos="744538" algn="l"/>
              </a:tabLst>
            </a:pPr>
            <a:r>
              <a:rPr lang="en-US" sz="2000" dirty="0"/>
              <a:t>28</a:t>
            </a:r>
          </a:p>
          <a:p>
            <a:pPr>
              <a:spcBef>
                <a:spcPts val="600"/>
              </a:spcBef>
              <a:tabLst>
                <a:tab pos="395288" algn="l"/>
                <a:tab pos="744538" algn="l"/>
              </a:tabLst>
            </a:pPr>
            <a:r>
              <a:rPr lang="en-US" sz="2000" dirty="0"/>
              <a:t>33</a:t>
            </a:r>
            <a:r>
              <a:rPr lang="en-US" sz="2000" b="1" dirty="0"/>
              <a:t> </a:t>
            </a:r>
          </a:p>
          <a:p>
            <a:pPr>
              <a:spcBef>
                <a:spcPts val="600"/>
              </a:spcBef>
              <a:tabLst>
                <a:tab pos="631825" algn="l"/>
                <a:tab pos="971550" algn="l"/>
              </a:tabLst>
            </a:pPr>
            <a:r>
              <a:rPr lang="en-US" sz="2000" dirty="0"/>
              <a:t>147</a:t>
            </a:r>
            <a:r>
              <a:rPr lang="en-US" sz="2000" b="1" dirty="0"/>
              <a:t>	</a:t>
            </a:r>
            <a:r>
              <a:rPr lang="en-US" sz="2000" dirty="0">
                <a:sym typeface="Wingdings" pitchFamily="2" charset="2"/>
              </a:rPr>
              <a:t></a:t>
            </a:r>
            <a:r>
              <a:rPr lang="en-US" sz="2000" b="1" dirty="0">
                <a:sym typeface="Wingdings" pitchFamily="2" charset="2"/>
              </a:rPr>
              <a:t>	</a:t>
            </a:r>
            <a:r>
              <a:rPr lang="en-US" sz="2000" dirty="0"/>
              <a:t>g(147) = 1 + 14 mod 9 = 6</a:t>
            </a:r>
            <a:endParaRPr lang="en-US" sz="2000" b="1" dirty="0"/>
          </a:p>
          <a:p>
            <a:pPr>
              <a:spcBef>
                <a:spcPts val="600"/>
              </a:spcBef>
              <a:tabLst>
                <a:tab pos="395288" algn="l"/>
                <a:tab pos="744538" algn="l"/>
              </a:tabLst>
            </a:pPr>
            <a:r>
              <a:rPr lang="en-US" sz="2000" b="1" dirty="0"/>
              <a:t>43</a:t>
            </a:r>
          </a:p>
        </p:txBody>
      </p:sp>
      <p:sp>
        <p:nvSpPr>
          <p:cNvPr id="130087" name="Rectangle 50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212622" y="879651"/>
            <a:ext cx="6395155" cy="1892826"/>
          </a:xfrm>
          <a:ln>
            <a:solidFill>
              <a:schemeClr val="tx1"/>
            </a:solidFill>
          </a:ln>
        </p:spPr>
        <p:txBody>
          <a:bodyPr wrap="square" lIns="91440" tIns="91440" rIns="91440" bIns="9144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dirty="0"/>
              <a:t>T = 10 (</a:t>
            </a:r>
            <a:r>
              <a:rPr lang="en-US" sz="2000" dirty="0" err="1"/>
              <a:t>TableSize</a:t>
            </a:r>
            <a:r>
              <a:rPr lang="en-US" sz="2000" dirty="0"/>
              <a:t>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u="sng" dirty="0"/>
              <a:t>Hash Functions</a:t>
            </a:r>
            <a:r>
              <a:rPr lang="en-US" sz="2000" dirty="0"/>
              <a:t>: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dirty="0"/>
              <a:t>   h(key) = key mod T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dirty="0"/>
              <a:t>   g(key) = 1 + ((key/T) mod (T-1))   </a:t>
            </a:r>
          </a:p>
        </p:txBody>
      </p:sp>
      <p:graphicFrame>
        <p:nvGraphicFramePr>
          <p:cNvPr id="9" name="Group 64"/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363209831"/>
              </p:ext>
            </p:extLst>
          </p:nvPr>
        </p:nvGraphicFramePr>
        <p:xfrm>
          <a:off x="609600" y="1447800"/>
          <a:ext cx="1219200" cy="3810000"/>
        </p:xfrm>
        <a:graphic>
          <a:graphicData uri="http://schemas.openxmlformats.org/drawingml/2006/table">
            <a:tbl>
              <a:tblPr/>
              <a:tblGrid>
                <a:gridCol w="474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j-lt"/>
                        </a:rPr>
                        <a:t>147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7"/>
            </p:custDataLst>
          </p:nvPr>
        </p:nvSpPr>
        <p:spPr>
          <a:xfrm>
            <a:off x="2971800" y="0"/>
            <a:ext cx="6039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ith</a:t>
            </a:r>
            <a:r>
              <a:rPr lang="en-US" sz="2000" dirty="0"/>
              <a:t> probe: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(h(key) +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*g(key)) %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sz="20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7110689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52400" y="171450"/>
            <a:ext cx="8839200" cy="685800"/>
          </a:xfrm>
        </p:spPr>
        <p:txBody>
          <a:bodyPr/>
          <a:lstStyle/>
          <a:p>
            <a:r>
              <a:rPr lang="en-US" sz="3600" dirty="0"/>
              <a:t>Double Hashing</a:t>
            </a:r>
          </a:p>
        </p:txBody>
      </p:sp>
      <p:sp>
        <p:nvSpPr>
          <p:cNvPr id="130086" name="Text Box 4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12622" y="2849562"/>
            <a:ext cx="6660445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395288" algn="l"/>
                <a:tab pos="744538" algn="l"/>
              </a:tabLst>
            </a:pPr>
            <a:r>
              <a:rPr lang="en-US" sz="2000" dirty="0"/>
              <a:t>Insert these values into the hash table in this order.  Resolve any collisions with double hashing:</a:t>
            </a:r>
          </a:p>
          <a:p>
            <a:pPr>
              <a:spcBef>
                <a:spcPts val="600"/>
              </a:spcBef>
              <a:tabLst>
                <a:tab pos="395288" algn="l"/>
                <a:tab pos="744538" algn="l"/>
              </a:tabLst>
            </a:pPr>
            <a:r>
              <a:rPr lang="en-US" sz="2000" dirty="0"/>
              <a:t>13</a:t>
            </a:r>
          </a:p>
          <a:p>
            <a:pPr>
              <a:spcBef>
                <a:spcPts val="600"/>
              </a:spcBef>
              <a:tabLst>
                <a:tab pos="395288" algn="l"/>
                <a:tab pos="744538" algn="l"/>
              </a:tabLst>
            </a:pPr>
            <a:r>
              <a:rPr lang="en-US" sz="2000" dirty="0"/>
              <a:t>28</a:t>
            </a:r>
          </a:p>
          <a:p>
            <a:pPr>
              <a:spcBef>
                <a:spcPts val="600"/>
              </a:spcBef>
              <a:tabLst>
                <a:tab pos="395288" algn="l"/>
                <a:tab pos="744538" algn="l"/>
              </a:tabLst>
            </a:pPr>
            <a:r>
              <a:rPr lang="en-US" sz="2000" dirty="0"/>
              <a:t>33</a:t>
            </a:r>
            <a:r>
              <a:rPr lang="en-US" sz="2000" b="1" dirty="0"/>
              <a:t> </a:t>
            </a:r>
          </a:p>
          <a:p>
            <a:pPr>
              <a:spcBef>
                <a:spcPts val="600"/>
              </a:spcBef>
              <a:tabLst>
                <a:tab pos="631825" algn="l"/>
                <a:tab pos="971550" algn="l"/>
              </a:tabLst>
            </a:pPr>
            <a:r>
              <a:rPr lang="en-US" sz="2000" dirty="0"/>
              <a:t>147</a:t>
            </a:r>
            <a:r>
              <a:rPr lang="en-US" sz="2000" b="1" dirty="0"/>
              <a:t>	</a:t>
            </a:r>
            <a:r>
              <a:rPr lang="en-US" sz="2000" dirty="0">
                <a:sym typeface="Wingdings" pitchFamily="2" charset="2"/>
              </a:rPr>
              <a:t></a:t>
            </a:r>
            <a:r>
              <a:rPr lang="en-US" sz="2000" b="1" dirty="0">
                <a:sym typeface="Wingdings" pitchFamily="2" charset="2"/>
              </a:rPr>
              <a:t>	</a:t>
            </a:r>
            <a:r>
              <a:rPr lang="en-US" sz="2000" dirty="0"/>
              <a:t>g(147) = 1 + 14 mod 9 = 6</a:t>
            </a:r>
            <a:endParaRPr lang="en-US" sz="2000" b="1" dirty="0"/>
          </a:p>
          <a:p>
            <a:pPr>
              <a:spcBef>
                <a:spcPts val="600"/>
              </a:spcBef>
              <a:tabLst>
                <a:tab pos="631825" algn="l"/>
                <a:tab pos="971550" algn="l"/>
              </a:tabLst>
            </a:pPr>
            <a:r>
              <a:rPr lang="en-US" sz="2000" dirty="0"/>
              <a:t>43</a:t>
            </a:r>
            <a:r>
              <a:rPr lang="en-US" sz="2000" b="1" dirty="0"/>
              <a:t>	</a:t>
            </a:r>
            <a:r>
              <a:rPr lang="en-US" sz="2000" dirty="0">
                <a:sym typeface="Wingdings" pitchFamily="2" charset="2"/>
              </a:rPr>
              <a:t></a:t>
            </a:r>
            <a:r>
              <a:rPr lang="en-US" sz="2000" b="1" dirty="0">
                <a:sym typeface="Wingdings" pitchFamily="2" charset="2"/>
              </a:rPr>
              <a:t>	</a:t>
            </a:r>
            <a:r>
              <a:rPr lang="en-US" sz="2000" dirty="0"/>
              <a:t>g(43) = 1 + 4 mod 9 = 5</a:t>
            </a:r>
            <a:endParaRPr lang="en-US" sz="2000" b="1" dirty="0"/>
          </a:p>
          <a:p>
            <a:pPr>
              <a:spcBef>
                <a:spcPts val="600"/>
              </a:spcBef>
              <a:tabLst>
                <a:tab pos="395288" algn="l"/>
                <a:tab pos="744538" algn="l"/>
              </a:tabLst>
            </a:pPr>
            <a:endParaRPr lang="en-US" sz="2000" b="1" dirty="0"/>
          </a:p>
        </p:txBody>
      </p:sp>
      <p:sp>
        <p:nvSpPr>
          <p:cNvPr id="130087" name="Rectangle 50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212622" y="879651"/>
            <a:ext cx="6395155" cy="1892826"/>
          </a:xfrm>
          <a:ln>
            <a:solidFill>
              <a:schemeClr val="tx1"/>
            </a:solidFill>
          </a:ln>
        </p:spPr>
        <p:txBody>
          <a:bodyPr wrap="square" lIns="91440" tIns="91440" rIns="91440" bIns="9144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dirty="0"/>
              <a:t>T = 10 (</a:t>
            </a:r>
            <a:r>
              <a:rPr lang="en-US" sz="2000" dirty="0" err="1"/>
              <a:t>TableSize</a:t>
            </a:r>
            <a:r>
              <a:rPr lang="en-US" sz="2000" dirty="0"/>
              <a:t>)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u="sng" dirty="0"/>
              <a:t>Hash Functions</a:t>
            </a:r>
            <a:r>
              <a:rPr lang="en-US" sz="2000" dirty="0"/>
              <a:t>: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dirty="0"/>
              <a:t>   h(key) = key mod T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en-US" sz="2000" dirty="0"/>
              <a:t>   g(key) = 1 + ((key/T) mod (T-1))   </a:t>
            </a:r>
          </a:p>
        </p:txBody>
      </p:sp>
      <p:graphicFrame>
        <p:nvGraphicFramePr>
          <p:cNvPr id="9" name="Group 64"/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778578722"/>
              </p:ext>
            </p:extLst>
          </p:nvPr>
        </p:nvGraphicFramePr>
        <p:xfrm>
          <a:off x="609600" y="1447800"/>
          <a:ext cx="1219200" cy="3810000"/>
        </p:xfrm>
        <a:graphic>
          <a:graphicData uri="http://schemas.openxmlformats.org/drawingml/2006/table">
            <a:tbl>
              <a:tblPr/>
              <a:tblGrid>
                <a:gridCol w="474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2814276" y="5434703"/>
            <a:ext cx="61603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658938" algn="l"/>
                <a:tab pos="3827463" algn="l"/>
              </a:tabLst>
            </a:pPr>
            <a:r>
              <a:rPr lang="en-US" sz="2000" b="0" dirty="0">
                <a:solidFill>
                  <a:srgbClr val="FF0000"/>
                </a:solidFill>
              </a:rPr>
              <a:t>We have a problem:</a:t>
            </a:r>
          </a:p>
          <a:p>
            <a:pPr>
              <a:tabLst>
                <a:tab pos="1658938" algn="l"/>
                <a:tab pos="3827463" algn="l"/>
              </a:tabLst>
            </a:pPr>
            <a:r>
              <a:rPr lang="en-US" sz="2000" b="0" dirty="0">
                <a:solidFill>
                  <a:srgbClr val="FF0000"/>
                </a:solidFill>
              </a:rPr>
              <a:t>3 + 0 = 3	3 + </a:t>
            </a:r>
            <a:r>
              <a:rPr lang="en-US" sz="2000" dirty="0">
                <a:solidFill>
                  <a:srgbClr val="FF0000"/>
                </a:solidFill>
              </a:rPr>
              <a:t>5</a:t>
            </a:r>
            <a:r>
              <a:rPr lang="en-US" sz="2000" b="0" dirty="0">
                <a:solidFill>
                  <a:srgbClr val="FF0000"/>
                </a:solidFill>
              </a:rPr>
              <a:t> = </a:t>
            </a:r>
            <a:r>
              <a:rPr lang="en-US" sz="2000" dirty="0">
                <a:solidFill>
                  <a:srgbClr val="FF0000"/>
                </a:solidFill>
              </a:rPr>
              <a:t>8	3 </a:t>
            </a:r>
            <a:r>
              <a:rPr lang="en-US" sz="2000" b="0" dirty="0">
                <a:solidFill>
                  <a:srgbClr val="FF0000"/>
                </a:solidFill>
              </a:rPr>
              <a:t>+ 10 = </a:t>
            </a:r>
            <a:r>
              <a:rPr lang="en-US" sz="2000" dirty="0">
                <a:solidFill>
                  <a:srgbClr val="FF0000"/>
                </a:solidFill>
              </a:rPr>
              <a:t>13</a:t>
            </a:r>
            <a:br>
              <a:rPr lang="en-US" sz="2000" b="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	</a:t>
            </a:r>
            <a:r>
              <a:rPr lang="en-US" sz="2000" b="0" dirty="0">
                <a:solidFill>
                  <a:srgbClr val="FF0000"/>
                </a:solidFill>
              </a:rPr>
              <a:t>3 + </a:t>
            </a:r>
            <a:r>
              <a:rPr lang="en-US" sz="2000" dirty="0">
                <a:solidFill>
                  <a:srgbClr val="FF0000"/>
                </a:solidFill>
              </a:rPr>
              <a:t>15</a:t>
            </a:r>
            <a:r>
              <a:rPr lang="en-US" sz="2000" b="0" dirty="0">
                <a:solidFill>
                  <a:srgbClr val="FF0000"/>
                </a:solidFill>
              </a:rPr>
              <a:t> = </a:t>
            </a:r>
            <a:r>
              <a:rPr lang="en-US" sz="2000" dirty="0">
                <a:solidFill>
                  <a:srgbClr val="FF0000"/>
                </a:solidFill>
              </a:rPr>
              <a:t>18	</a:t>
            </a:r>
            <a:r>
              <a:rPr lang="en-US" sz="2000" b="0" dirty="0">
                <a:solidFill>
                  <a:srgbClr val="FF0000"/>
                </a:solidFill>
              </a:rPr>
              <a:t>3 + 20 = 23	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11" name="TextBox 10"/>
          <p:cNvSpPr txBox="1"/>
          <p:nvPr>
            <p:custDataLst>
              <p:tags r:id="rId8"/>
            </p:custDataLst>
          </p:nvPr>
        </p:nvSpPr>
        <p:spPr>
          <a:xfrm>
            <a:off x="2971800" y="0"/>
            <a:ext cx="6039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ith</a:t>
            </a:r>
            <a:r>
              <a:rPr lang="en-US" sz="2000" dirty="0"/>
              <a:t> probe: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(h(key) +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*g(key)) %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sz="20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40481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Double-hashing analysis</a:t>
            </a:r>
          </a:p>
        </p:txBody>
      </p:sp>
      <p:sp>
        <p:nvSpPr>
          <p:cNvPr id="132098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b="1" dirty="0"/>
              <a:t>Intuition</a:t>
            </a:r>
            <a:r>
              <a:rPr lang="en-US" dirty="0"/>
              <a:t>: Since each probe is “jumping” by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g(key)</a:t>
            </a:r>
            <a:r>
              <a:rPr lang="en-US" dirty="0"/>
              <a:t> each time, we “leave the neighborhood” </a:t>
            </a:r>
            <a:r>
              <a:rPr lang="en-US" i="1" dirty="0"/>
              <a:t>and</a:t>
            </a:r>
            <a:r>
              <a:rPr lang="en-US" dirty="0"/>
              <a:t> “go different places from other initial collisions”</a:t>
            </a:r>
          </a:p>
          <a:p>
            <a:pPr eaLnBrk="1" hangingPunct="1"/>
            <a:endParaRPr lang="en-US" dirty="0"/>
          </a:p>
          <a:p>
            <a:pPr marL="0" indent="0">
              <a:buNone/>
            </a:pPr>
            <a:r>
              <a:rPr lang="en-US" dirty="0"/>
              <a:t>But, as in quadratic probing, we could still have a problem where we are not "safe" due to an infinite loop despite room in table:</a:t>
            </a:r>
          </a:p>
          <a:p>
            <a:r>
              <a:rPr lang="en-US" dirty="0"/>
              <a:t>No guarantee that </a:t>
            </a:r>
            <a:r>
              <a:rPr lang="en-US" dirty="0" err="1"/>
              <a:t>i</a:t>
            </a:r>
            <a:r>
              <a:rPr lang="en-US" dirty="0"/>
              <a:t>*g(key) will let us try all/most indices</a:t>
            </a:r>
          </a:p>
          <a:p>
            <a:pPr eaLnBrk="1" hangingPunct="1"/>
            <a:r>
              <a:rPr lang="en-US" dirty="0"/>
              <a:t>It is known that this cannot happen in at least one case:</a:t>
            </a:r>
          </a:p>
          <a:p>
            <a:pPr marL="519113" indent="0">
              <a:buNone/>
            </a:pPr>
            <a:r>
              <a:rPr lang="en-US" dirty="0"/>
              <a:t>For primes p and q such that 2 &lt; q &lt; p</a:t>
            </a:r>
          </a:p>
          <a:p>
            <a:pPr marL="914400" lvl="1" indent="0">
              <a:buNone/>
            </a:pPr>
            <a:r>
              <a:rPr lang="en-US" dirty="0"/>
              <a:t>h(key) = key % p</a:t>
            </a:r>
          </a:p>
          <a:p>
            <a:pPr marL="914400" lvl="1" indent="0">
              <a:buNone/>
            </a:pPr>
            <a:r>
              <a:rPr lang="en-US" dirty="0"/>
              <a:t>g(key) = q – (key % q)</a:t>
            </a:r>
          </a:p>
        </p:txBody>
      </p:sp>
      <p:sp>
        <p:nvSpPr>
          <p:cNvPr id="132099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132100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BD3D041A-036C-478F-9A9F-C59FD62FC813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Yet another reason to use a prime TableSize</a:t>
            </a:r>
          </a:p>
        </p:txBody>
      </p:sp>
      <p:sp>
        <p:nvSpPr>
          <p:cNvPr id="134146" name="Slide Number Placeholder 2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fld id="{1038A2B6-B8F5-4122-A9C7-40F68F630090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So, for double hashing</a:t>
            </a:r>
          </a:p>
          <a:p>
            <a:pPr>
              <a:buFontTx/>
              <a:buNone/>
              <a:defRPr/>
            </a:pPr>
            <a:r>
              <a:rPr lang="en-US" dirty="0"/>
              <a:t>		</a:t>
            </a:r>
            <a:r>
              <a:rPr lang="en-US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probe: 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h(key)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*g(key))%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TableSize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dirty="0"/>
              <a:t>Say g(key) divides </a:t>
            </a:r>
            <a:r>
              <a:rPr lang="en-US" dirty="0" err="1"/>
              <a:t>Tablesize</a:t>
            </a:r>
            <a:endParaRPr lang="en-US" dirty="0"/>
          </a:p>
          <a:p>
            <a:pPr lvl="1">
              <a:defRPr/>
            </a:pPr>
            <a:r>
              <a:rPr lang="en-US" dirty="0"/>
              <a:t>That is, there is some integer x such that x*g(key)=</a:t>
            </a:r>
            <a:r>
              <a:rPr lang="en-US" dirty="0" err="1"/>
              <a:t>Tablesize</a:t>
            </a:r>
            <a:endParaRPr lang="en-US" dirty="0"/>
          </a:p>
          <a:p>
            <a:pPr lvl="1">
              <a:defRPr/>
            </a:pPr>
            <a:r>
              <a:rPr lang="en-US" dirty="0"/>
              <a:t>After x probes, we’ll be back to trying the same indices as before</a:t>
            </a:r>
          </a:p>
          <a:p>
            <a:pPr>
              <a:defRPr/>
            </a:pPr>
            <a:r>
              <a:rPr lang="en-US" dirty="0"/>
              <a:t>Ex:</a:t>
            </a:r>
          </a:p>
          <a:p>
            <a:pPr lvl="1">
              <a:defRPr/>
            </a:pPr>
            <a:r>
              <a:rPr lang="en-US" dirty="0" err="1"/>
              <a:t>Tablesize</a:t>
            </a:r>
            <a:r>
              <a:rPr lang="en-US" dirty="0"/>
              <a:t>=50</a:t>
            </a:r>
          </a:p>
          <a:p>
            <a:pPr lvl="1">
              <a:defRPr/>
            </a:pPr>
            <a:r>
              <a:rPr lang="en-US" dirty="0"/>
              <a:t>g(key)=25</a:t>
            </a:r>
          </a:p>
          <a:p>
            <a:pPr lvl="1">
              <a:defRPr/>
            </a:pPr>
            <a:r>
              <a:rPr lang="en-US" dirty="0"/>
              <a:t>Probing sequence:</a:t>
            </a:r>
          </a:p>
          <a:p>
            <a:pPr lvl="2">
              <a:defRPr/>
            </a:pPr>
            <a:r>
              <a:rPr lang="en-US" dirty="0"/>
              <a:t>h(key)</a:t>
            </a:r>
          </a:p>
          <a:p>
            <a:pPr lvl="2">
              <a:defRPr/>
            </a:pPr>
            <a:r>
              <a:rPr lang="en-US" dirty="0"/>
              <a:t>h(key)+25</a:t>
            </a:r>
          </a:p>
          <a:p>
            <a:pPr lvl="2">
              <a:defRPr/>
            </a:pPr>
            <a:r>
              <a:rPr lang="en-US" dirty="0"/>
              <a:t>h(key)+50=h(key)</a:t>
            </a:r>
          </a:p>
          <a:p>
            <a:pPr lvl="2">
              <a:defRPr/>
            </a:pPr>
            <a:r>
              <a:rPr lang="en-US" dirty="0"/>
              <a:t>h(key)+75=h(key)+25</a:t>
            </a:r>
          </a:p>
          <a:p>
            <a:pPr>
              <a:defRPr/>
            </a:pPr>
            <a:r>
              <a:rPr lang="en-US" dirty="0"/>
              <a:t>Only 1 &amp; itself divide a prime</a:t>
            </a:r>
          </a:p>
        </p:txBody>
      </p:sp>
      <p:sp>
        <p:nvSpPr>
          <p:cNvPr id="134148" name="Date Placeholder 4"/>
          <p:cNvSpPr>
            <a:spLocks noGrp="1"/>
          </p:cNvSpPr>
          <p:nvPr>
            <p:ph type="dt" sz="quarter" idx="10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Where are we?</a:t>
            </a:r>
          </a:p>
        </p:txBody>
      </p:sp>
      <p:sp>
        <p:nvSpPr>
          <p:cNvPr id="140290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295400"/>
            <a:ext cx="8077200" cy="4800600"/>
          </a:xfrm>
        </p:spPr>
        <p:txBody>
          <a:bodyPr/>
          <a:lstStyle/>
          <a:p>
            <a:pPr eaLnBrk="1" hangingPunct="1"/>
            <a:r>
              <a:rPr lang="en-US" u="sng" dirty="0"/>
              <a:t>Separate Chaining</a:t>
            </a:r>
            <a:r>
              <a:rPr lang="en-US" dirty="0"/>
              <a:t> is easy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itchFamily="49" charset="0"/>
              </a:rPr>
              <a:t>find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insert, delete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proportional to load factor on average if using unsorted linked list nodes</a:t>
            </a:r>
          </a:p>
          <a:p>
            <a:pPr lvl="1"/>
            <a:r>
              <a:rPr lang="en-US" dirty="0"/>
              <a:t>If using another data structure for buckets (e.g. AVL tree) , runtime is proportional to runtime for that structure.</a:t>
            </a:r>
          </a:p>
          <a:p>
            <a:pPr eaLnBrk="1" hangingPunct="1"/>
            <a:r>
              <a:rPr lang="en-US" u="sng" dirty="0"/>
              <a:t>Open addressing</a:t>
            </a:r>
            <a:r>
              <a:rPr lang="en-US" dirty="0"/>
              <a:t> uses probing, has clustering issues as table fills Why use it:</a:t>
            </a:r>
          </a:p>
          <a:p>
            <a:pPr lvl="1" eaLnBrk="1" hangingPunct="1"/>
            <a:r>
              <a:rPr lang="en-US" dirty="0"/>
              <a:t>Less memory allocation?  </a:t>
            </a:r>
          </a:p>
          <a:p>
            <a:pPr lvl="2" eaLnBrk="1" hangingPunct="1"/>
            <a:r>
              <a:rPr lang="en-US" dirty="0"/>
              <a:t>Some run-time overhead for allocating linked list (or whatever) nodes; open addressing could be faster</a:t>
            </a:r>
          </a:p>
          <a:p>
            <a:pPr lvl="1" eaLnBrk="1" hangingPunct="1"/>
            <a:r>
              <a:rPr lang="en-US" dirty="0"/>
              <a:t>Easier data representation?</a:t>
            </a:r>
          </a:p>
          <a:p>
            <a:pPr eaLnBrk="1" hangingPunct="1"/>
            <a:r>
              <a:rPr lang="en-US" dirty="0"/>
              <a:t>Now: </a:t>
            </a:r>
          </a:p>
          <a:p>
            <a:pPr lvl="1" eaLnBrk="1" hangingPunct="1"/>
            <a:r>
              <a:rPr lang="en-US" dirty="0"/>
              <a:t>Growing the table when it gets too full (aka “rehashing”)</a:t>
            </a:r>
          </a:p>
        </p:txBody>
      </p:sp>
      <p:sp>
        <p:nvSpPr>
          <p:cNvPr id="140291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140292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20587FA1-5D03-46AC-ADF2-25BE1D930E66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Rehashing</a:t>
            </a:r>
          </a:p>
        </p:txBody>
      </p:sp>
      <p:sp>
        <p:nvSpPr>
          <p:cNvPr id="142338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7924800" cy="4724400"/>
          </a:xfrm>
        </p:spPr>
        <p:txBody>
          <a:bodyPr/>
          <a:lstStyle/>
          <a:p>
            <a:pPr eaLnBrk="1" hangingPunct="1"/>
            <a:r>
              <a:rPr lang="en-US" dirty="0"/>
              <a:t>As with array-based stacks/queues/lists, if table gets too full, create a bigger table and copy everything over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dirty="0"/>
              <a:t>With </a:t>
            </a:r>
            <a:r>
              <a:rPr lang="en-US" b="1" dirty="0"/>
              <a:t>separate chaining,</a:t>
            </a:r>
            <a:r>
              <a:rPr lang="en-US" dirty="0"/>
              <a:t> we get to decide what “too full” means</a:t>
            </a:r>
          </a:p>
          <a:p>
            <a:pPr lvl="1" eaLnBrk="1" hangingPunct="1"/>
            <a:r>
              <a:rPr lang="en-US" dirty="0"/>
              <a:t>Keep load factor reasonable (e.g., &lt; 1)?</a:t>
            </a:r>
          </a:p>
          <a:p>
            <a:pPr lvl="1" eaLnBrk="1" hangingPunct="1"/>
            <a:r>
              <a:rPr lang="en-US" dirty="0"/>
              <a:t>Consider average or max size of non-empty chains?</a:t>
            </a:r>
          </a:p>
          <a:p>
            <a:pPr eaLnBrk="1" hangingPunct="1"/>
            <a:r>
              <a:rPr lang="en-US" dirty="0"/>
              <a:t>For </a:t>
            </a:r>
            <a:r>
              <a:rPr lang="en-US" b="1" dirty="0"/>
              <a:t>open addressing</a:t>
            </a:r>
            <a:r>
              <a:rPr lang="en-US" dirty="0"/>
              <a:t>, half-full is a good rule of thumb</a:t>
            </a:r>
          </a:p>
          <a:p>
            <a:pPr lvl="1" eaLnBrk="1" hangingPunct="1"/>
            <a:endParaRPr lang="en-US" sz="1000" dirty="0"/>
          </a:p>
          <a:p>
            <a:pPr eaLnBrk="1" hangingPunct="1"/>
            <a:r>
              <a:rPr lang="en-US" dirty="0"/>
              <a:t>New table size</a:t>
            </a:r>
          </a:p>
          <a:p>
            <a:pPr lvl="1" eaLnBrk="1" hangingPunct="1"/>
            <a:r>
              <a:rPr lang="en-US" dirty="0"/>
              <a:t>Twice-as-big is a good idea, except, </a:t>
            </a:r>
            <a:r>
              <a:rPr lang="en-US" dirty="0" err="1"/>
              <a:t>uhm</a:t>
            </a:r>
            <a:r>
              <a:rPr lang="en-US" dirty="0"/>
              <a:t>, that won’t be prime!</a:t>
            </a:r>
          </a:p>
          <a:p>
            <a:pPr lvl="1" eaLnBrk="1" hangingPunct="1"/>
            <a:r>
              <a:rPr lang="en-US" dirty="0"/>
              <a:t>So go </a:t>
            </a:r>
            <a:r>
              <a:rPr lang="en-US" i="1" dirty="0"/>
              <a:t>about</a:t>
            </a:r>
            <a:r>
              <a:rPr lang="en-US" dirty="0"/>
              <a:t> twice-as-big </a:t>
            </a:r>
          </a:p>
          <a:p>
            <a:pPr lvl="1" eaLnBrk="1" hangingPunct="1"/>
            <a:r>
              <a:rPr lang="en-US" dirty="0"/>
              <a:t>Can have a list of prime numbers in your code since you probably won’t grow more than 20-30 times, and then calculate after that</a:t>
            </a:r>
          </a:p>
        </p:txBody>
      </p:sp>
      <p:sp>
        <p:nvSpPr>
          <p:cNvPr id="142339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142340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477570AB-D6C0-4588-B8E7-0F53D2FBB0EB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A Generally Good </a:t>
            </a:r>
            <a:r>
              <a:rPr lang="en-US" dirty="0" err="1"/>
              <a:t>hashCode</a:t>
            </a:r>
            <a:r>
              <a:rPr lang="en-US" dirty="0"/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err="1">
                <a:cs typeface="Courier New" pitchFamily="49" charset="0"/>
              </a:rPr>
              <a:t>int</a:t>
            </a:r>
            <a:r>
              <a:rPr lang="en-US" sz="2400" dirty="0">
                <a:cs typeface="Courier New" pitchFamily="49" charset="0"/>
              </a:rPr>
              <a:t> result = 17; // start at a prime</a:t>
            </a:r>
          </a:p>
          <a:p>
            <a:pPr marL="0" indent="0">
              <a:buNone/>
            </a:pPr>
            <a:endParaRPr lang="en-US" sz="8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 err="1">
                <a:cs typeface="Courier New" pitchFamily="49" charset="0"/>
              </a:rPr>
              <a:t>foreach</a:t>
            </a:r>
            <a:r>
              <a:rPr lang="en-US" sz="2400" dirty="0">
                <a:cs typeface="Courier New" pitchFamily="49" charset="0"/>
              </a:rPr>
              <a:t> field f</a:t>
            </a:r>
          </a:p>
          <a:p>
            <a:pPr marL="57150" indent="0">
              <a:buNone/>
            </a:pPr>
            <a:r>
              <a:rPr lang="en-US" sz="2400" dirty="0">
                <a:cs typeface="Courier New" pitchFamily="49" charset="0"/>
              </a:rPr>
              <a:t>   </a:t>
            </a:r>
            <a:r>
              <a:rPr lang="en-US" sz="2400" dirty="0" err="1">
                <a:cs typeface="Courier New" pitchFamily="49" charset="0"/>
              </a:rPr>
              <a:t>int</a:t>
            </a:r>
            <a:r>
              <a:rPr lang="en-US" sz="2400" dirty="0">
                <a:cs typeface="Courier New" pitchFamily="49" charset="0"/>
              </a:rPr>
              <a:t> </a:t>
            </a:r>
            <a:r>
              <a:rPr lang="en-US" sz="2400" dirty="0" err="1">
                <a:cs typeface="Courier New" pitchFamily="49" charset="0"/>
              </a:rPr>
              <a:t>fieldHashcode</a:t>
            </a:r>
            <a:r>
              <a:rPr lang="en-US" sz="2400" dirty="0">
                <a:cs typeface="Courier New" pitchFamily="49" charset="0"/>
              </a:rPr>
              <a:t> =</a:t>
            </a:r>
          </a:p>
          <a:p>
            <a:pPr marL="114300" indent="0">
              <a:buNone/>
            </a:pPr>
            <a:r>
              <a:rPr lang="en-US" sz="2400" dirty="0">
                <a:cs typeface="Courier New" pitchFamily="49" charset="0"/>
              </a:rPr>
              <a:t>     </a:t>
            </a:r>
            <a:r>
              <a:rPr lang="en-US" sz="2400" dirty="0" err="1">
                <a:cs typeface="Courier New" pitchFamily="49" charset="0"/>
              </a:rPr>
              <a:t>boolean</a:t>
            </a:r>
            <a:r>
              <a:rPr lang="en-US" sz="2400" dirty="0">
                <a:cs typeface="Courier New" pitchFamily="49" charset="0"/>
              </a:rPr>
              <a:t>: (f ? 1: 0)</a:t>
            </a:r>
          </a:p>
          <a:p>
            <a:pPr marL="114300" indent="0">
              <a:buNone/>
            </a:pPr>
            <a:r>
              <a:rPr lang="en-US" sz="2400" dirty="0">
                <a:cs typeface="Courier New" pitchFamily="49" charset="0"/>
              </a:rPr>
              <a:t>     byte, char, short, </a:t>
            </a:r>
            <a:r>
              <a:rPr lang="en-US" sz="2400" dirty="0" err="1">
                <a:cs typeface="Courier New" pitchFamily="49" charset="0"/>
              </a:rPr>
              <a:t>int</a:t>
            </a:r>
            <a:r>
              <a:rPr lang="en-US" sz="2400" dirty="0">
                <a:cs typeface="Courier New" pitchFamily="49" charset="0"/>
              </a:rPr>
              <a:t>: (</a:t>
            </a:r>
            <a:r>
              <a:rPr lang="en-US" sz="2400" dirty="0" err="1">
                <a:cs typeface="Courier New" pitchFamily="49" charset="0"/>
              </a:rPr>
              <a:t>int</a:t>
            </a:r>
            <a:r>
              <a:rPr lang="en-US" sz="2400" dirty="0">
                <a:cs typeface="Courier New" pitchFamily="49" charset="0"/>
              </a:rPr>
              <a:t>) f</a:t>
            </a:r>
          </a:p>
          <a:p>
            <a:pPr marL="114300" indent="0">
              <a:buNone/>
            </a:pPr>
            <a:r>
              <a:rPr lang="en-US" sz="2400" dirty="0">
                <a:cs typeface="Courier New" pitchFamily="49" charset="0"/>
              </a:rPr>
              <a:t>     long: (</a:t>
            </a:r>
            <a:r>
              <a:rPr lang="en-US" sz="2400" dirty="0" err="1">
                <a:cs typeface="Courier New" pitchFamily="49" charset="0"/>
              </a:rPr>
              <a:t>int</a:t>
            </a:r>
            <a:r>
              <a:rPr lang="en-US" sz="2400" dirty="0">
                <a:cs typeface="Courier New" pitchFamily="49" charset="0"/>
              </a:rPr>
              <a:t>) (f ^ (f &gt;&gt;&gt; 32))</a:t>
            </a:r>
          </a:p>
          <a:p>
            <a:pPr marL="114300" indent="0">
              <a:buNone/>
            </a:pPr>
            <a:r>
              <a:rPr lang="en-US" sz="2400" dirty="0">
                <a:cs typeface="Courier New" pitchFamily="49" charset="0"/>
              </a:rPr>
              <a:t>     float: </a:t>
            </a:r>
            <a:r>
              <a:rPr lang="en-US" sz="2400" dirty="0" err="1">
                <a:cs typeface="Courier New" pitchFamily="49" charset="0"/>
              </a:rPr>
              <a:t>Float.floatToIntBits</a:t>
            </a:r>
            <a:r>
              <a:rPr lang="en-US" sz="2400" dirty="0">
                <a:cs typeface="Courier New" pitchFamily="49" charset="0"/>
              </a:rPr>
              <a:t>(f)</a:t>
            </a:r>
          </a:p>
          <a:p>
            <a:pPr marL="114300" indent="0">
              <a:buNone/>
            </a:pPr>
            <a:r>
              <a:rPr lang="en-US" sz="2400" dirty="0">
                <a:cs typeface="Courier New" pitchFamily="49" charset="0"/>
              </a:rPr>
              <a:t>     double: </a:t>
            </a:r>
            <a:r>
              <a:rPr lang="en-US" sz="2400" dirty="0" err="1">
                <a:cs typeface="Courier New" pitchFamily="49" charset="0"/>
              </a:rPr>
              <a:t>Double.doubleToLongBits</a:t>
            </a:r>
            <a:r>
              <a:rPr lang="en-US" sz="2400" dirty="0">
                <a:cs typeface="Courier New" pitchFamily="49" charset="0"/>
              </a:rPr>
              <a:t>(f), then above</a:t>
            </a:r>
          </a:p>
          <a:p>
            <a:pPr marL="114300" indent="0">
              <a:buNone/>
            </a:pPr>
            <a:r>
              <a:rPr lang="en-US" sz="2400" dirty="0">
                <a:cs typeface="Courier New" pitchFamily="49" charset="0"/>
              </a:rPr>
              <a:t>     Object: </a:t>
            </a:r>
            <a:r>
              <a:rPr lang="en-US" sz="2400" dirty="0" err="1">
                <a:cs typeface="Courier New" pitchFamily="49" charset="0"/>
              </a:rPr>
              <a:t>object.hashCode</a:t>
            </a:r>
            <a:r>
              <a:rPr lang="en-US" sz="2400" dirty="0">
                <a:cs typeface="Courier New" pitchFamily="49" charset="0"/>
              </a:rPr>
              <a:t>( )</a:t>
            </a:r>
          </a:p>
          <a:p>
            <a:pPr marL="57150" indent="0">
              <a:buNone/>
            </a:pPr>
            <a:endParaRPr lang="en-US" sz="800" dirty="0"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2400" dirty="0">
                <a:cs typeface="Courier New" pitchFamily="49" charset="0"/>
              </a:rPr>
              <a:t>      result = 31 * result + </a:t>
            </a:r>
            <a:r>
              <a:rPr lang="en-US" sz="2400" dirty="0" err="1">
                <a:cs typeface="Courier New" pitchFamily="49" charset="0"/>
              </a:rPr>
              <a:t>fieldHashcode</a:t>
            </a:r>
            <a:r>
              <a:rPr lang="en-US" sz="2400" dirty="0">
                <a:cs typeface="Courier New" pitchFamily="49" charset="0"/>
              </a:rPr>
              <a:t>; </a:t>
            </a:r>
            <a:endParaRPr lang="en-US" sz="2400" dirty="0"/>
          </a:p>
          <a:p>
            <a:pPr marL="57150" indent="0">
              <a:buNone/>
            </a:pPr>
            <a:r>
              <a:rPr lang="en-US" sz="2400" dirty="0"/>
              <a:t>return result;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4933" y="838200"/>
            <a:ext cx="1828800" cy="230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8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2/21/2023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>
              <a:defRPr/>
            </a:pPr>
            <a:fld id="{F3CD59ED-23FA-47DB-B94F-B42E21835763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109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Final word on hashing</a:t>
            </a:r>
          </a:p>
        </p:txBody>
      </p:sp>
      <p:sp>
        <p:nvSpPr>
          <p:cNvPr id="158722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295400"/>
            <a:ext cx="82296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The hash table is one of the most important data structures</a:t>
            </a:r>
          </a:p>
          <a:p>
            <a:pPr lvl="1">
              <a:spcBef>
                <a:spcPts val="0"/>
              </a:spcBef>
            </a:pPr>
            <a:r>
              <a:rPr lang="en-US" dirty="0"/>
              <a:t>Efficient find, insert, and delete</a:t>
            </a:r>
          </a:p>
          <a:p>
            <a:pPr lvl="1">
              <a:spcBef>
                <a:spcPts val="0"/>
              </a:spcBef>
            </a:pPr>
            <a:r>
              <a:rPr lang="en-US" dirty="0"/>
              <a:t>Operations based on sorted order are not so efficient!</a:t>
            </a:r>
          </a:p>
          <a:p>
            <a:pPr lvl="1">
              <a:spcBef>
                <a:spcPts val="0"/>
              </a:spcBef>
            </a:pPr>
            <a:r>
              <a:rPr lang="en-US" dirty="0"/>
              <a:t>Useful in many, many real-world applications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Popular topic for job interview questions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US" dirty="0"/>
              <a:t>Important to use a good hash function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Good distribution, Uses enough of key’s components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Not overly expensive to calculate (bit shifts good!)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US" dirty="0"/>
              <a:t>Important to keep hash table at a good size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Prime #</a:t>
            </a:r>
          </a:p>
          <a:p>
            <a:pPr lvl="1">
              <a:lnSpc>
                <a:spcPct val="80000"/>
              </a:lnSpc>
            </a:pPr>
            <a:r>
              <a:rPr lang="en-US" dirty="0">
                <a:sym typeface="Symbol" pitchFamily="18" charset="2"/>
              </a:rPr>
              <a:t>Preferable  depends on type of table</a:t>
            </a:r>
            <a:endParaRPr lang="en-US" dirty="0"/>
          </a:p>
          <a:p>
            <a:pPr eaLnBrk="1" hangingPunct="1"/>
            <a:r>
              <a:rPr lang="en-US" dirty="0"/>
              <a:t>Side-comment: hash functions have uses beyond hash tables</a:t>
            </a:r>
          </a:p>
          <a:p>
            <a:pPr lvl="1" eaLnBrk="1" hangingPunct="1"/>
            <a:r>
              <a:rPr lang="en-US" dirty="0"/>
              <a:t>Examples: Cryptography, check-sums</a:t>
            </a:r>
          </a:p>
        </p:txBody>
      </p:sp>
      <p:sp>
        <p:nvSpPr>
          <p:cNvPr id="158723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158724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785AAC86-166A-4E40-B25C-F4C5528D4870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Hashing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/>
              <a:t>Choose a Hash function</a:t>
            </a:r>
          </a:p>
          <a:p>
            <a:pPr marL="457200" indent="-457200">
              <a:buFontTx/>
              <a:buAutoNum type="arabicPeriod"/>
            </a:pPr>
            <a:r>
              <a:rPr lang="en-US"/>
              <a:t>Choose TableSize</a:t>
            </a:r>
          </a:p>
          <a:p>
            <a:pPr marL="457200" indent="-457200">
              <a:buFontTx/>
              <a:buAutoNum type="arabicPeriod"/>
            </a:pPr>
            <a:r>
              <a:rPr lang="en-US"/>
              <a:t>Choose a Collision Resolution Strategy from these:</a:t>
            </a:r>
          </a:p>
          <a:p>
            <a:pPr lvl="1"/>
            <a:r>
              <a:rPr lang="en-US"/>
              <a:t>Separate Chaining</a:t>
            </a:r>
          </a:p>
          <a:p>
            <a:pPr lvl="1"/>
            <a:r>
              <a:rPr lang="en-US"/>
              <a:t>Open Addressing</a:t>
            </a:r>
          </a:p>
          <a:p>
            <a:pPr lvl="2"/>
            <a:r>
              <a:rPr lang="en-US"/>
              <a:t>Linear Probing</a:t>
            </a:r>
          </a:p>
          <a:p>
            <a:pPr lvl="2"/>
            <a:r>
              <a:rPr lang="en-US"/>
              <a:t>Quadratic Probing</a:t>
            </a:r>
          </a:p>
          <a:p>
            <a:pPr lvl="2"/>
            <a:r>
              <a:rPr lang="en-US"/>
              <a:t>Double Hashing</a:t>
            </a:r>
          </a:p>
          <a:p>
            <a:pPr lvl="2">
              <a:buFontTx/>
              <a:buNone/>
            </a:pPr>
            <a:endParaRPr lang="en-US"/>
          </a:p>
          <a:p>
            <a:pPr marL="457200" indent="-457200"/>
            <a:r>
              <a:rPr lang="en-US"/>
              <a:t>Other issues to consider:</a:t>
            </a:r>
          </a:p>
          <a:p>
            <a:pPr lvl="1"/>
            <a:r>
              <a:rPr lang="en-US"/>
              <a:t>Deletion?</a:t>
            </a:r>
          </a:p>
          <a:p>
            <a:pPr lvl="1"/>
            <a:r>
              <a:rPr lang="en-US"/>
              <a:t>What to do when the hash table gets “too full”?		</a:t>
            </a:r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8FB453F4-5055-4C1B-B863-5E17D011B2C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Open Addressing: Linear Probing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Why not use up the empty space in the table?</a:t>
            </a:r>
          </a:p>
          <a:p>
            <a:pPr eaLnBrk="1" hangingPunct="1"/>
            <a:r>
              <a:rPr lang="en-US"/>
              <a:t>Store directly in the array cell (no linked list)</a:t>
            </a:r>
          </a:p>
          <a:p>
            <a:pPr eaLnBrk="1" hangingPunct="1"/>
            <a:r>
              <a:rPr lang="en-US"/>
              <a:t>How to deal with collisions?</a:t>
            </a:r>
          </a:p>
          <a:p>
            <a:pPr eaLnBrk="1" hangingPunct="1"/>
            <a:r>
              <a:rPr lang="en-US"/>
              <a:t>If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h(key)</a:t>
            </a:r>
            <a:r>
              <a:rPr lang="en-US"/>
              <a:t> is already full, </a:t>
            </a:r>
          </a:p>
          <a:p>
            <a:pPr lvl="1" eaLnBrk="1" hangingPunct="1"/>
            <a:r>
              <a:rPr lang="en-US"/>
              <a:t>try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(h(key) + 1) % TableSize</a:t>
            </a:r>
            <a:r>
              <a:rPr lang="en-US"/>
              <a:t>.  If full,</a:t>
            </a:r>
          </a:p>
          <a:p>
            <a:pPr lvl="1" eaLnBrk="1" hangingPunct="1"/>
            <a:r>
              <a:rPr lang="en-US"/>
              <a:t>try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(h(key) + 2) % TableSize</a:t>
            </a:r>
            <a:r>
              <a:rPr lang="en-US"/>
              <a:t>.  If full,</a:t>
            </a:r>
          </a:p>
          <a:p>
            <a:pPr lvl="1" eaLnBrk="1" hangingPunct="1"/>
            <a:r>
              <a:rPr lang="en-US"/>
              <a:t>try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(h(key) + 3) % TableSize</a:t>
            </a:r>
            <a:r>
              <a:rPr lang="en-US"/>
              <a:t>.  If full…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Example: insert 38, 19, 8, 109, 10</a:t>
            </a:r>
          </a:p>
        </p:txBody>
      </p:sp>
      <p:sp>
        <p:nvSpPr>
          <p:cNvPr id="22531" name="Date Placeholder 3"/>
          <p:cNvSpPr>
            <a:spLocks noGrp="1"/>
          </p:cNvSpPr>
          <p:nvPr>
            <p:ph type="dt" sz="quarter" idx="10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</p:spPr>
        <p:txBody>
          <a:bodyPr/>
          <a:lstStyle/>
          <a:p>
            <a:fld id="{7A8035A7-238D-4A75-A2BC-773DF7027057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Group 3"/>
          <p:cNvGraphicFramePr>
            <a:graphicFrameLocks noGrp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050109752"/>
              </p:ext>
            </p:extLst>
          </p:nvPr>
        </p:nvGraphicFramePr>
        <p:xfrm>
          <a:off x="6705600" y="1600200"/>
          <a:ext cx="1600200" cy="3962400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Open Addressing: Linear Probing</a:t>
            </a:r>
          </a:p>
        </p:txBody>
      </p:sp>
      <p:sp>
        <p:nvSpPr>
          <p:cNvPr id="24578" name="Date Placeholder 3"/>
          <p:cNvSpPr>
            <a:spLocks noGrp="1"/>
          </p:cNvSpPr>
          <p:nvPr>
            <p:ph type="dt" sz="quarter" idx="10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F1702138-7693-4EFA-A14B-3CF4C85A9845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Group 3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6705600" y="1600200"/>
          <a:ext cx="1600200" cy="3962400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b="0" kern="0" dirty="0">
                <a:latin typeface="+mn-lt"/>
              </a:rPr>
              <a:t>Another simple idea: If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h(key)</a:t>
            </a:r>
            <a:r>
              <a:rPr lang="en-US" sz="2000" b="0" kern="0" dirty="0">
                <a:latin typeface="+mn-lt"/>
              </a:rPr>
              <a:t> is already full,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b="0" kern="0" dirty="0">
                <a:latin typeface="+mn-lt"/>
              </a:rPr>
              <a:t>try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(h(key) + 1) % </a:t>
            </a: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sz="2000" b="0" kern="0" dirty="0">
                <a:latin typeface="+mn-lt"/>
              </a:rPr>
              <a:t>.  If full,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b="0" kern="0" dirty="0">
                <a:latin typeface="+mn-lt"/>
              </a:rPr>
              <a:t>try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(h(key) + 2) % </a:t>
            </a: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sz="2000" b="0" kern="0" dirty="0">
                <a:latin typeface="+mn-lt"/>
              </a:rPr>
              <a:t>.  If full,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b="0" kern="0" dirty="0">
                <a:latin typeface="+mn-lt"/>
              </a:rPr>
              <a:t>try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(h(key) + 3) % </a:t>
            </a: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TableSize</a:t>
            </a:r>
            <a:r>
              <a:rPr lang="en-US" sz="2000" b="0" kern="0" dirty="0">
                <a:latin typeface="+mn-lt"/>
              </a:rPr>
              <a:t>.  If full…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endParaRPr lang="en-US" sz="2000" b="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b="0" kern="0" dirty="0">
                <a:latin typeface="+mn-lt"/>
              </a:rPr>
              <a:t>Example: insert 38, 19, 8, 109, 10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Open Addressing: Linear Probing</a:t>
            </a:r>
          </a:p>
        </p:txBody>
      </p:sp>
      <p:sp>
        <p:nvSpPr>
          <p:cNvPr id="26626" name="Date Placeholder 3"/>
          <p:cNvSpPr>
            <a:spLocks noGrp="1"/>
          </p:cNvSpPr>
          <p:nvPr>
            <p:ph type="dt" sz="quarter" idx="10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36A6A771-A4A1-4B79-B425-1FEFB609BE6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Group 3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6705600" y="1600200"/>
          <a:ext cx="1600200" cy="3962400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6662" name="Content Placeholder 2"/>
          <p:cNvSpPr>
            <a:spLocks noGrp="1"/>
          </p:cNvSpPr>
          <p:nvPr>
            <p:ph idx="1"/>
            <p:custDataLst>
              <p:tags r:id="rId5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Another simple idea: If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h(key)</a:t>
            </a:r>
            <a:r>
              <a:rPr lang="en-US"/>
              <a:t> is already full, </a:t>
            </a:r>
          </a:p>
          <a:p>
            <a:pPr lvl="1" eaLnBrk="1" hangingPunct="1"/>
            <a:r>
              <a:rPr lang="en-US"/>
              <a:t>try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(h(key) + 1) % TableSize</a:t>
            </a:r>
            <a:r>
              <a:rPr lang="en-US"/>
              <a:t>.  If full,</a:t>
            </a:r>
          </a:p>
          <a:p>
            <a:pPr lvl="1" eaLnBrk="1" hangingPunct="1"/>
            <a:r>
              <a:rPr lang="en-US"/>
              <a:t>try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(h(key) + 2) % TableSize</a:t>
            </a:r>
            <a:r>
              <a:rPr lang="en-US"/>
              <a:t>.  If full,</a:t>
            </a:r>
          </a:p>
          <a:p>
            <a:pPr lvl="1" eaLnBrk="1" hangingPunct="1"/>
            <a:r>
              <a:rPr lang="en-US"/>
              <a:t>try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(h(key) + 3) % TableSize</a:t>
            </a:r>
            <a:r>
              <a:rPr lang="en-US"/>
              <a:t>.  If full…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Example: insert 38, 19, 8, 109, 10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Open Addressing: Linear Probing</a:t>
            </a:r>
          </a:p>
        </p:txBody>
      </p:sp>
      <p:sp>
        <p:nvSpPr>
          <p:cNvPr id="28674" name="Date Placeholder 3"/>
          <p:cNvSpPr>
            <a:spLocks noGrp="1"/>
          </p:cNvSpPr>
          <p:nvPr>
            <p:ph type="dt" sz="quarter" idx="10"/>
            <p:custDataLst>
              <p:tags r:id="rId2"/>
            </p:custDataLst>
          </p:nvPr>
        </p:nvSpPr>
        <p:spPr>
          <a:noFill/>
        </p:spPr>
        <p:txBody>
          <a:bodyPr/>
          <a:lstStyle/>
          <a:p>
            <a:r>
              <a:rPr lang="en-US"/>
              <a:t>2/21/2023</a:t>
            </a: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noFill/>
        </p:spPr>
        <p:txBody>
          <a:bodyPr/>
          <a:lstStyle/>
          <a:p>
            <a:fld id="{9447EE00-33AE-4DF7-AA57-5BE6ECFA79BD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Group 3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6705600" y="1600200"/>
          <a:ext cx="1600200" cy="3962400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8710" name="Content Placeholder 2"/>
          <p:cNvSpPr>
            <a:spLocks noGrp="1"/>
          </p:cNvSpPr>
          <p:nvPr>
            <p:ph idx="1"/>
            <p:custDataLst>
              <p:tags r:id="rId5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Another simple idea: If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h(key)</a:t>
            </a:r>
            <a:r>
              <a:rPr lang="en-US"/>
              <a:t> is already full, </a:t>
            </a:r>
          </a:p>
          <a:p>
            <a:pPr lvl="1" eaLnBrk="1" hangingPunct="1"/>
            <a:r>
              <a:rPr lang="en-US"/>
              <a:t>try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(h(key) + 1) % TableSize</a:t>
            </a:r>
            <a:r>
              <a:rPr lang="en-US"/>
              <a:t>.  If full,</a:t>
            </a:r>
          </a:p>
          <a:p>
            <a:pPr lvl="1" eaLnBrk="1" hangingPunct="1"/>
            <a:r>
              <a:rPr lang="en-US"/>
              <a:t>try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(h(key) + 2) % TableSize</a:t>
            </a:r>
            <a:r>
              <a:rPr lang="en-US"/>
              <a:t>.  If full,</a:t>
            </a:r>
          </a:p>
          <a:p>
            <a:pPr lvl="1" eaLnBrk="1" hangingPunct="1"/>
            <a:r>
              <a:rPr lang="en-US"/>
              <a:t>try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(h(key) + 3) % TableSize</a:t>
            </a:r>
            <a:r>
              <a:rPr lang="en-US"/>
              <a:t>.  If full…</a:t>
            </a:r>
          </a:p>
          <a:p>
            <a:pPr lvl="1" eaLnBrk="1" hangingPunct="1"/>
            <a:endParaRPr lang="en-US"/>
          </a:p>
          <a:p>
            <a:pPr eaLnBrk="1" hangingPunct="1"/>
            <a:r>
              <a:rPr lang="en-US"/>
              <a:t>Example: insert 38, 19, 8, 109, 10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n_design_template">
  <a:themeElements>
    <a:clrScheme name="dan_design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an_desig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000" b="0" dirty="0" err="1" smtClean="0">
            <a:latin typeface="+mn-lt"/>
          </a:defRPr>
        </a:defPPr>
      </a:lstStyle>
    </a:txDef>
  </a:objectDefaults>
  <a:extraClrSchemeLst>
    <a:extraClrScheme>
      <a:clrScheme name="dan_desig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_desig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40994</TotalTime>
  <Words>4158</Words>
  <Application>Microsoft Macintosh PowerPoint</Application>
  <PresentationFormat>On-screen Show (4:3)</PresentationFormat>
  <Paragraphs>954</Paragraphs>
  <Slides>47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Arial</vt:lpstr>
      <vt:lpstr>Bookshelf Symbol 2</vt:lpstr>
      <vt:lpstr>Courier New</vt:lpstr>
      <vt:lpstr>Symbol</vt:lpstr>
      <vt:lpstr>Times New Roman</vt:lpstr>
      <vt:lpstr>Wingdings</vt:lpstr>
      <vt:lpstr>dan_design_template</vt:lpstr>
      <vt:lpstr>CSE 332: Data Structures &amp; Parallelism  Lecture 10:More Hashing</vt:lpstr>
      <vt:lpstr>Announcements</vt:lpstr>
      <vt:lpstr>Today</vt:lpstr>
      <vt:lpstr>Hash Tables: Review</vt:lpstr>
      <vt:lpstr>Hashing Choices</vt:lpstr>
      <vt:lpstr>Open Addressing: Linear Probing</vt:lpstr>
      <vt:lpstr>Open Addressing: Linear Probing</vt:lpstr>
      <vt:lpstr>Open Addressing: Linear Probing</vt:lpstr>
      <vt:lpstr>Open Addressing: Linear Probing</vt:lpstr>
      <vt:lpstr>Open Addressing: Linear Probing</vt:lpstr>
      <vt:lpstr>Open addressing</vt:lpstr>
      <vt:lpstr>Questions: Open Addressing: Linear Probing</vt:lpstr>
      <vt:lpstr>Open Addressing: Other Operations</vt:lpstr>
      <vt:lpstr>Primary Clustering</vt:lpstr>
      <vt:lpstr>Analysis in chart form</vt:lpstr>
      <vt:lpstr>Open Addressing: Linear probing</vt:lpstr>
      <vt:lpstr>Open Addressing: Quadratic probing</vt:lpstr>
      <vt:lpstr>Quadratic Probing Example</vt:lpstr>
      <vt:lpstr>Quadratic Probing Example</vt:lpstr>
      <vt:lpstr>Quadratic Probing Example</vt:lpstr>
      <vt:lpstr>Quadratic Probing Example</vt:lpstr>
      <vt:lpstr>Quadratic Probing Example</vt:lpstr>
      <vt:lpstr>Quadratic Probing Example</vt:lpstr>
      <vt:lpstr>Quadratic Probing Example</vt:lpstr>
      <vt:lpstr>Another Quadratic Probing Example</vt:lpstr>
      <vt:lpstr>Another Quadratic Probing Example</vt:lpstr>
      <vt:lpstr>Another Quadratic Probing Example</vt:lpstr>
      <vt:lpstr>Another Quadratic Probing Example</vt:lpstr>
      <vt:lpstr>Another Quadratic Probing Example</vt:lpstr>
      <vt:lpstr>Another Quadratic Probing Example</vt:lpstr>
      <vt:lpstr>Another Quadratic Probing Example</vt:lpstr>
      <vt:lpstr>Another Quadratic Probing Example</vt:lpstr>
      <vt:lpstr>From bad news to good news</vt:lpstr>
      <vt:lpstr>Clustering reconsidered</vt:lpstr>
      <vt:lpstr>Open Addressing: Double hashing</vt:lpstr>
      <vt:lpstr>Open Addressing: Double Hashing</vt:lpstr>
      <vt:lpstr>Double Hashing</vt:lpstr>
      <vt:lpstr>Double Hashing</vt:lpstr>
      <vt:lpstr>Double Hashing</vt:lpstr>
      <vt:lpstr>Double Hashing</vt:lpstr>
      <vt:lpstr>Double Hashing</vt:lpstr>
      <vt:lpstr>Double-hashing analysis</vt:lpstr>
      <vt:lpstr>Yet another reason to use a prime TableSize</vt:lpstr>
      <vt:lpstr>Where are we?</vt:lpstr>
      <vt:lpstr>Rehashing</vt:lpstr>
      <vt:lpstr>A Generally Good hashCode()</vt:lpstr>
      <vt:lpstr>Final word on hashing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332: Data Structures &amp; Parallelism  Lecture 11:More Hashing</dc:title>
  <dc:creator>Ruth Anderson</dc:creator>
  <cp:lastModifiedBy>Yafqa Khan</cp:lastModifiedBy>
  <cp:revision>2072</cp:revision>
  <cp:lastPrinted>2016-10-24T18:52:11Z</cp:lastPrinted>
  <dcterms:created xsi:type="dcterms:W3CDTF">2009-03-13T20:43:19Z</dcterms:created>
  <dcterms:modified xsi:type="dcterms:W3CDTF">2025-07-15T17:16:58Z</dcterms:modified>
</cp:coreProperties>
</file>