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Dancing Script" panose="020B0604020202020204" charset="0"/>
      <p:regular r:id="rId48"/>
      <p:bold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  <p:embeddedFont>
      <p:font typeface="Helvetica Neue Light" panose="020B0604020202020204" charset="0"/>
      <p:regular r:id="rId54"/>
      <p:bold r:id="rId55"/>
      <p:italic r:id="rId56"/>
      <p:boldItalic r:id="rId57"/>
    </p:embeddedFont>
    <p:embeddedFont>
      <p:font typeface="STIX Two Text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9D61A7-96CE-44E5-8F0B-0CCA79CB8CB7}">
  <a:tblStyle styleId="{539D61A7-96CE-44E5-8F0B-0CCA79CB8C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C7BD18-4DD7-4C59-B0A4-5E1892EA9E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7eb24b7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7eb24b7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Animated version.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37eb24b72d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37eb24b72d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7eb24b72d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37eb24b72d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37eb24b72d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37eb24b72d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37eb24b72d_1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37eb24b72d_1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37eb24b72d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37eb24b72d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37eb24b72d_1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37eb24b72d_1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37eb24b72d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37eb24b72d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37eb24b72d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37eb24b72d_1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37eb24b72d_1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37eb24b72d_1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37eb24b72d_1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37eb24b72d_1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find paths by reverse engineering predecessor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7eb24b72d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7eb24b72d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37eb24b72d_1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37eb24b72d_1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37eb24b72d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37eb24b72d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37eb24b72d_1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37eb24b72d_1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37eb24b72d_1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37eb24b72d_1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37eb24b72d_1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37eb24b72d_1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37eb24b72d_1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37eb24b72d_1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37eb24b72d_1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37eb24b72d_1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7eb24b72d_1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37eb24b72d_1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3104d123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3104d123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33104d1236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33104d1236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eb24b72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7eb24b72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33104d1236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33104d1236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37eb24b72d_1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37eb24b72d_1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Dijkstra’s Algorithm won’t be covered until next week! Current + following slides are not relevant to this section, but will be helpful next week.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37eb24b72d_1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37eb24b72d_1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Replace with priority queue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Update new priorities (new potential paths) as we find them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37eb24b72d_1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237eb24b72d_1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37eb24b72d_1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37eb24b72d_1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37eb24b72d_1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37eb24b72d_1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37eb24b72d_1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237eb24b72d_1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37eb24b72d_1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237eb24b72d_1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37eb24b72d_1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37eb24b72d_1_1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37eb24b72d_1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237eb24b72d_1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7eb24b72d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7eb24b72d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37eb24b72d_1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237eb24b72d_1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37eb24b72d_1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237eb24b72d_1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ee2408927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2ee2408927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ee24089274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2ee24089274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2ee24089274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ee24089274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237eb24b72d_1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237eb24b72d_1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7eb24b72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7eb24b72d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7eb24b72d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7eb24b72d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7eb24b72d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7eb24b72d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DFS: Explore everything you can reach via one neighbor, before exploring another neighbor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BFS: Visits everything in order of distance (distance is number of nodes away from origin)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7eb24b7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37eb24b7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way: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dfs(graph, curr):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Mark curr visited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For neighbor of curr: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unvisited: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dfs(neighbor)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7eb24b72d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37eb24b72d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1075" y="1662213"/>
            <a:ext cx="4849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11075" y="2196163"/>
            <a:ext cx="484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CSE 332 – Section 6</a:t>
            </a: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99475" y="2746313"/>
            <a:ext cx="4620600" cy="2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711075" y="2834788"/>
            <a:ext cx="484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Slides by James Richie Sulaeman</a:t>
            </a:r>
            <a:endParaRPr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625" y="1456788"/>
            <a:ext cx="3293600" cy="222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/>
        </p:nvSpPr>
        <p:spPr>
          <a:xfrm>
            <a:off x="2669400" y="109155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2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2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2209638" y="1646825"/>
            <a:ext cx="47247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DFS(Vertex start):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stack s to hold start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mark start as visited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while s is not empty: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vertex v = s.pop()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neighbour u of v: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mark u as visited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 u to s</a:t>
            </a:r>
            <a:endParaRPr sz="15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75" name="Google Shape;375;p23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6" name="Google Shape;376;p23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7" name="Google Shape;377;p23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8" name="Google Shape;378;p23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9" name="Google Shape;379;p23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2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7" name="Google Shape;387;p23"/>
          <p:cNvCxnSpPr>
            <a:stCxn id="382" idx="6"/>
            <a:endCxn id="38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23"/>
          <p:cNvCxnSpPr>
            <a:stCxn id="383" idx="4"/>
            <a:endCxn id="38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23"/>
          <p:cNvCxnSpPr>
            <a:stCxn id="382" idx="4"/>
            <a:endCxn id="38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23"/>
          <p:cNvCxnSpPr>
            <a:stCxn id="386" idx="7"/>
            <a:endCxn id="38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1" name="Google Shape;391;p23"/>
          <p:cNvCxnSpPr>
            <a:stCxn id="386" idx="6"/>
            <a:endCxn id="38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23"/>
          <p:cNvCxnSpPr>
            <a:stCxn id="384" idx="6"/>
            <a:endCxn id="38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3"/>
          <p:cNvCxnSpPr>
            <a:stCxn id="383" idx="5"/>
            <a:endCxn id="38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94" name="Google Shape;394;p23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97" name="Google Shape;397;p23"/>
          <p:cNvGraphicFramePr/>
          <p:nvPr/>
        </p:nvGraphicFramePr>
        <p:xfrm>
          <a:off x="5232975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23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stack to hold starting vertex S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vertex S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00" name="Google Shape;400;p23"/>
          <p:cNvGraphicFramePr/>
          <p:nvPr/>
        </p:nvGraphicFramePr>
        <p:xfrm>
          <a:off x="6554838" y="189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" name="Google Shape;401;p23"/>
          <p:cNvGraphicFramePr/>
          <p:nvPr/>
        </p:nvGraphicFramePr>
        <p:xfrm>
          <a:off x="574425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2" name="Google Shape;402;p23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08" name="Google Shape;408;p24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9" name="Google Shape;409;p24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0" name="Google Shape;410;p24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1" name="Google Shape;411;p24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2" name="Google Shape;412;p24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3" name="Google Shape;413;p24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4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20" name="Google Shape;420;p24"/>
          <p:cNvCxnSpPr>
            <a:stCxn id="415" idx="6"/>
            <a:endCxn id="416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24"/>
          <p:cNvCxnSpPr>
            <a:stCxn id="416" idx="4"/>
            <a:endCxn id="417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24"/>
          <p:cNvCxnSpPr>
            <a:stCxn id="415" idx="4"/>
            <a:endCxn id="419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3" name="Google Shape;423;p24"/>
          <p:cNvCxnSpPr>
            <a:stCxn id="419" idx="7"/>
            <a:endCxn id="416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4" name="Google Shape;424;p24"/>
          <p:cNvCxnSpPr>
            <a:stCxn id="419" idx="6"/>
            <a:endCxn id="417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Google Shape;425;p24"/>
          <p:cNvCxnSpPr>
            <a:stCxn id="417" idx="6"/>
            <a:endCxn id="418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24"/>
          <p:cNvCxnSpPr>
            <a:stCxn id="416" idx="5"/>
            <a:endCxn id="418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7" name="Google Shape;427;p24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24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30" name="Google Shape;430;p24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Google Shape;431;p24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 vertex S from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neighbors T, Y onto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34" name="Google Shape;434;p24"/>
          <p:cNvGraphicFramePr/>
          <p:nvPr/>
        </p:nvGraphicFramePr>
        <p:xfrm>
          <a:off x="6552230" y="31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5" name="Google Shape;435;p24"/>
          <p:cNvGraphicFramePr/>
          <p:nvPr/>
        </p:nvGraphicFramePr>
        <p:xfrm>
          <a:off x="6552230" y="2297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6" name="Google Shape;436;p24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38" name="Google Shape;438;p24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9" name="Google Shape;439;p24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0" name="Google Shape;440;p24"/>
          <p:cNvCxnSpPr/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24"/>
          <p:cNvCxnSpPr/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47" name="Google Shape;447;p25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8" name="Google Shape;448;p25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9" name="Google Shape;449;p25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0" name="Google Shape;450;p25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1" name="Google Shape;451;p25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2" name="Google Shape;452;p25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5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9" name="Google Shape;459;p25"/>
          <p:cNvCxnSpPr>
            <a:stCxn id="454" idx="6"/>
            <a:endCxn id="455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25"/>
          <p:cNvCxnSpPr>
            <a:stCxn id="455" idx="4"/>
            <a:endCxn id="456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25"/>
          <p:cNvCxnSpPr>
            <a:stCxn id="454" idx="4"/>
            <a:endCxn id="458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25"/>
          <p:cNvCxnSpPr>
            <a:stCxn id="458" idx="7"/>
            <a:endCxn id="455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63" name="Google Shape;463;p25"/>
          <p:cNvCxnSpPr>
            <a:stCxn id="458" idx="6"/>
            <a:endCxn id="456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4" name="Google Shape;464;p25"/>
          <p:cNvCxnSpPr>
            <a:stCxn id="456" idx="6"/>
            <a:endCxn id="457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25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6" name="Google Shape;466;p25"/>
          <p:cNvCxnSpPr>
            <a:stCxn id="455" idx="5"/>
            <a:endCxn id="457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67" name="Google Shape;467;p25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25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70" name="Google Shape;470;p25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" name="Google Shape;471;p25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 vertex Y from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neighbors X, Z onto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74" name="Google Shape;474;p25"/>
          <p:cNvGraphicFramePr/>
          <p:nvPr/>
        </p:nvGraphicFramePr>
        <p:xfrm>
          <a:off x="6552280" y="35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5" name="Google Shape;475;p25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6" name="Google Shape;476;p25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80" name="Google Shape;480;p25"/>
          <p:cNvGraphicFramePr/>
          <p:nvPr/>
        </p:nvGraphicFramePr>
        <p:xfrm>
          <a:off x="6552280" y="27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" name="Google Shape;481;p25"/>
          <p:cNvSpPr/>
          <p:nvPr/>
        </p:nvSpPr>
        <p:spPr>
          <a:xfrm>
            <a:off x="3457338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82" name="Google Shape;482;p25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83" name="Google Shape;483;p25"/>
          <p:cNvCxnSpPr/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89" name="Google Shape;489;p26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0" name="Google Shape;490;p26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1" name="Google Shape;491;p26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2" name="Google Shape;492;p26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3" name="Google Shape;493;p26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4" name="Google Shape;494;p26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1" name="Google Shape;501;p26"/>
          <p:cNvCxnSpPr>
            <a:stCxn id="496" idx="6"/>
            <a:endCxn id="497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" name="Google Shape;502;p26"/>
          <p:cNvCxnSpPr>
            <a:stCxn id="497" idx="4"/>
            <a:endCxn id="498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3" name="Google Shape;503;p26"/>
          <p:cNvCxnSpPr>
            <a:stCxn id="496" idx="4"/>
            <a:endCxn id="500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26"/>
          <p:cNvCxnSpPr>
            <a:stCxn id="500" idx="7"/>
            <a:endCxn id="497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05" name="Google Shape;505;p26"/>
          <p:cNvCxnSpPr>
            <a:stCxn id="500" idx="6"/>
            <a:endCxn id="498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26"/>
          <p:cNvCxnSpPr>
            <a:stCxn id="498" idx="6"/>
            <a:endCxn id="499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26"/>
          <p:cNvCxnSpPr>
            <a:stCxn id="497" idx="5"/>
            <a:endCxn id="499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8" name="Google Shape;508;p26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11" name="Google Shape;511;p26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" name="Google Shape;512;p26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 vertex Z from the stack 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26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26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neighbors onto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Google Shape;519;p2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20" name="Google Shape;520;p26"/>
          <p:cNvCxnSpPr/>
          <p:nvPr/>
        </p:nvCxnSpPr>
        <p:spPr>
          <a:xfrm>
            <a:off x="2608123" y="3114379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26" name="Google Shape;526;p27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7" name="Google Shape;527;p27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8" name="Google Shape;528;p27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9" name="Google Shape;529;p27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0" name="Google Shape;530;p27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1" name="Google Shape;531;p27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7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Google Shape;534;p27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27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27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38" name="Google Shape;538;p27"/>
          <p:cNvCxnSpPr>
            <a:stCxn id="533" idx="6"/>
            <a:endCxn id="534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9" name="Google Shape;539;p27"/>
          <p:cNvCxnSpPr>
            <a:stCxn id="534" idx="4"/>
            <a:endCxn id="535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27"/>
          <p:cNvCxnSpPr>
            <a:stCxn id="533" idx="4"/>
            <a:endCxn id="537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1" name="Google Shape;541;p27"/>
          <p:cNvCxnSpPr>
            <a:stCxn id="537" idx="7"/>
            <a:endCxn id="534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42" name="Google Shape;542;p27"/>
          <p:cNvCxnSpPr>
            <a:stCxn id="537" idx="6"/>
            <a:endCxn id="535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3" name="Google Shape;543;p27"/>
          <p:cNvCxnSpPr>
            <a:stCxn id="535" idx="6"/>
            <a:endCxn id="536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" name="Google Shape;544;p27"/>
          <p:cNvCxnSpPr>
            <a:stCxn id="534" idx="5"/>
            <a:endCxn id="536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45" name="Google Shape;545;p27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27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27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48" name="Google Shape;548;p27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9" name="Google Shape;549;p27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 vertex X from the stack 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Google Shape;550;p27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1" name="Google Shape;551;p27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2" name="Google Shape;552;p27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3" name="Google Shape;553;p27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Google Shape;554;p27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27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neighbors onto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27"/>
          <p:cNvSpPr/>
          <p:nvPr/>
        </p:nvSpPr>
        <p:spPr>
          <a:xfrm>
            <a:off x="3457450" y="28620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57" name="Google Shape;557;p27"/>
          <p:cNvCxnSpPr/>
          <p:nvPr/>
        </p:nvCxnSpPr>
        <p:spPr>
          <a:xfrm>
            <a:off x="2531377" y="1913889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63" name="Google Shape;563;p28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" name="Google Shape;564;p28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5" name="Google Shape;565;p28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6" name="Google Shape;566;p28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7" name="Google Shape;567;p28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8" name="Google Shape;568;p28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1" name="Google Shape;571;p28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28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28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Google Shape;574;p28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5" name="Google Shape;575;p28"/>
          <p:cNvCxnSpPr>
            <a:stCxn id="570" idx="6"/>
            <a:endCxn id="571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6" name="Google Shape;576;p28"/>
          <p:cNvCxnSpPr>
            <a:stCxn id="571" idx="4"/>
            <a:endCxn id="572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7" name="Google Shape;577;p28"/>
          <p:cNvCxnSpPr>
            <a:stCxn id="570" idx="4"/>
            <a:endCxn id="574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8" name="Google Shape;578;p28"/>
          <p:cNvCxnSpPr>
            <a:stCxn id="574" idx="7"/>
            <a:endCxn id="571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79" name="Google Shape;579;p28"/>
          <p:cNvCxnSpPr>
            <a:stCxn id="574" idx="6"/>
            <a:endCxn id="572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28"/>
          <p:cNvCxnSpPr>
            <a:stCxn id="572" idx="6"/>
            <a:endCxn id="573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1" name="Google Shape;581;p28"/>
          <p:cNvCxnSpPr>
            <a:stCxn id="571" idx="5"/>
            <a:endCxn id="573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82" name="Google Shape;582;p28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28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28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85" name="Google Shape;585;p28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6" name="Google Shape;586;p28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 vertex T from the stack 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28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28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28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neighbors onto the stack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2084900" y="14831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1502025" y="1735463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5" name="Google Shape;595;p28"/>
          <p:cNvCxnSpPr/>
          <p:nvPr/>
        </p:nvCxnSpPr>
        <p:spPr>
          <a:xfrm>
            <a:off x="2346498" y="1987774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6" name="Google Shape;596;p28"/>
          <p:cNvCxnSpPr/>
          <p:nvPr/>
        </p:nvCxnSpPr>
        <p:spPr>
          <a:xfrm rot="10800000" flipH="1">
            <a:off x="1159029" y="1913839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02" name="Google Shape;602;p29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3" name="Google Shape;603;p29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4" name="Google Shape;604;p29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5" name="Google Shape;605;p29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6" name="Google Shape;606;p29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7" name="Google Shape;607;p29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9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9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0" name="Google Shape;610;p29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1" name="Google Shape;611;p29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14" name="Google Shape;614;p29"/>
          <p:cNvCxnSpPr>
            <a:stCxn id="609" idx="6"/>
            <a:endCxn id="610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5" name="Google Shape;615;p29"/>
          <p:cNvCxnSpPr>
            <a:stCxn id="610" idx="4"/>
            <a:endCxn id="611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6" name="Google Shape;616;p29"/>
          <p:cNvCxnSpPr>
            <a:stCxn id="609" idx="4"/>
            <a:endCxn id="613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7" name="Google Shape;617;p29"/>
          <p:cNvCxnSpPr>
            <a:stCxn id="613" idx="7"/>
            <a:endCxn id="610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18" name="Google Shape;618;p29"/>
          <p:cNvCxnSpPr>
            <a:stCxn id="613" idx="6"/>
            <a:endCxn id="611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9" name="Google Shape;619;p29"/>
          <p:cNvCxnSpPr>
            <a:stCxn id="611" idx="6"/>
            <a:endCxn id="612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0" name="Google Shape;620;p29"/>
          <p:cNvCxnSpPr>
            <a:stCxn id="610" idx="5"/>
            <a:endCxn id="612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21" name="Google Shape;621;p29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29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29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24" name="Google Shape;624;p29"/>
          <p:cNvGraphicFramePr/>
          <p:nvPr/>
        </p:nvGraphicFramePr>
        <p:xfrm>
          <a:off x="5230368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5" name="Google Shape;625;p29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 is empty; we are done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6" name="Google Shape;626;p29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7" name="Google Shape;627;p29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8" name="Google Shape;628;p29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9" name="Google Shape;629;p29"/>
          <p:cNvSpPr/>
          <p:nvPr/>
        </p:nvSpPr>
        <p:spPr>
          <a:xfrm>
            <a:off x="2084900" y="14831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0" name="Google Shape;630;p29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1" name="Google Shape;631;p29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2" name="Google Shape;632;p29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"/>
          <p:cNvSpPr txBox="1"/>
          <p:nvPr/>
        </p:nvSpPr>
        <p:spPr>
          <a:xfrm>
            <a:off x="2669400" y="109155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0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0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0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0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0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0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0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0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0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0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0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0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0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0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0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0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0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0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0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0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0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0"/>
          <p:cNvSpPr txBox="1"/>
          <p:nvPr/>
        </p:nvSpPr>
        <p:spPr>
          <a:xfrm>
            <a:off x="1679700" y="1565625"/>
            <a:ext cx="5784600" cy="3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BFS(Vertex start):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queue q to hold start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mark start as visited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while q is not empty: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vertex v = q.dequeue()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neighbour u of v: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mark u as visited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predecessor[u] = v</a:t>
            </a:r>
            <a:endParaRPr sz="15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 u to q</a:t>
            </a:r>
            <a:endParaRPr sz="15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74" name="Google Shape;674;p31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5" name="Google Shape;675;p31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6" name="Google Shape;676;p31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7" name="Google Shape;677;p31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8" name="Google Shape;678;p31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9" name="Google Shape;679;p31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1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86" name="Google Shape;686;p31"/>
          <p:cNvCxnSpPr>
            <a:stCxn id="681" idx="6"/>
            <a:endCxn id="682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7" name="Google Shape;687;p31"/>
          <p:cNvCxnSpPr>
            <a:stCxn id="682" idx="4"/>
            <a:endCxn id="683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8" name="Google Shape;688;p31"/>
          <p:cNvCxnSpPr>
            <a:stCxn id="681" idx="4"/>
            <a:endCxn id="685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9" name="Google Shape;689;p31"/>
          <p:cNvCxnSpPr>
            <a:stCxn id="685" idx="7"/>
            <a:endCxn id="682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90" name="Google Shape;690;p31"/>
          <p:cNvCxnSpPr>
            <a:stCxn id="685" idx="6"/>
            <a:endCxn id="683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31"/>
          <p:cNvCxnSpPr>
            <a:stCxn id="683" idx="6"/>
            <a:endCxn id="684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2" name="Google Shape;692;p31"/>
          <p:cNvCxnSpPr>
            <a:stCxn id="682" idx="5"/>
            <a:endCxn id="684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93" name="Google Shape;693;p31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31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31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31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queue to hold starting vertex S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7" name="Google Shape;697;p31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vertex S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98" name="Google Shape;698;p31"/>
          <p:cNvGraphicFramePr/>
          <p:nvPr/>
        </p:nvGraphicFramePr>
        <p:xfrm>
          <a:off x="574425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9" name="Google Shape;699;p31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00" name="Google Shape;700;p31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01" name="Google Shape;701;p31"/>
          <p:cNvGraphicFramePr/>
          <p:nvPr/>
        </p:nvGraphicFramePr>
        <p:xfrm>
          <a:off x="7215750" y="189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669400" y="223320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p32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7" name="Google Shape;707;p32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8" name="Google Shape;708;p32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9" name="Google Shape;709;p32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0" name="Google Shape;710;p32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1" name="Google Shape;711;p32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4" name="Google Shape;714;p32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5" name="Google Shape;715;p32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Google Shape;716;p32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7" name="Google Shape;717;p32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8" name="Google Shape;718;p32"/>
          <p:cNvCxnSpPr>
            <a:stCxn id="713" idx="6"/>
            <a:endCxn id="714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32"/>
          <p:cNvCxnSpPr>
            <a:stCxn id="714" idx="4"/>
            <a:endCxn id="715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32"/>
          <p:cNvCxnSpPr>
            <a:stCxn id="713" idx="4"/>
            <a:endCxn id="717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32"/>
          <p:cNvCxnSpPr>
            <a:stCxn id="717" idx="7"/>
            <a:endCxn id="714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22" name="Google Shape;722;p32"/>
          <p:cNvCxnSpPr>
            <a:stCxn id="717" idx="6"/>
            <a:endCxn id="715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3" name="Google Shape;723;p32"/>
          <p:cNvCxnSpPr>
            <a:stCxn id="715" idx="6"/>
            <a:endCxn id="716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4" name="Google Shape;724;p32"/>
          <p:cNvCxnSpPr>
            <a:stCxn id="714" idx="5"/>
            <a:endCxn id="716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25" name="Google Shape;725;p32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6" name="Google Shape;726;p32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Dequeue vertex S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neighbors T, Y to the queue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30" name="Google Shape;730;p32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1" name="Google Shape;731;p32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35" name="Google Shape;735;p32"/>
          <p:cNvCxnSpPr/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32"/>
          <p:cNvCxnSpPr/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37" name="Google Shape;737;p32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38" name="Google Shape;738;p32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9" name="Google Shape;739;p32"/>
          <p:cNvGraphicFramePr/>
          <p:nvPr/>
        </p:nvGraphicFramePr>
        <p:xfrm>
          <a:off x="7215800" y="2295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0" name="Google Shape;740;p32"/>
          <p:cNvGraphicFramePr/>
          <p:nvPr/>
        </p:nvGraphicFramePr>
        <p:xfrm>
          <a:off x="5893925" y="311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1" name="Google Shape;741;p32"/>
          <p:cNvGraphicFramePr/>
          <p:nvPr/>
        </p:nvGraphicFramePr>
        <p:xfrm>
          <a:off x="5893913" y="229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2" name="Google Shape;742;p32"/>
          <p:cNvGraphicFramePr/>
          <p:nvPr/>
        </p:nvGraphicFramePr>
        <p:xfrm>
          <a:off x="7215800" y="311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3" name="Google Shape;743;p32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" name="Google Shape;748;p33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9" name="Google Shape;749;p33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0" name="Google Shape;750;p33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1" name="Google Shape;751;p33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2" name="Google Shape;752;p33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3" name="Google Shape;753;p3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3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60" name="Google Shape;760;p33"/>
          <p:cNvCxnSpPr>
            <a:stCxn id="755" idx="6"/>
            <a:endCxn id="756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1" name="Google Shape;761;p33"/>
          <p:cNvCxnSpPr>
            <a:stCxn id="756" idx="4"/>
            <a:endCxn id="757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2" name="Google Shape;762;p33"/>
          <p:cNvCxnSpPr>
            <a:stCxn id="755" idx="4"/>
            <a:endCxn id="759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3" name="Google Shape;763;p33"/>
          <p:cNvCxnSpPr>
            <a:stCxn id="759" idx="7"/>
            <a:endCxn id="756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64" name="Google Shape;764;p33"/>
          <p:cNvCxnSpPr>
            <a:stCxn id="759" idx="6"/>
            <a:endCxn id="757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5" name="Google Shape;765;p33"/>
          <p:cNvCxnSpPr>
            <a:stCxn id="757" idx="6"/>
            <a:endCxn id="758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6" name="Google Shape;766;p33"/>
          <p:cNvCxnSpPr>
            <a:stCxn id="756" idx="5"/>
            <a:endCxn id="758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67" name="Google Shape;767;p33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8" name="Google Shape;768;p33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Google Shape;769;p33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0" name="Google Shape;770;p33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Dequeue vertex T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1" name="Google Shape;771;p33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neighbors X, Z to the queue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(ignore Y since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3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78" name="Google Shape;778;p33"/>
          <p:cNvCxnSpPr/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9" name="Google Shape;779;p33"/>
          <p:cNvCxnSpPr/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780" name="Google Shape;780;p33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1" name="Google Shape;781;p33"/>
          <p:cNvGraphicFramePr/>
          <p:nvPr/>
        </p:nvGraphicFramePr>
        <p:xfrm>
          <a:off x="7215800" y="35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2" name="Google Shape;782;p33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3" name="Google Shape;783;p33"/>
          <p:cNvSpPr/>
          <p:nvPr/>
        </p:nvSpPr>
        <p:spPr>
          <a:xfrm>
            <a:off x="2084900" y="14831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84" name="Google Shape;784;p33"/>
          <p:cNvGraphicFramePr/>
          <p:nvPr/>
        </p:nvGraphicFramePr>
        <p:xfrm>
          <a:off x="7215800" y="27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5" name="Google Shape;785;p33"/>
          <p:cNvGraphicFramePr/>
          <p:nvPr/>
        </p:nvGraphicFramePr>
        <p:xfrm>
          <a:off x="5893913" y="27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6" name="Google Shape;786;p33"/>
          <p:cNvGraphicFramePr/>
          <p:nvPr/>
        </p:nvGraphicFramePr>
        <p:xfrm>
          <a:off x="5893925" y="35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7" name="Google Shape;787;p33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Google Shape;788;p3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3" name="Google Shape;793;p34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4" name="Google Shape;794;p34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5" name="Google Shape;795;p34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6" name="Google Shape;796;p34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7" name="Google Shape;797;p34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8" name="Google Shape;798;p34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4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4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1" name="Google Shape;801;p34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2" name="Google Shape;802;p34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3" name="Google Shape;803;p34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4" name="Google Shape;804;p34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05" name="Google Shape;805;p34"/>
          <p:cNvCxnSpPr>
            <a:stCxn id="800" idx="6"/>
            <a:endCxn id="801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6" name="Google Shape;806;p34"/>
          <p:cNvCxnSpPr>
            <a:stCxn id="801" idx="4"/>
            <a:endCxn id="802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7" name="Google Shape;807;p34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8" name="Google Shape;808;p34"/>
          <p:cNvCxnSpPr>
            <a:stCxn id="800" idx="4"/>
            <a:endCxn id="804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9" name="Google Shape;809;p34"/>
          <p:cNvCxnSpPr>
            <a:stCxn id="804" idx="7"/>
            <a:endCxn id="801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10" name="Google Shape;810;p34"/>
          <p:cNvCxnSpPr>
            <a:stCxn id="804" idx="6"/>
            <a:endCxn id="802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1" name="Google Shape;811;p34"/>
          <p:cNvCxnSpPr>
            <a:stCxn id="802" idx="6"/>
            <a:endCxn id="803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34"/>
          <p:cNvCxnSpPr>
            <a:stCxn id="801" idx="5"/>
            <a:endCxn id="803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Google Shape;816;p34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Dequeue vertex Y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7" name="Google Shape;817;p34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neighbors to the queue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8" name="Google Shape;818;p34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9" name="Google Shape;819;p34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0" name="Google Shape;820;p34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1" name="Google Shape;821;p34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2" name="Google Shape;822;p34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23" name="Google Shape;823;p34"/>
          <p:cNvCxnSpPr/>
          <p:nvPr/>
        </p:nvCxnSpPr>
        <p:spPr>
          <a:xfrm>
            <a:off x="1242675" y="3116754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4" name="Google Shape;824;p34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25" name="Google Shape;825;p34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6" name="Google Shape;826;p34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" name="Google Shape;831;p35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2" name="Google Shape;832;p35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3" name="Google Shape;833;p35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4" name="Google Shape;834;p35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5" name="Google Shape;835;p35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6" name="Google Shape;836;p35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5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5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9" name="Google Shape;839;p35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0" name="Google Shape;840;p35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1" name="Google Shape;841;p35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35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3" name="Google Shape;843;p35"/>
          <p:cNvCxnSpPr>
            <a:stCxn id="838" idx="6"/>
            <a:endCxn id="839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p35"/>
          <p:cNvCxnSpPr>
            <a:stCxn id="839" idx="4"/>
            <a:endCxn id="840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5" name="Google Shape;845;p35"/>
          <p:cNvCxnSpPr>
            <a:stCxn id="838" idx="4"/>
            <a:endCxn id="842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6" name="Google Shape;846;p35"/>
          <p:cNvCxnSpPr>
            <a:stCxn id="842" idx="7"/>
            <a:endCxn id="839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47" name="Google Shape;847;p35"/>
          <p:cNvCxnSpPr>
            <a:stCxn id="842" idx="6"/>
            <a:endCxn id="840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35"/>
          <p:cNvCxnSpPr>
            <a:stCxn id="840" idx="6"/>
            <a:endCxn id="841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9" name="Google Shape;849;p35"/>
          <p:cNvCxnSpPr>
            <a:stCxn id="839" idx="5"/>
            <a:endCxn id="841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0" name="Google Shape;850;p35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1" name="Google Shape;851;p35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Google Shape;852;p35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Google Shape;853;p35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Dequeue vertex X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4" name="Google Shape;854;p35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neighbors to the queue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5" name="Google Shape;855;p35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6" name="Google Shape;856;p35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7" name="Google Shape;857;p35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8" name="Google Shape;858;p35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9" name="Google Shape;859;p35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60" name="Google Shape;860;p35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1" name="Google Shape;861;p35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62" name="Google Shape;862;p35"/>
          <p:cNvCxnSpPr/>
          <p:nvPr/>
        </p:nvCxnSpPr>
        <p:spPr>
          <a:xfrm>
            <a:off x="2531377" y="1913889"/>
            <a:ext cx="1002600" cy="1022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63" name="Google Shape;863;p3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8" name="Google Shape;868;p36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9" name="Google Shape;869;p36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" name="Google Shape;870;p36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1" name="Google Shape;871;p36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2" name="Google Shape;872;p36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3" name="Google Shape;873;p36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6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6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6" name="Google Shape;876;p36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7" name="Google Shape;877;p36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8" name="Google Shape;878;p36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9" name="Google Shape;879;p36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80" name="Google Shape;880;p36"/>
          <p:cNvCxnSpPr>
            <a:stCxn id="875" idx="6"/>
            <a:endCxn id="876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1" name="Google Shape;881;p36"/>
          <p:cNvCxnSpPr>
            <a:stCxn id="876" idx="4"/>
            <a:endCxn id="877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2" name="Google Shape;882;p36"/>
          <p:cNvCxnSpPr>
            <a:stCxn id="875" idx="4"/>
            <a:endCxn id="879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3" name="Google Shape;883;p36"/>
          <p:cNvCxnSpPr>
            <a:stCxn id="879" idx="7"/>
            <a:endCxn id="876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84" name="Google Shape;884;p36"/>
          <p:cNvCxnSpPr>
            <a:stCxn id="879" idx="6"/>
            <a:endCxn id="877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5" name="Google Shape;885;p36"/>
          <p:cNvCxnSpPr>
            <a:stCxn id="877" idx="6"/>
            <a:endCxn id="878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6" name="Google Shape;886;p36"/>
          <p:cNvCxnSpPr>
            <a:stCxn id="876" idx="5"/>
            <a:endCxn id="878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7" name="Google Shape;887;p36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8" name="Google Shape;888;p36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9" name="Google Shape;889;p36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0" name="Google Shape;890;p36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Dequeue vertex Z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1" name="Google Shape;891;p36"/>
          <p:cNvSpPr txBox="1"/>
          <p:nvPr/>
        </p:nvSpPr>
        <p:spPr>
          <a:xfrm>
            <a:off x="4571950" y="42783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neighbors to the queue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(nothing happens since all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2" name="Google Shape;892;p36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3" name="Google Shape;893;p36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4" name="Google Shape;894;p36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5" name="Google Shape;895;p3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FF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6" name="Google Shape;896;p36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97" name="Google Shape;897;p36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8" name="Google Shape;898;p36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99" name="Google Shape;899;p36"/>
          <p:cNvCxnSpPr/>
          <p:nvPr/>
        </p:nvCxnSpPr>
        <p:spPr>
          <a:xfrm>
            <a:off x="2608123" y="3114354"/>
            <a:ext cx="8493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0" name="Google Shape;900;p3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Google Shape;905;p37"/>
          <p:cNvGraphicFramePr/>
          <p:nvPr/>
        </p:nvGraphicFramePr>
        <p:xfrm>
          <a:off x="574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6" name="Google Shape;906;p37"/>
          <p:cNvGraphicFramePr/>
          <p:nvPr/>
        </p:nvGraphicFramePr>
        <p:xfrm>
          <a:off x="12426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7" name="Google Shape;907;p37"/>
          <p:cNvGraphicFramePr/>
          <p:nvPr/>
        </p:nvGraphicFramePr>
        <p:xfrm>
          <a:off x="19108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8" name="Google Shape;908;p37"/>
          <p:cNvGraphicFramePr/>
          <p:nvPr/>
        </p:nvGraphicFramePr>
        <p:xfrm>
          <a:off x="257910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9" name="Google Shape;909;p37"/>
          <p:cNvGraphicFramePr/>
          <p:nvPr/>
        </p:nvGraphicFramePr>
        <p:xfrm>
          <a:off x="3247350" y="419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6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0" name="Google Shape;910;p37"/>
          <p:cNvSpPr/>
          <p:nvPr/>
        </p:nvSpPr>
        <p:spPr>
          <a:xfrm>
            <a:off x="1502025" y="1735475"/>
            <a:ext cx="2225100" cy="2230800"/>
          </a:xfrm>
          <a:prstGeom prst="arc">
            <a:avLst>
              <a:gd name="adj1" fmla="val 16200000"/>
              <a:gd name="adj2" fmla="val 270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7"/>
          <p:cNvSpPr/>
          <p:nvPr/>
        </p:nvSpPr>
        <p:spPr>
          <a:xfrm rot="8100000">
            <a:off x="273758" y="-496710"/>
            <a:ext cx="4145484" cy="4156091"/>
          </a:xfrm>
          <a:prstGeom prst="arc">
            <a:avLst>
              <a:gd name="adj1" fmla="val 16834619"/>
              <a:gd name="adj2" fmla="val 20968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7"/>
          <p:cNvSpPr/>
          <p:nvPr/>
        </p:nvSpPr>
        <p:spPr>
          <a:xfrm>
            <a:off x="712450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2084898" y="148318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4" name="Google Shape;914;p37"/>
          <p:cNvSpPr/>
          <p:nvPr/>
        </p:nvSpPr>
        <p:spPr>
          <a:xfrm>
            <a:off x="2084898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5" name="Google Shape;915;p37"/>
          <p:cNvSpPr/>
          <p:nvPr/>
        </p:nvSpPr>
        <p:spPr>
          <a:xfrm>
            <a:off x="3457346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6" name="Google Shape;916;p37"/>
          <p:cNvSpPr/>
          <p:nvPr/>
        </p:nvSpPr>
        <p:spPr>
          <a:xfrm>
            <a:off x="712450" y="2862654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17" name="Google Shape;917;p37"/>
          <p:cNvCxnSpPr>
            <a:stCxn id="912" idx="6"/>
            <a:endCxn id="913" idx="2"/>
          </p:cNvCxnSpPr>
          <p:nvPr/>
        </p:nvCxnSpPr>
        <p:spPr>
          <a:xfrm>
            <a:off x="1235650" y="1735486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8" name="Google Shape;918;p37"/>
          <p:cNvCxnSpPr>
            <a:stCxn id="913" idx="4"/>
            <a:endCxn id="914" idx="0"/>
          </p:cNvCxnSpPr>
          <p:nvPr/>
        </p:nvCxnSpPr>
        <p:spPr>
          <a:xfrm>
            <a:off x="2346498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9" name="Google Shape;919;p37"/>
          <p:cNvCxnSpPr>
            <a:stCxn id="912" idx="4"/>
            <a:endCxn id="916" idx="0"/>
          </p:cNvCxnSpPr>
          <p:nvPr/>
        </p:nvCxnSpPr>
        <p:spPr>
          <a:xfrm>
            <a:off x="974050" y="1987786"/>
            <a:ext cx="0" cy="8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0" name="Google Shape;920;p37"/>
          <p:cNvCxnSpPr>
            <a:stCxn id="916" idx="7"/>
            <a:endCxn id="913" idx="3"/>
          </p:cNvCxnSpPr>
          <p:nvPr/>
        </p:nvCxnSpPr>
        <p:spPr>
          <a:xfrm rot="10800000" flipH="1">
            <a:off x="1159029" y="1913851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21" name="Google Shape;921;p37"/>
          <p:cNvCxnSpPr>
            <a:stCxn id="916" idx="6"/>
            <a:endCxn id="914" idx="2"/>
          </p:cNvCxnSpPr>
          <p:nvPr/>
        </p:nvCxnSpPr>
        <p:spPr>
          <a:xfrm>
            <a:off x="1235650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2" name="Google Shape;922;p37"/>
          <p:cNvCxnSpPr>
            <a:stCxn id="914" idx="6"/>
            <a:endCxn id="915" idx="2"/>
          </p:cNvCxnSpPr>
          <p:nvPr/>
        </p:nvCxnSpPr>
        <p:spPr>
          <a:xfrm>
            <a:off x="2608098" y="3114954"/>
            <a:ext cx="84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3" name="Google Shape;923;p37"/>
          <p:cNvCxnSpPr>
            <a:stCxn id="913" idx="5"/>
            <a:endCxn id="915" idx="1"/>
          </p:cNvCxnSpPr>
          <p:nvPr/>
        </p:nvCxnSpPr>
        <p:spPr>
          <a:xfrm>
            <a:off x="2531477" y="1913889"/>
            <a:ext cx="1002600" cy="10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4" name="Google Shape;924;p37"/>
          <p:cNvSpPr txBox="1"/>
          <p:nvPr/>
        </p:nvSpPr>
        <p:spPr>
          <a:xfrm>
            <a:off x="504150" y="3847925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Queue: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5" name="Google Shape;925;p37"/>
          <p:cNvSpPr txBox="1"/>
          <p:nvPr/>
        </p:nvSpPr>
        <p:spPr>
          <a:xfrm>
            <a:off x="574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37"/>
          <p:cNvSpPr txBox="1"/>
          <p:nvPr/>
        </p:nvSpPr>
        <p:spPr>
          <a:xfrm>
            <a:off x="3247275" y="4516375"/>
            <a:ext cx="6684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27425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91A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</a:t>
            </a:r>
            <a:endParaRPr sz="800">
              <a:solidFill>
                <a:srgbClr val="391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37"/>
          <p:cNvSpPr txBox="1"/>
          <p:nvPr/>
        </p:nvSpPr>
        <p:spPr>
          <a:xfrm>
            <a:off x="4572000" y="4047100"/>
            <a:ext cx="3965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 is empty; we are done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71245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7124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2084900" y="148311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208490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3457350" y="2862661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33" name="Google Shape;933;p37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4" name="Google Shape;934;p3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8"/>
          <p:cNvSpPr txBox="1"/>
          <p:nvPr/>
        </p:nvSpPr>
        <p:spPr>
          <a:xfrm>
            <a:off x="2159700" y="2248500"/>
            <a:ext cx="482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BFS Table Interpretation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0" name="Google Shape;940;p38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8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8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8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8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8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8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8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8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8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8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8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8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8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8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8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8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8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8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8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8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8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8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" name="Google Shape;974;p39"/>
          <p:cNvGraphicFramePr/>
          <p:nvPr/>
        </p:nvGraphicFramePr>
        <p:xfrm>
          <a:off x="4572000" y="14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3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75" name="Google Shape;975;p39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BFS Table Interpretation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6" name="Google Shape;976;p39"/>
          <p:cNvSpPr txBox="1"/>
          <p:nvPr/>
        </p:nvSpPr>
        <p:spPr>
          <a:xfrm>
            <a:off x="130275" y="1456650"/>
            <a:ext cx="4354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path exists </a:t>
            </a:r>
            <a:r>
              <a:rPr lang="en" sz="15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and only if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the target node has a predecessor in the table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find a path from the start node to a target node?</a:t>
            </a:r>
            <a:endParaRPr sz="15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Locate the target node in the table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Backtrack through its predecessors until you reach the start node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sequence of predecessors form a path from the start to the target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6DF0"/>
              </a:buClr>
              <a:buSzPts val="1500"/>
              <a:buFont typeface="Helvetica Neue"/>
              <a:buChar char="●"/>
            </a:pPr>
            <a:r>
              <a:rPr lang="en" sz="15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be the shortest path by edge count (but not necessarily sum of edge costs)</a:t>
            </a:r>
            <a:endParaRPr sz="15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7" name="Google Shape;977;p39"/>
          <p:cNvSpPr txBox="1"/>
          <p:nvPr/>
        </p:nvSpPr>
        <p:spPr>
          <a:xfrm>
            <a:off x="454650" y="1456650"/>
            <a:ext cx="42084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check if a path exists from the start node to a target node?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0"/>
          <p:cNvSpPr txBox="1"/>
          <p:nvPr/>
        </p:nvSpPr>
        <p:spPr>
          <a:xfrm>
            <a:off x="2159700" y="2248500"/>
            <a:ext cx="56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BFS/DFS Useful Properties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3" name="Google Shape;983;p40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0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40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40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0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0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0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0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40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0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0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0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0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0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0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0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0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0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0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0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0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0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0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0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0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0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BFS - Shortest Path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8" name="Google Shape;1018;p41"/>
          <p:cNvSpPr txBox="1"/>
          <p:nvPr/>
        </p:nvSpPr>
        <p:spPr>
          <a:xfrm>
            <a:off x="130275" y="1456650"/>
            <a:ext cx="43542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BFS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returns the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shortest path from source to any other vertex by edge count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! 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Intuition: 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Each step push neighbors that are one edge away, onto a queue. 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we use a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queue, 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must process the vertices 1 edge away, before vertices farther away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Each vertex’s predecessor in the table is the one which initially pushes it onto the stack (earliest/shortest path)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9" name="Google Shape;10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225" y="1652975"/>
            <a:ext cx="2735950" cy="27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454650" y="1456650"/>
            <a:ext cx="8232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graph is a set of </a:t>
            </a:r>
            <a:r>
              <a:rPr lang="en" sz="16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vertices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connected by </a:t>
            </a:r>
            <a:r>
              <a:rPr lang="en" sz="1600" b="1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edges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vertex is also known as a node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edge is represented as a pair of vertices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0" y="333300"/>
            <a:ext cx="2844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0" name="Google Shape;130;p15"/>
          <p:cNvCxnSpPr/>
          <p:nvPr/>
        </p:nvCxnSpPr>
        <p:spPr>
          <a:xfrm>
            <a:off x="3070138" y="2809375"/>
            <a:ext cx="851700" cy="32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5"/>
          <p:cNvCxnSpPr/>
          <p:nvPr/>
        </p:nvCxnSpPr>
        <p:spPr>
          <a:xfrm rot="10800000" flipH="1">
            <a:off x="3921739" y="2964014"/>
            <a:ext cx="1077000" cy="17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5"/>
          <p:cNvSpPr/>
          <p:nvPr/>
        </p:nvSpPr>
        <p:spPr>
          <a:xfrm>
            <a:off x="2807674" y="257175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>
            <a:off x="4998976" y="2962456"/>
            <a:ext cx="913200" cy="38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/>
          <p:cNvCxnSpPr/>
          <p:nvPr/>
        </p:nvCxnSpPr>
        <p:spPr>
          <a:xfrm flipH="1">
            <a:off x="5177638" y="3347152"/>
            <a:ext cx="737100" cy="57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5"/>
          <p:cNvCxnSpPr/>
          <p:nvPr/>
        </p:nvCxnSpPr>
        <p:spPr>
          <a:xfrm flipH="1">
            <a:off x="4147539" y="3922047"/>
            <a:ext cx="1032600" cy="13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5686474" y="31328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7" name="Google Shape;137;p15"/>
          <p:cNvCxnSpPr/>
          <p:nvPr/>
        </p:nvCxnSpPr>
        <p:spPr>
          <a:xfrm>
            <a:off x="3921872" y="3132834"/>
            <a:ext cx="225900" cy="92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5"/>
          <p:cNvSpPr/>
          <p:nvPr/>
        </p:nvSpPr>
        <p:spPr>
          <a:xfrm>
            <a:off x="3705949" y="292115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3921874" y="3848400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0" name="Google Shape;140;p15"/>
          <p:cNvCxnSpPr/>
          <p:nvPr/>
        </p:nvCxnSpPr>
        <p:spPr>
          <a:xfrm>
            <a:off x="5004690" y="2960662"/>
            <a:ext cx="168900" cy="95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5"/>
          <p:cNvSpPr/>
          <p:nvPr/>
        </p:nvSpPr>
        <p:spPr>
          <a:xfrm>
            <a:off x="4951974" y="37083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4794574" y="27606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2636875" y="3558825"/>
            <a:ext cx="10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vertices</a:t>
            </a:r>
            <a:endParaRPr sz="1200"/>
          </a:p>
        </p:txBody>
      </p:sp>
      <p:sp>
        <p:nvSpPr>
          <p:cNvPr id="144" name="Google Shape;144;p15"/>
          <p:cNvSpPr txBox="1"/>
          <p:nvPr/>
        </p:nvSpPr>
        <p:spPr>
          <a:xfrm>
            <a:off x="5858500" y="3831625"/>
            <a:ext cx="64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edges</a:t>
            </a:r>
            <a:endParaRPr sz="1200"/>
          </a:p>
        </p:txBody>
      </p:sp>
      <p:cxnSp>
        <p:nvCxnSpPr>
          <p:cNvPr id="145" name="Google Shape;145;p15"/>
          <p:cNvCxnSpPr/>
          <p:nvPr/>
        </p:nvCxnSpPr>
        <p:spPr>
          <a:xfrm rot="10800000">
            <a:off x="3076850" y="3051925"/>
            <a:ext cx="89700" cy="568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5"/>
          <p:cNvCxnSpPr/>
          <p:nvPr/>
        </p:nvCxnSpPr>
        <p:spPr>
          <a:xfrm rot="10800000" flipH="1">
            <a:off x="3497125" y="3354350"/>
            <a:ext cx="260400" cy="316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5"/>
          <p:cNvCxnSpPr/>
          <p:nvPr/>
        </p:nvCxnSpPr>
        <p:spPr>
          <a:xfrm>
            <a:off x="3485900" y="3831625"/>
            <a:ext cx="358500" cy="130500"/>
          </a:xfrm>
          <a:prstGeom prst="straightConnector1">
            <a:avLst/>
          </a:prstGeom>
          <a:noFill/>
          <a:ln w="9525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15"/>
          <p:cNvCxnSpPr/>
          <p:nvPr/>
        </p:nvCxnSpPr>
        <p:spPr>
          <a:xfrm rot="10800000">
            <a:off x="5582075" y="3707525"/>
            <a:ext cx="355800" cy="2382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15"/>
          <p:cNvSpPr txBox="1"/>
          <p:nvPr/>
        </p:nvSpPr>
        <p:spPr>
          <a:xfrm>
            <a:off x="3257388" y="4349075"/>
            <a:ext cx="26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example of a undirected,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unweighted, cyclic graph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2"/>
          <p:cNvSpPr txBox="1"/>
          <p:nvPr/>
        </p:nvSpPr>
        <p:spPr>
          <a:xfrm>
            <a:off x="0" y="333300"/>
            <a:ext cx="5933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DFS - Finding Cycles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5" name="Google Shape;1025;p42"/>
          <p:cNvSpPr txBox="1"/>
          <p:nvPr/>
        </p:nvSpPr>
        <p:spPr>
          <a:xfrm>
            <a:off x="130275" y="1456650"/>
            <a:ext cx="4354200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DFS can be used to detect cycles!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Intuition: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DFS tells us to keep moving along a chosen path until we hit a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“dead-end”</a:t>
            </a:r>
            <a:endParaRPr sz="1500" b="1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If the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“dead-end”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is a null pointer (e.g. no more children/neighbors), no cycle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If the </a:t>
            </a:r>
            <a:r>
              <a:rPr lang="en" sz="1500" b="1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“dead-end”</a:t>
            </a:r>
            <a:r>
              <a:rPr lang="en" sz="1500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is a visited node, the path is a cycle!</a:t>
            </a: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Google Shape;10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475" y="1565375"/>
            <a:ext cx="3741949" cy="23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3"/>
          <p:cNvSpPr txBox="1"/>
          <p:nvPr/>
        </p:nvSpPr>
        <p:spPr>
          <a:xfrm>
            <a:off x="2159700" y="2017650"/>
            <a:ext cx="482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Dijkstra’s Algorithm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(Shortest Path)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2" name="Google Shape;1032;p43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3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3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3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3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3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3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3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3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3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3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3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3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3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3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3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3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3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3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3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3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3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3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3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3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3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3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3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3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4"/>
          <p:cNvSpPr txBox="1"/>
          <p:nvPr/>
        </p:nvSpPr>
        <p:spPr>
          <a:xfrm>
            <a:off x="454650" y="1456650"/>
            <a:ext cx="6529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Dijkstra(Vertex source):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for each vertex v: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set v.cost = infinity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unvisited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set source.cost = 0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while exist unvisited vertices: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select unvisited vertex v with lowest cost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visited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edge (v, u) with weight w: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potentialBest = v.cost + w  // cost of best path to u through v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currBest = u.cost           // cost of current best path to u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(potentialBest &lt; currBest):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u.cost = potentialBest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u.pred = v</a:t>
            </a:r>
            <a:endParaRPr sz="11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7" name="Google Shape;1067;p44"/>
          <p:cNvSpPr txBox="1"/>
          <p:nvPr/>
        </p:nvSpPr>
        <p:spPr>
          <a:xfrm>
            <a:off x="0" y="333300"/>
            <a:ext cx="50922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Dijkstra’s Algorithm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8" name="Google Shape;1068;p44"/>
          <p:cNvSpPr txBox="1"/>
          <p:nvPr/>
        </p:nvSpPr>
        <p:spPr>
          <a:xfrm>
            <a:off x="4572000" y="1453900"/>
            <a:ext cx="41205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Dijkstra’s algorithm finds the minimum-cost path from a source vertex to every other vertex in a </a:t>
            </a:r>
            <a:r>
              <a:rPr lang="en" sz="16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non-negatively weighted graph</a:t>
            </a:r>
            <a:endParaRPr sz="16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log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log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runtime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45"/>
          <p:cNvSpPr txBox="1"/>
          <p:nvPr/>
        </p:nvSpPr>
        <p:spPr>
          <a:xfrm>
            <a:off x="885825" y="2233200"/>
            <a:ext cx="338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4" name="Google Shape;1074;p45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5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5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5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5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5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5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5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5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5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5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5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5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5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5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5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5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5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5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5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5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5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5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5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5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5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5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5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5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5"/>
          <p:cNvSpPr txBox="1"/>
          <p:nvPr/>
        </p:nvSpPr>
        <p:spPr>
          <a:xfrm>
            <a:off x="3829975" y="260925"/>
            <a:ext cx="51216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Dijkstra(Vertex source):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each vertex v: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set v.cost = infinity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unvisited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set source.cost = 0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while exist unvisited vertices: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select unvisited vertex v with lowest cost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visited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edge (v, u) with weight w: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potentialBest = v.cost + w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currBest = u.cost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(potentialBest &lt; currBest):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u.cost = potentialBest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u.pred = v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10" name="Google Shape;1110;p46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11" name="Google Shape;1111;p46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2" name="Google Shape;1112;p46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3" name="Google Shape;1113;p46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4" name="Google Shape;1114;p46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5" name="Google Shape;1115;p46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6" name="Google Shape;1116;p46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17" name="Google Shape;1117;p46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8" name="Google Shape;1118;p46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9" name="Google Shape;1119;p46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0" name="Google Shape;1120;p46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1" name="Google Shape;1121;p46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2" name="Google Shape;1122;p46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3" name="Google Shape;1123;p46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Google Shape;1124;p46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46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6" name="Google Shape;1126;p46"/>
          <p:cNvCxnSpPr>
            <a:endCxn id="1115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7" name="Google Shape;1127;p46"/>
          <p:cNvCxnSpPr>
            <a:stCxn id="1116" idx="4"/>
            <a:endCxn id="1114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8" name="Google Shape;1128;p46"/>
          <p:cNvCxnSpPr>
            <a:stCxn id="1112" idx="6"/>
            <a:endCxn id="1113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9" name="Google Shape;1129;p46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0" name="Google Shape;1130;p46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1" name="Google Shape;1131;p46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2" name="Google Shape;1132;p46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3" name="Google Shape;1133;p46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4" name="Google Shape;1134;p46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5" name="Google Shape;1135;p46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6" name="Google Shape;1136;p46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7" name="Google Shape;1137;p46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8" name="Google Shape;1138;p46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9" name="Google Shape;1139;p46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0" name="Google Shape;1140;p46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1" name="Google Shape;1141;p46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2" name="Google Shape;1142;p46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cost of source vertex A to 0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43" name="Google Shape;1143;p46"/>
          <p:cNvGraphicFramePr/>
          <p:nvPr/>
        </p:nvGraphicFramePr>
        <p:xfrm>
          <a:off x="6455925" y="2067950"/>
          <a:ext cx="1124675" cy="24441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44" name="Google Shape;1144;p46"/>
          <p:cNvGraphicFramePr/>
          <p:nvPr/>
        </p:nvGraphicFramePr>
        <p:xfrm>
          <a:off x="6455925" y="20672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5" name="Google Shape;1145;p46"/>
          <p:cNvGraphicFramePr/>
          <p:nvPr/>
        </p:nvGraphicFramePr>
        <p:xfrm>
          <a:off x="5331250" y="2067950"/>
          <a:ext cx="1124675" cy="24441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1" name="Google Shape;1151;p47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2" name="Google Shape;1152;p47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3" name="Google Shape;1153;p47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4" name="Google Shape;1154;p47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5" name="Google Shape;1155;p47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6" name="Google Shape;1156;p47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57" name="Google Shape;1157;p47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8" name="Google Shape;1158;p47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9" name="Google Shape;1159;p47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0" name="Google Shape;1160;p47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1" name="Google Shape;1161;p47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2" name="Google Shape;1162;p47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3" name="Google Shape;1163;p47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4" name="Google Shape;1164;p47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5" name="Google Shape;1165;p47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6" name="Google Shape;1166;p47"/>
          <p:cNvCxnSpPr>
            <a:endCxn id="1155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7" name="Google Shape;1167;p47"/>
          <p:cNvCxnSpPr>
            <a:stCxn id="1156" idx="4"/>
            <a:endCxn id="1154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68" name="Google Shape;1168;p47"/>
          <p:cNvCxnSpPr>
            <a:stCxn id="1152" idx="6"/>
            <a:endCxn id="1153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9" name="Google Shape;1169;p47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0" name="Google Shape;1170;p47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1" name="Google Shape;1171;p47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2" name="Google Shape;1172;p47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3" name="Google Shape;1173;p47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4" name="Google Shape;1174;p47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5" name="Google Shape;1175;p47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6" name="Google Shape;1176;p47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7" name="Google Shape;1177;p47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8" name="Google Shape;1178;p47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9" name="Google Shape;1179;p47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0" name="Google Shape;1180;p47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1" name="Google Shape;1181;p47"/>
          <p:cNvSpPr/>
          <p:nvPr/>
        </p:nvSpPr>
        <p:spPr>
          <a:xfrm>
            <a:off x="473650" y="28340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82" name="Google Shape;1182;p47"/>
          <p:cNvCxnSpPr/>
          <p:nvPr/>
        </p:nvCxnSpPr>
        <p:spPr>
          <a:xfrm>
            <a:off x="848050" y="3314938"/>
            <a:ext cx="405600" cy="808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3" name="Google Shape;1183;p47"/>
          <p:cNvCxnSpPr/>
          <p:nvPr/>
        </p:nvCxnSpPr>
        <p:spPr>
          <a:xfrm rot="10800000" flipH="1">
            <a:off x="846675" y="2048688"/>
            <a:ext cx="402900" cy="808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4" name="Google Shape;1184;p47"/>
          <p:cNvCxnSpPr/>
          <p:nvPr/>
        </p:nvCxnSpPr>
        <p:spPr>
          <a:xfrm rot="10800000" flipH="1">
            <a:off x="961825" y="1945163"/>
            <a:ext cx="1794000" cy="10107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5" name="Google Shape;1185;p47"/>
          <p:cNvCxnSpPr/>
          <p:nvPr/>
        </p:nvCxnSpPr>
        <p:spPr>
          <a:xfrm>
            <a:off x="961825" y="3216813"/>
            <a:ext cx="1796400" cy="10110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6" name="Google Shape;1186;p47"/>
          <p:cNvCxnSpPr/>
          <p:nvPr/>
        </p:nvCxnSpPr>
        <p:spPr>
          <a:xfrm>
            <a:off x="996848" y="3086074"/>
            <a:ext cx="2359500" cy="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7" name="Google Shape;1187;p47"/>
          <p:cNvSpPr txBox="1"/>
          <p:nvPr/>
        </p:nvSpPr>
        <p:spPr>
          <a:xfrm>
            <a:off x="779875" y="2236613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8" name="Google Shape;1188;p47"/>
          <p:cNvSpPr txBox="1"/>
          <p:nvPr/>
        </p:nvSpPr>
        <p:spPr>
          <a:xfrm>
            <a:off x="779863" y="3566213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9" name="Google Shape;1189;p47"/>
          <p:cNvSpPr txBox="1"/>
          <p:nvPr/>
        </p:nvSpPr>
        <p:spPr>
          <a:xfrm>
            <a:off x="1625280" y="33802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0" name="Google Shape;1190;p47"/>
          <p:cNvSpPr txBox="1"/>
          <p:nvPr/>
        </p:nvSpPr>
        <p:spPr>
          <a:xfrm>
            <a:off x="1522080" y="2170513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1" name="Google Shape;1191;p47"/>
          <p:cNvSpPr txBox="1"/>
          <p:nvPr/>
        </p:nvSpPr>
        <p:spPr>
          <a:xfrm>
            <a:off x="1962880" y="2784613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92" name="Google Shape;1192;p47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93" name="Google Shape;1193;p47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(A)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94" name="Google Shape;1194;p47"/>
          <p:cNvGraphicFramePr/>
          <p:nvPr/>
        </p:nvGraphicFramePr>
        <p:xfrm>
          <a:off x="5331263" y="20682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5" name="Google Shape;1195;p47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A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6" name="Google Shape;1196;p47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97" name="Google Shape;1197;p47"/>
          <p:cNvGraphicFramePr/>
          <p:nvPr/>
        </p:nvGraphicFramePr>
        <p:xfrm>
          <a:off x="6455950" y="2475600"/>
          <a:ext cx="1124675" cy="20367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13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98" name="Google Shape;1198;p47"/>
          <p:cNvGraphicFramePr/>
          <p:nvPr/>
        </p:nvGraphicFramePr>
        <p:xfrm>
          <a:off x="7580625" y="2475600"/>
          <a:ext cx="1124675" cy="20367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9" name="Google Shape;1199;p47"/>
          <p:cNvSpPr/>
          <p:nvPr/>
        </p:nvSpPr>
        <p:spPr>
          <a:xfrm>
            <a:off x="4207575" y="20682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7"/>
          <p:cNvSpPr/>
          <p:nvPr/>
        </p:nvSpPr>
        <p:spPr>
          <a:xfrm>
            <a:off x="4206675" y="2475625"/>
            <a:ext cx="4498500" cy="20367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8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6" name="Google Shape;1206;p48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7" name="Google Shape;1207;p48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8" name="Google Shape;1208;p48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9" name="Google Shape;1209;p48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0" name="Google Shape;1210;p48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1" name="Google Shape;1211;p48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12" name="Google Shape;1212;p48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3" name="Google Shape;1213;p48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4" name="Google Shape;1214;p48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5" name="Google Shape;1215;p48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16" name="Google Shape;1216;p48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Google Shape;1217;p48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8" name="Google Shape;1218;p48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9" name="Google Shape;1219;p48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0" name="Google Shape;1220;p48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21" name="Google Shape;1221;p48"/>
          <p:cNvCxnSpPr>
            <a:endCxn id="121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2" name="Google Shape;1222;p48"/>
          <p:cNvCxnSpPr>
            <a:stCxn id="1211" idx="4"/>
            <a:endCxn id="1209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23" name="Google Shape;1223;p48"/>
          <p:cNvCxnSpPr>
            <a:stCxn id="1207" idx="6"/>
            <a:endCxn id="120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4" name="Google Shape;1224;p48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5" name="Google Shape;1225;p48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6" name="Google Shape;1226;p48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7" name="Google Shape;1227;p48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8" name="Google Shape;1228;p48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9" name="Google Shape;1229;p48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0" name="Google Shape;1230;p48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1" name="Google Shape;1231;p48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2" name="Google Shape;1232;p48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3" name="Google Shape;1233;p48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4" name="Google Shape;1234;p48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5" name="Google Shape;1235;p48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36" name="Google Shape;1236;p48"/>
          <p:cNvCxnSpPr/>
          <p:nvPr/>
        </p:nvCxnSpPr>
        <p:spPr>
          <a:xfrm>
            <a:off x="1625038" y="1815125"/>
            <a:ext cx="1098000" cy="15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7" name="Google Shape;1237;p48"/>
          <p:cNvCxnSpPr/>
          <p:nvPr/>
        </p:nvCxnSpPr>
        <p:spPr>
          <a:xfrm>
            <a:off x="1363660" y="2067236"/>
            <a:ext cx="0" cy="2040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8" name="Google Shape;1238;p48"/>
          <p:cNvSpPr txBox="1"/>
          <p:nvPr/>
        </p:nvSpPr>
        <p:spPr>
          <a:xfrm>
            <a:off x="2012513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9" name="Google Shape;1239;p48"/>
          <p:cNvSpPr txBox="1"/>
          <p:nvPr/>
        </p:nvSpPr>
        <p:spPr>
          <a:xfrm>
            <a:off x="1292417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40" name="Google Shape;1240;p48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13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41" name="Google Shape;1241;p48"/>
          <p:cNvGraphicFramePr/>
          <p:nvPr/>
        </p:nvGraphicFramePr>
        <p:xfrm>
          <a:off x="5331275" y="41047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2" name="Google Shape;1242;p48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3" name="Google Shape;1243;p48"/>
          <p:cNvSpPr/>
          <p:nvPr/>
        </p:nvSpPr>
        <p:spPr>
          <a:xfrm>
            <a:off x="1102075" y="15602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44" name="Google Shape;1244;p48"/>
          <p:cNvGraphicFramePr/>
          <p:nvPr/>
        </p:nvGraphicFramePr>
        <p:xfrm>
          <a:off x="6455950" y="369737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5" name="Google Shape;1245;p48"/>
          <p:cNvSpPr/>
          <p:nvPr/>
        </p:nvSpPr>
        <p:spPr>
          <a:xfrm>
            <a:off x="4206725" y="41047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8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(F)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7" name="Google Shape;1247;p48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F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8" name="Google Shape;1248;p48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49" name="Google Shape;1249;p48"/>
          <p:cNvGraphicFramePr/>
          <p:nvPr/>
        </p:nvGraphicFramePr>
        <p:xfrm>
          <a:off x="7580625" y="369737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0" name="Google Shape;1250;p48"/>
          <p:cNvSpPr/>
          <p:nvPr/>
        </p:nvSpPr>
        <p:spPr>
          <a:xfrm>
            <a:off x="4206675" y="369735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4206725" y="24753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9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7" name="Google Shape;1257;p49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8" name="Google Shape;1258;p49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9" name="Google Shape;1259;p49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0" name="Google Shape;1260;p49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1" name="Google Shape;1261;p49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2" name="Google Shape;1262;p49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63" name="Google Shape;1263;p49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4" name="Google Shape;1264;p49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5" name="Google Shape;1265;p49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66" name="Google Shape;1266;p49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67" name="Google Shape;1267;p49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8" name="Google Shape;1268;p49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9" name="Google Shape;1269;p49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0" name="Google Shape;1270;p49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1" name="Google Shape;1271;p49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72" name="Google Shape;1272;p49"/>
          <p:cNvCxnSpPr>
            <a:endCxn id="1261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3" name="Google Shape;1273;p49"/>
          <p:cNvCxnSpPr>
            <a:stCxn id="1262" idx="4"/>
            <a:endCxn id="1260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274" name="Google Shape;1274;p49"/>
          <p:cNvCxnSpPr>
            <a:stCxn id="1258" idx="6"/>
            <a:endCxn id="1259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5" name="Google Shape;1275;p49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6" name="Google Shape;1276;p49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7" name="Google Shape;1277;p49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8" name="Google Shape;1278;p49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9" name="Google Shape;1279;p49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0" name="Google Shape;1280;p49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1" name="Google Shape;1281;p49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2" name="Google Shape;1282;p49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3" name="Google Shape;1283;p49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4" name="Google Shape;1284;p49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5" name="Google Shape;1285;p49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6" name="Google Shape;1286;p49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87" name="Google Shape;1287;p49"/>
          <p:cNvCxnSpPr/>
          <p:nvPr/>
        </p:nvCxnSpPr>
        <p:spPr>
          <a:xfrm>
            <a:off x="3101038" y="2040800"/>
            <a:ext cx="407100" cy="8169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8" name="Google Shape;1288;p49"/>
          <p:cNvSpPr txBox="1"/>
          <p:nvPr/>
        </p:nvSpPr>
        <p:spPr>
          <a:xfrm>
            <a:off x="3268550" y="22372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89" name="Google Shape;1289;p49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50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90" name="Google Shape;1290;p49"/>
          <p:cNvSpPr/>
          <p:nvPr/>
        </p:nvSpPr>
        <p:spPr>
          <a:xfrm>
            <a:off x="2721975" y="15602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91" name="Google Shape;1291;p49"/>
          <p:cNvGraphicFramePr/>
          <p:nvPr/>
        </p:nvGraphicFramePr>
        <p:xfrm>
          <a:off x="6456475" y="3290000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50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2" name="Google Shape;1292;p49"/>
          <p:cNvGraphicFramePr/>
          <p:nvPr/>
        </p:nvGraphicFramePr>
        <p:xfrm>
          <a:off x="5331275" y="369737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3" name="Google Shape;1293;p49"/>
          <p:cNvSpPr/>
          <p:nvPr/>
        </p:nvSpPr>
        <p:spPr>
          <a:xfrm>
            <a:off x="4206725" y="369735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5" name="Google Shape;1295;p49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(E)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6" name="Google Shape;1296;p49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E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7" name="Google Shape;1297;p49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8" name="Google Shape;1298;p49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99" name="Google Shape;1299;p49"/>
          <p:cNvGraphicFramePr/>
          <p:nvPr/>
        </p:nvGraphicFramePr>
        <p:xfrm>
          <a:off x="7580625" y="3290000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0" name="Google Shape;1300;p49"/>
          <p:cNvSpPr/>
          <p:nvPr/>
        </p:nvSpPr>
        <p:spPr>
          <a:xfrm>
            <a:off x="4206725" y="3289975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50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6" name="Google Shape;1306;p50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7" name="Google Shape;1307;p50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8" name="Google Shape;1308;p50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9" name="Google Shape;1309;p50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0" name="Google Shape;1310;p50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1" name="Google Shape;1311;p50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12" name="Google Shape;1312;p50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3" name="Google Shape;1313;p50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4" name="Google Shape;1314;p50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15" name="Google Shape;1315;p50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16" name="Google Shape;1316;p50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7" name="Google Shape;1317;p50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8" name="Google Shape;1318;p50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9" name="Google Shape;1319;p50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0" name="Google Shape;1320;p50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21" name="Google Shape;1321;p50"/>
          <p:cNvCxnSpPr>
            <a:endCxn id="131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2" name="Google Shape;1322;p50"/>
          <p:cNvCxnSpPr>
            <a:stCxn id="1311" idx="4"/>
            <a:endCxn id="1309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23" name="Google Shape;1323;p50"/>
          <p:cNvCxnSpPr>
            <a:stCxn id="1307" idx="6"/>
            <a:endCxn id="130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4" name="Google Shape;1324;p50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5" name="Google Shape;1325;p50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6" name="Google Shape;1326;p50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7" name="Google Shape;1327;p50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8" name="Google Shape;1328;p50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9" name="Google Shape;1329;p50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0" name="Google Shape;1330;p50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1" name="Google Shape;1331;p50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2" name="Google Shape;1332;p50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3" name="Google Shape;1333;p50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4" name="Google Shape;1334;p50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5" name="Google Shape;1335;p50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36" name="Google Shape;1336;p50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50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</a:t>
                      </a:r>
                      <a:endParaRPr/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7" name="Google Shape;1337;p50"/>
          <p:cNvSpPr/>
          <p:nvPr/>
        </p:nvSpPr>
        <p:spPr>
          <a:xfrm>
            <a:off x="1102075" y="41044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38" name="Google Shape;1338;p50"/>
          <p:cNvGraphicFramePr/>
          <p:nvPr/>
        </p:nvGraphicFramePr>
        <p:xfrm>
          <a:off x="5331275" y="24753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9" name="Google Shape;1339;p50"/>
          <p:cNvSpPr/>
          <p:nvPr/>
        </p:nvSpPr>
        <p:spPr>
          <a:xfrm>
            <a:off x="4206675" y="24753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0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1" name="Google Shape;1341;p50"/>
          <p:cNvSpPr txBox="1"/>
          <p:nvPr/>
        </p:nvSpPr>
        <p:spPr>
          <a:xfrm>
            <a:off x="4206732" y="2032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(B)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2" name="Google Shape;1342;p50"/>
          <p:cNvSpPr txBox="1"/>
          <p:nvPr/>
        </p:nvSpPr>
        <p:spPr>
          <a:xfrm>
            <a:off x="4206675" y="4344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B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3" name="Google Shape;1343;p50"/>
          <p:cNvSpPr txBox="1"/>
          <p:nvPr/>
        </p:nvSpPr>
        <p:spPr>
          <a:xfrm>
            <a:off x="4206725" y="66623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4" name="Google Shape;1344;p50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5" name="Google Shape;1345;p50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6" name="Google Shape;1346;p50"/>
          <p:cNvSpPr txBox="1"/>
          <p:nvPr/>
        </p:nvSpPr>
        <p:spPr>
          <a:xfrm>
            <a:off x="4206725" y="90976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outgoing edges; continue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51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2" name="Google Shape;1352;p51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3" name="Google Shape;1353;p51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4" name="Google Shape;1354;p51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5" name="Google Shape;1355;p51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6" name="Google Shape;1356;p51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7" name="Google Shape;1357;p51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58" name="Google Shape;1358;p51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9" name="Google Shape;1359;p51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0" name="Google Shape;1360;p51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1" name="Google Shape;1361;p51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2" name="Google Shape;1362;p51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3" name="Google Shape;1363;p51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4" name="Google Shape;1364;p51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5" name="Google Shape;1365;p51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6" name="Google Shape;1366;p51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7" name="Google Shape;1367;p51"/>
          <p:cNvCxnSpPr>
            <a:endCxn id="1356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8" name="Google Shape;1368;p51"/>
          <p:cNvCxnSpPr>
            <a:stCxn id="1357" idx="4"/>
            <a:endCxn id="1355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69" name="Google Shape;1369;p51"/>
          <p:cNvCxnSpPr>
            <a:stCxn id="1353" idx="6"/>
            <a:endCxn id="1354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0" name="Google Shape;1370;p51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1" name="Google Shape;1371;p51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2" name="Google Shape;1372;p51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3" name="Google Shape;1373;p51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4" name="Google Shape;1374;p51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5" name="Google Shape;1375;p51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6" name="Google Shape;1376;p51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7" name="Google Shape;1377;p51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8" name="Google Shape;1378;p51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9" name="Google Shape;1379;p51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0" name="Google Shape;1380;p51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1" name="Google Shape;1381;p51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82" name="Google Shape;1382;p51"/>
          <p:cNvCxnSpPr/>
          <p:nvPr/>
        </p:nvCxnSpPr>
        <p:spPr>
          <a:xfrm rot="10800000" flipH="1">
            <a:off x="3098263" y="3315300"/>
            <a:ext cx="409800" cy="819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83" name="Google Shape;1383;p51"/>
          <p:cNvSpPr txBox="1"/>
          <p:nvPr/>
        </p:nvSpPr>
        <p:spPr>
          <a:xfrm>
            <a:off x="3271925" y="35668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84" name="Google Shape;1384;p51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16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50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</a:t>
                      </a:r>
                      <a:endParaRPr/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85" name="Google Shape;1385;p51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86" name="Google Shape;1386;p51"/>
          <p:cNvGraphicFramePr/>
          <p:nvPr/>
        </p:nvGraphicFramePr>
        <p:xfrm>
          <a:off x="5331275" y="32900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87" name="Google Shape;1387;p51"/>
          <p:cNvGraphicFramePr/>
          <p:nvPr/>
        </p:nvGraphicFramePr>
        <p:xfrm>
          <a:off x="7580625" y="28839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8" name="Google Shape;1388;p51"/>
          <p:cNvSpPr/>
          <p:nvPr/>
        </p:nvSpPr>
        <p:spPr>
          <a:xfrm>
            <a:off x="4206725" y="32900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51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0" name="Google Shape;1390;p51"/>
          <p:cNvSpPr txBox="1"/>
          <p:nvPr/>
        </p:nvSpPr>
        <p:spPr>
          <a:xfrm>
            <a:off x="4206732" y="3249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1" name="Google Shape;1391;p51"/>
          <p:cNvSpPr txBox="1"/>
          <p:nvPr/>
        </p:nvSpPr>
        <p:spPr>
          <a:xfrm>
            <a:off x="4206675" y="556188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D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51"/>
          <p:cNvSpPr txBox="1"/>
          <p:nvPr/>
        </p:nvSpPr>
        <p:spPr>
          <a:xfrm>
            <a:off x="4206725" y="78801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(ignore D→B since B is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3" name="Google Shape;1393;p51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4" name="Google Shape;1394;p51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5" name="Google Shape;1395;p51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96" name="Google Shape;1396;p51"/>
          <p:cNvGraphicFramePr/>
          <p:nvPr/>
        </p:nvGraphicFramePr>
        <p:xfrm>
          <a:off x="6455950" y="28839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16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7" name="Google Shape;1397;p51"/>
          <p:cNvSpPr/>
          <p:nvPr/>
        </p:nvSpPr>
        <p:spPr>
          <a:xfrm>
            <a:off x="4206663" y="28839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8" name="Google Shape;1398;p51"/>
          <p:cNvCxnSpPr/>
          <p:nvPr/>
        </p:nvCxnSpPr>
        <p:spPr>
          <a:xfrm rot="10800000" flipH="1">
            <a:off x="1590988" y="3217250"/>
            <a:ext cx="1800000" cy="1014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99" name="Google Shape;1399;p51"/>
          <p:cNvSpPr txBox="1"/>
          <p:nvPr/>
        </p:nvSpPr>
        <p:spPr>
          <a:xfrm>
            <a:off x="2334717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/>
        </p:nvSpPr>
        <p:spPr>
          <a:xfrm>
            <a:off x="454650" y="1456650"/>
            <a:ext cx="82326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 of vertex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edges connected to vertex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In-degree: number of edges going into vertex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Out-degree: number of edges going out of vertex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Weight of edge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endParaRPr sz="1600" i="1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Numerical value/cost associated with traversing edge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Path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sequence of adjacent vertices connected by edges</a:t>
            </a:r>
            <a:endParaRPr sz="8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Cycle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path that begins and ends at the same vertex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0" y="333300"/>
            <a:ext cx="4952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 Terminology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2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5" name="Google Shape;1405;p52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6" name="Google Shape;1406;p52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7" name="Google Shape;1407;p52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8" name="Google Shape;1408;p52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9" name="Google Shape;1409;p52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0" name="Google Shape;1410;p52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11" name="Google Shape;1411;p52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2" name="Google Shape;1412;p52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3" name="Google Shape;1413;p52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14" name="Google Shape;1414;p52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15" name="Google Shape;1415;p52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6" name="Google Shape;1416;p52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7" name="Google Shape;1417;p52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8" name="Google Shape;1418;p52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9" name="Google Shape;1419;p52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20" name="Google Shape;1420;p52"/>
          <p:cNvCxnSpPr>
            <a:endCxn id="1409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1" name="Google Shape;1421;p52"/>
          <p:cNvCxnSpPr>
            <a:stCxn id="1410" idx="4"/>
            <a:endCxn id="1408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22" name="Google Shape;1422;p52"/>
          <p:cNvCxnSpPr>
            <a:stCxn id="1406" idx="6"/>
            <a:endCxn id="1407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3" name="Google Shape;1423;p52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4" name="Google Shape;1424;p52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5" name="Google Shape;1425;p52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6" name="Google Shape;1426;p52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7" name="Google Shape;1427;p52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8" name="Google Shape;1428;p52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9" name="Google Shape;1429;p52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0" name="Google Shape;1430;p52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1" name="Google Shape;1431;p52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2" name="Google Shape;1432;p52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3" name="Google Shape;1433;p52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4" name="Google Shape;1434;p52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5" name="Google Shape;1435;p52"/>
          <p:cNvCxnSpPr/>
          <p:nvPr/>
        </p:nvCxnSpPr>
        <p:spPr>
          <a:xfrm>
            <a:off x="1627600" y="4354750"/>
            <a:ext cx="1098000" cy="42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36" name="Google Shape;1436;p52"/>
          <p:cNvSpPr txBox="1"/>
          <p:nvPr/>
        </p:nvSpPr>
        <p:spPr>
          <a:xfrm>
            <a:off x="2013350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7" name="Google Shape;1437;p52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16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11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50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</a:t>
                      </a:r>
                      <a:endParaRPr/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8" name="Google Shape;1438;p52"/>
          <p:cNvSpPr/>
          <p:nvPr/>
        </p:nvSpPr>
        <p:spPr>
          <a:xfrm>
            <a:off x="2721975" y="4110386"/>
            <a:ext cx="523200" cy="504600"/>
          </a:xfrm>
          <a:prstGeom prst="ellipse">
            <a:avLst/>
          </a:prstGeom>
          <a:solidFill>
            <a:srgbClr val="766DF0"/>
          </a:solidFill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9" name="Google Shape;1439;p52"/>
          <p:cNvGraphicFramePr/>
          <p:nvPr/>
        </p:nvGraphicFramePr>
        <p:xfrm>
          <a:off x="5331275" y="28839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40" name="Google Shape;1440;p52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1" name="Google Shape;1441;p52"/>
          <p:cNvSpPr txBox="1"/>
          <p:nvPr/>
        </p:nvSpPr>
        <p:spPr>
          <a:xfrm>
            <a:off x="4206732" y="22455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unvisited vertex with lowest cost (C)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2" name="Google Shape;1442;p52"/>
          <p:cNvSpPr txBox="1"/>
          <p:nvPr/>
        </p:nvSpPr>
        <p:spPr>
          <a:xfrm>
            <a:off x="4206675" y="45575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C as visited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3" name="Google Shape;1443;p52"/>
          <p:cNvSpPr txBox="1"/>
          <p:nvPr/>
        </p:nvSpPr>
        <p:spPr>
          <a:xfrm>
            <a:off x="4206725" y="687575"/>
            <a:ext cx="471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each outgoing edge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(ignore C→B &amp; C→E since B &amp; E are already visited)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4" name="Google Shape;1444;p52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5" name="Google Shape;1445;p52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6" name="Google Shape;1446;p52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7" name="Google Shape;1447;p52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8" name="Google Shape;1448;p52"/>
          <p:cNvSpPr/>
          <p:nvPr/>
        </p:nvSpPr>
        <p:spPr>
          <a:xfrm>
            <a:off x="4206675" y="2883900"/>
            <a:ext cx="4498500" cy="407400"/>
          </a:xfrm>
          <a:prstGeom prst="rect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2"/>
          <p:cNvSpPr txBox="1"/>
          <p:nvPr/>
        </p:nvSpPr>
        <p:spPr>
          <a:xfrm>
            <a:off x="4206725" y="1123863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outgoing edges to unvisited nodes; continue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0" name="Google Shape;1450;p52"/>
          <p:cNvSpPr txBox="1"/>
          <p:nvPr/>
        </p:nvSpPr>
        <p:spPr>
          <a:xfrm>
            <a:off x="2659530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 b="1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51" name="Google Shape;1451;p52"/>
          <p:cNvCxnSpPr/>
          <p:nvPr/>
        </p:nvCxnSpPr>
        <p:spPr>
          <a:xfrm>
            <a:off x="2983873" y="2067311"/>
            <a:ext cx="0" cy="2040600"/>
          </a:xfrm>
          <a:prstGeom prst="straightConnector1">
            <a:avLst/>
          </a:prstGeom>
          <a:noFill/>
          <a:ln w="19050" cap="flat" cmpd="sng">
            <a:solidFill>
              <a:srgbClr val="766DF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3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7" name="Google Shape;1457;p53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8" name="Google Shape;1458;p53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9" name="Google Shape;1459;p53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0" name="Google Shape;1460;p53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1" name="Google Shape;1461;p53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2" name="Google Shape;1462;p53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63" name="Google Shape;1463;p53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4" name="Google Shape;1464;p53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5" name="Google Shape;1465;p53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66" name="Google Shape;1466;p53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67" name="Google Shape;1467;p53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8" name="Google Shape;1468;p53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9" name="Google Shape;1469;p53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0" name="Google Shape;1470;p53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1" name="Google Shape;1471;p53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72" name="Google Shape;1472;p53"/>
          <p:cNvCxnSpPr>
            <a:endCxn id="1461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3" name="Google Shape;1473;p53"/>
          <p:cNvCxnSpPr>
            <a:stCxn id="1462" idx="4"/>
            <a:endCxn id="1460" idx="0"/>
          </p:cNvCxnSpPr>
          <p:nvPr/>
        </p:nvCxnSpPr>
        <p:spPr>
          <a:xfrm>
            <a:off x="2983573" y="2067311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474" name="Google Shape;1474;p53"/>
          <p:cNvCxnSpPr>
            <a:stCxn id="1458" idx="6"/>
            <a:endCxn id="1459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5" name="Google Shape;1475;p53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6" name="Google Shape;1476;p53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7" name="Google Shape;1477;p53"/>
          <p:cNvSpPr txBox="1"/>
          <p:nvPr/>
        </p:nvSpPr>
        <p:spPr>
          <a:xfrm>
            <a:off x="3271938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8" name="Google Shape;1478;p53"/>
          <p:cNvSpPr txBox="1"/>
          <p:nvPr/>
        </p:nvSpPr>
        <p:spPr>
          <a:xfrm>
            <a:off x="3271938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9" name="Google Shape;1479;p53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0" name="Google Shape;1480;p53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1" name="Google Shape;1481;p53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2" name="Google Shape;1482;p53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3" name="Google Shape;1483;p53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4" name="Google Shape;1484;p53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5" name="Google Shape;1485;p53"/>
          <p:cNvSpPr txBox="1"/>
          <p:nvPr/>
        </p:nvSpPr>
        <p:spPr>
          <a:xfrm>
            <a:off x="2659542" y="2721088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6" name="Google Shape;1486;p53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87" name="Google Shape;1487;p53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8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16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11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50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</a:t>
                      </a:r>
                      <a:endParaRPr/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13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4</a:t>
                      </a:r>
                      <a:endParaRPr sz="1200" strike="sngStrike">
                        <a:solidFill>
                          <a:srgbClr val="FF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∞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65750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8" name="Google Shape;1488;p53"/>
          <p:cNvGraphicFramePr/>
          <p:nvPr/>
        </p:nvGraphicFramePr>
        <p:xfrm>
          <a:off x="5331275" y="28839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9" name="Google Shape;1489;p53"/>
          <p:cNvSpPr/>
          <p:nvPr/>
        </p:nvSpPr>
        <p:spPr>
          <a:xfrm>
            <a:off x="473638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0" name="Google Shape;1490;p53"/>
          <p:cNvSpPr/>
          <p:nvPr/>
        </p:nvSpPr>
        <p:spPr>
          <a:xfrm>
            <a:off x="1102063" y="15635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1" name="Google Shape;1491;p53"/>
          <p:cNvSpPr/>
          <p:nvPr/>
        </p:nvSpPr>
        <p:spPr>
          <a:xfrm>
            <a:off x="2721963" y="15602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2" name="Google Shape;1492;p53"/>
          <p:cNvSpPr/>
          <p:nvPr/>
        </p:nvSpPr>
        <p:spPr>
          <a:xfrm>
            <a:off x="1102063" y="41044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3" name="Google Shape;1493;p53"/>
          <p:cNvSpPr/>
          <p:nvPr/>
        </p:nvSpPr>
        <p:spPr>
          <a:xfrm>
            <a:off x="3356213" y="283403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4" name="Google Shape;1494;p53"/>
          <p:cNvSpPr/>
          <p:nvPr/>
        </p:nvSpPr>
        <p:spPr>
          <a:xfrm>
            <a:off x="2726263" y="4110386"/>
            <a:ext cx="523200" cy="504600"/>
          </a:xfrm>
          <a:prstGeom prst="ellipse">
            <a:avLst/>
          </a:prstGeom>
          <a:solidFill>
            <a:srgbClr val="F3F7FB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5" name="Google Shape;1495;p53"/>
          <p:cNvSpPr txBox="1"/>
          <p:nvPr/>
        </p:nvSpPr>
        <p:spPr>
          <a:xfrm>
            <a:off x="4206707" y="5565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more unvisited nodes; we are done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4"/>
          <p:cNvSpPr txBox="1"/>
          <p:nvPr/>
        </p:nvSpPr>
        <p:spPr>
          <a:xfrm>
            <a:off x="885825" y="2233200"/>
            <a:ext cx="338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1" name="Google Shape;1501;p54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4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54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54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54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4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4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4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4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4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4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4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4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4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4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4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4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4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4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4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54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54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54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4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54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4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4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4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4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4"/>
          <p:cNvSpPr txBox="1"/>
          <p:nvPr/>
        </p:nvSpPr>
        <p:spPr>
          <a:xfrm>
            <a:off x="3829975" y="260925"/>
            <a:ext cx="51216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Dijkstra(Vertex source):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for each vertex v: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set v.cost = infinity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unvisited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set source.cost = 0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while exist unvisited vertices: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select unvisited vertex v with lowest cost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mark v as visited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edge (v, u) with weight w: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potentialBest = v.cost + w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currBest = u.cost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(potentialBest &lt; currBest):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u.cost = potentialBest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u.pred = v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5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537" name="Google Shape;1537;p55"/>
          <p:cNvGraphicFramePr/>
          <p:nvPr/>
        </p:nvGraphicFramePr>
        <p:xfrm>
          <a:off x="4206600" y="1660600"/>
          <a:ext cx="4498700" cy="28514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Vertex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Visited?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Predecessor</a:t>
                      </a:r>
                      <a:endParaRPr sz="1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6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8" name="Google Shape;1538;p55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9" name="Google Shape;1539;p55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0" name="Google Shape;1540;p55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1" name="Google Shape;1541;p55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2" name="Google Shape;1542;p55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3" name="Google Shape;1543;p55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44" name="Google Shape;1544;p55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5" name="Google Shape;1545;p55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6" name="Google Shape;1546;p55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47" name="Google Shape;1547;p55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48" name="Google Shape;1548;p55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9" name="Google Shape;1549;p55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0" name="Google Shape;1550;p55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1" name="Google Shape;1551;p55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2" name="Google Shape;1552;p55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53" name="Google Shape;1553;p55"/>
          <p:cNvCxnSpPr>
            <a:endCxn id="1542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4" name="Google Shape;1554;p55"/>
          <p:cNvCxnSpPr>
            <a:stCxn id="1539" idx="6"/>
            <a:endCxn id="1540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5" name="Google Shape;1555;p55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6" name="Google Shape;1556;p55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7" name="Google Shape;1557;p55"/>
          <p:cNvSpPr txBox="1"/>
          <p:nvPr/>
        </p:nvSpPr>
        <p:spPr>
          <a:xfrm>
            <a:off x="3271952" y="2236875"/>
            <a:ext cx="4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8" name="Google Shape;1558;p55"/>
          <p:cNvSpPr txBox="1"/>
          <p:nvPr/>
        </p:nvSpPr>
        <p:spPr>
          <a:xfrm>
            <a:off x="3271957" y="3566475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9" name="Google Shape;1559;p55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0" name="Google Shape;1560;p55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1" name="Google Shape;1561;p55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2" name="Google Shape;1562;p55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3" name="Google Shape;1563;p55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90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4" name="Google Shape;1564;p55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5" name="Google Shape;1565;p55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6" name="Google Shape;1566;p55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7" name="Google Shape;1567;p55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cost of source vertex A to 0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568" name="Google Shape;1568;p55"/>
          <p:cNvGraphicFramePr/>
          <p:nvPr/>
        </p:nvGraphicFramePr>
        <p:xfrm>
          <a:off x="6455925" y="2067950"/>
          <a:ext cx="1124675" cy="24441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∞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69" name="Google Shape;1569;p55"/>
          <p:cNvGraphicFramePr/>
          <p:nvPr/>
        </p:nvGraphicFramePr>
        <p:xfrm>
          <a:off x="6455925" y="2067225"/>
          <a:ext cx="1124675" cy="40735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70" name="Google Shape;1570;p55"/>
          <p:cNvGraphicFramePr/>
          <p:nvPr/>
        </p:nvGraphicFramePr>
        <p:xfrm>
          <a:off x="5331250" y="2067950"/>
          <a:ext cx="1124675" cy="2444100"/>
        </p:xfrm>
        <a:graphic>
          <a:graphicData uri="http://schemas.openxmlformats.org/drawingml/2006/table">
            <a:tbl>
              <a:tblPr>
                <a:noFill/>
                <a:tableStyleId>{539D61A7-96CE-44E5-8F0B-0CCA79CB8CB7}</a:tableStyleId>
              </a:tblPr>
              <a:tblGrid>
                <a:gridCol w="11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5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6" name="Google Shape;1576;p56"/>
          <p:cNvSpPr/>
          <p:nvPr/>
        </p:nvSpPr>
        <p:spPr>
          <a:xfrm>
            <a:off x="11020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7" name="Google Shape;1577;p56"/>
          <p:cNvSpPr/>
          <p:nvPr/>
        </p:nvSpPr>
        <p:spPr>
          <a:xfrm>
            <a:off x="47364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8" name="Google Shape;1578;p56"/>
          <p:cNvSpPr/>
          <p:nvPr/>
        </p:nvSpPr>
        <p:spPr>
          <a:xfrm>
            <a:off x="3356198" y="28340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9" name="Google Shape;1579;p56"/>
          <p:cNvSpPr/>
          <p:nvPr/>
        </p:nvSpPr>
        <p:spPr>
          <a:xfrm>
            <a:off x="27219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0" name="Google Shape;1580;p56"/>
          <p:cNvSpPr/>
          <p:nvPr/>
        </p:nvSpPr>
        <p:spPr>
          <a:xfrm>
            <a:off x="1102073" y="4107836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1" name="Google Shape;1581;p56"/>
          <p:cNvSpPr/>
          <p:nvPr/>
        </p:nvSpPr>
        <p:spPr>
          <a:xfrm>
            <a:off x="2721973" y="1562711"/>
            <a:ext cx="523200" cy="504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82" name="Google Shape;1582;p56"/>
          <p:cNvCxnSpPr/>
          <p:nvPr/>
        </p:nvCxnSpPr>
        <p:spPr>
          <a:xfrm>
            <a:off x="1625050" y="1815125"/>
            <a:ext cx="1098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3" name="Google Shape;1583;p56"/>
          <p:cNvCxnSpPr/>
          <p:nvPr/>
        </p:nvCxnSpPr>
        <p:spPr>
          <a:xfrm>
            <a:off x="3101050" y="2040450"/>
            <a:ext cx="407100" cy="8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4" name="Google Shape;1584;p56"/>
          <p:cNvCxnSpPr/>
          <p:nvPr/>
        </p:nvCxnSpPr>
        <p:spPr>
          <a:xfrm rot="10800000" flipH="1">
            <a:off x="3098275" y="3314950"/>
            <a:ext cx="409800" cy="8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85" name="Google Shape;1585;p56"/>
          <p:cNvCxnSpPr/>
          <p:nvPr/>
        </p:nvCxnSpPr>
        <p:spPr>
          <a:xfrm>
            <a:off x="1626775" y="4354750"/>
            <a:ext cx="1098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86" name="Google Shape;1586;p56"/>
          <p:cNvCxnSpPr/>
          <p:nvPr/>
        </p:nvCxnSpPr>
        <p:spPr>
          <a:xfrm>
            <a:off x="848050" y="3315200"/>
            <a:ext cx="4056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7" name="Google Shape;1587;p56"/>
          <p:cNvCxnSpPr/>
          <p:nvPr/>
        </p:nvCxnSpPr>
        <p:spPr>
          <a:xfrm rot="10800000" flipH="1">
            <a:off x="846675" y="2048950"/>
            <a:ext cx="402900" cy="8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8" name="Google Shape;1588;p56"/>
          <p:cNvCxnSpPr/>
          <p:nvPr/>
        </p:nvCxnSpPr>
        <p:spPr>
          <a:xfrm rot="10800000" flipH="1">
            <a:off x="961825" y="1945425"/>
            <a:ext cx="1794000" cy="10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9" name="Google Shape;1589;p56"/>
          <p:cNvCxnSpPr/>
          <p:nvPr/>
        </p:nvCxnSpPr>
        <p:spPr>
          <a:xfrm>
            <a:off x="961825" y="3217075"/>
            <a:ext cx="1796400" cy="10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0" name="Google Shape;1590;p56"/>
          <p:cNvCxnSpPr/>
          <p:nvPr/>
        </p:nvCxnSpPr>
        <p:spPr>
          <a:xfrm rot="10800000" flipH="1">
            <a:off x="1591000" y="3217250"/>
            <a:ext cx="18000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91" name="Google Shape;1591;p56"/>
          <p:cNvCxnSpPr>
            <a:endCxn id="1580" idx="0"/>
          </p:cNvCxnSpPr>
          <p:nvPr/>
        </p:nvCxnSpPr>
        <p:spPr>
          <a:xfrm>
            <a:off x="1363673" y="2067236"/>
            <a:ext cx="0" cy="20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2" name="Google Shape;1592;p56"/>
          <p:cNvCxnSpPr>
            <a:stCxn id="1577" idx="6"/>
            <a:endCxn id="1578" idx="2"/>
          </p:cNvCxnSpPr>
          <p:nvPr/>
        </p:nvCxnSpPr>
        <p:spPr>
          <a:xfrm>
            <a:off x="996848" y="3086336"/>
            <a:ext cx="235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3" name="Google Shape;1593;p56"/>
          <p:cNvSpPr txBox="1"/>
          <p:nvPr/>
        </p:nvSpPr>
        <p:spPr>
          <a:xfrm>
            <a:off x="779875" y="22368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4" name="Google Shape;1594;p56"/>
          <p:cNvSpPr txBox="1"/>
          <p:nvPr/>
        </p:nvSpPr>
        <p:spPr>
          <a:xfrm>
            <a:off x="2012525" y="15087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5" name="Google Shape;1595;p56"/>
          <p:cNvSpPr txBox="1"/>
          <p:nvPr/>
        </p:nvSpPr>
        <p:spPr>
          <a:xfrm>
            <a:off x="3271952" y="2236875"/>
            <a:ext cx="4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-5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6" name="Google Shape;1596;p56"/>
          <p:cNvSpPr txBox="1"/>
          <p:nvPr/>
        </p:nvSpPr>
        <p:spPr>
          <a:xfrm>
            <a:off x="3271957" y="3566475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7" name="Google Shape;1597;p56"/>
          <p:cNvSpPr txBox="1"/>
          <p:nvPr/>
        </p:nvSpPr>
        <p:spPr>
          <a:xfrm>
            <a:off x="779863" y="356647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8" name="Google Shape;1598;p56"/>
          <p:cNvSpPr txBox="1"/>
          <p:nvPr/>
        </p:nvSpPr>
        <p:spPr>
          <a:xfrm>
            <a:off x="162528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9" name="Google Shape;1599;p56"/>
          <p:cNvSpPr txBox="1"/>
          <p:nvPr/>
        </p:nvSpPr>
        <p:spPr>
          <a:xfrm>
            <a:off x="1292430" y="272110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0" name="Google Shape;1600;p56"/>
          <p:cNvSpPr txBox="1"/>
          <p:nvPr/>
        </p:nvSpPr>
        <p:spPr>
          <a:xfrm>
            <a:off x="1522080" y="21707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80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1" name="Google Shape;1601;p56"/>
          <p:cNvSpPr txBox="1"/>
          <p:nvPr/>
        </p:nvSpPr>
        <p:spPr>
          <a:xfrm>
            <a:off x="1962880" y="2784875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90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2" name="Google Shape;1602;p56"/>
          <p:cNvSpPr txBox="1"/>
          <p:nvPr/>
        </p:nvSpPr>
        <p:spPr>
          <a:xfrm>
            <a:off x="2334730" y="3380550"/>
            <a:ext cx="4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3" name="Google Shape;1603;p56"/>
          <p:cNvSpPr txBox="1"/>
          <p:nvPr/>
        </p:nvSpPr>
        <p:spPr>
          <a:xfrm>
            <a:off x="2012525" y="4294925"/>
            <a:ext cx="3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4" name="Google Shape;1604;p56"/>
          <p:cNvSpPr txBox="1"/>
          <p:nvPr/>
        </p:nvSpPr>
        <p:spPr>
          <a:xfrm>
            <a:off x="4206732" y="4409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each vertex as unvisited with cost ∞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5" name="Google Shape;1605;p56"/>
          <p:cNvSpPr txBox="1"/>
          <p:nvPr/>
        </p:nvSpPr>
        <p:spPr>
          <a:xfrm>
            <a:off x="4206675" y="672100"/>
            <a:ext cx="44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cost of source vertex A to 0</a:t>
            </a:r>
            <a:endParaRPr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06" name="Google Shape;1606;p56"/>
          <p:cNvGraphicFramePr/>
          <p:nvPr/>
        </p:nvGraphicFramePr>
        <p:xfrm>
          <a:off x="4665625" y="1659550"/>
          <a:ext cx="3958725" cy="2565475"/>
        </p:xfrm>
        <a:graphic>
          <a:graphicData uri="http://schemas.openxmlformats.org/drawingml/2006/table">
            <a:tbl>
              <a:tblPr>
                <a:noFill/>
                <a:tableStyleId>{8BC7BD18-4DD7-4C59-B0A4-5E1892EA9E9A}</a:tableStyleId>
              </a:tblPr>
              <a:tblGrid>
                <a:gridCol w="7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Vertex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Visited?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Cost of Path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Pred</a:t>
                      </a:r>
                      <a:endParaRPr sz="12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b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05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endParaRPr sz="12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80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08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b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90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03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c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13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d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True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solidFill>
                            <a:srgbClr val="FF0000"/>
                          </a:solidFill>
                        </a:rPr>
                        <a:t>∞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04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a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07" name="Google Shape;1607;p56"/>
          <p:cNvGraphicFramePr/>
          <p:nvPr/>
        </p:nvGraphicFramePr>
        <p:xfrm>
          <a:off x="4648200" y="4294925"/>
          <a:ext cx="3958725" cy="492760"/>
        </p:xfrm>
        <a:graphic>
          <a:graphicData uri="http://schemas.openxmlformats.org/drawingml/2006/table">
            <a:tbl>
              <a:tblPr>
                <a:noFill/>
                <a:tableStyleId>{8BC7BD18-4DD7-4C59-B0A4-5E1892EA9E9A}</a:tableStyleId>
              </a:tblPr>
              <a:tblGrid>
                <a:gridCol w="39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Order added to known set: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 a, f, b, c, d, e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7"/>
          <p:cNvSpPr txBox="1"/>
          <p:nvPr/>
        </p:nvSpPr>
        <p:spPr>
          <a:xfrm>
            <a:off x="2159700" y="2248500"/>
            <a:ext cx="482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3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3" name="Google Shape;1613;p57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7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7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7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7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7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7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7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7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7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7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7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7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7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7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7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57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57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7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7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7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57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7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57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57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57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7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7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7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57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/>
        </p:nvSpPr>
        <p:spPr>
          <a:xfrm>
            <a:off x="0" y="333300"/>
            <a:ext cx="49521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 Terminology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7242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1523637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1126899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4" name="Google Shape;164;p17"/>
          <p:cNvCxnSpPr/>
          <p:nvPr/>
        </p:nvCxnSpPr>
        <p:spPr>
          <a:xfrm flipH="1">
            <a:off x="1056800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1470500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7"/>
          <p:cNvCxnSpPr/>
          <p:nvPr/>
        </p:nvCxnSpPr>
        <p:spPr>
          <a:xfrm rot="10800000" flipH="1">
            <a:off x="1173749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7"/>
          <p:cNvSpPr/>
          <p:nvPr/>
        </p:nvSpPr>
        <p:spPr>
          <a:xfrm>
            <a:off x="71288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7928237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7531499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0" name="Google Shape;170;p17"/>
          <p:cNvCxnSpPr/>
          <p:nvPr/>
        </p:nvCxnSpPr>
        <p:spPr>
          <a:xfrm flipH="1">
            <a:off x="7461400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/>
          <p:cNvCxnSpPr/>
          <p:nvPr/>
        </p:nvCxnSpPr>
        <p:spPr>
          <a:xfrm>
            <a:off x="7875100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7"/>
          <p:cNvSpPr/>
          <p:nvPr/>
        </p:nvSpPr>
        <p:spPr>
          <a:xfrm>
            <a:off x="2891812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3691174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3294437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5" name="Google Shape;175;p17"/>
          <p:cNvCxnSpPr/>
          <p:nvPr/>
        </p:nvCxnSpPr>
        <p:spPr>
          <a:xfrm flipH="1">
            <a:off x="3224338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7"/>
          <p:cNvCxnSpPr/>
          <p:nvPr/>
        </p:nvCxnSpPr>
        <p:spPr>
          <a:xfrm rot="10800000" flipH="1">
            <a:off x="3341287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17"/>
          <p:cNvSpPr txBox="1"/>
          <p:nvPr/>
        </p:nvSpPr>
        <p:spPr>
          <a:xfrm>
            <a:off x="2595475" y="4562925"/>
            <a:ext cx="18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directed, weighted, cyclic graph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344097" y="4562925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directed, unweighted, acyclic graph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511675" y="4562925"/>
            <a:ext cx="213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undirected, unweighted, acyclic graph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4957599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5756962" y="40797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7"/>
          <p:cNvSpPr/>
          <p:nvPr/>
        </p:nvSpPr>
        <p:spPr>
          <a:xfrm rot="9044091">
            <a:off x="3584800" y="3679871"/>
            <a:ext cx="404417" cy="479215"/>
          </a:xfrm>
          <a:prstGeom prst="arc">
            <a:avLst>
              <a:gd name="adj1" fmla="val 18639275"/>
              <a:gd name="adj2" fmla="val 296416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5360224" y="3420525"/>
            <a:ext cx="441600" cy="426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4" name="Google Shape;184;p17"/>
          <p:cNvCxnSpPr/>
          <p:nvPr/>
        </p:nvCxnSpPr>
        <p:spPr>
          <a:xfrm flipH="1">
            <a:off x="5290125" y="3817825"/>
            <a:ext cx="168900" cy="28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7"/>
          <p:cNvCxnSpPr/>
          <p:nvPr/>
        </p:nvCxnSpPr>
        <p:spPr>
          <a:xfrm>
            <a:off x="5703825" y="3814800"/>
            <a:ext cx="166200" cy="28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17"/>
          <p:cNvSpPr txBox="1"/>
          <p:nvPr/>
        </p:nvSpPr>
        <p:spPr>
          <a:xfrm>
            <a:off x="6704700" y="4562925"/>
            <a:ext cx="209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undirected, weighted, cyclic graph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454650" y="1456650"/>
            <a:ext cx="8399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Directed vs. undirected graphs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Edges can have direction (i.e. bidirectional vs. unidirectional)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Weighted vs. unweighted graphs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Edges can have weights/costs (e.g. how many minutes to go from vertex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A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B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Cyclic vs. acyclic graphs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 contains a cycle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3429188" y="4326325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5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3158525" y="3814800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3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3819163" y="37897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7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1" name="Google Shape;191;p17"/>
          <p:cNvSpPr/>
          <p:nvPr/>
        </p:nvSpPr>
        <p:spPr>
          <a:xfrm rot="-1797029">
            <a:off x="3443652" y="3762982"/>
            <a:ext cx="404405" cy="479234"/>
          </a:xfrm>
          <a:prstGeom prst="arc">
            <a:avLst>
              <a:gd name="adj1" fmla="val 18639275"/>
              <a:gd name="adj2" fmla="val 296416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3454063" y="39632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1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cxnSp>
        <p:nvCxnSpPr>
          <p:cNvPr id="193" name="Google Shape;193;p17"/>
          <p:cNvCxnSpPr/>
          <p:nvPr/>
        </p:nvCxnSpPr>
        <p:spPr>
          <a:xfrm rot="10800000" flipH="1">
            <a:off x="7578349" y="4292575"/>
            <a:ext cx="3420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7"/>
          <p:cNvSpPr txBox="1"/>
          <p:nvPr/>
        </p:nvSpPr>
        <p:spPr>
          <a:xfrm>
            <a:off x="7355900" y="38563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3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7669200" y="4311300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5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7973100" y="3856388"/>
            <a:ext cx="16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TIX Two Text"/>
                <a:ea typeface="STIX Two Text"/>
                <a:cs typeface="STIX Two Text"/>
                <a:sym typeface="STIX Two Text"/>
              </a:rPr>
              <a:t>7</a:t>
            </a:r>
            <a:endParaRPr sz="1000">
              <a:latin typeface="STIX Two Text"/>
              <a:ea typeface="STIX Two Text"/>
              <a:cs typeface="STIX Two Text"/>
              <a:sym typeface="STIX Two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/>
        </p:nvSpPr>
        <p:spPr>
          <a:xfrm>
            <a:off x="2669400" y="223320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 Traversals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name="adj" fmla="val 50000"/>
            </a:avLst>
          </a:prstGeom>
          <a:solidFill>
            <a:srgbClr val="F3F7FB">
              <a:alpha val="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/>
        </p:nvSpPr>
        <p:spPr>
          <a:xfrm>
            <a:off x="461900" y="1834100"/>
            <a:ext cx="58158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Depth First Search (DFS)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Explores the graph by going as deep as possible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using a stack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runtime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7" name="Google Shape;237;p19"/>
          <p:cNvCxnSpPr/>
          <p:nvPr/>
        </p:nvCxnSpPr>
        <p:spPr>
          <a:xfrm rot="10800000" flipH="1">
            <a:off x="6277726" y="2225458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9"/>
          <p:cNvCxnSpPr/>
          <p:nvPr/>
        </p:nvCxnSpPr>
        <p:spPr>
          <a:xfrm rot="10800000">
            <a:off x="6609045" y="2225372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0" y="333300"/>
            <a:ext cx="4628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 Traversals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6791754" y="2629850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1" name="Google Shape;241;p19"/>
          <p:cNvCxnSpPr/>
          <p:nvPr/>
        </p:nvCxnSpPr>
        <p:spPr>
          <a:xfrm rot="10800000" flipH="1">
            <a:off x="7599325" y="2238298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19"/>
          <p:cNvCxnSpPr/>
          <p:nvPr/>
        </p:nvCxnSpPr>
        <p:spPr>
          <a:xfrm rot="10800000">
            <a:off x="7930644" y="2238212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19"/>
          <p:cNvSpPr/>
          <p:nvPr/>
        </p:nvSpPr>
        <p:spPr>
          <a:xfrm>
            <a:off x="6130950" y="2629849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8113353" y="2642543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7452549" y="2642543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6" name="Google Shape;246;p19"/>
          <p:cNvCxnSpPr/>
          <p:nvPr/>
        </p:nvCxnSpPr>
        <p:spPr>
          <a:xfrm rot="10800000" flipH="1">
            <a:off x="6603717" y="1905581"/>
            <a:ext cx="665400" cy="3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9"/>
          <p:cNvCxnSpPr/>
          <p:nvPr/>
        </p:nvCxnSpPr>
        <p:spPr>
          <a:xfrm rot="10800000">
            <a:off x="7268847" y="1905521"/>
            <a:ext cx="6594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/>
          <p:nvPr/>
        </p:nvSpPr>
        <p:spPr>
          <a:xfrm>
            <a:off x="7122154" y="1762525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6459130" y="208195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7780729" y="2094648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1" name="Google Shape;251;p19"/>
          <p:cNvCxnSpPr/>
          <p:nvPr/>
        </p:nvCxnSpPr>
        <p:spPr>
          <a:xfrm rot="10800000" flipH="1">
            <a:off x="6276089" y="3816629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9"/>
          <p:cNvCxnSpPr/>
          <p:nvPr/>
        </p:nvCxnSpPr>
        <p:spPr>
          <a:xfrm rot="10800000">
            <a:off x="6607408" y="3816543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19"/>
          <p:cNvSpPr/>
          <p:nvPr/>
        </p:nvSpPr>
        <p:spPr>
          <a:xfrm>
            <a:off x="6790117" y="4221021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Google Shape;254;p19"/>
          <p:cNvCxnSpPr/>
          <p:nvPr/>
        </p:nvCxnSpPr>
        <p:spPr>
          <a:xfrm rot="10800000" flipH="1">
            <a:off x="7597689" y="3829469"/>
            <a:ext cx="3312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9"/>
          <p:cNvCxnSpPr/>
          <p:nvPr/>
        </p:nvCxnSpPr>
        <p:spPr>
          <a:xfrm rot="10800000">
            <a:off x="7929007" y="3829383"/>
            <a:ext cx="32370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19"/>
          <p:cNvSpPr/>
          <p:nvPr/>
        </p:nvSpPr>
        <p:spPr>
          <a:xfrm>
            <a:off x="6129313" y="4221020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8111716" y="423371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7450913" y="4233714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9" name="Google Shape;259;p19"/>
          <p:cNvCxnSpPr/>
          <p:nvPr/>
        </p:nvCxnSpPr>
        <p:spPr>
          <a:xfrm rot="10800000" flipH="1">
            <a:off x="6602080" y="3496752"/>
            <a:ext cx="665400" cy="3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19"/>
          <p:cNvCxnSpPr/>
          <p:nvPr/>
        </p:nvCxnSpPr>
        <p:spPr>
          <a:xfrm rot="10800000">
            <a:off x="7267210" y="3496692"/>
            <a:ext cx="6594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9"/>
          <p:cNvSpPr/>
          <p:nvPr/>
        </p:nvSpPr>
        <p:spPr>
          <a:xfrm>
            <a:off x="7120517" y="3353696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6457493" y="3673125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7779092" y="3685819"/>
            <a:ext cx="291900" cy="281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6322376" y="2913080"/>
            <a:ext cx="1891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Depth First Search (DFS)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6361076" y="4504251"/>
            <a:ext cx="18915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Breadth First Search (BFS)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6459138" y="2443580"/>
            <a:ext cx="323700" cy="1989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 rot="-1484494">
            <a:off x="6862292" y="2195743"/>
            <a:ext cx="893851" cy="22551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 rot="-3471658">
            <a:off x="6231515" y="2433964"/>
            <a:ext cx="313548" cy="8274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 rot="-1533907">
            <a:off x="6709669" y="1972767"/>
            <a:ext cx="392087" cy="8131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 rot="-3471658">
            <a:off x="7554282" y="2446653"/>
            <a:ext cx="313548" cy="8274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7780723" y="2443580"/>
            <a:ext cx="323700" cy="1989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 rot="-1533907">
            <a:off x="6713113" y="3563938"/>
            <a:ext cx="392087" cy="8131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10785264">
            <a:off x="6773801" y="3787432"/>
            <a:ext cx="979809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 rot="-10783891">
            <a:off x="6445708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 rot="-10783891">
            <a:off x="7767329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 rot="-10783891">
            <a:off x="7108048" y="4321302"/>
            <a:ext cx="320104" cy="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 rot="-901031">
            <a:off x="6408428" y="4055126"/>
            <a:ext cx="1381273" cy="8143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457950" y="3074775"/>
            <a:ext cx="5317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Breadth First Search (BFS)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Explores the graph level by level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using a queue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Finds the shortest path in an unweighted, acyclic graph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runtime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54650" y="1456650"/>
            <a:ext cx="349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iterate through a graph?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0" y="333300"/>
            <a:ext cx="4884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Depth First Search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454650" y="1456650"/>
            <a:ext cx="43914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DFS(Vertex start):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stack s to hold start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mark start as visited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while s is not empty: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vertex v = s.pop()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neighbour u of v: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mark u as visited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 u to s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4118650" y="1456650"/>
            <a:ext cx="44751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Explores the graph by going as deep as possible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using a stack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runtime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7" name="Google Shape;287;p20"/>
          <p:cNvCxnSpPr/>
          <p:nvPr/>
        </p:nvCxnSpPr>
        <p:spPr>
          <a:xfrm rot="10800000" flipH="1">
            <a:off x="5356921" y="3634824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0"/>
          <p:cNvCxnSpPr/>
          <p:nvPr/>
        </p:nvCxnSpPr>
        <p:spPr>
          <a:xfrm rot="10800000">
            <a:off x="5707313" y="3634781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0"/>
          <p:cNvSpPr/>
          <p:nvPr/>
        </p:nvSpPr>
        <p:spPr>
          <a:xfrm>
            <a:off x="5900748" y="406259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0" name="Google Shape;290;p20"/>
          <p:cNvCxnSpPr/>
          <p:nvPr/>
        </p:nvCxnSpPr>
        <p:spPr>
          <a:xfrm rot="10800000" flipH="1">
            <a:off x="6755136" y="3648409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0"/>
          <p:cNvCxnSpPr/>
          <p:nvPr/>
        </p:nvCxnSpPr>
        <p:spPr>
          <a:xfrm rot="10800000">
            <a:off x="7105527" y="3648366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20"/>
          <p:cNvSpPr/>
          <p:nvPr/>
        </p:nvSpPr>
        <p:spPr>
          <a:xfrm>
            <a:off x="5201636" y="406259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7298963" y="407602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6599851" y="407602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5" name="Google Shape;295;p20"/>
          <p:cNvCxnSpPr/>
          <p:nvPr/>
        </p:nvCxnSpPr>
        <p:spPr>
          <a:xfrm rot="10800000" flipH="1">
            <a:off x="5701810" y="3296273"/>
            <a:ext cx="703800" cy="3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0"/>
          <p:cNvCxnSpPr/>
          <p:nvPr/>
        </p:nvCxnSpPr>
        <p:spPr>
          <a:xfrm rot="10800000">
            <a:off x="6405625" y="3296058"/>
            <a:ext cx="697500" cy="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0"/>
          <p:cNvSpPr/>
          <p:nvPr/>
        </p:nvSpPr>
        <p:spPr>
          <a:xfrm>
            <a:off x="6250302" y="314497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5548841" y="348292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6947056" y="349635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5404160" y="4362250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Depth First Search (DFS)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548850" y="3865525"/>
            <a:ext cx="342600" cy="210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 rot="-1485138">
            <a:off x="5975302" y="3603217"/>
            <a:ext cx="945793" cy="23840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-3473418">
            <a:off x="5307842" y="3855288"/>
            <a:ext cx="331865" cy="873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 rot="-1534963">
            <a:off x="5813904" y="3367353"/>
            <a:ext cx="414762" cy="8600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 rot="-3473418">
            <a:off x="6707292" y="3868713"/>
            <a:ext cx="331865" cy="873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6947050" y="3865525"/>
            <a:ext cx="342600" cy="210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/>
          <p:nvPr/>
        </p:nvSpPr>
        <p:spPr>
          <a:xfrm>
            <a:off x="0" y="333300"/>
            <a:ext cx="52266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spcFirstLastPara="1" wrap="square" lIns="731500" tIns="182875" rIns="731750" bIns="182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Breadth First Search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454650" y="1456650"/>
            <a:ext cx="4391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BFS(Vertex start):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queue q to hold start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mark start as visited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while q is not empty: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vertex v = q.dequeue()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for each neighbour u of v: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if u is not visited: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mark u as visited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predecessor[u] = v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 u to q</a:t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4118650" y="1456650"/>
            <a:ext cx="45723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Explores the graph level by level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using a queue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Finds the shortest path in an unweighted, acyclic graph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rgbClr val="391A4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(|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V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 + |</a:t>
            </a:r>
            <a:r>
              <a:rPr lang="en" sz="1600" i="1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E</a:t>
            </a:r>
            <a:r>
              <a:rPr lang="en" sz="1600">
                <a:solidFill>
                  <a:srgbClr val="391A47"/>
                </a:solidFill>
                <a:latin typeface="STIX Two Text"/>
                <a:ea typeface="STIX Two Text"/>
                <a:cs typeface="STIX Two Text"/>
                <a:sym typeface="STIX Two Text"/>
              </a:rPr>
              <a:t>|)</a:t>
            </a:r>
            <a:r>
              <a:rPr lang="en" sz="1600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runtime</a:t>
            </a:r>
            <a:endParaRPr sz="16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4" name="Google Shape;314;p21"/>
          <p:cNvCxnSpPr/>
          <p:nvPr/>
        </p:nvCxnSpPr>
        <p:spPr>
          <a:xfrm rot="10800000" flipH="1">
            <a:off x="5356921" y="3633174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21"/>
          <p:cNvCxnSpPr/>
          <p:nvPr/>
        </p:nvCxnSpPr>
        <p:spPr>
          <a:xfrm rot="10800000">
            <a:off x="5707313" y="3633131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21"/>
          <p:cNvSpPr/>
          <p:nvPr/>
        </p:nvSpPr>
        <p:spPr>
          <a:xfrm>
            <a:off x="5900748" y="406094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 rot="10800000" flipH="1">
            <a:off x="6755136" y="3646759"/>
            <a:ext cx="350400" cy="58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21"/>
          <p:cNvCxnSpPr/>
          <p:nvPr/>
        </p:nvCxnSpPr>
        <p:spPr>
          <a:xfrm rot="10800000">
            <a:off x="7105527" y="3646716"/>
            <a:ext cx="342600" cy="58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1"/>
          <p:cNvSpPr/>
          <p:nvPr/>
        </p:nvSpPr>
        <p:spPr>
          <a:xfrm>
            <a:off x="5201636" y="406094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7298963" y="407437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6599851" y="4074375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2" name="Google Shape;322;p21"/>
          <p:cNvCxnSpPr/>
          <p:nvPr/>
        </p:nvCxnSpPr>
        <p:spPr>
          <a:xfrm rot="10800000" flipH="1">
            <a:off x="5701810" y="3294623"/>
            <a:ext cx="703800" cy="3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21"/>
          <p:cNvCxnSpPr/>
          <p:nvPr/>
        </p:nvCxnSpPr>
        <p:spPr>
          <a:xfrm rot="10800000">
            <a:off x="6405625" y="3294408"/>
            <a:ext cx="697500" cy="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1"/>
          <p:cNvSpPr/>
          <p:nvPr/>
        </p:nvSpPr>
        <p:spPr>
          <a:xfrm>
            <a:off x="6250302" y="3143326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5548841" y="348127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6947056" y="3494708"/>
            <a:ext cx="309000" cy="29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5446835" y="4360600"/>
            <a:ext cx="200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Breadth First Search (BFS)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1"/>
          <p:cNvSpPr/>
          <p:nvPr/>
        </p:nvSpPr>
        <p:spPr>
          <a:xfrm rot="-1534963">
            <a:off x="5819279" y="3365703"/>
            <a:ext cx="414762" cy="8600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/>
          <p:nvPr/>
        </p:nvSpPr>
        <p:spPr>
          <a:xfrm rot="-10785075">
            <a:off x="5883586" y="3602100"/>
            <a:ext cx="1036510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"/>
          <p:cNvSpPr/>
          <p:nvPr/>
        </p:nvSpPr>
        <p:spPr>
          <a:xfrm rot="-10784775">
            <a:off x="5536330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/>
          <p:nvPr/>
        </p:nvSpPr>
        <p:spPr>
          <a:xfrm rot="-10784775">
            <a:off x="6934567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 rot="-10784775">
            <a:off x="6237067" y="4167000"/>
            <a:ext cx="338703" cy="86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 rot="-901567">
            <a:off x="5497033" y="3885272"/>
            <a:ext cx="1461471" cy="8617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66DF0"/>
          </a:solidFill>
          <a:ln w="9525" cap="flat" cmpd="sng">
            <a:solidFill>
              <a:srgbClr val="766D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2961</Words>
  <Application>Microsoft Office PowerPoint</Application>
  <PresentationFormat>On-screen Show (16:9)</PresentationFormat>
  <Paragraphs>1286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Courier New</vt:lpstr>
      <vt:lpstr>STIX Two Text</vt:lpstr>
      <vt:lpstr>Dancing Script</vt:lpstr>
      <vt:lpstr>Helvetica Neue</vt:lpstr>
      <vt:lpstr>Helvetica Neue Light</vt:lpstr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Ruth Anderson</cp:lastModifiedBy>
  <cp:revision>1</cp:revision>
  <dcterms:modified xsi:type="dcterms:W3CDTF">2025-02-15T21:40:54Z</dcterms:modified>
</cp:coreProperties>
</file>