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875" r:id="rId34"/>
    <p:sldId id="873" r:id="rId35"/>
    <p:sldId id="844" r:id="rId36"/>
    <p:sldId id="872" r:id="rId37"/>
    <p:sldId id="858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x="9144000" cy="5143500" type="screen16x9"/>
  <p:notesSz cx="6858000" cy="9144000"/>
  <p:embeddedFontLst>
    <p:embeddedFont>
      <p:font typeface="Dancing Script" pitchFamily="2" charset="77"/>
      <p:regular r:id="rId56"/>
    </p:embeddedFont>
    <p:embeddedFont>
      <p:font typeface="Helvetica Neue" panose="02000503000000020004" pitchFamily="2" charset="0"/>
      <p:regular r:id="rId57"/>
    </p:embeddedFont>
    <p:embeddedFont>
      <p:font typeface="Helvetica Neue Light" panose="02000403000000020004" pitchFamily="2" charset="0"/>
      <p:regular r:id="rId58"/>
    </p:embeddedFont>
    <p:embeddedFont>
      <p:font typeface="STIX Two Text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95" userDrawn="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i Yang Li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6C3AF72-4CC2-4A2B-BF52-B488637E6B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2203E334-2E95-418C-8BD4-69118429D7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9"/>
  </p:normalViewPr>
  <p:slideViewPr>
    <p:cSldViewPr snapToGrid="0" showGuides="1">
      <p:cViewPr varScale="1">
        <p:scale>
          <a:sx n="120" d="100"/>
          <a:sy n="120" d="100"/>
        </p:scale>
        <p:origin x="200" y="824"/>
      </p:cViewPr>
      <p:guideLst>
        <p:guide orient="horz" pos="162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7eb24b7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7eb24b7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Animated version.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37eb24b72d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37eb24b72d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7eb24b72d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7eb24b72d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37eb24b72d_1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37eb24b72d_1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37eb24b72d_1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37eb24b72d_1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find paths by reverse engineering predecessor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37eb24b72d_1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37eb24b72d_1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37eb24b72d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37eb24b72d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37eb24b72d_1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37eb24b72d_1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37eb24b72d_1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37eb24b72d_1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37eb24b72d_1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37eb24b72d_1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37eb24b72d_1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37eb24b72d_1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37eb24b72d_1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37eb24b72d_1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7eb24b72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7eb24b72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7eb24b72d_1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37eb24b72d_1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3104d12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33104d12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33104d1236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33104d1236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33104d12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33104d12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37eb24b72d_1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237eb24b72d_1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Dijkstra’s Algorithm won’t be covered until next week! Current + following slides are not relevant to this section, but will be helpful next week.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37eb24b72d_1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37eb24b72d_1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-GB"/>
              <a:t>Replace with priority queue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-GB"/>
              <a:t>Update new priorities (new potential paths) as we find them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37eb24b72d_1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237eb24b72d_1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37eb24b72d_1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37eb24b72d_1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37eb24b72d_1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37eb24b72d_1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37eb24b72d_1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237eb24b72d_1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7eb24b72d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7eb24b72d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37eb24b72d_1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237eb24b72d_1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37eb24b72d_1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37eb24b72d_1_1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37eb24b72d_1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237eb24b72d_1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37eb24b72d_1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237eb24b72d_1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37eb24b72d_1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237eb24b72d_1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ee2408927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2ee2408927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ee24089274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2ee24089274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2ee24089274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2ee24089274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237eb24b72d_1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237eb24b72d_1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7eb24b72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7eb24b72d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7eb24b72d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7eb24b72d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7eb24b72d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7eb24b72d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DFS: Explore everything you can reach via one neighbor, before exploring another neighbor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BFS: Visits everything in order of distance (distance is number of nodes away from origin)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7eb24b72d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37eb24b72d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Recursive way: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dfs(graph, curr):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Mark curr visited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For neighbor of curr: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If unvisited: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dfs(neighbor)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37eb24b72d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37eb24b72d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1075" y="1662213"/>
            <a:ext cx="4849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Graphs</a:t>
            </a:r>
            <a:endParaRPr sz="32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11075" y="2196163"/>
            <a:ext cx="484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CSE 332 – Section 6</a:t>
            </a:r>
            <a:endParaRPr sz="19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599475" y="2746313"/>
            <a:ext cx="4620600" cy="2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711075" y="2834788"/>
            <a:ext cx="484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Slides by James Richie Sulaeman</a:t>
            </a:r>
            <a:endParaRPr sz="15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16625" y="1456788"/>
            <a:ext cx="3293600" cy="222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/>
        </p:nvSpPr>
        <p:spPr>
          <a:xfrm>
            <a:off x="2669400" y="109155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16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2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2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2209638" y="1646825"/>
            <a:ext cx="4724700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DFS(</a:t>
            </a: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Graph g, Vertex curr</a:t>
            </a: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)</a:t>
            </a: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: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mark </a:t>
            </a: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curr </a:t>
            </a: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as visited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lang="en-US" altLang="en-GB"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for (v : neighbors(current)):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if (!v marked “visited”)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dfs(g, v)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US" alt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mark curr as “done”;</a:t>
            </a:r>
            <a:endParaRPr lang="en-US" sz="15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55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Build stack frame of dfs(g, S)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S as visited</a:t>
            </a:r>
            <a:endParaRPr lang="en-US" altLang="en-GB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400" name="Google Shape;400;p23"/>
          <p:cNvGraphicFramePr/>
          <p:nvPr/>
        </p:nvGraphicFramePr>
        <p:xfrm>
          <a:off x="6094730" y="1891030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" name="Google Shape;401;p23"/>
          <p:cNvGraphicFramePr/>
          <p:nvPr/>
        </p:nvGraphicFramePr>
        <p:xfrm>
          <a:off x="567440" y="41915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2" name="Google Shape;402;p23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55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 Call dfs on unvisited neighbor T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visited</a:t>
            </a:r>
            <a:endParaRPr lang="en-US" altLang="en-GB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6" name="Google Shape;436;p24"/>
          <p:cNvSpPr/>
          <p:nvPr/>
        </p:nvSpPr>
        <p:spPr>
          <a:xfrm>
            <a:off x="711815" y="148882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440" name="Google Shape;440;p24"/>
          <p:cNvCxnSpPr/>
          <p:nvPr/>
        </p:nvCxnSpPr>
        <p:spPr>
          <a:xfrm>
            <a:off x="1235015" y="1741201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" name="Google Shape;400;p23"/>
          <p:cNvGraphicFramePr/>
          <p:nvPr/>
        </p:nvGraphicFramePr>
        <p:xfrm>
          <a:off x="6094730" y="2298065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Google Shape;402;p23"/>
          <p:cNvSpPr/>
          <p:nvPr/>
        </p:nvSpPr>
        <p:spPr>
          <a:xfrm>
            <a:off x="2085320" y="148247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55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 Call dfs on unvisited neighbor X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visited</a:t>
            </a:r>
            <a:endParaRPr lang="en-US" altLang="en-GB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0;p23"/>
          <p:cNvGraphicFramePr/>
          <p:nvPr/>
        </p:nvGraphicFramePr>
        <p:xfrm>
          <a:off x="6096635" y="2709545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189967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Google Shape;436;p24"/>
          <p:cNvSpPr/>
          <p:nvPr/>
        </p:nvSpPr>
        <p:spPr>
          <a:xfrm>
            <a:off x="2085320" y="148882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</a:p>
        </p:txBody>
      </p:sp>
      <p:sp>
        <p:nvSpPr>
          <p:cNvPr id="594" name="Google Shape;594;p28"/>
          <p:cNvSpPr/>
          <p:nvPr/>
        </p:nvSpPr>
        <p:spPr>
          <a:xfrm>
            <a:off x="1502025" y="1735463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02;p23"/>
          <p:cNvSpPr/>
          <p:nvPr/>
        </p:nvSpPr>
        <p:spPr>
          <a:xfrm>
            <a:off x="3453745" y="286233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No recursive call in X: all neighbors are visited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done, exit X stack frame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189967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7192010" y="2707640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89967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 Call dfs on unvisited neighbor Y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visited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6096635" y="3114675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904115" y="419785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903480" y="451789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Google Shape;436;p24"/>
          <p:cNvSpPr/>
          <p:nvPr/>
        </p:nvSpPr>
        <p:spPr>
          <a:xfrm>
            <a:off x="2085320" y="148882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</a:p>
        </p:txBody>
      </p:sp>
      <p:cxnSp>
        <p:nvCxnSpPr>
          <p:cNvPr id="483" name="Google Shape;483;p25"/>
          <p:cNvCxnSpPr>
            <a:stCxn id="4" idx="3"/>
            <a:endCxn id="386" idx="7"/>
          </p:cNvCxnSpPr>
          <p:nvPr/>
        </p:nvCxnSpPr>
        <p:spPr>
          <a:xfrm flipH="1">
            <a:off x="1158815" y="1919884"/>
            <a:ext cx="1003300" cy="101727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402;p23"/>
          <p:cNvSpPr/>
          <p:nvPr/>
        </p:nvSpPr>
        <p:spPr>
          <a:xfrm>
            <a:off x="711180" y="286487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 Call dfs on unvisited neighbor Z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visited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6096635" y="3521710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904115" y="419785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903480" y="451789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Google Shape;436;p24"/>
          <p:cNvSpPr/>
          <p:nvPr/>
        </p:nvSpPr>
        <p:spPr>
          <a:xfrm>
            <a:off x="714355" y="286233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</a:p>
        </p:txBody>
      </p:sp>
      <p:cxnSp>
        <p:nvCxnSpPr>
          <p:cNvPr id="483" name="Google Shape;483;p25"/>
          <p:cNvCxnSpPr>
            <a:stCxn id="4" idx="6"/>
            <a:endCxn id="384" idx="2"/>
          </p:cNvCxnSpPr>
          <p:nvPr/>
        </p:nvCxnSpPr>
        <p:spPr>
          <a:xfrm>
            <a:off x="1237555" y="3115589"/>
            <a:ext cx="84709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" name="Google Shape;401;p23"/>
          <p:cNvGraphicFramePr/>
          <p:nvPr/>
        </p:nvGraphicFramePr>
        <p:xfrm>
          <a:off x="2570865" y="45217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402;p23"/>
          <p:cNvSpPr/>
          <p:nvPr/>
        </p:nvSpPr>
        <p:spPr>
          <a:xfrm>
            <a:off x="2085955" y="286487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No recursive call in Z: all neighbors are visited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done, exit Z stack frame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7192010" y="3520440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904115" y="419785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903480" y="451789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2570865" y="45217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401;p23"/>
          <p:cNvGraphicFramePr/>
          <p:nvPr/>
        </p:nvGraphicFramePr>
        <p:xfrm>
          <a:off x="2572770" y="45217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Finish all recursive in Y: all neighbors are visited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done, exit Y stack frame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7192645" y="3113405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904115" y="419785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903480" y="451789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2570865" y="45217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401;p23"/>
          <p:cNvGraphicFramePr/>
          <p:nvPr/>
        </p:nvGraphicFramePr>
        <p:xfrm>
          <a:off x="1904750" y="450964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Finish all recursive in T: all neighbors are visited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done, exit T stack frame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7192645" y="2294255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904115" y="419785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903480" y="451789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2570865" y="45217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401;p23"/>
          <p:cNvGraphicFramePr/>
          <p:nvPr/>
        </p:nvGraphicFramePr>
        <p:xfrm>
          <a:off x="1242445" y="418960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669400" y="223320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Graphs</a:t>
            </a:r>
            <a:endParaRPr sz="16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0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Stack</a:t>
            </a:r>
            <a:r>
              <a:rPr lang="en-US" alt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Frame (curr)</a:t>
            </a: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4999990" y="1483360"/>
          <a:ext cx="3288030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Done?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95495" y="4131310"/>
            <a:ext cx="489077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Finish all recursive in S: all neighbors are visited</a:t>
            </a:r>
          </a:p>
        </p:txBody>
      </p:sp>
      <p:sp>
        <p:nvSpPr>
          <p:cNvPr id="399" name="Google Shape;399;p23"/>
          <p:cNvSpPr txBox="1"/>
          <p:nvPr/>
        </p:nvSpPr>
        <p:spPr>
          <a:xfrm>
            <a:off x="4596715" y="4385615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as </a:t>
            </a:r>
            <a:r>
              <a:rPr lang="en-US" alt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done, exit S stack frame</a:t>
            </a: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401;p23"/>
          <p:cNvGraphicFramePr/>
          <p:nvPr/>
        </p:nvGraphicFramePr>
        <p:xfrm>
          <a:off x="1235460" y="419277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400;p23"/>
          <p:cNvGraphicFramePr/>
          <p:nvPr/>
        </p:nvGraphicFramePr>
        <p:xfrm>
          <a:off x="7192645" y="1887220"/>
          <a:ext cx="10953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B05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401;p23"/>
          <p:cNvGraphicFramePr/>
          <p:nvPr/>
        </p:nvGraphicFramePr>
        <p:xfrm>
          <a:off x="1904115" y="419785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oogle Shape;401;p23"/>
          <p:cNvGraphicFramePr/>
          <p:nvPr/>
        </p:nvGraphicFramePr>
        <p:xfrm>
          <a:off x="1903480" y="451789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401;p23"/>
          <p:cNvGraphicFramePr/>
          <p:nvPr/>
        </p:nvGraphicFramePr>
        <p:xfrm>
          <a:off x="2570865" y="4521708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401;p23"/>
          <p:cNvGraphicFramePr/>
          <p:nvPr/>
        </p:nvGraphicFramePr>
        <p:xfrm>
          <a:off x="574425" y="418960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0"/>
          <p:cNvSpPr txBox="1"/>
          <p:nvPr/>
        </p:nvSpPr>
        <p:spPr>
          <a:xfrm>
            <a:off x="2669400" y="109155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16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38" name="Google Shape;638;p30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0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0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0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0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0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0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0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0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0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0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0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0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0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0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0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0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0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0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0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0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0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0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0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0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0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0"/>
          <p:cNvSpPr txBox="1"/>
          <p:nvPr/>
        </p:nvSpPr>
        <p:spPr>
          <a:xfrm>
            <a:off x="1679700" y="1565625"/>
            <a:ext cx="5784600" cy="3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BFS(Vertex start):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initialize queue q to hold start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mark start as visited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while q is not empty: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vertex v = q.dequeue()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for each neighbour u of v: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if u is not visited: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mark u as visited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predecessor[u] = v</a:t>
            </a:r>
            <a:endParaRPr sz="15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add u to q</a:t>
            </a:r>
            <a:endParaRPr sz="15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674" name="Google Shape;674;p31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5" name="Google Shape;675;p31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6" name="Google Shape;676;p31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7" name="Google Shape;677;p31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8" name="Google Shape;678;p31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9" name="Google Shape;679;p31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1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686" name="Google Shape;686;p31"/>
          <p:cNvCxnSpPr>
            <a:stCxn id="681" idx="6"/>
            <a:endCxn id="682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7" name="Google Shape;687;p31"/>
          <p:cNvCxnSpPr>
            <a:stCxn id="682" idx="4"/>
            <a:endCxn id="683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8" name="Google Shape;688;p31"/>
          <p:cNvCxnSpPr>
            <a:stCxn id="681" idx="4"/>
            <a:endCxn id="685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9" name="Google Shape;689;p31"/>
          <p:cNvCxnSpPr>
            <a:stCxn id="685" idx="7"/>
            <a:endCxn id="682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90" name="Google Shape;690;p31"/>
          <p:cNvCxnSpPr>
            <a:stCxn id="685" idx="6"/>
            <a:endCxn id="683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1" name="Google Shape;691;p31"/>
          <p:cNvCxnSpPr>
            <a:stCxn id="683" idx="6"/>
            <a:endCxn id="684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2" name="Google Shape;692;p31"/>
          <p:cNvCxnSpPr>
            <a:stCxn id="682" idx="5"/>
            <a:endCxn id="684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93" name="Google Shape;693;p31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94" name="Google Shape;694;p31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695" name="Google Shape;695;p31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696" name="Google Shape;696;p31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Initialize queue to hold starting vertex S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97" name="Google Shape;697;p31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vertex S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698" name="Google Shape;698;p31"/>
          <p:cNvGraphicFramePr/>
          <p:nvPr/>
        </p:nvGraphicFramePr>
        <p:xfrm>
          <a:off x="574425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9" name="Google Shape;699;p31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700" name="Google Shape;700;p31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01" name="Google Shape;701;p31"/>
          <p:cNvGraphicFramePr/>
          <p:nvPr/>
        </p:nvGraphicFramePr>
        <p:xfrm>
          <a:off x="7215750" y="189052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" name="Google Shape;706;p32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7" name="Google Shape;707;p32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8" name="Google Shape;708;p32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9" name="Google Shape;709;p32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0" name="Google Shape;710;p32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1" name="Google Shape;711;p32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2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14" name="Google Shape;714;p32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15" name="Google Shape;715;p32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16" name="Google Shape;716;p32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17" name="Google Shape;717;p32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718" name="Google Shape;718;p32"/>
          <p:cNvCxnSpPr>
            <a:stCxn id="713" idx="6"/>
            <a:endCxn id="714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9" name="Google Shape;719;p32"/>
          <p:cNvCxnSpPr>
            <a:stCxn id="714" idx="4"/>
            <a:endCxn id="715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0" name="Google Shape;720;p32"/>
          <p:cNvCxnSpPr>
            <a:stCxn id="713" idx="4"/>
            <a:endCxn id="717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p32"/>
          <p:cNvCxnSpPr>
            <a:stCxn id="717" idx="7"/>
            <a:endCxn id="714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22" name="Google Shape;722;p32"/>
          <p:cNvCxnSpPr>
            <a:stCxn id="717" idx="6"/>
            <a:endCxn id="715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3" name="Google Shape;723;p32"/>
          <p:cNvCxnSpPr>
            <a:stCxn id="715" idx="6"/>
            <a:endCxn id="716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4" name="Google Shape;724;p32"/>
          <p:cNvCxnSpPr>
            <a:stCxn id="714" idx="5"/>
            <a:endCxn id="716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25" name="Google Shape;725;p32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26" name="Google Shape;726;p32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727" name="Google Shape;727;p32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728" name="Google Shape;728;p32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Dequeue vertex S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29" name="Google Shape;729;p32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Add neighbors T, Y to the queue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730" name="Google Shape;730;p32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1" name="Google Shape;731;p32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5252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FF5252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735" name="Google Shape;735;p32"/>
          <p:cNvCxnSpPr/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6" name="Google Shape;736;p32"/>
          <p:cNvCxnSpPr/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737" name="Google Shape;737;p32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38" name="Google Shape;738;p32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9" name="Google Shape;739;p32"/>
          <p:cNvGraphicFramePr/>
          <p:nvPr/>
        </p:nvGraphicFramePr>
        <p:xfrm>
          <a:off x="7215800" y="2295213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0" name="Google Shape;740;p32"/>
          <p:cNvGraphicFramePr/>
          <p:nvPr/>
        </p:nvGraphicFramePr>
        <p:xfrm>
          <a:off x="5893925" y="311257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1" name="Google Shape;741;p32"/>
          <p:cNvGraphicFramePr/>
          <p:nvPr/>
        </p:nvGraphicFramePr>
        <p:xfrm>
          <a:off x="5893913" y="229787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2" name="Google Shape;742;p32"/>
          <p:cNvGraphicFramePr/>
          <p:nvPr/>
        </p:nvGraphicFramePr>
        <p:xfrm>
          <a:off x="7215800" y="311257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3" name="Google Shape;743;p32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" name="Google Shape;748;p33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9" name="Google Shape;749;p33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0" name="Google Shape;750;p33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1" name="Google Shape;751;p33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2" name="Google Shape;752;p33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3" name="Google Shape;753;p3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760" name="Google Shape;760;p33"/>
          <p:cNvCxnSpPr>
            <a:stCxn id="755" idx="6"/>
            <a:endCxn id="756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1" name="Google Shape;761;p33"/>
          <p:cNvCxnSpPr>
            <a:stCxn id="756" idx="4"/>
            <a:endCxn id="757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2" name="Google Shape;762;p33"/>
          <p:cNvCxnSpPr>
            <a:stCxn id="755" idx="4"/>
            <a:endCxn id="759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3" name="Google Shape;763;p33"/>
          <p:cNvCxnSpPr>
            <a:stCxn id="759" idx="7"/>
            <a:endCxn id="756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64" name="Google Shape;764;p33"/>
          <p:cNvCxnSpPr>
            <a:stCxn id="759" idx="6"/>
            <a:endCxn id="757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5" name="Google Shape;765;p33"/>
          <p:cNvCxnSpPr>
            <a:stCxn id="757" idx="6"/>
            <a:endCxn id="758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6" name="Google Shape;766;p33"/>
          <p:cNvCxnSpPr>
            <a:stCxn id="756" idx="5"/>
            <a:endCxn id="758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67" name="Google Shape;767;p33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68" name="Google Shape;768;p33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769" name="Google Shape;769;p33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770" name="Google Shape;770;p33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Dequeue vertex T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71" name="Google Shape;771;p33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Add neighbors X, Z to the queue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(ignore Y since already visited)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72" name="Google Shape;772;p3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3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5252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FF5252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77" name="Google Shape;777;p33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778" name="Google Shape;778;p33"/>
          <p:cNvCxnSpPr/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9" name="Google Shape;779;p33"/>
          <p:cNvCxnSpPr/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780" name="Google Shape;780;p33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1" name="Google Shape;781;p33"/>
          <p:cNvGraphicFramePr/>
          <p:nvPr/>
        </p:nvGraphicFramePr>
        <p:xfrm>
          <a:off x="7215800" y="351992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2" name="Google Shape;782;p33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3" name="Google Shape;783;p33"/>
          <p:cNvSpPr/>
          <p:nvPr/>
        </p:nvSpPr>
        <p:spPr>
          <a:xfrm>
            <a:off x="2084900" y="14831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784" name="Google Shape;784;p33"/>
          <p:cNvGraphicFramePr/>
          <p:nvPr/>
        </p:nvGraphicFramePr>
        <p:xfrm>
          <a:off x="7215800" y="270522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5" name="Google Shape;785;p33"/>
          <p:cNvGraphicFramePr/>
          <p:nvPr/>
        </p:nvGraphicFramePr>
        <p:xfrm>
          <a:off x="5893913" y="270522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6" name="Google Shape;786;p33"/>
          <p:cNvGraphicFramePr/>
          <p:nvPr/>
        </p:nvGraphicFramePr>
        <p:xfrm>
          <a:off x="5893925" y="3519925"/>
          <a:ext cx="1321875" cy="4073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7" name="Google Shape;787;p33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Google Shape;788;p3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3" name="Google Shape;793;p34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4" name="Google Shape;794;p34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5" name="Google Shape;795;p34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6" name="Google Shape;796;p34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7" name="Google Shape;797;p34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8" name="Google Shape;798;p34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4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4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01" name="Google Shape;801;p34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02" name="Google Shape;802;p34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03" name="Google Shape;803;p34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04" name="Google Shape;804;p34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805" name="Google Shape;805;p34"/>
          <p:cNvCxnSpPr>
            <a:stCxn id="800" idx="6"/>
            <a:endCxn id="801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6" name="Google Shape;806;p34"/>
          <p:cNvCxnSpPr>
            <a:stCxn id="801" idx="4"/>
            <a:endCxn id="802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7" name="Google Shape;807;p34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8" name="Google Shape;808;p34"/>
          <p:cNvCxnSpPr>
            <a:stCxn id="800" idx="4"/>
            <a:endCxn id="804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9" name="Google Shape;809;p34"/>
          <p:cNvCxnSpPr>
            <a:stCxn id="804" idx="7"/>
            <a:endCxn id="801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10" name="Google Shape;810;p34"/>
          <p:cNvCxnSpPr>
            <a:stCxn id="804" idx="6"/>
            <a:endCxn id="802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1" name="Google Shape;811;p34"/>
          <p:cNvCxnSpPr>
            <a:stCxn id="802" idx="6"/>
            <a:endCxn id="803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2" name="Google Shape;812;p34"/>
          <p:cNvCxnSpPr>
            <a:stCxn id="801" idx="5"/>
            <a:endCxn id="803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816" name="Google Shape;816;p34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Dequeue vertex Y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17" name="Google Shape;817;p34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Add neighbors to the queue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18" name="Google Shape;818;p34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19" name="Google Shape;819;p34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5252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FF5252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20" name="Google Shape;820;p34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21" name="Google Shape;821;p34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22" name="Google Shape;822;p34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823" name="Google Shape;823;p34"/>
          <p:cNvCxnSpPr/>
          <p:nvPr/>
        </p:nvCxnSpPr>
        <p:spPr>
          <a:xfrm>
            <a:off x="1242675" y="3116754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4" name="Google Shape;824;p34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825" name="Google Shape;825;p34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6" name="Google Shape;826;p34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" name="Google Shape;831;p35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2" name="Google Shape;832;p35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3" name="Google Shape;833;p35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4" name="Google Shape;834;p35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5" name="Google Shape;835;p35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6" name="Google Shape;836;p35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5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5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39" name="Google Shape;839;p35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40" name="Google Shape;840;p35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41" name="Google Shape;841;p35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42" name="Google Shape;842;p35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843" name="Google Shape;843;p35"/>
          <p:cNvCxnSpPr>
            <a:stCxn id="838" idx="6"/>
            <a:endCxn id="839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p35"/>
          <p:cNvCxnSpPr>
            <a:stCxn id="839" idx="4"/>
            <a:endCxn id="840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5" name="Google Shape;845;p35"/>
          <p:cNvCxnSpPr>
            <a:stCxn id="838" idx="4"/>
            <a:endCxn id="842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6" name="Google Shape;846;p35"/>
          <p:cNvCxnSpPr>
            <a:stCxn id="842" idx="7"/>
            <a:endCxn id="839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47" name="Google Shape;847;p35"/>
          <p:cNvCxnSpPr>
            <a:stCxn id="842" idx="6"/>
            <a:endCxn id="840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8" name="Google Shape;848;p35"/>
          <p:cNvCxnSpPr>
            <a:stCxn id="840" idx="6"/>
            <a:endCxn id="841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9" name="Google Shape;849;p35"/>
          <p:cNvCxnSpPr>
            <a:stCxn id="839" idx="5"/>
            <a:endCxn id="841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0" name="Google Shape;850;p35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1" name="Google Shape;851;p35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852" name="Google Shape;852;p35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853" name="Google Shape;853;p35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Dequeue vertex X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4" name="Google Shape;854;p35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Add neighbors to the queue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5" name="Google Shape;855;p35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6" name="Google Shape;856;p35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7" name="Google Shape;857;p35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8" name="Google Shape;858;p35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59" name="Google Shape;859;p35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5252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FF5252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860" name="Google Shape;860;p35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1" name="Google Shape;861;p35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862" name="Google Shape;862;p35"/>
          <p:cNvCxnSpPr/>
          <p:nvPr/>
        </p:nvCxnSpPr>
        <p:spPr>
          <a:xfrm>
            <a:off x="2531377" y="1913889"/>
            <a:ext cx="1002600" cy="1022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63" name="Google Shape;863;p3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8" name="Google Shape;868;p36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9" name="Google Shape;869;p36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" name="Google Shape;870;p36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1" name="Google Shape;871;p36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2" name="Google Shape;872;p36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3" name="Google Shape;873;p36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6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6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76" name="Google Shape;876;p36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77" name="Google Shape;877;p36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78" name="Google Shape;878;p36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79" name="Google Shape;879;p36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880" name="Google Shape;880;p36"/>
          <p:cNvCxnSpPr>
            <a:stCxn id="875" idx="6"/>
            <a:endCxn id="876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1" name="Google Shape;881;p36"/>
          <p:cNvCxnSpPr>
            <a:stCxn id="876" idx="4"/>
            <a:endCxn id="877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2" name="Google Shape;882;p36"/>
          <p:cNvCxnSpPr>
            <a:stCxn id="875" idx="4"/>
            <a:endCxn id="879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3" name="Google Shape;883;p36"/>
          <p:cNvCxnSpPr>
            <a:stCxn id="879" idx="7"/>
            <a:endCxn id="876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84" name="Google Shape;884;p36"/>
          <p:cNvCxnSpPr>
            <a:stCxn id="879" idx="6"/>
            <a:endCxn id="877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5" name="Google Shape;885;p36"/>
          <p:cNvCxnSpPr>
            <a:stCxn id="877" idx="6"/>
            <a:endCxn id="878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6" name="Google Shape;886;p36"/>
          <p:cNvCxnSpPr>
            <a:stCxn id="876" idx="5"/>
            <a:endCxn id="878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87" name="Google Shape;887;p36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88" name="Google Shape;888;p36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889" name="Google Shape;889;p36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890" name="Google Shape;890;p36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Dequeue vertex Z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91" name="Google Shape;891;p36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Add neighbors to the queue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92" name="Google Shape;892;p36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93" name="Google Shape;893;p36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94" name="Google Shape;894;p36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95" name="Google Shape;895;p36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5252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FF5252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896" name="Google Shape;896;p36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897" name="Google Shape;897;p36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8" name="Google Shape;898;p36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899" name="Google Shape;899;p36"/>
          <p:cNvCxnSpPr/>
          <p:nvPr/>
        </p:nvCxnSpPr>
        <p:spPr>
          <a:xfrm>
            <a:off x="2608123" y="3114354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0" name="Google Shape;900;p3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" name="Google Shape;905;p37"/>
          <p:cNvGraphicFramePr/>
          <p:nvPr/>
        </p:nvGraphicFramePr>
        <p:xfrm>
          <a:off x="574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6" name="Google Shape;906;p37"/>
          <p:cNvGraphicFramePr/>
          <p:nvPr/>
        </p:nvGraphicFramePr>
        <p:xfrm>
          <a:off x="12426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7" name="Google Shape;907;p37"/>
          <p:cNvGraphicFramePr/>
          <p:nvPr/>
        </p:nvGraphicFramePr>
        <p:xfrm>
          <a:off x="19108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8" name="Google Shape;908;p37"/>
          <p:cNvGraphicFramePr/>
          <p:nvPr/>
        </p:nvGraphicFramePr>
        <p:xfrm>
          <a:off x="257910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9" name="Google Shape;909;p37"/>
          <p:cNvGraphicFramePr/>
          <p:nvPr/>
        </p:nvGraphicFramePr>
        <p:xfrm>
          <a:off x="3247350" y="4193413"/>
          <a:ext cx="668250" cy="32295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0" name="Google Shape;910;p37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7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7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13" name="Google Shape;913;p37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14" name="Google Shape;914;p37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15" name="Google Shape;915;p37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16" name="Google Shape;916;p37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917" name="Google Shape;917;p37"/>
          <p:cNvCxnSpPr>
            <a:stCxn id="912" idx="6"/>
            <a:endCxn id="91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8" name="Google Shape;918;p37"/>
          <p:cNvCxnSpPr>
            <a:stCxn id="913" idx="4"/>
            <a:endCxn id="91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9" name="Google Shape;919;p37"/>
          <p:cNvCxnSpPr>
            <a:stCxn id="912" idx="4"/>
            <a:endCxn id="91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0" name="Google Shape;920;p37"/>
          <p:cNvCxnSpPr>
            <a:stCxn id="916" idx="7"/>
            <a:endCxn id="91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21" name="Google Shape;921;p37"/>
          <p:cNvCxnSpPr>
            <a:stCxn id="916" idx="6"/>
            <a:endCxn id="91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2" name="Google Shape;922;p37"/>
          <p:cNvCxnSpPr>
            <a:stCxn id="914" idx="6"/>
            <a:endCxn id="91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3" name="Google Shape;923;p37"/>
          <p:cNvCxnSpPr>
            <a:stCxn id="913" idx="5"/>
            <a:endCxn id="91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4" name="Google Shape;924;p37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Queue: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25" name="Google Shape;925;p37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front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926" name="Google Shape;926;p37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91A47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back </a:t>
            </a:r>
            <a:endParaRPr sz="800">
              <a:solidFill>
                <a:srgbClr val="391A47"/>
              </a:solidFill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927" name="Google Shape;927;p37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 is empty; we are done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Y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Z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X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933" name="Google Shape;933;p37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4" name="Google Shape;934;p37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1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8"/>
          <p:cNvSpPr txBox="1"/>
          <p:nvPr/>
        </p:nvSpPr>
        <p:spPr>
          <a:xfrm>
            <a:off x="2159700" y="2248500"/>
            <a:ext cx="482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BFS Table Interpretation</a:t>
            </a:r>
            <a:endParaRPr sz="32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40" name="Google Shape;940;p38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8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8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8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8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8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8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8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8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8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8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8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8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8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8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8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8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8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8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8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8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8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8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8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8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8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454650" y="1456650"/>
            <a:ext cx="8232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 graph is a set of </a:t>
            </a:r>
            <a:r>
              <a:rPr lang="en-GB" sz="16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vertices</a:t>
            </a: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connected by </a:t>
            </a:r>
            <a:r>
              <a:rPr lang="en-GB" sz="1600" b="1">
                <a:solidFill>
                  <a:srgbClr val="6AA84F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edges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 vertex is also known as a node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An edge is represented as a pair of vertices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0" y="333300"/>
            <a:ext cx="28446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Graphs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30" name="Google Shape;130;p15"/>
          <p:cNvCxnSpPr/>
          <p:nvPr/>
        </p:nvCxnSpPr>
        <p:spPr>
          <a:xfrm>
            <a:off x="3070138" y="2809375"/>
            <a:ext cx="851700" cy="32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5"/>
          <p:cNvCxnSpPr/>
          <p:nvPr/>
        </p:nvCxnSpPr>
        <p:spPr>
          <a:xfrm rot="10800000" flipH="1">
            <a:off x="3921739" y="2964014"/>
            <a:ext cx="1077000" cy="17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5"/>
          <p:cNvSpPr/>
          <p:nvPr/>
        </p:nvSpPr>
        <p:spPr>
          <a:xfrm>
            <a:off x="2807674" y="2571750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33" name="Google Shape;133;p15"/>
          <p:cNvCxnSpPr/>
          <p:nvPr/>
        </p:nvCxnSpPr>
        <p:spPr>
          <a:xfrm>
            <a:off x="4998976" y="2962456"/>
            <a:ext cx="913200" cy="38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5"/>
          <p:cNvCxnSpPr/>
          <p:nvPr/>
        </p:nvCxnSpPr>
        <p:spPr>
          <a:xfrm flipH="1">
            <a:off x="5177638" y="3347152"/>
            <a:ext cx="737100" cy="57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5"/>
          <p:cNvCxnSpPr/>
          <p:nvPr/>
        </p:nvCxnSpPr>
        <p:spPr>
          <a:xfrm flipH="1">
            <a:off x="4147539" y="3922047"/>
            <a:ext cx="1032600" cy="13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5"/>
          <p:cNvSpPr/>
          <p:nvPr/>
        </p:nvSpPr>
        <p:spPr>
          <a:xfrm>
            <a:off x="5686474" y="31328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37" name="Google Shape;137;p15"/>
          <p:cNvCxnSpPr/>
          <p:nvPr/>
        </p:nvCxnSpPr>
        <p:spPr>
          <a:xfrm>
            <a:off x="3921872" y="3132834"/>
            <a:ext cx="225900" cy="92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5"/>
          <p:cNvSpPr/>
          <p:nvPr/>
        </p:nvSpPr>
        <p:spPr>
          <a:xfrm>
            <a:off x="3705949" y="2921150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3921874" y="3848400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40" name="Google Shape;140;p15"/>
          <p:cNvCxnSpPr/>
          <p:nvPr/>
        </p:nvCxnSpPr>
        <p:spPr>
          <a:xfrm>
            <a:off x="5004690" y="2960662"/>
            <a:ext cx="168900" cy="95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5"/>
          <p:cNvSpPr/>
          <p:nvPr/>
        </p:nvSpPr>
        <p:spPr>
          <a:xfrm>
            <a:off x="4951974" y="37083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4794574" y="27606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2636875" y="3558825"/>
            <a:ext cx="10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vertices</a:t>
            </a:r>
            <a:endParaRPr sz="1200"/>
          </a:p>
        </p:txBody>
      </p:sp>
      <p:sp>
        <p:nvSpPr>
          <p:cNvPr id="144" name="Google Shape;144;p15"/>
          <p:cNvSpPr txBox="1"/>
          <p:nvPr/>
        </p:nvSpPr>
        <p:spPr>
          <a:xfrm>
            <a:off x="5858500" y="3831625"/>
            <a:ext cx="64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AA84F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edges</a:t>
            </a:r>
            <a:endParaRPr sz="1200"/>
          </a:p>
        </p:txBody>
      </p:sp>
      <p:cxnSp>
        <p:nvCxnSpPr>
          <p:cNvPr id="145" name="Google Shape;145;p15"/>
          <p:cNvCxnSpPr/>
          <p:nvPr/>
        </p:nvCxnSpPr>
        <p:spPr>
          <a:xfrm rot="10800000">
            <a:off x="3076850" y="3051925"/>
            <a:ext cx="89700" cy="568500"/>
          </a:xfrm>
          <a:prstGeom prst="straightConnector1">
            <a:avLst/>
          </a:prstGeom>
          <a:noFill/>
          <a:ln w="9525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15"/>
          <p:cNvCxnSpPr/>
          <p:nvPr/>
        </p:nvCxnSpPr>
        <p:spPr>
          <a:xfrm rot="10800000" flipH="1">
            <a:off x="3497125" y="3354350"/>
            <a:ext cx="260400" cy="316500"/>
          </a:xfrm>
          <a:prstGeom prst="straightConnector1">
            <a:avLst/>
          </a:prstGeom>
          <a:noFill/>
          <a:ln w="9525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15"/>
          <p:cNvCxnSpPr/>
          <p:nvPr/>
        </p:nvCxnSpPr>
        <p:spPr>
          <a:xfrm>
            <a:off x="3485900" y="3831625"/>
            <a:ext cx="358500" cy="130500"/>
          </a:xfrm>
          <a:prstGeom prst="straightConnector1">
            <a:avLst/>
          </a:prstGeom>
          <a:noFill/>
          <a:ln w="9525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8" name="Google Shape;148;p15"/>
          <p:cNvCxnSpPr/>
          <p:nvPr/>
        </p:nvCxnSpPr>
        <p:spPr>
          <a:xfrm rot="10800000">
            <a:off x="5582075" y="3707525"/>
            <a:ext cx="355800" cy="2382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15"/>
          <p:cNvSpPr txBox="1"/>
          <p:nvPr/>
        </p:nvSpPr>
        <p:spPr>
          <a:xfrm>
            <a:off x="3257388" y="4349075"/>
            <a:ext cx="26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example of a undirected,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 unweighted, cyclic graph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" name="Google Shape;974;p39"/>
          <p:cNvGraphicFramePr/>
          <p:nvPr/>
        </p:nvGraphicFramePr>
        <p:xfrm>
          <a:off x="4572000" y="1483175"/>
          <a:ext cx="3965625" cy="24441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X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Z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T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75" name="Google Shape;975;p39"/>
          <p:cNvSpPr txBox="1"/>
          <p:nvPr/>
        </p:nvSpPr>
        <p:spPr>
          <a:xfrm>
            <a:off x="0" y="333300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BFS Table Interpretation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76" name="Google Shape;976;p39"/>
          <p:cNvSpPr txBox="1"/>
          <p:nvPr/>
        </p:nvSpPr>
        <p:spPr>
          <a:xfrm>
            <a:off x="130275" y="1456650"/>
            <a:ext cx="4354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A path exists </a:t>
            </a:r>
            <a:r>
              <a:rPr lang="en-GB" sz="15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if and only if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 the target node has a predecessor in the table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How to find a path from the start node to a target node?</a:t>
            </a:r>
            <a:endParaRPr sz="15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Locate the target node in the table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Backtrack through its predecessors until you reach the start node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The sequence of predecessors form a path from the start to the target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6DF0"/>
              </a:buClr>
              <a:buSzPts val="1500"/>
              <a:buFont typeface="Helvetica Neue" panose="02000503000000020004"/>
              <a:buChar char="●"/>
            </a:pPr>
            <a:r>
              <a:rPr lang="en-GB" sz="15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Will be the shortest path by edge count (but not necessarily sum of edge costs)</a:t>
            </a:r>
            <a:endParaRPr sz="15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77" name="Google Shape;977;p39"/>
          <p:cNvSpPr txBox="1"/>
          <p:nvPr/>
        </p:nvSpPr>
        <p:spPr>
          <a:xfrm>
            <a:off x="454650" y="1456650"/>
            <a:ext cx="42084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How to check if a path exists from the start node to a target node?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0"/>
          <p:cNvSpPr txBox="1"/>
          <p:nvPr/>
        </p:nvSpPr>
        <p:spPr>
          <a:xfrm>
            <a:off x="2159700" y="2248500"/>
            <a:ext cx="563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BFS/DFS Useful Properties</a:t>
            </a:r>
            <a:endParaRPr sz="32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983" name="Google Shape;983;p40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0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40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0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40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0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0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0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0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0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40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0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0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0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0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0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0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0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0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0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0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0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0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0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0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0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0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0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/>
          <p:nvPr/>
        </p:nvSpPr>
        <p:spPr>
          <a:xfrm>
            <a:off x="0" y="333300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BFS - Shortest Path</a:t>
            </a:r>
            <a:endParaRPr sz="3000" b="1" dirty="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018" name="Google Shape;1018;p41"/>
          <p:cNvSpPr txBox="1"/>
          <p:nvPr/>
        </p:nvSpPr>
        <p:spPr>
          <a:xfrm>
            <a:off x="130275" y="1456650"/>
            <a:ext cx="43542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BFS </a:t>
            </a: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always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 returns the </a:t>
            </a: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shortest path from source to any other vertex by edge count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! 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Intuition: 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○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Each step push neighbors that are one edge away, onto a queue. 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○"/>
            </a:pP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Because we use a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 </a:t>
            </a: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queue, 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we must process the vertices 1 edge away, before vertices farther away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○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Each vertex’s predecessor in the table is the one which initially pushes it onto the stack (earliest/shortest path)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pic>
        <p:nvPicPr>
          <p:cNvPr id="1019" name="Google Shape;1019;p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94225" y="1652975"/>
            <a:ext cx="2735950" cy="27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1A606A-5018-DA6B-134A-750E7C5812F1}"/>
              </a:ext>
            </a:extLst>
          </p:cNvPr>
          <p:cNvSpPr txBox="1"/>
          <p:nvPr/>
        </p:nvSpPr>
        <p:spPr>
          <a:xfrm>
            <a:off x="121920" y="1178539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Start from A</a:t>
            </a:r>
          </a:p>
        </p:txBody>
      </p:sp>
      <p:sp>
        <p:nvSpPr>
          <p:cNvPr id="5" name="Google Shape;1017;p41">
            <a:extLst>
              <a:ext uri="{FF2B5EF4-FFF2-40B4-BE49-F238E27FC236}">
                <a16:creationId xmlns:a16="http://schemas.microsoft.com/office/drawing/2014/main" id="{7E532224-5BDB-3DB2-8217-39D1EB65852B}"/>
              </a:ext>
            </a:extLst>
          </p:cNvPr>
          <p:cNvSpPr txBox="1"/>
          <p:nvPr/>
        </p:nvSpPr>
        <p:spPr>
          <a:xfrm>
            <a:off x="197209" y="219764"/>
            <a:ext cx="4891346" cy="1292651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DFS – Detect Cycle</a:t>
            </a:r>
            <a:endParaRPr sz="3000" b="1" dirty="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10DB7A-91B5-B202-611D-5932F5BB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5" y="1829243"/>
            <a:ext cx="3467100" cy="2590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9059D8-93C6-606D-46EE-A3A8DE0C7CD9}"/>
              </a:ext>
            </a:extLst>
          </p:cNvPr>
          <p:cNvSpPr txBox="1"/>
          <p:nvPr/>
        </p:nvSpPr>
        <p:spPr>
          <a:xfrm>
            <a:off x="4476307" y="1722474"/>
            <a:ext cx="3997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Use </a:t>
            </a:r>
            <a:r>
              <a:rPr lang="en-US" sz="2000" b="1" dirty="0"/>
              <a:t>DFS</a:t>
            </a:r>
            <a:r>
              <a:rPr lang="en-US" sz="2000" dirty="0"/>
              <a:t> to detect cycle by finding a back edge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 </a:t>
            </a:r>
            <a:r>
              <a:rPr lang="en-US" sz="2000" b="1" dirty="0"/>
              <a:t>back edge</a:t>
            </a:r>
            <a:r>
              <a:rPr lang="en-US" sz="2000" dirty="0"/>
              <a:t> is an edge that connects a </a:t>
            </a:r>
            <a:r>
              <a:rPr lang="en-US" sz="2000" b="1" dirty="0"/>
              <a:t>node to one of its ancestors</a:t>
            </a:r>
            <a:r>
              <a:rPr lang="en-US" sz="2000" dirty="0"/>
              <a:t> in the current recursion stack.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9775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6127" y="2057563"/>
            <a:ext cx="498764" cy="4987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3383973" y="3844636"/>
            <a:ext cx="498764" cy="4987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3286991" y="2581997"/>
            <a:ext cx="498764" cy="4987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1572491" y="4094018"/>
            <a:ext cx="498764" cy="4987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446809" y="3411682"/>
            <a:ext cx="498764" cy="4987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/>
          <p:cNvCxnSpPr>
            <a:stCxn id="6" idx="3"/>
            <a:endCxn id="14" idx="0"/>
          </p:cNvCxnSpPr>
          <p:nvPr/>
        </p:nvCxnSpPr>
        <p:spPr>
          <a:xfrm flipH="1">
            <a:off x="696192" y="2483284"/>
            <a:ext cx="602978" cy="92839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5"/>
            <a:endCxn id="13" idx="1"/>
          </p:cNvCxnSpPr>
          <p:nvPr/>
        </p:nvCxnSpPr>
        <p:spPr>
          <a:xfrm>
            <a:off x="872531" y="3837404"/>
            <a:ext cx="773003" cy="329657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11" idx="2"/>
          </p:cNvCxnSpPr>
          <p:nvPr/>
        </p:nvCxnSpPr>
        <p:spPr>
          <a:xfrm flipV="1">
            <a:off x="2071255" y="4094019"/>
            <a:ext cx="1312718" cy="249382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  <a:endCxn id="14" idx="6"/>
          </p:cNvCxnSpPr>
          <p:nvPr/>
        </p:nvCxnSpPr>
        <p:spPr>
          <a:xfrm flipH="1" flipV="1">
            <a:off x="945573" y="3661065"/>
            <a:ext cx="2511443" cy="256615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7"/>
            <a:endCxn id="12" idx="2"/>
          </p:cNvCxnSpPr>
          <p:nvPr/>
        </p:nvCxnSpPr>
        <p:spPr>
          <a:xfrm flipV="1">
            <a:off x="872531" y="2831379"/>
            <a:ext cx="2414461" cy="653346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12" idx="0"/>
            <a:endCxn id="6" idx="6"/>
          </p:cNvCxnSpPr>
          <p:nvPr/>
        </p:nvCxnSpPr>
        <p:spPr>
          <a:xfrm flipH="1" flipV="1">
            <a:off x="1724891" y="2306945"/>
            <a:ext cx="1811482" cy="275052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920" y="1178539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Start from 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8810" y="4278685"/>
            <a:ext cx="2583180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16815" y="3628369"/>
            <a:ext cx="2583180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B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16815" y="3055605"/>
            <a:ext cx="2583180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C</a:t>
            </a:r>
          </a:p>
          <a:p>
            <a:pPr algn="ctr"/>
            <a:r>
              <a:rPr lang="en-US" sz="1800" dirty="0"/>
              <a:t>Mark C as visited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70967" y="2459686"/>
            <a:ext cx="2583180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D</a:t>
            </a:r>
          </a:p>
          <a:p>
            <a:pPr algn="ctr"/>
            <a:r>
              <a:rPr lang="en-US" sz="1800" dirty="0"/>
              <a:t>Mark D as visited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14654" y="3630563"/>
            <a:ext cx="2583180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B</a:t>
            </a:r>
          </a:p>
          <a:p>
            <a:pPr algn="ctr"/>
            <a:r>
              <a:rPr lang="en-US" sz="1800" dirty="0"/>
              <a:t>Mark B as visited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88031" y="3042646"/>
            <a:ext cx="2583180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C</a:t>
            </a:r>
          </a:p>
          <a:p>
            <a:pPr algn="ctr"/>
            <a:r>
              <a:rPr lang="en-US" sz="1800" dirty="0"/>
              <a:t>Mark C as visited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70967" y="1405543"/>
            <a:ext cx="2583180" cy="156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D</a:t>
            </a:r>
          </a:p>
          <a:p>
            <a:pPr algn="ctr"/>
            <a:r>
              <a:rPr lang="en-US" sz="1800" dirty="0"/>
              <a:t>Mark as </a:t>
            </a:r>
            <a:r>
              <a:rPr lang="en-US" sz="1800" b="1" dirty="0"/>
              <a:t>done</a:t>
            </a:r>
          </a:p>
          <a:p>
            <a:pPr algn="ctr"/>
            <a:r>
              <a:rPr lang="en-US" sz="1800" dirty="0"/>
              <a:t>Edge points to a visited node, back edge detected!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98871" y="4278685"/>
            <a:ext cx="2601123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A</a:t>
            </a:r>
          </a:p>
          <a:p>
            <a:pPr algn="ctr"/>
            <a:r>
              <a:rPr lang="en-US" sz="1800" dirty="0"/>
              <a:t>Mark A as visited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16815" y="4280207"/>
            <a:ext cx="2575994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A</a:t>
            </a:r>
          </a:p>
          <a:p>
            <a:pPr algn="ctr"/>
            <a:r>
              <a:rPr lang="en-US" sz="1800" dirty="0"/>
              <a:t>Mark A as visited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88030" y="3066019"/>
            <a:ext cx="2566117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E</a:t>
            </a:r>
          </a:p>
          <a:p>
            <a:pPr algn="ctr"/>
            <a:r>
              <a:rPr lang="en-US" sz="1800" dirty="0"/>
              <a:t>Mark E as visited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88031" y="3654186"/>
            <a:ext cx="2601123" cy="511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B</a:t>
            </a:r>
          </a:p>
          <a:p>
            <a:pPr algn="ctr"/>
            <a:r>
              <a:rPr lang="en-US" sz="1800" dirty="0"/>
              <a:t>Go to next unvisited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70968" y="2100854"/>
            <a:ext cx="2583180" cy="149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Vertex: E</a:t>
            </a:r>
          </a:p>
          <a:p>
            <a:pPr algn="ctr"/>
            <a:r>
              <a:rPr lang="en-US" sz="1800" dirty="0"/>
              <a:t>Mark as </a:t>
            </a:r>
            <a:r>
              <a:rPr lang="en-US" sz="1800" b="1" dirty="0"/>
              <a:t>done</a:t>
            </a:r>
          </a:p>
          <a:p>
            <a:pPr algn="ctr"/>
            <a:r>
              <a:rPr lang="en-US" sz="1800" dirty="0"/>
              <a:t>Edge points to a visited node, back edge detected! </a:t>
            </a:r>
          </a:p>
        </p:txBody>
      </p:sp>
      <p:sp>
        <p:nvSpPr>
          <p:cNvPr id="7" name="Google Shape;1017;p41">
            <a:extLst>
              <a:ext uri="{FF2B5EF4-FFF2-40B4-BE49-F238E27FC236}">
                <a16:creationId xmlns:a16="http://schemas.microsoft.com/office/drawing/2014/main" id="{E6733C63-F672-336B-0110-242FDB25782E}"/>
              </a:ext>
            </a:extLst>
          </p:cNvPr>
          <p:cNvSpPr txBox="1"/>
          <p:nvPr/>
        </p:nvSpPr>
        <p:spPr>
          <a:xfrm>
            <a:off x="197209" y="219764"/>
            <a:ext cx="4891346" cy="1292651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DFS – Detect Cycle</a:t>
            </a:r>
            <a:endParaRPr sz="3000" b="1" dirty="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39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A8A14-3CBF-B60B-19E3-50826B767932}"/>
              </a:ext>
            </a:extLst>
          </p:cNvPr>
          <p:cNvSpPr/>
          <p:nvPr/>
        </p:nvSpPr>
        <p:spPr>
          <a:xfrm>
            <a:off x="297180" y="2312489"/>
            <a:ext cx="4454787" cy="934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71551"/>
            <a:ext cx="5644061" cy="4148988"/>
          </a:xfrm>
        </p:spPr>
        <p:txBody>
          <a:bodyPr>
            <a:normAutofit/>
          </a:bodyPr>
          <a:lstStyle/>
          <a:p>
            <a:r>
              <a:rPr lang="en-US" dirty="0"/>
              <a:t>We can find cycles using DFS by finding back 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5288532" y="1873616"/>
            <a:ext cx="7393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Visited: 0</a:t>
            </a:r>
          </a:p>
          <a:p>
            <a:r>
              <a:rPr lang="en-US" sz="1050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6300145" y="1304111"/>
            <a:ext cx="7761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1</a:t>
            </a:r>
          </a:p>
          <a:p>
            <a:r>
              <a:rPr lang="en-US" sz="1050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7376808" y="1327093"/>
            <a:ext cx="7761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2</a:t>
            </a:r>
          </a:p>
          <a:p>
            <a:r>
              <a:rPr lang="en-US" sz="1050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8113394" y="1642146"/>
            <a:ext cx="7761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3</a:t>
            </a:r>
          </a:p>
          <a:p>
            <a:r>
              <a:rPr lang="en-US" sz="1050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8218525" y="3378513"/>
            <a:ext cx="7761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4</a:t>
            </a:r>
          </a:p>
          <a:p>
            <a:r>
              <a:rPr lang="en-US" sz="1050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5715001" y="1778345"/>
            <a:ext cx="3288869" cy="1815455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5436235" y="2991973"/>
            <a:ext cx="7761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9</a:t>
            </a:r>
          </a:p>
          <a:p>
            <a:r>
              <a:rPr lang="en-US" sz="1050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7116057" y="2275775"/>
            <a:ext cx="851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10</a:t>
            </a:r>
          </a:p>
          <a:p>
            <a:r>
              <a:rPr lang="en-US" sz="1050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7208735" y="3446441"/>
            <a:ext cx="851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Visited : 11</a:t>
            </a:r>
          </a:p>
          <a:p>
            <a:r>
              <a:rPr lang="en-US" sz="1050" dirty="0"/>
              <a:t>Done: 12</a:t>
            </a:r>
          </a:p>
        </p:txBody>
      </p:sp>
      <p:sp>
        <p:nvSpPr>
          <p:cNvPr id="10" name="Google Shape;1017;p41">
            <a:extLst>
              <a:ext uri="{FF2B5EF4-FFF2-40B4-BE49-F238E27FC236}">
                <a16:creationId xmlns:a16="http://schemas.microsoft.com/office/drawing/2014/main" id="{4B6B82D4-8899-424F-2CF3-412F60C00BF2}"/>
              </a:ext>
            </a:extLst>
          </p:cNvPr>
          <p:cNvSpPr txBox="1"/>
          <p:nvPr/>
        </p:nvSpPr>
        <p:spPr>
          <a:xfrm>
            <a:off x="197209" y="219764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DFS – Detect Cycle</a:t>
            </a:r>
            <a:endParaRPr sz="3000" b="1" dirty="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749809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5E17-3E9F-B9AE-7A20-33EABD7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3A9-45D7-FF17-BBD2-A14D04F5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of DFS:</a:t>
            </a:r>
          </a:p>
          <a:p>
            <a:pPr lvl="1"/>
            <a:r>
              <a:rPr lang="en-US" dirty="0"/>
              <a:t>“Visit everything reachable from the current node before going back”</a:t>
            </a:r>
          </a:p>
          <a:p>
            <a:r>
              <a:rPr lang="en-US" dirty="0"/>
              <a:t>Back Edge:</a:t>
            </a:r>
          </a:p>
          <a:p>
            <a:pPr lvl="1"/>
            <a:r>
              <a:rPr lang="en-US" dirty="0"/>
              <a:t>The current node’s neighbor is an “in progress” node</a:t>
            </a:r>
          </a:p>
          <a:p>
            <a:pPr lvl="1"/>
            <a:r>
              <a:rPr lang="en-US" dirty="0"/>
              <a:t>Since that other node is “in progress”, the current node is reachable from it</a:t>
            </a:r>
          </a:p>
          <a:p>
            <a:pPr lvl="1"/>
            <a:r>
              <a:rPr lang="en-US" dirty="0"/>
              <a:t>The back edge is a path to that other node</a:t>
            </a:r>
          </a:p>
          <a:p>
            <a:pPr lvl="1"/>
            <a:r>
              <a:rPr lang="en-US" b="1" dirty="0"/>
              <a:t>Cycle!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CC4DB-F032-4A81-897E-295E7BE1228A}"/>
              </a:ext>
            </a:extLst>
          </p:cNvPr>
          <p:cNvGrpSpPr/>
          <p:nvPr/>
        </p:nvGrpSpPr>
        <p:grpSpPr>
          <a:xfrm>
            <a:off x="5528311" y="3174412"/>
            <a:ext cx="3288869" cy="1815455"/>
            <a:chOff x="6934200" y="4047495"/>
            <a:chExt cx="4385159" cy="24206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5497C-CF95-1114-2C14-12B127FE61D0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C3D7E5C-709B-24DE-E459-C9E48E51A49E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BFAE05B-7497-744C-A5DF-44FF38A1B758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9592929-9D37-C268-4973-01502CCD95DE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438FA5CC-5DA7-01F1-2FEA-47026A9CE0CD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2D95AEC-5385-F86B-5C0C-1A605EBFA106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A9A9856-2110-929C-2296-629DD2719CB1}"/>
                    </a:ext>
                  </a:extLst>
                </p:cNvPr>
                <p:cNvCxnSpPr>
                  <a:stCxn id="26" idx="2"/>
                  <a:endCxn id="23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4D2DCE-0948-D368-8B07-0373D6B6DB9E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3975036-CC03-E7BB-AF20-2A9B20DCB113}"/>
                    </a:ext>
                  </a:extLst>
                </p:cNvPr>
                <p:cNvCxnSpPr>
                  <a:cxnSpLocks/>
                  <a:stCxn id="22" idx="5"/>
                  <a:endCxn id="2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4A3F958-BEA5-B6DC-2BEA-0F03C1464AB6}"/>
                    </a:ext>
                  </a:extLst>
                </p:cNvPr>
                <p:cNvCxnSpPr>
                  <a:cxnSpLocks/>
                  <a:stCxn id="29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534E752-806D-9EC0-9920-26490F7D20AC}"/>
                    </a:ext>
                  </a:extLst>
                </p:cNvPr>
                <p:cNvCxnSpPr>
                  <a:stCxn id="29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93B54E8-F1AA-8138-92DD-A90F692F291A}"/>
                    </a:ext>
                  </a:extLst>
                </p:cNvPr>
                <p:cNvCxnSpPr>
                  <a:stCxn id="28" idx="1"/>
                  <a:endCxn id="2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3FE647C-B33C-6D0A-EF08-464FB5072C0E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4E8BCCA-3BA1-3DA5-95F5-49AE6F38918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1DFB8EE-BA6D-03DB-6325-067BA39330C6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358D523-10D3-DC0A-A3AC-680CD3B6CBA1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2709509-5AFA-9027-8CE6-DDF1E65BECC7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891A546-AD77-7B39-D8ED-3CEF182E85ED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17795D5-B07D-6BBC-0FD6-93D219AC2221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1E2E627-E987-0637-939F-9D67131CED36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AAC9EDC-C798-1CF1-AB22-2F75208F18C1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9A32FFF-2117-14FC-368E-3578D1750C0B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CC32412-8B24-36D1-2463-8B1FD1F235E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169FFD-3958-E793-7DF4-EC555FBD836B}"/>
                  </a:ext>
                </a:extLst>
              </p:cNvPr>
              <p:cNvCxnSpPr>
                <a:cxnSpLocks/>
                <a:stCxn id="26" idx="3"/>
                <a:endCxn id="23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ED39C8-9FE1-0516-963A-24BEA5C6DC50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11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09276" y="1147123"/>
            <a:ext cx="8676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boolean</a:t>
            </a:r>
            <a:r>
              <a:rPr lang="en-US" sz="1800" dirty="0"/>
              <a:t> </a:t>
            </a:r>
            <a:r>
              <a:rPr lang="en-US" sz="1800" dirty="0" err="1"/>
              <a:t>hasCycle</a:t>
            </a:r>
            <a:r>
              <a:rPr lang="en-US" sz="1800" dirty="0"/>
              <a:t>(graph, </a:t>
            </a:r>
            <a:r>
              <a:rPr lang="en-US" sz="1800" dirty="0" err="1"/>
              <a:t>curr</a:t>
            </a:r>
            <a:r>
              <a:rPr lang="en-US" sz="1800" dirty="0"/>
              <a:t>){</a:t>
            </a:r>
          </a:p>
          <a:p>
            <a:r>
              <a:rPr lang="en-US" sz="1800" dirty="0"/>
              <a:t>	mark </a:t>
            </a:r>
            <a:r>
              <a:rPr lang="en-US" sz="1800" dirty="0" err="1"/>
              <a:t>curr</a:t>
            </a:r>
            <a:r>
              <a:rPr lang="en-US" sz="1800" dirty="0"/>
              <a:t> as “visited”;</a:t>
            </a:r>
          </a:p>
          <a:p>
            <a:r>
              <a:rPr lang="en-US" sz="1800" dirty="0"/>
              <a:t>	</a:t>
            </a:r>
            <a:r>
              <a:rPr lang="en-US" sz="1800" dirty="0" err="1">
                <a:solidFill>
                  <a:srgbClr val="FF0000"/>
                </a:solidFill>
              </a:rPr>
              <a:t>cycleFound</a:t>
            </a:r>
            <a:r>
              <a:rPr lang="en-US" sz="18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1800" dirty="0"/>
              <a:t>	for (v : neighbors(current)){</a:t>
            </a:r>
          </a:p>
          <a:p>
            <a:r>
              <a:rPr lang="en-US" sz="18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1800" dirty="0">
                <a:solidFill>
                  <a:srgbClr val="FF0000"/>
                </a:solidFill>
              </a:rPr>
              <a:t>			</a:t>
            </a:r>
            <a:r>
              <a:rPr lang="en-US" sz="1800" dirty="0" err="1">
                <a:solidFill>
                  <a:srgbClr val="FF0000"/>
                </a:solidFill>
              </a:rPr>
              <a:t>cycleFound</a:t>
            </a:r>
            <a:r>
              <a:rPr lang="en-US" sz="18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18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1800" dirty="0"/>
              <a:t>		if (! v marked “visited”</a:t>
            </a:r>
            <a:r>
              <a:rPr lang="en-US" sz="1800" dirty="0">
                <a:solidFill>
                  <a:srgbClr val="FF0000"/>
                </a:solidFill>
              </a:rPr>
              <a:t> &amp;&amp; !</a:t>
            </a:r>
            <a:r>
              <a:rPr lang="en-US" sz="1800" dirty="0" err="1">
                <a:solidFill>
                  <a:srgbClr val="FF0000"/>
                </a:solidFill>
              </a:rPr>
              <a:t>cycleFound</a:t>
            </a:r>
            <a:r>
              <a:rPr lang="en-US" sz="1800" dirty="0"/>
              <a:t>){</a:t>
            </a:r>
          </a:p>
          <a:p>
            <a:r>
              <a:rPr lang="en-US" sz="1800" dirty="0"/>
              <a:t>			</a:t>
            </a:r>
            <a:r>
              <a:rPr lang="en-US" sz="1800" dirty="0" err="1">
                <a:solidFill>
                  <a:srgbClr val="FF0000"/>
                </a:solidFill>
              </a:rPr>
              <a:t>cycleFound</a:t>
            </a:r>
            <a:r>
              <a:rPr lang="en-US" sz="1800" dirty="0">
                <a:solidFill>
                  <a:srgbClr val="FF0000"/>
                </a:solidFill>
              </a:rPr>
              <a:t> = </a:t>
            </a:r>
            <a:r>
              <a:rPr lang="en-US" sz="1800" dirty="0" err="1"/>
              <a:t>hasCycle</a:t>
            </a:r>
            <a:r>
              <a:rPr lang="en-US" sz="1800" dirty="0"/>
              <a:t>(graph, v);</a:t>
            </a:r>
          </a:p>
          <a:p>
            <a:r>
              <a:rPr lang="en-US" sz="1800" dirty="0"/>
              <a:t>		}</a:t>
            </a:r>
          </a:p>
          <a:p>
            <a:r>
              <a:rPr lang="en-US" sz="1800" dirty="0"/>
              <a:t>	}</a:t>
            </a:r>
          </a:p>
          <a:p>
            <a:r>
              <a:rPr lang="en-US" sz="1800" dirty="0"/>
              <a:t>	mark </a:t>
            </a:r>
            <a:r>
              <a:rPr lang="en-US" sz="1800" dirty="0" err="1"/>
              <a:t>curr</a:t>
            </a:r>
            <a:r>
              <a:rPr lang="en-US" sz="1800" dirty="0"/>
              <a:t> as “done”;</a:t>
            </a:r>
          </a:p>
          <a:p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return </a:t>
            </a:r>
            <a:r>
              <a:rPr lang="en-US" sz="1800" dirty="0" err="1">
                <a:solidFill>
                  <a:srgbClr val="FF0000"/>
                </a:solidFill>
              </a:rPr>
              <a:t>cycleFound</a:t>
            </a:r>
            <a:r>
              <a:rPr lang="en-US" sz="1800" dirty="0">
                <a:solidFill>
                  <a:srgbClr val="FF0000"/>
                </a:solidFill>
              </a:rPr>
              <a:t>;</a:t>
            </a:r>
          </a:p>
          <a:p>
            <a:r>
              <a:rPr lang="en-US" sz="1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227626" y="2213013"/>
            <a:ext cx="3288869" cy="1815455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5948585" y="318069"/>
            <a:ext cx="3443571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2176031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2"/>
          <p:cNvSpPr txBox="1"/>
          <p:nvPr/>
        </p:nvSpPr>
        <p:spPr>
          <a:xfrm>
            <a:off x="0" y="333300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DFS - Finding Cycles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025" name="Google Shape;1025;p42"/>
          <p:cNvSpPr txBox="1"/>
          <p:nvPr/>
        </p:nvSpPr>
        <p:spPr>
          <a:xfrm>
            <a:off x="130275" y="1456650"/>
            <a:ext cx="4354200" cy="2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DFS can be used to detect cycles!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●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Intuition: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○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DFS tells us to keep moving along a chosen path until we hit a </a:t>
            </a: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“dead-end”</a:t>
            </a:r>
            <a:endParaRPr sz="1500" b="1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○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If the </a:t>
            </a: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“dead-end”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 is a null pointer (e.g. no more children/neighbors), no cycle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 panose="02000503000000020004"/>
              <a:buChar char="○"/>
            </a:pP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If the </a:t>
            </a:r>
            <a:r>
              <a:rPr lang="en-GB" sz="1500" b="1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“dead-end”</a:t>
            </a:r>
            <a:r>
              <a:rPr lang="en-GB" sz="1500">
                <a:solidFill>
                  <a:srgbClr val="391A47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 is a visited node, the path is a cycle!</a:t>
            </a: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91A47"/>
              </a:solidFill>
              <a:latin typeface="Helvetica Neue Light" panose="02000503000000020004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pic>
        <p:nvPicPr>
          <p:cNvPr id="1026" name="Google Shape;1026;p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45475" y="1565375"/>
            <a:ext cx="3741949" cy="23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3"/>
          <p:cNvSpPr txBox="1"/>
          <p:nvPr/>
        </p:nvSpPr>
        <p:spPr>
          <a:xfrm>
            <a:off x="2159700" y="2017650"/>
            <a:ext cx="482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Dijkstra’s Algorithm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(Shortest Path)</a:t>
            </a:r>
            <a:endParaRPr sz="32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032" name="Google Shape;1032;p43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3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3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3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3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3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3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3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3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3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3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3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3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3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3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3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3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3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3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3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3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3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3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3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3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3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3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3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3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3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/>
        </p:nvSpPr>
        <p:spPr>
          <a:xfrm>
            <a:off x="454650" y="1456650"/>
            <a:ext cx="82326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Degree of vertex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 i="1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Number of edges connected to vertex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In-degree: number of edges going into vertex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Out-degree: number of edges going out of vertex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 i="1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Weight of edge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endParaRPr sz="1600" i="1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Numerical value/cost associated with traversing edge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Path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 sequence of adjacent vertices connected by edges</a:t>
            </a:r>
            <a:endParaRPr sz="8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Cycle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 path that begins and ends at the same vertex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0" y="333300"/>
            <a:ext cx="4952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 Terminology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4"/>
          <p:cNvSpPr txBox="1"/>
          <p:nvPr/>
        </p:nvSpPr>
        <p:spPr>
          <a:xfrm>
            <a:off x="454650" y="1456650"/>
            <a:ext cx="6529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Dijkstra(Vertex source):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for each vertex v: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set v.cost = infinity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mark v as unvisited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sz="5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set source.cost = 0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sz="5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while exist unvisited vertices: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select unvisited vertex v with lowest cost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mark v as visited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sz="5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for each edge (v, u) with weight w: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if u is not visited: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potentialBest = v.cost + w  // cost of best path to u through v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currBest = u.cost           // cost of current best path to u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sz="5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if (potentialBest &lt; currBest):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  u.cost = potentialBest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  u.pred = v</a:t>
            </a:r>
            <a:endParaRPr sz="11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</p:txBody>
      </p:sp>
      <p:sp>
        <p:nvSpPr>
          <p:cNvPr id="1067" name="Google Shape;1067;p44"/>
          <p:cNvSpPr txBox="1"/>
          <p:nvPr/>
        </p:nvSpPr>
        <p:spPr>
          <a:xfrm>
            <a:off x="0" y="333300"/>
            <a:ext cx="50922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Dijkstra’s Algorithm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068" name="Google Shape;1068;p44"/>
          <p:cNvSpPr txBox="1"/>
          <p:nvPr/>
        </p:nvSpPr>
        <p:spPr>
          <a:xfrm>
            <a:off x="4572000" y="1453900"/>
            <a:ext cx="41205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Dijkstra’s algorithm finds the minimum-cost path from a source vertex to every other vertex in a </a:t>
            </a:r>
            <a:r>
              <a:rPr lang="en-GB" sz="16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non-negatively weighted graph</a:t>
            </a:r>
            <a:endParaRPr sz="16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log |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log |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runtime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45"/>
          <p:cNvSpPr txBox="1"/>
          <p:nvPr/>
        </p:nvSpPr>
        <p:spPr>
          <a:xfrm>
            <a:off x="885825" y="2233200"/>
            <a:ext cx="3381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16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074" name="Google Shape;1074;p45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5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5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5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5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5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5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5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5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5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5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5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5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5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5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5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5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5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5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5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5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5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5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5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5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5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5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5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5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5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5"/>
          <p:cNvSpPr txBox="1"/>
          <p:nvPr/>
        </p:nvSpPr>
        <p:spPr>
          <a:xfrm>
            <a:off x="3829975" y="260925"/>
            <a:ext cx="51216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Dijkstra(Vertex source):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for each vertex v: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set v.cost = infinity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mark v as unvisited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set source.cost = 0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while exist unvisited vertices: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select unvisited vertex v with lowest cost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mark v as visited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for each edge (v, u) with weight w: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if u is not visited: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potentialBest = v.cost + w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currBest = u.cost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if (potentialBest &lt; currBest):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  u.cost = potentialBest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  u.pred = v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110" name="Google Shape;1110;p46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11" name="Google Shape;1111;p46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12" name="Google Shape;1112;p46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13" name="Google Shape;1113;p46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14" name="Google Shape;1114;p46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15" name="Google Shape;1115;p46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16" name="Google Shape;1116;p46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117" name="Google Shape;1117;p46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8" name="Google Shape;1118;p46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9" name="Google Shape;1119;p46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0" name="Google Shape;1120;p46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1" name="Google Shape;1121;p46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2" name="Google Shape;1122;p46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3" name="Google Shape;1123;p46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Google Shape;1124;p46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46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6" name="Google Shape;1126;p46"/>
          <p:cNvCxnSpPr>
            <a:endCxn id="1115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7" name="Google Shape;1127;p46"/>
          <p:cNvCxnSpPr>
            <a:stCxn id="1116" idx="4"/>
            <a:endCxn id="1114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8" name="Google Shape;1128;p46"/>
          <p:cNvCxnSpPr>
            <a:stCxn id="1112" idx="6"/>
            <a:endCxn id="1113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9" name="Google Shape;1129;p46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0" name="Google Shape;1130;p46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1" name="Google Shape;1131;p46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2" name="Google Shape;1132;p46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3" name="Google Shape;1133;p46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4" name="Google Shape;1134;p46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5" name="Google Shape;1135;p46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6" name="Google Shape;1136;p46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7" name="Google Shape;1137;p46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8" name="Google Shape;1138;p46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39" name="Google Shape;1139;p46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40" name="Google Shape;1140;p46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41" name="Google Shape;1141;p46"/>
          <p:cNvSpPr txBox="1"/>
          <p:nvPr/>
        </p:nvSpPr>
        <p:spPr>
          <a:xfrm>
            <a:off x="4206732" y="4409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Initialize each vertex as unvisited with cost ∞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42" name="Google Shape;1142;p46"/>
          <p:cNvSpPr txBox="1"/>
          <p:nvPr/>
        </p:nvSpPr>
        <p:spPr>
          <a:xfrm>
            <a:off x="4206675" y="6721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Set cost of source vertex A to 0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143" name="Google Shape;1143;p46"/>
          <p:cNvGraphicFramePr/>
          <p:nvPr/>
        </p:nvGraphicFramePr>
        <p:xfrm>
          <a:off x="6455925" y="20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44" name="Google Shape;1144;p46"/>
          <p:cNvGraphicFramePr/>
          <p:nvPr/>
        </p:nvGraphicFramePr>
        <p:xfrm>
          <a:off x="6455925" y="206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5" name="Google Shape;1145;p46"/>
          <p:cNvGraphicFramePr/>
          <p:nvPr/>
        </p:nvGraphicFramePr>
        <p:xfrm>
          <a:off x="5331250" y="20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7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51" name="Google Shape;1151;p47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52" name="Google Shape;1152;p47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53" name="Google Shape;1153;p47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54" name="Google Shape;1154;p47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55" name="Google Shape;1155;p47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56" name="Google Shape;1156;p47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157" name="Google Shape;1157;p47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8" name="Google Shape;1158;p47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9" name="Google Shape;1159;p47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0" name="Google Shape;1160;p47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1" name="Google Shape;1161;p47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2" name="Google Shape;1162;p47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3" name="Google Shape;1163;p47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4" name="Google Shape;1164;p47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5" name="Google Shape;1165;p47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6" name="Google Shape;1166;p47"/>
          <p:cNvCxnSpPr>
            <a:endCxn id="1155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7" name="Google Shape;1167;p47"/>
          <p:cNvCxnSpPr>
            <a:stCxn id="1156" idx="4"/>
            <a:endCxn id="1154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8" name="Google Shape;1168;p47"/>
          <p:cNvCxnSpPr>
            <a:stCxn id="1152" idx="6"/>
            <a:endCxn id="1153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9" name="Google Shape;1169;p47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0" name="Google Shape;1170;p47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1" name="Google Shape;1171;p47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2" name="Google Shape;1172;p47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3" name="Google Shape;1173;p47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4" name="Google Shape;1174;p47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5" name="Google Shape;1175;p47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6" name="Google Shape;1176;p47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7" name="Google Shape;1177;p47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8" name="Google Shape;1178;p47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79" name="Google Shape;1179;p47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80" name="Google Shape;1180;p47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81" name="Google Shape;1181;p47"/>
          <p:cNvSpPr/>
          <p:nvPr/>
        </p:nvSpPr>
        <p:spPr>
          <a:xfrm>
            <a:off x="473650" y="28340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182" name="Google Shape;1182;p47"/>
          <p:cNvCxnSpPr/>
          <p:nvPr/>
        </p:nvCxnSpPr>
        <p:spPr>
          <a:xfrm>
            <a:off x="848050" y="3314938"/>
            <a:ext cx="405600" cy="8085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3" name="Google Shape;1183;p47"/>
          <p:cNvCxnSpPr/>
          <p:nvPr/>
        </p:nvCxnSpPr>
        <p:spPr>
          <a:xfrm rot="10800000" flipH="1">
            <a:off x="846675" y="2048688"/>
            <a:ext cx="402900" cy="8085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4" name="Google Shape;1184;p47"/>
          <p:cNvCxnSpPr/>
          <p:nvPr/>
        </p:nvCxnSpPr>
        <p:spPr>
          <a:xfrm rot="10800000" flipH="1">
            <a:off x="961825" y="1945163"/>
            <a:ext cx="1794000" cy="1010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5" name="Google Shape;1185;p47"/>
          <p:cNvCxnSpPr/>
          <p:nvPr/>
        </p:nvCxnSpPr>
        <p:spPr>
          <a:xfrm>
            <a:off x="961825" y="3216813"/>
            <a:ext cx="1796400" cy="10110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6" name="Google Shape;1186;p47"/>
          <p:cNvCxnSpPr/>
          <p:nvPr/>
        </p:nvCxnSpPr>
        <p:spPr>
          <a:xfrm>
            <a:off x="996848" y="3086074"/>
            <a:ext cx="23595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7" name="Google Shape;1187;p47"/>
          <p:cNvSpPr txBox="1"/>
          <p:nvPr/>
        </p:nvSpPr>
        <p:spPr>
          <a:xfrm>
            <a:off x="779875" y="2236613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88" name="Google Shape;1188;p47"/>
          <p:cNvSpPr txBox="1"/>
          <p:nvPr/>
        </p:nvSpPr>
        <p:spPr>
          <a:xfrm>
            <a:off x="779863" y="3566213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89" name="Google Shape;1189;p47"/>
          <p:cNvSpPr txBox="1"/>
          <p:nvPr/>
        </p:nvSpPr>
        <p:spPr>
          <a:xfrm>
            <a:off x="1625280" y="33802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90" name="Google Shape;1190;p47"/>
          <p:cNvSpPr txBox="1"/>
          <p:nvPr/>
        </p:nvSpPr>
        <p:spPr>
          <a:xfrm>
            <a:off x="1522080" y="2170513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91" name="Google Shape;1191;p47"/>
          <p:cNvSpPr txBox="1"/>
          <p:nvPr/>
        </p:nvSpPr>
        <p:spPr>
          <a:xfrm>
            <a:off x="1962880" y="2784613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192" name="Google Shape;1192;p47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93" name="Google Shape;1193;p47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Select unvisited vertex with lowest cost (A)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194" name="Google Shape;1194;p47"/>
          <p:cNvGraphicFramePr/>
          <p:nvPr/>
        </p:nvGraphicFramePr>
        <p:xfrm>
          <a:off x="5331263" y="206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5" name="Google Shape;1195;p47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A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96" name="Google Shape;1196;p47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Process each outgoing edge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197" name="Google Shape;1197;p47"/>
          <p:cNvGraphicFramePr/>
          <p:nvPr/>
        </p:nvGraphicFramePr>
        <p:xfrm>
          <a:off x="6455950" y="247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50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13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98" name="Google Shape;1198;p47"/>
          <p:cNvGraphicFramePr/>
          <p:nvPr/>
        </p:nvGraphicFramePr>
        <p:xfrm>
          <a:off x="7580625" y="247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9" name="Google Shape;1199;p47"/>
          <p:cNvSpPr/>
          <p:nvPr/>
        </p:nvSpPr>
        <p:spPr>
          <a:xfrm>
            <a:off x="4207575" y="20682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7"/>
          <p:cNvSpPr/>
          <p:nvPr/>
        </p:nvSpPr>
        <p:spPr>
          <a:xfrm>
            <a:off x="4206675" y="2475625"/>
            <a:ext cx="4498500" cy="20367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8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06" name="Google Shape;1206;p48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07" name="Google Shape;1207;p48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08" name="Google Shape;1208;p48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09" name="Google Shape;1209;p48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10" name="Google Shape;1210;p48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11" name="Google Shape;1211;p48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212" name="Google Shape;1212;p48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3" name="Google Shape;1213;p48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4" name="Google Shape;1214;p48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15" name="Google Shape;1215;p48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16" name="Google Shape;1216;p48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Google Shape;1217;p48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8" name="Google Shape;1218;p48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9" name="Google Shape;1219;p48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0" name="Google Shape;1220;p48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21" name="Google Shape;1221;p48"/>
          <p:cNvCxnSpPr>
            <a:endCxn id="1210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2" name="Google Shape;1222;p48"/>
          <p:cNvCxnSpPr>
            <a:stCxn id="1211" idx="4"/>
            <a:endCxn id="1209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23" name="Google Shape;1223;p48"/>
          <p:cNvCxnSpPr>
            <a:stCxn id="1207" idx="6"/>
            <a:endCxn id="1208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4" name="Google Shape;1224;p48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25" name="Google Shape;1225;p48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26" name="Google Shape;1226;p48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27" name="Google Shape;1227;p48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28" name="Google Shape;1228;p48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29" name="Google Shape;1229;p48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0" name="Google Shape;1230;p48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1" name="Google Shape;1231;p48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2" name="Google Shape;1232;p48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3" name="Google Shape;1233;p48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4" name="Google Shape;1234;p48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5" name="Google Shape;1235;p48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236" name="Google Shape;1236;p48"/>
          <p:cNvCxnSpPr/>
          <p:nvPr/>
        </p:nvCxnSpPr>
        <p:spPr>
          <a:xfrm>
            <a:off x="1625038" y="1815125"/>
            <a:ext cx="1098000" cy="15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7" name="Google Shape;1237;p48"/>
          <p:cNvCxnSpPr/>
          <p:nvPr/>
        </p:nvCxnSpPr>
        <p:spPr>
          <a:xfrm>
            <a:off x="1363660" y="2067236"/>
            <a:ext cx="0" cy="2040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8" name="Google Shape;1238;p48"/>
          <p:cNvSpPr txBox="1"/>
          <p:nvPr/>
        </p:nvSpPr>
        <p:spPr>
          <a:xfrm>
            <a:off x="2012513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39" name="Google Shape;1239;p48"/>
          <p:cNvSpPr txBox="1"/>
          <p:nvPr/>
        </p:nvSpPr>
        <p:spPr>
          <a:xfrm>
            <a:off x="1292417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240" name="Google Shape;1240;p48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50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13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41" name="Google Shape;1241;p48"/>
          <p:cNvGraphicFramePr/>
          <p:nvPr/>
        </p:nvGraphicFramePr>
        <p:xfrm>
          <a:off x="5331275" y="410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2" name="Google Shape;1242;p48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43" name="Google Shape;1243;p48"/>
          <p:cNvSpPr/>
          <p:nvPr/>
        </p:nvSpPr>
        <p:spPr>
          <a:xfrm>
            <a:off x="1102075" y="15602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244" name="Google Shape;1244;p48"/>
          <p:cNvGraphicFramePr/>
          <p:nvPr/>
        </p:nvGraphicFramePr>
        <p:xfrm>
          <a:off x="6455950" y="369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13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4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5" name="Google Shape;1245;p48"/>
          <p:cNvSpPr/>
          <p:nvPr/>
        </p:nvSpPr>
        <p:spPr>
          <a:xfrm>
            <a:off x="4206725" y="41047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8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Select unvisited vertex with lowest cost (F)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47" name="Google Shape;1247;p48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F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48" name="Google Shape;1248;p48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Process each outgoing edge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249" name="Google Shape;1249;p48"/>
          <p:cNvGraphicFramePr/>
          <p:nvPr/>
        </p:nvGraphicFramePr>
        <p:xfrm>
          <a:off x="7580625" y="369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50" name="Google Shape;1250;p48"/>
          <p:cNvSpPr/>
          <p:nvPr/>
        </p:nvSpPr>
        <p:spPr>
          <a:xfrm>
            <a:off x="4206675" y="369735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8"/>
          <p:cNvSpPr/>
          <p:nvPr/>
        </p:nvSpPr>
        <p:spPr>
          <a:xfrm>
            <a:off x="4206725" y="24753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9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57" name="Google Shape;1257;p49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58" name="Google Shape;1258;p49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59" name="Google Shape;1259;p49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60" name="Google Shape;1260;p49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61" name="Google Shape;1261;p49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62" name="Google Shape;1262;p49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263" name="Google Shape;1263;p49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4" name="Google Shape;1264;p49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5" name="Google Shape;1265;p49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66" name="Google Shape;1266;p49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67" name="Google Shape;1267;p49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8" name="Google Shape;1268;p49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9" name="Google Shape;1269;p49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0" name="Google Shape;1270;p49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1" name="Google Shape;1271;p49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72" name="Google Shape;1272;p49"/>
          <p:cNvCxnSpPr>
            <a:endCxn id="1261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3" name="Google Shape;1273;p49"/>
          <p:cNvCxnSpPr>
            <a:stCxn id="1262" idx="4"/>
            <a:endCxn id="1260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74" name="Google Shape;1274;p49"/>
          <p:cNvCxnSpPr>
            <a:stCxn id="1258" idx="6"/>
            <a:endCxn id="1259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5" name="Google Shape;1275;p49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76" name="Google Shape;1276;p49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77" name="Google Shape;1277;p49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78" name="Google Shape;1278;p49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79" name="Google Shape;1279;p49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0" name="Google Shape;1280;p49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1" name="Google Shape;1281;p49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2" name="Google Shape;1282;p49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3" name="Google Shape;1283;p49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4" name="Google Shape;1284;p49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5" name="Google Shape;1285;p49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86" name="Google Shape;1286;p49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287" name="Google Shape;1287;p49"/>
          <p:cNvCxnSpPr/>
          <p:nvPr/>
        </p:nvCxnSpPr>
        <p:spPr>
          <a:xfrm>
            <a:off x="3101038" y="2040800"/>
            <a:ext cx="407100" cy="8169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8" name="Google Shape;1288;p49"/>
          <p:cNvSpPr txBox="1"/>
          <p:nvPr/>
        </p:nvSpPr>
        <p:spPr>
          <a:xfrm>
            <a:off x="3268550" y="22372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289" name="Google Shape;1289;p49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50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13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90" name="Google Shape;1290;p49"/>
          <p:cNvSpPr/>
          <p:nvPr/>
        </p:nvSpPr>
        <p:spPr>
          <a:xfrm>
            <a:off x="2721975" y="15602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291" name="Google Shape;1291;p49"/>
          <p:cNvGraphicFramePr/>
          <p:nvPr/>
        </p:nvGraphicFramePr>
        <p:xfrm>
          <a:off x="6456475" y="329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50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9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2" name="Google Shape;1292;p49"/>
          <p:cNvGraphicFramePr/>
          <p:nvPr/>
        </p:nvGraphicFramePr>
        <p:xfrm>
          <a:off x="5331275" y="369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93" name="Google Shape;1293;p49"/>
          <p:cNvSpPr/>
          <p:nvPr/>
        </p:nvSpPr>
        <p:spPr>
          <a:xfrm>
            <a:off x="4206725" y="369735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95" name="Google Shape;1295;p49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Select unvisited vertex with lowest cost (E)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96" name="Google Shape;1296;p49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E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97" name="Google Shape;1297;p49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Process each outgoing edge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298" name="Google Shape;1298;p49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299" name="Google Shape;1299;p49"/>
          <p:cNvGraphicFramePr/>
          <p:nvPr/>
        </p:nvGraphicFramePr>
        <p:xfrm>
          <a:off x="7580625" y="329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E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0" name="Google Shape;1300;p49"/>
          <p:cNvSpPr/>
          <p:nvPr/>
        </p:nvSpPr>
        <p:spPr>
          <a:xfrm>
            <a:off x="4206725" y="3289975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50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06" name="Google Shape;1306;p50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07" name="Google Shape;1307;p50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08" name="Google Shape;1308;p50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09" name="Google Shape;1309;p50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10" name="Google Shape;1310;p50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11" name="Google Shape;1311;p50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312" name="Google Shape;1312;p50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3" name="Google Shape;1313;p50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4" name="Google Shape;1314;p50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15" name="Google Shape;1315;p50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16" name="Google Shape;1316;p50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7" name="Google Shape;1317;p50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8" name="Google Shape;1318;p50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9" name="Google Shape;1319;p50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0" name="Google Shape;1320;p50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21" name="Google Shape;1321;p50"/>
          <p:cNvCxnSpPr>
            <a:endCxn id="1310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2" name="Google Shape;1322;p50"/>
          <p:cNvCxnSpPr>
            <a:stCxn id="1311" idx="4"/>
            <a:endCxn id="1309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23" name="Google Shape;1323;p50"/>
          <p:cNvCxnSpPr>
            <a:stCxn id="1307" idx="6"/>
            <a:endCxn id="1308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4" name="Google Shape;1324;p50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25" name="Google Shape;1325;p50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26" name="Google Shape;1326;p50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27" name="Google Shape;1327;p50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28" name="Google Shape;1328;p50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29" name="Google Shape;1329;p50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30" name="Google Shape;1330;p50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31" name="Google Shape;1331;p50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32" name="Google Shape;1332;p50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33" name="Google Shape;1333;p50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34" name="Google Shape;1334;p50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35" name="Google Shape;1335;p50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336" name="Google Shape;1336;p50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50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9</a:t>
                      </a: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13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7" name="Google Shape;1337;p50"/>
          <p:cNvSpPr/>
          <p:nvPr/>
        </p:nvSpPr>
        <p:spPr>
          <a:xfrm>
            <a:off x="1102075" y="41044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338" name="Google Shape;1338;p50"/>
          <p:cNvGraphicFramePr/>
          <p:nvPr/>
        </p:nvGraphicFramePr>
        <p:xfrm>
          <a:off x="5331275" y="247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9" name="Google Shape;1339;p50"/>
          <p:cNvSpPr/>
          <p:nvPr/>
        </p:nvSpPr>
        <p:spPr>
          <a:xfrm>
            <a:off x="4206675" y="24753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50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41" name="Google Shape;1341;p50"/>
          <p:cNvSpPr txBox="1"/>
          <p:nvPr/>
        </p:nvSpPr>
        <p:spPr>
          <a:xfrm>
            <a:off x="4206732" y="2032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Select unvisited vertex with lowest cost (B)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42" name="Google Shape;1342;p50"/>
          <p:cNvSpPr txBox="1"/>
          <p:nvPr/>
        </p:nvSpPr>
        <p:spPr>
          <a:xfrm>
            <a:off x="4206675" y="4344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B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43" name="Google Shape;1343;p50"/>
          <p:cNvSpPr txBox="1"/>
          <p:nvPr/>
        </p:nvSpPr>
        <p:spPr>
          <a:xfrm>
            <a:off x="4206725" y="66623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Process each outgoing edge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44" name="Google Shape;1344;p50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45" name="Google Shape;1345;p50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46" name="Google Shape;1346;p50"/>
          <p:cNvSpPr txBox="1"/>
          <p:nvPr/>
        </p:nvSpPr>
        <p:spPr>
          <a:xfrm>
            <a:off x="4206725" y="90976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No outgoing edges; continue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51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52" name="Google Shape;1352;p51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53" name="Google Shape;1353;p51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54" name="Google Shape;1354;p51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55" name="Google Shape;1355;p51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56" name="Google Shape;1356;p51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57" name="Google Shape;1357;p51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358" name="Google Shape;1358;p51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9" name="Google Shape;1359;p51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0" name="Google Shape;1360;p51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1" name="Google Shape;1361;p51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2" name="Google Shape;1362;p51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3" name="Google Shape;1363;p51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4" name="Google Shape;1364;p51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5" name="Google Shape;1365;p51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6" name="Google Shape;1366;p51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7" name="Google Shape;1367;p51"/>
          <p:cNvCxnSpPr>
            <a:endCxn id="1356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8" name="Google Shape;1368;p51"/>
          <p:cNvCxnSpPr>
            <a:stCxn id="1357" idx="4"/>
            <a:endCxn id="1355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9" name="Google Shape;1369;p51"/>
          <p:cNvCxnSpPr>
            <a:stCxn id="1353" idx="6"/>
            <a:endCxn id="1354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0" name="Google Shape;1370;p51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1" name="Google Shape;1371;p51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2" name="Google Shape;1372;p51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3" name="Google Shape;1373;p51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4" name="Google Shape;1374;p51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5" name="Google Shape;1375;p51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6" name="Google Shape;1376;p51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7" name="Google Shape;1377;p51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8" name="Google Shape;1378;p51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79" name="Google Shape;1379;p51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80" name="Google Shape;1380;p51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81" name="Google Shape;1381;p51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382" name="Google Shape;1382;p51"/>
          <p:cNvCxnSpPr/>
          <p:nvPr/>
        </p:nvCxnSpPr>
        <p:spPr>
          <a:xfrm rot="10800000" flipH="1">
            <a:off x="3098263" y="3315300"/>
            <a:ext cx="409800" cy="819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83" name="Google Shape;1383;p51"/>
          <p:cNvSpPr txBox="1"/>
          <p:nvPr/>
        </p:nvSpPr>
        <p:spPr>
          <a:xfrm>
            <a:off x="3271925" y="35668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384" name="Google Shape;1384;p51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50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9</a:t>
                      </a: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13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85" name="Google Shape;1385;p51"/>
          <p:cNvSpPr/>
          <p:nvPr/>
        </p:nvSpPr>
        <p:spPr>
          <a:xfrm>
            <a:off x="3356213" y="28340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386" name="Google Shape;1386;p51"/>
          <p:cNvGraphicFramePr/>
          <p:nvPr/>
        </p:nvGraphicFramePr>
        <p:xfrm>
          <a:off x="5331275" y="329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87" name="Google Shape;1387;p51"/>
          <p:cNvGraphicFramePr/>
          <p:nvPr/>
        </p:nvGraphicFramePr>
        <p:xfrm>
          <a:off x="7580625" y="288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D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8" name="Google Shape;1388;p51"/>
          <p:cNvSpPr/>
          <p:nvPr/>
        </p:nvSpPr>
        <p:spPr>
          <a:xfrm>
            <a:off x="4206725" y="32900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51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0" name="Google Shape;1390;p51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Select unvisited vertex with lowest cost (D)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1" name="Google Shape;1391;p51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D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2" name="Google Shape;1392;p51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Process each outgoing edge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(ignore D→B since B is already visited)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3" name="Google Shape;1393;p51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4" name="Google Shape;1394;p51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395" name="Google Shape;1395;p51"/>
          <p:cNvSpPr/>
          <p:nvPr/>
        </p:nvSpPr>
        <p:spPr>
          <a:xfrm>
            <a:off x="1102063" y="41044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396" name="Google Shape;1396;p51"/>
          <p:cNvGraphicFramePr/>
          <p:nvPr/>
        </p:nvGraphicFramePr>
        <p:xfrm>
          <a:off x="6455950" y="288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16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7" name="Google Shape;1397;p51"/>
          <p:cNvSpPr/>
          <p:nvPr/>
        </p:nvSpPr>
        <p:spPr>
          <a:xfrm>
            <a:off x="4206663" y="28839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8" name="Google Shape;1398;p51"/>
          <p:cNvCxnSpPr/>
          <p:nvPr/>
        </p:nvCxnSpPr>
        <p:spPr>
          <a:xfrm rot="10800000" flipH="1">
            <a:off x="1590988" y="3217250"/>
            <a:ext cx="1800000" cy="1014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99" name="Google Shape;1399;p51"/>
          <p:cNvSpPr txBox="1"/>
          <p:nvPr/>
        </p:nvSpPr>
        <p:spPr>
          <a:xfrm>
            <a:off x="2334717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2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05" name="Google Shape;1405;p52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06" name="Google Shape;1406;p52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07" name="Google Shape;1407;p52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08" name="Google Shape;1408;p52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09" name="Google Shape;1409;p52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10" name="Google Shape;1410;p52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411" name="Google Shape;1411;p52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2" name="Google Shape;1412;p52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3" name="Google Shape;1413;p52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14" name="Google Shape;1414;p52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15" name="Google Shape;1415;p52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6" name="Google Shape;1416;p52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7" name="Google Shape;1417;p52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8" name="Google Shape;1418;p52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9" name="Google Shape;1419;p52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20" name="Google Shape;1420;p52"/>
          <p:cNvCxnSpPr>
            <a:endCxn id="1409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1" name="Google Shape;1421;p52"/>
          <p:cNvCxnSpPr>
            <a:stCxn id="1410" idx="4"/>
            <a:endCxn id="1408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22" name="Google Shape;1422;p52"/>
          <p:cNvCxnSpPr>
            <a:stCxn id="1406" idx="6"/>
            <a:endCxn id="1407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3" name="Google Shape;1423;p52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4" name="Google Shape;1424;p52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5" name="Google Shape;1425;p52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6" name="Google Shape;1426;p52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7" name="Google Shape;1427;p52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8" name="Google Shape;1428;p52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29" name="Google Shape;1429;p52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30" name="Google Shape;1430;p52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31" name="Google Shape;1431;p52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32" name="Google Shape;1432;p52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33" name="Google Shape;1433;p52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34" name="Google Shape;1434;p52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435" name="Google Shape;1435;p52"/>
          <p:cNvCxnSpPr/>
          <p:nvPr/>
        </p:nvCxnSpPr>
        <p:spPr>
          <a:xfrm>
            <a:off x="1627600" y="4354750"/>
            <a:ext cx="1098000" cy="42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36" name="Google Shape;1436;p52"/>
          <p:cNvSpPr txBox="1"/>
          <p:nvPr/>
        </p:nvSpPr>
        <p:spPr>
          <a:xfrm>
            <a:off x="2013350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437" name="Google Shape;1437;p52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16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11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D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50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9</a:t>
                      </a: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13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8" name="Google Shape;1438;p52"/>
          <p:cNvSpPr/>
          <p:nvPr/>
        </p:nvSpPr>
        <p:spPr>
          <a:xfrm>
            <a:off x="2721975" y="41103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439" name="Google Shape;1439;p52"/>
          <p:cNvGraphicFramePr/>
          <p:nvPr/>
        </p:nvGraphicFramePr>
        <p:xfrm>
          <a:off x="5331275" y="288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40" name="Google Shape;1440;p52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1" name="Google Shape;1441;p52"/>
          <p:cNvSpPr txBox="1"/>
          <p:nvPr/>
        </p:nvSpPr>
        <p:spPr>
          <a:xfrm>
            <a:off x="4206732" y="22455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Select unvisited vertex with lowest cost (C)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2" name="Google Shape;1442;p52"/>
          <p:cNvSpPr txBox="1"/>
          <p:nvPr/>
        </p:nvSpPr>
        <p:spPr>
          <a:xfrm>
            <a:off x="4206675" y="45575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Mark C as visited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3" name="Google Shape;1443;p52"/>
          <p:cNvSpPr txBox="1"/>
          <p:nvPr/>
        </p:nvSpPr>
        <p:spPr>
          <a:xfrm>
            <a:off x="4206725" y="687575"/>
            <a:ext cx="471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Process each outgoing edge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(ignore C→B &amp; C→E since B &amp; E are already visited)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4" name="Google Shape;1444;p52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5" name="Google Shape;1445;p52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6" name="Google Shape;1446;p52"/>
          <p:cNvSpPr/>
          <p:nvPr/>
        </p:nvSpPr>
        <p:spPr>
          <a:xfrm>
            <a:off x="1102063" y="41044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7" name="Google Shape;1447;p52"/>
          <p:cNvSpPr/>
          <p:nvPr/>
        </p:nvSpPr>
        <p:spPr>
          <a:xfrm>
            <a:off x="3356213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48" name="Google Shape;1448;p52"/>
          <p:cNvSpPr/>
          <p:nvPr/>
        </p:nvSpPr>
        <p:spPr>
          <a:xfrm>
            <a:off x="4206675" y="28839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2"/>
          <p:cNvSpPr txBox="1"/>
          <p:nvPr/>
        </p:nvSpPr>
        <p:spPr>
          <a:xfrm>
            <a:off x="4206725" y="112386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No outgoing edges to unvisited nodes; continue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50" name="Google Shape;1450;p52"/>
          <p:cNvSpPr txBox="1"/>
          <p:nvPr/>
        </p:nvSpPr>
        <p:spPr>
          <a:xfrm>
            <a:off x="2659530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766DF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 b="1">
              <a:solidFill>
                <a:srgbClr val="766DF0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451" name="Google Shape;1451;p52"/>
          <p:cNvCxnSpPr/>
          <p:nvPr/>
        </p:nvCxnSpPr>
        <p:spPr>
          <a:xfrm>
            <a:off x="2983873" y="2067311"/>
            <a:ext cx="0" cy="2040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2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57" name="Google Shape;1457;p53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58" name="Google Shape;1458;p53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59" name="Google Shape;1459;p53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60" name="Google Shape;1460;p53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61" name="Google Shape;1461;p53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62" name="Google Shape;1462;p53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463" name="Google Shape;1463;p53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4" name="Google Shape;1464;p53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5" name="Google Shape;1465;p53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66" name="Google Shape;1466;p53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67" name="Google Shape;1467;p53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8" name="Google Shape;1468;p53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9" name="Google Shape;1469;p53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0" name="Google Shape;1470;p53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1" name="Google Shape;1471;p53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72" name="Google Shape;1472;p53"/>
          <p:cNvCxnSpPr>
            <a:endCxn id="1461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3" name="Google Shape;1473;p53"/>
          <p:cNvCxnSpPr>
            <a:stCxn id="1462" idx="4"/>
            <a:endCxn id="1460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74" name="Google Shape;1474;p53"/>
          <p:cNvCxnSpPr>
            <a:stCxn id="1458" idx="6"/>
            <a:endCxn id="1459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5" name="Google Shape;1475;p53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76" name="Google Shape;1476;p53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77" name="Google Shape;1477;p53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78" name="Google Shape;1478;p53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79" name="Google Shape;1479;p53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0" name="Google Shape;1480;p53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1" name="Google Shape;1481;p53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2" name="Google Shape;1482;p53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3" name="Google Shape;1483;p53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4" name="Google Shape;1484;p53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5" name="Google Shape;1485;p53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86" name="Google Shape;1486;p53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487" name="Google Shape;1487;p53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8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16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11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D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50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9</a:t>
                      </a: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13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A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∞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88" name="Google Shape;1488;p53"/>
          <p:cNvGraphicFramePr/>
          <p:nvPr/>
        </p:nvGraphicFramePr>
        <p:xfrm>
          <a:off x="5331275" y="288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Yes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9" name="Google Shape;1489;p53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90" name="Google Shape;1490;p53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91" name="Google Shape;1491;p53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92" name="Google Shape;1492;p53"/>
          <p:cNvSpPr/>
          <p:nvPr/>
        </p:nvSpPr>
        <p:spPr>
          <a:xfrm>
            <a:off x="1102063" y="41044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93" name="Google Shape;1493;p53"/>
          <p:cNvSpPr/>
          <p:nvPr/>
        </p:nvSpPr>
        <p:spPr>
          <a:xfrm>
            <a:off x="3356213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94" name="Google Shape;1494;p53"/>
          <p:cNvSpPr/>
          <p:nvPr/>
        </p:nvSpPr>
        <p:spPr>
          <a:xfrm>
            <a:off x="2726263" y="41103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999999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495" name="Google Shape;1495;p53"/>
          <p:cNvSpPr txBox="1"/>
          <p:nvPr/>
        </p:nvSpPr>
        <p:spPr>
          <a:xfrm>
            <a:off x="4206707" y="5565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No more unvisited nodes; we are done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/>
        </p:nvSpPr>
        <p:spPr>
          <a:xfrm>
            <a:off x="0" y="333300"/>
            <a:ext cx="4952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 Terminology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724274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1523637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1126899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64" name="Google Shape;164;p17"/>
          <p:cNvCxnSpPr/>
          <p:nvPr/>
        </p:nvCxnSpPr>
        <p:spPr>
          <a:xfrm flipH="1">
            <a:off x="1056800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7"/>
          <p:cNvCxnSpPr/>
          <p:nvPr/>
        </p:nvCxnSpPr>
        <p:spPr>
          <a:xfrm>
            <a:off x="1470500" y="3814800"/>
            <a:ext cx="166200" cy="28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7"/>
          <p:cNvCxnSpPr/>
          <p:nvPr/>
        </p:nvCxnSpPr>
        <p:spPr>
          <a:xfrm rot="10800000" flipH="1">
            <a:off x="1173749" y="4292575"/>
            <a:ext cx="3420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7"/>
          <p:cNvSpPr/>
          <p:nvPr/>
        </p:nvSpPr>
        <p:spPr>
          <a:xfrm>
            <a:off x="7128874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7928237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7531499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70" name="Google Shape;170;p17"/>
          <p:cNvCxnSpPr/>
          <p:nvPr/>
        </p:nvCxnSpPr>
        <p:spPr>
          <a:xfrm flipH="1">
            <a:off x="7461400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/>
          <p:cNvCxnSpPr/>
          <p:nvPr/>
        </p:nvCxnSpPr>
        <p:spPr>
          <a:xfrm>
            <a:off x="7875100" y="3814800"/>
            <a:ext cx="166200" cy="28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7"/>
          <p:cNvSpPr/>
          <p:nvPr/>
        </p:nvSpPr>
        <p:spPr>
          <a:xfrm>
            <a:off x="2891812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3691174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3294437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75" name="Google Shape;175;p17"/>
          <p:cNvCxnSpPr/>
          <p:nvPr/>
        </p:nvCxnSpPr>
        <p:spPr>
          <a:xfrm flipH="1">
            <a:off x="3224338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7"/>
          <p:cNvCxnSpPr/>
          <p:nvPr/>
        </p:nvCxnSpPr>
        <p:spPr>
          <a:xfrm rot="10800000" flipH="1">
            <a:off x="3341287" y="4292575"/>
            <a:ext cx="3420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7"/>
          <p:cNvSpPr txBox="1"/>
          <p:nvPr/>
        </p:nvSpPr>
        <p:spPr>
          <a:xfrm>
            <a:off x="2595475" y="4562925"/>
            <a:ext cx="18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directed, weighted, cyclic graph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344097" y="4562925"/>
            <a:ext cx="20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directed, unweighted, acyclic graph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511675" y="4562925"/>
            <a:ext cx="213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undirected, unweighted, acyclic graph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4957599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5756962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82" name="Google Shape;182;p17"/>
          <p:cNvSpPr/>
          <p:nvPr/>
        </p:nvSpPr>
        <p:spPr>
          <a:xfrm rot="9044091">
            <a:off x="3584800" y="3679871"/>
            <a:ext cx="404417" cy="479215"/>
          </a:xfrm>
          <a:prstGeom prst="arc">
            <a:avLst>
              <a:gd name="adj1" fmla="val 18639275"/>
              <a:gd name="adj2" fmla="val 296416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5360224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84" name="Google Shape;184;p17"/>
          <p:cNvCxnSpPr/>
          <p:nvPr/>
        </p:nvCxnSpPr>
        <p:spPr>
          <a:xfrm flipH="1">
            <a:off x="5290125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7"/>
          <p:cNvCxnSpPr/>
          <p:nvPr/>
        </p:nvCxnSpPr>
        <p:spPr>
          <a:xfrm>
            <a:off x="5703825" y="3814800"/>
            <a:ext cx="166200" cy="28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17"/>
          <p:cNvSpPr txBox="1"/>
          <p:nvPr/>
        </p:nvSpPr>
        <p:spPr>
          <a:xfrm>
            <a:off x="6704700" y="4562925"/>
            <a:ext cx="209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undirected, weighted, cyclic graph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454650" y="1456650"/>
            <a:ext cx="8399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Directed vs. undirected graphs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Edges can have direction (i.e. bidirectional vs. unidirectional)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Weighted vs. unweighted graphs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Edges can have weights/costs (e.g. how many minutes to go from vertex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A</a:t>
            </a: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to 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B</a:t>
            </a: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)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Cyclic vs. acyclic graphs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 contains a cycle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3429188" y="4326325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5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3158525" y="3814800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3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3819163" y="37897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7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1" name="Google Shape;191;p17"/>
          <p:cNvSpPr/>
          <p:nvPr/>
        </p:nvSpPr>
        <p:spPr>
          <a:xfrm rot="-1797029">
            <a:off x="3443652" y="3762982"/>
            <a:ext cx="404405" cy="479234"/>
          </a:xfrm>
          <a:prstGeom prst="arc">
            <a:avLst>
              <a:gd name="adj1" fmla="val 18639275"/>
              <a:gd name="adj2" fmla="val 296416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3454063" y="39632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1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cxnSp>
        <p:nvCxnSpPr>
          <p:cNvPr id="193" name="Google Shape;193;p17"/>
          <p:cNvCxnSpPr/>
          <p:nvPr/>
        </p:nvCxnSpPr>
        <p:spPr>
          <a:xfrm rot="10800000" flipH="1">
            <a:off x="7578349" y="4292575"/>
            <a:ext cx="3420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7"/>
          <p:cNvSpPr txBox="1"/>
          <p:nvPr/>
        </p:nvSpPr>
        <p:spPr>
          <a:xfrm>
            <a:off x="7355900" y="38563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3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7669200" y="4311300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5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7973100" y="38563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TIX Two Text"/>
                <a:ea typeface="STIX Two Text"/>
                <a:cs typeface="STIX Two Text"/>
                <a:sym typeface="STIX Two Text"/>
              </a:rPr>
              <a:t>7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54"/>
          <p:cNvSpPr txBox="1"/>
          <p:nvPr/>
        </p:nvSpPr>
        <p:spPr>
          <a:xfrm>
            <a:off x="885825" y="2233200"/>
            <a:ext cx="3381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3</a:t>
            </a:r>
            <a:endParaRPr sz="16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01" name="Google Shape;1501;p54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54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54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54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54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4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4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4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54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4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4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4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4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4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54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54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54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4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4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54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54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54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54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4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54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4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4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4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4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4"/>
          <p:cNvSpPr txBox="1"/>
          <p:nvPr/>
        </p:nvSpPr>
        <p:spPr>
          <a:xfrm>
            <a:off x="3829975" y="260925"/>
            <a:ext cx="51216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Dijkstra(Vertex source):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for each vertex v: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set v.cost = infinity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mark v as unvisited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set source.cost = 0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while exist unvisited vertices: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select unvisited vertex v with lowest cost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mark v as visited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for each edge (v, u) with weight w: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if u is not visited: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potentialBest = v.cost + w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currBest = u.cost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if (potentialBest &lt; currBest):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  u.cost = potentialBest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  u.pred = v</a:t>
            </a:r>
            <a:endParaRPr b="1">
              <a:solidFill>
                <a:schemeClr val="lt1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5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3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537" name="Google Shape;1537;p55"/>
          <p:cNvGraphicFramePr/>
          <p:nvPr/>
        </p:nvGraphicFramePr>
        <p:xfrm>
          <a:off x="4206600" y="1660600"/>
          <a:ext cx="44987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A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B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C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D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E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F</a:t>
                      </a:r>
                      <a:endParaRPr sz="1200" b="1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8" name="Google Shape;1538;p55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39" name="Google Shape;1539;p55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40" name="Google Shape;1540;p55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41" name="Google Shape;1541;p55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42" name="Google Shape;1542;p55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43" name="Google Shape;1543;p55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544" name="Google Shape;1544;p55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5" name="Google Shape;1545;p55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6" name="Google Shape;1546;p55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47" name="Google Shape;1547;p55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48" name="Google Shape;1548;p55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9" name="Google Shape;1549;p55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0" name="Google Shape;1550;p55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1" name="Google Shape;1551;p55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2" name="Google Shape;1552;p55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53" name="Google Shape;1553;p55"/>
          <p:cNvCxnSpPr>
            <a:endCxn id="1542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4" name="Google Shape;1554;p55"/>
          <p:cNvCxnSpPr>
            <a:stCxn id="1539" idx="6"/>
            <a:endCxn id="1540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5" name="Google Shape;1555;p55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56" name="Google Shape;1556;p55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57" name="Google Shape;1557;p55"/>
          <p:cNvSpPr txBox="1"/>
          <p:nvPr/>
        </p:nvSpPr>
        <p:spPr>
          <a:xfrm>
            <a:off x="3271952" y="2236875"/>
            <a:ext cx="4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-5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58" name="Google Shape;1558;p55"/>
          <p:cNvSpPr txBox="1"/>
          <p:nvPr/>
        </p:nvSpPr>
        <p:spPr>
          <a:xfrm>
            <a:off x="3271957" y="3566475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59" name="Google Shape;1559;p55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4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0" name="Google Shape;1560;p55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1" name="Google Shape;1561;p55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2" name="Google Shape;1562;p55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3" name="Google Shape;1563;p55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90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4" name="Google Shape;1564;p55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5" name="Google Shape;1565;p55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6" name="Google Shape;1566;p55"/>
          <p:cNvSpPr txBox="1"/>
          <p:nvPr/>
        </p:nvSpPr>
        <p:spPr>
          <a:xfrm>
            <a:off x="4206732" y="4409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Initialize each vertex as unvisited with cost ∞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67" name="Google Shape;1567;p55"/>
          <p:cNvSpPr txBox="1"/>
          <p:nvPr/>
        </p:nvSpPr>
        <p:spPr>
          <a:xfrm>
            <a:off x="4206675" y="6721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Set cost of source vertex A to 0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568" name="Google Shape;1568;p55"/>
          <p:cNvGraphicFramePr/>
          <p:nvPr/>
        </p:nvGraphicFramePr>
        <p:xfrm>
          <a:off x="6455925" y="20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69" name="Google Shape;1569;p55"/>
          <p:cNvGraphicFramePr/>
          <p:nvPr/>
        </p:nvGraphicFramePr>
        <p:xfrm>
          <a:off x="6455925" y="206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0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70" name="Google Shape;1570;p55"/>
          <p:cNvGraphicFramePr/>
          <p:nvPr/>
        </p:nvGraphicFramePr>
        <p:xfrm>
          <a:off x="5331250" y="20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{D6C3AF72-4CC2-4A2B-BF52-B488637E6B20}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Helvetica Neue" panose="02000503000000020004"/>
                          <a:ea typeface="Helvetica Neue" panose="02000503000000020004"/>
                          <a:cs typeface="Helvetica Neue" panose="02000503000000020004"/>
                          <a:sym typeface="Helvetica Neue" panose="02000503000000020004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 panose="02000503000000020004"/>
                        <a:ea typeface="Helvetica Neue" panose="02000503000000020004"/>
                        <a:cs typeface="Helvetica Neue" panose="02000503000000020004"/>
                        <a:sym typeface="Helvetica Neue" panose="020005030000000200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7FB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5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Problem 3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76" name="Google Shape;1576;p56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77" name="Google Shape;1577;p56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78" name="Google Shape;1578;p56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79" name="Google Shape;1579;p56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80" name="Google Shape;1580;p56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81" name="Google Shape;1581;p56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</a:t>
            </a: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1582" name="Google Shape;1582;p56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3" name="Google Shape;1583;p56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4" name="Google Shape;1584;p56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85" name="Google Shape;1585;p56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86" name="Google Shape;1586;p56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7" name="Google Shape;1587;p56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8" name="Google Shape;1588;p56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9" name="Google Shape;1589;p56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0" name="Google Shape;1590;p56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91" name="Google Shape;1591;p56"/>
          <p:cNvCxnSpPr>
            <a:endCxn id="1580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2" name="Google Shape;1592;p56"/>
          <p:cNvCxnSpPr>
            <a:stCxn id="1577" idx="6"/>
            <a:endCxn id="1578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3" name="Google Shape;1593;p56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94" name="Google Shape;1594;p56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3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95" name="Google Shape;1595;p56"/>
          <p:cNvSpPr txBox="1"/>
          <p:nvPr/>
        </p:nvSpPr>
        <p:spPr>
          <a:xfrm>
            <a:off x="3271952" y="2236875"/>
            <a:ext cx="4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-5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96" name="Google Shape;1596;p56"/>
          <p:cNvSpPr txBox="1"/>
          <p:nvPr/>
        </p:nvSpPr>
        <p:spPr>
          <a:xfrm>
            <a:off x="3271957" y="3566475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10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97" name="Google Shape;1597;p56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4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98" name="Google Shape;1598;p56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599" name="Google Shape;1599;p56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00" name="Google Shape;1600;p56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80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01" name="Google Shape;1601;p56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90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02" name="Google Shape;1602;p56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03" name="Google Shape;1603;p56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7</a:t>
            </a:r>
            <a:endParaRPr sz="1200"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04" name="Google Shape;1604;p56"/>
          <p:cNvSpPr txBox="1"/>
          <p:nvPr/>
        </p:nvSpPr>
        <p:spPr>
          <a:xfrm>
            <a:off x="4206732" y="4409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Initialize each vertex as unvisited with cost ∞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05" name="Google Shape;1605;p56"/>
          <p:cNvSpPr txBox="1"/>
          <p:nvPr/>
        </p:nvSpPr>
        <p:spPr>
          <a:xfrm>
            <a:off x="4206675" y="6721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 panose="02000503000000020004"/>
              <a:buChar char="●"/>
            </a:pPr>
            <a:r>
              <a:rPr lang="en-GB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Set cost of source vertex A to 0</a:t>
            </a:r>
            <a:endParaRPr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606" name="Google Shape;1606;p56"/>
          <p:cNvGraphicFramePr/>
          <p:nvPr/>
        </p:nvGraphicFramePr>
        <p:xfrm>
          <a:off x="4665625" y="1659550"/>
          <a:ext cx="3958725" cy="2565475"/>
        </p:xfrm>
        <a:graphic>
          <a:graphicData uri="http://schemas.openxmlformats.org/drawingml/2006/table">
            <a:tbl>
              <a:tblPr>
                <a:noFill/>
                <a:tableStyleId>{2203E334-2E95-418C-8BD4-69118429D7B7}</a:tableStyleId>
              </a:tblPr>
              <a:tblGrid>
                <a:gridCol w="7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Vertex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Visited?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Cost of Path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Pred</a:t>
                      </a:r>
                      <a:endParaRPr sz="12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b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05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endParaRPr sz="12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c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80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08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b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90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03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c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e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13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d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f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04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a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07" name="Google Shape;1607;p56"/>
          <p:cNvGraphicFramePr/>
          <p:nvPr/>
        </p:nvGraphicFramePr>
        <p:xfrm>
          <a:off x="4648200" y="4294925"/>
          <a:ext cx="3958725" cy="492760"/>
        </p:xfrm>
        <a:graphic>
          <a:graphicData uri="http://schemas.openxmlformats.org/drawingml/2006/table">
            <a:tbl>
              <a:tblPr>
                <a:noFill/>
                <a:tableStyleId>{2203E334-2E95-418C-8BD4-69118429D7B7}</a:tableStyleId>
              </a:tblPr>
              <a:tblGrid>
                <a:gridCol w="39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Order added to known set: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a, f, b, c, d, 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7"/>
          <p:cNvSpPr txBox="1"/>
          <p:nvPr/>
        </p:nvSpPr>
        <p:spPr>
          <a:xfrm>
            <a:off x="2159700" y="2248500"/>
            <a:ext cx="482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Thank You!</a:t>
            </a:r>
            <a:endParaRPr sz="32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613" name="Google Shape;1613;p57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7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7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7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7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7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57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7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7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57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57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7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57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57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57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7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57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57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57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57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7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57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57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57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57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57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7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57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7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57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/>
        </p:nvSpPr>
        <p:spPr>
          <a:xfrm>
            <a:off x="2669400" y="223320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 Traversals</a:t>
            </a:r>
            <a:endParaRPr sz="16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/>
        </p:nvSpPr>
        <p:spPr>
          <a:xfrm>
            <a:off x="461900" y="1834100"/>
            <a:ext cx="5815800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Depth First Search (DFS)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Explores the graph by going as deep as possible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US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Can be implemented recursively/by using a stack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 dirty="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-GB" sz="1600" i="1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-GB" sz="1600" i="1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runtime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37" name="Google Shape;237;p19"/>
          <p:cNvCxnSpPr/>
          <p:nvPr/>
        </p:nvCxnSpPr>
        <p:spPr>
          <a:xfrm rot="10800000" flipH="1">
            <a:off x="6277726" y="2225458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19"/>
          <p:cNvCxnSpPr/>
          <p:nvPr/>
        </p:nvCxnSpPr>
        <p:spPr>
          <a:xfrm rot="10800000">
            <a:off x="6609045" y="2225372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0" y="333300"/>
            <a:ext cx="4628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Graph Traversals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6791754" y="2629850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41" name="Google Shape;241;p19"/>
          <p:cNvCxnSpPr/>
          <p:nvPr/>
        </p:nvCxnSpPr>
        <p:spPr>
          <a:xfrm rot="10800000" flipH="1">
            <a:off x="7599325" y="2238298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19"/>
          <p:cNvCxnSpPr/>
          <p:nvPr/>
        </p:nvCxnSpPr>
        <p:spPr>
          <a:xfrm rot="10800000">
            <a:off x="7930644" y="2238212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19"/>
          <p:cNvSpPr/>
          <p:nvPr/>
        </p:nvSpPr>
        <p:spPr>
          <a:xfrm>
            <a:off x="6130950" y="2629849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8113353" y="2642543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7452549" y="2642543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46" name="Google Shape;246;p19"/>
          <p:cNvCxnSpPr/>
          <p:nvPr/>
        </p:nvCxnSpPr>
        <p:spPr>
          <a:xfrm rot="10800000" flipH="1">
            <a:off x="6603717" y="1905581"/>
            <a:ext cx="665400" cy="3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9"/>
          <p:cNvCxnSpPr/>
          <p:nvPr/>
        </p:nvCxnSpPr>
        <p:spPr>
          <a:xfrm rot="10800000">
            <a:off x="7268847" y="1905521"/>
            <a:ext cx="6594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/>
          <p:nvPr/>
        </p:nvSpPr>
        <p:spPr>
          <a:xfrm>
            <a:off x="7122154" y="1762525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6459130" y="2081954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7780729" y="2094648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51" name="Google Shape;251;p19"/>
          <p:cNvCxnSpPr/>
          <p:nvPr/>
        </p:nvCxnSpPr>
        <p:spPr>
          <a:xfrm rot="10800000" flipH="1">
            <a:off x="6276089" y="3816629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9"/>
          <p:cNvCxnSpPr/>
          <p:nvPr/>
        </p:nvCxnSpPr>
        <p:spPr>
          <a:xfrm rot="10800000">
            <a:off x="6607408" y="3816543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19"/>
          <p:cNvSpPr/>
          <p:nvPr/>
        </p:nvSpPr>
        <p:spPr>
          <a:xfrm>
            <a:off x="6790117" y="4221021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54" name="Google Shape;254;p19"/>
          <p:cNvCxnSpPr/>
          <p:nvPr/>
        </p:nvCxnSpPr>
        <p:spPr>
          <a:xfrm rot="10800000" flipH="1">
            <a:off x="7597689" y="3829469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19"/>
          <p:cNvCxnSpPr/>
          <p:nvPr/>
        </p:nvCxnSpPr>
        <p:spPr>
          <a:xfrm rot="10800000">
            <a:off x="7929007" y="3829383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19"/>
          <p:cNvSpPr/>
          <p:nvPr/>
        </p:nvSpPr>
        <p:spPr>
          <a:xfrm>
            <a:off x="6129313" y="4221020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8111716" y="4233714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7450913" y="4233714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59" name="Google Shape;259;p19"/>
          <p:cNvCxnSpPr/>
          <p:nvPr/>
        </p:nvCxnSpPr>
        <p:spPr>
          <a:xfrm rot="10800000" flipH="1">
            <a:off x="6602080" y="3496752"/>
            <a:ext cx="665400" cy="3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19"/>
          <p:cNvCxnSpPr/>
          <p:nvPr/>
        </p:nvCxnSpPr>
        <p:spPr>
          <a:xfrm rot="10800000">
            <a:off x="7267210" y="3496692"/>
            <a:ext cx="6594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9"/>
          <p:cNvSpPr/>
          <p:nvPr/>
        </p:nvSpPr>
        <p:spPr>
          <a:xfrm>
            <a:off x="7120517" y="3353696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6457493" y="3673125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7779092" y="3685819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6322376" y="2913080"/>
            <a:ext cx="1891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Depth First Search (DFS)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6361076" y="4504251"/>
            <a:ext cx="1891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Breadth First Search (BFS)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6459138" y="2443580"/>
            <a:ext cx="323700" cy="1989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 rot="-1484494">
            <a:off x="6862292" y="2195743"/>
            <a:ext cx="893851" cy="22551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/>
          <p:nvPr/>
        </p:nvSpPr>
        <p:spPr>
          <a:xfrm rot="-3471658">
            <a:off x="6231515" y="2433964"/>
            <a:ext cx="313548" cy="8274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/>
          <p:nvPr/>
        </p:nvSpPr>
        <p:spPr>
          <a:xfrm rot="-1533907">
            <a:off x="6709669" y="1972767"/>
            <a:ext cx="392087" cy="8131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 rot="-3471658">
            <a:off x="7554282" y="2446653"/>
            <a:ext cx="313548" cy="8274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7780723" y="2443580"/>
            <a:ext cx="323700" cy="1989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 rot="-1533907">
            <a:off x="6713113" y="3563938"/>
            <a:ext cx="392087" cy="8131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10785264">
            <a:off x="6773801" y="3787432"/>
            <a:ext cx="979809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 rot="-10783891">
            <a:off x="6445708" y="4321302"/>
            <a:ext cx="320104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 rot="-10783891">
            <a:off x="7767329" y="4321302"/>
            <a:ext cx="320104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 rot="-10783891">
            <a:off x="7108048" y="4321302"/>
            <a:ext cx="320104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 rot="-901031">
            <a:off x="6408428" y="4055126"/>
            <a:ext cx="1381273" cy="8143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457950" y="3074775"/>
            <a:ext cx="5317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Breadth First Search (BFS)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Explores the graph level by level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Implemented using a queue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Finds the shortest path in an unweighted, acyclic graph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○"/>
            </a:pPr>
            <a:r>
              <a:rPr lang="en-GB" sz="1600" dirty="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-GB" sz="1600" i="1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-GB" sz="1600" i="1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runtime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454650" y="1456650"/>
            <a:ext cx="349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How do we iterate through a graph?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0" y="333300"/>
            <a:ext cx="48846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Depth First Search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454650" y="1456650"/>
            <a:ext cx="4391400" cy="209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DFS(Graph g, Vertex curr):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mark curr as visited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for (v : neighbors(current)):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if (!v marked “visited”)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dfs(g, v)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mark curr as “done”;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4118650" y="1456650"/>
            <a:ext cx="4475100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Explores the graph by going as deep as possible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Implemented </a:t>
            </a:r>
            <a:r>
              <a:rPr lang="en-US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recursively/by using a stack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 dirty="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-GB" sz="1600" i="1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-GB" sz="1600" i="1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-GB" sz="1600" dirty="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-GB" sz="1600" dirty="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runtime</a:t>
            </a:r>
            <a:endParaRPr sz="1600" dirty="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87" name="Google Shape;287;p20"/>
          <p:cNvCxnSpPr/>
          <p:nvPr/>
        </p:nvCxnSpPr>
        <p:spPr>
          <a:xfrm rot="10800000" flipH="1">
            <a:off x="5356921" y="3634824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0"/>
          <p:cNvCxnSpPr/>
          <p:nvPr/>
        </p:nvCxnSpPr>
        <p:spPr>
          <a:xfrm rot="10800000">
            <a:off x="5707313" y="3634781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20"/>
          <p:cNvSpPr/>
          <p:nvPr/>
        </p:nvSpPr>
        <p:spPr>
          <a:xfrm>
            <a:off x="5900748" y="406259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90" name="Google Shape;290;p20"/>
          <p:cNvCxnSpPr/>
          <p:nvPr/>
        </p:nvCxnSpPr>
        <p:spPr>
          <a:xfrm rot="10800000" flipH="1">
            <a:off x="6755136" y="3648409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0"/>
          <p:cNvCxnSpPr/>
          <p:nvPr/>
        </p:nvCxnSpPr>
        <p:spPr>
          <a:xfrm rot="10800000">
            <a:off x="7105527" y="3648366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20"/>
          <p:cNvSpPr/>
          <p:nvPr/>
        </p:nvSpPr>
        <p:spPr>
          <a:xfrm>
            <a:off x="5201636" y="406259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7298963" y="407602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6599851" y="407602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295" name="Google Shape;295;p20"/>
          <p:cNvCxnSpPr/>
          <p:nvPr/>
        </p:nvCxnSpPr>
        <p:spPr>
          <a:xfrm rot="10800000" flipH="1">
            <a:off x="5701810" y="3296273"/>
            <a:ext cx="703800" cy="3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0"/>
          <p:cNvCxnSpPr/>
          <p:nvPr/>
        </p:nvCxnSpPr>
        <p:spPr>
          <a:xfrm rot="10800000">
            <a:off x="6405625" y="3296058"/>
            <a:ext cx="697500" cy="3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0"/>
          <p:cNvSpPr/>
          <p:nvPr/>
        </p:nvSpPr>
        <p:spPr>
          <a:xfrm>
            <a:off x="6250302" y="314497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5548841" y="348292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6947056" y="349635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5404160" y="4362250"/>
            <a:ext cx="20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Depth First Search (DFS)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548850" y="3865525"/>
            <a:ext cx="342600" cy="210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"/>
          <p:cNvSpPr/>
          <p:nvPr/>
        </p:nvSpPr>
        <p:spPr>
          <a:xfrm rot="-1485138">
            <a:off x="5975302" y="3603217"/>
            <a:ext cx="945793" cy="23840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 rot="-3473418">
            <a:off x="5307842" y="3855288"/>
            <a:ext cx="331865" cy="873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 rot="-1534963">
            <a:off x="5813904" y="3367353"/>
            <a:ext cx="414762" cy="8600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 rot="-3473418">
            <a:off x="6707292" y="3868713"/>
            <a:ext cx="331865" cy="873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6947050" y="3865525"/>
            <a:ext cx="342600" cy="210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/>
          <p:nvPr/>
        </p:nvSpPr>
        <p:spPr>
          <a:xfrm>
            <a:off x="0" y="333300"/>
            <a:ext cx="52266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Breadth First Search</a:t>
            </a:r>
            <a:endParaRPr sz="3000" b="1">
              <a:solidFill>
                <a:schemeClr val="lt1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454650" y="1456650"/>
            <a:ext cx="4391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BFS(Vertex start):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initialize queue q to hold start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mark start as visited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sz="6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while q is not empty: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vertex v = q.dequeue()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endParaRPr sz="6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for each neighbour u of v: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if u is not visited: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mark u as visited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predecessor[u] = v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91A47"/>
                </a:solidFill>
                <a:latin typeface="Courier New" panose="02070409020205090404"/>
                <a:ea typeface="Courier New" panose="02070409020205090404"/>
                <a:cs typeface="Courier New" panose="02070409020205090404"/>
                <a:sym typeface="Courier New" panose="02070409020205090404"/>
              </a:rPr>
              <a:t>        add u to q</a:t>
            </a:r>
            <a:endParaRPr sz="1200">
              <a:solidFill>
                <a:srgbClr val="391A47"/>
              </a:solidFill>
              <a:latin typeface="Courier New" panose="02070409020205090404"/>
              <a:ea typeface="Courier New" panose="02070409020205090404"/>
              <a:cs typeface="Courier New" panose="02070409020205090404"/>
              <a:sym typeface="Courier New" panose="02070409020205090404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4118650" y="1456650"/>
            <a:ext cx="45723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Explores the graph level by level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Implemented using a queue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Finds the shortest path in an unweighted, acyclic graph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 panose="02000503000000020004"/>
              <a:buChar char="●"/>
            </a:pPr>
            <a:r>
              <a:rPr lang="en-GB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-GB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-GB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-GB" sz="1600">
                <a:solidFill>
                  <a:srgbClr val="391A47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runtime</a:t>
            </a:r>
            <a:endParaRPr sz="16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14" name="Google Shape;314;p21"/>
          <p:cNvCxnSpPr/>
          <p:nvPr/>
        </p:nvCxnSpPr>
        <p:spPr>
          <a:xfrm rot="10800000" flipH="1">
            <a:off x="5356921" y="3633174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21"/>
          <p:cNvCxnSpPr/>
          <p:nvPr/>
        </p:nvCxnSpPr>
        <p:spPr>
          <a:xfrm rot="10800000">
            <a:off x="5707313" y="3633131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21"/>
          <p:cNvSpPr/>
          <p:nvPr/>
        </p:nvSpPr>
        <p:spPr>
          <a:xfrm>
            <a:off x="5900748" y="406094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 rot="10800000" flipH="1">
            <a:off x="6755136" y="3646759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21"/>
          <p:cNvCxnSpPr/>
          <p:nvPr/>
        </p:nvCxnSpPr>
        <p:spPr>
          <a:xfrm rot="10800000">
            <a:off x="7105527" y="3646716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1"/>
          <p:cNvSpPr/>
          <p:nvPr/>
        </p:nvSpPr>
        <p:spPr>
          <a:xfrm>
            <a:off x="5201636" y="406094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7298963" y="407437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6599851" y="407437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cxnSp>
        <p:nvCxnSpPr>
          <p:cNvPr id="322" name="Google Shape;322;p21"/>
          <p:cNvCxnSpPr/>
          <p:nvPr/>
        </p:nvCxnSpPr>
        <p:spPr>
          <a:xfrm rot="10800000" flipH="1">
            <a:off x="5701810" y="3294623"/>
            <a:ext cx="703800" cy="3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21"/>
          <p:cNvCxnSpPr/>
          <p:nvPr/>
        </p:nvCxnSpPr>
        <p:spPr>
          <a:xfrm rot="10800000">
            <a:off x="6405625" y="3294408"/>
            <a:ext cx="697500" cy="3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21"/>
          <p:cNvSpPr/>
          <p:nvPr/>
        </p:nvSpPr>
        <p:spPr>
          <a:xfrm>
            <a:off x="6250302" y="314332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5548841" y="348127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6947056" y="349470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5446835" y="4360600"/>
            <a:ext cx="20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Breadth First Search (BFS)</a:t>
            </a:r>
            <a:endParaRPr sz="1000">
              <a:latin typeface="Times New Roman" panose="02020503050405090304"/>
              <a:ea typeface="Times New Roman" panose="02020503050405090304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328" name="Google Shape;328;p21"/>
          <p:cNvSpPr/>
          <p:nvPr/>
        </p:nvSpPr>
        <p:spPr>
          <a:xfrm rot="-1534963">
            <a:off x="5819279" y="3365703"/>
            <a:ext cx="414762" cy="8600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/>
          <p:nvPr/>
        </p:nvSpPr>
        <p:spPr>
          <a:xfrm rot="-10785075">
            <a:off x="5883586" y="3602100"/>
            <a:ext cx="1036510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"/>
          <p:cNvSpPr/>
          <p:nvPr/>
        </p:nvSpPr>
        <p:spPr>
          <a:xfrm rot="-10784775">
            <a:off x="5536330" y="4167000"/>
            <a:ext cx="338703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/>
          <p:nvPr/>
        </p:nvSpPr>
        <p:spPr>
          <a:xfrm rot="-10784775">
            <a:off x="6934567" y="4167000"/>
            <a:ext cx="338703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 rot="-10784775">
            <a:off x="6237067" y="4167000"/>
            <a:ext cx="338703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 rot="-901567">
            <a:off x="5497033" y="3885272"/>
            <a:ext cx="1461471" cy="8617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3585</Words>
  <Application>Microsoft Macintosh PowerPoint</Application>
  <PresentationFormat>On-screen Show (16:9)</PresentationFormat>
  <Paragraphs>1506</Paragraphs>
  <Slides>53</Slides>
  <Notes>48</Notes>
  <HiddenSlides>18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Times New Roman</vt:lpstr>
      <vt:lpstr>Dancing Script</vt:lpstr>
      <vt:lpstr>Helvetica Neue Light</vt:lpstr>
      <vt:lpstr>Helvetica Neue</vt:lpstr>
      <vt:lpstr>Arial</vt:lpstr>
      <vt:lpstr>STIX Two Text</vt:lpstr>
      <vt:lpstr>Courier New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Edges</vt:lpstr>
      <vt:lpstr>Cycle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Cindy Ni</cp:lastModifiedBy>
  <cp:revision>7</cp:revision>
  <dcterms:created xsi:type="dcterms:W3CDTF">2025-05-05T19:54:32Z</dcterms:created>
  <dcterms:modified xsi:type="dcterms:W3CDTF">2025-05-08T06:03:22Z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A476A137132C128D3E0B1968FE151CAA_42</vt:lpwstr>
  </property>
  <property fmtid="{D5CDD505-2E9C-101B-9397-08002B2CF9AE}" pid="3" name="KSOProductBuildVer">
    <vt:lpwstr>1033-6.13.1.8710</vt:lpwstr>
  </property>
</Properties>
</file>