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397" r:id="rId3"/>
    <p:sldId id="258" r:id="rId4"/>
    <p:sldId id="309" r:id="rId5"/>
    <p:sldId id="398" r:id="rId6"/>
    <p:sldId id="379" r:id="rId7"/>
    <p:sldId id="380" r:id="rId8"/>
    <p:sldId id="382" r:id="rId9"/>
    <p:sldId id="260" r:id="rId10"/>
    <p:sldId id="383" r:id="rId11"/>
    <p:sldId id="320" r:id="rId12"/>
    <p:sldId id="384" r:id="rId13"/>
    <p:sldId id="385" r:id="rId14"/>
    <p:sldId id="386" r:id="rId15"/>
    <p:sldId id="399" r:id="rId16"/>
    <p:sldId id="401" r:id="rId17"/>
    <p:sldId id="400" r:id="rId18"/>
    <p:sldId id="330" r:id="rId19"/>
    <p:sldId id="404" r:id="rId20"/>
    <p:sldId id="392" r:id="rId21"/>
    <p:sldId id="338" r:id="rId22"/>
    <p:sldId id="402" r:id="rId23"/>
    <p:sldId id="342" r:id="rId24"/>
    <p:sldId id="292" r:id="rId25"/>
    <p:sldId id="343" r:id="rId26"/>
    <p:sldId id="293" r:id="rId27"/>
    <p:sldId id="291" r:id="rId28"/>
    <p:sldId id="294" r:id="rId29"/>
    <p:sldId id="295" r:id="rId30"/>
    <p:sldId id="311" r:id="rId31"/>
    <p:sldId id="296" r:id="rId32"/>
    <p:sldId id="298" r:id="rId33"/>
    <p:sldId id="299" r:id="rId34"/>
    <p:sldId id="300" r:id="rId35"/>
    <p:sldId id="301" r:id="rId36"/>
    <p:sldId id="302" r:id="rId37"/>
    <p:sldId id="303" r:id="rId38"/>
    <p:sldId id="306" r:id="rId39"/>
    <p:sldId id="307" r:id="rId40"/>
    <p:sldId id="308" r:id="rId41"/>
    <p:sldId id="304" r:id="rId42"/>
    <p:sldId id="305" r:id="rId43"/>
    <p:sldId id="393" r:id="rId44"/>
    <p:sldId id="403" r:id="rId45"/>
    <p:sldId id="394" r:id="rId46"/>
    <p:sldId id="387" r:id="rId47"/>
    <p:sldId id="388" r:id="rId48"/>
    <p:sldId id="339" r:id="rId49"/>
    <p:sldId id="389" r:id="rId50"/>
    <p:sldId id="390" r:id="rId51"/>
    <p:sldId id="319" r:id="rId52"/>
    <p:sldId id="331" r:id="rId53"/>
    <p:sldId id="333" r:id="rId54"/>
    <p:sldId id="332" r:id="rId55"/>
    <p:sldId id="334" r:id="rId56"/>
    <p:sldId id="391" r:id="rId57"/>
    <p:sldId id="395" r:id="rId58"/>
    <p:sldId id="322" r:id="rId59"/>
    <p:sldId id="406" r:id="rId60"/>
    <p:sldId id="40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7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0" d="100"/>
          <a:sy n="150" d="100"/>
        </p:scale>
        <p:origin x="7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9220A-E843-4D29-8509-1A8925A81003}"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E152A-DB35-4B94-BF96-E30148257854}" type="slidenum">
              <a:rPr lang="en-US" smtClean="0"/>
              <a:t>‹#›</a:t>
            </a:fld>
            <a:endParaRPr lang="en-US"/>
          </a:p>
        </p:txBody>
      </p:sp>
    </p:spTree>
    <p:extLst>
      <p:ext uri="{BB962C8B-B14F-4D97-AF65-F5344CB8AC3E}">
        <p14:creationId xmlns:p14="http://schemas.microsoft.com/office/powerpoint/2010/main" val="68857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1155053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560611C-B2CC-46BD-ABE9-FE3A32896470}"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BED1D-F016-4D83-80B7-8E8D4FD8306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8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560611C-B2CC-46BD-ABE9-FE3A32896470}" type="datetimeFigureOut">
              <a:rPr lang="en-US" smtClean="0"/>
              <a:t>6/5/2025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D0BED1D-F016-4D83-80B7-8E8D4FD8306A}"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713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560611C-B2CC-46BD-ABE9-FE3A32896470}" type="datetimeFigureOut">
              <a:rPr lang="en-US" smtClean="0"/>
              <a:t>6/5/2025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D0BED1D-F016-4D83-80B7-8E8D4FD8306A}"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5068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0611C-B2CC-46BD-ABE9-FE3A32896470}"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BED1D-F016-4D83-80B7-8E8D4FD8306A}" type="slidenum">
              <a:rPr lang="en-US" smtClean="0"/>
              <a:t>‹#›</a:t>
            </a:fld>
            <a:endParaRPr lang="en-US"/>
          </a:p>
        </p:txBody>
      </p:sp>
    </p:spTree>
    <p:extLst>
      <p:ext uri="{BB962C8B-B14F-4D97-AF65-F5344CB8AC3E}">
        <p14:creationId xmlns:p14="http://schemas.microsoft.com/office/powerpoint/2010/main" val="369439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0611C-B2CC-46BD-ABE9-FE3A32896470}"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BED1D-F016-4D83-80B7-8E8D4FD8306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4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0611C-B2CC-46BD-ABE9-FE3A32896470}"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BED1D-F016-4D83-80B7-8E8D4FD8306A}"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1926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F560611C-B2CC-46BD-ABE9-FE3A32896470}" type="datetimeFigureOut">
              <a:rPr lang="en-US" smtClean="0"/>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BED1D-F016-4D83-80B7-8E8D4FD8306A}"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6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0611C-B2CC-46BD-ABE9-FE3A32896470}"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BED1D-F016-4D83-80B7-8E8D4FD8306A}" type="slidenum">
              <a:rPr lang="en-US" smtClean="0"/>
              <a:t>‹#›</a:t>
            </a:fld>
            <a:endParaRPr lang="en-US"/>
          </a:p>
        </p:txBody>
      </p:sp>
    </p:spTree>
    <p:extLst>
      <p:ext uri="{BB962C8B-B14F-4D97-AF65-F5344CB8AC3E}">
        <p14:creationId xmlns:p14="http://schemas.microsoft.com/office/powerpoint/2010/main" val="243773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0611C-B2CC-46BD-ABE9-FE3A32896470}" type="datetimeFigureOut">
              <a:rPr lang="en-US" smtClean="0"/>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BED1D-F016-4D83-80B7-8E8D4FD8306A}" type="slidenum">
              <a:rPr lang="en-US" smtClean="0"/>
              <a:t>‹#›</a:t>
            </a:fld>
            <a:endParaRPr lang="en-US"/>
          </a:p>
        </p:txBody>
      </p:sp>
    </p:spTree>
    <p:extLst>
      <p:ext uri="{BB962C8B-B14F-4D97-AF65-F5344CB8AC3E}">
        <p14:creationId xmlns:p14="http://schemas.microsoft.com/office/powerpoint/2010/main" val="155781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60611C-B2CC-46BD-ABE9-FE3A32896470}"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BED1D-F016-4D83-80B7-8E8D4FD8306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41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560611C-B2CC-46BD-ABE9-FE3A32896470}" type="datetimeFigureOut">
              <a:rPr lang="en-US" smtClean="0"/>
              <a:t>6/5/2025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D0BED1D-F016-4D83-80B7-8E8D4FD8306A}"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5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560611C-B2CC-46BD-ABE9-FE3A32896470}" type="datetimeFigureOut">
              <a:rPr lang="en-US" smtClean="0"/>
              <a:t>6/5/2025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D0BED1D-F016-4D83-80B7-8E8D4FD8306A}"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28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a:xfrm>
            <a:off x="384048" y="4960137"/>
            <a:ext cx="7845552" cy="1463040"/>
          </a:xfrm>
        </p:spPr>
        <p:txBody>
          <a:bodyPr/>
          <a:lstStyle/>
          <a:p>
            <a:r>
              <a:rPr lang="en-US" dirty="0"/>
              <a:t>Wrap-Up Hodgepodge</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332 Sp25</a:t>
            </a:r>
          </a:p>
          <a:p>
            <a:r>
              <a:rPr lang="en-US" dirty="0"/>
              <a:t>Lecture 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1929"/>
            <a:ext cx="457200" cy="296037"/>
          </a:xfrm>
          <a:prstGeom prst="rect">
            <a:avLst/>
          </a:prstGeom>
        </p:spPr>
      </p:pic>
      <p:pic>
        <p:nvPicPr>
          <p:cNvPr id="7" name="Picture 6">
            <a:extLst>
              <a:ext uri="{FF2B5EF4-FFF2-40B4-BE49-F238E27FC236}">
                <a16:creationId xmlns:a16="http://schemas.microsoft.com/office/drawing/2014/main" id="{FEB9EC4A-C1DF-45A1-93EA-60BB7A5F5131}"/>
              </a:ext>
            </a:extLst>
          </p:cNvPr>
          <p:cNvPicPr>
            <a:picLocks noChangeAspect="1"/>
          </p:cNvPicPr>
          <p:nvPr/>
        </p:nvPicPr>
        <p:blipFill rotWithShape="1">
          <a:blip r:embed="rId4">
            <a:extLst>
              <a:ext uri="{28A0092B-C50C-407E-A947-70E740481C1C}">
                <a14:useLocalDpi xmlns:a14="http://schemas.microsoft.com/office/drawing/2010/main" val="0"/>
              </a:ext>
            </a:extLst>
          </a:blip>
          <a:srcRect r="8051"/>
          <a:stretch/>
        </p:blipFill>
        <p:spPr>
          <a:xfrm>
            <a:off x="0" y="-47134"/>
            <a:ext cx="12252960" cy="4627084"/>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normAutofit/>
          </a:bodyPr>
          <a:lstStyle/>
          <a:p>
            <a:r>
              <a:rPr lang="en-US" sz="2800" dirty="0"/>
              <a:t>Does this graph have a topological ordering? If so find one.</a:t>
            </a:r>
          </a:p>
        </p:txBody>
      </p:sp>
      <p:grpSp>
        <p:nvGrpSpPr>
          <p:cNvPr id="11" name="Group 10"/>
          <p:cNvGrpSpPr/>
          <p:nvPr/>
        </p:nvGrpSpPr>
        <p:grpSpPr>
          <a:xfrm>
            <a:off x="2969463" y="2091254"/>
            <a:ext cx="4174860" cy="2000455"/>
            <a:chOff x="2825114" y="2255859"/>
            <a:chExt cx="3383038" cy="1621040"/>
          </a:xfrm>
        </p:grpSpPr>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153171" y="225585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12" name="Straight Arrow Connector 11"/>
            <p:cNvCxnSpPr>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8" idx="2"/>
            </p:cNvCxnSpPr>
            <p:nvPr/>
          </p:nvCxnSpPr>
          <p:spPr>
            <a:xfrm flipV="1">
              <a:off x="3317965" y="2497023"/>
              <a:ext cx="835206" cy="381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7" idx="0"/>
            </p:cNvCxnSpPr>
            <p:nvPr/>
          </p:nvCxnSpPr>
          <p:spPr>
            <a:xfrm>
              <a:off x="4399597" y="2738187"/>
              <a:ext cx="23539" cy="656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10" idx="2"/>
            </p:cNvCxnSpPr>
            <p:nvPr/>
          </p:nvCxnSpPr>
          <p:spPr>
            <a:xfrm>
              <a:off x="4646022" y="2497023"/>
              <a:ext cx="1029995" cy="321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5"/>
              <a:endCxn id="9" idx="1"/>
            </p:cNvCxnSpPr>
            <p:nvPr/>
          </p:nvCxnSpPr>
          <p:spPr>
            <a:xfrm>
              <a:off x="4573846" y="2667552"/>
              <a:ext cx="1213631" cy="7976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686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normAutofit/>
          </a:bodyPr>
          <a:lstStyle/>
          <a:p>
            <a:r>
              <a:rPr lang="en-US" sz="2800" dirty="0"/>
              <a:t>Does this graph have a topological ordering? If so find one.</a:t>
            </a:r>
          </a:p>
        </p:txBody>
      </p:sp>
      <p:grpSp>
        <p:nvGrpSpPr>
          <p:cNvPr id="11" name="Group 10"/>
          <p:cNvGrpSpPr/>
          <p:nvPr/>
        </p:nvGrpSpPr>
        <p:grpSpPr>
          <a:xfrm>
            <a:off x="2969463" y="2091254"/>
            <a:ext cx="4174860" cy="2000455"/>
            <a:chOff x="2825114" y="2255859"/>
            <a:chExt cx="3383038" cy="1621040"/>
          </a:xfrm>
        </p:grpSpPr>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153171" y="225585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12" name="Straight Arrow Connector 11"/>
            <p:cNvCxnSpPr>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8" idx="2"/>
            </p:cNvCxnSpPr>
            <p:nvPr/>
          </p:nvCxnSpPr>
          <p:spPr>
            <a:xfrm flipV="1">
              <a:off x="3317965" y="2497023"/>
              <a:ext cx="835206" cy="381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7" idx="0"/>
            </p:cNvCxnSpPr>
            <p:nvPr/>
          </p:nvCxnSpPr>
          <p:spPr>
            <a:xfrm>
              <a:off x="4399597" y="2738187"/>
              <a:ext cx="23539" cy="656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10" idx="2"/>
            </p:cNvCxnSpPr>
            <p:nvPr/>
          </p:nvCxnSpPr>
          <p:spPr>
            <a:xfrm>
              <a:off x="4646022" y="2497023"/>
              <a:ext cx="1029995" cy="321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5"/>
              <a:endCxn id="9" idx="1"/>
            </p:cNvCxnSpPr>
            <p:nvPr/>
          </p:nvCxnSpPr>
          <p:spPr>
            <a:xfrm>
              <a:off x="4573846" y="2667552"/>
              <a:ext cx="1213631" cy="7976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73826" y="4412695"/>
            <a:ext cx="11790084" cy="2677656"/>
          </a:xfrm>
          <a:prstGeom prst="rect">
            <a:avLst/>
          </a:prstGeom>
          <a:noFill/>
        </p:spPr>
        <p:txBody>
          <a:bodyPr wrap="square" rtlCol="0">
            <a:spAutoFit/>
          </a:bodyPr>
          <a:lstStyle/>
          <a:p>
            <a:r>
              <a:rPr lang="en-US" sz="2800" dirty="0"/>
              <a:t>If a vertex doesn’t have any edges going into it, we can add it to the ordering.</a:t>
            </a:r>
          </a:p>
          <a:p>
            <a:r>
              <a:rPr lang="en-US" sz="2800" dirty="0"/>
              <a:t>More generally, if the only incoming edges are from vertices already in the ordering, it’s safe to add. </a:t>
            </a:r>
          </a:p>
          <a:p>
            <a:endParaRPr lang="en-US" sz="2800" dirty="0"/>
          </a:p>
          <a:p>
            <a:endParaRPr lang="en-US" sz="2800" dirty="0"/>
          </a:p>
        </p:txBody>
      </p:sp>
    </p:spTree>
    <p:extLst>
      <p:ext uri="{BB962C8B-B14F-4D97-AF65-F5344CB8AC3E}">
        <p14:creationId xmlns:p14="http://schemas.microsoft.com/office/powerpoint/2010/main" val="316806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6" name="TextBox 5"/>
          <p:cNvSpPr txBox="1"/>
          <p:nvPr/>
        </p:nvSpPr>
        <p:spPr>
          <a:xfrm>
            <a:off x="1750896" y="15185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Tree>
    <p:extLst>
      <p:ext uri="{BB962C8B-B14F-4D97-AF65-F5344CB8AC3E}">
        <p14:creationId xmlns:p14="http://schemas.microsoft.com/office/powerpoint/2010/main" val="280080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running time?</a:t>
            </a:r>
          </a:p>
        </p:txBody>
      </p:sp>
      <p:sp>
        <p:nvSpPr>
          <p:cNvPr id="6" name="TextBox 5"/>
          <p:cNvSpPr txBox="1"/>
          <p:nvPr/>
        </p:nvSpPr>
        <p:spPr>
          <a:xfrm>
            <a:off x="1750896" y="15185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7260367" y="4669971"/>
                <a:ext cx="4421303" cy="523220"/>
              </a:xfrm>
              <a:prstGeom prst="rect">
                <a:avLst/>
              </a:prstGeom>
              <a:noFill/>
            </p:spPr>
            <p:txBody>
              <a:bodyPr wrap="square" rtlCol="0">
                <a:spAutoFit/>
              </a:bodyPr>
              <a:lstStyle/>
              <a:p>
                <a:r>
                  <a:rPr lang="en-US" sz="2800" dirty="0"/>
                  <a:t>Running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r>
                      <a:rPr lang="en-US" sz="2800" b="0" i="1" smtClean="0">
                        <a:latin typeface="Cambria Math" panose="02040503050406030204" pitchFamily="18"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260367" y="4669971"/>
                <a:ext cx="4421303" cy="523220"/>
              </a:xfrm>
              <a:prstGeom prst="rect">
                <a:avLst/>
              </a:prstGeom>
              <a:blipFill rotWithShape="0">
                <a:blip r:embed="rId2"/>
                <a:stretch>
                  <a:fillRect l="-2759"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15027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FACF-08F5-F99D-ACB5-3BB7E6E0AF81}"/>
              </a:ext>
            </a:extLst>
          </p:cNvPr>
          <p:cNvSpPr>
            <a:spLocks noGrp="1"/>
          </p:cNvSpPr>
          <p:nvPr>
            <p:ph type="title"/>
          </p:nvPr>
        </p:nvSpPr>
        <p:spPr/>
        <p:txBody>
          <a:bodyPr/>
          <a:lstStyle/>
          <a:p>
            <a:r>
              <a:rPr lang="en-US" dirty="0"/>
              <a:t>Finding a Topological Ordering	</a:t>
            </a:r>
          </a:p>
        </p:txBody>
      </p:sp>
      <p:sp>
        <p:nvSpPr>
          <p:cNvPr id="3" name="Content Placeholder 2">
            <a:extLst>
              <a:ext uri="{FF2B5EF4-FFF2-40B4-BE49-F238E27FC236}">
                <a16:creationId xmlns:a16="http://schemas.microsoft.com/office/drawing/2014/main" id="{603BA2FC-C020-C720-61F3-AA2CD09299E7}"/>
              </a:ext>
            </a:extLst>
          </p:cNvPr>
          <p:cNvSpPr>
            <a:spLocks noGrp="1"/>
          </p:cNvSpPr>
          <p:nvPr>
            <p:ph idx="1"/>
          </p:nvPr>
        </p:nvSpPr>
        <p:spPr/>
        <p:txBody>
          <a:bodyPr>
            <a:normAutofit/>
          </a:bodyPr>
          <a:lstStyle/>
          <a:p>
            <a:r>
              <a:rPr lang="en-US" sz="2800" dirty="0"/>
              <a:t>Instead of counting incoming edges, you can actually modify DFS to find you one (think about why).</a:t>
            </a:r>
          </a:p>
          <a:p>
            <a:r>
              <a:rPr lang="en-US" sz="2800" dirty="0"/>
              <a:t>But the “count incoming edges” is a bit easier to understand (for me </a:t>
            </a:r>
            <a:r>
              <a:rPr lang="en-US" sz="2800" dirty="0">
                <a:sym typeface="Wingdings" panose="05000000000000000000" pitchFamily="2" charset="2"/>
              </a:rPr>
              <a:t> )</a:t>
            </a:r>
            <a:endParaRPr lang="en-US" sz="2800" dirty="0"/>
          </a:p>
        </p:txBody>
      </p:sp>
    </p:spTree>
    <p:extLst>
      <p:ext uri="{BB962C8B-B14F-4D97-AF65-F5344CB8AC3E}">
        <p14:creationId xmlns:p14="http://schemas.microsoft.com/office/powerpoint/2010/main" val="395799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97A8A-AA2F-960E-2623-91BB5C60A3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2844F2-FEDA-07AB-7C4F-A73465B43D48}"/>
              </a:ext>
            </a:extLst>
          </p:cNvPr>
          <p:cNvSpPr>
            <a:spLocks noGrp="1"/>
          </p:cNvSpPr>
          <p:nvPr>
            <p:ph type="title"/>
          </p:nvPr>
        </p:nvSpPr>
        <p:spPr/>
        <p:txBody>
          <a:bodyPr/>
          <a:lstStyle/>
          <a:p>
            <a:r>
              <a:rPr lang="en-US" dirty="0"/>
              <a:t>What you need to know</a:t>
            </a:r>
          </a:p>
        </p:txBody>
      </p:sp>
      <p:sp>
        <p:nvSpPr>
          <p:cNvPr id="5" name="Content Placeholder 4">
            <a:extLst>
              <a:ext uri="{FF2B5EF4-FFF2-40B4-BE49-F238E27FC236}">
                <a16:creationId xmlns:a16="http://schemas.microsoft.com/office/drawing/2014/main" id="{01E261FC-3061-807F-2F59-72B6A0F34307}"/>
              </a:ext>
            </a:extLst>
          </p:cNvPr>
          <p:cNvSpPr>
            <a:spLocks noGrp="1"/>
          </p:cNvSpPr>
          <p:nvPr>
            <p:ph idx="1"/>
          </p:nvPr>
        </p:nvSpPr>
        <p:spPr/>
        <p:txBody>
          <a:bodyPr>
            <a:normAutofit/>
          </a:bodyPr>
          <a:lstStyle/>
          <a:p>
            <a:r>
              <a:rPr lang="en-US" sz="2800" dirty="0"/>
              <a:t>What is a topological sort and a DAG?</a:t>
            </a:r>
          </a:p>
          <a:p>
            <a:r>
              <a:rPr lang="en-US" sz="2800" dirty="0"/>
              <a:t>When does a topological sort exist and when doesn’t it?</a:t>
            </a:r>
          </a:p>
          <a:p>
            <a:r>
              <a:rPr lang="en-US" sz="2800" dirty="0"/>
              <a:t>A topological sort can be found in O(V+E) time</a:t>
            </a:r>
          </a:p>
          <a:p>
            <a:r>
              <a:rPr lang="en-US" sz="2800" dirty="0"/>
              <a:t>Be able to find a topological sort yourself (by hand, don’t need to show algorithm steps).</a:t>
            </a:r>
          </a:p>
        </p:txBody>
      </p:sp>
    </p:spTree>
    <p:extLst>
      <p:ext uri="{BB962C8B-B14F-4D97-AF65-F5344CB8AC3E}">
        <p14:creationId xmlns:p14="http://schemas.microsoft.com/office/powerpoint/2010/main" val="376481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E051D-CA30-AA3B-C6E2-9F26BD55E024}"/>
              </a:ext>
            </a:extLst>
          </p:cNvPr>
          <p:cNvSpPr>
            <a:spLocks noGrp="1"/>
          </p:cNvSpPr>
          <p:nvPr>
            <p:ph type="title"/>
          </p:nvPr>
        </p:nvSpPr>
        <p:spPr/>
        <p:txBody>
          <a:bodyPr/>
          <a:lstStyle/>
          <a:p>
            <a:r>
              <a:rPr lang="en-US" dirty="0"/>
              <a:t>Connectivity in Directed Graphs</a:t>
            </a:r>
          </a:p>
        </p:txBody>
      </p:sp>
      <p:sp>
        <p:nvSpPr>
          <p:cNvPr id="5" name="Text Placeholder 4">
            <a:extLst>
              <a:ext uri="{FF2B5EF4-FFF2-40B4-BE49-F238E27FC236}">
                <a16:creationId xmlns:a16="http://schemas.microsoft.com/office/drawing/2014/main" id="{BFBEE59D-6141-41B4-CF60-31660AA38B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65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CAD2-5842-28C8-9BE0-09D97BC681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184BC-B306-C9D0-9D25-E7F295490373}"/>
              </a:ext>
            </a:extLst>
          </p:cNvPr>
          <p:cNvSpPr>
            <a:spLocks noGrp="1"/>
          </p:cNvSpPr>
          <p:nvPr>
            <p:ph type="title"/>
          </p:nvPr>
        </p:nvSpPr>
        <p:spPr/>
        <p:txBody>
          <a:bodyPr/>
          <a:lstStyle/>
          <a:p>
            <a:r>
              <a:rPr lang="en-US" dirty="0"/>
              <a:t>What you need to know</a:t>
            </a:r>
          </a:p>
        </p:txBody>
      </p:sp>
      <p:sp>
        <p:nvSpPr>
          <p:cNvPr id="5" name="Content Placeholder 4">
            <a:extLst>
              <a:ext uri="{FF2B5EF4-FFF2-40B4-BE49-F238E27FC236}">
                <a16:creationId xmlns:a16="http://schemas.microsoft.com/office/drawing/2014/main" id="{D24FBEE1-D8C1-842A-8FC1-D6A38EF4454B}"/>
              </a:ext>
            </a:extLst>
          </p:cNvPr>
          <p:cNvSpPr>
            <a:spLocks noGrp="1"/>
          </p:cNvSpPr>
          <p:nvPr>
            <p:ph idx="1"/>
          </p:nvPr>
        </p:nvSpPr>
        <p:spPr/>
        <p:txBody>
          <a:bodyPr>
            <a:normAutofit/>
          </a:bodyPr>
          <a:lstStyle/>
          <a:p>
            <a:r>
              <a:rPr lang="en-US" sz="2800" dirty="0"/>
              <a:t>Definition of strongly connected</a:t>
            </a:r>
          </a:p>
          <a:p>
            <a:r>
              <a:rPr lang="en-US" sz="2800" dirty="0"/>
              <a:t>Strongly connected components can be found in O(V+E) time via modification of DFS</a:t>
            </a:r>
          </a:p>
          <a:p>
            <a:r>
              <a:rPr lang="en-US" sz="2800" dirty="0"/>
              <a:t>Find SCCs of a graph (by hand, don’t need to show algorithm steps)</a:t>
            </a:r>
          </a:p>
        </p:txBody>
      </p:sp>
    </p:spTree>
    <p:extLst>
      <p:ext uri="{BB962C8B-B14F-4D97-AF65-F5344CB8AC3E}">
        <p14:creationId xmlns:p14="http://schemas.microsoft.com/office/powerpoint/2010/main" val="222251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2: Find Strongly Connected Components</a:t>
            </a:r>
          </a:p>
        </p:txBody>
      </p:sp>
      <p:grpSp>
        <p:nvGrpSpPr>
          <p:cNvPr id="3" name="Group 2">
            <a:extLst>
              <a:ext uri="{FF2B5EF4-FFF2-40B4-BE49-F238E27FC236}">
                <a16:creationId xmlns:a16="http://schemas.microsoft.com/office/drawing/2014/main" id="{615E97BE-55FA-4EF1-958A-48484C14CA58}"/>
              </a:ext>
            </a:extLst>
          </p:cNvPr>
          <p:cNvGrpSpPr/>
          <p:nvPr/>
        </p:nvGrpSpPr>
        <p:grpSpPr>
          <a:xfrm>
            <a:off x="1406377" y="2502664"/>
            <a:ext cx="6510474" cy="1375698"/>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922767" y="4557662"/>
            <a:ext cx="8072372" cy="1642815"/>
            <a:chOff x="498764" y="4764762"/>
            <a:chExt cx="8072372" cy="1387844"/>
          </a:xfrm>
        </p:grpSpPr>
        <p:sp>
          <p:nvSpPr>
            <p:cNvPr id="37" name="Rectangle 3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38" name="Rectangle 37"/>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Tree>
    <p:extLst>
      <p:ext uri="{BB962C8B-B14F-4D97-AF65-F5344CB8AC3E}">
        <p14:creationId xmlns:p14="http://schemas.microsoft.com/office/powerpoint/2010/main" val="195133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7A5E5-0961-4F9E-8E82-898AFE376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2D496-12C8-146A-8F63-6892E4DCFD32}"/>
              </a:ext>
            </a:extLst>
          </p:cNvPr>
          <p:cNvSpPr>
            <a:spLocks noGrp="1"/>
          </p:cNvSpPr>
          <p:nvPr>
            <p:ph type="title"/>
          </p:nvPr>
        </p:nvSpPr>
        <p:spPr/>
        <p:txBody>
          <a:bodyPr>
            <a:normAutofit fontScale="90000"/>
          </a:bodyPr>
          <a:lstStyle/>
          <a:p>
            <a:r>
              <a:rPr lang="en-US" dirty="0"/>
              <a:t>Problem 2: Find Strongly Connected Components</a:t>
            </a:r>
          </a:p>
        </p:txBody>
      </p:sp>
      <p:grpSp>
        <p:nvGrpSpPr>
          <p:cNvPr id="3" name="Group 2">
            <a:extLst>
              <a:ext uri="{FF2B5EF4-FFF2-40B4-BE49-F238E27FC236}">
                <a16:creationId xmlns:a16="http://schemas.microsoft.com/office/drawing/2014/main" id="{8067B3F9-1970-2BF4-75EC-C7684B038B7B}"/>
              </a:ext>
            </a:extLst>
          </p:cNvPr>
          <p:cNvGrpSpPr/>
          <p:nvPr/>
        </p:nvGrpSpPr>
        <p:grpSpPr>
          <a:xfrm>
            <a:off x="1406377" y="2502664"/>
            <a:ext cx="6510474" cy="1375698"/>
            <a:chOff x="1286456" y="3769632"/>
            <a:chExt cx="6510474" cy="1375698"/>
          </a:xfrm>
        </p:grpSpPr>
        <p:sp>
          <p:nvSpPr>
            <p:cNvPr id="10" name="Oval 9">
              <a:extLst>
                <a:ext uri="{FF2B5EF4-FFF2-40B4-BE49-F238E27FC236}">
                  <a16:creationId xmlns:a16="http://schemas.microsoft.com/office/drawing/2014/main" id="{F9AF6C43-82B0-DE22-8FB3-8CFF00129089}"/>
                </a:ext>
              </a:extLst>
            </p:cNvPr>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a:extLst>
                <a:ext uri="{FF2B5EF4-FFF2-40B4-BE49-F238E27FC236}">
                  <a16:creationId xmlns:a16="http://schemas.microsoft.com/office/drawing/2014/main" id="{B59C5731-A771-1480-CFA9-F3D75A7FE088}"/>
                </a:ext>
              </a:extLst>
            </p:cNvPr>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a:extLst>
                <a:ext uri="{FF2B5EF4-FFF2-40B4-BE49-F238E27FC236}">
                  <a16:creationId xmlns:a16="http://schemas.microsoft.com/office/drawing/2014/main" id="{C83A0785-1D7A-4044-082C-3C03A98A6990}"/>
                </a:ext>
              </a:extLst>
            </p:cNvPr>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a:extLst>
                <a:ext uri="{FF2B5EF4-FFF2-40B4-BE49-F238E27FC236}">
                  <a16:creationId xmlns:a16="http://schemas.microsoft.com/office/drawing/2014/main" id="{8A16DCB6-652C-9AE0-F88D-EFEBDD72DAA4}"/>
                </a:ext>
              </a:extLst>
            </p:cNvPr>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C2B514-D15F-9E34-BD33-C7DF45620574}"/>
                </a:ext>
              </a:extLst>
            </p:cNvPr>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0529EA-8DC1-2024-723E-423C15FA5671}"/>
                </a:ext>
              </a:extLst>
            </p:cNvPr>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871ECCA-94D7-DC56-89F6-734F81935AE7}"/>
                </a:ext>
              </a:extLst>
            </p:cNvPr>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a:extLst>
                <a:ext uri="{FF2B5EF4-FFF2-40B4-BE49-F238E27FC236}">
                  <a16:creationId xmlns:a16="http://schemas.microsoft.com/office/drawing/2014/main" id="{E70A30A2-7119-0D76-3444-6C9942755ABA}"/>
                </a:ext>
              </a:extLst>
            </p:cNvPr>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a:extLst>
                <a:ext uri="{FF2B5EF4-FFF2-40B4-BE49-F238E27FC236}">
                  <a16:creationId xmlns:a16="http://schemas.microsoft.com/office/drawing/2014/main" id="{3EB0A617-E41C-1216-E0CC-2F6E82385C37}"/>
                </a:ext>
              </a:extLst>
            </p:cNvPr>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19FA27-746E-75FF-C762-FB7583F5E8CE}"/>
                </a:ext>
              </a:extLst>
            </p:cNvPr>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D23593-A709-E3D6-35DF-50F656D2CB63}"/>
                </a:ext>
              </a:extLst>
            </p:cNvPr>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575887B-8906-4F09-8408-A34D09286BB8}"/>
                </a:ext>
              </a:extLst>
            </p:cNvPr>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a:extLst>
                <a:ext uri="{FF2B5EF4-FFF2-40B4-BE49-F238E27FC236}">
                  <a16:creationId xmlns:a16="http://schemas.microsoft.com/office/drawing/2014/main" id="{8B9ABB67-83FE-2AEE-849A-9C8ECC986123}"/>
                </a:ext>
              </a:extLst>
            </p:cNvPr>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8C4A2C9-0765-9826-F52C-D50ABA6046F9}"/>
                </a:ext>
              </a:extLst>
            </p:cNvPr>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a:extLst>
                <a:ext uri="{FF2B5EF4-FFF2-40B4-BE49-F238E27FC236}">
                  <a16:creationId xmlns:a16="http://schemas.microsoft.com/office/drawing/2014/main" id="{9B366E24-6CCC-617D-596C-5ECDF37CABA6}"/>
                </a:ext>
              </a:extLst>
            </p:cNvPr>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A793163B-99DC-B196-9C93-EC5811855653}"/>
                </a:ext>
              </a:extLst>
            </p:cNvPr>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a:extLst>
                <a:ext uri="{FF2B5EF4-FFF2-40B4-BE49-F238E27FC236}">
                  <a16:creationId xmlns:a16="http://schemas.microsoft.com/office/drawing/2014/main" id="{2428ACBB-3E1F-4D3A-70BA-F7DFA98448BE}"/>
                </a:ext>
              </a:extLst>
            </p:cNvPr>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C5C019C-D4C6-052B-147C-BEA495157343}"/>
                </a:ext>
              </a:extLst>
            </p:cNvPr>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1DB395F-38D4-7FD4-7658-1F0C41E92C2D}"/>
                </a:ext>
              </a:extLst>
            </p:cNvPr>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5ECBF332-45BD-3794-6125-B7B955ED162A}"/>
              </a:ext>
            </a:extLst>
          </p:cNvPr>
          <p:cNvSpPr txBox="1"/>
          <p:nvPr/>
        </p:nvSpPr>
        <p:spPr>
          <a:xfrm>
            <a:off x="1247797" y="4589432"/>
            <a:ext cx="9457509" cy="430887"/>
          </a:xfrm>
          <a:prstGeom prst="rect">
            <a:avLst/>
          </a:prstGeom>
          <a:noFill/>
        </p:spPr>
        <p:txBody>
          <a:bodyPr wrap="square" rtlCol="0">
            <a:spAutoFit/>
          </a:bodyPr>
          <a:lstStyle/>
          <a:p>
            <a:r>
              <a:rPr lang="en-US" sz="2200" dirty="0"/>
              <a:t>{A}, {B}, {C,D,E,F}, {J,K}</a:t>
            </a:r>
          </a:p>
        </p:txBody>
      </p:sp>
      <p:sp>
        <p:nvSpPr>
          <p:cNvPr id="9" name="Rectangle 8">
            <a:extLst>
              <a:ext uri="{FF2B5EF4-FFF2-40B4-BE49-F238E27FC236}">
                <a16:creationId xmlns:a16="http://schemas.microsoft.com/office/drawing/2014/main" id="{71B1D24F-AECF-37E5-81C7-FC4E5A75A351}"/>
              </a:ext>
            </a:extLst>
          </p:cNvPr>
          <p:cNvSpPr/>
          <p:nvPr/>
        </p:nvSpPr>
        <p:spPr>
          <a:xfrm>
            <a:off x="124779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3877DB8-9142-9B74-B7B6-D24E9F65E3C8}"/>
              </a:ext>
            </a:extLst>
          </p:cNvPr>
          <p:cNvSpPr/>
          <p:nvPr/>
        </p:nvSpPr>
        <p:spPr>
          <a:xfrm>
            <a:off x="269021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F30BB9-0A38-B88A-1AFA-AA8B2813E274}"/>
              </a:ext>
            </a:extLst>
          </p:cNvPr>
          <p:cNvSpPr/>
          <p:nvPr/>
        </p:nvSpPr>
        <p:spPr>
          <a:xfrm>
            <a:off x="3722890" y="2294759"/>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2575DD-0B0D-CCEB-6EB2-D90731C44FF0}"/>
              </a:ext>
            </a:extLst>
          </p:cNvPr>
          <p:cNvSpPr/>
          <p:nvPr/>
        </p:nvSpPr>
        <p:spPr>
          <a:xfrm>
            <a:off x="6800878" y="2294759"/>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6DF2D78-A2DD-DC9F-5C43-D8A384D806E3}"/>
              </a:ext>
            </a:extLst>
          </p:cNvPr>
          <p:cNvGrpSpPr/>
          <p:nvPr/>
        </p:nvGrpSpPr>
        <p:grpSpPr>
          <a:xfrm>
            <a:off x="3922767" y="4557662"/>
            <a:ext cx="8072372" cy="1642815"/>
            <a:chOff x="498764" y="4764762"/>
            <a:chExt cx="8072372" cy="1387844"/>
          </a:xfrm>
        </p:grpSpPr>
        <p:sp>
          <p:nvSpPr>
            <p:cNvPr id="37" name="Rectangle 36">
              <a:extLst>
                <a:ext uri="{FF2B5EF4-FFF2-40B4-BE49-F238E27FC236}">
                  <a16:creationId xmlns:a16="http://schemas.microsoft.com/office/drawing/2014/main" id="{B4634A6F-D06A-2498-33A5-D1CB9B16D695}"/>
                </a:ext>
              </a:extLst>
            </p:cNvPr>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38" name="Rectangle 37">
              <a:extLst>
                <a:ext uri="{FF2B5EF4-FFF2-40B4-BE49-F238E27FC236}">
                  <a16:creationId xmlns:a16="http://schemas.microsoft.com/office/drawing/2014/main" id="{1FBFCEA4-C02A-4DAF-CF5C-4268EA52792C}"/>
                </a:ext>
              </a:extLst>
            </p:cNvPr>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Tree>
    <p:extLst>
      <p:ext uri="{BB962C8B-B14F-4D97-AF65-F5344CB8AC3E}">
        <p14:creationId xmlns:p14="http://schemas.microsoft.com/office/powerpoint/2010/main" val="118656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30" grpId="0" animBg="1"/>
      <p:bldP spid="31"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63E8-E738-4DD2-9900-600A6451D48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CC88225-C815-45CA-BBEB-6A9FC6B545E5}"/>
              </a:ext>
            </a:extLst>
          </p:cNvPr>
          <p:cNvSpPr>
            <a:spLocks noGrp="1"/>
          </p:cNvSpPr>
          <p:nvPr>
            <p:ph idx="1"/>
          </p:nvPr>
        </p:nvSpPr>
        <p:spPr>
          <a:xfrm>
            <a:off x="575240" y="4356339"/>
            <a:ext cx="11187258" cy="1953021"/>
          </a:xfrm>
        </p:spPr>
        <p:txBody>
          <a:bodyPr>
            <a:normAutofit/>
          </a:bodyPr>
          <a:lstStyle/>
          <a:p>
            <a:endParaRPr lang="en-US" sz="2800" dirty="0"/>
          </a:p>
        </p:txBody>
      </p:sp>
      <p:graphicFrame>
        <p:nvGraphicFramePr>
          <p:cNvPr id="4" name="Content Placeholder 3">
            <a:extLst>
              <a:ext uri="{FF2B5EF4-FFF2-40B4-BE49-F238E27FC236}">
                <a16:creationId xmlns:a16="http://schemas.microsoft.com/office/drawing/2014/main" id="{370B4BA6-9633-E431-9D8D-E29E7D7EA51D}"/>
              </a:ext>
            </a:extLst>
          </p:cNvPr>
          <p:cNvGraphicFramePr>
            <a:graphicFrameLocks/>
          </p:cNvGraphicFramePr>
          <p:nvPr>
            <p:extLst>
              <p:ext uri="{D42A27DB-BD31-4B8C-83A1-F6EECF244321}">
                <p14:modId xmlns:p14="http://schemas.microsoft.com/office/powerpoint/2010/main" val="2548696885"/>
              </p:ext>
            </p:extLst>
          </p:nvPr>
        </p:nvGraphicFramePr>
        <p:xfrm>
          <a:off x="502446" y="1357346"/>
          <a:ext cx="11187108" cy="2252165"/>
        </p:xfrm>
        <a:graphic>
          <a:graphicData uri="http://schemas.openxmlformats.org/drawingml/2006/table">
            <a:tbl>
              <a:tblPr firstRow="1" bandRow="1">
                <a:tableStyleId>{5C22544A-7EE6-4342-B048-85BDC9FD1C3A}</a:tableStyleId>
              </a:tblPr>
              <a:tblGrid>
                <a:gridCol w="907254">
                  <a:extLst>
                    <a:ext uri="{9D8B030D-6E8A-4147-A177-3AD203B41FA5}">
                      <a16:colId xmlns:a16="http://schemas.microsoft.com/office/drawing/2014/main" val="4182190204"/>
                    </a:ext>
                  </a:extLst>
                </a:gridCol>
                <a:gridCol w="1799844">
                  <a:extLst>
                    <a:ext uri="{9D8B030D-6E8A-4147-A177-3AD203B41FA5}">
                      <a16:colId xmlns:a16="http://schemas.microsoft.com/office/drawing/2014/main" val="2440125737"/>
                    </a:ext>
                  </a:extLst>
                </a:gridCol>
                <a:gridCol w="1764792">
                  <a:extLst>
                    <a:ext uri="{9D8B030D-6E8A-4147-A177-3AD203B41FA5}">
                      <a16:colId xmlns:a16="http://schemas.microsoft.com/office/drawing/2014/main" val="2655778326"/>
                    </a:ext>
                  </a:extLst>
                </a:gridCol>
                <a:gridCol w="2258314">
                  <a:extLst>
                    <a:ext uri="{9D8B030D-6E8A-4147-A177-3AD203B41FA5}">
                      <a16:colId xmlns:a16="http://schemas.microsoft.com/office/drawing/2014/main" val="3929414496"/>
                    </a:ext>
                  </a:extLst>
                </a:gridCol>
                <a:gridCol w="1282700">
                  <a:extLst>
                    <a:ext uri="{9D8B030D-6E8A-4147-A177-3AD203B41FA5}">
                      <a16:colId xmlns:a16="http://schemas.microsoft.com/office/drawing/2014/main" val="3482144644"/>
                    </a:ext>
                  </a:extLst>
                </a:gridCol>
                <a:gridCol w="3174204">
                  <a:extLst>
                    <a:ext uri="{9D8B030D-6E8A-4147-A177-3AD203B41FA5}">
                      <a16:colId xmlns:a16="http://schemas.microsoft.com/office/drawing/2014/main" val="1540392438"/>
                    </a:ext>
                  </a:extLst>
                </a:gridCol>
              </a:tblGrid>
              <a:tr h="532202">
                <a:tc>
                  <a:txBody>
                    <a:bodyPr/>
                    <a:lstStyle/>
                    <a:p>
                      <a:endParaRPr lang="en-US" sz="2400" dirty="0"/>
                    </a:p>
                  </a:txBody>
                  <a:tcPr/>
                </a:tc>
                <a:tc>
                  <a:txBody>
                    <a:bodyPr/>
                    <a:lstStyle/>
                    <a:p>
                      <a:r>
                        <a:rPr lang="en-US" sz="2400" dirty="0"/>
                        <a:t>Monday</a:t>
                      </a:r>
                    </a:p>
                  </a:txBody>
                  <a:tcPr/>
                </a:tc>
                <a:tc>
                  <a:txBody>
                    <a:bodyPr/>
                    <a:lstStyle/>
                    <a:p>
                      <a:r>
                        <a:rPr lang="en-US" sz="1800" dirty="0"/>
                        <a:t>Tuesday</a:t>
                      </a:r>
                    </a:p>
                  </a:txBody>
                  <a:tcPr/>
                </a:tc>
                <a:tc>
                  <a:txBody>
                    <a:bodyPr/>
                    <a:lstStyle/>
                    <a:p>
                      <a:r>
                        <a:rPr lang="en-US" sz="2400" dirty="0"/>
                        <a:t>Wed</a:t>
                      </a:r>
                    </a:p>
                  </a:txBody>
                  <a:tcPr/>
                </a:tc>
                <a:tc>
                  <a:txBody>
                    <a:bodyPr/>
                    <a:lstStyle/>
                    <a:p>
                      <a:r>
                        <a:rPr lang="en-US" sz="1800" dirty="0"/>
                        <a:t>Thursday</a:t>
                      </a:r>
                    </a:p>
                  </a:txBody>
                  <a:tcPr/>
                </a:tc>
                <a:tc>
                  <a:txBody>
                    <a:bodyPr/>
                    <a:lstStyle/>
                    <a:p>
                      <a:r>
                        <a:rPr lang="en-US" sz="2400" dirty="0"/>
                        <a:t>Friday</a:t>
                      </a:r>
                    </a:p>
                  </a:txBody>
                  <a:tcPr/>
                </a:tc>
                <a:extLst>
                  <a:ext uri="{0D108BD9-81ED-4DB2-BD59-A6C34878D82A}">
                    <a16:rowId xmlns:a16="http://schemas.microsoft.com/office/drawing/2014/main" val="3520277359"/>
                  </a:ext>
                </a:extLst>
              </a:tr>
              <a:tr h="957963">
                <a:tc>
                  <a:txBody>
                    <a:bodyPr/>
                    <a:lstStyle/>
                    <a:p>
                      <a:r>
                        <a:rPr lang="en-US" sz="2200" dirty="0"/>
                        <a:t>This Week</a:t>
                      </a:r>
                    </a:p>
                  </a:txBody>
                  <a:tcPr/>
                </a:tc>
                <a:tc>
                  <a:txBody>
                    <a:bodyPr/>
                    <a:lstStyle/>
                    <a:p>
                      <a:br>
                        <a:rPr lang="en-US" sz="2400" dirty="0">
                          <a:solidFill>
                            <a:srgbClr val="7030A0"/>
                          </a:solidFill>
                        </a:rPr>
                      </a:br>
                      <a:endParaRPr lang="en-US" sz="2400" dirty="0"/>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Ex 13 (</a:t>
                      </a:r>
                      <a:r>
                        <a:rPr lang="en-US" sz="2400" b="0" dirty="0" err="1">
                          <a:solidFill>
                            <a:schemeClr val="tx1"/>
                          </a:solidFill>
                        </a:rPr>
                        <a:t>MST,prog</a:t>
                      </a:r>
                      <a:r>
                        <a:rPr lang="en-US" sz="2400" b="0" dirty="0">
                          <a:solidFill>
                            <a:schemeClr val="tx1"/>
                          </a:solidFill>
                        </a:rPr>
                        <a:t>) due</a:t>
                      </a:r>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TODAY</a:t>
                      </a:r>
                      <a:br>
                        <a:rPr lang="en-US" sz="2400" b="0" dirty="0">
                          <a:solidFill>
                            <a:schemeClr val="tx1"/>
                          </a:solidFill>
                        </a:rPr>
                      </a:br>
                      <a:r>
                        <a:rPr lang="en-US" sz="2400" b="0" dirty="0">
                          <a:solidFill>
                            <a:schemeClr val="tx1"/>
                          </a:solidFill>
                        </a:rPr>
                        <a:t>Ex 14 (P/NP, </a:t>
                      </a:r>
                      <a:r>
                        <a:rPr lang="en-US" sz="2400" b="0" dirty="0" err="1">
                          <a:solidFill>
                            <a:schemeClr val="tx1"/>
                          </a:solidFill>
                        </a:rPr>
                        <a:t>gs</a:t>
                      </a:r>
                      <a:r>
                        <a:rPr lang="en-US" sz="2400" b="0" dirty="0">
                          <a:solidFill>
                            <a:schemeClr val="tx1"/>
                          </a:solidFill>
                        </a:rPr>
                        <a:t>) due</a:t>
                      </a:r>
                      <a:endParaRPr lang="en-US" sz="2400" b="1" dirty="0">
                        <a:solidFill>
                          <a:srgbClr val="C00000"/>
                        </a:solidFill>
                      </a:endParaRPr>
                    </a:p>
                  </a:txBody>
                  <a:tcPr/>
                </a:tc>
                <a:extLst>
                  <a:ext uri="{0D108BD9-81ED-4DB2-BD59-A6C34878D82A}">
                    <a16:rowId xmlns:a16="http://schemas.microsoft.com/office/drawing/2014/main" val="1234242132"/>
                  </a:ext>
                </a:extLst>
              </a:tr>
              <a:tr h="712905">
                <a:tc>
                  <a:txBody>
                    <a:bodyPr/>
                    <a:lstStyle/>
                    <a:p>
                      <a:r>
                        <a:rPr lang="en-US" sz="2200" dirty="0"/>
                        <a:t>Next Week</a:t>
                      </a:r>
                    </a:p>
                  </a:txBody>
                  <a:tcPr/>
                </a:tc>
                <a:tc>
                  <a:txBody>
                    <a:bodyPr/>
                    <a:lstStyle/>
                    <a:p>
                      <a:endParaRPr lang="en-US" sz="2400" dirty="0">
                        <a:solidFill>
                          <a:schemeClr val="tx1"/>
                        </a:solidFill>
                      </a:endParaRPr>
                    </a:p>
                  </a:txBody>
                  <a:tcPr/>
                </a:tc>
                <a:tc>
                  <a:txBody>
                    <a:bodyPr/>
                    <a:lstStyle/>
                    <a:p>
                      <a:endParaRPr lang="en-US" sz="2400" dirty="0"/>
                    </a:p>
                  </a:txBody>
                  <a:tcPr/>
                </a:tc>
                <a:tc>
                  <a:txBody>
                    <a:bodyPr/>
                    <a:lstStyle/>
                    <a:p>
                      <a:endParaRPr lang="en-US" sz="2400" dirty="0"/>
                    </a:p>
                  </a:txBody>
                  <a:tcPr/>
                </a:tc>
                <a:tc>
                  <a:txBody>
                    <a:bodyPr/>
                    <a:lstStyle/>
                    <a:p>
                      <a:r>
                        <a:rPr lang="en-US" sz="2400" dirty="0"/>
                        <a:t>Final :O</a:t>
                      </a:r>
                    </a:p>
                  </a:txBody>
                  <a:tcPr/>
                </a:tc>
                <a:tc>
                  <a:txBody>
                    <a:bodyPr/>
                    <a:lstStyle/>
                    <a:p>
                      <a:endParaRPr lang="en-US" sz="2400" dirty="0"/>
                    </a:p>
                  </a:txBody>
                  <a:tcPr/>
                </a:tc>
                <a:extLst>
                  <a:ext uri="{0D108BD9-81ED-4DB2-BD59-A6C34878D82A}">
                    <a16:rowId xmlns:a16="http://schemas.microsoft.com/office/drawing/2014/main" val="4053481026"/>
                  </a:ext>
                </a:extLst>
              </a:tr>
            </a:tbl>
          </a:graphicData>
        </a:graphic>
      </p:graphicFrame>
    </p:spTree>
    <p:extLst>
      <p:ext uri="{BB962C8B-B14F-4D97-AF65-F5344CB8AC3E}">
        <p14:creationId xmlns:p14="http://schemas.microsoft.com/office/powerpoint/2010/main" val="34672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BA6A-0A9E-D699-ED4A-95E9C5CA3897}"/>
              </a:ext>
            </a:extLst>
          </p:cNvPr>
          <p:cNvSpPr>
            <a:spLocks noGrp="1"/>
          </p:cNvSpPr>
          <p:nvPr>
            <p:ph type="title"/>
          </p:nvPr>
        </p:nvSpPr>
        <p:spPr/>
        <p:txBody>
          <a:bodyPr/>
          <a:lstStyle/>
          <a:p>
            <a:r>
              <a:rPr lang="en-US" dirty="0"/>
              <a:t>Connectedness Definitions</a:t>
            </a:r>
          </a:p>
        </p:txBody>
      </p:sp>
      <p:sp>
        <p:nvSpPr>
          <p:cNvPr id="3" name="Content Placeholder 2">
            <a:extLst>
              <a:ext uri="{FF2B5EF4-FFF2-40B4-BE49-F238E27FC236}">
                <a16:creationId xmlns:a16="http://schemas.microsoft.com/office/drawing/2014/main" id="{7D7B5621-A45F-C30F-F2FF-C6396A150F03}"/>
              </a:ext>
            </a:extLst>
          </p:cNvPr>
          <p:cNvSpPr>
            <a:spLocks noGrp="1"/>
          </p:cNvSpPr>
          <p:nvPr>
            <p:ph idx="1"/>
          </p:nvPr>
        </p:nvSpPr>
        <p:spPr/>
        <p:txBody>
          <a:bodyPr>
            <a:normAutofit/>
          </a:bodyPr>
          <a:lstStyle/>
          <a:p>
            <a:r>
              <a:rPr lang="en-US" sz="2800" dirty="0"/>
              <a:t>In an </a:t>
            </a:r>
            <a:r>
              <a:rPr lang="en-US" sz="2800" u="sng" dirty="0"/>
              <a:t>undirected</a:t>
            </a:r>
            <a:r>
              <a:rPr lang="en-US" sz="2800" dirty="0"/>
              <a:t> graph, a connected component is a “piece” of the graph: a vertex and everything its connected to via a path.</a:t>
            </a:r>
          </a:p>
          <a:p>
            <a:r>
              <a:rPr lang="en-US" sz="2800" dirty="0"/>
              <a:t>Equivalently, a subgraph C such that every pair of vertices in C is connected via some path and there is no other vertex which is connected to every vertex of C in both directions.</a:t>
            </a:r>
          </a:p>
          <a:p>
            <a:r>
              <a:rPr lang="en-US" sz="2800" dirty="0"/>
              <a:t>In a </a:t>
            </a:r>
            <a:r>
              <a:rPr lang="en-US" sz="2800" u="sng" dirty="0"/>
              <a:t>directed</a:t>
            </a:r>
            <a:r>
              <a:rPr lang="en-US" sz="2800" dirty="0"/>
              <a:t> graph, you might care about</a:t>
            </a:r>
          </a:p>
          <a:p>
            <a:r>
              <a:rPr lang="en-US" sz="2800" dirty="0"/>
              <a:t>Weakly connected components (ignore the directions on the edges, if it were undirected, would it be connected?)</a:t>
            </a:r>
          </a:p>
          <a:p>
            <a:r>
              <a:rPr lang="en-US" sz="2800" dirty="0"/>
              <a:t>Strongly connected (can you get in both directions)</a:t>
            </a:r>
          </a:p>
        </p:txBody>
      </p:sp>
    </p:spTree>
    <p:extLst>
      <p:ext uri="{BB962C8B-B14F-4D97-AF65-F5344CB8AC3E}">
        <p14:creationId xmlns:p14="http://schemas.microsoft.com/office/powerpoint/2010/main" val="231730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normAutofit fontScale="90000"/>
          </a:bodyPr>
          <a:lstStyle/>
          <a:p>
            <a:r>
              <a:rPr lang="en-US" dirty="0"/>
              <a:t>Can you find Strongly Connected Components?</a:t>
            </a:r>
          </a:p>
        </p:txBody>
      </p:sp>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Autofit/>
          </a:bodyPr>
          <a:lstStyle/>
          <a:p>
            <a:r>
              <a:rPr lang="en-US" sz="2800" dirty="0"/>
              <a:t>A couple of different ways to use DFS to find strongly connected components. </a:t>
            </a:r>
          </a:p>
          <a:p>
            <a:r>
              <a:rPr lang="en-US" sz="2800" dirty="0"/>
              <a:t>Wikipedia has the details. </a:t>
            </a:r>
          </a:p>
          <a:p>
            <a:r>
              <a:rPr lang="en-US" sz="2800" dirty="0"/>
              <a:t>High level: need to keep track of “highest point” in DFS tree you can reach back up to. </a:t>
            </a:r>
          </a:p>
        </p:txBody>
      </p:sp>
    </p:spTree>
    <p:extLst>
      <p:ext uri="{BB962C8B-B14F-4D97-AF65-F5344CB8AC3E}">
        <p14:creationId xmlns:p14="http://schemas.microsoft.com/office/powerpoint/2010/main" val="262925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A65C-D6BC-EDDB-CC41-8D1563E3F2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13FE1F-12DD-1A4B-A0A0-9CC70813CB42}"/>
              </a:ext>
            </a:extLst>
          </p:cNvPr>
          <p:cNvSpPr>
            <a:spLocks noGrp="1"/>
          </p:cNvSpPr>
          <p:nvPr>
            <p:ph type="title"/>
          </p:nvPr>
        </p:nvSpPr>
        <p:spPr/>
        <p:txBody>
          <a:bodyPr/>
          <a:lstStyle/>
          <a:p>
            <a:r>
              <a:rPr lang="en-US" dirty="0"/>
              <a:t>What you need to know</a:t>
            </a:r>
          </a:p>
        </p:txBody>
      </p:sp>
      <p:sp>
        <p:nvSpPr>
          <p:cNvPr id="5" name="Content Placeholder 4">
            <a:extLst>
              <a:ext uri="{FF2B5EF4-FFF2-40B4-BE49-F238E27FC236}">
                <a16:creationId xmlns:a16="http://schemas.microsoft.com/office/drawing/2014/main" id="{A83BA7A3-D1C1-2BF7-51ED-85D92F7C103B}"/>
              </a:ext>
            </a:extLst>
          </p:cNvPr>
          <p:cNvSpPr>
            <a:spLocks noGrp="1"/>
          </p:cNvSpPr>
          <p:nvPr>
            <p:ph idx="1"/>
          </p:nvPr>
        </p:nvSpPr>
        <p:spPr/>
        <p:txBody>
          <a:bodyPr>
            <a:normAutofit/>
          </a:bodyPr>
          <a:lstStyle/>
          <a:p>
            <a:r>
              <a:rPr lang="en-US" sz="2800" dirty="0"/>
              <a:t>Definition of strongly connected</a:t>
            </a:r>
          </a:p>
          <a:p>
            <a:r>
              <a:rPr lang="en-US" sz="2800" dirty="0"/>
              <a:t>Strongly connected components can be found in O(V+E) time via modification of DFS</a:t>
            </a:r>
          </a:p>
          <a:p>
            <a:r>
              <a:rPr lang="en-US" sz="2800" dirty="0"/>
              <a:t>Find SCCs of a graph (by hand, don’t need to show algorithm steps)</a:t>
            </a:r>
          </a:p>
        </p:txBody>
      </p:sp>
    </p:spTree>
    <p:extLst>
      <p:ext uri="{BB962C8B-B14F-4D97-AF65-F5344CB8AC3E}">
        <p14:creationId xmlns:p14="http://schemas.microsoft.com/office/powerpoint/2010/main" val="154756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P vs. NP matters</a:t>
            </a:r>
          </a:p>
        </p:txBody>
      </p:sp>
      <p:sp>
        <p:nvSpPr>
          <p:cNvPr id="3" name="Text Placeholder 2">
            <a:extLst>
              <a:ext uri="{FF2B5EF4-FFF2-40B4-BE49-F238E27FC236}">
                <a16:creationId xmlns:a16="http://schemas.microsoft.com/office/drawing/2014/main" id="{E5BD3324-C293-4C18-8BC5-6C6B8858E9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265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5237" y="1802348"/>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such that if the answer is YES, there is a proof of that which can be verified in polynomial time.</a:t>
            </a:r>
          </a:p>
        </p:txBody>
      </p:sp>
      <p:sp>
        <p:nvSpPr>
          <p:cNvPr id="7" name="Rectangle 6"/>
          <p:cNvSpPr/>
          <p:nvPr/>
        </p:nvSpPr>
        <p:spPr>
          <a:xfrm>
            <a:off x="575237" y="180234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 (stands for “nondeterministic polynomial”)</a:t>
            </a:r>
          </a:p>
        </p:txBody>
      </p:sp>
      <mc:AlternateContent xmlns:mc="http://schemas.openxmlformats.org/markup-compatibility/2006" xmlns:a14="http://schemas.microsoft.com/office/drawing/2010/main">
        <mc:Choice Requires="a14">
          <p:sp>
            <p:nvSpPr>
              <p:cNvPr id="8" name="Rectangle 7"/>
              <p:cNvSpPr/>
              <p:nvPr/>
            </p:nvSpPr>
            <p:spPr>
              <a:xfrm>
                <a:off x="575238" y="180494"/>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The set of all decision problems that have an algorithm that runs in time </a:t>
                </a:r>
                <a14:m>
                  <m:oMath xmlns:m="http://schemas.openxmlformats.org/officeDocument/2006/math">
                    <m:r>
                      <a:rPr lang="en-US" sz="2800" b="1" i="1" smtClean="0">
                        <a:latin typeface="Cambria Math" panose="02040503050406030204" pitchFamily="18" charset="0"/>
                      </a:rPr>
                      <m:t>𝑶</m:t>
                    </m:r>
                    <m:d>
                      <m:dPr>
                        <m:ctrlPr>
                          <a:rPr lang="en-US" sz="2800" b="1" i="1" smtClean="0">
                            <a:latin typeface="Cambria Math" panose="02040503050406030204" pitchFamily="18" charset="0"/>
                          </a:rPr>
                        </m:ctrlPr>
                      </m:dPr>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𝒏</m:t>
                            </m:r>
                          </m:e>
                          <m:sup>
                            <m:r>
                              <a:rPr lang="en-US" sz="2800" b="1" i="1" smtClean="0">
                                <a:latin typeface="Cambria Math" panose="02040503050406030204" pitchFamily="18" charset="0"/>
                              </a:rPr>
                              <m:t>𝒌</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575238" y="180494"/>
                <a:ext cx="10168961" cy="1485900"/>
              </a:xfrm>
              <a:prstGeom prst="rect">
                <a:avLst/>
              </a:prstGeom>
              <a:blipFill rotWithShape="0">
                <a:blip r:embed="rId2"/>
                <a:stretch>
                  <a:fillRect l="-1199" r="-540" b="-6996"/>
                </a:stretch>
              </a:blipFill>
              <a:ln>
                <a:noFill/>
              </a:ln>
            </p:spPr>
            <p:txBody>
              <a:bodyPr/>
              <a:lstStyle/>
              <a:p>
                <a:r>
                  <a:rPr lang="en-US">
                    <a:noFill/>
                  </a:rPr>
                  <a:t> </a:t>
                </a:r>
              </a:p>
            </p:txBody>
          </p:sp>
        </mc:Fallback>
      </mc:AlternateContent>
      <p:sp>
        <p:nvSpPr>
          <p:cNvPr id="9" name="Rectangle 8"/>
          <p:cNvSpPr/>
          <p:nvPr/>
        </p:nvSpPr>
        <p:spPr>
          <a:xfrm>
            <a:off x="575237" y="186845"/>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10" name="Rectangle 9"/>
          <p:cNvSpPr/>
          <p:nvPr/>
        </p:nvSpPr>
        <p:spPr>
          <a:xfrm>
            <a:off x="575237" y="3493707"/>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Problem B is NP-complete if B is in NP and </a:t>
            </a:r>
            <a:br>
              <a:rPr lang="en-US" sz="2800" dirty="0"/>
            </a:br>
            <a:r>
              <a:rPr lang="en-US" sz="2800" dirty="0"/>
              <a:t>for all problems A in NP, A reduces to B in polynomial time. </a:t>
            </a:r>
          </a:p>
        </p:txBody>
      </p:sp>
      <p:sp>
        <p:nvSpPr>
          <p:cNvPr id="11" name="Rectangle 10"/>
          <p:cNvSpPr/>
          <p:nvPr/>
        </p:nvSpPr>
        <p:spPr>
          <a:xfrm>
            <a:off x="575237" y="349370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
        <p:nvSpPr>
          <p:cNvPr id="12" name="Rectangle 11"/>
          <p:cNvSpPr/>
          <p:nvPr/>
        </p:nvSpPr>
        <p:spPr>
          <a:xfrm>
            <a:off x="575237" y="517338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Problem B is NP-hard if</a:t>
            </a:r>
            <a:br>
              <a:rPr lang="en-US" sz="2800" dirty="0"/>
            </a:br>
            <a:r>
              <a:rPr lang="en-US" sz="2800" dirty="0"/>
              <a:t>for all problems A in NP, A reduces to B in polynomial time. </a:t>
            </a:r>
          </a:p>
        </p:txBody>
      </p:sp>
      <p:sp>
        <p:nvSpPr>
          <p:cNvPr id="13" name="Rectangle 12"/>
          <p:cNvSpPr/>
          <p:nvPr/>
        </p:nvSpPr>
        <p:spPr>
          <a:xfrm>
            <a:off x="575237" y="517338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20789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it called NP?</a:t>
            </a:r>
          </a:p>
        </p:txBody>
      </p:sp>
      <p:sp>
        <p:nvSpPr>
          <p:cNvPr id="5" name="TextBox 4"/>
          <p:cNvSpPr txBox="1"/>
          <p:nvPr/>
        </p:nvSpPr>
        <p:spPr>
          <a:xfrm>
            <a:off x="682906" y="1412111"/>
            <a:ext cx="10914927" cy="2677656"/>
          </a:xfrm>
          <a:prstGeom prst="rect">
            <a:avLst/>
          </a:prstGeom>
          <a:noFill/>
        </p:spPr>
        <p:txBody>
          <a:bodyPr wrap="square" rtlCol="0">
            <a:spAutoFit/>
          </a:bodyPr>
          <a:lstStyle/>
          <a:p>
            <a:r>
              <a:rPr lang="en-US" sz="2800" dirty="0"/>
              <a:t>You’ve seen nondeterministic computation before.</a:t>
            </a:r>
          </a:p>
          <a:p>
            <a:r>
              <a:rPr lang="en-US" sz="2800" dirty="0"/>
              <a:t>Back in 311.</a:t>
            </a:r>
          </a:p>
          <a:p>
            <a:endParaRPr lang="en-US" sz="2800" dirty="0"/>
          </a:p>
          <a:p>
            <a:r>
              <a:rPr lang="en-US" sz="2800" dirty="0"/>
              <a:t>NFAs would “magically” decide among a set of valid transitions.</a:t>
            </a:r>
          </a:p>
          <a:p>
            <a:r>
              <a:rPr lang="en-US" sz="2800" dirty="0"/>
              <a:t>Always choosing one that would lead to an accept state (if such a transition exists).</a:t>
            </a:r>
          </a:p>
        </p:txBody>
      </p:sp>
    </p:spTree>
    <p:extLst>
      <p:ext uri="{BB962C8B-B14F-4D97-AF65-F5344CB8AC3E}">
        <p14:creationId xmlns:p14="http://schemas.microsoft.com/office/powerpoint/2010/main" val="220510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40" y="0"/>
            <a:ext cx="8837001" cy="6858000"/>
          </a:xfrm>
          <a:prstGeom prst="rect">
            <a:avLst/>
          </a:prstGeom>
        </p:spPr>
      </p:pic>
      <p:sp>
        <p:nvSpPr>
          <p:cNvPr id="4" name="TextBox 3"/>
          <p:cNvSpPr txBox="1"/>
          <p:nvPr/>
        </p:nvSpPr>
        <p:spPr>
          <a:xfrm>
            <a:off x="1539433" y="358815"/>
            <a:ext cx="9213448" cy="954107"/>
          </a:xfrm>
          <a:prstGeom prst="rect">
            <a:avLst/>
          </a:prstGeom>
          <a:solidFill>
            <a:schemeClr val="bg1"/>
          </a:solidFill>
        </p:spPr>
        <p:txBody>
          <a:bodyPr wrap="square" rtlCol="0">
            <a:spAutoFit/>
          </a:bodyPr>
          <a:lstStyle/>
          <a:p>
            <a:r>
              <a:rPr lang="en-US" sz="2800" dirty="0"/>
              <a:t>An NFA and a DFA for the language </a:t>
            </a:r>
          </a:p>
          <a:p>
            <a:r>
              <a:rPr lang="en-US" sz="2800" dirty="0"/>
              <a:t>“binary strings with a 1 in the 3</a:t>
            </a:r>
            <a:r>
              <a:rPr lang="en-US" sz="2800" baseline="30000" dirty="0"/>
              <a:t>rd</a:t>
            </a:r>
            <a:r>
              <a:rPr lang="en-US" sz="2800" dirty="0"/>
              <a:t> position from the end.”</a:t>
            </a:r>
          </a:p>
        </p:txBody>
      </p:sp>
      <p:sp>
        <p:nvSpPr>
          <p:cNvPr id="5" name="TextBox 4"/>
          <p:cNvSpPr txBox="1"/>
          <p:nvPr/>
        </p:nvSpPr>
        <p:spPr>
          <a:xfrm>
            <a:off x="7820167" y="6045958"/>
            <a:ext cx="4039737" cy="369332"/>
          </a:xfrm>
          <a:prstGeom prst="rect">
            <a:avLst/>
          </a:prstGeom>
          <a:noFill/>
        </p:spPr>
        <p:txBody>
          <a:bodyPr wrap="square" rtlCol="0">
            <a:spAutoFit/>
          </a:bodyPr>
          <a:lstStyle/>
          <a:p>
            <a:r>
              <a:rPr lang="en-US" dirty="0"/>
              <a:t>From Kevin &amp; Paul’s 311 Lecture 23.</a:t>
            </a:r>
          </a:p>
        </p:txBody>
      </p:sp>
    </p:spTree>
    <p:extLst>
      <p:ext uri="{BB962C8B-B14F-4D97-AF65-F5344CB8AC3E}">
        <p14:creationId xmlns:p14="http://schemas.microsoft.com/office/powerpoint/2010/main" val="283927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Nondeterminism</a:t>
            </a:r>
          </a:p>
        </p:txBody>
      </p:sp>
      <p:sp>
        <p:nvSpPr>
          <p:cNvPr id="5" name="Content Placeholder 4"/>
          <p:cNvSpPr>
            <a:spLocks noGrp="1"/>
          </p:cNvSpPr>
          <p:nvPr>
            <p:ph idx="1"/>
          </p:nvPr>
        </p:nvSpPr>
        <p:spPr/>
        <p:txBody>
          <a:bodyPr>
            <a:normAutofit/>
          </a:bodyPr>
          <a:lstStyle/>
          <a:p>
            <a:r>
              <a:rPr lang="en-US" sz="2800" dirty="0"/>
              <a:t>What would a nondeterministic </a:t>
            </a:r>
            <a:r>
              <a:rPr lang="en-US" sz="2800" b="1" dirty="0"/>
              <a:t>computer </a:t>
            </a:r>
            <a:r>
              <a:rPr lang="en-US" sz="2800" dirty="0"/>
              <a:t>look like?</a:t>
            </a:r>
          </a:p>
          <a:p>
            <a:r>
              <a:rPr lang="en-US" sz="2800" dirty="0"/>
              <a:t>It can run all the usual commands,</a:t>
            </a:r>
          </a:p>
          <a:p>
            <a:r>
              <a:rPr lang="en-US" sz="2800" dirty="0"/>
              <a:t>But it can also magically (i.e. </a:t>
            </a:r>
            <a:r>
              <a:rPr lang="en-US" sz="2800" dirty="0" err="1"/>
              <a:t>nondeterministically</a:t>
            </a:r>
            <a:r>
              <a:rPr lang="en-US" sz="2800" dirty="0"/>
              <a:t>) decide to set any bit of memory to 0 or 1.</a:t>
            </a:r>
          </a:p>
          <a:p>
            <a:r>
              <a:rPr lang="en-US" sz="2800" dirty="0"/>
              <a:t>Always choosing 0 or 1 to cause the computer to output YES, </a:t>
            </a:r>
          </a:p>
          <a:p>
            <a:r>
              <a:rPr lang="en-US" sz="2800" dirty="0"/>
              <a:t>(if such a choice exists).</a:t>
            </a:r>
          </a:p>
        </p:txBody>
      </p:sp>
    </p:spTree>
    <p:extLst>
      <p:ext uri="{BB962C8B-B14F-4D97-AF65-F5344CB8AC3E}">
        <p14:creationId xmlns:p14="http://schemas.microsoft.com/office/powerpoint/2010/main" val="137169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had a nondeterministic computer…</a:t>
            </a:r>
          </a:p>
        </p:txBody>
      </p:sp>
      <p:sp>
        <p:nvSpPr>
          <p:cNvPr id="3" name="Content Placeholder 2"/>
          <p:cNvSpPr>
            <a:spLocks noGrp="1"/>
          </p:cNvSpPr>
          <p:nvPr>
            <p:ph idx="1"/>
          </p:nvPr>
        </p:nvSpPr>
        <p:spPr/>
        <p:txBody>
          <a:bodyPr>
            <a:normAutofit/>
          </a:bodyPr>
          <a:lstStyle/>
          <a:p>
            <a:r>
              <a:rPr lang="en-US" sz="2800" dirty="0"/>
              <a:t>Can you think of a polynomial time algorithm on a nondeterministic computer to:</a:t>
            </a:r>
          </a:p>
          <a:p>
            <a:r>
              <a:rPr lang="en-US" sz="2800" dirty="0"/>
              <a:t>Solve 2-COLOR?</a:t>
            </a:r>
          </a:p>
          <a:p>
            <a:endParaRPr lang="en-US" sz="2800" dirty="0"/>
          </a:p>
          <a:p>
            <a:endParaRPr lang="en-US" sz="2800" dirty="0"/>
          </a:p>
          <a:p>
            <a:r>
              <a:rPr lang="en-US" sz="2800" dirty="0"/>
              <a:t>Solve 3-COLOR?</a:t>
            </a:r>
          </a:p>
          <a:p>
            <a:endParaRPr lang="en-US" sz="2800" dirty="0"/>
          </a:p>
          <a:p>
            <a:endParaRPr lang="en-US" sz="2800" dirty="0"/>
          </a:p>
        </p:txBody>
      </p:sp>
    </p:spTree>
    <p:extLst>
      <p:ext uri="{BB962C8B-B14F-4D97-AF65-F5344CB8AC3E}">
        <p14:creationId xmlns:p14="http://schemas.microsoft.com/office/powerpoint/2010/main" val="1318096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had a nondeterministic computer…</a:t>
            </a:r>
          </a:p>
        </p:txBody>
      </p:sp>
      <p:sp>
        <p:nvSpPr>
          <p:cNvPr id="3" name="Content Placeholder 2"/>
          <p:cNvSpPr>
            <a:spLocks noGrp="1"/>
          </p:cNvSpPr>
          <p:nvPr>
            <p:ph idx="1"/>
          </p:nvPr>
        </p:nvSpPr>
        <p:spPr/>
        <p:txBody>
          <a:bodyPr>
            <a:normAutofit/>
          </a:bodyPr>
          <a:lstStyle/>
          <a:p>
            <a:r>
              <a:rPr lang="en-US" sz="2800" dirty="0"/>
              <a:t>Can you think of a polynomial time algorithm on a nondeterministic computer to:</a:t>
            </a:r>
          </a:p>
          <a:p>
            <a:r>
              <a:rPr lang="en-US" sz="2800" dirty="0"/>
              <a:t>Solve 2-COLOR?</a:t>
            </a:r>
          </a:p>
          <a:p>
            <a:r>
              <a:rPr lang="en-US" sz="2800" dirty="0"/>
              <a:t>Just run our regular deterministic polynomial time algorithm</a:t>
            </a:r>
          </a:p>
          <a:p>
            <a:r>
              <a:rPr lang="en-US" sz="2800" dirty="0"/>
              <a:t>Or </a:t>
            </a:r>
            <a:r>
              <a:rPr lang="en-US" sz="2800" dirty="0" err="1"/>
              <a:t>nondeterministically</a:t>
            </a:r>
            <a:r>
              <a:rPr lang="en-US" sz="2800" dirty="0"/>
              <a:t> guess colors, output if they work.</a:t>
            </a:r>
          </a:p>
          <a:p>
            <a:r>
              <a:rPr lang="en-US" sz="2800" dirty="0"/>
              <a:t>Solve 3-COLOR?</a:t>
            </a:r>
          </a:p>
          <a:p>
            <a:r>
              <a:rPr lang="en-US" sz="2800" dirty="0" err="1"/>
              <a:t>nondeterministically</a:t>
            </a:r>
            <a:r>
              <a:rPr lang="en-US" sz="2800" dirty="0"/>
              <a:t> guess colors, output if they work.</a:t>
            </a:r>
          </a:p>
          <a:p>
            <a:endParaRPr lang="en-US" sz="2800" dirty="0"/>
          </a:p>
        </p:txBody>
      </p:sp>
    </p:spTree>
    <p:extLst>
      <p:ext uri="{BB962C8B-B14F-4D97-AF65-F5344CB8AC3E}">
        <p14:creationId xmlns:p14="http://schemas.microsoft.com/office/powerpoint/2010/main" val="345866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A0A7-7BF2-2765-8239-56F7308B217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0BB5CF3-860D-1FC8-10BF-3C670522CF62}"/>
              </a:ext>
            </a:extLst>
          </p:cNvPr>
          <p:cNvSpPr>
            <a:spLocks noGrp="1"/>
          </p:cNvSpPr>
          <p:nvPr>
            <p:ph idx="1"/>
          </p:nvPr>
        </p:nvSpPr>
        <p:spPr/>
        <p:txBody>
          <a:bodyPr>
            <a:normAutofit/>
          </a:bodyPr>
          <a:lstStyle/>
          <a:p>
            <a:r>
              <a:rPr lang="en-US" sz="2800" dirty="0"/>
              <a:t>3 topics:</a:t>
            </a:r>
          </a:p>
          <a:p>
            <a:r>
              <a:rPr lang="en-US" sz="2800" dirty="0"/>
              <a:t>Topological Sort</a:t>
            </a:r>
          </a:p>
          <a:p>
            <a:r>
              <a:rPr lang="en-US" sz="2800" dirty="0"/>
              <a:t>Strongly Connected Components</a:t>
            </a:r>
          </a:p>
          <a:p>
            <a:r>
              <a:rPr lang="en-US" sz="2800" dirty="0"/>
              <a:t>P/NP wrap-up</a:t>
            </a:r>
          </a:p>
        </p:txBody>
      </p:sp>
    </p:spTree>
    <p:extLst>
      <p:ext uri="{BB962C8B-B14F-4D97-AF65-F5344CB8AC3E}">
        <p14:creationId xmlns:p14="http://schemas.microsoft.com/office/powerpoint/2010/main" val="96597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Analogue of NFA/DFA equivalence</a:t>
            </a:r>
          </a:p>
        </p:txBody>
      </p:sp>
      <p:sp>
        <p:nvSpPr>
          <p:cNvPr id="3" name="Content Placeholder 2"/>
          <p:cNvSpPr>
            <a:spLocks noGrp="1"/>
          </p:cNvSpPr>
          <p:nvPr>
            <p:ph idx="1"/>
          </p:nvPr>
        </p:nvSpPr>
        <p:spPr/>
        <p:txBody>
          <a:bodyPr>
            <a:normAutofit/>
          </a:bodyPr>
          <a:lstStyle/>
          <a:p>
            <a:r>
              <a:rPr lang="en-US" sz="2800" dirty="0"/>
              <a:t>You showed in 311 that the set of languages decided by NFAs and DFAs were the same.</a:t>
            </a:r>
          </a:p>
          <a:p>
            <a:r>
              <a:rPr lang="en-US" sz="2800" dirty="0"/>
              <a:t>I.e. NFAs didn’t let you solve more problems than DFAs.</a:t>
            </a:r>
          </a:p>
          <a:p>
            <a:r>
              <a:rPr lang="en-US" sz="2800" dirty="0"/>
              <a:t>But it did sometimes make the process a lot easier.</a:t>
            </a:r>
          </a:p>
          <a:p>
            <a:r>
              <a:rPr lang="en-US" sz="2800" dirty="0"/>
              <a:t>There are languages such that the best DFA is exponentially larger than the best NFA. (like the one from a few slides ago).</a:t>
            </a:r>
          </a:p>
          <a:p>
            <a:endParaRPr lang="en-US" sz="2800" dirty="0"/>
          </a:p>
          <a:p>
            <a:r>
              <a:rPr lang="en-US" sz="2800" dirty="0"/>
              <a:t>P vs. NP is an analogous question. Does non-determinism let us use exponentially fewer resources to solve some problems?</a:t>
            </a:r>
          </a:p>
          <a:p>
            <a:endParaRPr lang="en-US" sz="2800" dirty="0"/>
          </a:p>
        </p:txBody>
      </p:sp>
    </p:spTree>
    <p:extLst>
      <p:ext uri="{BB962C8B-B14F-4D97-AF65-F5344CB8AC3E}">
        <p14:creationId xmlns:p14="http://schemas.microsoft.com/office/powerpoint/2010/main" val="40891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History, and Why P vs. NP?</a:t>
            </a:r>
          </a:p>
        </p:txBody>
      </p:sp>
      <p:sp>
        <p:nvSpPr>
          <p:cNvPr id="3" name="Text Placeholder 2">
            <a:extLst>
              <a:ext uri="{FF2B5EF4-FFF2-40B4-BE49-F238E27FC236}">
                <a16:creationId xmlns:a16="http://schemas.microsoft.com/office/drawing/2014/main" id="{B72B494A-AA29-4329-AFA5-68DB770E0F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4048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is a </a:t>
            </a:r>
            <a:r>
              <a:rPr lang="en-US" sz="2800" b="1" dirty="0"/>
              <a:t>universal language </a:t>
            </a:r>
            <a:r>
              <a:rPr lang="en-US" sz="2800" dirty="0"/>
              <a:t>for encoding “I’ll know it when I see it” problems.</a:t>
            </a:r>
          </a:p>
          <a:p>
            <a:r>
              <a:rPr lang="en-US" sz="2800" dirty="0"/>
              <a:t>If you find an efficient algorithm for an NP-complete problem, you have an algorithm for </a:t>
            </a:r>
            <a:r>
              <a:rPr lang="en-US" sz="2800" b="1" dirty="0"/>
              <a:t>every </a:t>
            </a:r>
            <a:r>
              <a:rPr lang="en-US" sz="2800" dirty="0"/>
              <a:t>problem in NP</a:t>
            </a:r>
          </a:p>
        </p:txBody>
      </p:sp>
      <p:sp>
        <p:nvSpPr>
          <p:cNvPr id="8" name="Rectangle 7"/>
          <p:cNvSpPr/>
          <p:nvPr/>
        </p:nvSpPr>
        <p:spPr>
          <a:xfrm>
            <a:off x="575239" y="3436888"/>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SAT is NP-complete </a:t>
            </a:r>
          </a:p>
        </p:txBody>
      </p:sp>
      <p:sp>
        <p:nvSpPr>
          <p:cNvPr id="9" name="Rectangle 8"/>
          <p:cNvSpPr/>
          <p:nvPr/>
        </p:nvSpPr>
        <p:spPr>
          <a:xfrm>
            <a:off x="584764" y="3436888"/>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156" y="4716602"/>
            <a:ext cx="7472604" cy="1505403"/>
          </a:xfrm>
          <a:prstGeom prst="rect">
            <a:avLst/>
          </a:prstGeom>
        </p:spPr>
      </p:pic>
    </p:spTree>
    <p:extLst>
      <p:ext uri="{BB962C8B-B14F-4D97-AF65-F5344CB8AC3E}">
        <p14:creationId xmlns:p14="http://schemas.microsoft.com/office/powerpoint/2010/main" val="16479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660" y="1907517"/>
            <a:ext cx="5091215" cy="2039242"/>
          </a:xfrm>
          <a:prstGeom prst="rect">
            <a:avLst/>
          </a:prstGeom>
        </p:spPr>
      </p:pic>
      <p:sp>
        <p:nvSpPr>
          <p:cNvPr id="2" name="Title 1"/>
          <p:cNvSpPr>
            <a:spLocks noGrp="1"/>
          </p:cNvSpPr>
          <p:nvPr>
            <p:ph type="title"/>
          </p:nvPr>
        </p:nvSpPr>
        <p:spPr/>
        <p:txBody>
          <a:bodyPr/>
          <a:lstStyle/>
          <a:p>
            <a:r>
              <a:rPr lang="en-US" dirty="0"/>
              <a:t>NP-Complete Problems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7517"/>
            <a:ext cx="3941179" cy="49596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179" y="1907517"/>
            <a:ext cx="3977311" cy="4959627"/>
          </a:xfrm>
          <a:prstGeom prst="rect">
            <a:avLst/>
          </a:prstGeom>
        </p:spPr>
      </p:pic>
      <p:sp>
        <p:nvSpPr>
          <p:cNvPr id="11" name="Content Placeholder 2"/>
          <p:cNvSpPr>
            <a:spLocks noGrp="1"/>
          </p:cNvSpPr>
          <p:nvPr>
            <p:ph idx="1"/>
          </p:nvPr>
        </p:nvSpPr>
        <p:spPr>
          <a:xfrm>
            <a:off x="575240" y="1344169"/>
            <a:ext cx="11187258" cy="491552"/>
          </a:xfrm>
        </p:spPr>
        <p:txBody>
          <a:bodyPr>
            <a:noAutofit/>
          </a:bodyPr>
          <a:lstStyle/>
          <a:p>
            <a:r>
              <a:rPr lang="en-US" sz="2800" dirty="0"/>
              <a:t>But Wait! There’s more!</a:t>
            </a:r>
          </a:p>
        </p:txBody>
      </p:sp>
      <p:sp>
        <p:nvSpPr>
          <p:cNvPr id="12" name="Rectangle 11"/>
          <p:cNvSpPr/>
          <p:nvPr/>
        </p:nvSpPr>
        <p:spPr>
          <a:xfrm>
            <a:off x="7929301" y="4088891"/>
            <a:ext cx="4092293" cy="195309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lot of problems people care about are NP-complete</a:t>
            </a:r>
          </a:p>
        </p:txBody>
      </p:sp>
      <p:sp>
        <p:nvSpPr>
          <p:cNvPr id="13" name="Rectangle 12"/>
          <p:cNvSpPr/>
          <p:nvPr/>
        </p:nvSpPr>
        <p:spPr>
          <a:xfrm>
            <a:off x="7929301" y="4088891"/>
            <a:ext cx="4085915" cy="57570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Karp’s Theorem (1972)</a:t>
            </a:r>
          </a:p>
        </p:txBody>
      </p:sp>
    </p:spTree>
    <p:extLst>
      <p:ext uri="{BB962C8B-B14F-4D97-AF65-F5344CB8AC3E}">
        <p14:creationId xmlns:p14="http://schemas.microsoft.com/office/powerpoint/2010/main" val="407605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7" name="Content Placeholder 2"/>
          <p:cNvSpPr>
            <a:spLocks noGrp="1"/>
          </p:cNvSpPr>
          <p:nvPr>
            <p:ph idx="1"/>
          </p:nvPr>
        </p:nvSpPr>
        <p:spPr>
          <a:xfrm>
            <a:off x="370390" y="1463857"/>
            <a:ext cx="6898511" cy="4845504"/>
          </a:xfrm>
        </p:spPr>
        <p:txBody>
          <a:bodyPr>
            <a:noAutofit/>
          </a:bodyPr>
          <a:lstStyle/>
          <a:p>
            <a:r>
              <a:rPr lang="en-US" sz="2800" dirty="0"/>
              <a:t>But Wait! There’s more!</a:t>
            </a:r>
          </a:p>
          <a:p>
            <a:pPr marL="0" indent="0">
              <a:buNone/>
            </a:pPr>
            <a:r>
              <a:rPr lang="en-US" sz="2800" dirty="0"/>
              <a:t> By 1979, at least 300 problems had been proven NP-complete.</a:t>
            </a:r>
            <a:br>
              <a:rPr lang="en-US" sz="2800" dirty="0"/>
            </a:br>
            <a:endParaRPr lang="en-US" sz="2800" dirty="0"/>
          </a:p>
          <a:p>
            <a:pPr marL="0" indent="0">
              <a:buNone/>
            </a:pPr>
            <a:r>
              <a:rPr lang="en-US" sz="2800" dirty="0" err="1"/>
              <a:t>Garey</a:t>
            </a:r>
            <a:r>
              <a:rPr lang="en-US" sz="2800" dirty="0"/>
              <a:t> and Johnson put a list of all the NP-complete problems they could find in this textbook.</a:t>
            </a:r>
          </a:p>
          <a:p>
            <a:pPr marL="0" indent="0">
              <a:buNone/>
            </a:pPr>
            <a:r>
              <a:rPr lang="en-US" sz="2800" dirty="0"/>
              <a:t>Took them almost 100 pages to just list them all.</a:t>
            </a:r>
          </a:p>
          <a:p>
            <a:pPr marL="0" indent="0">
              <a:buNone/>
            </a:pPr>
            <a:r>
              <a:rPr lang="en-US" sz="2800" dirty="0"/>
              <a:t>No one has made </a:t>
            </a:r>
            <a:r>
              <a:rPr lang="en-US" sz="2600" dirty="0"/>
              <a:t>a comprehensive list since.</a:t>
            </a:r>
            <a:endParaRPr lang="en-US" dirty="0"/>
          </a:p>
        </p:txBody>
      </p:sp>
      <p:pic>
        <p:nvPicPr>
          <p:cNvPr id="1026" name="Picture 2" descr="Image result for garey johnson computers and intractability"/>
          <p:cNvPicPr>
            <a:picLocks noChangeAspect="1" noChangeArrowheads="1"/>
          </p:cNvPicPr>
          <p:nvPr/>
        </p:nvPicPr>
        <p:blipFill rotWithShape="1">
          <a:blip r:embed="rId2">
            <a:extLst>
              <a:ext uri="{28A0092B-C50C-407E-A947-70E740481C1C}">
                <a14:useLocalDpi xmlns:a14="http://schemas.microsoft.com/office/drawing/2010/main" val="0"/>
              </a:ext>
            </a:extLst>
          </a:blip>
          <a:srcRect t="7356" b="7628"/>
          <a:stretch/>
        </p:blipFill>
        <p:spPr bwMode="auto">
          <a:xfrm>
            <a:off x="7268901" y="601884"/>
            <a:ext cx="4923100" cy="62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941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3" name="Content Placeholder 2"/>
          <p:cNvSpPr>
            <a:spLocks noGrp="1"/>
          </p:cNvSpPr>
          <p:nvPr>
            <p:ph idx="1"/>
          </p:nvPr>
        </p:nvSpPr>
        <p:spPr/>
        <p:txBody>
          <a:bodyPr>
            <a:normAutofit lnSpcReduction="10000"/>
          </a:bodyPr>
          <a:lstStyle/>
          <a:p>
            <a:r>
              <a:rPr lang="en-US" sz="2600" dirty="0"/>
              <a:t>But Wait! There’s more!</a:t>
            </a:r>
          </a:p>
          <a:p>
            <a:endParaRPr lang="en-US" sz="2800" dirty="0"/>
          </a:p>
          <a:p>
            <a:r>
              <a:rPr lang="en-US" sz="2800" dirty="0"/>
              <a:t>In the last month, mathematicians and computer scientists have put papers on the </a:t>
            </a:r>
            <a:r>
              <a:rPr lang="en-US" sz="2800" dirty="0" err="1"/>
              <a:t>arXiv</a:t>
            </a:r>
            <a:r>
              <a:rPr lang="en-US" sz="2800" dirty="0"/>
              <a:t> claiming to show (at least) 10 more problems are NP-complete.</a:t>
            </a:r>
          </a:p>
          <a:p>
            <a:pPr marL="0" indent="0">
              <a:buNone/>
            </a:pPr>
            <a:endParaRPr lang="en-US" sz="2800" dirty="0"/>
          </a:p>
          <a:p>
            <a:endParaRPr lang="en-US" sz="2800" dirty="0"/>
          </a:p>
          <a:p>
            <a:r>
              <a:rPr lang="en-US" sz="2800" dirty="0"/>
              <a:t>If you spend enough time trying to use computers to solve your problems, you will run into an NP-complete problem sooner or later.</a:t>
            </a:r>
          </a:p>
          <a:p>
            <a:r>
              <a:rPr lang="en-US" sz="2800" dirty="0"/>
              <a:t>What do you do?</a:t>
            </a:r>
          </a:p>
        </p:txBody>
      </p:sp>
    </p:spTree>
    <p:extLst>
      <p:ext uri="{BB962C8B-B14F-4D97-AF65-F5344CB8AC3E}">
        <p14:creationId xmlns:p14="http://schemas.microsoft.com/office/powerpoint/2010/main" val="1012243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NP-Completeness</a:t>
            </a:r>
          </a:p>
        </p:txBody>
      </p:sp>
      <p:sp>
        <p:nvSpPr>
          <p:cNvPr id="3" name="Content Placeholder 2"/>
          <p:cNvSpPr>
            <a:spLocks noGrp="1"/>
          </p:cNvSpPr>
          <p:nvPr>
            <p:ph idx="1"/>
          </p:nvPr>
        </p:nvSpPr>
        <p:spPr/>
        <p:txBody>
          <a:bodyPr>
            <a:noAutofit/>
          </a:bodyPr>
          <a:lstStyle/>
          <a:p>
            <a:r>
              <a:rPr lang="en-US" sz="2800" b="1" dirty="0"/>
              <a:t>Option 1: Maybe it’s a special case we understand</a:t>
            </a:r>
          </a:p>
          <a:p>
            <a:r>
              <a:rPr lang="en-US" sz="2800" dirty="0"/>
              <a:t>Maybe you don’t need to solve the general problem, just a special case</a:t>
            </a:r>
          </a:p>
          <a:p>
            <a:pPr lvl="1"/>
            <a:r>
              <a:rPr lang="en-US" sz="2800" dirty="0"/>
              <a:t>2-COLOR vs. 3-COLOR</a:t>
            </a:r>
          </a:p>
          <a:p>
            <a:pPr lvl="1"/>
            <a:endParaRPr lang="en-US" sz="2800" dirty="0"/>
          </a:p>
          <a:p>
            <a:r>
              <a:rPr lang="en-US" sz="2800" b="1" dirty="0"/>
              <a:t>Option 2:  Maybe it’s a special case we </a:t>
            </a:r>
            <a:r>
              <a:rPr lang="en-US" sz="2800" b="1" i="1" dirty="0"/>
              <a:t>don’t </a:t>
            </a:r>
            <a:r>
              <a:rPr lang="en-US" sz="2800" b="1" dirty="0"/>
              <a:t>understand (yet)</a:t>
            </a:r>
          </a:p>
          <a:p>
            <a:r>
              <a:rPr lang="en-US" sz="2800" dirty="0"/>
              <a:t>There are algorithms that are known to run quickly on “nice” instances. Maybe your problem has one of those.</a:t>
            </a:r>
          </a:p>
          <a:p>
            <a:r>
              <a:rPr lang="en-US" sz="2800" dirty="0"/>
              <a:t>One approach: Turn your problem into a SAT instance, find a solver and cross your fingers.</a:t>
            </a:r>
          </a:p>
          <a:p>
            <a:endParaRPr lang="en-US" sz="2800" dirty="0"/>
          </a:p>
        </p:txBody>
      </p:sp>
    </p:spTree>
    <p:extLst>
      <p:ext uri="{BB962C8B-B14F-4D97-AF65-F5344CB8AC3E}">
        <p14:creationId xmlns:p14="http://schemas.microsoft.com/office/powerpoint/2010/main" val="188639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NP-Completeness</a:t>
            </a:r>
          </a:p>
        </p:txBody>
      </p:sp>
      <p:sp>
        <p:nvSpPr>
          <p:cNvPr id="3" name="Content Placeholder 2"/>
          <p:cNvSpPr>
            <a:spLocks noGrp="1"/>
          </p:cNvSpPr>
          <p:nvPr>
            <p:ph idx="1"/>
          </p:nvPr>
        </p:nvSpPr>
        <p:spPr/>
        <p:txBody>
          <a:bodyPr/>
          <a:lstStyle/>
          <a:p>
            <a:r>
              <a:rPr lang="en-US" sz="2800" b="1" dirty="0"/>
              <a:t>Option 3: Approximation Algorithms</a:t>
            </a:r>
          </a:p>
          <a:p>
            <a:r>
              <a:rPr lang="en-US" sz="2800" dirty="0"/>
              <a:t>You might not be able to get an exact answer, but you might be able to get close.</a:t>
            </a:r>
          </a:p>
        </p:txBody>
      </p:sp>
      <p:sp>
        <p:nvSpPr>
          <p:cNvPr id="6" name="Rectangle 5"/>
          <p:cNvSpPr/>
          <p:nvPr/>
        </p:nvSpPr>
        <p:spPr>
          <a:xfrm>
            <a:off x="1030332" y="2836694"/>
            <a:ext cx="10254983" cy="15501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minimum weight.</a:t>
            </a:r>
          </a:p>
        </p:txBody>
      </p:sp>
      <p:sp>
        <p:nvSpPr>
          <p:cNvPr id="7" name="Rectangle 6"/>
          <p:cNvSpPr/>
          <p:nvPr/>
        </p:nvSpPr>
        <p:spPr>
          <a:xfrm>
            <a:off x="1030332" y="2836694"/>
            <a:ext cx="1025498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Optimization version of Traveling Salesperson</a:t>
            </a:r>
          </a:p>
        </p:txBody>
      </p:sp>
      <p:sp>
        <p:nvSpPr>
          <p:cNvPr id="8" name="TextBox 7"/>
          <p:cNvSpPr txBox="1"/>
          <p:nvPr/>
        </p:nvSpPr>
        <p:spPr>
          <a:xfrm>
            <a:off x="575239" y="4386806"/>
            <a:ext cx="11187259" cy="1815882"/>
          </a:xfrm>
          <a:prstGeom prst="rect">
            <a:avLst/>
          </a:prstGeom>
          <a:noFill/>
        </p:spPr>
        <p:txBody>
          <a:bodyPr wrap="square" rtlCol="0">
            <a:spAutoFit/>
          </a:bodyPr>
          <a:lstStyle/>
          <a:p>
            <a:r>
              <a:rPr lang="en-US" sz="2800" dirty="0"/>
              <a:t>Algorithm:</a:t>
            </a:r>
          </a:p>
          <a:p>
            <a:r>
              <a:rPr lang="en-US" sz="2800" dirty="0"/>
              <a:t>Find a minimum spanning tree.</a:t>
            </a:r>
          </a:p>
          <a:p>
            <a:r>
              <a:rPr lang="en-US" sz="2800" dirty="0"/>
              <a:t>Have the tour follow the visitation order of a DFS of the spanning tree.</a:t>
            </a:r>
          </a:p>
          <a:p>
            <a:r>
              <a:rPr lang="en-US" sz="2800" b="1" dirty="0"/>
              <a:t>Theorem: </a:t>
            </a:r>
            <a:r>
              <a:rPr lang="en-US" sz="2800" dirty="0"/>
              <a:t>This tour is at most twice as long as the best one.</a:t>
            </a:r>
            <a:endParaRPr lang="en-US" sz="2800" b="1" dirty="0"/>
          </a:p>
        </p:txBody>
      </p:sp>
    </p:spTree>
    <p:extLst>
      <p:ext uri="{BB962C8B-B14F-4D97-AF65-F5344CB8AC3E}">
        <p14:creationId xmlns:p14="http://schemas.microsoft.com/office/powerpoint/2010/main" val="987030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Most computer scientists are convinced that P</a:t>
                </a:r>
                <a14:m>
                  <m:oMath xmlns:m="http://schemas.openxmlformats.org/officeDocument/2006/math">
                    <m:r>
                      <a:rPr lang="en-US" sz="2800" b="0" i="1" smtClean="0">
                        <a:latin typeface="Cambria Math" panose="02040503050406030204" pitchFamily="18" charset="0"/>
                      </a:rPr>
                      <m:t>≠</m:t>
                    </m:r>
                  </m:oMath>
                </a14:m>
                <a:r>
                  <a:rPr lang="en-US" sz="2800" dirty="0"/>
                  <a:t>NP.</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problems they listed)</a:t>
                </a:r>
              </a:p>
              <a:p>
                <a:r>
                  <a:rPr lang="en-US" sz="2800" dirty="0"/>
                  <a:t>To get a Turing Award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2613389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Most computer scientists are convinced that P</a:t>
                </a:r>
                <a14:m>
                  <m:oMath xmlns:m="http://schemas.openxmlformats.org/officeDocument/2006/math">
                    <m:r>
                      <a:rPr lang="en-US" sz="2800" b="0" i="1" smtClean="0">
                        <a:latin typeface="Cambria Math" panose="02040503050406030204" pitchFamily="18" charset="0"/>
                      </a:rPr>
                      <m:t>≠</m:t>
                    </m:r>
                  </m:oMath>
                </a14:m>
                <a:r>
                  <a:rPr lang="en-US" sz="2800" dirty="0"/>
                  <a:t>NP.</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problems they listed)</a:t>
                </a:r>
              </a:p>
              <a:p>
                <a:r>
                  <a:rPr lang="en-US" sz="2800" dirty="0"/>
                  <a:t>To get </a:t>
                </a:r>
                <a:r>
                  <a:rPr lang="en-US" sz="2800" strike="sngStrike" dirty="0"/>
                  <a:t>a Turing Award </a:t>
                </a:r>
                <a:r>
                  <a:rPr lang="en-US" sz="2800" dirty="0"/>
                  <a:t>the Turing Award renamed after you.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39759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F7E48-5A24-C591-BE4D-15A0E621AC1E}"/>
              </a:ext>
            </a:extLst>
          </p:cNvPr>
          <p:cNvSpPr>
            <a:spLocks noGrp="1"/>
          </p:cNvSpPr>
          <p:nvPr>
            <p:ph type="title"/>
          </p:nvPr>
        </p:nvSpPr>
        <p:spPr/>
        <p:txBody>
          <a:bodyPr/>
          <a:lstStyle/>
          <a:p>
            <a:r>
              <a:rPr lang="en-US" dirty="0"/>
              <a:t>Two More Simple Graph Algorithms</a:t>
            </a:r>
          </a:p>
        </p:txBody>
      </p:sp>
      <p:sp>
        <p:nvSpPr>
          <p:cNvPr id="5" name="Text Placeholder 4">
            <a:extLst>
              <a:ext uri="{FF2B5EF4-FFF2-40B4-BE49-F238E27FC236}">
                <a16:creationId xmlns:a16="http://schemas.microsoft.com/office/drawing/2014/main" id="{D76C1B62-354D-C27E-9386-28C1287E57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6528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a:xfrm>
            <a:off x="575240" y="1463856"/>
            <a:ext cx="11187258" cy="5203161"/>
          </a:xfrm>
        </p:spPr>
        <p:txBody>
          <a:bodyPr>
            <a:normAutofit/>
          </a:bodyPr>
          <a:lstStyle/>
          <a:p>
            <a:r>
              <a:rPr lang="en-US" sz="2800" dirty="0"/>
              <a:t>Suppose P=NP. </a:t>
            </a:r>
          </a:p>
          <a:p>
            <a:r>
              <a:rPr lang="en-US" sz="2800" dirty="0"/>
              <a:t>Specifically that we found a genuinely in-practice efficient algorithm for an NP-complete problem. What would you do?</a:t>
            </a:r>
          </a:p>
          <a:p>
            <a:pPr lvl="1"/>
            <a:r>
              <a:rPr lang="en-US" sz="2800" dirty="0"/>
              <a:t>$1,000,000 from the Clay Math Institute obviously, but what’s next?</a:t>
            </a:r>
          </a:p>
          <a:p>
            <a:pPr lvl="1"/>
            <a:endParaRPr lang="en-US" dirty="0"/>
          </a:p>
        </p:txBody>
      </p:sp>
    </p:spTree>
    <p:extLst>
      <p:ext uri="{BB962C8B-B14F-4D97-AF65-F5344CB8AC3E}">
        <p14:creationId xmlns:p14="http://schemas.microsoft.com/office/powerpoint/2010/main" val="963131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p:txBody>
          <a:bodyPr>
            <a:noAutofit/>
          </a:bodyPr>
          <a:lstStyle/>
          <a:p>
            <a:r>
              <a:rPr lang="en-US" sz="2800" dirty="0"/>
              <a:t>We found a genuinely in-practice efficient algorithm for an NP-complete problem. What would you do?</a:t>
            </a:r>
          </a:p>
          <a:p>
            <a:pPr lvl="1"/>
            <a:r>
              <a:rPr lang="en-US" sz="2800" dirty="0"/>
              <a:t>Another $5,000,000 from the Clay Math Institute</a:t>
            </a:r>
          </a:p>
          <a:p>
            <a:pPr lvl="1"/>
            <a:r>
              <a:rPr lang="en-US" sz="2800" dirty="0"/>
              <a:t>Put mathematicians out of work.</a:t>
            </a:r>
          </a:p>
          <a:p>
            <a:pPr lvl="1"/>
            <a:r>
              <a:rPr lang="en-US" sz="2800" dirty="0"/>
              <a:t>Decrypt (essentially) all current internet communication. </a:t>
            </a:r>
          </a:p>
          <a:p>
            <a:pPr lvl="1"/>
            <a:r>
              <a:rPr lang="en-US" sz="2800" dirty="0"/>
              <a:t>A world where P=NP is a very </a:t>
            </a:r>
            <a:r>
              <a:rPr lang="en-US" sz="2800" dirty="0" err="1"/>
              <a:t>very</a:t>
            </a:r>
            <a:r>
              <a:rPr lang="en-US" sz="2800" dirty="0"/>
              <a:t> different place from the world we live in now.</a:t>
            </a:r>
          </a:p>
        </p:txBody>
      </p:sp>
    </p:spTree>
    <p:extLst>
      <p:ext uri="{BB962C8B-B14F-4D97-AF65-F5344CB8AC3E}">
        <p14:creationId xmlns:p14="http://schemas.microsoft.com/office/powerpoint/2010/main" val="21017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We already expect P</a:t>
                </a:r>
                <a14:m>
                  <m:oMath xmlns:m="http://schemas.openxmlformats.org/officeDocument/2006/math">
                    <m:r>
                      <a:rPr lang="en-US" sz="2800" b="0" i="1" smtClean="0">
                        <a:latin typeface="Cambria Math" panose="02040503050406030204" pitchFamily="18" charset="0"/>
                      </a:rPr>
                      <m:t>≠</m:t>
                    </m:r>
                  </m:oMath>
                </a14:m>
                <a:r>
                  <a:rPr lang="en-US" sz="2800" dirty="0"/>
                  <a:t>NP. Why should you care when we finally prove it?</a:t>
                </a:r>
              </a:p>
              <a:p>
                <a:r>
                  <a:rPr lang="en-US" sz="2800" dirty="0"/>
                  <a:t>P</a:t>
                </a:r>
                <a14:m>
                  <m:oMath xmlns:m="http://schemas.openxmlformats.org/officeDocument/2006/math">
                    <m:r>
                      <a:rPr lang="en-US" sz="2800" b="0" i="1" smtClean="0">
                        <a:latin typeface="Cambria Math" panose="02040503050406030204" pitchFamily="18" charset="0"/>
                      </a:rPr>
                      <m:t>≠</m:t>
                    </m:r>
                  </m:oMath>
                </a14:m>
                <a:r>
                  <a:rPr lang="en-US" sz="2800" dirty="0"/>
                  <a:t>NP says something fundamental about the universe.</a:t>
                </a:r>
              </a:p>
              <a:p>
                <a:r>
                  <a:rPr lang="en-US" sz="2800" dirty="0"/>
                  <a:t>For some questions there is not a clever way to find the right answer</a:t>
                </a:r>
              </a:p>
              <a:p>
                <a:pPr lvl="1"/>
                <a:r>
                  <a:rPr lang="en-US" sz="2800" dirty="0"/>
                  <a:t>Even though you’ll know it when you see it.</a:t>
                </a:r>
              </a:p>
              <a:p>
                <a:r>
                  <a:rPr lang="en-US" sz="2800" dirty="0"/>
                  <a:t>There is actually a way to obscure information.</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54"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480354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To prove P</a:t>
                </a:r>
                <a14:m>
                  <m:oMath xmlns:m="http://schemas.openxmlformats.org/officeDocument/2006/math">
                    <m:r>
                      <a:rPr lang="en-US" sz="2800" b="0" i="1" smtClean="0">
                        <a:latin typeface="Cambria Math" panose="02040503050406030204" pitchFamily="18" charset="0"/>
                      </a:rPr>
                      <m:t>≠</m:t>
                    </m:r>
                  </m:oMath>
                </a14:m>
                <a:r>
                  <a:rPr lang="en-US" sz="2800" dirty="0"/>
                  <a:t>NP we need to better understand the differences between problems. </a:t>
                </a:r>
              </a:p>
              <a:p>
                <a:pPr lvl="1"/>
                <a:r>
                  <a:rPr lang="en-US" sz="2800" dirty="0"/>
                  <a:t>Why do some problems allow easy solutions and others don’t?</a:t>
                </a:r>
              </a:p>
              <a:p>
                <a:pPr lvl="1"/>
                <a:r>
                  <a:rPr lang="en-US" sz="2800" dirty="0"/>
                  <a:t>What is the structure of these problems?</a:t>
                </a:r>
              </a:p>
              <a:p>
                <a:r>
                  <a:rPr lang="en-US" sz="2800" dirty="0"/>
                  <a:t>We don’t care about P vs NP just because it has a huge effect about what the world looks like.</a:t>
                </a:r>
              </a:p>
              <a:p>
                <a:r>
                  <a:rPr lang="en-US" sz="2800" dirty="0"/>
                  <a:t>We will learn a lot about computation along the way.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67389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88D4-9121-981F-2DB4-0D9F23FB50C8}"/>
              </a:ext>
            </a:extLst>
          </p:cNvPr>
          <p:cNvSpPr>
            <a:spLocks noGrp="1"/>
          </p:cNvSpPr>
          <p:nvPr>
            <p:ph type="title"/>
          </p:nvPr>
        </p:nvSpPr>
        <p:spPr/>
        <p:txBody>
          <a:bodyPr/>
          <a:lstStyle/>
          <a:p>
            <a:r>
              <a:rPr lang="en-US" dirty="0"/>
              <a:t>This is a good time for questions</a:t>
            </a:r>
          </a:p>
        </p:txBody>
      </p:sp>
      <p:sp>
        <p:nvSpPr>
          <p:cNvPr id="3" name="Content Placeholder 2">
            <a:extLst>
              <a:ext uri="{FF2B5EF4-FFF2-40B4-BE49-F238E27FC236}">
                <a16:creationId xmlns:a16="http://schemas.microsoft.com/office/drawing/2014/main" id="{54079228-7FB7-DC65-10C1-FAF5464A51DE}"/>
              </a:ext>
            </a:extLst>
          </p:cNvPr>
          <p:cNvSpPr>
            <a:spLocks noGrp="1"/>
          </p:cNvSpPr>
          <p:nvPr>
            <p:ph idx="1"/>
          </p:nvPr>
        </p:nvSpPr>
        <p:spPr/>
        <p:txBody>
          <a:bodyPr>
            <a:normAutofit/>
          </a:bodyPr>
          <a:lstStyle/>
          <a:p>
            <a:endParaRPr lang="en-US" sz="2800" dirty="0"/>
          </a:p>
        </p:txBody>
      </p:sp>
    </p:spTree>
    <p:extLst>
      <p:ext uri="{BB962C8B-B14F-4D97-AF65-F5344CB8AC3E}">
        <p14:creationId xmlns:p14="http://schemas.microsoft.com/office/powerpoint/2010/main" val="2164195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7DB4DD-FAD1-396B-175F-B65E573AF6D2}"/>
              </a:ext>
            </a:extLst>
          </p:cNvPr>
          <p:cNvSpPr>
            <a:spLocks noGrp="1"/>
          </p:cNvSpPr>
          <p:nvPr>
            <p:ph type="title"/>
          </p:nvPr>
        </p:nvSpPr>
        <p:spPr/>
        <p:txBody>
          <a:bodyPr/>
          <a:lstStyle/>
          <a:p>
            <a:r>
              <a:rPr lang="en-US" dirty="0"/>
              <a:t>Optional: Graph practice</a:t>
            </a:r>
          </a:p>
        </p:txBody>
      </p:sp>
      <p:sp>
        <p:nvSpPr>
          <p:cNvPr id="5" name="Text Placeholder 4">
            <a:extLst>
              <a:ext uri="{FF2B5EF4-FFF2-40B4-BE49-F238E27FC236}">
                <a16:creationId xmlns:a16="http://schemas.microsoft.com/office/drawing/2014/main" id="{8C857A78-40B5-4815-219A-4ED6D073EE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5509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normAutofit/>
              </a:bodyPr>
              <a:lstStyle/>
              <a:p>
                <a:r>
                  <a:rPr lang="en-US" sz="2800" dirty="0"/>
                  <a:t>When you need to design a new algorithm on graphs, whatever you do is probably going to take at least </a:t>
                </a:r>
                <a14:m>
                  <m:oMath xmlns:m="http://schemas.openxmlformats.org/officeDocument/2006/math">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a:t>
                </a:r>
              </a:p>
              <a:p>
                <a:r>
                  <a:rPr lang="en-US" sz="2800" dirty="0"/>
                  <a:t>So you can run any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algorithm as “preprocessing”</a:t>
                </a:r>
              </a:p>
              <a:p>
                <a:endParaRPr lang="en-US" sz="2800" dirty="0"/>
              </a:p>
              <a:p>
                <a:r>
                  <a:rPr lang="en-US" sz="2800" dirty="0"/>
                  <a:t>Finding connected components (undirected graphs)</a:t>
                </a:r>
              </a:p>
              <a:p>
                <a:r>
                  <a:rPr lang="en-US" sz="2800" dirty="0"/>
                  <a:t>Finding SCCs (directed graphs)</a:t>
                </a:r>
              </a:p>
              <a:p>
                <a:r>
                  <a:rPr lang="en-US" sz="2800"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normAutofit/>
              </a:bodyPr>
              <a:lstStyle/>
              <a:p>
                <a:r>
                  <a:rPr lang="en-US" sz="2800" dirty="0"/>
                  <a:t>Finding SCCs and topological sort go well together:</a:t>
                </a:r>
              </a:p>
              <a:p>
                <a:endParaRPr lang="en-US" sz="2800" dirty="0"/>
              </a:p>
              <a:p>
                <a:r>
                  <a:rPr lang="en-US" sz="2800" dirty="0"/>
                  <a:t>From a graph </a:t>
                </a:r>
                <a14:m>
                  <m:oMath xmlns:m="http://schemas.openxmlformats.org/officeDocument/2006/math">
                    <m:r>
                      <a:rPr lang="en-US" sz="2800" b="0" i="1" smtClean="0">
                        <a:latin typeface="Cambria Math" panose="02040503050406030204" pitchFamily="18" charset="0"/>
                      </a:rPr>
                      <m:t>𝐺</m:t>
                    </m:r>
                  </m:oMath>
                </a14:m>
                <a:r>
                  <a:rPr lang="en-US" sz="2800" dirty="0"/>
                  <a:t> you can define the “meta-graph”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oMath>
                </a14:m>
                <a:br>
                  <a:rPr lang="en-US" sz="2800" dirty="0"/>
                </a:br>
                <a:r>
                  <a:rPr lang="en-US" sz="2800" dirty="0"/>
                  <a:t>(aka “condensation”, aka “graph of SCCs”)</a:t>
                </a:r>
              </a:p>
              <a:p>
                <a:endParaRPr lang="en-US" sz="2800" dirty="0"/>
              </a:p>
              <a:p>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oMath>
                </a14:m>
                <a:r>
                  <a:rPr lang="en-US" sz="2800" dirty="0"/>
                  <a:t> has a vertex for every SCC of </a:t>
                </a:r>
                <a14:m>
                  <m:oMath xmlns:m="http://schemas.openxmlformats.org/officeDocument/2006/math">
                    <m:r>
                      <a:rPr lang="en-US" sz="2800" b="0" i="1" smtClean="0">
                        <a:latin typeface="Cambria Math" panose="02040503050406030204" pitchFamily="18" charset="0"/>
                      </a:rPr>
                      <m:t>𝐺</m:t>
                    </m:r>
                  </m:oMath>
                </a14:m>
                <a:endParaRPr lang="en-US" sz="2800" dirty="0"/>
              </a:p>
              <a:p>
                <a:r>
                  <a:rPr lang="en-US" sz="2800" dirty="0"/>
                  <a:t>There’s an edge from </a:t>
                </a:r>
                <a14:m>
                  <m:oMath xmlns:m="http://schemas.openxmlformats.org/officeDocument/2006/math">
                    <m:r>
                      <a:rPr lang="en-US" sz="2800" b="0" i="1" smtClean="0">
                        <a:latin typeface="Cambria Math" panose="02040503050406030204" pitchFamily="18" charset="0"/>
                      </a:rPr>
                      <m:t>𝑢</m:t>
                    </m:r>
                  </m:oMath>
                </a14:m>
                <a:r>
                  <a:rPr lang="en-US" sz="2800" dirty="0"/>
                  <a:t> to </a:t>
                </a:r>
                <a14:m>
                  <m:oMath xmlns:m="http://schemas.openxmlformats.org/officeDocument/2006/math">
                    <m:r>
                      <a:rPr lang="en-US" sz="2800" b="0" i="1" smtClean="0">
                        <a:latin typeface="Cambria Math" panose="02040503050406030204" pitchFamily="18" charset="0"/>
                      </a:rPr>
                      <m:t>𝑣</m:t>
                    </m:r>
                  </m:oMath>
                </a14:m>
                <a:r>
                  <a:rPr lang="en-US" sz="2800" dirty="0"/>
                  <a:t> in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r>
                      <a:rPr lang="en-US" sz="2800" b="0" i="1" smtClean="0">
                        <a:latin typeface="Cambria Math" panose="02040503050406030204" pitchFamily="18" charset="0"/>
                      </a:rPr>
                      <m:t> </m:t>
                    </m:r>
                  </m:oMath>
                </a14:m>
                <a:r>
                  <a:rPr lang="en-US" sz="2800" dirty="0"/>
                  <a:t>if and only if there’s an edge in </a:t>
                </a:r>
                <a14:m>
                  <m:oMath xmlns:m="http://schemas.openxmlformats.org/officeDocument/2006/math">
                    <m:r>
                      <a:rPr lang="en-US" sz="2800" b="0" i="1" smtClean="0">
                        <a:latin typeface="Cambria Math" panose="02040503050406030204" pitchFamily="18" charset="0"/>
                      </a:rPr>
                      <m:t>𝐺</m:t>
                    </m:r>
                  </m:oMath>
                </a14:m>
                <a:r>
                  <a:rPr lang="en-US" sz="2800" dirty="0"/>
                  <a:t> from a vertex in </a:t>
                </a:r>
                <a14:m>
                  <m:oMath xmlns:m="http://schemas.openxmlformats.org/officeDocument/2006/math">
                    <m:r>
                      <a:rPr lang="en-US" sz="2800" b="0" i="1" smtClean="0">
                        <a:latin typeface="Cambria Math" panose="02040503050406030204" pitchFamily="18" charset="0"/>
                      </a:rPr>
                      <m:t>𝑢</m:t>
                    </m:r>
                  </m:oMath>
                </a14:m>
                <a:r>
                  <a:rPr lang="en-US" sz="2800" dirty="0"/>
                  <a:t> to a vertex in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sz="2800" dirty="0"/>
                  <a:t>Let’s build a new graph out of them! Call it </a:t>
                </a:r>
                <a14:m>
                  <m:oMath xmlns:m="http://schemas.openxmlformats.org/officeDocument/2006/math">
                    <m:sSup>
                      <m:sSupPr>
                        <m:ctrlPr>
                          <a:rPr lang="en-US" sz="2800" b="0" i="1" smtClean="0">
                            <a:solidFill>
                              <a:schemeClr val="accent1"/>
                            </a:solidFill>
                            <a:latin typeface="Cambria Math" panose="02040503050406030204" pitchFamily="18" charset="0"/>
                          </a:rPr>
                        </m:ctrlPr>
                      </m:sSupPr>
                      <m:e>
                        <m:r>
                          <a:rPr lang="en-US" sz="2800" b="0" i="1" smtClean="0">
                            <a:solidFill>
                              <a:schemeClr val="accent1"/>
                            </a:solidFill>
                            <a:latin typeface="Cambria Math" panose="02040503050406030204" pitchFamily="18" charset="0"/>
                          </a:rPr>
                          <m:t>𝐺</m:t>
                        </m:r>
                      </m:e>
                      <m:sup>
                        <m:r>
                          <a:rPr lang="en-US" sz="2800" b="0" i="1" smtClean="0">
                            <a:solidFill>
                              <a:schemeClr val="accent1"/>
                            </a:solidFill>
                            <a:latin typeface="Cambria Math" panose="02040503050406030204" pitchFamily="18" charset="0"/>
                          </a:rPr>
                          <m:t>𝑆𝐶𝐶</m:t>
                        </m:r>
                      </m:sup>
                    </m:sSup>
                  </m:oMath>
                </a14:m>
                <a:r>
                  <a:rPr lang="en-US" sz="2800" dirty="0">
                    <a:solidFill>
                      <a:schemeClr val="accent1"/>
                    </a:solidFill>
                  </a:rPr>
                  <a:t> </a:t>
                </a:r>
              </a:p>
              <a:p>
                <a:pPr lvl="1"/>
                <a:r>
                  <a:rPr lang="en-US" sz="2800" dirty="0"/>
                  <a:t>Have a vertex for each of the strongly connected components</a:t>
                </a:r>
              </a:p>
              <a:p>
                <a:pPr lvl="1"/>
                <a:r>
                  <a:rPr lang="en-US" sz="2800" dirty="0"/>
                  <a:t>Add an edge from component 1 to component 2 if there is an edge from a vertex inside 1 to one inside 2.</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p:txBody>
              <a:bodyPr>
                <a:noAutofit/>
              </a:bodyPr>
              <a:lstStyle/>
              <a:p>
                <a:r>
                  <a:rPr lang="en-US" sz="2800" dirty="0"/>
                  <a:t>Not a common task – most graph problems have been asked before.</a:t>
                </a:r>
              </a:p>
              <a:p>
                <a:r>
                  <a:rPr lang="en-US" sz="2800" dirty="0"/>
                  <a:t>When you need to do it, Robbie recommends:</a:t>
                </a:r>
              </a:p>
              <a:p>
                <a:r>
                  <a:rPr lang="en-US" sz="2800" dirty="0"/>
                  <a:t>Start with a simpler case (topo-sorted DAG, or [strongly] connected graph).</a:t>
                </a:r>
              </a:p>
              <a:p>
                <a:r>
                  <a:rPr lang="en-US" sz="2800" dirty="0"/>
                  <a:t>A common pattern:</a:t>
                </a:r>
              </a:p>
              <a:p>
                <a:r>
                  <a:rPr lang="en-US" sz="2800" dirty="0"/>
                  <a:t>1. Figuring out what you’d do if the graph is strongly connected</a:t>
                </a:r>
              </a:p>
              <a:p>
                <a:r>
                  <a:rPr lang="en-US" sz="2800" dirty="0"/>
                  <a:t>2. Figuring out what you’d do if the graph is a topologically ordered DAG</a:t>
                </a:r>
              </a:p>
              <a:p>
                <a:r>
                  <a:rPr lang="en-US" sz="2800" dirty="0"/>
                  <a:t>3. Stitching together those two ideas (using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oMath>
                </a14:m>
                <a:r>
                  <a:rPr lang="en-US" sz="2800" dirty="0"/>
                  <a:t>). </a:t>
                </a:r>
              </a:p>
            </p:txBody>
          </p:sp>
        </mc:Choice>
        <mc:Fallback xmlns="">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051B4-6E37-6200-6B5F-726CAE2A4851}"/>
              </a:ext>
            </a:extLst>
          </p:cNvPr>
          <p:cNvSpPr>
            <a:spLocks noGrp="1"/>
          </p:cNvSpPr>
          <p:nvPr>
            <p:ph type="title"/>
          </p:nvPr>
        </p:nvSpPr>
        <p:spPr/>
        <p:txBody>
          <a:bodyPr/>
          <a:lstStyle/>
          <a:p>
            <a:r>
              <a:rPr lang="en-US" dirty="0"/>
              <a:t>What you need to know</a:t>
            </a:r>
          </a:p>
        </p:txBody>
      </p:sp>
      <p:sp>
        <p:nvSpPr>
          <p:cNvPr id="5" name="Content Placeholder 4">
            <a:extLst>
              <a:ext uri="{FF2B5EF4-FFF2-40B4-BE49-F238E27FC236}">
                <a16:creationId xmlns:a16="http://schemas.microsoft.com/office/drawing/2014/main" id="{4E64379F-25B6-DEA2-5373-67E7879D2578}"/>
              </a:ext>
            </a:extLst>
          </p:cNvPr>
          <p:cNvSpPr>
            <a:spLocks noGrp="1"/>
          </p:cNvSpPr>
          <p:nvPr>
            <p:ph idx="1"/>
          </p:nvPr>
        </p:nvSpPr>
        <p:spPr/>
        <p:txBody>
          <a:bodyPr>
            <a:normAutofit/>
          </a:bodyPr>
          <a:lstStyle/>
          <a:p>
            <a:r>
              <a:rPr lang="en-US" sz="2800" dirty="0"/>
              <a:t>What is a topological sort and a DAG?</a:t>
            </a:r>
          </a:p>
          <a:p>
            <a:r>
              <a:rPr lang="en-US" sz="2800" dirty="0"/>
              <a:t>When does a topological sort exist and when doesn’t it?</a:t>
            </a:r>
          </a:p>
          <a:p>
            <a:r>
              <a:rPr lang="en-US" sz="2800" dirty="0"/>
              <a:t>A topological sort can be found in O(V+E) time</a:t>
            </a:r>
          </a:p>
          <a:p>
            <a:r>
              <a:rPr lang="en-US" sz="2800" dirty="0"/>
              <a:t>Be able to find a topological sort yourself (by hand, don’t need to show separate algorithm steps).</a:t>
            </a:r>
          </a:p>
        </p:txBody>
      </p:sp>
    </p:spTree>
    <p:extLst>
      <p:ext uri="{BB962C8B-B14F-4D97-AF65-F5344CB8AC3E}">
        <p14:creationId xmlns:p14="http://schemas.microsoft.com/office/powerpoint/2010/main" val="687478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normAutofit/>
          </a:bodyPr>
          <a:lstStyle/>
          <a:p>
            <a:r>
              <a:rPr lang="en-US" sz="2800" dirty="0"/>
              <a:t>But…Most of the time you don’t need a new graph algorithm.</a:t>
            </a:r>
          </a:p>
          <a:p>
            <a:r>
              <a:rPr lang="en-US" sz="2800" dirty="0"/>
              <a:t>What you need is to figure out what graph to make and which graph algorithm to run.</a:t>
            </a:r>
          </a:p>
          <a:p>
            <a:endParaRPr lang="en-US" sz="2800" dirty="0"/>
          </a:p>
          <a:p>
            <a:r>
              <a:rPr lang="en-US" sz="2800" dirty="0"/>
              <a:t>“Graph modeling”</a:t>
            </a:r>
          </a:p>
          <a:p>
            <a:r>
              <a:rPr lang="en-US" sz="2800" dirty="0"/>
              <a:t>Going from word problem to graph algorithm. </a:t>
            </a:r>
          </a:p>
          <a:p>
            <a:r>
              <a:rPr lang="en-US" sz="2800" dirty="0"/>
              <a:t>Often finding a clever way to turn your requirements into graph features. </a:t>
            </a:r>
          </a:p>
          <a:p>
            <a:r>
              <a:rPr lang="en-US" sz="2800" dirty="0"/>
              <a:t>Mix of “standard bag of tricks” and new creativity.</a:t>
            </a:r>
          </a:p>
        </p:txBody>
      </p:sp>
    </p:spTree>
    <p:extLst>
      <p:ext uri="{BB962C8B-B14F-4D97-AF65-F5344CB8AC3E}">
        <p14:creationId xmlns:p14="http://schemas.microsoft.com/office/powerpoint/2010/main" val="2088065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normAutofit/>
          </a:bodyPr>
          <a:lstStyle/>
          <a:p>
            <a:r>
              <a:rPr lang="en-US" sz="2800" dirty="0"/>
              <a:t>1. What are your fundamental objects?</a:t>
            </a:r>
          </a:p>
          <a:p>
            <a:pPr lvl="1"/>
            <a:r>
              <a:rPr lang="en-US" sz="2800" dirty="0"/>
              <a:t>Those will probably become your vertices.</a:t>
            </a:r>
          </a:p>
          <a:p>
            <a:r>
              <a:rPr lang="en-US" sz="2800" dirty="0"/>
              <a:t>2. How are those objects related?</a:t>
            </a:r>
          </a:p>
          <a:p>
            <a:pPr lvl="1"/>
            <a:r>
              <a:rPr lang="en-US" sz="2800" dirty="0"/>
              <a:t>Represent those relationships with edges.</a:t>
            </a:r>
          </a:p>
          <a:p>
            <a:r>
              <a:rPr lang="en-US" sz="2800" dirty="0"/>
              <a:t>3. How is what I’m looking for encoded in the graph?</a:t>
            </a:r>
          </a:p>
          <a:p>
            <a:pPr lvl="1"/>
            <a:r>
              <a:rPr lang="en-US" sz="2800" dirty="0"/>
              <a:t>Do I need a path from s to t? The shortest path from s to t? A minimum spanning tree? Something else?</a:t>
            </a:r>
          </a:p>
          <a:p>
            <a:r>
              <a:rPr lang="en-US" sz="2800" dirty="0"/>
              <a:t>4. Do I know how to find what I’m looking for?</a:t>
            </a:r>
          </a:p>
          <a:p>
            <a:pPr lvl="1"/>
            <a:r>
              <a:rPr lang="en-US" sz="2800" dirty="0"/>
              <a:t>Then run that algorithm/combination of algorithms</a:t>
            </a:r>
          </a:p>
          <a:p>
            <a:pPr lvl="1"/>
            <a:r>
              <a:rPr lang="en-US" sz="2800"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rgbClr val="7030A0"/>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rgbClr val="7030A0"/>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𝑢</m:t>
                    </m:r>
                  </m:oMath>
                </a14:m>
                <a:r>
                  <a:rPr lang="en-US" sz="2800" dirty="0">
                    <a:solidFill>
                      <a:srgbClr val="7030A0"/>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𝑣</m:t>
                    </m:r>
                  </m:oMath>
                </a14:m>
                <a:r>
                  <a:rPr lang="en-US" sz="28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𝑢</m:t>
                    </m:r>
                  </m:oMath>
                </a14:m>
                <a:r>
                  <a:rPr lang="en-US" sz="2800" dirty="0">
                    <a:solidFill>
                      <a:srgbClr val="7030A0"/>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𝑣</m:t>
                    </m:r>
                  </m:oMath>
                </a14:m>
                <a:endParaRPr lang="en-US" sz="28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rgbClr val="7030A0"/>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rgbClr val="7030A0"/>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rgbClr val="7030A0"/>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𝑢</m:t>
                    </m:r>
                  </m:oMath>
                </a14:m>
                <a:r>
                  <a:rPr lang="en-US" sz="2800" dirty="0">
                    <a:solidFill>
                      <a:srgbClr val="7030A0"/>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𝑣</m:t>
                    </m:r>
                  </m:oMath>
                </a14:m>
                <a:r>
                  <a:rPr lang="en-US" sz="28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𝑢</m:t>
                    </m:r>
                  </m:oMath>
                </a14:m>
                <a:r>
                  <a:rPr lang="en-US" sz="2800" dirty="0">
                    <a:solidFill>
                      <a:srgbClr val="7030A0"/>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rgbClr val="7030A0"/>
                        </a:solidFill>
                        <a:latin typeface="Cambria Math" panose="02040503050406030204" pitchFamily="18" charset="0"/>
                        <a:cs typeface="Segoe UI Semilight" panose="020B0402040204020203" pitchFamily="34" charset="0"/>
                      </a:rPr>
                      <m:t>𝑣</m:t>
                    </m:r>
                  </m:oMath>
                </a14:m>
                <a:r>
                  <a:rPr lang="en-US" sz="2800" dirty="0">
                    <a:solidFill>
                      <a:srgbClr val="7030A0"/>
                    </a:solidFill>
                    <a:latin typeface="Segoe UI Semilight" panose="020B0402040204020203" pitchFamily="34" charset="0"/>
                    <a:cs typeface="Segoe UI Semilight" panose="020B0402040204020203" pitchFamily="34" charset="0"/>
                  </a:rPr>
                  <a:t>.</a:t>
                </a:r>
              </a:p>
            </p:txBody>
          </p:sp>
        </mc:Choice>
        <mc:Fallback>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r="-1354"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A cycle would say it’s not realistic.</a:t>
            </a:r>
          </a:p>
          <a:p>
            <a:r>
              <a:rPr lang="en-US" sz="2400" dirty="0">
                <a:solidFill>
                  <a:srgbClr val="917B4C"/>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Cycle-detection DFS.</a:t>
            </a:r>
          </a:p>
          <a:p>
            <a:r>
              <a:rPr lang="en-US" sz="2400" dirty="0">
                <a:solidFill>
                  <a:srgbClr val="917B4C"/>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endParaRPr lang="en-US" dirty="0">
                <a:solidFill>
                  <a:srgbClr val="FF0000"/>
                </a:solidFill>
              </a:endParaRPr>
            </a:p>
          </p:txBody>
        </p:sp>
        <p:sp>
          <p:nvSpPr>
            <p:cNvPr id="204" name="TextBox 203"/>
            <p:cNvSpPr txBox="1"/>
            <p:nvPr/>
          </p:nvSpPr>
          <p:spPr>
            <a:xfrm>
              <a:off x="7566274" y="6040750"/>
              <a:ext cx="686387" cy="369332"/>
            </a:xfrm>
            <a:prstGeom prst="rect">
              <a:avLst/>
            </a:prstGeom>
            <a:noFill/>
          </p:spPr>
          <p:txBody>
            <a:bodyPr wrap="square" rtlCol="0">
              <a:spAutoFit/>
            </a:bodyPr>
            <a:lstStyle/>
            <a:p>
              <a:endParaRPr lang="en-US" dirty="0">
                <a:solidFill>
                  <a:srgbClr val="FF0000"/>
                </a:solidFill>
              </a:endParaRPr>
            </a:p>
          </p:txBody>
        </p:sp>
        <p:sp>
          <p:nvSpPr>
            <p:cNvPr id="205" name="TextBox 204"/>
            <p:cNvSpPr txBox="1"/>
            <p:nvPr/>
          </p:nvSpPr>
          <p:spPr>
            <a:xfrm>
              <a:off x="9220291" y="5677041"/>
              <a:ext cx="606531" cy="369332"/>
            </a:xfrm>
            <a:prstGeom prst="rect">
              <a:avLst/>
            </a:prstGeom>
            <a:noFill/>
          </p:spPr>
          <p:txBody>
            <a:bodyPr wrap="square" rtlCol="0">
              <a:spAutoFit/>
            </a:bodyPr>
            <a:lstStyle/>
            <a:p>
              <a:endParaRPr lang="en-US" dirty="0">
                <a:solidFill>
                  <a:srgbClr val="FF0000"/>
                </a:solidFill>
              </a:endParaRPr>
            </a:p>
          </p:txBody>
        </p:sp>
        <p:sp>
          <p:nvSpPr>
            <p:cNvPr id="206" name="TextBox 205"/>
            <p:cNvSpPr txBox="1"/>
            <p:nvPr/>
          </p:nvSpPr>
          <p:spPr>
            <a:xfrm>
              <a:off x="10365971" y="5774958"/>
              <a:ext cx="511104" cy="369332"/>
            </a:xfrm>
            <a:prstGeom prst="rect">
              <a:avLst/>
            </a:prstGeom>
            <a:noFill/>
          </p:spPr>
          <p:txBody>
            <a:bodyPr wrap="square" rtlCol="0">
              <a:spAutoFit/>
            </a:bodyPr>
            <a:lstStyle/>
            <a:p>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endParaRPr lang="en-US" dirty="0">
                <a:solidFill>
                  <a:srgbClr val="FF0000"/>
                </a:solidFill>
              </a:endParaRPr>
            </a:p>
          </p:txBody>
        </p:sp>
      </p:gr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endParaRPr lang="en-US" dirty="0">
                <a:solidFill>
                  <a:srgbClr val="00B0F0"/>
                </a:solidFill>
              </a:endParaRPr>
            </a:p>
          </p:txBody>
        </p:sp>
        <p:sp>
          <p:nvSpPr>
            <p:cNvPr id="216" name="TextBox 215"/>
            <p:cNvSpPr txBox="1"/>
            <p:nvPr/>
          </p:nvSpPr>
          <p:spPr>
            <a:xfrm>
              <a:off x="9234750" y="3005574"/>
              <a:ext cx="697122" cy="369332"/>
            </a:xfrm>
            <a:prstGeom prst="rect">
              <a:avLst/>
            </a:prstGeom>
            <a:noFill/>
          </p:spPr>
          <p:txBody>
            <a:bodyPr wrap="square" rtlCol="0">
              <a:spAutoFit/>
            </a:bodyPr>
            <a:lstStyle/>
            <a:p>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endParaRPr lang="en-US" dirty="0">
                <a:solidFill>
                  <a:srgbClr val="00B0F0"/>
                </a:solidFill>
              </a:endParaRP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58</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0A8709-555A-9EDF-4E36-E4C6C8E48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6EFEC-F6E3-5EEB-C669-ED5BAC7C85A7}"/>
              </a:ext>
            </a:extLst>
          </p:cNvPr>
          <p:cNvSpPr>
            <a:spLocks noGrp="1"/>
          </p:cNvSpPr>
          <p:nvPr>
            <p:ph type="title"/>
          </p:nvPr>
        </p:nvSpPr>
        <p:spPr/>
        <p:txBody>
          <a:bodyPr>
            <a:normAutofit fontScale="90000"/>
          </a:bodyPr>
          <a:lstStyle/>
          <a:p>
            <a:r>
              <a:rPr lang="en-US" dirty="0"/>
              <a:t>Problem 2: Find Strongly Connected Components</a:t>
            </a:r>
          </a:p>
        </p:txBody>
      </p:sp>
      <p:grpSp>
        <p:nvGrpSpPr>
          <p:cNvPr id="3" name="Group 2">
            <a:extLst>
              <a:ext uri="{FF2B5EF4-FFF2-40B4-BE49-F238E27FC236}">
                <a16:creationId xmlns:a16="http://schemas.microsoft.com/office/drawing/2014/main" id="{AB1E4D7C-8A6B-07A3-D2AF-F52F4F7958BD}"/>
              </a:ext>
            </a:extLst>
          </p:cNvPr>
          <p:cNvGrpSpPr/>
          <p:nvPr/>
        </p:nvGrpSpPr>
        <p:grpSpPr>
          <a:xfrm>
            <a:off x="1406377" y="2502664"/>
            <a:ext cx="6510474" cy="1375698"/>
            <a:chOff x="1286456" y="3769632"/>
            <a:chExt cx="6510474" cy="1375698"/>
          </a:xfrm>
        </p:grpSpPr>
        <p:sp>
          <p:nvSpPr>
            <p:cNvPr id="10" name="Oval 9">
              <a:extLst>
                <a:ext uri="{FF2B5EF4-FFF2-40B4-BE49-F238E27FC236}">
                  <a16:creationId xmlns:a16="http://schemas.microsoft.com/office/drawing/2014/main" id="{E397FDF9-3334-EB7F-1040-EF2C78B908B4}"/>
                </a:ext>
              </a:extLst>
            </p:cNvPr>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a:extLst>
                <a:ext uri="{FF2B5EF4-FFF2-40B4-BE49-F238E27FC236}">
                  <a16:creationId xmlns:a16="http://schemas.microsoft.com/office/drawing/2014/main" id="{535F3C64-BCA2-9697-0DF9-DA6D2B950AC5}"/>
                </a:ext>
              </a:extLst>
            </p:cNvPr>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a:extLst>
                <a:ext uri="{FF2B5EF4-FFF2-40B4-BE49-F238E27FC236}">
                  <a16:creationId xmlns:a16="http://schemas.microsoft.com/office/drawing/2014/main" id="{1BBAFA3F-9FFC-375D-772C-C5BAD2B78F75}"/>
                </a:ext>
              </a:extLst>
            </p:cNvPr>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a:extLst>
                <a:ext uri="{FF2B5EF4-FFF2-40B4-BE49-F238E27FC236}">
                  <a16:creationId xmlns:a16="http://schemas.microsoft.com/office/drawing/2014/main" id="{CA5D6FEE-7498-D4DE-3D57-D3F63E609B4E}"/>
                </a:ext>
              </a:extLst>
            </p:cNvPr>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6278FD0-7FA3-6BAE-AD82-418EB8E45279}"/>
                </a:ext>
              </a:extLst>
            </p:cNvPr>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6835CC-258F-3A46-504F-FAFF37C783CD}"/>
                </a:ext>
              </a:extLst>
            </p:cNvPr>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9DC2296-48B0-003F-5BFC-9B09A0CD75A1}"/>
                </a:ext>
              </a:extLst>
            </p:cNvPr>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a:extLst>
                <a:ext uri="{FF2B5EF4-FFF2-40B4-BE49-F238E27FC236}">
                  <a16:creationId xmlns:a16="http://schemas.microsoft.com/office/drawing/2014/main" id="{B5E4E98A-AEED-0BA7-11C6-65F252D3D499}"/>
                </a:ext>
              </a:extLst>
            </p:cNvPr>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a:extLst>
                <a:ext uri="{FF2B5EF4-FFF2-40B4-BE49-F238E27FC236}">
                  <a16:creationId xmlns:a16="http://schemas.microsoft.com/office/drawing/2014/main" id="{B669334F-E45D-9405-459F-1004FC5C7F80}"/>
                </a:ext>
              </a:extLst>
            </p:cNvPr>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A711C5-6433-3CCA-E1B3-AE0C396F4E07}"/>
                </a:ext>
              </a:extLst>
            </p:cNvPr>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084607-10A7-AF25-781F-B6B4B6064305}"/>
                </a:ext>
              </a:extLst>
            </p:cNvPr>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9696EE8-45C5-E84F-2AB9-868A829267D9}"/>
                </a:ext>
              </a:extLst>
            </p:cNvPr>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a:extLst>
                <a:ext uri="{FF2B5EF4-FFF2-40B4-BE49-F238E27FC236}">
                  <a16:creationId xmlns:a16="http://schemas.microsoft.com/office/drawing/2014/main" id="{F90F22EF-681B-8EBA-A1B0-A99041CAC85A}"/>
                </a:ext>
              </a:extLst>
            </p:cNvPr>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B082B5E-5344-083D-CB95-57262EB8F911}"/>
                </a:ext>
              </a:extLst>
            </p:cNvPr>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a:extLst>
                <a:ext uri="{FF2B5EF4-FFF2-40B4-BE49-F238E27FC236}">
                  <a16:creationId xmlns:a16="http://schemas.microsoft.com/office/drawing/2014/main" id="{396BB40E-6AFB-8B4F-43FD-04FD2D1EFBB1}"/>
                </a:ext>
              </a:extLst>
            </p:cNvPr>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1A7E6D7-89BB-DA4C-96C6-515BB6547C34}"/>
                </a:ext>
              </a:extLst>
            </p:cNvPr>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a:extLst>
                <a:ext uri="{FF2B5EF4-FFF2-40B4-BE49-F238E27FC236}">
                  <a16:creationId xmlns:a16="http://schemas.microsoft.com/office/drawing/2014/main" id="{9C95DF4B-3AE3-F932-F5B5-9DDFADCF8D17}"/>
                </a:ext>
              </a:extLst>
            </p:cNvPr>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DA5FB3C-2BE8-E0C3-782A-6B9D53234551}"/>
                </a:ext>
              </a:extLst>
            </p:cNvPr>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04D7D54-EECF-D4DF-E4BB-F72836AE2CE1}"/>
                </a:ext>
              </a:extLst>
            </p:cNvPr>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2465C95-120D-ADFF-6257-EF9F74E0DE30}"/>
              </a:ext>
            </a:extLst>
          </p:cNvPr>
          <p:cNvGrpSpPr/>
          <p:nvPr/>
        </p:nvGrpSpPr>
        <p:grpSpPr>
          <a:xfrm>
            <a:off x="3922767" y="4557662"/>
            <a:ext cx="8072372" cy="1642815"/>
            <a:chOff x="498764" y="4764762"/>
            <a:chExt cx="8072372" cy="1387844"/>
          </a:xfrm>
          <a:noFill/>
        </p:grpSpPr>
        <p:sp>
          <p:nvSpPr>
            <p:cNvPr id="37" name="Rectangle 36">
              <a:extLst>
                <a:ext uri="{FF2B5EF4-FFF2-40B4-BE49-F238E27FC236}">
                  <a16:creationId xmlns:a16="http://schemas.microsoft.com/office/drawing/2014/main" id="{F98AB6CB-E30A-031F-1D33-F05AE8BB8C8D}"/>
                </a:ext>
              </a:extLst>
            </p:cNvPr>
            <p:cNvSpPr/>
            <p:nvPr/>
          </p:nvSpPr>
          <p:spPr>
            <a:xfrm>
              <a:off x="498764" y="4764762"/>
              <a:ext cx="8072372" cy="138784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ndParaRPr>
            </a:p>
            <a:p>
              <a:r>
                <a:rPr lang="en-US" sz="2200" dirty="0">
                  <a:solidFill>
                    <a:schemeClr val="tx1"/>
                  </a:solidFill>
                </a:rPr>
                <a:t>A subgraph C such that every pair of vertices in C is connected via some path </a:t>
              </a:r>
              <a:r>
                <a:rPr lang="en-US" sz="2200" b="1" dirty="0">
                  <a:solidFill>
                    <a:schemeClr val="tx1"/>
                  </a:solidFill>
                </a:rPr>
                <a:t>in both directions, </a:t>
              </a:r>
              <a:r>
                <a:rPr lang="en-US" sz="2200" dirty="0">
                  <a:solidFill>
                    <a:schemeClr val="tx1"/>
                  </a:solidFill>
                </a:rPr>
                <a:t>and there is no other vertex which is connected to every vertex of C in both directions.</a:t>
              </a:r>
            </a:p>
          </p:txBody>
        </p:sp>
        <p:sp>
          <p:nvSpPr>
            <p:cNvPr id="38" name="Rectangle 37">
              <a:extLst>
                <a:ext uri="{FF2B5EF4-FFF2-40B4-BE49-F238E27FC236}">
                  <a16:creationId xmlns:a16="http://schemas.microsoft.com/office/drawing/2014/main" id="{3AACA04F-E673-79B8-3F36-5F80233ABB0A}"/>
                </a:ext>
              </a:extLst>
            </p:cNvPr>
            <p:cNvSpPr/>
            <p:nvPr/>
          </p:nvSpPr>
          <p:spPr>
            <a:xfrm>
              <a:off x="498764" y="4764762"/>
              <a:ext cx="8072372" cy="41727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Strongly Connected Component</a:t>
              </a:r>
            </a:p>
          </p:txBody>
        </p:sp>
      </p:grpSp>
    </p:spTree>
    <p:extLst>
      <p:ext uri="{BB962C8B-B14F-4D97-AF65-F5344CB8AC3E}">
        <p14:creationId xmlns:p14="http://schemas.microsoft.com/office/powerpoint/2010/main" val="5012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Dependencies</a:t>
            </a:r>
          </a:p>
        </p:txBody>
      </p:sp>
      <p:sp>
        <p:nvSpPr>
          <p:cNvPr id="3" name="Content Placeholder 2"/>
          <p:cNvSpPr>
            <a:spLocks noGrp="1"/>
          </p:cNvSpPr>
          <p:nvPr>
            <p:ph idx="1"/>
          </p:nvPr>
        </p:nvSpPr>
        <p:spPr>
          <a:xfrm>
            <a:off x="575240" y="1463857"/>
            <a:ext cx="11187258" cy="794711"/>
          </a:xfrm>
        </p:spPr>
        <p:txBody>
          <a:bodyPr>
            <a:noAutofit/>
          </a:bodyPr>
          <a:lstStyle/>
          <a:p>
            <a:r>
              <a:rPr lang="en-US" sz="2800" dirty="0"/>
              <a:t>Today’s next problem: Given a bunch of courses with prerequisites, find an order to take the courses in.</a:t>
            </a:r>
          </a:p>
        </p:txBody>
      </p:sp>
      <p:sp>
        <p:nvSpPr>
          <p:cNvPr id="6" name="Rectangle 5"/>
          <p:cNvSpPr/>
          <p:nvPr/>
        </p:nvSpPr>
        <p:spPr>
          <a:xfrm>
            <a:off x="757572" y="276400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7" name="Rectangle 6"/>
          <p:cNvSpPr/>
          <p:nvPr/>
        </p:nvSpPr>
        <p:spPr>
          <a:xfrm>
            <a:off x="757571" y="3812948"/>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8" name="Rectangle 7"/>
          <p:cNvSpPr/>
          <p:nvPr/>
        </p:nvSpPr>
        <p:spPr>
          <a:xfrm>
            <a:off x="3441106" y="318275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9" name="Rectangle 8"/>
          <p:cNvSpPr/>
          <p:nvPr/>
        </p:nvSpPr>
        <p:spPr>
          <a:xfrm>
            <a:off x="5957042" y="3856292"/>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311</a:t>
            </a:r>
          </a:p>
        </p:txBody>
      </p:sp>
      <p:sp>
        <p:nvSpPr>
          <p:cNvPr id="10" name="Rectangle 9"/>
          <p:cNvSpPr/>
          <p:nvPr/>
        </p:nvSpPr>
        <p:spPr>
          <a:xfrm>
            <a:off x="5957042" y="2648602"/>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331</a:t>
            </a:r>
          </a:p>
        </p:txBody>
      </p:sp>
      <p:sp>
        <p:nvSpPr>
          <p:cNvPr id="11" name="Rectangle 10"/>
          <p:cNvSpPr/>
          <p:nvPr/>
        </p:nvSpPr>
        <p:spPr>
          <a:xfrm>
            <a:off x="8734169" y="444260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332</a:t>
            </a:r>
          </a:p>
        </p:txBody>
      </p:sp>
      <p:cxnSp>
        <p:nvCxnSpPr>
          <p:cNvPr id="13" name="Straight Arrow Connector 12"/>
          <p:cNvCxnSpPr>
            <a:stCxn id="6" idx="3"/>
            <a:endCxn id="8" idx="1"/>
          </p:cNvCxnSpPr>
          <p:nvPr/>
        </p:nvCxnSpPr>
        <p:spPr>
          <a:xfrm>
            <a:off x="2460557" y="3057430"/>
            <a:ext cx="980549" cy="4187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flipV="1">
            <a:off x="2460556" y="3476180"/>
            <a:ext cx="980550" cy="63019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5144091" y="2942027"/>
            <a:ext cx="812951" cy="5341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5144091" y="3476180"/>
            <a:ext cx="812951" cy="6735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7660027" y="4149717"/>
            <a:ext cx="1074142" cy="5863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076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5FF5C47-5E52-6993-5CA1-B9042FC6B7B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0BDFE2C-A3CB-74AE-BF5C-4D566A92C740}"/>
              </a:ext>
            </a:extLst>
          </p:cNvPr>
          <p:cNvSpPr/>
          <p:nvPr/>
        </p:nvSpPr>
        <p:spPr>
          <a:xfrm>
            <a:off x="575237" y="1802348"/>
            <a:ext cx="10168961" cy="160217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dirty="0">
                <a:solidFill>
                  <a:schemeClr val="tx1"/>
                </a:solidFill>
              </a:rPr>
              <a:t>The set of all decision problems such that if the answer is YES, there is a proof of that which can be verified in polynomial time.</a:t>
            </a:r>
          </a:p>
        </p:txBody>
      </p:sp>
      <p:sp>
        <p:nvSpPr>
          <p:cNvPr id="7" name="Rectangle 6">
            <a:extLst>
              <a:ext uri="{FF2B5EF4-FFF2-40B4-BE49-F238E27FC236}">
                <a16:creationId xmlns:a16="http://schemas.microsoft.com/office/drawing/2014/main" id="{93784D69-3D9D-11A3-E920-0A6EB38D49F2}"/>
              </a:ext>
            </a:extLst>
          </p:cNvPr>
          <p:cNvSpPr/>
          <p:nvPr/>
        </p:nvSpPr>
        <p:spPr>
          <a:xfrm>
            <a:off x="575237" y="1802348"/>
            <a:ext cx="10168961" cy="56920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NP (stands for “nondeterministic polynomial”)</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9CCBD27C-DD01-698F-8A60-F3707D13F90F}"/>
                  </a:ext>
                </a:extLst>
              </p:cNvPr>
              <p:cNvSpPr/>
              <p:nvPr/>
            </p:nvSpPr>
            <p:spPr>
              <a:xfrm>
                <a:off x="575238" y="180494"/>
                <a:ext cx="10168961" cy="14859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b="1" dirty="0">
                    <a:solidFill>
                      <a:schemeClr val="tx1"/>
                    </a:solidFill>
                  </a:rPr>
                  <a:t>The set of all decision problems that have an algorithm that runs in time </a:t>
                </a:r>
                <a14:m>
                  <m:oMath xmlns:m="http://schemas.openxmlformats.org/officeDocument/2006/math">
                    <m:r>
                      <a:rPr lang="en-US" sz="2800" b="1" i="1" smtClean="0">
                        <a:solidFill>
                          <a:schemeClr val="tx1"/>
                        </a:solidFill>
                        <a:latin typeface="Cambria Math" panose="02040503050406030204" pitchFamily="18" charset="0"/>
                      </a:rPr>
                      <m:t>𝑶</m:t>
                    </m:r>
                    <m:d>
                      <m:dPr>
                        <m:ctrlPr>
                          <a:rPr lang="en-US" sz="2800" b="1" i="1" smtClean="0">
                            <a:solidFill>
                              <a:schemeClr val="tx1"/>
                            </a:solidFill>
                            <a:latin typeface="Cambria Math" panose="02040503050406030204" pitchFamily="18" charset="0"/>
                          </a:rPr>
                        </m:ctrlPr>
                      </m:dPr>
                      <m:e>
                        <m:sSup>
                          <m:sSupPr>
                            <m:ctrlPr>
                              <a:rPr lang="en-US" sz="2800" b="1" i="1" smtClean="0">
                                <a:solidFill>
                                  <a:schemeClr val="tx1"/>
                                </a:solidFill>
                                <a:latin typeface="Cambria Math" panose="02040503050406030204" pitchFamily="18" charset="0"/>
                              </a:rPr>
                            </m:ctrlPr>
                          </m:sSupPr>
                          <m:e>
                            <m:r>
                              <a:rPr lang="en-US" sz="2800" b="1" i="1" smtClean="0">
                                <a:solidFill>
                                  <a:schemeClr val="tx1"/>
                                </a:solidFill>
                                <a:latin typeface="Cambria Math" panose="02040503050406030204" pitchFamily="18" charset="0"/>
                              </a:rPr>
                              <m:t>𝒏</m:t>
                            </m:r>
                          </m:e>
                          <m:sup>
                            <m:r>
                              <a:rPr lang="en-US" sz="2800" b="1" i="1" smtClean="0">
                                <a:solidFill>
                                  <a:schemeClr val="tx1"/>
                                </a:solidFill>
                                <a:latin typeface="Cambria Math" panose="02040503050406030204" pitchFamily="18" charset="0"/>
                              </a:rPr>
                              <m:t>𝒌</m:t>
                            </m:r>
                          </m:sup>
                        </m:sSup>
                      </m:e>
                    </m:d>
                  </m:oMath>
                </a14:m>
                <a:r>
                  <a:rPr lang="en-US" sz="2800" dirty="0">
                    <a:solidFill>
                      <a:schemeClr val="tx1"/>
                    </a:solidFill>
                  </a:rPr>
                  <a:t> for some constant </a:t>
                </a:r>
                <a14:m>
                  <m:oMath xmlns:m="http://schemas.openxmlformats.org/officeDocument/2006/math">
                    <m:r>
                      <a:rPr lang="en-US" sz="2800" b="0" i="1" smtClean="0">
                        <a:solidFill>
                          <a:schemeClr val="tx1"/>
                        </a:solidFill>
                        <a:latin typeface="Cambria Math" panose="02040503050406030204" pitchFamily="18" charset="0"/>
                      </a:rPr>
                      <m:t>𝑘</m:t>
                    </m:r>
                  </m:oMath>
                </a14:m>
                <a:r>
                  <a:rPr lang="en-US" sz="2800" dirty="0">
                    <a:solidFill>
                      <a:schemeClr val="tx1"/>
                    </a:solidFill>
                  </a:rPr>
                  <a:t>.</a:t>
                </a:r>
              </a:p>
            </p:txBody>
          </p:sp>
        </mc:Choice>
        <mc:Fallback>
          <p:sp>
            <p:nvSpPr>
              <p:cNvPr id="8" name="Rectangle 7">
                <a:extLst>
                  <a:ext uri="{FF2B5EF4-FFF2-40B4-BE49-F238E27FC236}">
                    <a16:creationId xmlns:a16="http://schemas.microsoft.com/office/drawing/2014/main" id="{9CCBD27C-DD01-698F-8A60-F3707D13F90F}"/>
                  </a:ext>
                </a:extLst>
              </p:cNvPr>
              <p:cNvSpPr>
                <a:spLocks noRot="1" noChangeAspect="1" noMove="1" noResize="1" noEditPoints="1" noAdjustHandles="1" noChangeArrowheads="1" noChangeShapeType="1" noTextEdit="1"/>
              </p:cNvSpPr>
              <p:nvPr/>
            </p:nvSpPr>
            <p:spPr>
              <a:xfrm>
                <a:off x="575238" y="180494"/>
                <a:ext cx="10168961" cy="1485900"/>
              </a:xfrm>
              <a:prstGeom prst="rect">
                <a:avLst/>
              </a:prstGeom>
              <a:blipFill>
                <a:blip r:embed="rId2"/>
                <a:stretch>
                  <a:fillRect l="-1137" r="-419" b="-6098"/>
                </a:stretch>
              </a:blipFill>
              <a:ln>
                <a:solidFill>
                  <a:srgbClr val="7030A0"/>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EF6C450C-F1B0-71F3-07EE-D8B2FBD79809}"/>
              </a:ext>
            </a:extLst>
          </p:cNvPr>
          <p:cNvSpPr/>
          <p:nvPr/>
        </p:nvSpPr>
        <p:spPr>
          <a:xfrm>
            <a:off x="575237" y="186845"/>
            <a:ext cx="10168961" cy="56920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P (stands for “Polynomial”)</a:t>
            </a:r>
          </a:p>
        </p:txBody>
      </p:sp>
      <p:sp>
        <p:nvSpPr>
          <p:cNvPr id="10" name="Rectangle 9">
            <a:extLst>
              <a:ext uri="{FF2B5EF4-FFF2-40B4-BE49-F238E27FC236}">
                <a16:creationId xmlns:a16="http://schemas.microsoft.com/office/drawing/2014/main" id="{12DD665B-52BF-128B-C90D-E2858E36892A}"/>
              </a:ext>
            </a:extLst>
          </p:cNvPr>
          <p:cNvSpPr/>
          <p:nvPr/>
        </p:nvSpPr>
        <p:spPr>
          <a:xfrm>
            <a:off x="575237" y="3493707"/>
            <a:ext cx="10168961" cy="160217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dirty="0">
                <a:solidFill>
                  <a:schemeClr val="tx1"/>
                </a:solidFill>
              </a:rPr>
              <a:t>Problem B is NP-complete if B is in NP and </a:t>
            </a:r>
            <a:br>
              <a:rPr lang="en-US" sz="2800" dirty="0">
                <a:solidFill>
                  <a:schemeClr val="tx1"/>
                </a:solidFill>
              </a:rPr>
            </a:br>
            <a:r>
              <a:rPr lang="en-US" sz="2800" dirty="0">
                <a:solidFill>
                  <a:schemeClr val="tx1"/>
                </a:solidFill>
              </a:rPr>
              <a:t>for all problems A in NP, A reduces to B in polynomial time. </a:t>
            </a:r>
          </a:p>
        </p:txBody>
      </p:sp>
      <p:sp>
        <p:nvSpPr>
          <p:cNvPr id="11" name="Rectangle 10">
            <a:extLst>
              <a:ext uri="{FF2B5EF4-FFF2-40B4-BE49-F238E27FC236}">
                <a16:creationId xmlns:a16="http://schemas.microsoft.com/office/drawing/2014/main" id="{F3862C6D-182A-9AB4-9C45-852166A103E7}"/>
              </a:ext>
            </a:extLst>
          </p:cNvPr>
          <p:cNvSpPr/>
          <p:nvPr/>
        </p:nvSpPr>
        <p:spPr>
          <a:xfrm>
            <a:off x="575237" y="3493707"/>
            <a:ext cx="10168961" cy="56920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NP-complete</a:t>
            </a:r>
          </a:p>
        </p:txBody>
      </p:sp>
      <p:sp>
        <p:nvSpPr>
          <p:cNvPr id="12" name="Rectangle 11">
            <a:extLst>
              <a:ext uri="{FF2B5EF4-FFF2-40B4-BE49-F238E27FC236}">
                <a16:creationId xmlns:a16="http://schemas.microsoft.com/office/drawing/2014/main" id="{958B672B-7C4E-33B6-8A87-6A4DC156BEF0}"/>
              </a:ext>
            </a:extLst>
          </p:cNvPr>
          <p:cNvSpPr/>
          <p:nvPr/>
        </p:nvSpPr>
        <p:spPr>
          <a:xfrm>
            <a:off x="575237" y="5173383"/>
            <a:ext cx="10168961" cy="160217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dirty="0">
                <a:solidFill>
                  <a:schemeClr val="tx1"/>
                </a:solidFill>
              </a:rPr>
              <a:t>Problem B is NP-hard if</a:t>
            </a:r>
            <a:br>
              <a:rPr lang="en-US" sz="2800" dirty="0">
                <a:solidFill>
                  <a:schemeClr val="tx1"/>
                </a:solidFill>
              </a:rPr>
            </a:br>
            <a:r>
              <a:rPr lang="en-US" sz="2800" dirty="0">
                <a:solidFill>
                  <a:schemeClr val="tx1"/>
                </a:solidFill>
              </a:rPr>
              <a:t>for all problems A in NP, A reduces to B in polynomial time. </a:t>
            </a:r>
          </a:p>
        </p:txBody>
      </p:sp>
      <p:sp>
        <p:nvSpPr>
          <p:cNvPr id="13" name="Rectangle 12">
            <a:extLst>
              <a:ext uri="{FF2B5EF4-FFF2-40B4-BE49-F238E27FC236}">
                <a16:creationId xmlns:a16="http://schemas.microsoft.com/office/drawing/2014/main" id="{E41E4D61-0FCB-D5D1-C3BD-DC5DEC89E81E}"/>
              </a:ext>
            </a:extLst>
          </p:cNvPr>
          <p:cNvSpPr/>
          <p:nvPr/>
        </p:nvSpPr>
        <p:spPr>
          <a:xfrm>
            <a:off x="575237" y="5173383"/>
            <a:ext cx="10168961" cy="56920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NP-hard</a:t>
            </a:r>
          </a:p>
        </p:txBody>
      </p:sp>
    </p:spTree>
    <p:extLst>
      <p:ext uri="{BB962C8B-B14F-4D97-AF65-F5344CB8AC3E}">
        <p14:creationId xmlns:p14="http://schemas.microsoft.com/office/powerpoint/2010/main" val="149411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Dependencies	</a:t>
            </a:r>
          </a:p>
        </p:txBody>
      </p:sp>
      <p:sp>
        <p:nvSpPr>
          <p:cNvPr id="3" name="Content Placeholder 2"/>
          <p:cNvSpPr>
            <a:spLocks noGrp="1"/>
          </p:cNvSpPr>
          <p:nvPr>
            <p:ph idx="1"/>
          </p:nvPr>
        </p:nvSpPr>
        <p:spPr>
          <a:xfrm>
            <a:off x="575240" y="1463857"/>
            <a:ext cx="11187258" cy="1834514"/>
          </a:xfrm>
        </p:spPr>
        <p:txBody>
          <a:bodyPr>
            <a:noAutofit/>
          </a:bodyPr>
          <a:lstStyle/>
          <a:p>
            <a:r>
              <a:rPr lang="en-US" sz="2800" dirty="0"/>
              <a:t>Given a directed graph G, where we have an edge from u to v if u must happen before v.</a:t>
            </a:r>
          </a:p>
          <a:p>
            <a:r>
              <a:rPr lang="en-US" sz="2800" dirty="0"/>
              <a:t>Can we find an order that </a:t>
            </a:r>
            <a:r>
              <a:rPr lang="en-US" sz="2800" b="1" dirty="0"/>
              <a:t>respects dependencies</a:t>
            </a:r>
            <a:r>
              <a:rPr lang="en-US" sz="2800" dirty="0"/>
              <a:t>?</a:t>
            </a:r>
          </a:p>
        </p:txBody>
      </p:sp>
      <p:sp>
        <p:nvSpPr>
          <p:cNvPr id="6" name="Rectangle 5"/>
          <p:cNvSpPr/>
          <p:nvPr/>
        </p:nvSpPr>
        <p:spPr>
          <a:xfrm>
            <a:off x="575238" y="3234448"/>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Given: </a:t>
            </a:r>
            <a:r>
              <a:rPr lang="en-US" sz="2800" dirty="0"/>
              <a:t>a directed graph G</a:t>
            </a:r>
          </a:p>
          <a:p>
            <a:r>
              <a:rPr lang="en-US" sz="2800" b="1" dirty="0"/>
              <a:t>Find: </a:t>
            </a:r>
            <a:r>
              <a:rPr lang="en-US" sz="2800" dirty="0"/>
              <a:t>an ordering of the vertices so all edges go from left to right. </a:t>
            </a:r>
          </a:p>
        </p:txBody>
      </p:sp>
      <p:sp>
        <p:nvSpPr>
          <p:cNvPr id="7" name="Rectangle 6"/>
          <p:cNvSpPr/>
          <p:nvPr/>
        </p:nvSpPr>
        <p:spPr>
          <a:xfrm>
            <a:off x="575237" y="32407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Topological Sort (aka Topological Ordering)</a:t>
            </a:r>
          </a:p>
        </p:txBody>
      </p:sp>
      <p:sp>
        <p:nvSpPr>
          <p:cNvPr id="8" name="Rectangle 7"/>
          <p:cNvSpPr/>
          <p:nvPr/>
        </p:nvSpPr>
        <p:spPr>
          <a:xfrm>
            <a:off x="648107" y="5035127"/>
            <a:ext cx="11041521" cy="1384995"/>
          </a:xfrm>
          <a:prstGeom prst="rect">
            <a:avLst/>
          </a:prstGeom>
        </p:spPr>
        <p:txBody>
          <a:bodyPr wrap="square">
            <a:spAutoFit/>
          </a:bodyPr>
          <a:lstStyle/>
          <a:p>
            <a:r>
              <a:rPr lang="en-US" sz="2800" dirty="0"/>
              <a:t>Uses: </a:t>
            </a:r>
          </a:p>
          <a:p>
            <a:r>
              <a:rPr lang="en-US" sz="2800" dirty="0"/>
              <a:t>Compiling multiple files</a:t>
            </a:r>
          </a:p>
          <a:p>
            <a:r>
              <a:rPr lang="en-US" sz="2800" dirty="0"/>
              <a:t>Graduating.</a:t>
            </a:r>
          </a:p>
        </p:txBody>
      </p:sp>
    </p:spTree>
    <p:extLst>
      <p:ext uri="{BB962C8B-B14F-4D97-AF65-F5344CB8AC3E}">
        <p14:creationId xmlns:p14="http://schemas.microsoft.com/office/powerpoint/2010/main" val="39199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6" name="Rectangle 5"/>
          <p:cNvSpPr/>
          <p:nvPr/>
        </p:nvSpPr>
        <p:spPr>
          <a:xfrm>
            <a:off x="884872" y="2129784"/>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7" name="Rectangle 6"/>
          <p:cNvSpPr/>
          <p:nvPr/>
        </p:nvSpPr>
        <p:spPr>
          <a:xfrm>
            <a:off x="884872" y="3072786"/>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8" name="Rectangle 7"/>
          <p:cNvSpPr/>
          <p:nvPr/>
        </p:nvSpPr>
        <p:spPr>
          <a:xfrm>
            <a:off x="3546069" y="2579440"/>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9" name="Rectangle 8"/>
          <p:cNvSpPr/>
          <p:nvPr/>
        </p:nvSpPr>
        <p:spPr>
          <a:xfrm>
            <a:off x="5637798" y="3259824"/>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311</a:t>
            </a:r>
          </a:p>
        </p:txBody>
      </p:sp>
      <p:sp>
        <p:nvSpPr>
          <p:cNvPr id="10" name="Rectangle 9"/>
          <p:cNvSpPr/>
          <p:nvPr/>
        </p:nvSpPr>
        <p:spPr>
          <a:xfrm>
            <a:off x="5672420" y="2084525"/>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331</a:t>
            </a:r>
          </a:p>
        </p:txBody>
      </p:sp>
      <p:sp>
        <p:nvSpPr>
          <p:cNvPr id="11" name="Rectangle 10"/>
          <p:cNvSpPr/>
          <p:nvPr/>
        </p:nvSpPr>
        <p:spPr>
          <a:xfrm>
            <a:off x="8047012" y="3638558"/>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332</a:t>
            </a:r>
          </a:p>
        </p:txBody>
      </p:sp>
      <p:cxnSp>
        <p:nvCxnSpPr>
          <p:cNvPr id="12" name="Straight Arrow Connector 11"/>
          <p:cNvCxnSpPr>
            <a:stCxn id="6" idx="3"/>
            <a:endCxn id="8" idx="1"/>
          </p:cNvCxnSpPr>
          <p:nvPr/>
        </p:nvCxnSpPr>
        <p:spPr>
          <a:xfrm>
            <a:off x="2482894" y="2437484"/>
            <a:ext cx="1063175" cy="449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2482894" y="2887140"/>
            <a:ext cx="1063175" cy="493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392225"/>
            <a:ext cx="528329"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887140"/>
            <a:ext cx="493707"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567524"/>
            <a:ext cx="811192" cy="3787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5082" y="5109328"/>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18" name="Rectangle 17"/>
          <p:cNvSpPr/>
          <p:nvPr/>
        </p:nvSpPr>
        <p:spPr>
          <a:xfrm>
            <a:off x="2103491" y="512740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19" name="Rectangle 18"/>
          <p:cNvSpPr/>
          <p:nvPr/>
        </p:nvSpPr>
        <p:spPr>
          <a:xfrm>
            <a:off x="4104330" y="512740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20" name="Rectangle 19"/>
          <p:cNvSpPr/>
          <p:nvPr/>
        </p:nvSpPr>
        <p:spPr>
          <a:xfrm>
            <a:off x="6123027" y="5122569"/>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311</a:t>
            </a:r>
          </a:p>
        </p:txBody>
      </p:sp>
      <p:sp>
        <p:nvSpPr>
          <p:cNvPr id="21" name="Rectangle 20"/>
          <p:cNvSpPr/>
          <p:nvPr/>
        </p:nvSpPr>
        <p:spPr>
          <a:xfrm>
            <a:off x="8240633" y="5116433"/>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331</a:t>
            </a:r>
          </a:p>
        </p:txBody>
      </p:sp>
      <p:sp>
        <p:nvSpPr>
          <p:cNvPr id="22" name="Rectangle 21"/>
          <p:cNvSpPr/>
          <p:nvPr/>
        </p:nvSpPr>
        <p:spPr>
          <a:xfrm>
            <a:off x="10192242" y="511643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332</a:t>
            </a:r>
          </a:p>
        </p:txBody>
      </p:sp>
      <p:cxnSp>
        <p:nvCxnSpPr>
          <p:cNvPr id="25" name="Curved Connector 24"/>
          <p:cNvCxnSpPr>
            <a:stCxn id="17" idx="2"/>
            <a:endCxn id="19" idx="2"/>
          </p:cNvCxnSpPr>
          <p:nvPr/>
        </p:nvCxnSpPr>
        <p:spPr>
          <a:xfrm rot="16200000" flipH="1">
            <a:off x="2990863" y="3713243"/>
            <a:ext cx="18076" cy="3909248"/>
          </a:xfrm>
          <a:prstGeom prst="curvedConnector3">
            <a:avLst>
              <a:gd name="adj1" fmla="val 136466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3954105" y="4126985"/>
            <a:ext cx="12700" cy="2000839"/>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04762" y="3084895"/>
            <a:ext cx="6135" cy="4069215"/>
          </a:xfrm>
          <a:prstGeom prst="curvedConnector3">
            <a:avLst>
              <a:gd name="adj1" fmla="val 382616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5400000" flipH="1" flipV="1">
            <a:off x="5961455" y="4097562"/>
            <a:ext cx="4835" cy="2018697"/>
          </a:xfrm>
          <a:prstGeom prst="curvedConnector3">
            <a:avLst>
              <a:gd name="adj1" fmla="val 5605398"/>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rot="16200000" flipH="1">
            <a:off x="7047182" y="3723796"/>
            <a:ext cx="18076" cy="3909248"/>
          </a:xfrm>
          <a:prstGeom prst="curvedConnector3">
            <a:avLst>
              <a:gd name="adj1" fmla="val 1834017"/>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3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always order a graph?</a:t>
            </a:r>
          </a:p>
        </p:txBody>
      </p:sp>
      <p:sp>
        <p:nvSpPr>
          <p:cNvPr id="6" name="TextBox 5"/>
          <p:cNvSpPr txBox="1"/>
          <p:nvPr/>
        </p:nvSpPr>
        <p:spPr>
          <a:xfrm>
            <a:off x="498764" y="5449099"/>
            <a:ext cx="11443854" cy="523220"/>
          </a:xfrm>
          <a:prstGeom prst="rect">
            <a:avLst/>
          </a:prstGeom>
          <a:noFill/>
        </p:spPr>
        <p:txBody>
          <a:bodyPr wrap="square" rtlCol="0">
            <a:spAutoFit/>
          </a:bodyPr>
          <a:lstStyle/>
          <a:p>
            <a:r>
              <a:rPr lang="en-US" sz="2800" dirty="0"/>
              <a:t>A graph has a topological ordering if and only if it is a DAG.</a:t>
            </a:r>
          </a:p>
        </p:txBody>
      </p:sp>
      <p:sp>
        <p:nvSpPr>
          <p:cNvPr id="7" name="Rectangle 6"/>
          <p:cNvSpPr/>
          <p:nvPr/>
        </p:nvSpPr>
        <p:spPr>
          <a:xfrm>
            <a:off x="498764" y="4091147"/>
            <a:ext cx="8072372" cy="10684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directed graph without any cycles.</a:t>
            </a:r>
          </a:p>
        </p:txBody>
      </p:sp>
      <p:sp>
        <p:nvSpPr>
          <p:cNvPr id="8" name="Rectangle 7"/>
          <p:cNvSpPr/>
          <p:nvPr/>
        </p:nvSpPr>
        <p:spPr>
          <a:xfrm>
            <a:off x="498764" y="4086623"/>
            <a:ext cx="8072372" cy="52774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Directed Acyclic Graph (DAG)</a:t>
            </a:r>
          </a:p>
        </p:txBody>
      </p:sp>
      <p:grpSp>
        <p:nvGrpSpPr>
          <p:cNvPr id="3" name="Group 2"/>
          <p:cNvGrpSpPr/>
          <p:nvPr/>
        </p:nvGrpSpPr>
        <p:grpSpPr>
          <a:xfrm>
            <a:off x="4223210" y="1995479"/>
            <a:ext cx="2241866" cy="1533222"/>
            <a:chOff x="4288524" y="2294040"/>
            <a:chExt cx="1856189" cy="1269456"/>
          </a:xfrm>
        </p:grpSpPr>
        <p:sp>
          <p:nvSpPr>
            <p:cNvPr id="9" name="Oval 8"/>
            <p:cNvSpPr/>
            <p:nvPr/>
          </p:nvSpPr>
          <p:spPr>
            <a:xfrm>
              <a:off x="5006611" y="229404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0" name="Oval 9"/>
            <p:cNvSpPr/>
            <p:nvPr/>
          </p:nvSpPr>
          <p:spPr>
            <a:xfrm>
              <a:off x="4288524"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1" name="Oval 10"/>
            <p:cNvSpPr/>
            <p:nvPr/>
          </p:nvSpPr>
          <p:spPr>
            <a:xfrm>
              <a:off x="5651862"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3" name="Straight Arrow Connector 12"/>
            <p:cNvCxnSpPr>
              <a:stCxn id="10" idx="7"/>
              <a:endCxn id="9" idx="3"/>
            </p:cNvCxnSpPr>
            <p:nvPr/>
          </p:nvCxnSpPr>
          <p:spPr>
            <a:xfrm flipV="1">
              <a:off x="4709199" y="2705733"/>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5"/>
              <a:endCxn id="11" idx="0"/>
            </p:cNvCxnSpPr>
            <p:nvPr/>
          </p:nvCxnSpPr>
          <p:spPr>
            <a:xfrm>
              <a:off x="5427286" y="2705733"/>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0" idx="6"/>
            </p:cNvCxnSpPr>
            <p:nvPr/>
          </p:nvCxnSpPr>
          <p:spPr>
            <a:xfrm flipH="1">
              <a:off x="4781375" y="3322332"/>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31520" y="1277943"/>
            <a:ext cx="10711543" cy="523220"/>
          </a:xfrm>
          <a:prstGeom prst="rect">
            <a:avLst/>
          </a:prstGeom>
          <a:noFill/>
        </p:spPr>
        <p:txBody>
          <a:bodyPr wrap="square" rtlCol="0">
            <a:spAutoFit/>
          </a:bodyPr>
          <a:lstStyle/>
          <a:p>
            <a:r>
              <a:rPr lang="en-US" sz="2800" dirty="0"/>
              <a:t>Can you topologically order this graph?</a:t>
            </a:r>
          </a:p>
        </p:txBody>
      </p:sp>
    </p:spTree>
    <p:extLst>
      <p:ext uri="{BB962C8B-B14F-4D97-AF65-F5344CB8AC3E}">
        <p14:creationId xmlns:p14="http://schemas.microsoft.com/office/powerpoint/2010/main" val="41782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24-concurrency-MST</Template>
  <TotalTime>68</TotalTime>
  <Words>4055</Words>
  <Application>Microsoft Office PowerPoint</Application>
  <PresentationFormat>Widescreen</PresentationFormat>
  <Paragraphs>602</Paragraphs>
  <Slides>60</Slides>
  <Notes>2</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Aptos</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Wrap-Up Hodgepodge</vt:lpstr>
      <vt:lpstr>Announcements</vt:lpstr>
      <vt:lpstr>Outline</vt:lpstr>
      <vt:lpstr>Two More Simple Graph Algorithms</vt:lpstr>
      <vt:lpstr>What you need to know</vt:lpstr>
      <vt:lpstr>Ordering Dependencies</vt:lpstr>
      <vt:lpstr>Ordering Dependencies </vt:lpstr>
      <vt:lpstr>Topological Ordering</vt:lpstr>
      <vt:lpstr>Can we always order a graph?</vt:lpstr>
      <vt:lpstr>Ordering a DAG</vt:lpstr>
      <vt:lpstr>Ordering a DAG</vt:lpstr>
      <vt:lpstr>How Do We Find a Topological Ordering?</vt:lpstr>
      <vt:lpstr>What’s the running time?</vt:lpstr>
      <vt:lpstr>Finding a Topological Ordering </vt:lpstr>
      <vt:lpstr>What you need to know</vt:lpstr>
      <vt:lpstr>Connectivity in Directed Graphs</vt:lpstr>
      <vt:lpstr>What you need to know</vt:lpstr>
      <vt:lpstr>Problem 2: Find Strongly Connected Components</vt:lpstr>
      <vt:lpstr>Problem 2: Find Strongly Connected Components</vt:lpstr>
      <vt:lpstr>Connectedness Definitions</vt:lpstr>
      <vt:lpstr>Can you find Strongly Connected Components?</vt:lpstr>
      <vt:lpstr>What you need to know</vt:lpstr>
      <vt:lpstr>Why P vs. NP matters</vt:lpstr>
      <vt:lpstr>PowerPoint Presentation</vt:lpstr>
      <vt:lpstr>Why is it called NP?</vt:lpstr>
      <vt:lpstr>PowerPoint Presentation</vt:lpstr>
      <vt:lpstr>Nondeterminism</vt:lpstr>
      <vt:lpstr>If we had a nondeterministic computer…</vt:lpstr>
      <vt:lpstr>If we had a nondeterministic computer…</vt:lpstr>
      <vt:lpstr>Analogue of NFA/DFA equivalence</vt:lpstr>
      <vt:lpstr>History, and Why P vs. NP?</vt:lpstr>
      <vt:lpstr>NP-Completeness</vt:lpstr>
      <vt:lpstr>NP-Complete Problems</vt:lpstr>
      <vt:lpstr>NP-Complete Problems</vt:lpstr>
      <vt:lpstr>NP-Complete Problems</vt:lpstr>
      <vt:lpstr>Dealing with NP-Completeness</vt:lpstr>
      <vt:lpstr>Dealing with NP-Completeness</vt:lpstr>
      <vt:lpstr>Why should you care about P vs. NP</vt:lpstr>
      <vt:lpstr>Why should you care about P vs. NP</vt:lpstr>
      <vt:lpstr>Why Should You Care if P=NP?</vt:lpstr>
      <vt:lpstr>Why Should You Care if P=NP?</vt:lpstr>
      <vt:lpstr>Why Should You Care if P≠NP?</vt:lpstr>
      <vt:lpstr>Why Should You Care if P≠NP?</vt:lpstr>
      <vt:lpstr>This is a good time for questions</vt:lpstr>
      <vt:lpstr>Optional: Graph practice</vt:lpstr>
      <vt:lpstr>Designing New Algorithms</vt:lpstr>
      <vt:lpstr>Designing New Algorithms</vt:lpstr>
      <vt:lpstr>Why Find SCCs?</vt:lpstr>
      <vt:lpstr>Designing New Graph Algorithms</vt:lpstr>
      <vt:lpstr>Graph Modeling</vt:lpstr>
      <vt:lpstr>Graph Modeling Process</vt:lpstr>
      <vt:lpstr>Scenario #1</vt:lpstr>
      <vt:lpstr>Scenario #1</vt:lpstr>
      <vt:lpstr>Scenario #2</vt:lpstr>
      <vt:lpstr>Scenario #2</vt:lpstr>
      <vt:lpstr>Scenario #3</vt:lpstr>
      <vt:lpstr>Scenario #3</vt:lpstr>
      <vt:lpstr>Scenario #4</vt:lpstr>
      <vt:lpstr>Problem 2: Find Strongly Connected Components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Weber</dc:creator>
  <cp:lastModifiedBy>Robert Weber</cp:lastModifiedBy>
  <cp:revision>4</cp:revision>
  <cp:lastPrinted>2025-06-05T18:04:29Z</cp:lastPrinted>
  <dcterms:created xsi:type="dcterms:W3CDTF">2025-06-05T16:56:52Z</dcterms:created>
  <dcterms:modified xsi:type="dcterms:W3CDTF">2025-06-05T18:04:57Z</dcterms:modified>
</cp:coreProperties>
</file>