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90" r:id="rId2"/>
    <p:sldId id="397" r:id="rId3"/>
    <p:sldId id="365" r:id="rId4"/>
    <p:sldId id="270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94" r:id="rId13"/>
    <p:sldId id="395" r:id="rId14"/>
    <p:sldId id="268" r:id="rId15"/>
    <p:sldId id="396" r:id="rId16"/>
    <p:sldId id="364" r:id="rId17"/>
    <p:sldId id="267" r:id="rId18"/>
    <p:sldId id="269" r:id="rId19"/>
    <p:sldId id="339" r:id="rId20"/>
    <p:sldId id="340" r:id="rId21"/>
    <p:sldId id="356" r:id="rId22"/>
    <p:sldId id="259" r:id="rId23"/>
    <p:sldId id="355" r:id="rId24"/>
    <p:sldId id="341" r:id="rId25"/>
    <p:sldId id="273" r:id="rId26"/>
    <p:sldId id="274" r:id="rId27"/>
    <p:sldId id="275" r:id="rId28"/>
    <p:sldId id="360" r:id="rId29"/>
    <p:sldId id="359" r:id="rId30"/>
    <p:sldId id="278" r:id="rId31"/>
    <p:sldId id="283" r:id="rId32"/>
    <p:sldId id="361" r:id="rId33"/>
    <p:sldId id="362" r:id="rId34"/>
    <p:sldId id="363" r:id="rId35"/>
    <p:sldId id="279" r:id="rId36"/>
    <p:sldId id="285" r:id="rId37"/>
    <p:sldId id="357" r:id="rId38"/>
    <p:sldId id="345" r:id="rId39"/>
    <p:sldId id="284" r:id="rId40"/>
    <p:sldId id="297" r:id="rId41"/>
    <p:sldId id="346" r:id="rId42"/>
    <p:sldId id="358" r:id="rId43"/>
    <p:sldId id="281" r:id="rId44"/>
    <p:sldId id="286" r:id="rId45"/>
    <p:sldId id="282" r:id="rId46"/>
    <p:sldId id="280" r:id="rId47"/>
    <p:sldId id="310" r:id="rId48"/>
    <p:sldId id="287" r:id="rId49"/>
    <p:sldId id="288" r:id="rId50"/>
    <p:sldId id="342" r:id="rId51"/>
    <p:sldId id="292" r:id="rId52"/>
    <p:sldId id="343" r:id="rId53"/>
    <p:sldId id="293" r:id="rId54"/>
    <p:sldId id="291" r:id="rId55"/>
    <p:sldId id="294" r:id="rId56"/>
    <p:sldId id="295" r:id="rId57"/>
    <p:sldId id="311" r:id="rId58"/>
    <p:sldId id="296" r:id="rId59"/>
    <p:sldId id="298" r:id="rId60"/>
    <p:sldId id="299" r:id="rId61"/>
    <p:sldId id="300" r:id="rId62"/>
    <p:sldId id="301" r:id="rId63"/>
    <p:sldId id="302" r:id="rId64"/>
    <p:sldId id="303" r:id="rId65"/>
    <p:sldId id="306" r:id="rId66"/>
    <p:sldId id="307" r:id="rId67"/>
    <p:sldId id="308" r:id="rId68"/>
    <p:sldId id="304" r:id="rId69"/>
    <p:sldId id="305" r:id="rId70"/>
    <p:sldId id="30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15:38:53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17052 11322 367 0,'0'0'8'0,"0"0"1"0,18-15 1 0,-9-1 1 0,-9 16-11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A1B4-AD14-4B0A-B1EC-6CF099EB8D3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A359-3E22-4B81-A559-BB7321C4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step in union (as described here) is actually calling find twice. </a:t>
            </a:r>
            <a:br>
              <a:rPr lang="en-US" dirty="0"/>
            </a:br>
            <a:r>
              <a:rPr lang="en-US" dirty="0"/>
              <a:t>If you define union to only work when given the name/representative of the set (rather than any element) you don’t need to do the find() operation.</a:t>
            </a:r>
            <a:br>
              <a:rPr lang="en-US" dirty="0"/>
            </a:br>
            <a:r>
              <a:rPr lang="en-US" dirty="0"/>
              <a:t>You’d have O(1) for union (amortized/unamortized) operations, but then you’re calling more finds so Kruskal’s isn’t any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5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3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4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0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8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0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289DB24-690B-4941-8183-04D4518A5AB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363F3B-1378-4D3E-94E8-BBED011DAA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 and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25Sp</a:t>
            </a:r>
          </a:p>
          <a:p>
            <a:r>
              <a:rPr lang="en-US" dirty="0"/>
              <a:t>Lecture 26,27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973"/>
            <a:ext cx="457200" cy="296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93788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0AEB10-4B01-4F7B-9EDC-B43EE5374B22}"/>
              </a:ext>
            </a:extLst>
          </p:cNvPr>
          <p:cNvSpPr txBox="1"/>
          <p:nvPr/>
        </p:nvSpPr>
        <p:spPr>
          <a:xfrm>
            <a:off x="218788" y="1466947"/>
            <a:ext cx="11543709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initialize each vertex to be a connected component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sort the edges by weight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(edge (u, v) in sorted order){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if(find(u) != find(v)){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add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union(find(u),find(v)) 		}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68868" y="3356811"/>
            <a:ext cx="4623458" cy="3385751"/>
            <a:chOff x="7204647" y="2783322"/>
            <a:chExt cx="4129707" cy="3052280"/>
          </a:xfrm>
        </p:grpSpPr>
        <p:sp>
          <p:nvSpPr>
            <p:cNvPr id="7" name="Oval 6"/>
            <p:cNvSpPr/>
            <p:nvPr/>
          </p:nvSpPr>
          <p:spPr>
            <a:xfrm>
              <a:off x="7204647" y="4332994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9115073" y="3277636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07650" y="52375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0547393" y="5032505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0834878" y="35269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617139" y="415265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>
            <a:xfrm flipH="1">
              <a:off x="7448550" y="3464595"/>
              <a:ext cx="1666523" cy="956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9" idx="2"/>
            </p:cNvCxnSpPr>
            <p:nvPr/>
          </p:nvCxnSpPr>
          <p:spPr>
            <a:xfrm>
              <a:off x="7448550" y="4571689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9" idx="0"/>
              <a:endCxn id="12" idx="4"/>
            </p:cNvCxnSpPr>
            <p:nvPr/>
          </p:nvCxnSpPr>
          <p:spPr>
            <a:xfrm flipV="1">
              <a:off x="8650525" y="4432304"/>
              <a:ext cx="109489" cy="805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2"/>
              <a:endCxn id="7" idx="6"/>
            </p:cNvCxnSpPr>
            <p:nvPr/>
          </p:nvCxnSpPr>
          <p:spPr>
            <a:xfrm flipH="1">
              <a:off x="7490397" y="4292480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7"/>
              <a:endCxn id="11" idx="2"/>
            </p:cNvCxnSpPr>
            <p:nvPr/>
          </p:nvCxnSpPr>
          <p:spPr>
            <a:xfrm flipV="1">
              <a:off x="8861042" y="3666805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4"/>
              <a:endCxn id="10" idx="0"/>
            </p:cNvCxnSpPr>
            <p:nvPr/>
          </p:nvCxnSpPr>
          <p:spPr>
            <a:xfrm flipH="1">
              <a:off x="10741754" y="3806629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3"/>
              <a:endCxn id="9" idx="6"/>
            </p:cNvCxnSpPr>
            <p:nvPr/>
          </p:nvCxnSpPr>
          <p:spPr>
            <a:xfrm flipH="1">
              <a:off x="8793400" y="5357215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stCxn id="11" idx="2"/>
              <a:endCxn id="8" idx="6"/>
            </p:cNvCxnSpPr>
            <p:nvPr/>
          </p:nvCxnSpPr>
          <p:spPr>
            <a:xfrm flipH="1" flipV="1">
              <a:off x="9400823" y="3417461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3"/>
              <a:endCxn id="9" idx="7"/>
            </p:cNvCxnSpPr>
            <p:nvPr/>
          </p:nvCxnSpPr>
          <p:spPr>
            <a:xfrm flipH="1">
              <a:off x="8751553" y="3765675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  <a:stCxn id="8" idx="4"/>
              <a:endCxn id="10" idx="2"/>
            </p:cNvCxnSpPr>
            <p:nvPr/>
          </p:nvCxnSpPr>
          <p:spPr>
            <a:xfrm>
              <a:off x="9257948" y="3557285"/>
              <a:ext cx="1289445" cy="1665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360137" y="2783322"/>
              <a:ext cx="534408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82200" y="304023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42879" y="3515282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97348" y="40805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50239" y="4974547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36809" y="4576094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82200" y="5419408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016410" y="439135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68623" y="4103979"/>
              <a:ext cx="405270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17232" y="47797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34C006E-6A19-4FDB-A0C9-EE9701E3B614}"/>
                </a:ext>
              </a:extLst>
            </p:cNvPr>
            <p:cNvSpPr/>
            <p:nvPr/>
          </p:nvSpPr>
          <p:spPr>
            <a:xfrm>
              <a:off x="7765034" y="2986597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6ED3B5E-B60D-451E-BC34-825E05362B47}"/>
                </a:ext>
              </a:extLst>
            </p:cNvPr>
            <p:cNvCxnSpPr>
              <a:cxnSpLocks/>
              <a:stCxn id="8" idx="1"/>
              <a:endCxn id="47" idx="5"/>
            </p:cNvCxnSpPr>
            <p:nvPr/>
          </p:nvCxnSpPr>
          <p:spPr>
            <a:xfrm flipH="1" flipV="1">
              <a:off x="8008938" y="3225292"/>
              <a:ext cx="1147982" cy="93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856AC3-D021-44E3-89F4-351FA85702B8}"/>
                </a:ext>
              </a:extLst>
            </p:cNvPr>
            <p:cNvSpPr txBox="1"/>
            <p:nvPr/>
          </p:nvSpPr>
          <p:spPr>
            <a:xfrm>
              <a:off x="8149748" y="3464366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FDFED29-47E7-EAC6-C572-202A2270BA9C}"/>
                  </a:ext>
                </a:extLst>
              </p:cNvPr>
              <p:cNvSpPr/>
              <p:nvPr/>
            </p:nvSpPr>
            <p:spPr>
              <a:xfrm>
                <a:off x="6610120" y="2401677"/>
                <a:ext cx="1744437" cy="5148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FDFED29-47E7-EAC6-C572-202A2270B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120" y="2401677"/>
                <a:ext cx="1744437" cy="514807"/>
              </a:xfrm>
              <a:prstGeom prst="roundRect">
                <a:avLst/>
              </a:prstGeom>
              <a:blipFill>
                <a:blip r:embed="rId2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5E05904-BDEA-2FE1-6BEB-6F06DF758A72}"/>
                  </a:ext>
                </a:extLst>
              </p:cNvPr>
              <p:cNvSpPr/>
              <p:nvPr/>
            </p:nvSpPr>
            <p:spPr>
              <a:xfrm>
                <a:off x="0" y="3262277"/>
                <a:ext cx="1191756" cy="5148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5E05904-BDEA-2FE1-6BEB-6F06DF75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2277"/>
                <a:ext cx="1191756" cy="514807"/>
              </a:xfrm>
              <a:prstGeom prst="roundRect">
                <a:avLst/>
              </a:prstGeom>
              <a:blipFill>
                <a:blip r:embed="rId3"/>
                <a:stretch>
                  <a:fillRect l="-606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23C00A-54C4-BB95-A667-14C646E2ED11}"/>
                  </a:ext>
                </a:extLst>
              </p:cNvPr>
              <p:cNvSpPr/>
              <p:nvPr/>
            </p:nvSpPr>
            <p:spPr>
              <a:xfrm>
                <a:off x="346340" y="3777084"/>
                <a:ext cx="1191756" cy="5148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23C00A-54C4-BB95-A667-14C646E2E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0" y="3777084"/>
                <a:ext cx="1191756" cy="51480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8E5E0B5-DB65-0DEC-2E68-BBAE433F0BF2}"/>
                  </a:ext>
                </a:extLst>
              </p:cNvPr>
              <p:cNvSpPr/>
              <p:nvPr/>
            </p:nvSpPr>
            <p:spPr>
              <a:xfrm>
                <a:off x="41519" y="4281006"/>
                <a:ext cx="1191756" cy="51480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8E5E0B5-DB65-0DEC-2E68-BBAE433F0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" y="4281006"/>
                <a:ext cx="1191756" cy="514807"/>
              </a:xfrm>
              <a:prstGeom prst="roundRect">
                <a:avLst/>
              </a:prstGeom>
              <a:blipFill>
                <a:blip r:embed="rId5"/>
                <a:stretch>
                  <a:fillRect l="-606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4C222-581A-D3C3-3EFF-DF508C66E255}"/>
                  </a:ext>
                </a:extLst>
              </p:cNvPr>
              <p:cNvSpPr txBox="1"/>
              <p:nvPr/>
            </p:nvSpPr>
            <p:spPr>
              <a:xfrm>
                <a:off x="674516" y="5168688"/>
                <a:ext cx="49716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dominant term, but you’ll usually see this written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those are equivalent.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34C222-581A-D3C3-3EFF-DF508C66E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6" y="5168688"/>
                <a:ext cx="4971607" cy="1569660"/>
              </a:xfrm>
              <a:prstGeom prst="rect">
                <a:avLst/>
              </a:prstGeom>
              <a:blipFill>
                <a:blip r:embed="rId6"/>
                <a:stretch>
                  <a:fillRect l="-196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A5981C7-06A9-ED0E-1151-0C3A99D046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835569"/>
                  </p:ext>
                </p:extLst>
              </p:nvPr>
            </p:nvGraphicFramePr>
            <p:xfrm>
              <a:off x="8562749" y="46156"/>
              <a:ext cx="3527194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5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35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Worst-case 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MakeSet</a:t>
                          </a:r>
                          <a:r>
                            <a:rPr lang="en-US" sz="22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AA5981C7-06A9-ED0E-1151-0C3A99D046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835569"/>
                  </p:ext>
                </p:extLst>
              </p:nvPr>
            </p:nvGraphicFramePr>
            <p:xfrm>
              <a:off x="8562749" y="46156"/>
              <a:ext cx="3527194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5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35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Worst-case 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MakeSet</a:t>
                          </a:r>
                          <a:r>
                            <a:rPr lang="en-US" sz="22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345" t="-154930" r="-1379" b="-226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345" t="-258571" r="-1379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345" t="-358571" r="-1379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9679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7" name="Oval 6"/>
          <p:cNvSpPr/>
          <p:nvPr/>
        </p:nvSpPr>
        <p:spPr>
          <a:xfrm>
            <a:off x="6354301" y="3511684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8493139" y="2341025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7813092" y="4515099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10096708" y="4287619"/>
            <a:ext cx="435198" cy="4219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" name="Oval 10"/>
          <p:cNvSpPr/>
          <p:nvPr/>
        </p:nvSpPr>
        <p:spPr>
          <a:xfrm>
            <a:off x="10418565" y="2617611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Oval 11"/>
          <p:cNvSpPr/>
          <p:nvPr/>
        </p:nvSpPr>
        <p:spPr>
          <a:xfrm>
            <a:off x="7935672" y="3311643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6627365" y="2548410"/>
            <a:ext cx="1865774" cy="10609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9" idx="2"/>
          </p:cNvCxnSpPr>
          <p:nvPr/>
        </p:nvCxnSpPr>
        <p:spPr>
          <a:xfrm>
            <a:off x="6627365" y="3776458"/>
            <a:ext cx="1185727" cy="893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9" idx="0"/>
            <a:endCxn id="12" idx="4"/>
          </p:cNvCxnSpPr>
          <p:nvPr/>
        </p:nvCxnSpPr>
        <p:spPr>
          <a:xfrm flipV="1">
            <a:off x="7973049" y="3621844"/>
            <a:ext cx="122580" cy="893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7" idx="6"/>
          </p:cNvCxnSpPr>
          <p:nvPr/>
        </p:nvCxnSpPr>
        <p:spPr>
          <a:xfrm flipH="1">
            <a:off x="6674215" y="3466744"/>
            <a:ext cx="1261456" cy="2000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7"/>
            <a:endCxn id="11" idx="2"/>
          </p:cNvCxnSpPr>
          <p:nvPr/>
        </p:nvCxnSpPr>
        <p:spPr>
          <a:xfrm flipV="1">
            <a:off x="8208736" y="2772712"/>
            <a:ext cx="2209829" cy="584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4"/>
            <a:endCxn id="10" idx="0"/>
          </p:cNvCxnSpPr>
          <p:nvPr/>
        </p:nvCxnSpPr>
        <p:spPr>
          <a:xfrm flipH="1">
            <a:off x="10314307" y="2927812"/>
            <a:ext cx="264215" cy="1359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3"/>
            <a:endCxn id="9" idx="6"/>
          </p:cNvCxnSpPr>
          <p:nvPr/>
        </p:nvCxnSpPr>
        <p:spPr>
          <a:xfrm flipH="1">
            <a:off x="8133007" y="4647805"/>
            <a:ext cx="2027435" cy="22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  <a:stCxn id="11" idx="2"/>
            <a:endCxn id="8" idx="6"/>
          </p:cNvCxnSpPr>
          <p:nvPr/>
        </p:nvCxnSpPr>
        <p:spPr>
          <a:xfrm flipH="1" flipV="1">
            <a:off x="8813054" y="2496127"/>
            <a:ext cx="1605512" cy="2765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  <a:endCxn id="9" idx="7"/>
          </p:cNvCxnSpPr>
          <p:nvPr/>
        </p:nvCxnSpPr>
        <p:spPr>
          <a:xfrm flipH="1">
            <a:off x="8086156" y="2882384"/>
            <a:ext cx="2379259" cy="1678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8" idx="4"/>
            <a:endCxn id="10" idx="2"/>
          </p:cNvCxnSpPr>
          <p:nvPr/>
        </p:nvCxnSpPr>
        <p:spPr>
          <a:xfrm>
            <a:off x="8653096" y="2651227"/>
            <a:ext cx="1443612" cy="1847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47942" y="1792706"/>
            <a:ext cx="59830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04160" y="2077682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48182" y="2604635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1778" y="3231708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5124" y="4223329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3781" y="3781344"/>
            <a:ext cx="355958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4160" y="4716793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21801" y="3576416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29179" y="3257649"/>
            <a:ext cx="453724" cy="461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9688" y="4007298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34C006E-6A19-4FDB-A0C9-EE9701E3B614}"/>
              </a:ext>
            </a:extLst>
          </p:cNvPr>
          <p:cNvSpPr/>
          <p:nvPr/>
        </p:nvSpPr>
        <p:spPr>
          <a:xfrm>
            <a:off x="6981688" y="2018189"/>
            <a:ext cx="319914" cy="31020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ED3B5E-B60D-451E-BC34-825E05362B47}"/>
              </a:ext>
            </a:extLst>
          </p:cNvPr>
          <p:cNvCxnSpPr>
            <a:cxnSpLocks/>
            <a:stCxn id="8" idx="1"/>
            <a:endCxn id="47" idx="5"/>
          </p:cNvCxnSpPr>
          <p:nvPr/>
        </p:nvCxnSpPr>
        <p:spPr>
          <a:xfrm flipH="1" flipV="1">
            <a:off x="7254754" y="2282963"/>
            <a:ext cx="1285236" cy="103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7856AC3-D021-44E3-89F4-351FA85702B8}"/>
              </a:ext>
            </a:extLst>
          </p:cNvPr>
          <p:cNvSpPr txBox="1"/>
          <p:nvPr/>
        </p:nvSpPr>
        <p:spPr>
          <a:xfrm>
            <a:off x="7412399" y="2548156"/>
            <a:ext cx="3559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1612" y="1400387"/>
          <a:ext cx="56538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Include?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39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5DAD-77E7-F7D6-69E1-003C2BDD6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66C8-5445-E6E6-2088-54FF7AE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955C95-B8BF-B965-D6C2-C7B6A7C3466B}"/>
              </a:ext>
            </a:extLst>
          </p:cNvPr>
          <p:cNvGrpSpPr/>
          <p:nvPr/>
        </p:nvGrpSpPr>
        <p:grpSpPr>
          <a:xfrm>
            <a:off x="6354301" y="1792706"/>
            <a:ext cx="4623458" cy="3385751"/>
            <a:chOff x="7204647" y="2783322"/>
            <a:chExt cx="4129707" cy="3052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18F8AE-E6FC-398A-5CCD-5D8AE81C5CEF}"/>
                </a:ext>
              </a:extLst>
            </p:cNvPr>
            <p:cNvSpPr/>
            <p:nvPr/>
          </p:nvSpPr>
          <p:spPr>
            <a:xfrm>
              <a:off x="7204647" y="4332994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D5D349-9EA8-EE0B-FA64-41A579ACF07A}"/>
                </a:ext>
              </a:extLst>
            </p:cNvPr>
            <p:cNvSpPr/>
            <p:nvPr/>
          </p:nvSpPr>
          <p:spPr>
            <a:xfrm>
              <a:off x="9115073" y="3277636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06804D-B7E7-025D-A7A6-79335E44AC7E}"/>
                </a:ext>
              </a:extLst>
            </p:cNvPr>
            <p:cNvSpPr/>
            <p:nvPr/>
          </p:nvSpPr>
          <p:spPr>
            <a:xfrm>
              <a:off x="8507650" y="52375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A3224F-36C1-7C9A-7C78-E63291686F0A}"/>
                </a:ext>
              </a:extLst>
            </p:cNvPr>
            <p:cNvSpPr/>
            <p:nvPr/>
          </p:nvSpPr>
          <p:spPr>
            <a:xfrm>
              <a:off x="10547393" y="5032505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EE7243-86CE-DD3A-E285-46EF719A4275}"/>
                </a:ext>
              </a:extLst>
            </p:cNvPr>
            <p:cNvSpPr/>
            <p:nvPr/>
          </p:nvSpPr>
          <p:spPr>
            <a:xfrm>
              <a:off x="10834878" y="35269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5BDEE3-EB21-AAFE-A576-E59EA2638E60}"/>
                </a:ext>
              </a:extLst>
            </p:cNvPr>
            <p:cNvSpPr/>
            <p:nvPr/>
          </p:nvSpPr>
          <p:spPr>
            <a:xfrm>
              <a:off x="8617139" y="415265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5B1DCB4-2D1B-66D0-B663-CF64D63CC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550" y="3464595"/>
              <a:ext cx="1666523" cy="95648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32D7DC-2373-2FB9-C805-A81FB74593A5}"/>
                </a:ext>
              </a:extLst>
            </p:cNvPr>
            <p:cNvCxnSpPr>
              <a:stCxn id="7" idx="5"/>
              <a:endCxn id="9" idx="2"/>
            </p:cNvCxnSpPr>
            <p:nvPr/>
          </p:nvCxnSpPr>
          <p:spPr>
            <a:xfrm>
              <a:off x="7448550" y="4571689"/>
              <a:ext cx="1059100" cy="8057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407D8E-EFB5-74B9-C6A3-76A0226EE5BA}"/>
                </a:ext>
              </a:extLst>
            </p:cNvPr>
            <p:cNvCxnSpPr>
              <a:cxnSpLocks/>
              <a:stCxn id="9" idx="0"/>
              <a:endCxn id="12" idx="4"/>
            </p:cNvCxnSpPr>
            <p:nvPr/>
          </p:nvCxnSpPr>
          <p:spPr>
            <a:xfrm flipV="1">
              <a:off x="8650525" y="4432304"/>
              <a:ext cx="109489" cy="80527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B43642-0412-6DB2-BF08-02F606A28A21}"/>
                </a:ext>
              </a:extLst>
            </p:cNvPr>
            <p:cNvCxnSpPr>
              <a:stCxn id="12" idx="2"/>
              <a:endCxn id="7" idx="6"/>
            </p:cNvCxnSpPr>
            <p:nvPr/>
          </p:nvCxnSpPr>
          <p:spPr>
            <a:xfrm flipH="1">
              <a:off x="7490397" y="4292480"/>
              <a:ext cx="1126742" cy="180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400F059-86D6-ECFB-3275-A4010F725FB6}"/>
                </a:ext>
              </a:extLst>
            </p:cNvPr>
            <p:cNvCxnSpPr>
              <a:stCxn id="12" idx="7"/>
              <a:endCxn id="11" idx="2"/>
            </p:cNvCxnSpPr>
            <p:nvPr/>
          </p:nvCxnSpPr>
          <p:spPr>
            <a:xfrm flipV="1">
              <a:off x="8861042" y="3666805"/>
              <a:ext cx="1973836" cy="5268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3A45231-9283-A6A5-92CC-43ACCFF37030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 flipH="1">
              <a:off x="10741754" y="3806629"/>
              <a:ext cx="235999" cy="12258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067FD8-EF1D-F272-2FD8-A2456E899A6F}"/>
                </a:ext>
              </a:extLst>
            </p:cNvPr>
            <p:cNvCxnSpPr>
              <a:stCxn id="10" idx="3"/>
              <a:endCxn id="9" idx="6"/>
            </p:cNvCxnSpPr>
            <p:nvPr/>
          </p:nvCxnSpPr>
          <p:spPr>
            <a:xfrm flipH="1">
              <a:off x="8793400" y="5357215"/>
              <a:ext cx="1810920" cy="201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6A8800-512E-F035-1424-AF73C30FED80}"/>
                </a:ext>
              </a:extLst>
            </p:cNvPr>
            <p:cNvCxnSpPr>
              <a:cxnSpLocks/>
              <a:stCxn id="11" idx="2"/>
              <a:endCxn id="8" idx="6"/>
            </p:cNvCxnSpPr>
            <p:nvPr/>
          </p:nvCxnSpPr>
          <p:spPr>
            <a:xfrm flipH="1" flipV="1">
              <a:off x="9400823" y="3417461"/>
              <a:ext cx="1434055" cy="2493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80672F-C377-DE6B-AA71-C8710618C8A6}"/>
                </a:ext>
              </a:extLst>
            </p:cNvPr>
            <p:cNvCxnSpPr>
              <a:stCxn id="11" idx="3"/>
              <a:endCxn id="9" idx="7"/>
            </p:cNvCxnSpPr>
            <p:nvPr/>
          </p:nvCxnSpPr>
          <p:spPr>
            <a:xfrm flipH="1">
              <a:off x="8751553" y="3765675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588366-95E5-113A-E85F-8592840A8157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>
              <a:off x="9257948" y="3557285"/>
              <a:ext cx="1289445" cy="166543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49D9BD-ECFE-C161-7BF3-AD8A45A971BB}"/>
                </a:ext>
              </a:extLst>
            </p:cNvPr>
            <p:cNvSpPr txBox="1"/>
            <p:nvPr/>
          </p:nvSpPr>
          <p:spPr>
            <a:xfrm>
              <a:off x="8360137" y="2783322"/>
              <a:ext cx="534408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912FEE-EE65-EE44-0C79-9EA70A4B6879}"/>
                </a:ext>
              </a:extLst>
            </p:cNvPr>
            <p:cNvSpPr txBox="1"/>
            <p:nvPr/>
          </p:nvSpPr>
          <p:spPr>
            <a:xfrm>
              <a:off x="9482200" y="304023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67B21B-22AE-B160-E2AD-D0A6554272F9}"/>
                </a:ext>
              </a:extLst>
            </p:cNvPr>
            <p:cNvSpPr txBox="1"/>
            <p:nvPr/>
          </p:nvSpPr>
          <p:spPr>
            <a:xfrm>
              <a:off x="9342879" y="3515282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EC273A-E563-6293-2AE4-EDE7854ED42F}"/>
                </a:ext>
              </a:extLst>
            </p:cNvPr>
            <p:cNvSpPr txBox="1"/>
            <p:nvPr/>
          </p:nvSpPr>
          <p:spPr>
            <a:xfrm>
              <a:off x="7997348" y="40805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D99CF7-0195-2C41-F18B-8EF744175D52}"/>
                </a:ext>
              </a:extLst>
            </p:cNvPr>
            <p:cNvSpPr txBox="1"/>
            <p:nvPr/>
          </p:nvSpPr>
          <p:spPr>
            <a:xfrm>
              <a:off x="7750239" y="4974547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FA7DDF-9B57-962B-F293-A86D115AC0CB}"/>
                </a:ext>
              </a:extLst>
            </p:cNvPr>
            <p:cNvSpPr txBox="1"/>
            <p:nvPr/>
          </p:nvSpPr>
          <p:spPr>
            <a:xfrm>
              <a:off x="8436809" y="4576094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A7CAA5-C643-94E9-0028-3D7DECC02C62}"/>
                </a:ext>
              </a:extLst>
            </p:cNvPr>
            <p:cNvSpPr txBox="1"/>
            <p:nvPr/>
          </p:nvSpPr>
          <p:spPr>
            <a:xfrm>
              <a:off x="9482200" y="5419408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C51C15-73BA-CD02-6636-CF6457A0A97C}"/>
                </a:ext>
              </a:extLst>
            </p:cNvPr>
            <p:cNvSpPr txBox="1"/>
            <p:nvPr/>
          </p:nvSpPr>
          <p:spPr>
            <a:xfrm>
              <a:off x="11016410" y="439135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FCF92BA-FAEF-C1D4-3212-AAC7A60CFC49}"/>
                </a:ext>
              </a:extLst>
            </p:cNvPr>
            <p:cNvSpPr txBox="1"/>
            <p:nvPr/>
          </p:nvSpPr>
          <p:spPr>
            <a:xfrm>
              <a:off x="8968623" y="4103979"/>
              <a:ext cx="405270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366D4F-0CB5-F49D-02D5-82EEECD18B7F}"/>
                </a:ext>
              </a:extLst>
            </p:cNvPr>
            <p:cNvSpPr txBox="1"/>
            <p:nvPr/>
          </p:nvSpPr>
          <p:spPr>
            <a:xfrm>
              <a:off x="8817232" y="47797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B04527-D07D-DD61-9DA7-BF20D1EA9BA0}"/>
                </a:ext>
              </a:extLst>
            </p:cNvPr>
            <p:cNvSpPr/>
            <p:nvPr/>
          </p:nvSpPr>
          <p:spPr>
            <a:xfrm>
              <a:off x="7765034" y="2986597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DAE478-F8DD-0588-27E3-41DC3876B79F}"/>
                </a:ext>
              </a:extLst>
            </p:cNvPr>
            <p:cNvCxnSpPr>
              <a:cxnSpLocks/>
              <a:stCxn id="8" idx="1"/>
              <a:endCxn id="47" idx="5"/>
            </p:cNvCxnSpPr>
            <p:nvPr/>
          </p:nvCxnSpPr>
          <p:spPr>
            <a:xfrm flipH="1" flipV="1">
              <a:off x="8008938" y="3225292"/>
              <a:ext cx="1147982" cy="9329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823D5C-DE84-5A0B-CB96-75E3F862C4CE}"/>
                </a:ext>
              </a:extLst>
            </p:cNvPr>
            <p:cNvSpPr txBox="1"/>
            <p:nvPr/>
          </p:nvSpPr>
          <p:spPr>
            <a:xfrm>
              <a:off x="8149748" y="3464366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84C591-C6BC-0A4B-51A4-8C6A552675F8}"/>
              </a:ext>
            </a:extLst>
          </p:cNvPr>
          <p:cNvGraphicFramePr>
            <a:graphicFrameLocks noGrp="1"/>
          </p:cNvGraphicFramePr>
          <p:nvPr/>
        </p:nvGraphicFramePr>
        <p:xfrm>
          <a:off x="531612" y="1400387"/>
          <a:ext cx="56538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Include?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(A,B)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(C,D)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(B,F)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(A,C)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(C,E)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901">
                <a:tc>
                  <a:txBody>
                    <a:bodyPr/>
                    <a:lstStyle/>
                    <a:p>
                      <a:r>
                        <a:rPr lang="en-US" sz="2200" dirty="0"/>
                        <a:t>(B,E)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A,C,D,B,A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r>
                        <a:rPr lang="en-US" sz="2200" dirty="0"/>
                        <a:t>(A,D)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A,D,C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r>
                        <a:rPr lang="en-US" sz="2200" dirty="0"/>
                        <a:t>(D,E)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C,D,E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r>
                        <a:rPr lang="en-US" sz="2200" dirty="0"/>
                        <a:t>(D,F)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A,B,F,D,C,A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r>
                        <a:rPr lang="en-US" sz="2200" dirty="0"/>
                        <a:t>(E,F)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Cycle E,F,B,A,C,E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203">
                <a:tc>
                  <a:txBody>
                    <a:bodyPr/>
                    <a:lstStyle/>
                    <a:p>
                      <a:r>
                        <a:rPr lang="en-US" sz="2200" dirty="0"/>
                        <a:t>(B,G)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85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6C8E-D380-4183-9054-E41C77F0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Extra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94F33-DFDB-441C-AE77-2D93A45B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Prim was the employee at Bell Labs in the 1950’s</a:t>
            </a:r>
          </a:p>
          <a:p>
            <a:r>
              <a:rPr lang="en-US" sz="2800" dirty="0"/>
              <a:t>The mathematician in the 1920’s was </a:t>
            </a:r>
            <a:r>
              <a:rPr lang="en-US" sz="2800" dirty="0" err="1"/>
              <a:t>Boruvka</a:t>
            </a:r>
            <a:endParaRPr lang="en-US" sz="2800" dirty="0"/>
          </a:p>
          <a:p>
            <a:pPr lvl="1"/>
            <a:r>
              <a:rPr lang="en-US" sz="2800" dirty="0"/>
              <a:t>He had a different </a:t>
            </a:r>
            <a:r>
              <a:rPr lang="en-US" sz="2800" i="1" dirty="0"/>
              <a:t>also greedy </a:t>
            </a:r>
            <a:r>
              <a:rPr lang="en-US" sz="2800" dirty="0"/>
              <a:t>algorithm for MSTs.</a:t>
            </a:r>
          </a:p>
          <a:p>
            <a:pPr lvl="1"/>
            <a:r>
              <a:rPr lang="en-US" sz="2800" dirty="0" err="1"/>
              <a:t>Boruvka’s</a:t>
            </a:r>
            <a:r>
              <a:rPr lang="en-US" sz="2800" dirty="0"/>
              <a:t> algorithm is trickier to implement, but is useful in some cases.</a:t>
            </a:r>
          </a:p>
          <a:p>
            <a:pPr lvl="1"/>
            <a:r>
              <a:rPr lang="en-US" sz="2800" dirty="0"/>
              <a:t>In particular it’s the basis for fast </a:t>
            </a:r>
            <a:r>
              <a:rPr lang="en-US" sz="2800" b="1" dirty="0"/>
              <a:t>parallel </a:t>
            </a:r>
            <a:r>
              <a:rPr lang="en-US" sz="2800" dirty="0"/>
              <a:t>MST algorithms.</a:t>
            </a:r>
          </a:p>
          <a:p>
            <a:endParaRPr lang="en-US" sz="2800" dirty="0"/>
          </a:p>
          <a:p>
            <a:r>
              <a:rPr lang="en-US" sz="2800" dirty="0"/>
              <a:t>If all the edge weights are distinct, then the MST is unique.</a:t>
            </a:r>
          </a:p>
          <a:p>
            <a:r>
              <a:rPr lang="en-US" sz="2800" dirty="0"/>
              <a:t>If some edge weights are equal, there may be multiple spanning trees. Prim’s/</a:t>
            </a:r>
            <a:r>
              <a:rPr lang="en-US" sz="2800" dirty="0" err="1"/>
              <a:t>Kruskal’s</a:t>
            </a:r>
            <a:r>
              <a:rPr lang="en-US" sz="2800" dirty="0"/>
              <a:t> are only guaranteed to find you one of them.</a:t>
            </a:r>
          </a:p>
        </p:txBody>
      </p:sp>
    </p:spTree>
    <p:extLst>
      <p:ext uri="{BB962C8B-B14F-4D97-AF65-F5344CB8AC3E}">
        <p14:creationId xmlns:p14="http://schemas.microsoft.com/office/powerpoint/2010/main" val="302305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A Graph of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A tree is an undirected, connected, and acyclic graph.</a:t>
            </a:r>
          </a:p>
          <a:p>
            <a:r>
              <a:rPr lang="en-US" sz="2800" dirty="0">
                <a:sym typeface="Wingdings" panose="05000000000000000000" pitchFamily="2" charset="2"/>
              </a:rPr>
              <a:t>How would we describe the graph </a:t>
            </a:r>
            <a:r>
              <a:rPr lang="en-US" sz="2800" dirty="0" err="1">
                <a:sym typeface="Wingdings" panose="05000000000000000000" pitchFamily="2" charset="2"/>
              </a:rPr>
              <a:t>Kruskal’s</a:t>
            </a:r>
            <a:r>
              <a:rPr lang="en-US" sz="2800" dirty="0">
                <a:sym typeface="Wingdings" panose="05000000000000000000" pitchFamily="2" charset="2"/>
              </a:rPr>
              <a:t> builds. </a:t>
            </a:r>
          </a:p>
          <a:p>
            <a:r>
              <a:rPr lang="en-US" sz="2800" dirty="0">
                <a:sym typeface="Wingdings" panose="05000000000000000000" pitchFamily="2" charset="2"/>
              </a:rPr>
              <a:t>It’s not a tree until the end.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It’s a forest!</a:t>
            </a:r>
          </a:p>
          <a:p>
            <a:r>
              <a:rPr lang="en-US" sz="2800" dirty="0">
                <a:sym typeface="Wingdings" panose="05000000000000000000" pitchFamily="2" charset="2"/>
              </a:rPr>
              <a:t>A forest is any undirected and acyclic graph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ingle 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8" y="656541"/>
            <a:ext cx="8322380" cy="46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911" y="5339644"/>
            <a:ext cx="878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EVERY TREE IS A FOREST.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0508" y="656541"/>
            <a:ext cx="8322380" cy="468310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6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D5344-7706-1437-F7FA-8BBEE4F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5D17B-B2BB-836A-556E-12D9D6428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6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Big Step 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What has this quarter been about?</a:t>
                </a:r>
              </a:p>
              <a:p>
                <a:r>
                  <a:rPr lang="en-US" sz="2800" dirty="0"/>
                  <a:t>We’ve taken problems you probably knew how to solve slowly,</a:t>
                </a:r>
              </a:p>
              <a:p>
                <a:r>
                  <a:rPr lang="en-US" sz="2800" dirty="0"/>
                  <a:t>And we figured out how to solve them faster. </a:t>
                </a:r>
              </a:p>
              <a:p>
                <a:r>
                  <a:rPr lang="en-US" sz="2800" dirty="0"/>
                  <a:t>You could have written a linked-list-dictionary. Would have been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not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for most operations, but it would’ve worked (eventually).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some sense, that’s the job of a computer scientist.</a:t>
                </a:r>
              </a:p>
              <a:p>
                <a:r>
                  <a:rPr lang="en-US" sz="2800" dirty="0"/>
                  <a:t>Figure out how to take our problems</a:t>
                </a:r>
              </a:p>
              <a:p>
                <a:r>
                  <a:rPr lang="en-US" sz="2800" dirty="0"/>
                  <a:t>And make the computer do the hard work for us.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7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Big Step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Let’s take a big step back, and try to break problems into two types:</a:t>
            </a:r>
          </a:p>
          <a:p>
            <a:pPr marL="0" indent="0">
              <a:buNone/>
            </a:pPr>
            <a:r>
              <a:rPr lang="en-US" sz="2800" dirty="0"/>
              <a:t>Those for which a computer might be able to help.</a:t>
            </a:r>
          </a:p>
          <a:p>
            <a:pPr marL="0" indent="0">
              <a:buNone/>
            </a:pPr>
            <a:r>
              <a:rPr lang="en-US" sz="2800" dirty="0"/>
              <a:t>And those which would take so long to solve </a:t>
            </a:r>
            <a:r>
              <a:rPr lang="en-US" sz="2800" b="1" dirty="0"/>
              <a:t>even on a computer</a:t>
            </a:r>
            <a:r>
              <a:rPr lang="en-US" sz="2800" dirty="0"/>
              <a:t> we wouldn’t expect to solve them.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is not the same as asking for </a:t>
            </a:r>
            <a:r>
              <a:rPr lang="en-US" sz="2800" dirty="0" err="1"/>
              <a:t>undecideable</a:t>
            </a:r>
            <a:r>
              <a:rPr lang="en-US" sz="2800" dirty="0"/>
              <a:t> problems (like the Halting Problem you saw in 311). </a:t>
            </a:r>
          </a:p>
          <a:p>
            <a:pPr marL="0" indent="0">
              <a:buNone/>
            </a:pPr>
            <a:r>
              <a:rPr lang="en-US" sz="2800" dirty="0"/>
              <a:t>There are problems we could solve in finite time…but we’ll all be long dead before our computer tells us the answer.</a:t>
            </a:r>
          </a:p>
        </p:txBody>
      </p:sp>
    </p:spTree>
    <p:extLst>
      <p:ext uri="{BB962C8B-B14F-4D97-AF65-F5344CB8AC3E}">
        <p14:creationId xmlns:p14="http://schemas.microsoft.com/office/powerpoint/2010/main" val="15154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11" t="41975" r="20371" b="24938"/>
          <a:stretch/>
        </p:blipFill>
        <p:spPr>
          <a:xfrm>
            <a:off x="586124" y="1590497"/>
            <a:ext cx="11255920" cy="3579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124" y="5170308"/>
                <a:ext cx="108946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(somewhat old) table from Rosen. How big of a problem can we solve for an algorithm with the given running times.</a:t>
                </a:r>
              </a:p>
              <a:p>
                <a:r>
                  <a:rPr lang="en-US" sz="2800" dirty="0"/>
                  <a:t>“very long” means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2800" dirty="0"/>
                  <a:t> years.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24" y="5170308"/>
                <a:ext cx="10894676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119" t="-4405" r="-95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29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3E8-E738-4DD2-9900-600A6451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8225-C815-45CA-BBEB-6A9FC6B5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56339"/>
            <a:ext cx="11187258" cy="1953021"/>
          </a:xfrm>
        </p:spPr>
        <p:txBody>
          <a:bodyPr>
            <a:normAutofit/>
          </a:bodyPr>
          <a:lstStyle/>
          <a:p>
            <a:r>
              <a:rPr lang="en-US" sz="2800" dirty="0"/>
              <a:t>Last call for conflict exam requests (will process them tomorrow)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B4BA6-9633-E431-9D8D-E29E7D7E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89347"/>
              </p:ext>
            </p:extLst>
          </p:nvPr>
        </p:nvGraphicFramePr>
        <p:xfrm>
          <a:off x="502446" y="1357346"/>
          <a:ext cx="11187108" cy="254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254">
                  <a:extLst>
                    <a:ext uri="{9D8B030D-6E8A-4147-A177-3AD203B41FA5}">
                      <a16:colId xmlns:a16="http://schemas.microsoft.com/office/drawing/2014/main" val="4182190204"/>
                    </a:ext>
                  </a:extLst>
                </a:gridCol>
                <a:gridCol w="1799844">
                  <a:extLst>
                    <a:ext uri="{9D8B030D-6E8A-4147-A177-3AD203B41FA5}">
                      <a16:colId xmlns:a16="http://schemas.microsoft.com/office/drawing/2014/main" val="2440125737"/>
                    </a:ext>
                  </a:extLst>
                </a:gridCol>
                <a:gridCol w="1764792">
                  <a:extLst>
                    <a:ext uri="{9D8B030D-6E8A-4147-A177-3AD203B41FA5}">
                      <a16:colId xmlns:a16="http://schemas.microsoft.com/office/drawing/2014/main" val="265577832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929414496"/>
                    </a:ext>
                  </a:extLst>
                </a:gridCol>
                <a:gridCol w="1823046">
                  <a:extLst>
                    <a:ext uri="{9D8B030D-6E8A-4147-A177-3AD203B41FA5}">
                      <a16:colId xmlns:a16="http://schemas.microsoft.com/office/drawing/2014/main" val="3482144644"/>
                    </a:ext>
                  </a:extLst>
                </a:gridCol>
                <a:gridCol w="2514732">
                  <a:extLst>
                    <a:ext uri="{9D8B030D-6E8A-4147-A177-3AD203B41FA5}">
                      <a16:colId xmlns:a16="http://schemas.microsoft.com/office/drawing/2014/main" val="1540392438"/>
                    </a:ext>
                  </a:extLst>
                </a:gridCol>
              </a:tblGrid>
              <a:tr h="53220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77359"/>
                  </a:ext>
                </a:extLst>
              </a:tr>
              <a:tr h="957963">
                <a:tc>
                  <a:txBody>
                    <a:bodyPr/>
                    <a:lstStyle/>
                    <a:p>
                      <a:r>
                        <a:rPr lang="en-US" sz="2200" dirty="0"/>
                        <a:t>This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 14 (P/NP, GS) out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TODAY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13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MST,prog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Ex 14 due</a:t>
                      </a:r>
                      <a:br>
                        <a:rPr lang="en-US" sz="2400" b="0" dirty="0">
                          <a:solidFill>
                            <a:schemeClr val="tx1"/>
                          </a:solidFill>
                        </a:rPr>
                      </a:b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242132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r>
                        <a:rPr lang="en-US" sz="2200" dirty="0"/>
                        <a:t>Next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Final! (12:30-2:20)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2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we’re probably not getting one that is efficient in practice anyway.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7C31D5-ED41-4BDB-B670-CC4CE4AC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Dump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D72E6-6DEF-4B85-BCAB-FEB5A37B2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974-8359-49FD-A964-4DACD0A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48B-5109-43EF-8AAD-6901001D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7030A0"/>
                </a:solidFill>
              </a:rPr>
              <a:t>problem </a:t>
            </a:r>
            <a:r>
              <a:rPr lang="en-US" sz="2800" dirty="0"/>
              <a:t>is a set of inputs and the correct outputs.</a:t>
            </a:r>
          </a:p>
          <a:p>
            <a:r>
              <a:rPr lang="en-US" sz="2800" dirty="0"/>
              <a:t>“Find a Minimum Spanning Tree” is a problem. </a:t>
            </a:r>
          </a:p>
          <a:p>
            <a:pPr lvl="1"/>
            <a:r>
              <a:rPr lang="en-US" sz="2800" dirty="0"/>
              <a:t>Input is a graph, output is the MST.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“Tell whether a list is sorted” is a problem.</a:t>
            </a:r>
          </a:p>
          <a:p>
            <a:pPr lvl="1"/>
            <a:r>
              <a:rPr lang="en-US" sz="2800" dirty="0"/>
              <a:t>Input is an array, output is “yes” or “no”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“Sort this array” is a problem.</a:t>
            </a:r>
          </a:p>
          <a:p>
            <a:pPr lvl="1"/>
            <a:r>
              <a:rPr lang="en-US" sz="2800" dirty="0"/>
              <a:t>Input is an array, output is the same numbers, now in sorted order.</a:t>
            </a:r>
          </a:p>
        </p:txBody>
      </p:sp>
    </p:spTree>
    <p:extLst>
      <p:ext uri="{BB962C8B-B14F-4D97-AF65-F5344CB8AC3E}">
        <p14:creationId xmlns:p14="http://schemas.microsoft.com/office/powerpoint/2010/main" val="32002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D974-8359-49FD-A964-4DACD0A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48B-5109-43EF-8AAD-6901001D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7030A0"/>
                </a:solidFill>
              </a:rPr>
              <a:t>instance </a:t>
            </a:r>
            <a:r>
              <a:rPr lang="en-US" sz="2800" dirty="0"/>
              <a:t>is a single input to a problem.</a:t>
            </a:r>
          </a:p>
          <a:p>
            <a:r>
              <a:rPr lang="en-US" sz="2800" dirty="0"/>
              <a:t>A single, particular graph is an instance of the MST problem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 single, particular graph with vertices s and t is an instance of the Shortest Path problem.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 single, particular array is an instance of the “is the array sorted?” problem.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76C997-F01C-7075-7C05-43881D6ED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60392"/>
              </p:ext>
            </p:extLst>
          </p:nvPr>
        </p:nvGraphicFramePr>
        <p:xfrm>
          <a:off x="1290129" y="5248534"/>
          <a:ext cx="6223476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9068">
                  <a:extLst>
                    <a:ext uri="{9D8B030D-6E8A-4147-A177-3AD203B41FA5}">
                      <a16:colId xmlns:a16="http://schemas.microsoft.com/office/drawing/2014/main" val="1701073200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4137322626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658681406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3242377888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695142541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8929851"/>
                    </a:ext>
                  </a:extLst>
                </a:gridCol>
                <a:gridCol w="889068">
                  <a:extLst>
                    <a:ext uri="{9D8B030D-6E8A-4147-A177-3AD203B41FA5}">
                      <a16:colId xmlns:a16="http://schemas.microsoft.com/office/drawing/2014/main" val="2224004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802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CD3081-D0AC-E4D5-A36F-6127F578D34D}"/>
              </a:ext>
            </a:extLst>
          </p:cNvPr>
          <p:cNvSpPr txBox="1"/>
          <p:nvPr/>
        </p:nvSpPr>
        <p:spPr>
          <a:xfrm>
            <a:off x="8074325" y="5248534"/>
            <a:ext cx="244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Not Sorted</a:t>
            </a:r>
          </a:p>
        </p:txBody>
      </p:sp>
    </p:spTree>
    <p:extLst>
      <p:ext uri="{BB962C8B-B14F-4D97-AF65-F5344CB8AC3E}">
        <p14:creationId xmlns:p14="http://schemas.microsoft.com/office/powerpoint/2010/main" val="888355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also 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  <a:p>
            <a:endParaRPr lang="en-US" sz="2800" dirty="0"/>
          </a:p>
          <a:p>
            <a:r>
              <a:rPr lang="en-US" sz="2800" dirty="0"/>
              <a:t>Remember the decision part! It’s important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6D0E-FAA0-41FA-9763-DC8F9DA6C4DA}"/>
              </a:ext>
            </a:extLst>
          </p:cNvPr>
          <p:cNvSpPr txBox="1"/>
          <p:nvPr/>
        </p:nvSpPr>
        <p:spPr>
          <a:xfrm rot="266143">
            <a:off x="7420455" y="5499557"/>
            <a:ext cx="4664098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 careful looking through old finals, prior quarters didn’t include the decision requirement in the definition!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BC2A77F-D499-81FC-BC14-BA1794566DD9}"/>
              </a:ext>
            </a:extLst>
          </p:cNvPr>
          <p:cNvSpPr/>
          <p:nvPr/>
        </p:nvSpPr>
        <p:spPr>
          <a:xfrm>
            <a:off x="6935638" y="170372"/>
            <a:ext cx="4157932" cy="1485900"/>
          </a:xfrm>
          <a:prstGeom prst="wedgeRoundRectCallout">
            <a:avLst>
              <a:gd name="adj1" fmla="val -27879"/>
              <a:gd name="adj2" fmla="val 6946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Formally, question is whether algorithm exists, not whether it’s known to humanity.</a:t>
            </a:r>
          </a:p>
        </p:txBody>
      </p:sp>
    </p:spTree>
    <p:extLst>
      <p:ext uri="{BB962C8B-B14F-4D97-AF65-F5344CB8AC3E}">
        <p14:creationId xmlns:p14="http://schemas.microsoft.com/office/powerpoint/2010/main" val="17262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</p:spTree>
    <p:extLst>
      <p:ext uri="{BB962C8B-B14F-4D97-AF65-F5344CB8AC3E}">
        <p14:creationId xmlns:p14="http://schemas.microsoft.com/office/powerpoint/2010/main" val="36429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Intuitively: you can show me why the answer is yes, and I can verify it.</a:t>
            </a:r>
          </a:p>
          <a:p>
            <a:r>
              <a:rPr lang="en-US" sz="2800" dirty="0"/>
              <a:t>3-COLOR is an NP problem</a:t>
            </a:r>
          </a:p>
          <a:p>
            <a:endParaRPr lang="en-US" sz="2800" dirty="0"/>
          </a:p>
          <a:p>
            <a:r>
              <a:rPr lang="en-US" sz="2800" dirty="0"/>
              <a:t>“Is there a Spanning Tree of cost at most 25?” is an NP problem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408726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31EB2-9517-9900-59E3-F2479BAD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8D00-9D96-EC24-86B3-016D5302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C96E9-CEF0-99FA-B8DD-85604A78D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Intuitively: you can show me why the answer is yes, and I can verify it.</a:t>
            </a:r>
          </a:p>
          <a:p>
            <a:r>
              <a:rPr lang="en-US" sz="2800" dirty="0"/>
              <a:t>3-COLOR is an NP problem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Give me the coloring (u is red, v is blue,…) and check each edge.</a:t>
            </a:r>
          </a:p>
          <a:p>
            <a:r>
              <a:rPr lang="en-US" sz="2800" dirty="0"/>
              <a:t>“Is there a spanning tree of cost at most 25?” is an NP problem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Give me the tree, I’ll see if it’s a spanning tree (run BFS, every vertex visited, no cycles, etc.); and see if the weight is small enough.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AF80C2-33DF-0B8E-BB62-7D6CC6EE9BED}"/>
              </a:ext>
            </a:extLst>
          </p:cNvPr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8CEDC-CD2A-6DD7-1C45-73735FCF87AE}"/>
              </a:ext>
            </a:extLst>
          </p:cNvPr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1755230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8FEE2-5937-7D45-9D9E-3776D001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B0CB-93D7-5CC5-E1EA-5E15BC35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226-43CA-A1B8-67C4-647E7A82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  <a:p>
            <a:r>
              <a:rPr lang="en-US" sz="2800" dirty="0"/>
              <a:t>Every time you do a theoretical computer scientist sheds a single tear. </a:t>
            </a:r>
          </a:p>
          <a:p>
            <a:r>
              <a:rPr lang="en-US" sz="2800" dirty="0"/>
              <a:t>(That theoretical computer scientist is me)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4FCE81-B597-96BC-C4EA-DB21E4F7FCF5}"/>
              </a:ext>
            </a:extLst>
          </p:cNvPr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FEEB1-0051-C717-44B6-781EB5EF2429}"/>
              </a:ext>
            </a:extLst>
          </p:cNvPr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</p:spTree>
    <p:extLst>
      <p:ext uri="{BB962C8B-B14F-4D97-AF65-F5344CB8AC3E}">
        <p14:creationId xmlns:p14="http://schemas.microsoft.com/office/powerpoint/2010/main" val="376805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Algorithm: Running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832" y="1423987"/>
            <a:ext cx="11616761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a connected component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sort the edges by weight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(edge (u, v) in sorted order){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add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48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</a:t>
            </a:r>
            <a:r>
              <a:rPr lang="en-US" sz="2800" b="1" dirty="0"/>
              <a:t>verify </a:t>
            </a:r>
            <a:r>
              <a:rPr lang="en-US" sz="2800" dirty="0"/>
              <a:t>YES instances of NP problems efficiently, but can we </a:t>
            </a:r>
            <a:r>
              <a:rPr lang="en-US" sz="2800" b="1" dirty="0"/>
              <a:t>decide </a:t>
            </a:r>
            <a:r>
              <a:rPr lang="en-US" sz="2800" dirty="0"/>
              <a:t>whether the answer is YES or NO efficiently?</a:t>
            </a:r>
          </a:p>
          <a:p>
            <a:r>
              <a:rPr lang="en-US" sz="2800" dirty="0"/>
              <a:t>That is, can we do it without the hint? </a:t>
            </a:r>
          </a:p>
          <a:p>
            <a:r>
              <a:rPr lang="en-US" sz="2800" dirty="0"/>
              <a:t>I.e. can you bootstrap the ability to check a certificate into the ability to find a certificate efficiently?</a:t>
            </a:r>
          </a:p>
          <a:p>
            <a:endParaRPr lang="en-US" sz="2800" dirty="0"/>
          </a:p>
          <a:p>
            <a:r>
              <a:rPr lang="en-US" sz="2800" dirty="0"/>
              <a:t>We don’t know.</a:t>
            </a:r>
          </a:p>
          <a:p>
            <a:r>
              <a:rPr lang="en-US" sz="2800" dirty="0"/>
              <a:t>This is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3390447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Claim: 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NP (do you see why?)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909751"/>
                <a:ext cx="11187258" cy="1399610"/>
              </a:xfrm>
              <a:blipFill rotWithShape="0">
                <a:blip r:embed="rId2"/>
                <a:stretch>
                  <a:fillRect l="-654" t="-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7" y="2994540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299454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199" r="-54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</p:spTree>
    <p:extLst>
      <p:ext uri="{BB962C8B-B14F-4D97-AF65-F5344CB8AC3E}">
        <p14:creationId xmlns:p14="http://schemas.microsoft.com/office/powerpoint/2010/main" val="409669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5997-3DB1-84AE-4F94-6826D2B7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CA38-AB11-45D9-DDF5-13D78E429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problems in NP we know how to </a:t>
            </a:r>
            <a:r>
              <a:rPr lang="en-US" sz="2800" b="1" dirty="0"/>
              <a:t>solve </a:t>
            </a:r>
            <a:r>
              <a:rPr lang="en-US" sz="2800" dirty="0"/>
              <a:t>in polynomial time (solve from scratch, not just verify)</a:t>
            </a:r>
          </a:p>
          <a:p>
            <a:r>
              <a:rPr lang="en-US" sz="2800" dirty="0"/>
              <a:t>“Is there a spanning tree of cost at most 25?” can be solved with Prim’s.</a:t>
            </a:r>
          </a:p>
          <a:p>
            <a:pPr lvl="1"/>
            <a:r>
              <a:rPr lang="en-US" sz="2400" dirty="0"/>
              <a:t>It’s in P.</a:t>
            </a:r>
          </a:p>
          <a:p>
            <a:r>
              <a:rPr lang="en-US" sz="2800" dirty="0"/>
              <a:t>Other problems we don’t know how to solve in polynomial time.</a:t>
            </a:r>
          </a:p>
          <a:p>
            <a:r>
              <a:rPr lang="en-US" sz="2800" dirty="0"/>
              <a:t>We don’t know whether 3-COLOR is in P (most people don’t think it is).</a:t>
            </a:r>
          </a:p>
          <a:p>
            <a:r>
              <a:rPr lang="en-US" sz="2800" dirty="0"/>
              <a:t>But maybe it is, and we just don’t know the algorithm.</a:t>
            </a:r>
          </a:p>
          <a:p>
            <a:r>
              <a:rPr lang="en-US" sz="2800" dirty="0"/>
              <a:t>P vs. NP asks this question in general: does knowing you can verify a solution guarantee that you can find a solution?</a:t>
            </a:r>
          </a:p>
        </p:txBody>
      </p:sp>
    </p:spTree>
    <p:extLst>
      <p:ext uri="{BB962C8B-B14F-4D97-AF65-F5344CB8AC3E}">
        <p14:creationId xmlns:p14="http://schemas.microsoft.com/office/powerpoint/2010/main" val="1319578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7A9B-9AE3-E915-D337-B077F82D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170C3-C440-4C63-D65D-83873BE7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an algorithm to solve 3-COLOR, it’s just slow</a:t>
            </a:r>
          </a:p>
          <a:p>
            <a:r>
              <a:rPr lang="en-US" sz="2800" dirty="0"/>
              <a:t>Think of a correct (just inefficient) algorithm to solve 3-COLOR</a:t>
            </a:r>
          </a:p>
          <a:p>
            <a:endParaRPr lang="en-US" sz="2800" dirty="0"/>
          </a:p>
          <a:p>
            <a:r>
              <a:rPr lang="en-US" sz="2800" dirty="0"/>
              <a:t>Generate all 3^n possible colorings, if one of them works, great! Return true. </a:t>
            </a:r>
          </a:p>
          <a:p>
            <a:r>
              <a:rPr lang="en-US" sz="2800" dirty="0"/>
              <a:t>If none of them work, return false.</a:t>
            </a:r>
          </a:p>
          <a:p>
            <a:endParaRPr lang="en-US" sz="2800" dirty="0"/>
          </a:p>
          <a:p>
            <a:r>
              <a:rPr lang="en-US" sz="2800" dirty="0"/>
              <a:t>This algorithm takes exponential time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187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CA0E2-82E4-0732-BA9A-1101E3E6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A4F3-05EA-06F7-D16E-B070FF05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2C5D-9DE1-6757-55E0-8724ED9F0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49961"/>
                <a:ext cx="11187258" cy="25110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3-COLOR is in EXP (we just saw why on the last slide)</a:t>
                </a:r>
              </a:p>
              <a:p>
                <a:r>
                  <a:rPr lang="en-US" sz="2800" dirty="0"/>
                  <a:t>So is </a:t>
                </a:r>
              </a:p>
              <a:p>
                <a:r>
                  <a:rPr lang="en-US" sz="2800" dirty="0"/>
                  <a:t>Claim: 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EXP (do you see why?)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D2C5D-9DE1-6757-55E0-8724ED9F0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49961"/>
                <a:ext cx="11187258" cy="2511099"/>
              </a:xfrm>
              <a:blipFill>
                <a:blip r:embed="rId2"/>
                <a:stretch>
                  <a:fillRect l="-654" t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80F2E-7245-B17B-4887-55C2B8DAB856}"/>
                  </a:ext>
                </a:extLst>
              </p:cNvPr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^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80F2E-7245-B17B-4887-55C2B8DAB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>
                <a:blip r:embed="rId3"/>
                <a:stretch>
                  <a:fillRect l="-1199" r="-54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BA71D4-7452-8F45-432F-B294EE0AF7EC}"/>
              </a:ext>
            </a:extLst>
          </p:cNvPr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EXP (stands for “Exponential”)</a:t>
            </a:r>
          </a:p>
        </p:txBody>
      </p:sp>
    </p:spTree>
    <p:extLst>
      <p:ext uri="{BB962C8B-B14F-4D97-AF65-F5344CB8AC3E}">
        <p14:creationId xmlns:p14="http://schemas.microsoft.com/office/powerpoint/2010/main" val="3316978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923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does it mean for one problem to be harder than another?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 could solve problem A efficiently, if you give me a library that solves problem B efficiently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120269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We say A reduces to B in polynomial time, if there is an algorithm that, using a (hypothetical) polynomial-time algorithm for B, solves problem A in polynomial-time.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312026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Polynomial Time Reducible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B74AF-7EF3-4D18-A5D4-E954E144C7A2}"/>
              </a:ext>
            </a:extLst>
          </p:cNvPr>
          <p:cNvSpPr txBox="1"/>
          <p:nvPr/>
        </p:nvSpPr>
        <p:spPr>
          <a:xfrm rot="717906">
            <a:off x="8145886" y="460008"/>
            <a:ext cx="3779949" cy="64633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Make sure you have the direction right, it’s counter-intuitive!</a:t>
            </a:r>
          </a:p>
        </p:txBody>
      </p:sp>
    </p:spTree>
    <p:extLst>
      <p:ext uri="{BB962C8B-B14F-4D97-AF65-F5344CB8AC3E}">
        <p14:creationId xmlns:p14="http://schemas.microsoft.com/office/powerpoint/2010/main" val="2693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A reduces to B then A should be “easier” than B. (for us as algorithm designers)</a:t>
                </a:r>
              </a:p>
              <a:p>
                <a:pPr lvl="1"/>
                <a:r>
                  <a:rPr lang="en-US" sz="2800" dirty="0"/>
                  <a:t>If we can solve B, we can definitely solve A.</a:t>
                </a:r>
              </a:p>
              <a:p>
                <a:r>
                  <a:rPr lang="en-US" sz="2800" dirty="0"/>
                  <a:t>Usually denoted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/>
                  <a:t>B.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05561"/>
                <a:ext cx="11187258" cy="2203800"/>
              </a:xfrm>
              <a:blipFill>
                <a:blip r:embed="rId2"/>
                <a:stretch>
                  <a:fillRect l="-708" t="-4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879A1B-464E-4BD7-BAEE-BD387DECFC24}"/>
              </a:ext>
            </a:extLst>
          </p:cNvPr>
          <p:cNvSpPr/>
          <p:nvPr/>
        </p:nvSpPr>
        <p:spPr>
          <a:xfrm>
            <a:off x="575239" y="1445820"/>
            <a:ext cx="10168961" cy="2491864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We say A reduces to B in polynomial time, if there is an algorithm that, using a (hypothetical) polynomial-time algorithm for B, solves problem A in polynomial-time.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CDDED-B4E5-4DD1-A767-36B3E4501462}"/>
              </a:ext>
            </a:extLst>
          </p:cNvPr>
          <p:cNvSpPr/>
          <p:nvPr/>
        </p:nvSpPr>
        <p:spPr>
          <a:xfrm>
            <a:off x="575239" y="144582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Polynomial Time Reducible</a:t>
            </a:r>
          </a:p>
        </p:txBody>
      </p:sp>
    </p:spTree>
    <p:extLst>
      <p:ext uri="{BB962C8B-B14F-4D97-AF65-F5344CB8AC3E}">
        <p14:creationId xmlns:p14="http://schemas.microsoft.com/office/powerpoint/2010/main" val="5455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E5F9-AC0F-5FAB-B685-59806F29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Direction Matters!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DF10D-82B5-7C84-ACE6-74E23DC8F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Direction matters, and is often confusing: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“A reduces to B”</a:t>
                </a:r>
              </a:p>
              <a:p>
                <a:r>
                  <a:rPr lang="en-US" sz="2800" dirty="0"/>
                  <a:t>I wrote an algorithm to solve problem A using a library designed to solve problem B</a:t>
                </a:r>
              </a:p>
              <a:p>
                <a:r>
                  <a:rPr lang="en-US" sz="2800" dirty="0"/>
                  <a:t>“A is no harder than B” (solving B guarantees you can solve A, but maybe there’s a different way to solve A)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How do you remember the direction?</a:t>
                </a:r>
                <a:br>
                  <a:rPr lang="en-US" sz="2800" dirty="0"/>
                </a:br>
                <a:r>
                  <a:rPr lang="en-US" sz="2800" dirty="0"/>
                  <a:t>Robbie recommends you repeat “Reduction from A to B means writing an algorithm for problem A using an algorithm designed for problem B” to yourself 50 times until it’s stuck in your brain.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DF10D-82B5-7C84-ACE6-74E23DC8F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73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We reduced shortest paths on (integer-weighted) graphs to shortest paths on unweighted graphs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23602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is the hardest problem in NP?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350528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350528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17308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Algorithm: 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we find connected components? Well BFS is our existing tool to do that, but…</a:t>
            </a:r>
          </a:p>
          <a:p>
            <a:r>
              <a:rPr lang="en-US" sz="2800" dirty="0"/>
              <a:t>Running a new BFS in the partial MST, at every step seems inefficient. The answer changes little by little, so we’ll recompute work frequently.</a:t>
            </a:r>
          </a:p>
          <a:p>
            <a:r>
              <a:rPr lang="en-US" sz="2800" dirty="0"/>
              <a:t>Do we have an ADT that will work here?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535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 NP-complete problem is a hardest problem in NP.</a:t>
                </a:r>
              </a:p>
              <a:p>
                <a:r>
                  <a:rPr lang="en-US" sz="2800" dirty="0"/>
                  <a:t>Seems like the right place to start for proving P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also the right place to start for proving P=NP.</a:t>
                </a:r>
              </a:p>
              <a:p>
                <a:r>
                  <a:rPr lang="en-US" sz="2800" dirty="0"/>
                  <a:t>A polynomial time algorithm for one NP-complete problem, gives you a polynomial time algorithm for </a:t>
                </a:r>
                <a:r>
                  <a:rPr lang="en-US" sz="2800" b="1" dirty="0"/>
                  <a:t>every </a:t>
                </a:r>
                <a:r>
                  <a:rPr lang="en-US" sz="2800" dirty="0"/>
                  <a:t>problem in NP.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4E0E-ACAE-4572-99B0-49A6E298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Redux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4F888-3EF3-4AF6-8BC2-A3CEA756C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When we reduced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before, it was because we had an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already, and wanted to 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We knew how to handle unweighted graphs, now we want to see if we can handle weighted.</a:t>
                </a:r>
              </a:p>
              <a:p>
                <a:r>
                  <a:rPr lang="en-US" sz="2800" dirty="0"/>
                  <a:t>In complexity theory (where we’re trying to show algorithms don’t exist) we reduce well-studied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to new problem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Goal is a proof by contradiction.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Suppose (for sake of contradiction) new problem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has a nice algorithm.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But then we can use that for an algorithm well-studied problem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But, uh, no one knows an algorithm for well-studied problem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“contradiction”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4F888-3EF3-4AF6-8BC2-A3CEA756C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0" t="-2642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67FF-E153-4A4F-9715-02DA189DCD8A}"/>
                  </a:ext>
                </a:extLst>
              </p:cNvPr>
              <p:cNvSpPr txBox="1"/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Or think of it as a contrapositive:</a:t>
                </a:r>
                <a:br>
                  <a:rPr lang="en-US" dirty="0"/>
                </a:br>
                <a:r>
                  <a:rPr lang="en-US" dirty="0"/>
                  <a:t>If we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we also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don’t (expect) to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we don’t (expect) to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067FF-E153-4A4F-9715-02DA189DC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blipFill>
                <a:blip r:embed="rId3"/>
                <a:stretch>
                  <a:fillRect l="-602" t="-810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D654-185F-5853-FB91-9F5D6B3D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F9BF-57D3-6E50-5B80-6FF402A6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1F34-DD6E-743F-F35D-24740B3F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show problem B is NP-hard</a:t>
            </a:r>
          </a:p>
          <a:p>
            <a:r>
              <a:rPr lang="en-US" sz="2800" dirty="0"/>
              <a:t>Reduce from A, a known NP-hard problem, to B.</a:t>
            </a:r>
          </a:p>
          <a:p>
            <a:r>
              <a:rPr lang="en-US" sz="2800" dirty="0"/>
              <a:t>From the known-hard problem to your new problem—must be that direction!</a:t>
            </a:r>
          </a:p>
          <a:p>
            <a:endParaRPr lang="en-US" sz="2800" dirty="0"/>
          </a:p>
          <a:p>
            <a:r>
              <a:rPr lang="en-US" sz="2800" dirty="0"/>
              <a:t>How do you remember the direction?</a:t>
            </a:r>
            <a:br>
              <a:rPr lang="en-US" sz="2800" dirty="0"/>
            </a:br>
            <a:r>
              <a:rPr lang="en-US" sz="2800" dirty="0"/>
              <a:t>Robbie recommends you memorize “reduce from known problem to new problem” by repeating it to yourself 50 times.</a:t>
            </a:r>
          </a:p>
          <a:p>
            <a:r>
              <a:rPr lang="en-US" sz="2800" dirty="0"/>
              <a:t>Alternatively reconstruct that proof by contradiction from the last slide to see which direction is needed.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9366B-7B25-8081-2413-8C673F607372}"/>
                  </a:ext>
                </a:extLst>
              </p:cNvPr>
              <p:cNvSpPr txBox="1"/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Or think of it as a contrapositive:</a:t>
                </a:r>
                <a:br>
                  <a:rPr lang="en-US" dirty="0"/>
                </a:br>
                <a:r>
                  <a:rPr lang="en-US" dirty="0"/>
                  <a:t>If we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we also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don’t (expect) to have an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we don’t (expect) to have one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B9366B-7B25-8081-2413-8C673F607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590">
                <a:off x="5718220" y="170444"/>
                <a:ext cx="5986323" cy="1200329"/>
              </a:xfrm>
              <a:prstGeom prst="rect">
                <a:avLst/>
              </a:prstGeom>
              <a:blipFill>
                <a:blip r:embed="rId2"/>
                <a:stretch>
                  <a:fillRect l="-602" t="-810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</p:spTree>
    <p:extLst>
      <p:ext uri="{BB962C8B-B14F-4D97-AF65-F5344CB8AC3E}">
        <p14:creationId xmlns:p14="http://schemas.microsoft.com/office/powerpoint/2010/main" val="27134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is there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>
                <a:blip r:embed="rId2"/>
                <a:stretch>
                  <a:fillRect l="-2706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is there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>
                <a:blip r:embed="rId3"/>
                <a:stretch>
                  <a:fillRect l="-2706" r="-4381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40924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524" y="2010181"/>
            <a:ext cx="4729930" cy="285432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graph, decide if you can color the vertices red and blue so every edge has different colored endpoints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24" y="201018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255214" y="2006059"/>
            <a:ext cx="4729930" cy="285845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graph, decide if you can color the vertices red, blue, and green so every edge has different colored endpoints.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5214" y="200605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3-Coloring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5045741"/>
            <a:ext cx="11125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2-Coloring can be done with a modification of BFS (or DFS). Color the start vertex red, its neighbors must be blue, their neighbors red, etc.</a:t>
            </a:r>
          </a:p>
          <a:p>
            <a:r>
              <a:rPr lang="en-US" sz="2800" dirty="0"/>
              <a:t>No one knows how to tell if a graph is 3-colorable efficiently.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9631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86961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</p:spTree>
    <p:extLst>
      <p:ext uri="{BB962C8B-B14F-4D97-AF65-F5344CB8AC3E}">
        <p14:creationId xmlns:p14="http://schemas.microsoft.com/office/powerpoint/2010/main" val="28291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1433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One more class: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17588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NP-hard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588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An NP-hard problem need not be in NP.</a:t>
                </a:r>
              </a:p>
              <a:p>
                <a:r>
                  <a:rPr lang="en-US" sz="2800" dirty="0"/>
                  <a:t>Examples?</a:t>
                </a:r>
              </a:p>
              <a:p>
                <a:r>
                  <a:rPr lang="en-US" sz="2800" dirty="0"/>
                  <a:t>Find the “best possible” certificate for an NP-hard problem.</a:t>
                </a:r>
              </a:p>
              <a:p>
                <a:r>
                  <a:rPr lang="en-US" sz="2800" dirty="0"/>
                  <a:t>	Instead of a path of length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find the longest path.</a:t>
                </a:r>
              </a:p>
              <a:p>
                <a:r>
                  <a:rPr lang="en-US" sz="2800" dirty="0"/>
                  <a:t>	Instead of a tour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find the shortest tour.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517554"/>
                <a:ext cx="10776504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31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43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444954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NP-complete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44495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7" y="3133360"/>
            <a:ext cx="1077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Examples:</a:t>
            </a:r>
          </a:p>
          <a:p>
            <a:r>
              <a:rPr lang="en-US" sz="2800" dirty="0"/>
              <a:t>The halting problem is NP-hard (but not NP-complete).</a:t>
            </a:r>
          </a:p>
          <a:p>
            <a:r>
              <a:rPr lang="en-US" sz="2800" dirty="0"/>
              <a:t>So is n x n chess.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0341" y="4902549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an n x n chessboard, can white force a win with perfect play?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341" y="4902549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 x n Chess</a:t>
            </a:r>
          </a:p>
        </p:txBody>
      </p:sp>
    </p:spTree>
    <p:extLst>
      <p:ext uri="{BB962C8B-B14F-4D97-AF65-F5344CB8AC3E}">
        <p14:creationId xmlns:p14="http://schemas.microsoft.com/office/powerpoint/2010/main" val="25694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447788">
            <a:off x="2706326" y="1962540"/>
            <a:ext cx="2901832" cy="4272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4250" y="1533525"/>
            <a:ext cx="6019800" cy="2543175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World Looks Like (We Think)</a:t>
            </a:r>
          </a:p>
        </p:txBody>
      </p:sp>
      <p:sp>
        <p:nvSpPr>
          <p:cNvPr id="4" name="Oval 3"/>
          <p:cNvSpPr/>
          <p:nvPr/>
        </p:nvSpPr>
        <p:spPr>
          <a:xfrm>
            <a:off x="2397553" y="3659278"/>
            <a:ext cx="2770010" cy="20764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</a:t>
            </a:r>
            <a:r>
              <a:rPr lang="en-US" sz="22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Short Paths, Light Spanning Tree, 2-COLOR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5946" y="2639028"/>
            <a:ext cx="211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NP-Complete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8868" y="1634608"/>
            <a:ext cx="156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NP-hard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4111" y="2080443"/>
            <a:ext cx="258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Halting Problem</a:t>
            </a:r>
          </a:p>
          <a:p>
            <a:r>
              <a:rPr lang="en-US" sz="2400" dirty="0" err="1"/>
              <a:t>nxn</a:t>
            </a:r>
            <a:r>
              <a:rPr lang="en-US" sz="2400" dirty="0"/>
              <a:t> chess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632" y="2946115"/>
            <a:ext cx="189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3-COLOR, TSP</a:t>
            </a:r>
          </a:p>
          <a:p>
            <a:r>
              <a:rPr lang="en-US" sz="2200" dirty="0"/>
              <a:t>Long Path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3008" y="3199871"/>
            <a:ext cx="8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2185723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World Looks Like (If P=NP)</a:t>
            </a:r>
          </a:p>
        </p:txBody>
      </p:sp>
      <p:sp>
        <p:nvSpPr>
          <p:cNvPr id="5" name="Oval 4"/>
          <p:cNvSpPr/>
          <p:nvPr/>
        </p:nvSpPr>
        <p:spPr>
          <a:xfrm>
            <a:off x="2506405" y="1823033"/>
            <a:ext cx="4554152" cy="3939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Short Paths, Light Spanning Tree, 2-SAT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TSP, 3-SAT, Long Paths</a:t>
            </a:r>
          </a:p>
        </p:txBody>
      </p:sp>
      <p:sp>
        <p:nvSpPr>
          <p:cNvPr id="6" name="Oval 5"/>
          <p:cNvSpPr/>
          <p:nvPr/>
        </p:nvSpPr>
        <p:spPr>
          <a:xfrm>
            <a:off x="6782765" y="1527858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Still hard: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nxn</a:t>
            </a:r>
            <a:r>
              <a:rPr lang="en-US" sz="2400" dirty="0">
                <a:solidFill>
                  <a:schemeClr val="tx1"/>
                </a:solidFill>
              </a:rPr>
              <a:t> chess</a:t>
            </a:r>
          </a:p>
        </p:txBody>
      </p:sp>
      <p:sp>
        <p:nvSpPr>
          <p:cNvPr id="7" name="Oval 6"/>
          <p:cNvSpPr/>
          <p:nvPr/>
        </p:nvSpPr>
        <p:spPr>
          <a:xfrm>
            <a:off x="7259256" y="3948895"/>
            <a:ext cx="3622876" cy="1342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Still impossible: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Halting Problem</a:t>
            </a:r>
          </a:p>
        </p:txBody>
      </p:sp>
    </p:spTree>
    <p:extLst>
      <p:ext uri="{BB962C8B-B14F-4D97-AF65-F5344CB8AC3E}">
        <p14:creationId xmlns:p14="http://schemas.microsoft.com/office/powerpoint/2010/main" val="5522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03118"/>
            <a:ext cx="11187259" cy="1014667"/>
          </a:xfrm>
        </p:spPr>
        <p:txBody>
          <a:bodyPr/>
          <a:lstStyle/>
          <a:p>
            <a:r>
              <a:rPr lang="en-US" dirty="0"/>
              <a:t>Union-Find Crash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47496"/>
          </a:xfrm>
        </p:spPr>
        <p:txBody>
          <a:bodyPr>
            <a:normAutofit/>
          </a:bodyPr>
          <a:lstStyle/>
          <a:p>
            <a:r>
              <a:rPr lang="en-US" sz="2800" dirty="0"/>
              <a:t>aka Disjoint Sets</a:t>
            </a:r>
          </a:p>
          <a:p>
            <a:r>
              <a:rPr lang="en-US" sz="2800" dirty="0"/>
              <a:t>Represents…well…disjoint sets.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C242AB-DC0A-4CCD-9CFA-377C2DAFF4E2}"/>
              </a:ext>
            </a:extLst>
          </p:cNvPr>
          <p:cNvSpPr/>
          <p:nvPr/>
        </p:nvSpPr>
        <p:spPr>
          <a:xfrm>
            <a:off x="5395865" y="1615405"/>
            <a:ext cx="6545433" cy="487987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9237B-A02C-43D2-AE06-B4567DAC8A52}"/>
              </a:ext>
            </a:extLst>
          </p:cNvPr>
          <p:cNvSpPr/>
          <p:nvPr/>
        </p:nvSpPr>
        <p:spPr>
          <a:xfrm>
            <a:off x="5395865" y="1083944"/>
            <a:ext cx="6545433" cy="531461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Union-Find ADT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D6FA6F6-9B7E-47D6-BDE8-696163B1195E}"/>
              </a:ext>
            </a:extLst>
          </p:cNvPr>
          <p:cNvSpPr txBox="1"/>
          <p:nvPr/>
        </p:nvSpPr>
        <p:spPr>
          <a:xfrm>
            <a:off x="5692516" y="3899685"/>
            <a:ext cx="624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4C3282"/>
                </a:solidFill>
              </a:rPr>
              <a:t>makeSet</a:t>
            </a:r>
            <a:r>
              <a:rPr lang="en-US" sz="2400" dirty="0">
                <a:solidFill>
                  <a:srgbClr val="4C3282"/>
                </a:solidFill>
              </a:rPr>
              <a:t>(x) </a:t>
            </a:r>
            <a:r>
              <a:rPr lang="en-US" sz="2400" dirty="0"/>
              <a:t>– creates a new set where the only member (and the representative) is x.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B92B4A1B-DE6B-488B-8450-1A3E832986C6}"/>
              </a:ext>
            </a:extLst>
          </p:cNvPr>
          <p:cNvSpPr txBox="1"/>
          <p:nvPr/>
        </p:nvSpPr>
        <p:spPr>
          <a:xfrm>
            <a:off x="5395865" y="1614099"/>
            <a:ext cx="485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48851FA-61FB-4346-B2D1-FA02D3ECB40A}"/>
              </a:ext>
            </a:extLst>
          </p:cNvPr>
          <p:cNvSpPr txBox="1"/>
          <p:nvPr/>
        </p:nvSpPr>
        <p:spPr>
          <a:xfrm>
            <a:off x="5363373" y="3528474"/>
            <a:ext cx="485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4C3282"/>
                </a:solidFill>
              </a:rPr>
              <a:t>behavior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5702A8D9-90E4-4668-8B17-1A0C7F3ED625}"/>
              </a:ext>
            </a:extLst>
          </p:cNvPr>
          <p:cNvSpPr txBox="1"/>
          <p:nvPr/>
        </p:nvSpPr>
        <p:spPr>
          <a:xfrm>
            <a:off x="5395865" y="2011590"/>
            <a:ext cx="639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Sets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4C3282"/>
                </a:solidFill>
              </a:rPr>
              <a:t>Disjoint:</a:t>
            </a:r>
            <a:r>
              <a:rPr lang="en-US" sz="2400" dirty="0"/>
              <a:t> No element appears in multiple sets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No required order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Each set has representative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8DE3E202-03EC-4175-95D5-D54431F389D3}"/>
              </a:ext>
            </a:extLst>
          </p:cNvPr>
          <p:cNvSpPr txBox="1"/>
          <p:nvPr/>
        </p:nvSpPr>
        <p:spPr>
          <a:xfrm>
            <a:off x="5725008" y="4743558"/>
            <a:ext cx="595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4C3282"/>
                </a:solidFill>
              </a:rPr>
              <a:t>findSet</a:t>
            </a:r>
            <a:r>
              <a:rPr lang="en-US" sz="2400" dirty="0">
                <a:solidFill>
                  <a:srgbClr val="4C3282"/>
                </a:solidFill>
              </a:rPr>
              <a:t>(x) </a:t>
            </a:r>
            <a:r>
              <a:rPr lang="en-US" sz="2400" dirty="0"/>
              <a:t>– looks up the set containing element x, returns name of that set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AF07495C-41D3-4217-8A2C-7645F04D65C0}"/>
              </a:ext>
            </a:extLst>
          </p:cNvPr>
          <p:cNvSpPr txBox="1"/>
          <p:nvPr/>
        </p:nvSpPr>
        <p:spPr>
          <a:xfrm>
            <a:off x="5715301" y="5536534"/>
            <a:ext cx="584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4C3282"/>
                </a:solidFill>
              </a:rPr>
              <a:t>union(x, y) </a:t>
            </a:r>
            <a:r>
              <a:rPr lang="en-US" sz="2400" dirty="0"/>
              <a:t>– combines sets containing x and y. Picks new name for combined set.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9163E4-FA70-40D1-8B0B-45D6F411DEE5}"/>
                  </a:ext>
                </a:extLst>
              </p14:cNvPr>
              <p14:cNvContentPartPr/>
              <p14:nvPr/>
            </p14:nvContentPartPr>
            <p14:xfrm>
              <a:off x="6279375" y="4435458"/>
              <a:ext cx="10080" cy="1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="" xmlns:p14="http://schemas.microsoft.com/office/powerpoint/2010/main" xmlns:a16="http://schemas.microsoft.com/office/drawing/2014/main" xmlns:a14="http://schemas.microsoft.com/office/drawing/2010/main" xmlns:lc="http://schemas.openxmlformats.org/drawingml/2006/lockedCanvas" id="{969163E4-FA70-40D1-8B0B-45D6F411DE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5775" y="4431498"/>
                <a:ext cx="176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943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 vs. NP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D3324-C293-4C18-8BC5-6C6B8858E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50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237" y="1802348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7" y="1802348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80494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540" b="-6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5237" y="186845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237" y="3493707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237" y="349370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237" y="5173383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Problem B is NP-hard if</a:t>
            </a:r>
            <a:br>
              <a:rPr lang="en-US" sz="2800" dirty="0"/>
            </a:br>
            <a:r>
              <a:rPr lang="en-US" sz="2800" dirty="0"/>
              <a:t>for all problems A in NP, A reduces to B in polynomial time.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237" y="5173383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20789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called NP?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906" y="1412111"/>
            <a:ext cx="10914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You’ve seen nondeterministic computation before.</a:t>
            </a:r>
          </a:p>
          <a:p>
            <a:r>
              <a:rPr lang="en-US" sz="2800" dirty="0"/>
              <a:t>Back in 311.</a:t>
            </a:r>
          </a:p>
          <a:p>
            <a:endParaRPr lang="en-US" sz="2800" dirty="0"/>
          </a:p>
          <a:p>
            <a:r>
              <a:rPr lang="en-US" sz="2800" dirty="0"/>
              <a:t>NFAs would “magically” decide among a set of valid transitions.</a:t>
            </a:r>
          </a:p>
          <a:p>
            <a:r>
              <a:rPr lang="en-US" sz="2800" dirty="0"/>
              <a:t>Always choosing one that would lead to an accept state (if such a transition exists).</a:t>
            </a:r>
          </a:p>
        </p:txBody>
      </p:sp>
    </p:spTree>
    <p:extLst>
      <p:ext uri="{BB962C8B-B14F-4D97-AF65-F5344CB8AC3E}">
        <p14:creationId xmlns:p14="http://schemas.microsoft.com/office/powerpoint/2010/main" val="22051061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0" y="0"/>
            <a:ext cx="8837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9433" y="358815"/>
            <a:ext cx="92134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 NFA and a DFA for the language </a:t>
            </a:r>
          </a:p>
          <a:p>
            <a:r>
              <a:rPr lang="en-US" sz="2800" dirty="0"/>
              <a:t>“binary strings with a 1 in the 3</a:t>
            </a:r>
            <a:r>
              <a:rPr lang="en-US" sz="2800" baseline="30000" dirty="0"/>
              <a:t>rd</a:t>
            </a:r>
            <a:r>
              <a:rPr lang="en-US" sz="2800" dirty="0"/>
              <a:t> position from the end.”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0167" y="6045958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Kevin &amp; Paul’s 311 Lecture 23.</a:t>
            </a:r>
          </a:p>
        </p:txBody>
      </p:sp>
    </p:spTree>
    <p:extLst>
      <p:ext uri="{BB962C8B-B14F-4D97-AF65-F5344CB8AC3E}">
        <p14:creationId xmlns:p14="http://schemas.microsoft.com/office/powerpoint/2010/main" val="2839274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would a nondeterministic </a:t>
            </a:r>
            <a:r>
              <a:rPr lang="en-US" sz="2800" b="1" dirty="0"/>
              <a:t>computer </a:t>
            </a:r>
            <a:r>
              <a:rPr lang="en-US" sz="2800" dirty="0"/>
              <a:t>look like?</a:t>
            </a:r>
          </a:p>
          <a:p>
            <a:r>
              <a:rPr lang="en-US" sz="2800" dirty="0"/>
              <a:t>It can run all the usual commands,</a:t>
            </a:r>
          </a:p>
          <a:p>
            <a:r>
              <a:rPr lang="en-US" sz="2800" dirty="0"/>
              <a:t>But it can also magically (i.e. </a:t>
            </a:r>
            <a:r>
              <a:rPr lang="en-US" sz="2800" dirty="0" err="1"/>
              <a:t>nondeterministically</a:t>
            </a:r>
            <a:r>
              <a:rPr lang="en-US" sz="2800" dirty="0"/>
              <a:t>) decide to set any bit of memory to 0 or 1.</a:t>
            </a:r>
          </a:p>
          <a:p>
            <a:r>
              <a:rPr lang="en-US" sz="2800" dirty="0"/>
              <a:t>Always choosing 0 or 1 to cause the computer to output YES, </a:t>
            </a:r>
          </a:p>
          <a:p>
            <a:r>
              <a:rPr lang="en-US" sz="2800" dirty="0"/>
              <a:t>(if such a choice exists).</a:t>
            </a:r>
          </a:p>
        </p:txBody>
      </p:sp>
    </p:spTree>
    <p:extLst>
      <p:ext uri="{BB962C8B-B14F-4D97-AF65-F5344CB8AC3E}">
        <p14:creationId xmlns:p14="http://schemas.microsoft.com/office/powerpoint/2010/main" val="1371697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a nondeterministic computer…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think of a polynomial time algorithm on a nondeterministic computer to:</a:t>
            </a:r>
          </a:p>
          <a:p>
            <a:r>
              <a:rPr lang="en-US" sz="2800" dirty="0"/>
              <a:t>Solve 2-COLOR?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Solve 3-COLOR?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8096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had a nondeterministic computer…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you think of a polynomial time algorithm on a nondeterministic computer to:</a:t>
            </a:r>
          </a:p>
          <a:p>
            <a:r>
              <a:rPr lang="en-US" sz="2800" dirty="0"/>
              <a:t>Solve 2-COLOR?</a:t>
            </a:r>
          </a:p>
          <a:p>
            <a:r>
              <a:rPr lang="en-US" sz="2800" dirty="0"/>
              <a:t>Just run our regular deterministic polynomial time algorithm</a:t>
            </a:r>
          </a:p>
          <a:p>
            <a:r>
              <a:rPr lang="en-US" sz="2800" dirty="0"/>
              <a:t>Or </a:t>
            </a:r>
            <a:r>
              <a:rPr lang="en-US" sz="2800" dirty="0" err="1"/>
              <a:t>nondeterministically</a:t>
            </a:r>
            <a:r>
              <a:rPr lang="en-US" sz="2800" dirty="0"/>
              <a:t> guess colors, output if they work.</a:t>
            </a:r>
          </a:p>
          <a:p>
            <a:r>
              <a:rPr lang="en-US" sz="2800" dirty="0"/>
              <a:t>Solve 3-COLOR?</a:t>
            </a:r>
          </a:p>
          <a:p>
            <a:r>
              <a:rPr lang="en-US" sz="2800" dirty="0" err="1"/>
              <a:t>nondeterministically</a:t>
            </a:r>
            <a:r>
              <a:rPr lang="en-US" sz="2800" dirty="0"/>
              <a:t> guess colors, output if they work.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63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Analogue of NFA/DFA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showed in 311 that the set of languages decided by NFAs and DFAs were the same.</a:t>
            </a:r>
          </a:p>
          <a:p>
            <a:r>
              <a:rPr lang="en-US" sz="2800" dirty="0"/>
              <a:t>I.e. NFAs didn’t let you solve more problems than DFAs.</a:t>
            </a:r>
          </a:p>
          <a:p>
            <a:r>
              <a:rPr lang="en-US" sz="2800" dirty="0"/>
              <a:t>But it did sometimes make the process a lot easier.</a:t>
            </a:r>
          </a:p>
          <a:p>
            <a:r>
              <a:rPr lang="en-US" sz="2800" dirty="0"/>
              <a:t>There are languages such that the best DFA is exponentially larger than the best NFA. (like the one from a few slides ago).</a:t>
            </a:r>
          </a:p>
          <a:p>
            <a:endParaRPr lang="en-US" sz="2800" dirty="0"/>
          </a:p>
          <a:p>
            <a:r>
              <a:rPr lang="en-US" sz="2800" dirty="0"/>
              <a:t>P vs. NP is an analogous question. Does non-determinism let us use exponentially fewer resources to solve some problems?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1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History, and Why P vs. NP?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494A-AA29-4329-AFA5-68DB770E0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3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/>
              <a:t>An NP-complete problem is a </a:t>
            </a:r>
            <a:r>
              <a:rPr lang="en-US" sz="2800" b="1" dirty="0"/>
              <a:t>universal language </a:t>
            </a:r>
            <a:r>
              <a:rPr lang="en-US" sz="2800" dirty="0"/>
              <a:t>for encoding “I’ll know it when I see it” problems.</a:t>
            </a:r>
          </a:p>
          <a:p>
            <a:r>
              <a:rPr lang="en-US" sz="2800" dirty="0"/>
              <a:t>If you find an efficient algorithm for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3436888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3436888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6" y="4716602"/>
            <a:ext cx="7472604" cy="1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Union-Find Running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important for us? </a:t>
            </a:r>
          </a:p>
          <a:p>
            <a:r>
              <a:rPr lang="en-US" sz="2800" dirty="0"/>
              <a:t>Amortized running times! We care about the total time across the entire set of unions and finds, not the running time of just one.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Uses “forest of up-trees” implementation.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1036119" y="3062743"/>
              <a:ext cx="9828039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0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0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Worst-case Amortized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Worst-case </a:t>
                          </a:r>
                          <a:br>
                            <a:rPr lang="en-US" sz="2800" dirty="0"/>
                          </a:br>
                          <a:r>
                            <a:rPr lang="en-US" sz="2800" dirty="0"/>
                            <a:t>Non-amortized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MakeSet</a:t>
                          </a:r>
                          <a:r>
                            <a:rPr lang="en-US" sz="28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408239"/>
                  </p:ext>
                </p:extLst>
              </p:nvPr>
            </p:nvGraphicFramePr>
            <p:xfrm>
              <a:off x="1036119" y="3062743"/>
              <a:ext cx="9828039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0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0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0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Worst-case Amortized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Worst-case </a:t>
                          </a:r>
                          <a:br>
                            <a:rPr lang="en-US" sz="2800" dirty="0"/>
                          </a:br>
                          <a:r>
                            <a:rPr lang="en-US" sz="2800" dirty="0"/>
                            <a:t>Non-amortized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err="1"/>
                            <a:t>MakeSet</a:t>
                          </a:r>
                          <a:r>
                            <a:rPr lang="en-US" sz="28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6" t="-191860" r="-100743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6" t="-191860" r="-743" b="-2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6" t="-295294" r="-100743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6" t="-295294" r="-743" b="-1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86" t="-395294" r="-100743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186" t="-395294" r="-743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04996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people care about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</p:spTree>
    <p:extLst>
      <p:ext uri="{BB962C8B-B14F-4D97-AF65-F5344CB8AC3E}">
        <p14:creationId xmlns:p14="http://schemas.microsoft.com/office/powerpoint/2010/main" val="40760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them almost 100 pages to just list them all.</a:t>
            </a:r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41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the last month, mathematicians and computer scientists have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10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you spend enough time trying to use computers to solve your problems, you will run into an NP-complete problem sooner or later.</a:t>
            </a:r>
          </a:p>
          <a:p>
            <a:r>
              <a:rPr lang="en-US" sz="2800" dirty="0"/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1012243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pPr lvl="1"/>
            <a:r>
              <a:rPr lang="en-US" sz="2800" dirty="0"/>
              <a:t>2-COLOR vs. 3-COLOR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Option 2:  Maybe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392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7030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389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1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17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</p:spTree>
    <p:extLst>
      <p:ext uri="{BB962C8B-B14F-4D97-AF65-F5344CB8AC3E}">
        <p14:creationId xmlns:p14="http://schemas.microsoft.com/office/powerpoint/2010/main" val="21017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r>
                  <a:rPr lang="en-US" sz="2800" dirty="0"/>
                  <a:t>There is actually a way to obscure information.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5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the number of times you need to apply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⁡()</m:t>
                    </m:r>
                  </m:oMath>
                </a14:m>
                <a:r>
                  <a:rPr lang="en-US" sz="2800" dirty="0"/>
                  <a:t> to get a number at most 1. </a:t>
                </a:r>
              </a:p>
              <a:p>
                <a:r>
                  <a:rPr lang="en-US" sz="2800" dirty="0"/>
                  <a:t>E.g.,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(16)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grows </a:t>
                </a:r>
                <a:r>
                  <a:rPr lang="en-US" sz="2800" b="1" u="sng" dirty="0"/>
                  <a:t>ridiculously</a:t>
                </a:r>
                <a:r>
                  <a:rPr lang="en-US" sz="2800" dirty="0"/>
                  <a:t> slowly.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For all practical purposes these operations are constant time.</a:t>
                </a:r>
                <a:br>
                  <a:rPr lang="en-US" sz="2800" dirty="0"/>
                </a:br>
                <a:r>
                  <a:rPr lang="en-US" sz="2800" dirty="0"/>
                  <a:t>They’re not constants (don’t delete them from big-O notation), but you will never worry about these in figuring out how many seconds a piece of code takes.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1525" r="-926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Union-Find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Have each disjoint set represent a connected component </a:t>
            </a:r>
          </a:p>
          <a:p>
            <a:pPr lvl="1"/>
            <a:r>
              <a:rPr lang="en-US" sz="2800" dirty="0"/>
              <a:t>A connected component is a “piece” of a (disconnected) undirected graph</a:t>
            </a:r>
          </a:p>
          <a:p>
            <a:pPr lvl="1"/>
            <a:r>
              <a:rPr lang="en-US" sz="2800" dirty="0"/>
              <a:t>i.e. a vertex, and everything you can reach from that vertex.</a:t>
            </a:r>
          </a:p>
          <a:p>
            <a:pPr lvl="1"/>
            <a:endParaRPr lang="en-US" sz="2800" dirty="0"/>
          </a:p>
          <a:p>
            <a:r>
              <a:rPr lang="en-US" sz="2800" dirty="0"/>
              <a:t>When you add an edge, you </a:t>
            </a:r>
            <a:r>
              <a:rPr lang="en-US" sz="2800" b="1" dirty="0"/>
              <a:t>union </a:t>
            </a:r>
            <a:r>
              <a:rPr lang="en-US" sz="2800" dirty="0"/>
              <a:t>those connected components.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8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DA0A-2840-A2AD-E7CB-9A597F31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557E-1F15-CC5E-BBCA-3498A8AE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A26F6B-0885-10F2-CD64-E94A46B5BF8E}"/>
              </a:ext>
            </a:extLst>
          </p:cNvPr>
          <p:cNvSpPr txBox="1"/>
          <p:nvPr/>
        </p:nvSpPr>
        <p:spPr>
          <a:xfrm>
            <a:off x="218788" y="1466947"/>
            <a:ext cx="11658848" cy="371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initialize each vertex to be a connected component</a:t>
            </a:r>
            <a:endParaRPr lang="en-US" sz="2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sort the edges by weight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(edge (u, v) in sorted order){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if(find(u) != find(v)){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add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union(find(u),find(v)) 		}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2C97D3-B21F-ECDD-B61E-3F96A4832A88}"/>
              </a:ext>
            </a:extLst>
          </p:cNvPr>
          <p:cNvGrpSpPr/>
          <p:nvPr/>
        </p:nvGrpSpPr>
        <p:grpSpPr>
          <a:xfrm>
            <a:off x="6168868" y="3356811"/>
            <a:ext cx="4623458" cy="3385751"/>
            <a:chOff x="7204647" y="2783322"/>
            <a:chExt cx="4129707" cy="30522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10C414-1EFA-76D1-8107-7BF6633889AC}"/>
                </a:ext>
              </a:extLst>
            </p:cNvPr>
            <p:cNvSpPr/>
            <p:nvPr/>
          </p:nvSpPr>
          <p:spPr>
            <a:xfrm>
              <a:off x="7204647" y="4332994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B7A50-764E-85D2-B42F-7BCC68047962}"/>
                </a:ext>
              </a:extLst>
            </p:cNvPr>
            <p:cNvSpPr/>
            <p:nvPr/>
          </p:nvSpPr>
          <p:spPr>
            <a:xfrm>
              <a:off x="9115073" y="3277636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C19615-FEE7-EB16-DBD7-1A51FE6A46ED}"/>
                </a:ext>
              </a:extLst>
            </p:cNvPr>
            <p:cNvSpPr/>
            <p:nvPr/>
          </p:nvSpPr>
          <p:spPr>
            <a:xfrm>
              <a:off x="8507650" y="52375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216352C-CF72-1FA7-705E-E8152DEF44F2}"/>
                </a:ext>
              </a:extLst>
            </p:cNvPr>
            <p:cNvSpPr/>
            <p:nvPr/>
          </p:nvSpPr>
          <p:spPr>
            <a:xfrm>
              <a:off x="10547393" y="5032505"/>
              <a:ext cx="388722" cy="380422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A7BFBAE-37B0-0479-0091-19354B22BDE4}"/>
                </a:ext>
              </a:extLst>
            </p:cNvPr>
            <p:cNvSpPr/>
            <p:nvPr/>
          </p:nvSpPr>
          <p:spPr>
            <a:xfrm>
              <a:off x="10834878" y="3526980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DE7C0A-E12E-C5A8-0556-82F3BF93DFBB}"/>
                </a:ext>
              </a:extLst>
            </p:cNvPr>
            <p:cNvSpPr/>
            <p:nvPr/>
          </p:nvSpPr>
          <p:spPr>
            <a:xfrm>
              <a:off x="8617139" y="4152655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459BD6-DC87-B008-61CF-85B0D14242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8550" y="3464595"/>
              <a:ext cx="1666523" cy="9564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D9DFAB-A35E-7DA5-389D-E070CD7488C3}"/>
                </a:ext>
              </a:extLst>
            </p:cNvPr>
            <p:cNvCxnSpPr>
              <a:stCxn id="7" idx="5"/>
              <a:endCxn id="9" idx="2"/>
            </p:cNvCxnSpPr>
            <p:nvPr/>
          </p:nvCxnSpPr>
          <p:spPr>
            <a:xfrm>
              <a:off x="7448550" y="4571689"/>
              <a:ext cx="1059100" cy="805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1A448FF-33A2-D692-D498-158FE6FE3AAE}"/>
                </a:ext>
              </a:extLst>
            </p:cNvPr>
            <p:cNvCxnSpPr>
              <a:cxnSpLocks/>
              <a:stCxn id="9" idx="0"/>
              <a:endCxn id="12" idx="4"/>
            </p:cNvCxnSpPr>
            <p:nvPr/>
          </p:nvCxnSpPr>
          <p:spPr>
            <a:xfrm flipV="1">
              <a:off x="8650525" y="4432304"/>
              <a:ext cx="109489" cy="805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E93544-A03B-EC67-1BA9-A2423C2457D3}"/>
                </a:ext>
              </a:extLst>
            </p:cNvPr>
            <p:cNvCxnSpPr>
              <a:stCxn id="12" idx="2"/>
              <a:endCxn id="7" idx="6"/>
            </p:cNvCxnSpPr>
            <p:nvPr/>
          </p:nvCxnSpPr>
          <p:spPr>
            <a:xfrm flipH="1">
              <a:off x="7490397" y="4292480"/>
              <a:ext cx="1126742" cy="180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6FD9FA-5B29-0C0B-65FF-4D711B475A6C}"/>
                </a:ext>
              </a:extLst>
            </p:cNvPr>
            <p:cNvCxnSpPr>
              <a:stCxn id="12" idx="7"/>
              <a:endCxn id="11" idx="2"/>
            </p:cNvCxnSpPr>
            <p:nvPr/>
          </p:nvCxnSpPr>
          <p:spPr>
            <a:xfrm flipV="1">
              <a:off x="8861042" y="3666805"/>
              <a:ext cx="1973836" cy="5268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5717EE-469E-A771-E8F3-AB75A7B1ADC2}"/>
                </a:ext>
              </a:extLst>
            </p:cNvPr>
            <p:cNvCxnSpPr>
              <a:stCxn id="11" idx="4"/>
              <a:endCxn id="10" idx="0"/>
            </p:cNvCxnSpPr>
            <p:nvPr/>
          </p:nvCxnSpPr>
          <p:spPr>
            <a:xfrm flipH="1">
              <a:off x="10741754" y="3806629"/>
              <a:ext cx="235999" cy="1225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30FCB7-343E-B03D-8792-048033565590}"/>
                </a:ext>
              </a:extLst>
            </p:cNvPr>
            <p:cNvCxnSpPr>
              <a:stCxn id="10" idx="3"/>
              <a:endCxn id="9" idx="6"/>
            </p:cNvCxnSpPr>
            <p:nvPr/>
          </p:nvCxnSpPr>
          <p:spPr>
            <a:xfrm flipH="1">
              <a:off x="8793400" y="5357215"/>
              <a:ext cx="1810920" cy="20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81D4FF-137E-0D6E-0B53-582B78686F52}"/>
                </a:ext>
              </a:extLst>
            </p:cNvPr>
            <p:cNvCxnSpPr>
              <a:cxnSpLocks/>
              <a:stCxn id="11" idx="2"/>
              <a:endCxn id="8" idx="6"/>
            </p:cNvCxnSpPr>
            <p:nvPr/>
          </p:nvCxnSpPr>
          <p:spPr>
            <a:xfrm flipH="1" flipV="1">
              <a:off x="9400823" y="3417461"/>
              <a:ext cx="1434055" cy="249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634F4A-ED63-6B2C-65C1-9C3E795005B2}"/>
                </a:ext>
              </a:extLst>
            </p:cNvPr>
            <p:cNvCxnSpPr>
              <a:stCxn id="11" idx="3"/>
              <a:endCxn id="9" idx="7"/>
            </p:cNvCxnSpPr>
            <p:nvPr/>
          </p:nvCxnSpPr>
          <p:spPr>
            <a:xfrm flipH="1">
              <a:off x="8751553" y="3765675"/>
              <a:ext cx="2125172" cy="1512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4D7C05E-3D5E-512F-54E0-B743AFF7C20D}"/>
                </a:ext>
              </a:extLst>
            </p:cNvPr>
            <p:cNvCxnSpPr>
              <a:cxnSpLocks/>
              <a:stCxn id="8" idx="4"/>
              <a:endCxn id="10" idx="2"/>
            </p:cNvCxnSpPr>
            <p:nvPr/>
          </p:nvCxnSpPr>
          <p:spPr>
            <a:xfrm>
              <a:off x="9257948" y="3557285"/>
              <a:ext cx="1289445" cy="16654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F1756D-9426-8F57-BE8A-DDEB5AE9ECA1}"/>
                </a:ext>
              </a:extLst>
            </p:cNvPr>
            <p:cNvSpPr txBox="1"/>
            <p:nvPr/>
          </p:nvSpPr>
          <p:spPr>
            <a:xfrm>
              <a:off x="8360137" y="2783322"/>
              <a:ext cx="534408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88B04C-6692-E186-75FD-507780EBD43C}"/>
                </a:ext>
              </a:extLst>
            </p:cNvPr>
            <p:cNvSpPr txBox="1"/>
            <p:nvPr/>
          </p:nvSpPr>
          <p:spPr>
            <a:xfrm>
              <a:off x="9482200" y="304023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842FF7-A6BA-176F-BD5B-3DAEC9567CBE}"/>
                </a:ext>
              </a:extLst>
            </p:cNvPr>
            <p:cNvSpPr txBox="1"/>
            <p:nvPr/>
          </p:nvSpPr>
          <p:spPr>
            <a:xfrm>
              <a:off x="9342879" y="3515282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310888-B01C-AF9E-6D62-A359D4506EF3}"/>
                </a:ext>
              </a:extLst>
            </p:cNvPr>
            <p:cNvSpPr txBox="1"/>
            <p:nvPr/>
          </p:nvSpPr>
          <p:spPr>
            <a:xfrm>
              <a:off x="7997348" y="40805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D16BE6-2403-6ED0-4962-46EC1C084775}"/>
                </a:ext>
              </a:extLst>
            </p:cNvPr>
            <p:cNvSpPr txBox="1"/>
            <p:nvPr/>
          </p:nvSpPr>
          <p:spPr>
            <a:xfrm>
              <a:off x="7750239" y="4974547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E051CE-A497-CAD4-E38B-3F28D2EA709D}"/>
                </a:ext>
              </a:extLst>
            </p:cNvPr>
            <p:cNvSpPr txBox="1"/>
            <p:nvPr/>
          </p:nvSpPr>
          <p:spPr>
            <a:xfrm>
              <a:off x="8436809" y="4576094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602AF7-BF1E-8B68-8108-32526BB4C30E}"/>
                </a:ext>
              </a:extLst>
            </p:cNvPr>
            <p:cNvSpPr txBox="1"/>
            <p:nvPr/>
          </p:nvSpPr>
          <p:spPr>
            <a:xfrm>
              <a:off x="9482200" y="5419408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37FA40-C1FE-0AAC-7555-915C80259ED0}"/>
                </a:ext>
              </a:extLst>
            </p:cNvPr>
            <p:cNvSpPr txBox="1"/>
            <p:nvPr/>
          </p:nvSpPr>
          <p:spPr>
            <a:xfrm>
              <a:off x="11016410" y="4391350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3CDFE-541E-A785-0809-34FB0E19BAB3}"/>
                </a:ext>
              </a:extLst>
            </p:cNvPr>
            <p:cNvSpPr txBox="1"/>
            <p:nvPr/>
          </p:nvSpPr>
          <p:spPr>
            <a:xfrm>
              <a:off x="8968623" y="4103979"/>
              <a:ext cx="405270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75334E-C8C8-DBFB-D36A-96B9FE4EA3DC}"/>
                </a:ext>
              </a:extLst>
            </p:cNvPr>
            <p:cNvSpPr txBox="1"/>
            <p:nvPr/>
          </p:nvSpPr>
          <p:spPr>
            <a:xfrm>
              <a:off x="8817232" y="4779793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1EC34C9-3106-1E5E-6264-48357F6C1B28}"/>
                </a:ext>
              </a:extLst>
            </p:cNvPr>
            <p:cNvSpPr/>
            <p:nvPr/>
          </p:nvSpPr>
          <p:spPr>
            <a:xfrm>
              <a:off x="7765034" y="2986597"/>
              <a:ext cx="285750" cy="279649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D4E159-0C7B-5C2F-1222-A8151E4368AD}"/>
                </a:ext>
              </a:extLst>
            </p:cNvPr>
            <p:cNvCxnSpPr>
              <a:cxnSpLocks/>
              <a:stCxn id="8" idx="1"/>
              <a:endCxn id="47" idx="5"/>
            </p:cNvCxnSpPr>
            <p:nvPr/>
          </p:nvCxnSpPr>
          <p:spPr>
            <a:xfrm flipH="1" flipV="1">
              <a:off x="8008938" y="3225292"/>
              <a:ext cx="1147982" cy="932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26967F-A007-A485-B253-B6C42623EAC8}"/>
                </a:ext>
              </a:extLst>
            </p:cNvPr>
            <p:cNvSpPr txBox="1"/>
            <p:nvPr/>
          </p:nvSpPr>
          <p:spPr>
            <a:xfrm>
              <a:off x="8149748" y="3464366"/>
              <a:ext cx="317944" cy="41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D2C62D1-D895-A422-6305-9215970EF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706226"/>
                  </p:ext>
                </p:extLst>
              </p:nvPr>
            </p:nvGraphicFramePr>
            <p:xfrm>
              <a:off x="8562749" y="46156"/>
              <a:ext cx="3527194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5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35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Worst-case 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MakeSet</a:t>
                          </a:r>
                          <a:r>
                            <a:rPr lang="en-US" sz="22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D2C62D1-D895-A422-6305-9215970EF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706226"/>
                  </p:ext>
                </p:extLst>
              </p:nvPr>
            </p:nvGraphicFramePr>
            <p:xfrm>
              <a:off x="8562749" y="46156"/>
              <a:ext cx="3527194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5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35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Worst-case Amortized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err="1"/>
                            <a:t>MakeSet</a:t>
                          </a:r>
                          <a:r>
                            <a:rPr lang="en-US" sz="2200" dirty="0"/>
                            <a:t>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5" t="-154930" r="-1379" b="-2267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Union()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5" t="-258571" r="-1379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Find()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5" t="-358571" r="-1379" b="-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4263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1837</TotalTime>
  <Words>5140</Words>
  <Application>Microsoft Office PowerPoint</Application>
  <PresentationFormat>Widescreen</PresentationFormat>
  <Paragraphs>703</Paragraphs>
  <Slides>70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Baskerville Old Face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 and NP</vt:lpstr>
      <vt:lpstr>Announcements</vt:lpstr>
      <vt:lpstr>Kruskal’s Algorithm: Running Time</vt:lpstr>
      <vt:lpstr>Kruskal’s Algorithm: Running Time</vt:lpstr>
      <vt:lpstr>Union-Find Crash Course</vt:lpstr>
      <vt:lpstr>Union-Find Running Time</vt:lpstr>
      <vt:lpstr>log^∗⁡n</vt:lpstr>
      <vt:lpstr>Using Union-Find</vt:lpstr>
      <vt:lpstr>Try it Out</vt:lpstr>
      <vt:lpstr>Running Time?</vt:lpstr>
      <vt:lpstr>Try it Out</vt:lpstr>
      <vt:lpstr>Try it Out</vt:lpstr>
      <vt:lpstr>Some Extra Comments</vt:lpstr>
      <vt:lpstr>Aside: A Graph of Trees</vt:lpstr>
      <vt:lpstr>PowerPoint Presentation</vt:lpstr>
      <vt:lpstr>P vs. NP</vt:lpstr>
      <vt:lpstr>Taking a Big Step Back</vt:lpstr>
      <vt:lpstr>Taking a Big Step Back</vt:lpstr>
      <vt:lpstr>Running Times</vt:lpstr>
      <vt:lpstr>Efficient</vt:lpstr>
      <vt:lpstr>Definition Dump</vt:lpstr>
      <vt:lpstr>Some definitions</vt:lpstr>
      <vt:lpstr>Some definitions</vt:lpstr>
      <vt:lpstr>Decision Problems</vt:lpstr>
      <vt:lpstr>P</vt:lpstr>
      <vt:lpstr>I’ll know it when I see it.</vt:lpstr>
      <vt:lpstr>I’ll know it when I see it.</vt:lpstr>
      <vt:lpstr>I’ll know it when I see it.</vt:lpstr>
      <vt:lpstr>I’ll know it when I see it.</vt:lpstr>
      <vt:lpstr>NP</vt:lpstr>
      <vt:lpstr>P vs. NP</vt:lpstr>
      <vt:lpstr>P vs. NP</vt:lpstr>
      <vt:lpstr>EXP</vt:lpstr>
      <vt:lpstr>EXP</vt:lpstr>
      <vt:lpstr>Reductions</vt:lpstr>
      <vt:lpstr>Reductions</vt:lpstr>
      <vt:lpstr>The Direction Matters!</vt:lpstr>
      <vt:lpstr>We reduced shortest paths on (integer-weighted) graphs to shortest paths on unweighted graphs</vt:lpstr>
      <vt:lpstr>NP-complete</vt:lpstr>
      <vt:lpstr>NP-complete</vt:lpstr>
      <vt:lpstr>Reductions Redux</vt:lpstr>
      <vt:lpstr>Reductions Redux</vt:lpstr>
      <vt:lpstr>Examples</vt:lpstr>
      <vt:lpstr>Examples</vt:lpstr>
      <vt:lpstr>Examples</vt:lpstr>
      <vt:lpstr>NP-hard</vt:lpstr>
      <vt:lpstr>NP-hard</vt:lpstr>
      <vt:lpstr>What The World Looks Like (We Think)</vt:lpstr>
      <vt:lpstr>What The World Looks Like (If P=NP)</vt:lpstr>
      <vt:lpstr>Why P vs. NP matters</vt:lpstr>
      <vt:lpstr>PowerPoint Presentation</vt:lpstr>
      <vt:lpstr>Why is it called NP?</vt:lpstr>
      <vt:lpstr>PowerPoint Presentation</vt:lpstr>
      <vt:lpstr>Nondeterminism</vt:lpstr>
      <vt:lpstr>If we had a nondeterministic computer…</vt:lpstr>
      <vt:lpstr>If we had a nondeterministic computer…</vt:lpstr>
      <vt:lpstr>Analogue of NFA/DFA equivalence</vt:lpstr>
      <vt:lpstr>History, and Why P vs. NP?</vt:lpstr>
      <vt:lpstr>NP-Completeness</vt:lpstr>
      <vt:lpstr>NP-Complete Problems</vt:lpstr>
      <vt:lpstr>NP-Complete Problems</vt:lpstr>
      <vt:lpstr>NP-Complete Problems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Graph Algorithms</dc:title>
  <dc:creator>rtweber2</dc:creator>
  <cp:lastModifiedBy>Robert Weber</cp:lastModifiedBy>
  <cp:revision>19</cp:revision>
  <cp:lastPrinted>2025-06-02T17:20:28Z</cp:lastPrinted>
  <dcterms:created xsi:type="dcterms:W3CDTF">2021-12-07T17:43:56Z</dcterms:created>
  <dcterms:modified xsi:type="dcterms:W3CDTF">2025-06-02T19:17:09Z</dcterms:modified>
</cp:coreProperties>
</file>