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97" r:id="rId3"/>
    <p:sldId id="271" r:id="rId4"/>
    <p:sldId id="274" r:id="rId5"/>
    <p:sldId id="275" r:id="rId6"/>
    <p:sldId id="258" r:id="rId7"/>
    <p:sldId id="277" r:id="rId8"/>
    <p:sldId id="281" r:id="rId9"/>
    <p:sldId id="261" r:id="rId10"/>
    <p:sldId id="358" r:id="rId11"/>
    <p:sldId id="359" r:id="rId12"/>
    <p:sldId id="360" r:id="rId13"/>
    <p:sldId id="395" r:id="rId14"/>
    <p:sldId id="396" r:id="rId15"/>
    <p:sldId id="307" r:id="rId16"/>
    <p:sldId id="265" r:id="rId17"/>
    <p:sldId id="292" r:id="rId18"/>
    <p:sldId id="296" r:id="rId19"/>
    <p:sldId id="266" r:id="rId20"/>
    <p:sldId id="267" r:id="rId21"/>
    <p:sldId id="264" r:id="rId22"/>
    <p:sldId id="303" r:id="rId23"/>
    <p:sldId id="282" r:id="rId24"/>
    <p:sldId id="270" r:id="rId25"/>
    <p:sldId id="297" r:id="rId26"/>
    <p:sldId id="299" r:id="rId27"/>
    <p:sldId id="300" r:id="rId28"/>
    <p:sldId id="298" r:id="rId29"/>
    <p:sldId id="308" r:id="rId30"/>
    <p:sldId id="294" r:id="rId31"/>
    <p:sldId id="302" r:id="rId32"/>
    <p:sldId id="394" r:id="rId33"/>
    <p:sldId id="285" r:id="rId34"/>
    <p:sldId id="268" r:id="rId35"/>
    <p:sldId id="284" r:id="rId36"/>
    <p:sldId id="309" r:id="rId37"/>
    <p:sldId id="379" r:id="rId38"/>
    <p:sldId id="380" r:id="rId39"/>
    <p:sldId id="382" r:id="rId40"/>
    <p:sldId id="260" r:id="rId41"/>
    <p:sldId id="383" r:id="rId42"/>
    <p:sldId id="320" r:id="rId43"/>
    <p:sldId id="384" r:id="rId44"/>
    <p:sldId id="385" r:id="rId45"/>
    <p:sldId id="386" r:id="rId46"/>
    <p:sldId id="330" r:id="rId47"/>
    <p:sldId id="392" r:id="rId48"/>
    <p:sldId id="338" r:id="rId49"/>
    <p:sldId id="393" r:id="rId50"/>
    <p:sldId id="387" r:id="rId51"/>
    <p:sldId id="388" r:id="rId52"/>
    <p:sldId id="339" r:id="rId53"/>
    <p:sldId id="389" r:id="rId54"/>
    <p:sldId id="390" r:id="rId55"/>
    <p:sldId id="319" r:id="rId56"/>
    <p:sldId id="331" r:id="rId57"/>
    <p:sldId id="333" r:id="rId58"/>
    <p:sldId id="332" r:id="rId59"/>
    <p:sldId id="334" r:id="rId60"/>
    <p:sldId id="391" r:id="rId61"/>
    <p:sldId id="343" r:id="rId62"/>
    <p:sldId id="322" r:id="rId6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8346" autoAdjust="0"/>
  </p:normalViewPr>
  <p:slideViewPr>
    <p:cSldViewPr snapToGrid="0">
      <p:cViewPr varScale="1">
        <p:scale>
          <a:sx n="58" d="100"/>
          <a:sy n="58" d="100"/>
        </p:scale>
        <p:origin x="9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5-21T15:38:53.888"/>
    </inkml:context>
    <inkml:brush xml:id="br0">
      <inkml:brushProperty name="width" value="0.05292" units="cm"/>
      <inkml:brushProperty name="height" value="0.05292" units="cm"/>
      <inkml:brushProperty name="color" value="#FF0000"/>
    </inkml:brush>
  </inkml:definitions>
  <inkml:trace contextRef="#ctx0" brushRef="#br0">17052 11322 367 0,'0'0'8'0,"0"0"1"0,18-15 1 0,-9-1 1 0,-9 16-11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53A2DB0-ED42-4BA9-97D4-3103DF415320}" type="datetimeFigureOut">
              <a:rPr lang="en-US" smtClean="0"/>
              <a:t>5/30/2025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342551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union (as described here) is actually calling find twice. </a:t>
            </a:r>
            <a:br>
              <a:rPr lang="en-US" dirty="0"/>
            </a:br>
            <a:r>
              <a:rPr lang="en-US" dirty="0"/>
              <a:t>If you define union to only work when given the name/representative of the set (rather than any element) you don’t need to do the find() operation.</a:t>
            </a:r>
            <a:br>
              <a:rPr lang="en-US" dirty="0"/>
            </a:br>
            <a:r>
              <a:rPr lang="en-US" dirty="0"/>
              <a:t>You’d have O(1) for union (amortized/unamortized) operations, but then you’re calling more finds so Kruskal’s isn’t any better.</a:t>
            </a:r>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14871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28</a:t>
            </a:fld>
            <a:endParaRPr lang="en-US"/>
          </a:p>
        </p:txBody>
      </p:sp>
    </p:spTree>
    <p:extLst>
      <p:ext uri="{BB962C8B-B14F-4D97-AF65-F5344CB8AC3E}">
        <p14:creationId xmlns:p14="http://schemas.microsoft.com/office/powerpoint/2010/main" val="305274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1155053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9CC6F6B-E8EE-4CA3-B545-E40E8F0DE068}" type="datetime1">
              <a:rPr lang="en-US" smtClean="0"/>
              <a:t>5/30/2025</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D5AEEB5-EDDA-4CC3-BF0A-C39DFE4FA86D}" type="datetime1">
              <a:rPr lang="en-US" smtClean="0"/>
              <a:t>5/30/2025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9D2A6F5-5686-40CD-BA9D-9AFC0BA5F520}" type="datetime1">
              <a:rPr lang="en-US" smtClean="0"/>
              <a:t>5/30/2025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CA9DA-B0C1-47BE-8E27-DA461E45DCA6}" type="datetime1">
              <a:rPr lang="en-US" smtClean="0"/>
              <a:t>5/30/2025</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21511B-B403-4E88-8ABB-4965315CF6EF}" type="datetime1">
              <a:rPr lang="en-US" smtClean="0"/>
              <a:t>5/30/2025</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48CC8-A097-41D7-A7FE-4DA47FAB54F6}" type="datetime1">
              <a:rPr lang="en-US" smtClean="0"/>
              <a:t>5/30/2025</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E8C80315-3DEF-49A5-9534-F123609745AF}" type="datetime1">
              <a:rPr lang="en-US" smtClean="0"/>
              <a:t>5/30/2025</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0793FC-780D-4842-8DDE-6F6BB08358A2}" type="datetime1">
              <a:rPr lang="en-US" smtClean="0"/>
              <a:t>5/30/2025</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E3E65-EF57-44E9-8077-920E704B689E}" type="datetime1">
              <a:rPr lang="en-US" smtClean="0"/>
              <a:t>5/30/2025</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B358DC-A876-4682-8551-52061F5EC3B4}" type="datetime1">
              <a:rPr lang="en-US" smtClean="0"/>
              <a:t>5/30/2025</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7F129FD-5044-4648-ABD3-9759B824B734}" type="datetime1">
              <a:rPr lang="en-US" smtClean="0"/>
              <a:t>5/30/2025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4435C7C-6182-4AA4-B3F3-2A7D48B73675}" type="datetime1">
              <a:rPr lang="en-US" smtClean="0"/>
              <a:t>5/30/2025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urses.cs.washington.edu/courses/cse332/25sp/exams/final.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a:xfrm>
            <a:off x="384048" y="4960137"/>
            <a:ext cx="7845552" cy="1463040"/>
          </a:xfrm>
        </p:spPr>
        <p:txBody>
          <a:bodyPr/>
          <a:lstStyle/>
          <a:p>
            <a:r>
              <a:rPr lang="en-US" dirty="0"/>
              <a:t>Minimum Spanning Trees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332 Sp25</a:t>
            </a:r>
          </a:p>
          <a:p>
            <a:r>
              <a:rPr lang="en-US" dirty="0"/>
              <a:t>Lecture 25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1929"/>
            <a:ext cx="457200" cy="296037"/>
          </a:xfrm>
          <a:prstGeom prst="rect">
            <a:avLst/>
          </a:prstGeom>
        </p:spPr>
      </p:pic>
      <p:pic>
        <p:nvPicPr>
          <p:cNvPr id="7" name="Picture 6">
            <a:extLst>
              <a:ext uri="{FF2B5EF4-FFF2-40B4-BE49-F238E27FC236}">
                <a16:creationId xmlns:a16="http://schemas.microsoft.com/office/drawing/2014/main" id="{FEB9EC4A-C1DF-45A1-93EA-60BB7A5F5131}"/>
              </a:ext>
            </a:extLst>
          </p:cNvPr>
          <p:cNvPicPr>
            <a:picLocks noChangeAspect="1"/>
          </p:cNvPicPr>
          <p:nvPr/>
        </p:nvPicPr>
        <p:blipFill rotWithShape="1">
          <a:blip r:embed="rId4">
            <a:extLst>
              <a:ext uri="{28A0092B-C50C-407E-A947-70E740481C1C}">
                <a14:useLocalDpi xmlns:a14="http://schemas.microsoft.com/office/drawing/2010/main" val="0"/>
              </a:ext>
            </a:extLst>
          </a:blip>
          <a:srcRect r="8051"/>
          <a:stretch/>
        </p:blipFill>
        <p:spPr>
          <a:xfrm>
            <a:off x="0" y="-47134"/>
            <a:ext cx="12252960" cy="4627084"/>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Prim’s Algorithm</a:t>
            </a:r>
          </a:p>
        </p:txBody>
      </p:sp>
      <p:sp>
        <p:nvSpPr>
          <p:cNvPr id="3" name="Content Placeholder 2"/>
          <p:cNvSpPr>
            <a:spLocks noGrp="1"/>
          </p:cNvSpPr>
          <p:nvPr>
            <p:ph idx="1"/>
          </p:nvPr>
        </p:nvSpPr>
        <p:spPr/>
        <p:txBody>
          <a:bodyPr>
            <a:normAutofit/>
          </a:bodyPr>
          <a:lstStyle/>
          <a:p>
            <a:r>
              <a:rPr lang="en-US" sz="2800" dirty="0"/>
              <a:t>Algorithm idea: choose an arbitrary starting point. Add a new edge that:</a:t>
            </a:r>
          </a:p>
          <a:p>
            <a:pPr lvl="1"/>
            <a:r>
              <a:rPr lang="en-US" sz="2800" dirty="0"/>
              <a:t>Will let you reach more vertices.</a:t>
            </a:r>
          </a:p>
          <a:p>
            <a:pPr lvl="1"/>
            <a:r>
              <a:rPr lang="en-US" sz="2800" dirty="0"/>
              <a:t>Is as light as possible</a:t>
            </a:r>
          </a:p>
          <a:p>
            <a:r>
              <a:rPr lang="en-US" sz="2800" dirty="0"/>
              <a:t>We’d like each not-yet-connected vertex to be able to tell us the lightest edge we could add to connect it. </a:t>
            </a:r>
          </a:p>
        </p:txBody>
      </p:sp>
    </p:spTree>
    <p:extLst>
      <p:ext uri="{BB962C8B-B14F-4D97-AF65-F5344CB8AC3E}">
        <p14:creationId xmlns:p14="http://schemas.microsoft.com/office/powerpoint/2010/main" val="49163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mc:Choice xmlns:a14="http://schemas.microsoft.com/office/drawing/2010/main" Requires="a14">
          <p:sp>
            <p:nvSpPr>
              <p:cNvPr id="6" name="TextBox 5"/>
              <p:cNvSpPr txBox="1"/>
              <p:nvPr/>
            </p:nvSpPr>
            <p:spPr>
              <a:xfrm>
                <a:off x="2542958" y="263276"/>
                <a:ext cx="8311896" cy="6622326"/>
              </a:xfrm>
              <a:prstGeom prst="rect">
                <a:avLst/>
              </a:prstGeom>
              <a:noFill/>
            </p:spPr>
            <p:txBody>
              <a:bodyPr wrap="square" rtlCol="0">
                <a:spAutoFit/>
              </a:bodyPr>
              <a:lstStyle/>
              <a:p>
                <a:pPr>
                  <a:spcBef>
                    <a:spcPts val="200"/>
                  </a:spcBef>
                </a:pPr>
                <a:r>
                  <a:rPr lang="en-US" sz="2200" dirty="0" err="1">
                    <a:latin typeface="Courier New" panose="02070309020205020404" pitchFamily="49" charset="0"/>
                    <a:cs typeface="Courier New" panose="02070309020205020404" pitchFamily="49" charset="0"/>
                  </a:rPr>
                  <a:t>PrimMST</a:t>
                </a:r>
                <a:r>
                  <a:rPr lang="en-US" sz="2200" dirty="0">
                    <a:latin typeface="Courier New" panose="02070309020205020404" pitchFamily="49" charset="0"/>
                    <a:cs typeface="Courier New" panose="02070309020205020404" pitchFamily="49" charset="0"/>
                  </a:rPr>
                  <a:t>(Graph G) </a:t>
                </a:r>
              </a:p>
              <a:p>
                <a:pPr>
                  <a:spcBef>
                    <a:spcPts val="200"/>
                  </a:spcBef>
                </a:pPr>
                <a:r>
                  <a:rPr lang="en-US" sz="2200" dirty="0">
                    <a:latin typeface="Courier New" panose="02070309020205020404" pitchFamily="49" charset="0"/>
                    <a:cs typeface="Courier New" panose="02070309020205020404" pitchFamily="49" charset="0"/>
                  </a:rPr>
                  <a:t>   initialize costs to </a:t>
                </a:r>
                <a14:m>
                  <m:oMath xmlns:m="http://schemas.openxmlformats.org/officeDocument/2006/math">
                    <m:r>
                      <a:rPr lang="en-US" sz="2200" b="0" i="1" smtClean="0">
                        <a:latin typeface="Cambria Math" panose="02040503050406030204" pitchFamily="18" charset="0"/>
                        <a:cs typeface="Courier New" panose="02070309020205020404" pitchFamily="49" charset="0"/>
                      </a:rPr>
                      <m:t>∞</m:t>
                    </m:r>
                  </m:oMath>
                </a14:m>
                <a:endParaRPr lang="en-US" sz="2200" b="0" dirty="0">
                  <a:latin typeface="Courier New" panose="02070309020205020404" pitchFamily="49" charset="0"/>
                  <a:cs typeface="Courier New" panose="02070309020205020404" pitchFamily="49" charset="0"/>
                </a:endParaRPr>
              </a:p>
              <a:p>
                <a:pPr>
                  <a:spcBef>
                    <a:spcPts val="200"/>
                  </a:spcBef>
                </a:pPr>
                <a:r>
                  <a:rPr lang="en-US" sz="2200" dirty="0">
                    <a:latin typeface="Courier New" panose="02070309020205020404" pitchFamily="49" charset="0"/>
                    <a:cs typeface="Courier New" panose="02070309020205020404" pitchFamily="49" charset="0"/>
                  </a:rPr>
                  <a:t>   mark source as cost 0</a:t>
                </a:r>
              </a:p>
              <a:p>
                <a:pPr>
                  <a:spcBef>
                    <a:spcPts val="200"/>
                  </a:spcBef>
                </a:pPr>
                <a:r>
                  <a:rPr lang="en-US" sz="2200" dirty="0">
                    <a:latin typeface="Courier New" panose="02070309020205020404" pitchFamily="49" charset="0"/>
                    <a:cs typeface="Courier New" panose="02070309020205020404" pitchFamily="49" charset="0"/>
                  </a:rPr>
                  <a:t>   mark all vertices unprocessed</a:t>
                </a:r>
              </a:p>
              <a:p>
                <a:pPr>
                  <a:spcBef>
                    <a:spcPts val="200"/>
                  </a:spcBef>
                </a:pPr>
                <a:r>
                  <a:rPr lang="en-US" sz="2200" dirty="0">
                    <a:latin typeface="Courier New" panose="02070309020205020404" pitchFamily="49" charset="0"/>
                    <a:cs typeface="Courier New" panose="02070309020205020404" pitchFamily="49" charset="0"/>
                  </a:rPr>
                  <a:t>   foreach(edge (source, v) ) {</a:t>
                </a:r>
              </a:p>
              <a:p>
                <a:pPr>
                  <a:spcBef>
                    <a:spcPts val="200"/>
                  </a:spcBef>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v.cost</a:t>
                </a:r>
                <a:r>
                  <a:rPr lang="en-US" sz="2200" dirty="0">
                    <a:latin typeface="Courier New" panose="02070309020205020404" pitchFamily="49" charset="0"/>
                    <a:cs typeface="Courier New" panose="02070309020205020404" pitchFamily="49" charset="0"/>
                  </a:rPr>
                  <a:t> = weight(</a:t>
                </a:r>
                <a:r>
                  <a:rPr lang="en-US" sz="2200" dirty="0" err="1">
                    <a:latin typeface="Courier New" panose="02070309020205020404" pitchFamily="49" charset="0"/>
                    <a:cs typeface="Courier New" panose="02070309020205020404" pitchFamily="49" charset="0"/>
                  </a:rPr>
                  <a:t>source,v</a:t>
                </a: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while(there are unprocessed vertices){</a:t>
                </a:r>
              </a:p>
              <a:p>
                <a:pPr>
                  <a:spcBef>
                    <a:spcPts val="200"/>
                  </a:spcBef>
                </a:pPr>
                <a:r>
                  <a:rPr lang="en-US" sz="2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2200" dirty="0">
                    <a:latin typeface="Courier New" panose="02070309020205020404" pitchFamily="49" charset="0"/>
                    <a:cs typeface="Courier New" panose="02070309020205020404" pitchFamily="49" charset="0"/>
                  </a:rPr>
                  <a:t>	   add </a:t>
                </a:r>
                <a:r>
                  <a:rPr lang="en-US" sz="2200" dirty="0" err="1">
                    <a:latin typeface="Courier New" panose="02070309020205020404" pitchFamily="49" charset="0"/>
                    <a:cs typeface="Courier New" panose="02070309020205020404" pitchFamily="49" charset="0"/>
                  </a:rPr>
                  <a:t>u.bestEdge</a:t>
                </a:r>
                <a:r>
                  <a:rPr lang="en-US" sz="2200" dirty="0">
                    <a:latin typeface="Courier New" panose="02070309020205020404" pitchFamily="49" charset="0"/>
                    <a:cs typeface="Courier New" panose="02070309020205020404" pitchFamily="49" charset="0"/>
                  </a:rPr>
                  <a:t> to spanning tree</a:t>
                </a:r>
              </a:p>
              <a:p>
                <a:pPr>
                  <a:spcBef>
                    <a:spcPts val="200"/>
                  </a:spcBef>
                </a:pPr>
                <a:r>
                  <a:rPr lang="en-US" sz="2200" dirty="0">
                    <a:latin typeface="Courier New" panose="02070309020205020404" pitchFamily="49" charset="0"/>
                    <a:cs typeface="Courier New" panose="02070309020205020404" pitchFamily="49" charset="0"/>
                  </a:rPr>
                  <a:t>	   foreach(edge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pPr>
                  <a:spcBef>
                    <a:spcPts val="200"/>
                  </a:spcBef>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if(weight(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 &lt;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 = 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v.bestEdge</a:t>
                </a:r>
                <a:r>
                  <a:rPr lang="en-US" sz="2200" b="1" dirty="0">
                    <a:latin typeface="Courier New" panose="02070309020205020404" pitchFamily="49" charset="0"/>
                    <a:cs typeface="Courier New" panose="02070309020205020404" pitchFamily="49" charset="0"/>
                  </a:rPr>
                  <a:t> = (</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mark u as processed</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endParaRPr lang="en-US" sz="2200" dirty="0"/>
              </a:p>
            </p:txBody>
          </p:sp>
        </mc:Choice>
        <mc:Fallback>
          <p:sp>
            <p:nvSpPr>
              <p:cNvPr id="6" name="TextBox 5"/>
              <p:cNvSpPr txBox="1">
                <a:spLocks noRot="1" noChangeAspect="1" noMove="1" noResize="1" noEditPoints="1" noAdjustHandles="1" noChangeArrowheads="1" noChangeShapeType="1" noTextEdit="1"/>
              </p:cNvSpPr>
              <p:nvPr/>
            </p:nvSpPr>
            <p:spPr>
              <a:xfrm>
                <a:off x="2542958" y="263276"/>
                <a:ext cx="8311896" cy="6622326"/>
              </a:xfrm>
              <a:prstGeom prst="rect">
                <a:avLst/>
              </a:prstGeom>
              <a:blipFill>
                <a:blip r:embed="rId2"/>
                <a:stretch>
                  <a:fillRect l="-953" t="-644" b="-1012"/>
                </a:stretch>
              </a:blipFill>
            </p:spPr>
            <p:txBody>
              <a:bodyPr/>
              <a:lstStyle/>
              <a:p>
                <a:r>
                  <a:rPr lang="en-US">
                    <a:noFill/>
                  </a:rPr>
                  <a:t> </a:t>
                </a:r>
              </a:p>
            </p:txBody>
          </p:sp>
        </mc:Fallback>
      </mc:AlternateContent>
    </p:spTree>
    <p:extLst>
      <p:ext uri="{BB962C8B-B14F-4D97-AF65-F5344CB8AC3E}">
        <p14:creationId xmlns:p14="http://schemas.microsoft.com/office/powerpoint/2010/main" val="126765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0117" y="88615"/>
            <a:ext cx="3072006" cy="1014413"/>
          </a:xfrm>
        </p:spPr>
        <p:txBody>
          <a:bodyPr/>
          <a:lstStyle/>
          <a:p>
            <a:r>
              <a:rPr lang="en-US" dirty="0"/>
              <a:t>Try it Out</a:t>
            </a:r>
          </a:p>
        </p:txBody>
      </p:sp>
      <p:graphicFrame>
        <p:nvGraphicFramePr>
          <p:cNvPr id="34" name="Table 33"/>
          <p:cNvGraphicFramePr>
            <a:graphicFrameLocks noGrp="1"/>
          </p:cNvGraphicFramePr>
          <p:nvPr/>
        </p:nvGraphicFramePr>
        <p:xfrm>
          <a:off x="6546771" y="31615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210298">
                  <a:extLst>
                    <a:ext uri="{9D8B030D-6E8A-4147-A177-3AD203B41FA5}">
                      <a16:colId xmlns:a16="http://schemas.microsoft.com/office/drawing/2014/main" val="20001"/>
                    </a:ext>
                  </a:extLst>
                </a:gridCol>
                <a:gridCol w="1642547">
                  <a:extLst>
                    <a:ext uri="{9D8B030D-6E8A-4147-A177-3AD203B41FA5}">
                      <a16:colId xmlns:a16="http://schemas.microsoft.com/office/drawing/2014/main" val="20002"/>
                    </a:ext>
                  </a:extLst>
                </a:gridCol>
                <a:gridCol w="1469646">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a:t>Cost</a:t>
                      </a:r>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5B5E6EC-56FF-8895-26A9-2E341D46A321}"/>
                  </a:ext>
                </a:extLst>
              </p:cNvPr>
              <p:cNvSpPr txBox="1"/>
              <p:nvPr/>
            </p:nvSpPr>
            <p:spPr>
              <a:xfrm>
                <a:off x="1799" y="436442"/>
                <a:ext cx="8311896" cy="5791329"/>
              </a:xfrm>
              <a:prstGeom prst="rect">
                <a:avLst/>
              </a:prstGeom>
              <a:noFill/>
            </p:spPr>
            <p:txBody>
              <a:bodyPr wrap="square" rtlCol="0">
                <a:spAutoFit/>
              </a:bodyPr>
              <a:lstStyle/>
              <a:p>
                <a:pPr>
                  <a:spcBef>
                    <a:spcPts val="200"/>
                  </a:spcBef>
                </a:pPr>
                <a:r>
                  <a:rPr lang="en-US" sz="1900" dirty="0" err="1">
                    <a:latin typeface="Courier New" panose="02070309020205020404" pitchFamily="49" charset="0"/>
                    <a:cs typeface="Courier New" panose="02070309020205020404" pitchFamily="49" charset="0"/>
                  </a:rPr>
                  <a:t>PrimMST</a:t>
                </a:r>
                <a:r>
                  <a:rPr lang="en-US" sz="1900" dirty="0">
                    <a:latin typeface="Courier New" panose="02070309020205020404" pitchFamily="49" charset="0"/>
                    <a:cs typeface="Courier New" panose="02070309020205020404" pitchFamily="49" charset="0"/>
                  </a:rPr>
                  <a:t>(Graph G) </a:t>
                </a:r>
              </a:p>
              <a:p>
                <a:pPr>
                  <a:spcBef>
                    <a:spcPts val="200"/>
                  </a:spcBef>
                </a:pPr>
                <a:r>
                  <a:rPr lang="en-US" sz="1900" dirty="0">
                    <a:latin typeface="Courier New" panose="02070309020205020404" pitchFamily="49" charset="0"/>
                    <a:cs typeface="Courier New" panose="02070309020205020404" pitchFamily="49" charset="0"/>
                  </a:rPr>
                  <a:t>   initialize costs to </a:t>
                </a:r>
                <a14:m>
                  <m:oMath xmlns:m="http://schemas.openxmlformats.org/officeDocument/2006/math">
                    <m:r>
                      <a:rPr lang="en-US" sz="1900" b="0" i="1" smtClean="0">
                        <a:latin typeface="Cambria Math" panose="02040503050406030204" pitchFamily="18" charset="0"/>
                        <a:cs typeface="Courier New" panose="02070309020205020404" pitchFamily="49" charset="0"/>
                      </a:rPr>
                      <m:t>∞</m:t>
                    </m:r>
                  </m:oMath>
                </a14:m>
                <a:endParaRPr lang="en-US" sz="1900" b="0" dirty="0">
                  <a:latin typeface="Courier New" panose="02070309020205020404" pitchFamily="49" charset="0"/>
                  <a:cs typeface="Courier New" panose="02070309020205020404" pitchFamily="49" charset="0"/>
                </a:endParaRPr>
              </a:p>
              <a:p>
                <a:pPr>
                  <a:spcBef>
                    <a:spcPts val="200"/>
                  </a:spcBef>
                </a:pPr>
                <a:r>
                  <a:rPr lang="en-US" sz="1900" dirty="0">
                    <a:latin typeface="Courier New" panose="02070309020205020404" pitchFamily="49" charset="0"/>
                    <a:cs typeface="Courier New" panose="02070309020205020404" pitchFamily="49" charset="0"/>
                  </a:rPr>
                  <a:t>   mark source as cost 0</a:t>
                </a:r>
              </a:p>
              <a:p>
                <a:pPr>
                  <a:spcBef>
                    <a:spcPts val="200"/>
                  </a:spcBef>
                </a:pPr>
                <a:r>
                  <a:rPr lang="en-US" sz="1900" dirty="0">
                    <a:latin typeface="Courier New" panose="02070309020205020404" pitchFamily="49" charset="0"/>
                    <a:cs typeface="Courier New" panose="02070309020205020404" pitchFamily="49" charset="0"/>
                  </a:rPr>
                  <a:t>   mark all vertices unprocessed</a:t>
                </a:r>
              </a:p>
              <a:p>
                <a:pPr>
                  <a:spcBef>
                    <a:spcPts val="200"/>
                  </a:spcBef>
                </a:pPr>
                <a:r>
                  <a:rPr lang="en-US" sz="1900" dirty="0">
                    <a:latin typeface="Courier New" panose="02070309020205020404" pitchFamily="49" charset="0"/>
                    <a:cs typeface="Courier New" panose="02070309020205020404" pitchFamily="49" charset="0"/>
                  </a:rPr>
                  <a:t>   foreach(edge (source, v) ) {</a:t>
                </a:r>
              </a:p>
              <a:p>
                <a:pPr>
                  <a:spcBef>
                    <a:spcPts val="200"/>
                  </a:spcBef>
                </a:pP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v.cost</a:t>
                </a:r>
                <a:r>
                  <a:rPr lang="en-US" sz="1900" dirty="0">
                    <a:latin typeface="Courier New" panose="02070309020205020404" pitchFamily="49" charset="0"/>
                    <a:cs typeface="Courier New" panose="02070309020205020404" pitchFamily="49" charset="0"/>
                  </a:rPr>
                  <a:t> = weight(</a:t>
                </a:r>
                <a:r>
                  <a:rPr lang="en-US" sz="1900" dirty="0" err="1">
                    <a:latin typeface="Courier New" panose="02070309020205020404" pitchFamily="49" charset="0"/>
                    <a:cs typeface="Courier New" panose="02070309020205020404" pitchFamily="49" charset="0"/>
                  </a:rPr>
                  <a:t>source,v</a:t>
                </a:r>
                <a:r>
                  <a:rPr lang="en-US" sz="1900"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while(there are unprocessed vertices){</a:t>
                </a:r>
              </a:p>
              <a:p>
                <a:pPr>
                  <a:spcBef>
                    <a:spcPts val="200"/>
                  </a:spcBef>
                </a:pPr>
                <a:r>
                  <a:rPr lang="en-US" sz="19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900" dirty="0">
                    <a:latin typeface="Courier New" panose="02070309020205020404" pitchFamily="49" charset="0"/>
                    <a:cs typeface="Courier New" panose="02070309020205020404" pitchFamily="49" charset="0"/>
                  </a:rPr>
                  <a:t>	   add </a:t>
                </a:r>
                <a:r>
                  <a:rPr lang="en-US" sz="1900" dirty="0" err="1">
                    <a:latin typeface="Courier New" panose="02070309020205020404" pitchFamily="49" charset="0"/>
                    <a:cs typeface="Courier New" panose="02070309020205020404" pitchFamily="49" charset="0"/>
                  </a:rPr>
                  <a:t>u.bestEdge</a:t>
                </a:r>
                <a:r>
                  <a:rPr lang="en-US" sz="1900" dirty="0">
                    <a:latin typeface="Courier New" panose="02070309020205020404" pitchFamily="49" charset="0"/>
                    <a:cs typeface="Courier New" panose="02070309020205020404" pitchFamily="49" charset="0"/>
                  </a:rPr>
                  <a:t> to spanning tree</a:t>
                </a:r>
              </a:p>
              <a:p>
                <a:pPr>
                  <a:spcBef>
                    <a:spcPts val="200"/>
                  </a:spcBef>
                </a:pPr>
                <a:r>
                  <a:rPr lang="en-US" sz="1900" dirty="0">
                    <a:latin typeface="Courier New" panose="02070309020205020404" pitchFamily="49" charset="0"/>
                    <a:cs typeface="Courier New" panose="02070309020205020404" pitchFamily="49" charset="0"/>
                  </a:rPr>
                  <a:t>	   foreach(edge (</a:t>
                </a:r>
                <a:r>
                  <a:rPr lang="en-US" sz="1900" dirty="0" err="1">
                    <a:latin typeface="Courier New" panose="02070309020205020404" pitchFamily="49" charset="0"/>
                    <a:cs typeface="Courier New" panose="02070309020205020404" pitchFamily="49" charset="0"/>
                  </a:rPr>
                  <a:t>u,v</a:t>
                </a:r>
                <a:r>
                  <a:rPr lang="en-US" sz="1900" dirty="0">
                    <a:latin typeface="Courier New" panose="02070309020205020404" pitchFamily="49" charset="0"/>
                    <a:cs typeface="Courier New" panose="02070309020205020404" pitchFamily="49" charset="0"/>
                  </a:rPr>
                  <a:t>) leaving u){</a:t>
                </a:r>
              </a:p>
              <a:p>
                <a:pPr>
                  <a:spcBef>
                    <a:spcPts val="200"/>
                  </a:spcBef>
                </a:pPr>
                <a:r>
                  <a:rPr lang="en-US" sz="1900" dirty="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if(weight(</a:t>
                </a:r>
                <a:r>
                  <a:rPr lang="en-US" sz="1900" b="1" dirty="0" err="1">
                    <a:latin typeface="Courier New" panose="02070309020205020404" pitchFamily="49" charset="0"/>
                    <a:cs typeface="Courier New" panose="02070309020205020404" pitchFamily="49" charset="0"/>
                  </a:rPr>
                  <a:t>u,v</a:t>
                </a:r>
                <a:r>
                  <a:rPr lang="en-US" sz="1900" b="1" dirty="0">
                    <a:latin typeface="Courier New" panose="02070309020205020404" pitchFamily="49" charset="0"/>
                    <a:cs typeface="Courier New" panose="02070309020205020404" pitchFamily="49" charset="0"/>
                  </a:rPr>
                  <a:t>) &lt; </a:t>
                </a:r>
                <a:r>
                  <a:rPr lang="en-US" sz="1900" b="1" dirty="0" err="1">
                    <a:latin typeface="Courier New" panose="02070309020205020404" pitchFamily="49" charset="0"/>
                    <a:cs typeface="Courier New" panose="02070309020205020404" pitchFamily="49" charset="0"/>
                  </a:rPr>
                  <a:t>v.cost</a:t>
                </a:r>
                <a:r>
                  <a:rPr lang="en-US" sz="1900" b="1" dirty="0">
                    <a:latin typeface="Courier New" panose="02070309020205020404" pitchFamily="49" charset="0"/>
                    <a:cs typeface="Courier New" panose="02070309020205020404" pitchFamily="49" charset="0"/>
                  </a:rPr>
                  <a:t>){</a:t>
                </a:r>
              </a:p>
              <a:p>
                <a:pPr>
                  <a:spcBef>
                    <a:spcPts val="200"/>
                  </a:spcBef>
                </a:pP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v.cost</a:t>
                </a:r>
                <a:r>
                  <a:rPr lang="en-US" sz="1900" b="1" dirty="0">
                    <a:latin typeface="Courier New" panose="02070309020205020404" pitchFamily="49" charset="0"/>
                    <a:cs typeface="Courier New" panose="02070309020205020404" pitchFamily="49" charset="0"/>
                  </a:rPr>
                  <a:t> = weight(</a:t>
                </a:r>
                <a:r>
                  <a:rPr lang="en-US" sz="1900" b="1" dirty="0" err="1">
                    <a:latin typeface="Courier New" panose="02070309020205020404" pitchFamily="49" charset="0"/>
                    <a:cs typeface="Courier New" panose="02070309020205020404" pitchFamily="49" charset="0"/>
                  </a:rPr>
                  <a:t>u,v</a:t>
                </a:r>
                <a:r>
                  <a:rPr lang="en-US" sz="1900" b="1" dirty="0">
                    <a:latin typeface="Courier New" panose="02070309020205020404" pitchFamily="49" charset="0"/>
                    <a:cs typeface="Courier New" panose="02070309020205020404" pitchFamily="49" charset="0"/>
                  </a:rPr>
                  <a:t>)</a:t>
                </a:r>
              </a:p>
              <a:p>
                <a:pPr>
                  <a:spcBef>
                    <a:spcPts val="200"/>
                  </a:spcBef>
                </a:pP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v.bestEdge</a:t>
                </a:r>
                <a:r>
                  <a:rPr lang="en-US" sz="1900" b="1" dirty="0">
                    <a:latin typeface="Courier New" panose="02070309020205020404" pitchFamily="49" charset="0"/>
                    <a:cs typeface="Courier New" panose="02070309020205020404" pitchFamily="49" charset="0"/>
                  </a:rPr>
                  <a:t> = (</a:t>
                </a:r>
                <a:r>
                  <a:rPr lang="en-US" sz="1900" b="1" dirty="0" err="1">
                    <a:latin typeface="Courier New" panose="02070309020205020404" pitchFamily="49" charset="0"/>
                    <a:cs typeface="Courier New" panose="02070309020205020404" pitchFamily="49" charset="0"/>
                  </a:rPr>
                  <a:t>u,v</a:t>
                </a:r>
                <a:r>
                  <a:rPr lang="en-US" sz="1900" b="1" dirty="0">
                    <a:latin typeface="Courier New" panose="02070309020205020404" pitchFamily="49" charset="0"/>
                    <a:cs typeface="Courier New" panose="02070309020205020404" pitchFamily="49" charset="0"/>
                  </a:rPr>
                  <a:t>)</a:t>
                </a:r>
              </a:p>
              <a:p>
                <a:pPr>
                  <a:spcBef>
                    <a:spcPts val="200"/>
                  </a:spcBef>
                </a:pPr>
                <a:r>
                  <a:rPr lang="en-US" sz="1900" b="1"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mark u as processed</a:t>
                </a:r>
              </a:p>
              <a:p>
                <a:pPr>
                  <a:spcBef>
                    <a:spcPts val="200"/>
                  </a:spcBef>
                </a:pPr>
                <a:r>
                  <a:rPr lang="en-US" sz="1900" dirty="0">
                    <a:latin typeface="Courier New" panose="02070309020205020404" pitchFamily="49" charset="0"/>
                    <a:cs typeface="Courier New" panose="02070309020205020404" pitchFamily="49" charset="0"/>
                  </a:rPr>
                  <a:t>   }</a:t>
                </a:r>
              </a:p>
              <a:p>
                <a:pPr>
                  <a:spcBef>
                    <a:spcPts val="200"/>
                  </a:spcBef>
                </a:pPr>
                <a:r>
                  <a:rPr lang="en-US" sz="1900">
                    <a:latin typeface="Courier New" panose="02070309020205020404" pitchFamily="49" charset="0"/>
                    <a:cs typeface="Courier New" panose="02070309020205020404" pitchFamily="49" charset="0"/>
                  </a:rPr>
                  <a:t> }</a:t>
                </a:r>
                <a:endParaRPr lang="en-US" sz="1900" dirty="0"/>
              </a:p>
            </p:txBody>
          </p:sp>
        </mc:Choice>
        <mc:Fallback>
          <p:sp>
            <p:nvSpPr>
              <p:cNvPr id="4" name="TextBox 3">
                <a:extLst>
                  <a:ext uri="{FF2B5EF4-FFF2-40B4-BE49-F238E27FC236}">
                    <a16:creationId xmlns:a16="http://schemas.microsoft.com/office/drawing/2014/main" id="{45B5E6EC-56FF-8895-26A9-2E341D46A321}"/>
                  </a:ext>
                </a:extLst>
              </p:cNvPr>
              <p:cNvSpPr txBox="1">
                <a:spLocks noRot="1" noChangeAspect="1" noMove="1" noResize="1" noEditPoints="1" noAdjustHandles="1" noChangeArrowheads="1" noChangeShapeType="1" noTextEdit="1"/>
              </p:cNvSpPr>
              <p:nvPr/>
            </p:nvSpPr>
            <p:spPr>
              <a:xfrm>
                <a:off x="1799" y="436442"/>
                <a:ext cx="8311896" cy="5791329"/>
              </a:xfrm>
              <a:prstGeom prst="rect">
                <a:avLst/>
              </a:prstGeom>
              <a:blipFill>
                <a:blip r:embed="rId2"/>
                <a:stretch>
                  <a:fillRect l="-660" t="-526" b="-947"/>
                </a:stretch>
              </a:blipFill>
            </p:spPr>
            <p:txBody>
              <a:bodyPr/>
              <a:lstStyle/>
              <a:p>
                <a:r>
                  <a:rPr lang="en-US">
                    <a:noFill/>
                  </a:rPr>
                  <a:t> </a:t>
                </a:r>
              </a:p>
            </p:txBody>
          </p:sp>
        </mc:Fallback>
      </mc:AlternateContent>
    </p:spTree>
    <p:extLst>
      <p:ext uri="{BB962C8B-B14F-4D97-AF65-F5344CB8AC3E}">
        <p14:creationId xmlns:p14="http://schemas.microsoft.com/office/powerpoint/2010/main" val="75076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6546771" y="31615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210298">
                  <a:extLst>
                    <a:ext uri="{9D8B030D-6E8A-4147-A177-3AD203B41FA5}">
                      <a16:colId xmlns:a16="http://schemas.microsoft.com/office/drawing/2014/main" val="20001"/>
                    </a:ext>
                  </a:extLst>
                </a:gridCol>
                <a:gridCol w="1642547">
                  <a:extLst>
                    <a:ext uri="{9D8B030D-6E8A-4147-A177-3AD203B41FA5}">
                      <a16:colId xmlns:a16="http://schemas.microsoft.com/office/drawing/2014/main" val="20002"/>
                    </a:ext>
                  </a:extLst>
                </a:gridCol>
                <a:gridCol w="1469646">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a:t>Cost</a:t>
                      </a:r>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p:sp>
        <p:nvSpPr>
          <p:cNvPr id="6" name="Title 1">
            <a:extLst>
              <a:ext uri="{FF2B5EF4-FFF2-40B4-BE49-F238E27FC236}">
                <a16:creationId xmlns:a16="http://schemas.microsoft.com/office/drawing/2014/main" id="{748935FA-0021-1BC9-36C1-B243F4FB921F}"/>
              </a:ext>
            </a:extLst>
          </p:cNvPr>
          <p:cNvSpPr txBox="1">
            <a:spLocks/>
          </p:cNvSpPr>
          <p:nvPr/>
        </p:nvSpPr>
        <p:spPr>
          <a:xfrm>
            <a:off x="4290117" y="88615"/>
            <a:ext cx="3072006" cy="101441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a:t>Try it Out</a:t>
            </a:r>
            <a:endParaRPr lang="en-US" dirty="0"/>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791AC02E-C3D1-0A63-A41C-D88BB2EB8BB8}"/>
                  </a:ext>
                </a:extLst>
              </p:cNvPr>
              <p:cNvSpPr txBox="1"/>
              <p:nvPr/>
            </p:nvSpPr>
            <p:spPr>
              <a:xfrm>
                <a:off x="1799" y="436442"/>
                <a:ext cx="8311896" cy="5791329"/>
              </a:xfrm>
              <a:prstGeom prst="rect">
                <a:avLst/>
              </a:prstGeom>
              <a:noFill/>
            </p:spPr>
            <p:txBody>
              <a:bodyPr wrap="square" rtlCol="0">
                <a:spAutoFit/>
              </a:bodyPr>
              <a:lstStyle/>
              <a:p>
                <a:pPr>
                  <a:spcBef>
                    <a:spcPts val="200"/>
                  </a:spcBef>
                </a:pPr>
                <a:r>
                  <a:rPr lang="en-US" sz="1900" dirty="0" err="1">
                    <a:latin typeface="Courier New" panose="02070309020205020404" pitchFamily="49" charset="0"/>
                    <a:cs typeface="Courier New" panose="02070309020205020404" pitchFamily="49" charset="0"/>
                  </a:rPr>
                  <a:t>PrimMST</a:t>
                </a:r>
                <a:r>
                  <a:rPr lang="en-US" sz="1900" dirty="0">
                    <a:latin typeface="Courier New" panose="02070309020205020404" pitchFamily="49" charset="0"/>
                    <a:cs typeface="Courier New" panose="02070309020205020404" pitchFamily="49" charset="0"/>
                  </a:rPr>
                  <a:t>(Graph G) </a:t>
                </a:r>
              </a:p>
              <a:p>
                <a:pPr>
                  <a:spcBef>
                    <a:spcPts val="200"/>
                  </a:spcBef>
                </a:pPr>
                <a:r>
                  <a:rPr lang="en-US" sz="1900" dirty="0">
                    <a:latin typeface="Courier New" panose="02070309020205020404" pitchFamily="49" charset="0"/>
                    <a:cs typeface="Courier New" panose="02070309020205020404" pitchFamily="49" charset="0"/>
                  </a:rPr>
                  <a:t>   initialize costs to </a:t>
                </a:r>
                <a14:m>
                  <m:oMath xmlns:m="http://schemas.openxmlformats.org/officeDocument/2006/math">
                    <m:r>
                      <a:rPr lang="en-US" sz="1900" b="0" i="1" smtClean="0">
                        <a:latin typeface="Cambria Math" panose="02040503050406030204" pitchFamily="18" charset="0"/>
                        <a:cs typeface="Courier New" panose="02070309020205020404" pitchFamily="49" charset="0"/>
                      </a:rPr>
                      <m:t>∞</m:t>
                    </m:r>
                  </m:oMath>
                </a14:m>
                <a:endParaRPr lang="en-US" sz="1900" b="0" dirty="0">
                  <a:latin typeface="Courier New" panose="02070309020205020404" pitchFamily="49" charset="0"/>
                  <a:cs typeface="Courier New" panose="02070309020205020404" pitchFamily="49" charset="0"/>
                </a:endParaRPr>
              </a:p>
              <a:p>
                <a:pPr>
                  <a:spcBef>
                    <a:spcPts val="200"/>
                  </a:spcBef>
                </a:pPr>
                <a:r>
                  <a:rPr lang="en-US" sz="1900" dirty="0">
                    <a:latin typeface="Courier New" panose="02070309020205020404" pitchFamily="49" charset="0"/>
                    <a:cs typeface="Courier New" panose="02070309020205020404" pitchFamily="49" charset="0"/>
                  </a:rPr>
                  <a:t>   mark source as cost 0</a:t>
                </a:r>
              </a:p>
              <a:p>
                <a:pPr>
                  <a:spcBef>
                    <a:spcPts val="200"/>
                  </a:spcBef>
                </a:pPr>
                <a:r>
                  <a:rPr lang="en-US" sz="1900" dirty="0">
                    <a:latin typeface="Courier New" panose="02070309020205020404" pitchFamily="49" charset="0"/>
                    <a:cs typeface="Courier New" panose="02070309020205020404" pitchFamily="49" charset="0"/>
                  </a:rPr>
                  <a:t>   mark all vertices unprocessed</a:t>
                </a:r>
              </a:p>
              <a:p>
                <a:pPr>
                  <a:spcBef>
                    <a:spcPts val="200"/>
                  </a:spcBef>
                </a:pPr>
                <a:r>
                  <a:rPr lang="en-US" sz="1900" dirty="0">
                    <a:latin typeface="Courier New" panose="02070309020205020404" pitchFamily="49" charset="0"/>
                    <a:cs typeface="Courier New" panose="02070309020205020404" pitchFamily="49" charset="0"/>
                  </a:rPr>
                  <a:t>   foreach(edge (source, v) ) {</a:t>
                </a:r>
              </a:p>
              <a:p>
                <a:pPr>
                  <a:spcBef>
                    <a:spcPts val="200"/>
                  </a:spcBef>
                </a:pP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v.cost</a:t>
                </a:r>
                <a:r>
                  <a:rPr lang="en-US" sz="1900" dirty="0">
                    <a:latin typeface="Courier New" panose="02070309020205020404" pitchFamily="49" charset="0"/>
                    <a:cs typeface="Courier New" panose="02070309020205020404" pitchFamily="49" charset="0"/>
                  </a:rPr>
                  <a:t> = weight(</a:t>
                </a:r>
                <a:r>
                  <a:rPr lang="en-US" sz="1900" dirty="0" err="1">
                    <a:latin typeface="Courier New" panose="02070309020205020404" pitchFamily="49" charset="0"/>
                    <a:cs typeface="Courier New" panose="02070309020205020404" pitchFamily="49" charset="0"/>
                  </a:rPr>
                  <a:t>source,v</a:t>
                </a:r>
                <a:r>
                  <a:rPr lang="en-US" sz="1900"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while(there are unprocessed vertices){</a:t>
                </a:r>
              </a:p>
              <a:p>
                <a:pPr>
                  <a:spcBef>
                    <a:spcPts val="200"/>
                  </a:spcBef>
                </a:pPr>
                <a:r>
                  <a:rPr lang="en-US" sz="19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900" dirty="0">
                    <a:latin typeface="Courier New" panose="02070309020205020404" pitchFamily="49" charset="0"/>
                    <a:cs typeface="Courier New" panose="02070309020205020404" pitchFamily="49" charset="0"/>
                  </a:rPr>
                  <a:t>	    add </a:t>
                </a:r>
                <a:r>
                  <a:rPr lang="en-US" sz="1900" dirty="0" err="1">
                    <a:latin typeface="Courier New" panose="02070309020205020404" pitchFamily="49" charset="0"/>
                    <a:cs typeface="Courier New" panose="02070309020205020404" pitchFamily="49" charset="0"/>
                  </a:rPr>
                  <a:t>u.bestEdge</a:t>
                </a:r>
                <a:r>
                  <a:rPr lang="en-US" sz="1900" dirty="0">
                    <a:latin typeface="Courier New" panose="02070309020205020404" pitchFamily="49" charset="0"/>
                    <a:cs typeface="Courier New" panose="02070309020205020404" pitchFamily="49" charset="0"/>
                  </a:rPr>
                  <a:t> to spanning tree</a:t>
                </a:r>
              </a:p>
              <a:p>
                <a:pPr>
                  <a:spcBef>
                    <a:spcPts val="200"/>
                  </a:spcBef>
                </a:pPr>
                <a:r>
                  <a:rPr lang="en-US" sz="1900" dirty="0">
                    <a:latin typeface="Courier New" panose="02070309020205020404" pitchFamily="49" charset="0"/>
                    <a:cs typeface="Courier New" panose="02070309020205020404" pitchFamily="49" charset="0"/>
                  </a:rPr>
                  <a:t>	    foreach(edge (</a:t>
                </a:r>
                <a:r>
                  <a:rPr lang="en-US" sz="1900" dirty="0" err="1">
                    <a:latin typeface="Courier New" panose="02070309020205020404" pitchFamily="49" charset="0"/>
                    <a:cs typeface="Courier New" panose="02070309020205020404" pitchFamily="49" charset="0"/>
                  </a:rPr>
                  <a:t>u,v</a:t>
                </a:r>
                <a:r>
                  <a:rPr lang="en-US" sz="1900" dirty="0">
                    <a:latin typeface="Courier New" panose="02070309020205020404" pitchFamily="49" charset="0"/>
                    <a:cs typeface="Courier New" panose="02070309020205020404" pitchFamily="49" charset="0"/>
                  </a:rPr>
                  <a:t>) leaving u){</a:t>
                </a:r>
              </a:p>
              <a:p>
                <a:pPr>
                  <a:spcBef>
                    <a:spcPts val="200"/>
                  </a:spcBef>
                </a:pPr>
                <a:r>
                  <a:rPr lang="en-US" sz="1900" dirty="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if(weight(</a:t>
                </a:r>
                <a:r>
                  <a:rPr lang="en-US" sz="1900" b="1" dirty="0" err="1">
                    <a:latin typeface="Courier New" panose="02070309020205020404" pitchFamily="49" charset="0"/>
                    <a:cs typeface="Courier New" panose="02070309020205020404" pitchFamily="49" charset="0"/>
                  </a:rPr>
                  <a:t>u,v</a:t>
                </a:r>
                <a:r>
                  <a:rPr lang="en-US" sz="1900" b="1" dirty="0">
                    <a:latin typeface="Courier New" panose="02070309020205020404" pitchFamily="49" charset="0"/>
                    <a:cs typeface="Courier New" panose="02070309020205020404" pitchFamily="49" charset="0"/>
                  </a:rPr>
                  <a:t>) &lt; </a:t>
                </a:r>
                <a:r>
                  <a:rPr lang="en-US" sz="1900" b="1" dirty="0" err="1">
                    <a:latin typeface="Courier New" panose="02070309020205020404" pitchFamily="49" charset="0"/>
                    <a:cs typeface="Courier New" panose="02070309020205020404" pitchFamily="49" charset="0"/>
                  </a:rPr>
                  <a:t>v.cost</a:t>
                </a:r>
                <a:r>
                  <a:rPr lang="en-US" sz="1900" b="1" dirty="0">
                    <a:latin typeface="Courier New" panose="02070309020205020404" pitchFamily="49" charset="0"/>
                    <a:cs typeface="Courier New" panose="02070309020205020404" pitchFamily="49" charset="0"/>
                  </a:rPr>
                  <a:t>){</a:t>
                </a:r>
              </a:p>
              <a:p>
                <a:pPr>
                  <a:spcBef>
                    <a:spcPts val="200"/>
                  </a:spcBef>
                </a:pP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v.cost</a:t>
                </a:r>
                <a:r>
                  <a:rPr lang="en-US" sz="1900" b="1" dirty="0">
                    <a:latin typeface="Courier New" panose="02070309020205020404" pitchFamily="49" charset="0"/>
                    <a:cs typeface="Courier New" panose="02070309020205020404" pitchFamily="49" charset="0"/>
                  </a:rPr>
                  <a:t> = weight(</a:t>
                </a:r>
                <a:r>
                  <a:rPr lang="en-US" sz="1900" b="1" dirty="0" err="1">
                    <a:latin typeface="Courier New" panose="02070309020205020404" pitchFamily="49" charset="0"/>
                    <a:cs typeface="Courier New" panose="02070309020205020404" pitchFamily="49" charset="0"/>
                  </a:rPr>
                  <a:t>u,v</a:t>
                </a:r>
                <a:r>
                  <a:rPr lang="en-US" sz="1900" b="1" dirty="0">
                    <a:latin typeface="Courier New" panose="02070309020205020404" pitchFamily="49" charset="0"/>
                    <a:cs typeface="Courier New" panose="02070309020205020404" pitchFamily="49" charset="0"/>
                  </a:rPr>
                  <a:t>)</a:t>
                </a:r>
              </a:p>
              <a:p>
                <a:pPr>
                  <a:spcBef>
                    <a:spcPts val="200"/>
                  </a:spcBef>
                </a:pP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v.bestEdge</a:t>
                </a:r>
                <a:r>
                  <a:rPr lang="en-US" sz="1900" b="1" dirty="0">
                    <a:latin typeface="Courier New" panose="02070309020205020404" pitchFamily="49" charset="0"/>
                    <a:cs typeface="Courier New" panose="02070309020205020404" pitchFamily="49" charset="0"/>
                  </a:rPr>
                  <a:t> = (</a:t>
                </a:r>
                <a:r>
                  <a:rPr lang="en-US" sz="1900" b="1" dirty="0" err="1">
                    <a:latin typeface="Courier New" panose="02070309020205020404" pitchFamily="49" charset="0"/>
                    <a:cs typeface="Courier New" panose="02070309020205020404" pitchFamily="49" charset="0"/>
                  </a:rPr>
                  <a:t>u,v</a:t>
                </a:r>
                <a:r>
                  <a:rPr lang="en-US" sz="1900" b="1" dirty="0">
                    <a:latin typeface="Courier New" panose="02070309020205020404" pitchFamily="49" charset="0"/>
                    <a:cs typeface="Courier New" panose="02070309020205020404" pitchFamily="49" charset="0"/>
                  </a:rPr>
                  <a:t>)</a:t>
                </a:r>
              </a:p>
              <a:p>
                <a:pPr>
                  <a:spcBef>
                    <a:spcPts val="200"/>
                  </a:spcBef>
                </a:pPr>
                <a:r>
                  <a:rPr lang="en-US" sz="1900" b="1"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mark u as processed</a:t>
                </a:r>
              </a:p>
              <a:p>
                <a:pPr>
                  <a:spcBef>
                    <a:spcPts val="200"/>
                  </a:spcBef>
                </a:pPr>
                <a:r>
                  <a:rPr lang="en-US" sz="1900" dirty="0">
                    <a:latin typeface="Courier New" panose="02070309020205020404" pitchFamily="49" charset="0"/>
                    <a:cs typeface="Courier New" panose="02070309020205020404" pitchFamily="49" charset="0"/>
                  </a:rPr>
                  <a:t>   }</a:t>
                </a:r>
              </a:p>
              <a:p>
                <a:pPr>
                  <a:spcBef>
                    <a:spcPts val="200"/>
                  </a:spcBef>
                </a:pPr>
                <a:r>
                  <a:rPr lang="en-US" sz="1900" dirty="0">
                    <a:latin typeface="Courier New" panose="02070309020205020404" pitchFamily="49" charset="0"/>
                    <a:cs typeface="Courier New" panose="02070309020205020404" pitchFamily="49" charset="0"/>
                  </a:rPr>
                  <a:t>  }</a:t>
                </a:r>
                <a:endParaRPr lang="en-US" sz="1900" dirty="0"/>
              </a:p>
            </p:txBody>
          </p:sp>
        </mc:Choice>
        <mc:Fallback>
          <p:sp>
            <p:nvSpPr>
              <p:cNvPr id="33" name="TextBox 32">
                <a:extLst>
                  <a:ext uri="{FF2B5EF4-FFF2-40B4-BE49-F238E27FC236}">
                    <a16:creationId xmlns:a16="http://schemas.microsoft.com/office/drawing/2014/main" id="{791AC02E-C3D1-0A63-A41C-D88BB2EB8BB8}"/>
                  </a:ext>
                </a:extLst>
              </p:cNvPr>
              <p:cNvSpPr txBox="1">
                <a:spLocks noRot="1" noChangeAspect="1" noMove="1" noResize="1" noEditPoints="1" noAdjustHandles="1" noChangeArrowheads="1" noChangeShapeType="1" noTextEdit="1"/>
              </p:cNvSpPr>
              <p:nvPr/>
            </p:nvSpPr>
            <p:spPr>
              <a:xfrm>
                <a:off x="1799" y="436442"/>
                <a:ext cx="8311896" cy="5791329"/>
              </a:xfrm>
              <a:prstGeom prst="rect">
                <a:avLst/>
              </a:prstGeom>
              <a:blipFill>
                <a:blip r:embed="rId2"/>
                <a:stretch>
                  <a:fillRect l="-660" t="-526" b="-947"/>
                </a:stretch>
              </a:blipFill>
            </p:spPr>
            <p:txBody>
              <a:bodyPr/>
              <a:lstStyle/>
              <a:p>
                <a:r>
                  <a:rPr lang="en-US">
                    <a:noFill/>
                  </a:rPr>
                  <a:t> </a:t>
                </a:r>
              </a:p>
            </p:txBody>
          </p:sp>
        </mc:Fallback>
      </mc:AlternateContent>
    </p:spTree>
    <p:extLst>
      <p:ext uri="{BB962C8B-B14F-4D97-AF65-F5344CB8AC3E}">
        <p14:creationId xmlns:p14="http://schemas.microsoft.com/office/powerpoint/2010/main" val="6783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D05C-D793-55A3-DA0C-656FCD536DB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43D27A4-52F3-D894-620E-9804AA05D681}"/>
                  </a:ext>
                </a:extLst>
              </p:cNvPr>
              <p:cNvSpPr txBox="1"/>
              <p:nvPr/>
            </p:nvSpPr>
            <p:spPr>
              <a:xfrm>
                <a:off x="879411" y="235674"/>
                <a:ext cx="11448464" cy="6622326"/>
              </a:xfrm>
              <a:prstGeom prst="rect">
                <a:avLst/>
              </a:prstGeom>
              <a:noFill/>
            </p:spPr>
            <p:txBody>
              <a:bodyPr wrap="square" rtlCol="0">
                <a:spAutoFit/>
              </a:bodyPr>
              <a:lstStyle/>
              <a:p>
                <a:pPr>
                  <a:spcBef>
                    <a:spcPts val="200"/>
                  </a:spcBef>
                </a:pPr>
                <a:r>
                  <a:rPr lang="en-US" sz="2200" dirty="0" err="1">
                    <a:latin typeface="Courier New" panose="02070309020205020404" pitchFamily="49" charset="0"/>
                    <a:cs typeface="Courier New" panose="02070309020205020404" pitchFamily="49" charset="0"/>
                  </a:rPr>
                  <a:t>PrimMST</a:t>
                </a:r>
                <a:r>
                  <a:rPr lang="en-US" sz="2200" dirty="0">
                    <a:latin typeface="Courier New" panose="02070309020205020404" pitchFamily="49" charset="0"/>
                    <a:cs typeface="Courier New" panose="02070309020205020404" pitchFamily="49" charset="0"/>
                  </a:rPr>
                  <a:t>(Graph G) </a:t>
                </a:r>
              </a:p>
              <a:p>
                <a:pPr>
                  <a:spcBef>
                    <a:spcPts val="200"/>
                  </a:spcBef>
                </a:pPr>
                <a:r>
                  <a:rPr lang="en-US" sz="2200" dirty="0">
                    <a:latin typeface="Courier New" panose="02070309020205020404" pitchFamily="49" charset="0"/>
                    <a:cs typeface="Courier New" panose="02070309020205020404" pitchFamily="49" charset="0"/>
                  </a:rPr>
                  <a:t>   initialize costs to </a:t>
                </a:r>
                <a14:m>
                  <m:oMath xmlns:m="http://schemas.openxmlformats.org/officeDocument/2006/math">
                    <m:r>
                      <a:rPr lang="en-US" sz="2200" b="0" i="1" smtClean="0">
                        <a:latin typeface="Cambria Math" panose="02040503050406030204" pitchFamily="18" charset="0"/>
                        <a:cs typeface="Courier New" panose="02070309020205020404" pitchFamily="49" charset="0"/>
                      </a:rPr>
                      <m:t>∞</m:t>
                    </m:r>
                  </m:oMath>
                </a14:m>
                <a:endParaRPr lang="en-US" sz="2200" b="0" dirty="0">
                  <a:latin typeface="Courier New" panose="02070309020205020404" pitchFamily="49" charset="0"/>
                  <a:cs typeface="Courier New" panose="02070309020205020404" pitchFamily="49" charset="0"/>
                </a:endParaRPr>
              </a:p>
              <a:p>
                <a:pPr>
                  <a:spcBef>
                    <a:spcPts val="200"/>
                  </a:spcBef>
                </a:pPr>
                <a:r>
                  <a:rPr lang="en-US" sz="2200" dirty="0">
                    <a:latin typeface="Courier New" panose="02070309020205020404" pitchFamily="49" charset="0"/>
                    <a:cs typeface="Courier New" panose="02070309020205020404" pitchFamily="49" charset="0"/>
                  </a:rPr>
                  <a:t>   mark source as cost 0</a:t>
                </a:r>
              </a:p>
              <a:p>
                <a:pPr>
                  <a:spcBef>
                    <a:spcPts val="200"/>
                  </a:spcBef>
                </a:pPr>
                <a:r>
                  <a:rPr lang="en-US" sz="2200" dirty="0">
                    <a:latin typeface="Courier New" panose="02070309020205020404" pitchFamily="49" charset="0"/>
                    <a:cs typeface="Courier New" panose="02070309020205020404" pitchFamily="49" charset="0"/>
                  </a:rPr>
                  <a:t>   mark all vertices unprocessed </a:t>
                </a:r>
                <a:r>
                  <a:rPr lang="en-US" sz="2200" b="1" dirty="0">
                    <a:solidFill>
                      <a:srgbClr val="7030A0"/>
                    </a:solidFill>
                    <a:latin typeface="Courier New" panose="02070309020205020404" pitchFamily="49" charset="0"/>
                    <a:cs typeface="Courier New" panose="02070309020205020404" pitchFamily="49" charset="0"/>
                  </a:rPr>
                  <a:t>//and add to priority queue</a:t>
                </a:r>
              </a:p>
              <a:p>
                <a:pPr>
                  <a:spcBef>
                    <a:spcPts val="200"/>
                  </a:spcBef>
                </a:pPr>
                <a:r>
                  <a:rPr lang="en-US" sz="2200" dirty="0">
                    <a:latin typeface="Courier New" panose="02070309020205020404" pitchFamily="49" charset="0"/>
                    <a:cs typeface="Courier New" panose="02070309020205020404" pitchFamily="49" charset="0"/>
                  </a:rPr>
                  <a:t>   foreach(edge (source, v) ) {</a:t>
                </a:r>
              </a:p>
              <a:p>
                <a:pPr>
                  <a:spcBef>
                    <a:spcPts val="200"/>
                  </a:spcBef>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v.cost</a:t>
                </a:r>
                <a:r>
                  <a:rPr lang="en-US" sz="2200" dirty="0">
                    <a:latin typeface="Courier New" panose="02070309020205020404" pitchFamily="49" charset="0"/>
                    <a:cs typeface="Courier New" panose="02070309020205020404" pitchFamily="49" charset="0"/>
                  </a:rPr>
                  <a:t> = weight(</a:t>
                </a:r>
                <a:r>
                  <a:rPr lang="en-US" sz="2200" dirty="0" err="1">
                    <a:latin typeface="Courier New" panose="02070309020205020404" pitchFamily="49" charset="0"/>
                    <a:cs typeface="Courier New" panose="02070309020205020404" pitchFamily="49" charset="0"/>
                  </a:rPr>
                  <a:t>source,v</a:t>
                </a: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while(there are unprocessed vertices){</a:t>
                </a:r>
              </a:p>
              <a:p>
                <a:pPr>
                  <a:spcBef>
                    <a:spcPts val="200"/>
                  </a:spcBef>
                </a:pPr>
                <a:r>
                  <a:rPr lang="en-US" sz="2200" dirty="0">
                    <a:latin typeface="Courier New" panose="02070309020205020404" pitchFamily="49" charset="0"/>
                    <a:cs typeface="Courier New" panose="02070309020205020404" pitchFamily="49" charset="0"/>
                  </a:rPr>
                  <a:t>      let u be the closest unprocessed vertex </a:t>
                </a:r>
                <a:r>
                  <a:rPr lang="en-US" sz="2200" b="1" dirty="0">
                    <a:solidFill>
                      <a:srgbClr val="7030A0"/>
                    </a:solidFill>
                    <a:latin typeface="Courier New" panose="02070309020205020404" pitchFamily="49" charset="0"/>
                    <a:cs typeface="Courier New" panose="02070309020205020404" pitchFamily="49" charset="0"/>
                  </a:rPr>
                  <a:t>//</a:t>
                </a:r>
                <a:r>
                  <a:rPr lang="en-US" sz="2200" b="1" dirty="0" err="1">
                    <a:solidFill>
                      <a:srgbClr val="7030A0"/>
                    </a:solidFill>
                    <a:latin typeface="Courier New" panose="02070309020205020404" pitchFamily="49" charset="0"/>
                    <a:cs typeface="Courier New" panose="02070309020205020404" pitchFamily="49" charset="0"/>
                  </a:rPr>
                  <a:t>removeMin</a:t>
                </a:r>
                <a:endParaRPr lang="en-US" sz="2200" b="1" dirty="0">
                  <a:solidFill>
                    <a:srgbClr val="7030A0"/>
                  </a:solidFill>
                  <a:latin typeface="Courier New" panose="02070309020205020404" pitchFamily="49" charset="0"/>
                  <a:cs typeface="Courier New" panose="02070309020205020404" pitchFamily="49" charset="0"/>
                </a:endParaRPr>
              </a:p>
              <a:p>
                <a:pPr>
                  <a:spcBef>
                    <a:spcPts val="200"/>
                  </a:spcBef>
                </a:pPr>
                <a:r>
                  <a:rPr lang="en-US" sz="2200" dirty="0">
                    <a:latin typeface="Courier New" panose="02070309020205020404" pitchFamily="49" charset="0"/>
                    <a:cs typeface="Courier New" panose="02070309020205020404" pitchFamily="49" charset="0"/>
                  </a:rPr>
                  <a:t>	   add </a:t>
                </a:r>
                <a:r>
                  <a:rPr lang="en-US" sz="2200" dirty="0" err="1">
                    <a:latin typeface="Courier New" panose="02070309020205020404" pitchFamily="49" charset="0"/>
                    <a:cs typeface="Courier New" panose="02070309020205020404" pitchFamily="49" charset="0"/>
                  </a:rPr>
                  <a:t>u.bestEdge</a:t>
                </a:r>
                <a:r>
                  <a:rPr lang="en-US" sz="2200" dirty="0">
                    <a:latin typeface="Courier New" panose="02070309020205020404" pitchFamily="49" charset="0"/>
                    <a:cs typeface="Courier New" panose="02070309020205020404" pitchFamily="49" charset="0"/>
                  </a:rPr>
                  <a:t> to spanning tree</a:t>
                </a:r>
              </a:p>
              <a:p>
                <a:pPr>
                  <a:spcBef>
                    <a:spcPts val="200"/>
                  </a:spcBef>
                </a:pPr>
                <a:r>
                  <a:rPr lang="en-US" sz="2200" dirty="0">
                    <a:latin typeface="Courier New" panose="02070309020205020404" pitchFamily="49" charset="0"/>
                    <a:cs typeface="Courier New" panose="02070309020205020404" pitchFamily="49" charset="0"/>
                  </a:rPr>
                  <a:t>	   foreach(edge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pPr>
                  <a:spcBef>
                    <a:spcPts val="200"/>
                  </a:spcBef>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if(weight(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 &lt;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v.cost</a:t>
                </a:r>
                <a:r>
                  <a:rPr lang="en-US" sz="2200" b="1" dirty="0">
                    <a:latin typeface="Courier New" panose="02070309020205020404" pitchFamily="49" charset="0"/>
                    <a:cs typeface="Courier New" panose="02070309020205020404" pitchFamily="49" charset="0"/>
                  </a:rPr>
                  <a:t> = weight(</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 //</a:t>
                </a:r>
                <a:r>
                  <a:rPr lang="en-US" sz="2200" b="1" dirty="0" err="1">
                    <a:solidFill>
                      <a:srgbClr val="7030A0"/>
                    </a:solidFill>
                    <a:latin typeface="Courier New" panose="02070309020205020404" pitchFamily="49" charset="0"/>
                    <a:cs typeface="Courier New" panose="02070309020205020404" pitchFamily="49" charset="0"/>
                  </a:rPr>
                  <a:t>updatePriority</a:t>
                </a:r>
                <a:r>
                  <a:rPr lang="en-US" sz="2200" b="1" dirty="0">
                    <a:solidFill>
                      <a:srgbClr val="7030A0"/>
                    </a:solidFill>
                    <a:latin typeface="Courier New" panose="02070309020205020404" pitchFamily="49" charset="0"/>
                    <a:cs typeface="Courier New" panose="02070309020205020404" pitchFamily="49" charset="0"/>
                  </a:rPr>
                  <a:t>!!</a:t>
                </a:r>
                <a:endParaRPr lang="en-US" sz="2200" b="1" dirty="0">
                  <a:latin typeface="Courier New" panose="02070309020205020404" pitchFamily="49" charset="0"/>
                  <a:cs typeface="Courier New" panose="02070309020205020404" pitchFamily="49" charset="0"/>
                </a:endParaRPr>
              </a:p>
              <a:p>
                <a:pPr>
                  <a:spcBef>
                    <a:spcPts val="200"/>
                  </a:spcBef>
                </a:pP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v.bestEdge</a:t>
                </a:r>
                <a:r>
                  <a:rPr lang="en-US" sz="2200" b="1" dirty="0">
                    <a:latin typeface="Courier New" panose="02070309020205020404" pitchFamily="49" charset="0"/>
                    <a:cs typeface="Courier New" panose="02070309020205020404" pitchFamily="49" charset="0"/>
                  </a:rPr>
                  <a:t> = (</a:t>
                </a:r>
                <a:r>
                  <a:rPr lang="en-US" sz="2200" b="1" dirty="0" err="1">
                    <a:latin typeface="Courier New" panose="02070309020205020404" pitchFamily="49" charset="0"/>
                    <a:cs typeface="Courier New" panose="02070309020205020404" pitchFamily="49" charset="0"/>
                  </a:rPr>
                  <a:t>u,v</a:t>
                </a:r>
                <a:r>
                  <a:rPr lang="en-US" sz="2200" b="1" dirty="0">
                    <a:latin typeface="Courier New" panose="02070309020205020404" pitchFamily="49" charset="0"/>
                    <a:cs typeface="Courier New" panose="02070309020205020404" pitchFamily="49" charset="0"/>
                  </a:rPr>
                  <a:t>)</a:t>
                </a:r>
              </a:p>
              <a:p>
                <a:pPr>
                  <a:spcBef>
                    <a:spcPts val="200"/>
                  </a:spcBef>
                </a:pPr>
                <a:r>
                  <a:rPr lang="en-US" sz="2200" b="1"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      mark u as processed</a:t>
                </a:r>
              </a:p>
              <a:p>
                <a:pPr>
                  <a:spcBef>
                    <a:spcPts val="200"/>
                  </a:spcBef>
                </a:pPr>
                <a:r>
                  <a:rPr lang="en-US" sz="2200" dirty="0">
                    <a:latin typeface="Courier New" panose="02070309020205020404" pitchFamily="49" charset="0"/>
                    <a:cs typeface="Courier New" panose="02070309020205020404" pitchFamily="49" charset="0"/>
                  </a:rPr>
                  <a:t>   }</a:t>
                </a:r>
              </a:p>
              <a:p>
                <a:pPr>
                  <a:spcBef>
                    <a:spcPts val="200"/>
                  </a:spcBef>
                </a:pPr>
                <a:r>
                  <a:rPr lang="en-US" sz="2200" dirty="0">
                    <a:latin typeface="Courier New" panose="02070309020205020404" pitchFamily="49" charset="0"/>
                    <a:cs typeface="Courier New" panose="02070309020205020404" pitchFamily="49" charset="0"/>
                  </a:rPr>
                  <a:t>}</a:t>
                </a:r>
                <a:endParaRPr lang="en-US" sz="2200" dirty="0"/>
              </a:p>
            </p:txBody>
          </p:sp>
        </mc:Choice>
        <mc:Fallback>
          <p:sp>
            <p:nvSpPr>
              <p:cNvPr id="6" name="TextBox 5">
                <a:extLst>
                  <a:ext uri="{FF2B5EF4-FFF2-40B4-BE49-F238E27FC236}">
                    <a16:creationId xmlns:a16="http://schemas.microsoft.com/office/drawing/2014/main" id="{943D27A4-52F3-D894-620E-9804AA05D681}"/>
                  </a:ext>
                </a:extLst>
              </p:cNvPr>
              <p:cNvSpPr txBox="1">
                <a:spLocks noRot="1" noChangeAspect="1" noMove="1" noResize="1" noEditPoints="1" noAdjustHandles="1" noChangeArrowheads="1" noChangeShapeType="1" noTextEdit="1"/>
              </p:cNvSpPr>
              <p:nvPr/>
            </p:nvSpPr>
            <p:spPr>
              <a:xfrm>
                <a:off x="879411" y="235674"/>
                <a:ext cx="11448464" cy="6622326"/>
              </a:xfrm>
              <a:prstGeom prst="rect">
                <a:avLst/>
              </a:prstGeom>
              <a:blipFill>
                <a:blip r:embed="rId2"/>
                <a:stretch>
                  <a:fillRect l="-692" t="-645" b="-1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C7718875-F87A-3DE8-800A-08BD2F4C6C48}"/>
                  </a:ext>
                </a:extLst>
              </p:cNvPr>
              <p:cNvSpPr/>
              <p:nvPr/>
            </p:nvSpPr>
            <p:spPr>
              <a:xfrm>
                <a:off x="6632295" y="5092861"/>
                <a:ext cx="4953964" cy="15018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Running time: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𝐸</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𝑉</m:t>
                        </m:r>
                        <m:r>
                          <a:rPr lang="en-US" sz="2800" b="0" i="1" smtClean="0">
                            <a:latin typeface="Cambria Math" panose="02040503050406030204" pitchFamily="18" charset="0"/>
                          </a:rPr>
                          <m:t>)</m:t>
                        </m:r>
                      </m:e>
                    </m:func>
                  </m:oMath>
                </a14:m>
                <a:endParaRPr lang="en-US" sz="2800" dirty="0"/>
              </a:p>
              <a:p>
                <a:pPr algn="ctr"/>
                <a:r>
                  <a:rPr lang="en-US" sz="2800" dirty="0"/>
                  <a:t>Analysis same as Dijkstra, but can assume </a:t>
                </a:r>
                <a14:m>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𝑉</m:t>
                    </m:r>
                    <m:r>
                      <a:rPr lang="en-US" sz="2800" b="0" i="1" smtClean="0">
                        <a:latin typeface="Cambria Math" panose="02040503050406030204" pitchFamily="18" charset="0"/>
                      </a:rPr>
                      <m:t>−1</m:t>
                    </m:r>
                  </m:oMath>
                </a14:m>
                <a:endParaRPr lang="en-US" sz="2800" dirty="0"/>
              </a:p>
            </p:txBody>
          </p:sp>
        </mc:Choice>
        <mc:Fallback xmlns="">
          <p:sp>
            <p:nvSpPr>
              <p:cNvPr id="5" name="Rectangle: Rounded Corners 4">
                <a:extLst>
                  <a:ext uri="{FF2B5EF4-FFF2-40B4-BE49-F238E27FC236}">
                    <a16:creationId xmlns:a16="http://schemas.microsoft.com/office/drawing/2014/main" id="{C7718875-F87A-3DE8-800A-08BD2F4C6C48}"/>
                  </a:ext>
                </a:extLst>
              </p:cNvPr>
              <p:cNvSpPr>
                <a:spLocks noRot="1" noChangeAspect="1" noMove="1" noResize="1" noEditPoints="1" noAdjustHandles="1" noChangeArrowheads="1" noChangeShapeType="1" noTextEdit="1"/>
              </p:cNvSpPr>
              <p:nvPr/>
            </p:nvSpPr>
            <p:spPr>
              <a:xfrm>
                <a:off x="6632295" y="5092861"/>
                <a:ext cx="4953964" cy="1501863"/>
              </a:xfrm>
              <a:prstGeom prst="roundRect">
                <a:avLst/>
              </a:prstGeom>
              <a:blipFill>
                <a:blip r:embed="rId3"/>
                <a:stretch>
                  <a:fillRect r="-980" b="-6000"/>
                </a:stretch>
              </a:blipFill>
            </p:spPr>
            <p:txBody>
              <a:bodyPr/>
              <a:lstStyle/>
              <a:p>
                <a:r>
                  <a:rPr lang="en-US">
                    <a:noFill/>
                  </a:rPr>
                  <a:t> </a:t>
                </a:r>
              </a:p>
            </p:txBody>
          </p:sp>
        </mc:Fallback>
      </mc:AlternateContent>
    </p:spTree>
    <p:extLst>
      <p:ext uri="{BB962C8B-B14F-4D97-AF65-F5344CB8AC3E}">
        <p14:creationId xmlns:p14="http://schemas.microsoft.com/office/powerpoint/2010/main" val="76802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D680-DBD2-ACEC-DF80-25062BAE9A80}"/>
              </a:ext>
            </a:extLst>
          </p:cNvPr>
          <p:cNvSpPr>
            <a:spLocks noGrp="1"/>
          </p:cNvSpPr>
          <p:nvPr>
            <p:ph type="title"/>
          </p:nvPr>
        </p:nvSpPr>
        <p:spPr/>
        <p:txBody>
          <a:bodyPr/>
          <a:lstStyle/>
          <a:p>
            <a:r>
              <a:rPr lang="en-US" dirty="0"/>
              <a:t>Some Exercise Notes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8295DC-0425-046D-FB51-FF92DAC1DE0C}"/>
                  </a:ext>
                </a:extLst>
              </p:cNvPr>
              <p:cNvSpPr>
                <a:spLocks noGrp="1"/>
              </p:cNvSpPr>
              <p:nvPr>
                <p:ph idx="1"/>
              </p:nvPr>
            </p:nvSpPr>
            <p:spPr>
              <a:xfrm>
                <a:off x="575240" y="1463856"/>
                <a:ext cx="11187258" cy="5130867"/>
              </a:xfrm>
            </p:spPr>
            <p:txBody>
              <a:bodyPr>
                <a:normAutofit lnSpcReduction="10000"/>
              </a:bodyPr>
              <a:lstStyle/>
              <a:p>
                <a:r>
                  <a:rPr lang="en-US" sz="2800" dirty="0"/>
                  <a:t>We’ll ask you to implement Prim’s in Exercise 13.</a:t>
                </a:r>
              </a:p>
              <a:p>
                <a:r>
                  <a:rPr lang="en-US" sz="2800" dirty="0"/>
                  <a:t>You have a few options for the priority queue:</a:t>
                </a:r>
              </a:p>
              <a:p>
                <a:r>
                  <a:rPr lang="en-US" sz="2800" dirty="0"/>
                  <a:t>1. Use a Java library priority queue---but it doesn’t have </a:t>
                </a:r>
                <a:r>
                  <a:rPr lang="en-US" sz="2800" dirty="0" err="1"/>
                  <a:t>updatePriority</a:t>
                </a:r>
                <a:r>
                  <a:rPr lang="en-US" sz="2800" dirty="0"/>
                  <a:t>() so you’ll need a workaround: </a:t>
                </a:r>
                <a:br>
                  <a:rPr lang="en-US" sz="2800" dirty="0"/>
                </a:br>
                <a:r>
                  <a:rPr lang="en-US" sz="2800" dirty="0"/>
                  <a:t>A. Add edges instead of vertices to the priority queue OR</a:t>
                </a:r>
                <a:br>
                  <a:rPr lang="en-US" sz="2800" dirty="0"/>
                </a:br>
                <a:r>
                  <a:rPr lang="en-US" sz="2800" dirty="0"/>
                  <a:t>B. Allow multiple copies of each vertex into the queue (instead of decreasing priority, put in a second copy at the new priority OR</a:t>
                </a:r>
              </a:p>
              <a:p>
                <a:r>
                  <a:rPr lang="en-US" sz="2800" dirty="0"/>
                  <a:t>2. Use your (Exercise 2) priority queue instead---call </a:t>
                </a:r>
                <a:r>
                  <a:rPr lang="en-US" sz="2800" dirty="0" err="1"/>
                  <a:t>updatePriority</a:t>
                </a:r>
                <a:r>
                  <a:rPr lang="en-US" sz="2800" dirty="0"/>
                  <a:t>!</a:t>
                </a:r>
              </a:p>
              <a:p>
                <a:r>
                  <a:rPr lang="en-US" sz="2800" dirty="0"/>
                  <a:t>Will these change the running time? No! </a:t>
                </a:r>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d>
                      <m:dPr>
                        <m:ctrlPr>
                          <a:rPr lang="en-US" sz="2800" b="0" i="1" smtClean="0">
                            <a:latin typeface="Cambria Math" panose="02040503050406030204" pitchFamily="18" charset="0"/>
                          </a:rPr>
                        </m:ctrlPr>
                      </m:dPr>
                      <m:e>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e>
                        </m:func>
                      </m:e>
                    </m:d>
                  </m:oMath>
                </a14:m>
                <a:r>
                  <a:rPr lang="en-US" sz="2800" dirty="0"/>
                  <a:t> for simple graphs.</a:t>
                </a:r>
              </a:p>
              <a:p>
                <a:r>
                  <a:rPr lang="en-US" sz="2800" dirty="0"/>
                  <a:t>Read the paragraph in the spec about this before you get too far. Also see alternate version of pseudocode in section slides tomorrow.</a:t>
                </a:r>
              </a:p>
            </p:txBody>
          </p:sp>
        </mc:Choice>
        <mc:Fallback xmlns="">
          <p:sp>
            <p:nvSpPr>
              <p:cNvPr id="3" name="Content Placeholder 2">
                <a:extLst>
                  <a:ext uri="{FF2B5EF4-FFF2-40B4-BE49-F238E27FC236}">
                    <a16:creationId xmlns:a16="http://schemas.microsoft.com/office/drawing/2014/main" id="{B68295DC-0425-046D-FB51-FF92DAC1DE0C}"/>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708" t="-2850" r="-817" b="-2257"/>
                </a:stretch>
              </a:blipFill>
            </p:spPr>
            <p:txBody>
              <a:bodyPr/>
              <a:lstStyle/>
              <a:p>
                <a:r>
                  <a:rPr lang="en-US">
                    <a:noFill/>
                  </a:rPr>
                  <a:t> </a:t>
                </a:r>
              </a:p>
            </p:txBody>
          </p:sp>
        </mc:Fallback>
      </mc:AlternateContent>
    </p:spTree>
    <p:extLst>
      <p:ext uri="{BB962C8B-B14F-4D97-AF65-F5344CB8AC3E}">
        <p14:creationId xmlns:p14="http://schemas.microsoft.com/office/powerpoint/2010/main" val="395312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sz="2800" dirty="0"/>
              <a:t>Prim’s Algorithm is a </a:t>
            </a:r>
            <a:r>
              <a:rPr lang="en-US" sz="2800" b="1" dirty="0"/>
              <a:t>greedy </a:t>
            </a:r>
            <a:r>
              <a:rPr lang="en-US" sz="2800" dirty="0"/>
              <a:t>algorithm. Once it decides to include an edge in the MST it never reconsiders its decision. </a:t>
            </a:r>
          </a:p>
          <a:p>
            <a:r>
              <a:rPr lang="en-US" sz="2800" dirty="0"/>
              <a:t>Greedy algorithms rarely work. </a:t>
            </a:r>
          </a:p>
          <a:p>
            <a:r>
              <a:rPr lang="en-US" sz="2800" dirty="0"/>
              <a:t>There are special properties of MSTs that allow greedy algorithms to find them.</a:t>
            </a:r>
          </a:p>
          <a:p>
            <a:endParaRPr lang="en-US" sz="2800" dirty="0"/>
          </a:p>
          <a:p>
            <a:r>
              <a:rPr lang="en-US" sz="2800" dirty="0"/>
              <a:t>In fact MSTs are so </a:t>
            </a:r>
            <a:r>
              <a:rPr lang="en-US" sz="2800" i="1" dirty="0"/>
              <a:t>magical </a:t>
            </a:r>
            <a:r>
              <a:rPr lang="en-US" sz="2800" dirty="0"/>
              <a:t>that there’s more than one greedy algorithm that works</a:t>
            </a:r>
            <a:r>
              <a:rPr lang="en-US" dirty="0"/>
              <a:t>.</a:t>
            </a:r>
            <a:endParaRPr lang="en-US" i="1" dirty="0"/>
          </a:p>
        </p:txBody>
      </p:sp>
    </p:spTree>
    <p:extLst>
      <p:ext uri="{BB962C8B-B14F-4D97-AF65-F5344CB8AC3E}">
        <p14:creationId xmlns:p14="http://schemas.microsoft.com/office/powerpoint/2010/main" val="35408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fontScale="90000"/>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normAutofit lnSpcReduction="10000"/>
          </a:bodyPr>
          <a:lstStyle/>
          <a:p>
            <a:r>
              <a:rPr lang="en-US" sz="2800" dirty="0"/>
              <a:t>MSTs satisfy two very useful properties:</a:t>
            </a:r>
          </a:p>
          <a:p>
            <a:r>
              <a:rPr lang="en-US" sz="2800" b="1" dirty="0"/>
              <a:t>Cycle Property: </a:t>
            </a:r>
            <a:r>
              <a:rPr lang="en-US" sz="2800" dirty="0"/>
              <a:t>The heaviest edge along a cycle is NEVER part of an MST.</a:t>
            </a:r>
          </a:p>
          <a:p>
            <a:r>
              <a:rPr lang="en-US" sz="2800" b="1" dirty="0"/>
              <a:t>Cut Property: </a:t>
            </a:r>
            <a:r>
              <a:rPr lang="en-US" sz="2800" dirty="0"/>
              <a:t>Split the vertices of the graph any way you want into two sets A and B. The lightest edge with one endpoint in A and the other in B is ALWAYS part of an MST. </a:t>
            </a:r>
          </a:p>
          <a:p>
            <a:endParaRPr lang="en-US" b="1" dirty="0"/>
          </a:p>
          <a:p>
            <a:r>
              <a:rPr lang="en-US" sz="2800" dirty="0"/>
              <a:t>Whenever you add an edge to a tree you create exactly one cycle, you can then remove any edge from that cycle and get another tree out. </a:t>
            </a:r>
          </a:p>
          <a:p>
            <a:r>
              <a:rPr lang="en-US" sz="2800" dirty="0"/>
              <a:t>This observation, combined with the cycle and cut properties form the basis of all of the greedy algorithms for MSTs.</a:t>
            </a:r>
          </a:p>
        </p:txBody>
      </p:sp>
    </p:spTree>
    <p:extLst>
      <p:ext uri="{BB962C8B-B14F-4D97-AF65-F5344CB8AC3E}">
        <p14:creationId xmlns:p14="http://schemas.microsoft.com/office/powerpoint/2010/main" val="33809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Algorithm Always Work?	</a:t>
            </a:r>
          </a:p>
        </p:txBody>
      </p:sp>
      <p:sp>
        <p:nvSpPr>
          <p:cNvPr id="3" name="Content Placeholder 2"/>
          <p:cNvSpPr>
            <a:spLocks noGrp="1"/>
          </p:cNvSpPr>
          <p:nvPr>
            <p:ph idx="1"/>
          </p:nvPr>
        </p:nvSpPr>
        <p:spPr/>
        <p:txBody>
          <a:bodyPr/>
          <a:lstStyle/>
          <a:p>
            <a:r>
              <a:rPr lang="en-US" sz="2800" dirty="0"/>
              <a:t>Prim’s Algorithm is a </a:t>
            </a:r>
            <a:r>
              <a:rPr lang="en-US" sz="2800" b="1" dirty="0"/>
              <a:t>greedy </a:t>
            </a:r>
            <a:r>
              <a:rPr lang="en-US" sz="2800" dirty="0"/>
              <a:t>algorithm. Once it decides to include an edge in the MST it never reconsiders its decision. </a:t>
            </a:r>
          </a:p>
          <a:p>
            <a:r>
              <a:rPr lang="en-US" sz="2800" dirty="0"/>
              <a:t>Greedy algorithms rarely work. </a:t>
            </a:r>
          </a:p>
          <a:p>
            <a:r>
              <a:rPr lang="en-US" sz="2800" dirty="0"/>
              <a:t>There are special properties of MSTs that allow greedy algorithms to find them.</a:t>
            </a:r>
          </a:p>
          <a:p>
            <a:endParaRPr lang="en-US" sz="2800" dirty="0"/>
          </a:p>
          <a:p>
            <a:r>
              <a:rPr lang="en-US" sz="2800" dirty="0"/>
              <a:t>In fact MSTs are so </a:t>
            </a:r>
            <a:r>
              <a:rPr lang="en-US" sz="2800" i="1" dirty="0"/>
              <a:t>magical </a:t>
            </a:r>
            <a:r>
              <a:rPr lang="en-US" sz="2800" dirty="0"/>
              <a:t>that there’s more than one greedy algorithm that works</a:t>
            </a:r>
            <a:r>
              <a:rPr lang="en-US" dirty="0"/>
              <a:t>.</a:t>
            </a:r>
            <a:endParaRPr lang="en-US" i="1" dirty="0"/>
          </a:p>
        </p:txBody>
      </p:sp>
    </p:spTree>
    <p:extLst>
      <p:ext uri="{BB962C8B-B14F-4D97-AF65-F5344CB8AC3E}">
        <p14:creationId xmlns:p14="http://schemas.microsoft.com/office/powerpoint/2010/main" val="6885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t>What if you think edge by edge instead?</a:t>
            </a:r>
          </a:p>
          <a:p>
            <a:r>
              <a:rPr lang="en-US" sz="2800" dirty="0"/>
              <a:t>Start from the lightest edge; add it if it connects new things to each other (don’t add it if it would create a cycle)</a:t>
            </a:r>
          </a:p>
          <a:p>
            <a:endParaRPr lang="en-US" sz="2800" dirty="0"/>
          </a:p>
          <a:p>
            <a:r>
              <a:rPr lang="en-US" sz="2800" dirty="0"/>
              <a:t>This is </a:t>
            </a:r>
            <a:r>
              <a:rPr lang="en-US" sz="2800" dirty="0" err="1"/>
              <a:t>Kruskal’s</a:t>
            </a:r>
            <a:r>
              <a:rPr lang="en-US" sz="2800" dirty="0"/>
              <a:t> Algorithm.</a:t>
            </a:r>
          </a:p>
        </p:txBody>
      </p:sp>
    </p:spTree>
    <p:extLst>
      <p:ext uri="{BB962C8B-B14F-4D97-AF65-F5344CB8AC3E}">
        <p14:creationId xmlns:p14="http://schemas.microsoft.com/office/powerpoint/2010/main" val="19487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63E8-E738-4DD2-9900-600A6451D48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CC88225-C815-45CA-BBEB-6A9FC6B545E5}"/>
              </a:ext>
            </a:extLst>
          </p:cNvPr>
          <p:cNvSpPr>
            <a:spLocks noGrp="1"/>
          </p:cNvSpPr>
          <p:nvPr>
            <p:ph idx="1"/>
          </p:nvPr>
        </p:nvSpPr>
        <p:spPr>
          <a:xfrm>
            <a:off x="575240" y="4356339"/>
            <a:ext cx="11187258" cy="1953021"/>
          </a:xfrm>
        </p:spPr>
        <p:txBody>
          <a:bodyPr>
            <a:normAutofit/>
          </a:bodyPr>
          <a:lstStyle/>
          <a:p>
            <a:r>
              <a:rPr lang="en-US" sz="2800" dirty="0">
                <a:hlinkClick r:id="rId2"/>
              </a:rPr>
              <a:t>Final Exam information page</a:t>
            </a:r>
            <a:r>
              <a:rPr lang="en-US" sz="2800" dirty="0"/>
              <a:t> is up.</a:t>
            </a:r>
          </a:p>
          <a:p>
            <a:r>
              <a:rPr lang="en-US" sz="2800" dirty="0"/>
              <a:t>If you are requesting a conflict exam, please fill out form today! </a:t>
            </a:r>
          </a:p>
          <a:p>
            <a:endParaRPr lang="en-US" sz="2800" dirty="0"/>
          </a:p>
        </p:txBody>
      </p:sp>
      <p:graphicFrame>
        <p:nvGraphicFramePr>
          <p:cNvPr id="4" name="Content Placeholder 3">
            <a:extLst>
              <a:ext uri="{FF2B5EF4-FFF2-40B4-BE49-F238E27FC236}">
                <a16:creationId xmlns:a16="http://schemas.microsoft.com/office/drawing/2014/main" id="{370B4BA6-9633-E431-9D8D-E29E7D7EA51D}"/>
              </a:ext>
            </a:extLst>
          </p:cNvPr>
          <p:cNvGraphicFramePr>
            <a:graphicFrameLocks/>
          </p:cNvGraphicFramePr>
          <p:nvPr>
            <p:extLst>
              <p:ext uri="{D42A27DB-BD31-4B8C-83A1-F6EECF244321}">
                <p14:modId xmlns:p14="http://schemas.microsoft.com/office/powerpoint/2010/main" val="410658832"/>
              </p:ext>
            </p:extLst>
          </p:nvPr>
        </p:nvGraphicFramePr>
        <p:xfrm>
          <a:off x="502446" y="1357346"/>
          <a:ext cx="11187108" cy="2909642"/>
        </p:xfrm>
        <a:graphic>
          <a:graphicData uri="http://schemas.openxmlformats.org/drawingml/2006/table">
            <a:tbl>
              <a:tblPr firstRow="1" bandRow="1">
                <a:tableStyleId>{5C22544A-7EE6-4342-B048-85BDC9FD1C3A}</a:tableStyleId>
              </a:tblPr>
              <a:tblGrid>
                <a:gridCol w="907254">
                  <a:extLst>
                    <a:ext uri="{9D8B030D-6E8A-4147-A177-3AD203B41FA5}">
                      <a16:colId xmlns:a16="http://schemas.microsoft.com/office/drawing/2014/main" val="4182190204"/>
                    </a:ext>
                  </a:extLst>
                </a:gridCol>
                <a:gridCol w="1799844">
                  <a:extLst>
                    <a:ext uri="{9D8B030D-6E8A-4147-A177-3AD203B41FA5}">
                      <a16:colId xmlns:a16="http://schemas.microsoft.com/office/drawing/2014/main" val="2440125737"/>
                    </a:ext>
                  </a:extLst>
                </a:gridCol>
                <a:gridCol w="1764792">
                  <a:extLst>
                    <a:ext uri="{9D8B030D-6E8A-4147-A177-3AD203B41FA5}">
                      <a16:colId xmlns:a16="http://schemas.microsoft.com/office/drawing/2014/main" val="2655778326"/>
                    </a:ext>
                  </a:extLst>
                </a:gridCol>
                <a:gridCol w="2377440">
                  <a:extLst>
                    <a:ext uri="{9D8B030D-6E8A-4147-A177-3AD203B41FA5}">
                      <a16:colId xmlns:a16="http://schemas.microsoft.com/office/drawing/2014/main" val="3929414496"/>
                    </a:ext>
                  </a:extLst>
                </a:gridCol>
                <a:gridCol w="1163574">
                  <a:extLst>
                    <a:ext uri="{9D8B030D-6E8A-4147-A177-3AD203B41FA5}">
                      <a16:colId xmlns:a16="http://schemas.microsoft.com/office/drawing/2014/main" val="3482144644"/>
                    </a:ext>
                  </a:extLst>
                </a:gridCol>
                <a:gridCol w="3174204">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1800" dirty="0"/>
                        <a:t>Tuesday</a:t>
                      </a:r>
                    </a:p>
                  </a:txBody>
                  <a:tcPr/>
                </a:tc>
                <a:tc>
                  <a:txBody>
                    <a:bodyPr/>
                    <a:lstStyle/>
                    <a:p>
                      <a:r>
                        <a:rPr lang="en-US" sz="2400" dirty="0"/>
                        <a:t>Wed</a:t>
                      </a:r>
                    </a:p>
                  </a:txBody>
                  <a:tcPr/>
                </a:tc>
                <a:tc>
                  <a:txBody>
                    <a:bodyPr/>
                    <a:lstStyle/>
                    <a:p>
                      <a:r>
                        <a:rPr lang="en-US" sz="18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200" dirty="0"/>
                        <a:t>This Week</a:t>
                      </a:r>
                    </a:p>
                  </a:txBody>
                  <a:tcPr/>
                </a:tc>
                <a:tc>
                  <a:txBody>
                    <a:bodyPr/>
                    <a:lstStyle/>
                    <a:p>
                      <a:r>
                        <a:rPr lang="en-US" sz="2400" dirty="0">
                          <a:solidFill>
                            <a:srgbClr val="7030A0"/>
                          </a:solidFill>
                        </a:rPr>
                        <a:t>Veteran’s Day</a:t>
                      </a:r>
                      <a:br>
                        <a:rPr lang="en-US" sz="2400" dirty="0">
                          <a:solidFill>
                            <a:srgbClr val="7030A0"/>
                          </a:solidFill>
                        </a:rPr>
                      </a:br>
                      <a:endParaRPr lang="en-US" sz="2400" dirty="0"/>
                    </a:p>
                  </a:txBody>
                  <a:tcPr/>
                </a:tc>
                <a:tc>
                  <a:txBody>
                    <a:bodyPr/>
                    <a:lstStyle/>
                    <a:p>
                      <a:r>
                        <a:rPr lang="en-US" sz="2400" dirty="0"/>
                        <a:t>Ex 11 (prefix prog)due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Ex 13 (</a:t>
                      </a:r>
                      <a:r>
                        <a:rPr lang="en-US" sz="2400" b="0" dirty="0" err="1">
                          <a:solidFill>
                            <a:schemeClr val="tx1"/>
                          </a:solidFill>
                        </a:rPr>
                        <a:t>MST,prog</a:t>
                      </a:r>
                      <a:r>
                        <a:rPr lang="en-US" sz="2400" b="0" dirty="0">
                          <a:solidFill>
                            <a:schemeClr val="tx1"/>
                          </a:solidFill>
                        </a:rPr>
                        <a:t>) out</a:t>
                      </a:r>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TODAY</a:t>
                      </a:r>
                      <a:br>
                        <a:rPr lang="en-US" sz="2400" b="0" dirty="0">
                          <a:solidFill>
                            <a:schemeClr val="tx1"/>
                          </a:solidFill>
                        </a:rPr>
                      </a:br>
                      <a:r>
                        <a:rPr lang="en-US" sz="2400" b="0" dirty="0">
                          <a:solidFill>
                            <a:schemeClr val="tx1"/>
                          </a:solidFill>
                        </a:rPr>
                        <a:t>Ex 12 (concurrency, GS) due</a:t>
                      </a:r>
                      <a:br>
                        <a:rPr lang="en-US" sz="2400" b="0" dirty="0">
                          <a:solidFill>
                            <a:schemeClr val="tx1"/>
                          </a:solidFill>
                        </a:rPr>
                      </a:br>
                      <a:r>
                        <a:rPr lang="en-US" sz="2400" b="1" dirty="0">
                          <a:solidFill>
                            <a:srgbClr val="C00000"/>
                          </a:solidFill>
                        </a:rPr>
                        <a:t>final conflict form due</a:t>
                      </a:r>
                    </a:p>
                  </a:txBody>
                  <a:tcPr/>
                </a:tc>
                <a:extLst>
                  <a:ext uri="{0D108BD9-81ED-4DB2-BD59-A6C34878D82A}">
                    <a16:rowId xmlns:a16="http://schemas.microsoft.com/office/drawing/2014/main" val="1234242132"/>
                  </a:ext>
                </a:extLst>
              </a:tr>
              <a:tr h="712905">
                <a:tc>
                  <a:txBody>
                    <a:bodyPr/>
                    <a:lstStyle/>
                    <a:p>
                      <a:r>
                        <a:rPr lang="en-US" sz="2200" dirty="0"/>
                        <a:t>Next Week</a:t>
                      </a:r>
                    </a:p>
                  </a:txBody>
                  <a:tcPr/>
                </a:tc>
                <a:tc>
                  <a:txBody>
                    <a:bodyPr/>
                    <a:lstStyle/>
                    <a:p>
                      <a:r>
                        <a:rPr lang="en-US" sz="2400" dirty="0">
                          <a:solidFill>
                            <a:schemeClr val="tx1"/>
                          </a:solidFill>
                        </a:rPr>
                        <a:t>Ex 14 (P/NP, GS) out</a:t>
                      </a:r>
                    </a:p>
                  </a:txBody>
                  <a:tcPr/>
                </a:tc>
                <a:tc>
                  <a:txBody>
                    <a:bodyPr/>
                    <a:lstStyle/>
                    <a:p>
                      <a:endParaRPr lang="en-US" sz="2400" dirty="0"/>
                    </a:p>
                  </a:txBody>
                  <a:tcPr/>
                </a:tc>
                <a:tc>
                  <a:txBody>
                    <a:bodyPr/>
                    <a:lstStyle/>
                    <a:p>
                      <a:r>
                        <a:rPr lang="en-US" sz="2400" dirty="0"/>
                        <a:t>Ex 13 due</a:t>
                      </a:r>
                    </a:p>
                  </a:txBody>
                  <a:tcPr/>
                </a:tc>
                <a:tc>
                  <a:txBody>
                    <a:bodyPr/>
                    <a:lstStyle/>
                    <a:p>
                      <a:endParaRPr lang="en-US" sz="2400" dirty="0"/>
                    </a:p>
                  </a:txBody>
                  <a:tcPr/>
                </a:tc>
                <a:tc>
                  <a:txBody>
                    <a:bodyPr/>
                    <a:lstStyle/>
                    <a:p>
                      <a:r>
                        <a:rPr lang="en-US" sz="2400" dirty="0"/>
                        <a:t>Ex 14 due</a:t>
                      </a:r>
                    </a:p>
                  </a:txBody>
                  <a:tcPr/>
                </a:tc>
                <a:extLst>
                  <a:ext uri="{0D108BD9-81ED-4DB2-BD59-A6C34878D82A}">
                    <a16:rowId xmlns:a16="http://schemas.microsoft.com/office/drawing/2014/main" val="4053481026"/>
                  </a:ext>
                </a:extLst>
              </a:tr>
            </a:tbl>
          </a:graphicData>
        </a:graphic>
      </p:graphicFrame>
    </p:spTree>
    <p:extLst>
      <p:ext uri="{BB962C8B-B14F-4D97-AF65-F5344CB8AC3E}">
        <p14:creationId xmlns:p14="http://schemas.microsoft.com/office/powerpoint/2010/main" val="34672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4175502"/>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a:t>
            </a:r>
            <a:r>
              <a:rPr lang="en-US" sz="2600" dirty="0">
                <a:latin typeface="Courier New" panose="02070309020205020404" pitchFamily="49" charset="0"/>
                <a:cs typeface="Courier New" panose="02070309020205020404" pitchFamily="49" charset="0"/>
              </a:rPr>
              <a:t>initialize each vertex to be a connected component</a:t>
            </a:r>
            <a:endParaRPr lang="en-US" sz="26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 (increasing)</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564292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3511064771"/>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4036213658"/>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653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2504161008"/>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250735410"/>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45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7" name="TextBox 6"/>
          <p:cNvSpPr txBox="1"/>
          <p:nvPr/>
        </p:nvSpPr>
        <p:spPr>
          <a:xfrm>
            <a:off x="486832" y="1423987"/>
            <a:ext cx="11616761" cy="4175502"/>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24414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3" name="Content Placeholder 2"/>
          <p:cNvSpPr>
            <a:spLocks noGrp="1"/>
          </p:cNvSpPr>
          <p:nvPr>
            <p:ph idx="1"/>
          </p:nvPr>
        </p:nvSpPr>
        <p:spPr/>
        <p:txBody>
          <a:bodyPr>
            <a:normAutofit/>
          </a:bodyPr>
          <a:lstStyle/>
          <a:p>
            <a:r>
              <a:rPr lang="en-US" sz="2800" dirty="0"/>
              <a:t>How do we find connected components? Well BFS is our existing tool to do that, but…</a:t>
            </a:r>
          </a:p>
          <a:p>
            <a:r>
              <a:rPr lang="en-US" sz="2800" dirty="0"/>
              <a:t>Running a new BFS in the partial MST, at every step seems inefficient. The answer changes little by little, so we’ll recompute work frequently.</a:t>
            </a:r>
          </a:p>
          <a:p>
            <a:r>
              <a:rPr lang="en-US" sz="2800" dirty="0"/>
              <a:t>Do we have an ADT that will work here?</a:t>
            </a:r>
          </a:p>
          <a:p>
            <a:endParaRPr lang="en-US" sz="2800" dirty="0"/>
          </a:p>
        </p:txBody>
      </p:sp>
    </p:spTree>
    <p:extLst>
      <p:ext uri="{BB962C8B-B14F-4D97-AF65-F5344CB8AC3E}">
        <p14:creationId xmlns:p14="http://schemas.microsoft.com/office/powerpoint/2010/main" val="330253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203118"/>
            <a:ext cx="11187259" cy="1014667"/>
          </a:xfrm>
        </p:spPr>
        <p:txBody>
          <a:bodyPr/>
          <a:lstStyle/>
          <a:p>
            <a:r>
              <a:rPr lang="en-US" dirty="0"/>
              <a:t>Union-Find Crash Course</a:t>
            </a:r>
          </a:p>
        </p:txBody>
      </p:sp>
      <p:sp>
        <p:nvSpPr>
          <p:cNvPr id="3" name="Content Placeholder 2"/>
          <p:cNvSpPr>
            <a:spLocks noGrp="1"/>
          </p:cNvSpPr>
          <p:nvPr>
            <p:ph idx="1"/>
          </p:nvPr>
        </p:nvSpPr>
        <p:spPr>
          <a:xfrm>
            <a:off x="575240" y="1463857"/>
            <a:ext cx="11187258" cy="1247496"/>
          </a:xfrm>
        </p:spPr>
        <p:txBody>
          <a:bodyPr>
            <a:normAutofit/>
          </a:bodyPr>
          <a:lstStyle/>
          <a:p>
            <a:r>
              <a:rPr lang="en-US" sz="2800" dirty="0"/>
              <a:t>aka Disjoint Sets</a:t>
            </a:r>
          </a:p>
          <a:p>
            <a:r>
              <a:rPr lang="en-US" sz="2800" dirty="0"/>
              <a:t>Represents…well…disjoint sets.</a:t>
            </a:r>
          </a:p>
          <a:p>
            <a:endParaRPr lang="en-US" sz="2800" dirty="0"/>
          </a:p>
          <a:p>
            <a:endParaRPr lang="en-US" sz="2800" dirty="0"/>
          </a:p>
        </p:txBody>
      </p:sp>
      <p:sp>
        <p:nvSpPr>
          <p:cNvPr id="8" name="Rectangle 7">
            <a:extLst>
              <a:ext uri="{FF2B5EF4-FFF2-40B4-BE49-F238E27FC236}">
                <a16:creationId xmlns:a16="http://schemas.microsoft.com/office/drawing/2014/main" id="{DCC242AB-DC0A-4CCD-9CFA-377C2DAFF4E2}"/>
              </a:ext>
            </a:extLst>
          </p:cNvPr>
          <p:cNvSpPr/>
          <p:nvPr/>
        </p:nvSpPr>
        <p:spPr>
          <a:xfrm>
            <a:off x="5395865" y="1615405"/>
            <a:ext cx="6545433" cy="487987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E349237B-A02C-43D2-AE06-B4567DAC8A52}"/>
              </a:ext>
            </a:extLst>
          </p:cNvPr>
          <p:cNvSpPr/>
          <p:nvPr/>
        </p:nvSpPr>
        <p:spPr>
          <a:xfrm>
            <a:off x="5395865" y="1083944"/>
            <a:ext cx="6545433"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800" dirty="0"/>
              <a:t>Union-Find ADT</a:t>
            </a:r>
          </a:p>
        </p:txBody>
      </p:sp>
      <p:sp>
        <p:nvSpPr>
          <p:cNvPr id="10" name="TextBox 19">
            <a:extLst>
              <a:ext uri="{FF2B5EF4-FFF2-40B4-BE49-F238E27FC236}">
                <a16:creationId xmlns:a16="http://schemas.microsoft.com/office/drawing/2014/main" id="{9D6FA6F6-9B7E-47D6-BDE8-696163B1195E}"/>
              </a:ext>
            </a:extLst>
          </p:cNvPr>
          <p:cNvSpPr txBox="1"/>
          <p:nvPr/>
        </p:nvSpPr>
        <p:spPr>
          <a:xfrm>
            <a:off x="5692516" y="3899685"/>
            <a:ext cx="624878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makeSet</a:t>
            </a:r>
            <a:r>
              <a:rPr lang="en-US" sz="2400" dirty="0">
                <a:solidFill>
                  <a:srgbClr val="4C3282"/>
                </a:solidFill>
              </a:rPr>
              <a:t>(x) </a:t>
            </a:r>
            <a:r>
              <a:rPr lang="en-US" sz="2400" dirty="0"/>
              <a:t>– creates a new set where the only member (and the representative) is x.</a:t>
            </a:r>
          </a:p>
        </p:txBody>
      </p:sp>
      <p:sp>
        <p:nvSpPr>
          <p:cNvPr id="12" name="TextBox 21">
            <a:extLst>
              <a:ext uri="{FF2B5EF4-FFF2-40B4-BE49-F238E27FC236}">
                <a16:creationId xmlns:a16="http://schemas.microsoft.com/office/drawing/2014/main" id="{B92B4A1B-DE6B-488B-8450-1A3E832986C6}"/>
              </a:ext>
            </a:extLst>
          </p:cNvPr>
          <p:cNvSpPr txBox="1"/>
          <p:nvPr/>
        </p:nvSpPr>
        <p:spPr>
          <a:xfrm>
            <a:off x="5395865" y="1614099"/>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state</a:t>
            </a:r>
          </a:p>
        </p:txBody>
      </p:sp>
      <p:sp>
        <p:nvSpPr>
          <p:cNvPr id="13" name="TextBox 22">
            <a:extLst>
              <a:ext uri="{FF2B5EF4-FFF2-40B4-BE49-F238E27FC236}">
                <a16:creationId xmlns:a16="http://schemas.microsoft.com/office/drawing/2014/main" id="{C48851FA-61FB-4346-B2D1-FA02D3ECB40A}"/>
              </a:ext>
            </a:extLst>
          </p:cNvPr>
          <p:cNvSpPr txBox="1"/>
          <p:nvPr/>
        </p:nvSpPr>
        <p:spPr>
          <a:xfrm>
            <a:off x="5363373" y="3528474"/>
            <a:ext cx="4851317"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4C3282"/>
                </a:solidFill>
              </a:rPr>
              <a:t>behavior</a:t>
            </a:r>
          </a:p>
        </p:txBody>
      </p:sp>
      <p:sp>
        <p:nvSpPr>
          <p:cNvPr id="14" name="TextBox 23">
            <a:extLst>
              <a:ext uri="{FF2B5EF4-FFF2-40B4-BE49-F238E27FC236}">
                <a16:creationId xmlns:a16="http://schemas.microsoft.com/office/drawing/2014/main" id="{5702A8D9-90E4-4668-8B17-1A0C7F3ED625}"/>
              </a:ext>
            </a:extLst>
          </p:cNvPr>
          <p:cNvSpPr txBox="1"/>
          <p:nvPr/>
        </p:nvSpPr>
        <p:spPr>
          <a:xfrm>
            <a:off x="5395865" y="2011590"/>
            <a:ext cx="6399125"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Set of Sets</a:t>
            </a:r>
          </a:p>
          <a:p>
            <a:pPr marL="285750" indent="-285750">
              <a:buFontTx/>
              <a:buChar char="-"/>
            </a:pPr>
            <a:r>
              <a:rPr lang="en-US" sz="2400" b="1" dirty="0">
                <a:solidFill>
                  <a:srgbClr val="4C3282"/>
                </a:solidFill>
              </a:rPr>
              <a:t>Disjoint:</a:t>
            </a:r>
            <a:r>
              <a:rPr lang="en-US" sz="2400" dirty="0"/>
              <a:t> No element appears in multiple sets</a:t>
            </a:r>
          </a:p>
          <a:p>
            <a:pPr marL="285750" indent="-285750">
              <a:buFontTx/>
              <a:buChar char="-"/>
            </a:pPr>
            <a:r>
              <a:rPr lang="en-US" sz="2400" dirty="0"/>
              <a:t>No required order</a:t>
            </a:r>
          </a:p>
          <a:p>
            <a:pPr marL="285750" indent="-285750">
              <a:buFontTx/>
              <a:buChar char="-"/>
            </a:pPr>
            <a:r>
              <a:rPr lang="en-US" sz="2400" dirty="0"/>
              <a:t>Each set has representative</a:t>
            </a:r>
          </a:p>
        </p:txBody>
      </p:sp>
      <p:sp>
        <p:nvSpPr>
          <p:cNvPr id="15" name="TextBox 24">
            <a:extLst>
              <a:ext uri="{FF2B5EF4-FFF2-40B4-BE49-F238E27FC236}">
                <a16:creationId xmlns:a16="http://schemas.microsoft.com/office/drawing/2014/main" id="{8DE3E202-03EC-4175-95D5-D54431F389D3}"/>
              </a:ext>
            </a:extLst>
          </p:cNvPr>
          <p:cNvSpPr txBox="1"/>
          <p:nvPr/>
        </p:nvSpPr>
        <p:spPr>
          <a:xfrm>
            <a:off x="5725008" y="4743558"/>
            <a:ext cx="595017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err="1">
                <a:solidFill>
                  <a:srgbClr val="4C3282"/>
                </a:solidFill>
              </a:rPr>
              <a:t>findSet</a:t>
            </a:r>
            <a:r>
              <a:rPr lang="en-US" sz="2400" dirty="0">
                <a:solidFill>
                  <a:srgbClr val="4C3282"/>
                </a:solidFill>
              </a:rPr>
              <a:t>(x) </a:t>
            </a:r>
            <a:r>
              <a:rPr lang="en-US" sz="2400" dirty="0"/>
              <a:t>– looks up the set containing element x, returns name of that set</a:t>
            </a:r>
          </a:p>
        </p:txBody>
      </p:sp>
      <p:sp>
        <p:nvSpPr>
          <p:cNvPr id="16" name="TextBox 25">
            <a:extLst>
              <a:ext uri="{FF2B5EF4-FFF2-40B4-BE49-F238E27FC236}">
                <a16:creationId xmlns:a16="http://schemas.microsoft.com/office/drawing/2014/main" id="{AF07495C-41D3-4217-8A2C-7645F04D65C0}"/>
              </a:ext>
            </a:extLst>
          </p:cNvPr>
          <p:cNvSpPr txBox="1"/>
          <p:nvPr/>
        </p:nvSpPr>
        <p:spPr>
          <a:xfrm>
            <a:off x="5715301" y="5536534"/>
            <a:ext cx="5845316"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4C3282"/>
                </a:solidFill>
              </a:rPr>
              <a:t>union(x, y) </a:t>
            </a:r>
            <a:r>
              <a:rPr lang="en-US" sz="2400" dirty="0"/>
              <a:t>– combines sets containing x and y. Picks new name for combined set.</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969163E4-FA70-40D1-8B0B-45D6F411DEE5}"/>
                  </a:ext>
                </a:extLst>
              </p14:cNvPr>
              <p14:cNvContentPartPr/>
              <p14:nvPr/>
            </p14:nvContentPartPr>
            <p14:xfrm>
              <a:off x="6279375" y="4435458"/>
              <a:ext cx="10080" cy="11520"/>
            </p14:xfrm>
          </p:contentPart>
        </mc:Choice>
        <mc:Fallback xmlns="">
          <p:pic>
            <p:nvPicPr>
              <p:cNvPr id="7" name="Ink 6">
                <a:extLst>
                  <a:ext uri="{FF2B5EF4-FFF2-40B4-BE49-F238E27FC236}">
                    <a16:creationId xmlns="" xmlns:p14="http://schemas.microsoft.com/office/powerpoint/2010/main" xmlns:a16="http://schemas.microsoft.com/office/drawing/2014/main" xmlns:a14="http://schemas.microsoft.com/office/drawing/2010/main" xmlns:lc="http://schemas.openxmlformats.org/drawingml/2006/lockedCanvas" id="{969163E4-FA70-40D1-8B0B-45D6F411DEE5}"/>
                  </a:ext>
                </a:extLst>
              </p:cNvPr>
              <p:cNvPicPr/>
              <p:nvPr/>
            </p:nvPicPr>
            <p:blipFill>
              <a:blip r:embed="rId3"/>
              <a:stretch>
                <a:fillRect/>
              </a:stretch>
            </p:blipFill>
            <p:spPr>
              <a:xfrm>
                <a:off x="6275775" y="4431498"/>
                <a:ext cx="17640" cy="19080"/>
              </a:xfrm>
              <a:prstGeom prst="rect">
                <a:avLst/>
              </a:prstGeom>
            </p:spPr>
          </p:pic>
        </mc:Fallback>
      </mc:AlternateContent>
    </p:spTree>
    <p:extLst>
      <p:ext uri="{BB962C8B-B14F-4D97-AF65-F5344CB8AC3E}">
        <p14:creationId xmlns:p14="http://schemas.microsoft.com/office/powerpoint/2010/main" val="3109943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Union-Find Running Time</a:t>
            </a:r>
          </a:p>
        </p:txBody>
      </p:sp>
      <p:sp>
        <p:nvSpPr>
          <p:cNvPr id="3" name="Content Placeholder 2"/>
          <p:cNvSpPr>
            <a:spLocks noGrp="1"/>
          </p:cNvSpPr>
          <p:nvPr>
            <p:ph idx="1"/>
          </p:nvPr>
        </p:nvSpPr>
        <p:spPr/>
        <p:txBody>
          <a:bodyPr>
            <a:normAutofit/>
          </a:bodyPr>
          <a:lstStyle/>
          <a:p>
            <a:r>
              <a:rPr lang="en-US" sz="2800" dirty="0"/>
              <a:t>What’s important for us? </a:t>
            </a:r>
          </a:p>
          <a:p>
            <a:r>
              <a:rPr lang="en-US" sz="2800" dirty="0"/>
              <a:t>Amortized running times! We care about the total time across the entire set of unions and finds, not the running time of just one.</a:t>
            </a:r>
          </a:p>
          <a:p>
            <a:endParaRPr lang="en-US" sz="2800" dirty="0"/>
          </a:p>
          <a:p>
            <a:endParaRPr lang="en-US" sz="2800" dirty="0"/>
          </a:p>
          <a:p>
            <a:endParaRPr lang="en-US" sz="2800" dirty="0"/>
          </a:p>
          <a:p>
            <a:endParaRPr lang="en-US" sz="2800" dirty="0"/>
          </a:p>
          <a:p>
            <a:endParaRPr lang="en-US" sz="2800" dirty="0"/>
          </a:p>
          <a:p>
            <a:r>
              <a:rPr lang="en-US" sz="2800" dirty="0"/>
              <a:t>Uses “forest of up-trees” implementation. </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82408239"/>
                  </p:ext>
                </p:extLst>
              </p:nvPr>
            </p:nvGraphicFramePr>
            <p:xfrm>
              <a:off x="1036119" y="3062743"/>
              <a:ext cx="9828039" cy="2499360"/>
            </p:xfrm>
            <a:graphic>
              <a:graphicData uri="http://schemas.openxmlformats.org/drawingml/2006/table">
                <a:tbl>
                  <a:tblPr firstRow="1" bandRow="1">
                    <a:tableStyleId>{5C22544A-7EE6-4342-B048-85BDC9FD1C3A}</a:tableStyleId>
                  </a:tblPr>
                  <a:tblGrid>
                    <a:gridCol w="3276013">
                      <a:extLst>
                        <a:ext uri="{9D8B030D-6E8A-4147-A177-3AD203B41FA5}">
                          <a16:colId xmlns:a16="http://schemas.microsoft.com/office/drawing/2014/main" val="20000"/>
                        </a:ext>
                      </a:extLst>
                    </a:gridCol>
                    <a:gridCol w="3276013">
                      <a:extLst>
                        <a:ext uri="{9D8B030D-6E8A-4147-A177-3AD203B41FA5}">
                          <a16:colId xmlns:a16="http://schemas.microsoft.com/office/drawing/2014/main" val="20001"/>
                        </a:ext>
                      </a:extLst>
                    </a:gridCol>
                    <a:gridCol w="3276013">
                      <a:extLst>
                        <a:ext uri="{9D8B030D-6E8A-4147-A177-3AD203B41FA5}">
                          <a16:colId xmlns:a16="http://schemas.microsoft.com/office/drawing/2014/main" val="20002"/>
                        </a:ext>
                      </a:extLst>
                    </a:gridCol>
                  </a:tblGrid>
                  <a:tr h="370840">
                    <a:tc>
                      <a:txBody>
                        <a:bodyPr/>
                        <a:lstStyle/>
                        <a:p>
                          <a:r>
                            <a:rPr lang="en-US" sz="2800" dirty="0"/>
                            <a:t>Operation</a:t>
                          </a:r>
                        </a:p>
                      </a:txBody>
                      <a:tcPr/>
                    </a:tc>
                    <a:tc>
                      <a:txBody>
                        <a:bodyPr/>
                        <a:lstStyle/>
                        <a:p>
                          <a:r>
                            <a:rPr lang="en-US" sz="2800" dirty="0"/>
                            <a:t>Worst-case Amortized</a:t>
                          </a:r>
                        </a:p>
                      </a:txBody>
                      <a:tcPr/>
                    </a:tc>
                    <a:tc>
                      <a:txBody>
                        <a:bodyPr/>
                        <a:lstStyle/>
                        <a:p>
                          <a:r>
                            <a:rPr lang="en-US" sz="2800" dirty="0"/>
                            <a:t>Worst-case </a:t>
                          </a:r>
                          <a:br>
                            <a:rPr lang="en-US" sz="2800" dirty="0"/>
                          </a:br>
                          <a:r>
                            <a:rPr lang="en-US" sz="2800" dirty="0"/>
                            <a:t>Non-amortized</a:t>
                          </a:r>
                        </a:p>
                      </a:txBody>
                      <a:tcPr/>
                    </a:tc>
                    <a:extLst>
                      <a:ext uri="{0D108BD9-81ED-4DB2-BD59-A6C34878D82A}">
                        <a16:rowId xmlns:a16="http://schemas.microsoft.com/office/drawing/2014/main" val="10000"/>
                      </a:ext>
                    </a:extLst>
                  </a:tr>
                  <a:tr h="370840">
                    <a:tc>
                      <a:txBody>
                        <a:bodyPr/>
                        <a:lstStyle/>
                        <a:p>
                          <a:r>
                            <a:rPr lang="en-US" sz="2800" dirty="0" err="1"/>
                            <a:t>MakeSet</a:t>
                          </a:r>
                          <a:r>
                            <a:rPr lang="en-US" sz="2800" dirty="0"/>
                            <a: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(1)</m:t>
                                </m:r>
                              </m:oMath>
                            </m:oMathPara>
                          </a14:m>
                          <a:endParaRPr lang="en-US" sz="2800" dirty="0"/>
                        </a:p>
                      </a:txBody>
                      <a:tcPr/>
                    </a:tc>
                    <a:extLst>
                      <a:ext uri="{0D108BD9-81ED-4DB2-BD59-A6C34878D82A}">
                        <a16:rowId xmlns:a16="http://schemas.microsoft.com/office/drawing/2014/main" val="10001"/>
                      </a:ext>
                    </a:extLst>
                  </a:tr>
                  <a:tr h="370840">
                    <a:tc>
                      <a:txBody>
                        <a:bodyPr/>
                        <a:lstStyle/>
                        <a:p>
                          <a:r>
                            <a:rPr lang="en-US" sz="2800" dirty="0"/>
                            <a:t>Union()</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extLst>
                      <a:ext uri="{0D108BD9-81ED-4DB2-BD59-A6C34878D82A}">
                        <a16:rowId xmlns:a16="http://schemas.microsoft.com/office/drawing/2014/main" val="10002"/>
                      </a:ext>
                    </a:extLst>
                  </a:tr>
                  <a:tr h="370840">
                    <a:tc>
                      <a:txBody>
                        <a:bodyPr/>
                        <a:lstStyle/>
                        <a:p>
                          <a:r>
                            <a:rPr lang="en-US" sz="2800" dirty="0"/>
                            <a:t>Find()</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m:oMathPara>
                          </a14:m>
                          <a:endParaRPr lang="en-US"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82408239"/>
                  </p:ext>
                </p:extLst>
              </p:nvPr>
            </p:nvGraphicFramePr>
            <p:xfrm>
              <a:off x="1036119" y="3062743"/>
              <a:ext cx="9828039" cy="2499360"/>
            </p:xfrm>
            <a:graphic>
              <a:graphicData uri="http://schemas.openxmlformats.org/drawingml/2006/table">
                <a:tbl>
                  <a:tblPr firstRow="1" bandRow="1">
                    <a:tableStyleId>{5C22544A-7EE6-4342-B048-85BDC9FD1C3A}</a:tableStyleId>
                  </a:tblPr>
                  <a:tblGrid>
                    <a:gridCol w="3276013">
                      <a:extLst>
                        <a:ext uri="{9D8B030D-6E8A-4147-A177-3AD203B41FA5}">
                          <a16:colId xmlns:a16="http://schemas.microsoft.com/office/drawing/2014/main" val="20000"/>
                        </a:ext>
                      </a:extLst>
                    </a:gridCol>
                    <a:gridCol w="3276013">
                      <a:extLst>
                        <a:ext uri="{9D8B030D-6E8A-4147-A177-3AD203B41FA5}">
                          <a16:colId xmlns:a16="http://schemas.microsoft.com/office/drawing/2014/main" val="20001"/>
                        </a:ext>
                      </a:extLst>
                    </a:gridCol>
                    <a:gridCol w="3276013">
                      <a:extLst>
                        <a:ext uri="{9D8B030D-6E8A-4147-A177-3AD203B41FA5}">
                          <a16:colId xmlns:a16="http://schemas.microsoft.com/office/drawing/2014/main" val="20002"/>
                        </a:ext>
                      </a:extLst>
                    </a:gridCol>
                  </a:tblGrid>
                  <a:tr h="944880">
                    <a:tc>
                      <a:txBody>
                        <a:bodyPr/>
                        <a:lstStyle/>
                        <a:p>
                          <a:r>
                            <a:rPr lang="en-US" sz="2800" dirty="0"/>
                            <a:t>Operation</a:t>
                          </a:r>
                        </a:p>
                      </a:txBody>
                      <a:tcPr/>
                    </a:tc>
                    <a:tc>
                      <a:txBody>
                        <a:bodyPr/>
                        <a:lstStyle/>
                        <a:p>
                          <a:r>
                            <a:rPr lang="en-US" sz="2800" dirty="0"/>
                            <a:t>Worst-case Amortized</a:t>
                          </a:r>
                        </a:p>
                      </a:txBody>
                      <a:tcPr/>
                    </a:tc>
                    <a:tc>
                      <a:txBody>
                        <a:bodyPr/>
                        <a:lstStyle/>
                        <a:p>
                          <a:r>
                            <a:rPr lang="en-US" sz="2800" dirty="0"/>
                            <a:t>Worst-case </a:t>
                          </a:r>
                          <a:br>
                            <a:rPr lang="en-US" sz="2800" dirty="0"/>
                          </a:br>
                          <a:r>
                            <a:rPr lang="en-US" sz="2800" dirty="0"/>
                            <a:t>Non-amortized</a:t>
                          </a:r>
                        </a:p>
                      </a:txBody>
                      <a:tcPr/>
                    </a:tc>
                    <a:extLst>
                      <a:ext uri="{0D108BD9-81ED-4DB2-BD59-A6C34878D82A}">
                        <a16:rowId xmlns:a16="http://schemas.microsoft.com/office/drawing/2014/main" val="10000"/>
                      </a:ext>
                    </a:extLst>
                  </a:tr>
                  <a:tr h="518160">
                    <a:tc>
                      <a:txBody>
                        <a:bodyPr/>
                        <a:lstStyle/>
                        <a:p>
                          <a:r>
                            <a:rPr lang="en-US" sz="2800" dirty="0" err="1"/>
                            <a:t>MakeSet</a:t>
                          </a:r>
                          <a:r>
                            <a:rPr lang="en-US" sz="2800" dirty="0"/>
                            <a:t>()</a:t>
                          </a:r>
                        </a:p>
                      </a:txBody>
                      <a:tcPr/>
                    </a:tc>
                    <a:tc>
                      <a:txBody>
                        <a:bodyPr/>
                        <a:lstStyle/>
                        <a:p>
                          <a:endParaRPr lang="en-US"/>
                        </a:p>
                      </a:txBody>
                      <a:tcPr>
                        <a:blipFill>
                          <a:blip r:embed="rId3"/>
                          <a:stretch>
                            <a:fillRect l="-100186" t="-191860" r="-100743" b="-229070"/>
                          </a:stretch>
                        </a:blipFill>
                      </a:tcPr>
                    </a:tc>
                    <a:tc>
                      <a:txBody>
                        <a:bodyPr/>
                        <a:lstStyle/>
                        <a:p>
                          <a:endParaRPr lang="en-US"/>
                        </a:p>
                      </a:txBody>
                      <a:tcPr>
                        <a:blipFill>
                          <a:blip r:embed="rId3"/>
                          <a:stretch>
                            <a:fillRect l="-200186" t="-191860" r="-743" b="-229070"/>
                          </a:stretch>
                        </a:blipFill>
                      </a:tcPr>
                    </a:tc>
                    <a:extLst>
                      <a:ext uri="{0D108BD9-81ED-4DB2-BD59-A6C34878D82A}">
                        <a16:rowId xmlns:a16="http://schemas.microsoft.com/office/drawing/2014/main" val="10001"/>
                      </a:ext>
                    </a:extLst>
                  </a:tr>
                  <a:tr h="518160">
                    <a:tc>
                      <a:txBody>
                        <a:bodyPr/>
                        <a:lstStyle/>
                        <a:p>
                          <a:r>
                            <a:rPr lang="en-US" sz="2800" dirty="0"/>
                            <a:t>Union()</a:t>
                          </a:r>
                        </a:p>
                      </a:txBody>
                      <a:tcPr/>
                    </a:tc>
                    <a:tc>
                      <a:txBody>
                        <a:bodyPr/>
                        <a:lstStyle/>
                        <a:p>
                          <a:endParaRPr lang="en-US"/>
                        </a:p>
                      </a:txBody>
                      <a:tcPr>
                        <a:blipFill>
                          <a:blip r:embed="rId3"/>
                          <a:stretch>
                            <a:fillRect l="-100186" t="-295294" r="-100743" b="-131765"/>
                          </a:stretch>
                        </a:blipFill>
                      </a:tcPr>
                    </a:tc>
                    <a:tc>
                      <a:txBody>
                        <a:bodyPr/>
                        <a:lstStyle/>
                        <a:p>
                          <a:endParaRPr lang="en-US"/>
                        </a:p>
                      </a:txBody>
                      <a:tcPr>
                        <a:blipFill>
                          <a:blip r:embed="rId3"/>
                          <a:stretch>
                            <a:fillRect l="-200186" t="-295294" r="-743" b="-131765"/>
                          </a:stretch>
                        </a:blipFill>
                      </a:tcPr>
                    </a:tc>
                    <a:extLst>
                      <a:ext uri="{0D108BD9-81ED-4DB2-BD59-A6C34878D82A}">
                        <a16:rowId xmlns:a16="http://schemas.microsoft.com/office/drawing/2014/main" val="10002"/>
                      </a:ext>
                    </a:extLst>
                  </a:tr>
                  <a:tr h="518160">
                    <a:tc>
                      <a:txBody>
                        <a:bodyPr/>
                        <a:lstStyle/>
                        <a:p>
                          <a:r>
                            <a:rPr lang="en-US" sz="2800" dirty="0"/>
                            <a:t>Find()</a:t>
                          </a:r>
                        </a:p>
                      </a:txBody>
                      <a:tcPr/>
                    </a:tc>
                    <a:tc>
                      <a:txBody>
                        <a:bodyPr/>
                        <a:lstStyle/>
                        <a:p>
                          <a:endParaRPr lang="en-US"/>
                        </a:p>
                      </a:txBody>
                      <a:tcPr>
                        <a:blipFill>
                          <a:blip r:embed="rId3"/>
                          <a:stretch>
                            <a:fillRect l="-100186" t="-395294" r="-100743" b="-31765"/>
                          </a:stretch>
                        </a:blipFill>
                      </a:tcPr>
                    </a:tc>
                    <a:tc>
                      <a:txBody>
                        <a:bodyPr/>
                        <a:lstStyle/>
                        <a:p>
                          <a:endParaRPr lang="en-US"/>
                        </a:p>
                      </a:txBody>
                      <a:tcPr>
                        <a:blipFill>
                          <a:blip r:embed="rId3"/>
                          <a:stretch>
                            <a:fillRect l="-200186" t="-395294" r="-743" b="-3176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49049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130867"/>
              </a:xfrm>
            </p:spPr>
            <p:txBody>
              <a:bodyPr>
                <a:noAutofit/>
              </a:bodyPr>
              <a:lstStyle/>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oMath>
                </a14:m>
                <a:endParaRPr lang="en-US" sz="2800" b="0" dirty="0"/>
              </a:p>
              <a:p>
                <a:pPr marL="0" indent="0">
                  <a:buNone/>
                </a:pPr>
                <a:r>
                  <a:rPr lang="en-US" sz="2800" dirty="0"/>
                  <a:t>the number of times you need to apply </a:t>
                </a:r>
                <a14:m>
                  <m:oMath xmlns:m="http://schemas.openxmlformats.org/officeDocument/2006/math">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oMath>
                </a14:m>
                <a:r>
                  <a:rPr lang="en-US" sz="2800" dirty="0"/>
                  <a:t> to get a number at most 1. </a:t>
                </a:r>
              </a:p>
              <a:p>
                <a:r>
                  <a:rPr lang="en-US" sz="2800" dirty="0"/>
                  <a:t>E.g., </a:t>
                </a:r>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(16)</m:t>
                        </m:r>
                      </m:e>
                    </m:func>
                    <m:r>
                      <a:rPr lang="en-US" sz="2800" b="0" i="1" smtClean="0">
                        <a:latin typeface="Cambria Math" panose="02040503050406030204" pitchFamily="18" charset="0"/>
                      </a:rPr>
                      <m:t>=3</m:t>
                    </m:r>
                  </m:oMath>
                </a14:m>
                <a:endParaRPr lang="en-US" sz="2800" dirty="0"/>
              </a:p>
              <a:p>
                <a14:m>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16</m:t>
                            </m:r>
                          </m:e>
                        </m:d>
                      </m:e>
                    </m:func>
                    <m:r>
                      <a:rPr lang="en-US" sz="2800" b="0" i="1" smtClean="0">
                        <a:latin typeface="Cambria Math" panose="02040503050406030204" pitchFamily="18" charset="0"/>
                      </a:rPr>
                      <m:t>=4</m:t>
                    </m:r>
                    <m:r>
                      <a:rPr lang="en-US" sz="2800" b="0" i="0"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 </m:t>
                        </m:r>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4</m:t>
                            </m:r>
                          </m:e>
                        </m:d>
                      </m:e>
                    </m:func>
                    <m:r>
                      <a:rPr lang="en-US" sz="2800" b="0" i="1" smtClean="0">
                        <a:latin typeface="Cambria Math" panose="02040503050406030204" pitchFamily="18" charset="0"/>
                      </a:rPr>
                      <m:t>=2</m:t>
                    </m:r>
                    <m:r>
                      <a:rPr lang="en-US" sz="2800" b="0" i="0"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        </m:t>
                        </m:r>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e>
                    </m:func>
                    <m:r>
                      <a:rPr lang="en-US" sz="2800" b="0" i="1" smtClean="0">
                        <a:latin typeface="Cambria Math" panose="02040503050406030204" pitchFamily="18" charset="0"/>
                      </a:rPr>
                      <m:t>=1.</m:t>
                    </m:r>
                  </m:oMath>
                </a14:m>
                <a:endParaRPr lang="en-US" sz="2800" dirty="0"/>
              </a:p>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 </m:t>
                    </m:r>
                  </m:oMath>
                </a14:m>
                <a:r>
                  <a:rPr lang="en-US" sz="2800" dirty="0"/>
                  <a:t>grows </a:t>
                </a:r>
                <a:r>
                  <a:rPr lang="en-US" sz="2800" b="1" u="sng" dirty="0"/>
                  <a:t>ridiculously</a:t>
                </a:r>
                <a:r>
                  <a:rPr lang="en-US" sz="2800" dirty="0"/>
                  <a:t> slowly. </a:t>
                </a:r>
              </a:p>
              <a:p>
                <a14:m>
                  <m:oMath xmlns:m="http://schemas.openxmlformats.org/officeDocument/2006/math">
                    <m:func>
                      <m:funcPr>
                        <m:ctrlPr>
                          <a:rPr lang="en-US" sz="2800" b="0" i="1" smtClean="0">
                            <a:latin typeface="Cambria Math" panose="02040503050406030204" pitchFamily="18" charset="0"/>
                          </a:rPr>
                        </m:ctrlPr>
                      </m:funcPr>
                      <m:fName>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log</m:t>
                            </m:r>
                          </m:e>
                          <m:sup>
                            <m:r>
                              <a:rPr lang="en-US" sz="2800" b="0" i="1" smtClean="0">
                                <a:latin typeface="Cambria Math" panose="02040503050406030204" pitchFamily="18" charset="0"/>
                              </a:rPr>
                              <m:t>∗</m:t>
                            </m:r>
                          </m:sup>
                        </m:sSup>
                      </m:fName>
                      <m:e>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80</m:t>
                                </m:r>
                              </m:sup>
                            </m:sSup>
                          </m:e>
                        </m:d>
                        <m:r>
                          <a:rPr lang="en-US" sz="2800" b="0" i="1" smtClean="0">
                            <a:latin typeface="Cambria Math" panose="02040503050406030204" pitchFamily="18" charset="0"/>
                          </a:rPr>
                          <m:t> </m:t>
                        </m:r>
                      </m:e>
                    </m:func>
                    <m:r>
                      <a:rPr lang="en-US" sz="2800" b="0" i="1" smtClean="0">
                        <a:latin typeface="Cambria Math" panose="02040503050406030204" pitchFamily="18" charset="0"/>
                      </a:rPr>
                      <m:t>=5.</m:t>
                    </m:r>
                  </m:oMath>
                </a14:m>
                <a:endParaRPr lang="en-US" sz="2800" dirty="0"/>
              </a:p>
              <a:p>
                <a:r>
                  <a:rPr lang="en-US" sz="2800" dirty="0"/>
                  <a:t>For all practical purposes these operations are constant time.</a:t>
                </a:r>
                <a:br>
                  <a:rPr lang="en-US" sz="2800" dirty="0"/>
                </a:br>
                <a:r>
                  <a:rPr lang="en-US" sz="2800" dirty="0"/>
                  <a:t>They’re not constants (don’t delete them from big-O notation), but you will never worry about these in figuring out how many seconds a piece of code takes.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130867"/>
              </a:xfrm>
              <a:blipFill>
                <a:blip r:embed="rId3"/>
                <a:stretch>
                  <a:fillRect l="-1525" r="-926" b="-713"/>
                </a:stretch>
              </a:blipFill>
            </p:spPr>
            <p:txBody>
              <a:bodyPr/>
              <a:lstStyle/>
              <a:p>
                <a:r>
                  <a:rPr lang="en-US">
                    <a:noFill/>
                  </a:rPr>
                  <a:t> </a:t>
                </a:r>
              </a:p>
            </p:txBody>
          </p:sp>
        </mc:Fallback>
      </mc:AlternateContent>
    </p:spTree>
    <p:extLst>
      <p:ext uri="{BB962C8B-B14F-4D97-AF65-F5344CB8AC3E}">
        <p14:creationId xmlns:p14="http://schemas.microsoft.com/office/powerpoint/2010/main" val="56311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Union-Find</a:t>
            </a:r>
          </a:p>
        </p:txBody>
      </p:sp>
      <p:sp>
        <p:nvSpPr>
          <p:cNvPr id="3" name="Content Placeholder 2"/>
          <p:cNvSpPr>
            <a:spLocks noGrp="1"/>
          </p:cNvSpPr>
          <p:nvPr>
            <p:ph idx="1"/>
          </p:nvPr>
        </p:nvSpPr>
        <p:spPr/>
        <p:txBody>
          <a:bodyPr>
            <a:normAutofit/>
          </a:bodyPr>
          <a:lstStyle/>
          <a:p>
            <a:r>
              <a:rPr lang="en-US" sz="2800" dirty="0"/>
              <a:t>Have each disjoint set represent a connected component </a:t>
            </a:r>
          </a:p>
          <a:p>
            <a:pPr lvl="1"/>
            <a:r>
              <a:rPr lang="en-US" sz="2800" dirty="0"/>
              <a:t>A connected component is a “piece” of a (disconnected) undirected graph</a:t>
            </a:r>
          </a:p>
          <a:p>
            <a:pPr lvl="1"/>
            <a:r>
              <a:rPr lang="en-US" sz="2800" dirty="0"/>
              <a:t>i.e. a vertex, and everything you can reach from that vertex.</a:t>
            </a:r>
          </a:p>
          <a:p>
            <a:pPr lvl="1"/>
            <a:endParaRPr lang="en-US" sz="2800" dirty="0"/>
          </a:p>
          <a:p>
            <a:r>
              <a:rPr lang="en-US" sz="2800" dirty="0"/>
              <a:t>When you add an edge, you </a:t>
            </a:r>
            <a:r>
              <a:rPr lang="en-US" sz="2800" b="1" dirty="0"/>
              <a:t>union </a:t>
            </a:r>
            <a:r>
              <a:rPr lang="en-US" sz="2800" dirty="0"/>
              <a:t>those connected components.</a:t>
            </a:r>
          </a:p>
          <a:p>
            <a:endParaRPr lang="en-US" sz="2800" dirty="0"/>
          </a:p>
        </p:txBody>
      </p:sp>
    </p:spTree>
    <p:extLst>
      <p:ext uri="{BB962C8B-B14F-4D97-AF65-F5344CB8AC3E}">
        <p14:creationId xmlns:p14="http://schemas.microsoft.com/office/powerpoint/2010/main" val="31978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DA0A-2840-A2AD-E7CB-9A597F314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1557E-1F15-CC5E-BBCA-3498A8AE9897}"/>
              </a:ext>
            </a:extLst>
          </p:cNvPr>
          <p:cNvSpPr>
            <a:spLocks noGrp="1"/>
          </p:cNvSpPr>
          <p:nvPr>
            <p:ph type="title"/>
          </p:nvPr>
        </p:nvSpPr>
        <p:spPr/>
        <p:txBody>
          <a:bodyPr/>
          <a:lstStyle/>
          <a:p>
            <a:r>
              <a:rPr lang="en-US" dirty="0"/>
              <a:t>Try it Out</a:t>
            </a:r>
          </a:p>
        </p:txBody>
      </p:sp>
      <p:sp>
        <p:nvSpPr>
          <p:cNvPr id="35" name="TextBox 34">
            <a:extLst>
              <a:ext uri="{FF2B5EF4-FFF2-40B4-BE49-F238E27FC236}">
                <a16:creationId xmlns:a16="http://schemas.microsoft.com/office/drawing/2014/main" id="{E0A26F6B-0885-10F2-CD64-E94A46B5BF8E}"/>
              </a:ext>
            </a:extLst>
          </p:cNvPr>
          <p:cNvSpPr txBox="1"/>
          <p:nvPr/>
        </p:nvSpPr>
        <p:spPr>
          <a:xfrm>
            <a:off x="218788" y="1466947"/>
            <a:ext cx="11543709" cy="3718967"/>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if(find(u) != find(v)){</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union(find(u),find(v))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grpSp>
        <p:nvGrpSpPr>
          <p:cNvPr id="6" name="Group 5">
            <a:extLst>
              <a:ext uri="{FF2B5EF4-FFF2-40B4-BE49-F238E27FC236}">
                <a16:creationId xmlns:a16="http://schemas.microsoft.com/office/drawing/2014/main" id="{3B2C97D3-B21F-ECDD-B61E-3F96A4832A88}"/>
              </a:ext>
            </a:extLst>
          </p:cNvPr>
          <p:cNvGrpSpPr/>
          <p:nvPr/>
        </p:nvGrpSpPr>
        <p:grpSpPr>
          <a:xfrm>
            <a:off x="6168868" y="3356811"/>
            <a:ext cx="4623458" cy="3385751"/>
            <a:chOff x="7204647" y="2783322"/>
            <a:chExt cx="4129707" cy="3052280"/>
          </a:xfrm>
        </p:grpSpPr>
        <p:sp>
          <p:nvSpPr>
            <p:cNvPr id="7" name="Oval 6">
              <a:extLst>
                <a:ext uri="{FF2B5EF4-FFF2-40B4-BE49-F238E27FC236}">
                  <a16:creationId xmlns:a16="http://schemas.microsoft.com/office/drawing/2014/main" id="{0010C414-1EFA-76D1-8107-7BF6633889AC}"/>
                </a:ext>
              </a:extLst>
            </p:cNvPr>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a:extLst>
                <a:ext uri="{FF2B5EF4-FFF2-40B4-BE49-F238E27FC236}">
                  <a16:creationId xmlns:a16="http://schemas.microsoft.com/office/drawing/2014/main" id="{E04B7A50-764E-85D2-B42F-7BCC68047962}"/>
                </a:ext>
              </a:extLst>
            </p:cNvPr>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a:extLst>
                <a:ext uri="{FF2B5EF4-FFF2-40B4-BE49-F238E27FC236}">
                  <a16:creationId xmlns:a16="http://schemas.microsoft.com/office/drawing/2014/main" id="{97C19615-FEE7-EB16-DBD7-1A51FE6A46ED}"/>
                </a:ext>
              </a:extLst>
            </p:cNvPr>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a:extLst>
                <a:ext uri="{FF2B5EF4-FFF2-40B4-BE49-F238E27FC236}">
                  <a16:creationId xmlns:a16="http://schemas.microsoft.com/office/drawing/2014/main" id="{B216352C-CF72-1FA7-705E-E8152DEF44F2}"/>
                </a:ext>
              </a:extLst>
            </p:cNvPr>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a:extLst>
                <a:ext uri="{FF2B5EF4-FFF2-40B4-BE49-F238E27FC236}">
                  <a16:creationId xmlns:a16="http://schemas.microsoft.com/office/drawing/2014/main" id="{8A7BFBAE-37B0-0479-0091-19354B22BDE4}"/>
                </a:ext>
              </a:extLst>
            </p:cNvPr>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a:extLst>
                <a:ext uri="{FF2B5EF4-FFF2-40B4-BE49-F238E27FC236}">
                  <a16:creationId xmlns:a16="http://schemas.microsoft.com/office/drawing/2014/main" id="{13DE7C0A-E12E-C5A8-0556-82F3BF93DFBB}"/>
                </a:ext>
              </a:extLst>
            </p:cNvPr>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a:extLst>
                <a:ext uri="{FF2B5EF4-FFF2-40B4-BE49-F238E27FC236}">
                  <a16:creationId xmlns:a16="http://schemas.microsoft.com/office/drawing/2014/main" id="{2D459BD6-DC87-B008-61CF-85B0D14242A7}"/>
                </a:ext>
              </a:extLst>
            </p:cNvPr>
            <p:cNvCxnSpPr>
              <a:cxnSpLocks/>
            </p:cNvCxnSpPr>
            <p:nvPr/>
          </p:nvCxnSpPr>
          <p:spPr>
            <a:xfrm flipH="1">
              <a:off x="7448550" y="3464595"/>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D9DFAB-A35E-7DA5-389D-E070CD7488C3}"/>
                </a:ext>
              </a:extLst>
            </p:cNvPr>
            <p:cNvCxnSpPr>
              <a:stCxn id="7" idx="5"/>
              <a:endCxn id="9" idx="2"/>
            </p:cNvCxnSpPr>
            <p:nvPr/>
          </p:nvCxnSpPr>
          <p:spPr>
            <a:xfrm>
              <a:off x="7448550" y="4571689"/>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A448FF-33A2-D692-D498-158FE6FE3AAE}"/>
                </a:ext>
              </a:extLst>
            </p:cNvPr>
            <p:cNvCxnSpPr>
              <a:cxnSpLocks/>
              <a:stCxn id="9" idx="0"/>
              <a:endCxn id="12" idx="4"/>
            </p:cNvCxnSpPr>
            <p:nvPr/>
          </p:nvCxnSpPr>
          <p:spPr>
            <a:xfrm flipV="1">
              <a:off x="8650525" y="4432304"/>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E93544-A03B-EC67-1BA9-A2423C2457D3}"/>
                </a:ext>
              </a:extLst>
            </p:cNvPr>
            <p:cNvCxnSpPr>
              <a:stCxn id="12" idx="2"/>
              <a:endCxn id="7" idx="6"/>
            </p:cNvCxnSpPr>
            <p:nvPr/>
          </p:nvCxnSpPr>
          <p:spPr>
            <a:xfrm flipH="1">
              <a:off x="7490397" y="4292480"/>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6FD9FA-5B29-0C0B-65FF-4D711B475A6C}"/>
                </a:ext>
              </a:extLst>
            </p:cNvPr>
            <p:cNvCxnSpPr>
              <a:stCxn id="12" idx="7"/>
              <a:endCxn id="11" idx="2"/>
            </p:cNvCxnSpPr>
            <p:nvPr/>
          </p:nvCxnSpPr>
          <p:spPr>
            <a:xfrm flipV="1">
              <a:off x="8861042" y="3666805"/>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5717EE-469E-A771-E8F3-AB75A7B1ADC2}"/>
                </a:ext>
              </a:extLst>
            </p:cNvPr>
            <p:cNvCxnSpPr>
              <a:stCxn id="11" idx="4"/>
              <a:endCxn id="10" idx="0"/>
            </p:cNvCxnSpPr>
            <p:nvPr/>
          </p:nvCxnSpPr>
          <p:spPr>
            <a:xfrm flipH="1">
              <a:off x="10741754" y="3806629"/>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30FCB7-343E-B03D-8792-048033565590}"/>
                </a:ext>
              </a:extLst>
            </p:cNvPr>
            <p:cNvCxnSpPr>
              <a:stCxn id="10" idx="3"/>
              <a:endCxn id="9" idx="6"/>
            </p:cNvCxnSpPr>
            <p:nvPr/>
          </p:nvCxnSpPr>
          <p:spPr>
            <a:xfrm flipH="1">
              <a:off x="8793400" y="5357215"/>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1D4FF-137E-0D6E-0B53-582B78686F52}"/>
                </a:ext>
              </a:extLst>
            </p:cNvPr>
            <p:cNvCxnSpPr>
              <a:cxnSpLocks/>
              <a:stCxn id="11" idx="2"/>
              <a:endCxn id="8" idx="6"/>
            </p:cNvCxnSpPr>
            <p:nvPr/>
          </p:nvCxnSpPr>
          <p:spPr>
            <a:xfrm flipH="1" flipV="1">
              <a:off x="9400823" y="3417461"/>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634F4A-ED63-6B2C-65C1-9C3E795005B2}"/>
                </a:ext>
              </a:extLst>
            </p:cNvPr>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4D7C05E-3D5E-512F-54E0-B743AFF7C20D}"/>
                </a:ext>
              </a:extLst>
            </p:cNvPr>
            <p:cNvCxnSpPr>
              <a:cxnSpLocks/>
              <a:stCxn id="8" idx="4"/>
              <a:endCxn id="10" idx="2"/>
            </p:cNvCxnSpPr>
            <p:nvPr/>
          </p:nvCxnSpPr>
          <p:spPr>
            <a:xfrm>
              <a:off x="9257948" y="3557285"/>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7F1756D-9426-8F57-BE8A-DDEB5AE9ECA1}"/>
                </a:ext>
              </a:extLst>
            </p:cNvPr>
            <p:cNvSpPr txBox="1"/>
            <p:nvPr/>
          </p:nvSpPr>
          <p:spPr>
            <a:xfrm>
              <a:off x="8360137" y="2783322"/>
              <a:ext cx="534408" cy="416194"/>
            </a:xfrm>
            <a:prstGeom prst="rect">
              <a:avLst/>
            </a:prstGeom>
            <a:noFill/>
          </p:spPr>
          <p:txBody>
            <a:bodyPr wrap="square" rtlCol="0">
              <a:spAutoFit/>
            </a:bodyPr>
            <a:lstStyle/>
            <a:p>
              <a:r>
                <a:rPr lang="en-US" sz="2400" dirty="0"/>
                <a:t>50</a:t>
              </a:r>
            </a:p>
          </p:txBody>
        </p:sp>
        <p:sp>
          <p:nvSpPr>
            <p:cNvPr id="24" name="TextBox 23">
              <a:extLst>
                <a:ext uri="{FF2B5EF4-FFF2-40B4-BE49-F238E27FC236}">
                  <a16:creationId xmlns:a16="http://schemas.microsoft.com/office/drawing/2014/main" id="{0E88B04C-6692-E186-75FD-507780EBD43C}"/>
                </a:ext>
              </a:extLst>
            </p:cNvPr>
            <p:cNvSpPr txBox="1"/>
            <p:nvPr/>
          </p:nvSpPr>
          <p:spPr>
            <a:xfrm>
              <a:off x="9482200" y="3040230"/>
              <a:ext cx="317944" cy="416194"/>
            </a:xfrm>
            <a:prstGeom prst="rect">
              <a:avLst/>
            </a:prstGeom>
            <a:noFill/>
          </p:spPr>
          <p:txBody>
            <a:bodyPr wrap="square" rtlCol="0">
              <a:spAutoFit/>
            </a:bodyPr>
            <a:lstStyle/>
            <a:p>
              <a:r>
                <a:rPr lang="en-US" sz="2400" dirty="0"/>
                <a:t>6</a:t>
              </a:r>
            </a:p>
          </p:txBody>
        </p:sp>
        <p:sp>
          <p:nvSpPr>
            <p:cNvPr id="25" name="TextBox 24">
              <a:extLst>
                <a:ext uri="{FF2B5EF4-FFF2-40B4-BE49-F238E27FC236}">
                  <a16:creationId xmlns:a16="http://schemas.microsoft.com/office/drawing/2014/main" id="{1D842FF7-A6BA-176F-BD5B-3DAEC9567CBE}"/>
                </a:ext>
              </a:extLst>
            </p:cNvPr>
            <p:cNvSpPr txBox="1"/>
            <p:nvPr/>
          </p:nvSpPr>
          <p:spPr>
            <a:xfrm>
              <a:off x="9342879" y="3515282"/>
              <a:ext cx="317944" cy="416194"/>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D1310888-B01C-AF9E-6D62-A359D4506EF3}"/>
                </a:ext>
              </a:extLst>
            </p:cNvPr>
            <p:cNvSpPr txBox="1"/>
            <p:nvPr/>
          </p:nvSpPr>
          <p:spPr>
            <a:xfrm>
              <a:off x="7997348" y="4080593"/>
              <a:ext cx="317944" cy="416194"/>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27D16BE6-2403-6ED0-4962-46EC1C084775}"/>
                </a:ext>
              </a:extLst>
            </p:cNvPr>
            <p:cNvSpPr txBox="1"/>
            <p:nvPr/>
          </p:nvSpPr>
          <p:spPr>
            <a:xfrm>
              <a:off x="7750239" y="4974547"/>
              <a:ext cx="317944" cy="416194"/>
            </a:xfrm>
            <a:prstGeom prst="rect">
              <a:avLst/>
            </a:prstGeom>
            <a:noFill/>
          </p:spPr>
          <p:txBody>
            <a:bodyPr wrap="square" rtlCol="0">
              <a:spAutoFit/>
            </a:bodyPr>
            <a:lstStyle/>
            <a:p>
              <a:r>
                <a:rPr lang="en-US" sz="2400" dirty="0"/>
                <a:t>7</a:t>
              </a:r>
            </a:p>
          </p:txBody>
        </p:sp>
        <p:sp>
          <p:nvSpPr>
            <p:cNvPr id="28" name="TextBox 27">
              <a:extLst>
                <a:ext uri="{FF2B5EF4-FFF2-40B4-BE49-F238E27FC236}">
                  <a16:creationId xmlns:a16="http://schemas.microsoft.com/office/drawing/2014/main" id="{40E051CE-A497-CAD4-E38B-3F28D2EA709D}"/>
                </a:ext>
              </a:extLst>
            </p:cNvPr>
            <p:cNvSpPr txBox="1"/>
            <p:nvPr/>
          </p:nvSpPr>
          <p:spPr>
            <a:xfrm>
              <a:off x="8436809" y="4576094"/>
              <a:ext cx="317944" cy="416194"/>
            </a:xfrm>
            <a:prstGeom prst="rect">
              <a:avLst/>
            </a:prstGeom>
            <a:noFill/>
          </p:spPr>
          <p:txBody>
            <a:bodyPr wrap="square" rtlCol="0">
              <a:spAutoFit/>
            </a:bodyPr>
            <a:lstStyle/>
            <a:p>
              <a:r>
                <a:rPr lang="en-US" sz="2400" dirty="0"/>
                <a:t>2</a:t>
              </a:r>
            </a:p>
          </p:txBody>
        </p:sp>
        <p:sp>
          <p:nvSpPr>
            <p:cNvPr id="29" name="TextBox 28">
              <a:extLst>
                <a:ext uri="{FF2B5EF4-FFF2-40B4-BE49-F238E27FC236}">
                  <a16:creationId xmlns:a16="http://schemas.microsoft.com/office/drawing/2014/main" id="{A4602AF7-BF1E-8B68-8108-32526BB4C30E}"/>
                </a:ext>
              </a:extLst>
            </p:cNvPr>
            <p:cNvSpPr txBox="1"/>
            <p:nvPr/>
          </p:nvSpPr>
          <p:spPr>
            <a:xfrm>
              <a:off x="9482200" y="5419408"/>
              <a:ext cx="317944" cy="416194"/>
            </a:xfrm>
            <a:prstGeom prst="rect">
              <a:avLst/>
            </a:prstGeom>
            <a:noFill/>
          </p:spPr>
          <p:txBody>
            <a:bodyPr wrap="square" rtlCol="0">
              <a:spAutoFit/>
            </a:bodyPr>
            <a:lstStyle/>
            <a:p>
              <a:r>
                <a:rPr lang="en-US" sz="2400" dirty="0"/>
                <a:t>8</a:t>
              </a:r>
            </a:p>
          </p:txBody>
        </p:sp>
        <p:sp>
          <p:nvSpPr>
            <p:cNvPr id="30" name="TextBox 29">
              <a:extLst>
                <a:ext uri="{FF2B5EF4-FFF2-40B4-BE49-F238E27FC236}">
                  <a16:creationId xmlns:a16="http://schemas.microsoft.com/office/drawing/2014/main" id="{7837FA40-C1FE-0AAC-7555-915C80259ED0}"/>
                </a:ext>
              </a:extLst>
            </p:cNvPr>
            <p:cNvSpPr txBox="1"/>
            <p:nvPr/>
          </p:nvSpPr>
          <p:spPr>
            <a:xfrm>
              <a:off x="11016410" y="4391350"/>
              <a:ext cx="317944" cy="416194"/>
            </a:xfrm>
            <a:prstGeom prst="rect">
              <a:avLst/>
            </a:prstGeom>
            <a:noFill/>
          </p:spPr>
          <p:txBody>
            <a:bodyPr wrap="square" rtlCol="0">
              <a:spAutoFit/>
            </a:bodyPr>
            <a:lstStyle/>
            <a:p>
              <a:r>
                <a:rPr lang="en-US" sz="2400" dirty="0"/>
                <a:t>9</a:t>
              </a:r>
            </a:p>
          </p:txBody>
        </p:sp>
        <p:sp>
          <p:nvSpPr>
            <p:cNvPr id="31" name="TextBox 30">
              <a:extLst>
                <a:ext uri="{FF2B5EF4-FFF2-40B4-BE49-F238E27FC236}">
                  <a16:creationId xmlns:a16="http://schemas.microsoft.com/office/drawing/2014/main" id="{B353CDFE-541E-A785-0809-34FB0E19BAB3}"/>
                </a:ext>
              </a:extLst>
            </p:cNvPr>
            <p:cNvSpPr txBox="1"/>
            <p:nvPr/>
          </p:nvSpPr>
          <p:spPr>
            <a:xfrm>
              <a:off x="8968623" y="4103979"/>
              <a:ext cx="405270" cy="416194"/>
            </a:xfrm>
            <a:prstGeom prst="rect">
              <a:avLst/>
            </a:prstGeom>
            <a:noFill/>
          </p:spPr>
          <p:txBody>
            <a:bodyPr wrap="square" rtlCol="0">
              <a:spAutoFit/>
            </a:bodyPr>
            <a:lstStyle/>
            <a:p>
              <a:r>
                <a:rPr lang="en-US" sz="2400" dirty="0"/>
                <a:t>5</a:t>
              </a:r>
            </a:p>
          </p:txBody>
        </p:sp>
        <p:sp>
          <p:nvSpPr>
            <p:cNvPr id="32" name="TextBox 31">
              <a:extLst>
                <a:ext uri="{FF2B5EF4-FFF2-40B4-BE49-F238E27FC236}">
                  <a16:creationId xmlns:a16="http://schemas.microsoft.com/office/drawing/2014/main" id="{5375334E-C8C8-DBFB-D36A-96B9FE4EA3DC}"/>
                </a:ext>
              </a:extLst>
            </p:cNvPr>
            <p:cNvSpPr txBox="1"/>
            <p:nvPr/>
          </p:nvSpPr>
          <p:spPr>
            <a:xfrm>
              <a:off x="8817232" y="4779793"/>
              <a:ext cx="317944" cy="41619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F1EC34C9-3106-1E5E-6264-48357F6C1B28}"/>
                </a:ext>
              </a:extLst>
            </p:cNvPr>
            <p:cNvSpPr/>
            <p:nvPr/>
          </p:nvSpPr>
          <p:spPr>
            <a:xfrm>
              <a:off x="7765034" y="298659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7AD4E159-0C7B-5C2F-1222-A8151E4368AD}"/>
                </a:ext>
              </a:extLst>
            </p:cNvPr>
            <p:cNvCxnSpPr>
              <a:cxnSpLocks/>
              <a:stCxn id="8" idx="1"/>
              <a:endCxn id="47" idx="5"/>
            </p:cNvCxnSpPr>
            <p:nvPr/>
          </p:nvCxnSpPr>
          <p:spPr>
            <a:xfrm flipH="1" flipV="1">
              <a:off x="8008938" y="3225292"/>
              <a:ext cx="1147982" cy="932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926967F-A007-A485-B253-B6C42623EAC8}"/>
                </a:ext>
              </a:extLst>
            </p:cNvPr>
            <p:cNvSpPr txBox="1"/>
            <p:nvPr/>
          </p:nvSpPr>
          <p:spPr>
            <a:xfrm>
              <a:off x="8149748" y="3464366"/>
              <a:ext cx="317944" cy="416194"/>
            </a:xfrm>
            <a:prstGeom prst="rect">
              <a:avLst/>
            </a:prstGeom>
            <a:noFill/>
          </p:spPr>
          <p:txBody>
            <a:bodyPr wrap="square" rtlCol="0">
              <a:spAutoFit/>
            </a:bodyPr>
            <a:lstStyle/>
            <a:p>
              <a:r>
                <a:rPr lang="en-US" sz="2400" dirty="0"/>
                <a:t>2</a:t>
              </a:r>
            </a:p>
          </p:txBody>
        </p:sp>
      </p:grpSp>
    </p:spTree>
    <p:extLst>
      <p:ext uri="{BB962C8B-B14F-4D97-AF65-F5344CB8AC3E}">
        <p14:creationId xmlns:p14="http://schemas.microsoft.com/office/powerpoint/2010/main" val="155426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78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35" name="TextBox 34">
            <a:extLst>
              <a:ext uri="{FF2B5EF4-FFF2-40B4-BE49-F238E27FC236}">
                <a16:creationId xmlns:a16="http://schemas.microsoft.com/office/drawing/2014/main" id="{370AEB10-4B01-4F7B-9EDC-B43EE5374B22}"/>
              </a:ext>
            </a:extLst>
          </p:cNvPr>
          <p:cNvSpPr txBox="1"/>
          <p:nvPr/>
        </p:nvSpPr>
        <p:spPr>
          <a:xfrm>
            <a:off x="218788" y="1466947"/>
            <a:ext cx="11543709" cy="3718967"/>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if(find(u) != find(v)){</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union(find(u),find(v))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grpSp>
        <p:nvGrpSpPr>
          <p:cNvPr id="6" name="Group 5"/>
          <p:cNvGrpSpPr/>
          <p:nvPr/>
        </p:nvGrpSpPr>
        <p:grpSpPr>
          <a:xfrm>
            <a:off x="6168868" y="3356811"/>
            <a:ext cx="4623458" cy="3385751"/>
            <a:chOff x="7204647" y="2783322"/>
            <a:chExt cx="4129707" cy="3052280"/>
          </a:xfrm>
        </p:grpSpPr>
        <p:sp>
          <p:nvSpPr>
            <p:cNvPr id="7" name="Oval 6"/>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3464595"/>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4571689"/>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4432304"/>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4292480"/>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3666805"/>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3806629"/>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5357215"/>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3417461"/>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3557285"/>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60137" y="2783322"/>
              <a:ext cx="534408" cy="416194"/>
            </a:xfrm>
            <a:prstGeom prst="rect">
              <a:avLst/>
            </a:prstGeom>
            <a:noFill/>
          </p:spPr>
          <p:txBody>
            <a:bodyPr wrap="square" rtlCol="0">
              <a:spAutoFit/>
            </a:bodyPr>
            <a:lstStyle/>
            <a:p>
              <a:r>
                <a:rPr lang="en-US" sz="2400" dirty="0"/>
                <a:t>50</a:t>
              </a:r>
            </a:p>
          </p:txBody>
        </p:sp>
        <p:sp>
          <p:nvSpPr>
            <p:cNvPr id="24" name="TextBox 23"/>
            <p:cNvSpPr txBox="1"/>
            <p:nvPr/>
          </p:nvSpPr>
          <p:spPr>
            <a:xfrm>
              <a:off x="9482200" y="3040230"/>
              <a:ext cx="317944" cy="416194"/>
            </a:xfrm>
            <a:prstGeom prst="rect">
              <a:avLst/>
            </a:prstGeom>
            <a:noFill/>
          </p:spPr>
          <p:txBody>
            <a:bodyPr wrap="square" rtlCol="0">
              <a:spAutoFit/>
            </a:bodyPr>
            <a:lstStyle/>
            <a:p>
              <a:r>
                <a:rPr lang="en-US" sz="2400" dirty="0"/>
                <a:t>6</a:t>
              </a:r>
            </a:p>
          </p:txBody>
        </p:sp>
        <p:sp>
          <p:nvSpPr>
            <p:cNvPr id="25" name="TextBox 24"/>
            <p:cNvSpPr txBox="1"/>
            <p:nvPr/>
          </p:nvSpPr>
          <p:spPr>
            <a:xfrm>
              <a:off x="9342879" y="3515282"/>
              <a:ext cx="317944" cy="416194"/>
            </a:xfrm>
            <a:prstGeom prst="rect">
              <a:avLst/>
            </a:prstGeom>
            <a:noFill/>
          </p:spPr>
          <p:txBody>
            <a:bodyPr wrap="square" rtlCol="0">
              <a:spAutoFit/>
            </a:bodyPr>
            <a:lstStyle/>
            <a:p>
              <a:r>
                <a:rPr lang="en-US" sz="2400" dirty="0"/>
                <a:t>3</a:t>
              </a:r>
            </a:p>
          </p:txBody>
        </p:sp>
        <p:sp>
          <p:nvSpPr>
            <p:cNvPr id="26" name="TextBox 25"/>
            <p:cNvSpPr txBox="1"/>
            <p:nvPr/>
          </p:nvSpPr>
          <p:spPr>
            <a:xfrm>
              <a:off x="7997348" y="4080593"/>
              <a:ext cx="317944" cy="416194"/>
            </a:xfrm>
            <a:prstGeom prst="rect">
              <a:avLst/>
            </a:prstGeom>
            <a:noFill/>
          </p:spPr>
          <p:txBody>
            <a:bodyPr wrap="square" rtlCol="0">
              <a:spAutoFit/>
            </a:bodyPr>
            <a:lstStyle/>
            <a:p>
              <a:r>
                <a:rPr lang="en-US" sz="2400" dirty="0"/>
                <a:t>4</a:t>
              </a:r>
            </a:p>
          </p:txBody>
        </p:sp>
        <p:sp>
          <p:nvSpPr>
            <p:cNvPr id="27" name="TextBox 26"/>
            <p:cNvSpPr txBox="1"/>
            <p:nvPr/>
          </p:nvSpPr>
          <p:spPr>
            <a:xfrm>
              <a:off x="7750239" y="4974547"/>
              <a:ext cx="317944" cy="416194"/>
            </a:xfrm>
            <a:prstGeom prst="rect">
              <a:avLst/>
            </a:prstGeom>
            <a:noFill/>
          </p:spPr>
          <p:txBody>
            <a:bodyPr wrap="square" rtlCol="0">
              <a:spAutoFit/>
            </a:bodyPr>
            <a:lstStyle/>
            <a:p>
              <a:r>
                <a:rPr lang="en-US" sz="2400" dirty="0"/>
                <a:t>7</a:t>
              </a:r>
            </a:p>
          </p:txBody>
        </p:sp>
        <p:sp>
          <p:nvSpPr>
            <p:cNvPr id="28" name="TextBox 27"/>
            <p:cNvSpPr txBox="1"/>
            <p:nvPr/>
          </p:nvSpPr>
          <p:spPr>
            <a:xfrm>
              <a:off x="8436809" y="4576094"/>
              <a:ext cx="317944" cy="416194"/>
            </a:xfrm>
            <a:prstGeom prst="rect">
              <a:avLst/>
            </a:prstGeom>
            <a:noFill/>
          </p:spPr>
          <p:txBody>
            <a:bodyPr wrap="square" rtlCol="0">
              <a:spAutoFit/>
            </a:bodyPr>
            <a:lstStyle/>
            <a:p>
              <a:r>
                <a:rPr lang="en-US" sz="2400" dirty="0"/>
                <a:t>2</a:t>
              </a:r>
            </a:p>
          </p:txBody>
        </p:sp>
        <p:sp>
          <p:nvSpPr>
            <p:cNvPr id="29" name="TextBox 28"/>
            <p:cNvSpPr txBox="1"/>
            <p:nvPr/>
          </p:nvSpPr>
          <p:spPr>
            <a:xfrm>
              <a:off x="9482200" y="5419408"/>
              <a:ext cx="317944" cy="416194"/>
            </a:xfrm>
            <a:prstGeom prst="rect">
              <a:avLst/>
            </a:prstGeom>
            <a:noFill/>
          </p:spPr>
          <p:txBody>
            <a:bodyPr wrap="square" rtlCol="0">
              <a:spAutoFit/>
            </a:bodyPr>
            <a:lstStyle/>
            <a:p>
              <a:r>
                <a:rPr lang="en-US" sz="2400" dirty="0"/>
                <a:t>8</a:t>
              </a:r>
            </a:p>
          </p:txBody>
        </p:sp>
        <p:sp>
          <p:nvSpPr>
            <p:cNvPr id="30" name="TextBox 29"/>
            <p:cNvSpPr txBox="1"/>
            <p:nvPr/>
          </p:nvSpPr>
          <p:spPr>
            <a:xfrm>
              <a:off x="11016410" y="4391350"/>
              <a:ext cx="317944" cy="416194"/>
            </a:xfrm>
            <a:prstGeom prst="rect">
              <a:avLst/>
            </a:prstGeom>
            <a:noFill/>
          </p:spPr>
          <p:txBody>
            <a:bodyPr wrap="square" rtlCol="0">
              <a:spAutoFit/>
            </a:bodyPr>
            <a:lstStyle/>
            <a:p>
              <a:r>
                <a:rPr lang="en-US" sz="2400" dirty="0"/>
                <a:t>9</a:t>
              </a:r>
            </a:p>
          </p:txBody>
        </p:sp>
        <p:sp>
          <p:nvSpPr>
            <p:cNvPr id="31" name="TextBox 30"/>
            <p:cNvSpPr txBox="1"/>
            <p:nvPr/>
          </p:nvSpPr>
          <p:spPr>
            <a:xfrm>
              <a:off x="8968623" y="4103979"/>
              <a:ext cx="405270" cy="416194"/>
            </a:xfrm>
            <a:prstGeom prst="rect">
              <a:avLst/>
            </a:prstGeom>
            <a:noFill/>
          </p:spPr>
          <p:txBody>
            <a:bodyPr wrap="square" rtlCol="0">
              <a:spAutoFit/>
            </a:bodyPr>
            <a:lstStyle/>
            <a:p>
              <a:r>
                <a:rPr lang="en-US" sz="2400" dirty="0"/>
                <a:t>5</a:t>
              </a:r>
            </a:p>
          </p:txBody>
        </p:sp>
        <p:sp>
          <p:nvSpPr>
            <p:cNvPr id="32" name="TextBox 31"/>
            <p:cNvSpPr txBox="1"/>
            <p:nvPr/>
          </p:nvSpPr>
          <p:spPr>
            <a:xfrm>
              <a:off x="8817232" y="4779793"/>
              <a:ext cx="317944" cy="41619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65034" y="298659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08938" y="3225292"/>
              <a:ext cx="1147982" cy="932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7856AC3-D021-44E3-89F4-351FA85702B8}"/>
                </a:ext>
              </a:extLst>
            </p:cNvPr>
            <p:cNvSpPr txBox="1"/>
            <p:nvPr/>
          </p:nvSpPr>
          <p:spPr>
            <a:xfrm>
              <a:off x="8149748" y="3464366"/>
              <a:ext cx="317944" cy="416194"/>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EFDFED29-47E7-EAC6-C572-202A2270BA9C}"/>
                  </a:ext>
                </a:extLst>
              </p:cNvPr>
              <p:cNvSpPr/>
              <p:nvPr/>
            </p:nvSpPr>
            <p:spPr>
              <a:xfrm>
                <a:off x="6610120" y="2401677"/>
                <a:ext cx="1744437" cy="5148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𝐸</m:t>
                      </m:r>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smtClean="0">
                          <a:latin typeface="Cambria Math" panose="02040503050406030204" pitchFamily="18" charset="0"/>
                        </a:rPr>
                        <m:t>𝐸</m:t>
                      </m:r>
                    </m:oMath>
                  </m:oMathPara>
                </a14:m>
                <a:endParaRPr lang="en-US" sz="2400" dirty="0"/>
              </a:p>
            </p:txBody>
          </p:sp>
        </mc:Choice>
        <mc:Fallback xmlns="">
          <p:sp>
            <p:nvSpPr>
              <p:cNvPr id="3" name="Rectangle: Rounded Corners 2">
                <a:extLst>
                  <a:ext uri="{FF2B5EF4-FFF2-40B4-BE49-F238E27FC236}">
                    <a16:creationId xmlns:a16="http://schemas.microsoft.com/office/drawing/2014/main" id="{EFDFED29-47E7-EAC6-C572-202A2270BA9C}"/>
                  </a:ext>
                </a:extLst>
              </p:cNvPr>
              <p:cNvSpPr>
                <a:spLocks noRot="1" noChangeAspect="1" noMove="1" noResize="1" noEditPoints="1" noAdjustHandles="1" noChangeArrowheads="1" noChangeShapeType="1" noTextEdit="1"/>
              </p:cNvSpPr>
              <p:nvPr/>
            </p:nvSpPr>
            <p:spPr>
              <a:xfrm>
                <a:off x="6610120" y="2401677"/>
                <a:ext cx="1744437" cy="514807"/>
              </a:xfrm>
              <a:prstGeom prst="roundRect">
                <a:avLst/>
              </a:prstGeom>
              <a:blipFill>
                <a:blip r:embed="rId2"/>
                <a:stretch>
                  <a:fillRect b="-11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5E05904-BDEA-2FE1-6BEB-6F06DF758A72}"/>
                  </a:ext>
                </a:extLst>
              </p:cNvPr>
              <p:cNvSpPr/>
              <p:nvPr/>
            </p:nvSpPr>
            <p:spPr>
              <a:xfrm>
                <a:off x="0" y="3262277"/>
                <a:ext cx="1191756" cy="5148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𝐸</m:t>
                      </m:r>
                      <m:r>
                        <a:rPr lang="en-US" sz="2400" i="1" dirty="0" smtClean="0">
                          <a:latin typeface="Cambria Math" panose="02040503050406030204" pitchFamily="18" charset="0"/>
                        </a:rPr>
                        <m:t> </m:t>
                      </m:r>
                      <m:sSup>
                        <m:sSupPr>
                          <m:ctrlPr>
                            <a:rPr lang="en-US" sz="2400" b="0" i="1" dirty="0" smtClean="0">
                              <a:latin typeface="Cambria Math" panose="02040503050406030204" pitchFamily="18" charset="0"/>
                            </a:rPr>
                          </m:ctrlPr>
                        </m:sSupPr>
                        <m:e>
                          <m:r>
                            <m:rPr>
                              <m:sty m:val="p"/>
                            </m:rPr>
                            <a:rPr lang="en-US" sz="2400" i="0" dirty="0" smtClean="0">
                              <a:latin typeface="Cambria Math" panose="02040503050406030204" pitchFamily="18" charset="0"/>
                            </a:rPr>
                            <m:t>log</m:t>
                          </m:r>
                        </m:e>
                        <m:sup>
                          <m:r>
                            <a:rPr lang="en-US" sz="2400" b="0" i="1" dirty="0" smtClean="0">
                              <a:latin typeface="Cambria Math" panose="02040503050406030204" pitchFamily="18" charset="0"/>
                            </a:rPr>
                            <m:t>∗</m:t>
                          </m:r>
                        </m:sup>
                      </m:sSup>
                      <m:r>
                        <a:rPr lang="en-US" sz="2400" i="1" dirty="0" smtClean="0">
                          <a:latin typeface="Cambria Math" panose="02040503050406030204" pitchFamily="18" charset="0"/>
                        </a:rPr>
                        <m:t>⁡</m:t>
                      </m:r>
                      <m:r>
                        <a:rPr lang="en-US" sz="2400" b="0" i="1" dirty="0" smtClean="0">
                          <a:latin typeface="Cambria Math" panose="02040503050406030204" pitchFamily="18" charset="0"/>
                        </a:rPr>
                        <m:t>𝑉</m:t>
                      </m:r>
                    </m:oMath>
                  </m:oMathPara>
                </a14:m>
                <a:endParaRPr lang="en-US" sz="2400" dirty="0"/>
              </a:p>
            </p:txBody>
          </p:sp>
        </mc:Choice>
        <mc:Fallback xmlns="">
          <p:sp>
            <p:nvSpPr>
              <p:cNvPr id="4" name="Rectangle: Rounded Corners 3">
                <a:extLst>
                  <a:ext uri="{FF2B5EF4-FFF2-40B4-BE49-F238E27FC236}">
                    <a16:creationId xmlns:a16="http://schemas.microsoft.com/office/drawing/2014/main" id="{45E05904-BDEA-2FE1-6BEB-6F06DF758A72}"/>
                  </a:ext>
                </a:extLst>
              </p:cNvPr>
              <p:cNvSpPr>
                <a:spLocks noRot="1" noChangeAspect="1" noMove="1" noResize="1" noEditPoints="1" noAdjustHandles="1" noChangeArrowheads="1" noChangeShapeType="1" noTextEdit="1"/>
              </p:cNvSpPr>
              <p:nvPr/>
            </p:nvSpPr>
            <p:spPr>
              <a:xfrm>
                <a:off x="0" y="3262277"/>
                <a:ext cx="1191756" cy="514807"/>
              </a:xfrm>
              <a:prstGeom prst="roundRect">
                <a:avLst/>
              </a:prstGeom>
              <a:blipFill>
                <a:blip r:embed="rId3"/>
                <a:stretch>
                  <a:fillRect l="-6061"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FA23C00A-54C4-BB95-A667-14C646E2ED11}"/>
                  </a:ext>
                </a:extLst>
              </p:cNvPr>
              <p:cNvSpPr/>
              <p:nvPr/>
            </p:nvSpPr>
            <p:spPr>
              <a:xfrm>
                <a:off x="346340" y="3777084"/>
                <a:ext cx="1191756" cy="5148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𝐸</m:t>
                      </m:r>
                    </m:oMath>
                  </m:oMathPara>
                </a14:m>
                <a:endParaRPr lang="en-US" sz="2400" dirty="0"/>
              </a:p>
            </p:txBody>
          </p:sp>
        </mc:Choice>
        <mc:Fallback xmlns="">
          <p:sp>
            <p:nvSpPr>
              <p:cNvPr id="5" name="Rectangle: Rounded Corners 4">
                <a:extLst>
                  <a:ext uri="{FF2B5EF4-FFF2-40B4-BE49-F238E27FC236}">
                    <a16:creationId xmlns:a16="http://schemas.microsoft.com/office/drawing/2014/main" id="{FA23C00A-54C4-BB95-A667-14C646E2ED11}"/>
                  </a:ext>
                </a:extLst>
              </p:cNvPr>
              <p:cNvSpPr>
                <a:spLocks noRot="1" noChangeAspect="1" noMove="1" noResize="1" noEditPoints="1" noAdjustHandles="1" noChangeArrowheads="1" noChangeShapeType="1" noTextEdit="1"/>
              </p:cNvSpPr>
              <p:nvPr/>
            </p:nvSpPr>
            <p:spPr>
              <a:xfrm>
                <a:off x="346340" y="3777084"/>
                <a:ext cx="1191756" cy="514807"/>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Rounded Corners 32">
                <a:extLst>
                  <a:ext uri="{FF2B5EF4-FFF2-40B4-BE49-F238E27FC236}">
                    <a16:creationId xmlns:a16="http://schemas.microsoft.com/office/drawing/2014/main" id="{18E5E0B5-DB65-0DEC-2E68-BBAE433F0BF2}"/>
                  </a:ext>
                </a:extLst>
              </p:cNvPr>
              <p:cNvSpPr/>
              <p:nvPr/>
            </p:nvSpPr>
            <p:spPr>
              <a:xfrm>
                <a:off x="41519" y="4281006"/>
                <a:ext cx="1191756" cy="5148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𝐸</m:t>
                      </m:r>
                      <m:r>
                        <a:rPr lang="en-US" sz="2400" i="1" dirty="0" smtClean="0">
                          <a:latin typeface="Cambria Math" panose="02040503050406030204" pitchFamily="18" charset="0"/>
                        </a:rPr>
                        <m:t> </m:t>
                      </m:r>
                      <m:sSup>
                        <m:sSupPr>
                          <m:ctrlPr>
                            <a:rPr lang="en-US" sz="2400" b="0" i="1" dirty="0" smtClean="0">
                              <a:latin typeface="Cambria Math" panose="02040503050406030204" pitchFamily="18" charset="0"/>
                            </a:rPr>
                          </m:ctrlPr>
                        </m:sSupPr>
                        <m:e>
                          <m:r>
                            <m:rPr>
                              <m:sty m:val="p"/>
                            </m:rPr>
                            <a:rPr lang="en-US" sz="2400" i="0" dirty="0" smtClean="0">
                              <a:latin typeface="Cambria Math" panose="02040503050406030204" pitchFamily="18" charset="0"/>
                            </a:rPr>
                            <m:t>log</m:t>
                          </m:r>
                        </m:e>
                        <m:sup>
                          <m:r>
                            <a:rPr lang="en-US" sz="2400" b="0" i="1" dirty="0" smtClean="0">
                              <a:latin typeface="Cambria Math" panose="02040503050406030204" pitchFamily="18" charset="0"/>
                            </a:rPr>
                            <m:t>∗</m:t>
                          </m:r>
                        </m:sup>
                      </m:sSup>
                      <m:r>
                        <a:rPr lang="en-US" sz="2400" i="1" dirty="0" smtClean="0">
                          <a:latin typeface="Cambria Math" panose="02040503050406030204" pitchFamily="18" charset="0"/>
                        </a:rPr>
                        <m:t>⁡</m:t>
                      </m:r>
                      <m:r>
                        <a:rPr lang="en-US" sz="2400" b="0" i="1" dirty="0" smtClean="0">
                          <a:latin typeface="Cambria Math" panose="02040503050406030204" pitchFamily="18" charset="0"/>
                        </a:rPr>
                        <m:t>𝑉</m:t>
                      </m:r>
                    </m:oMath>
                  </m:oMathPara>
                </a14:m>
                <a:endParaRPr lang="en-US" sz="2400" dirty="0"/>
              </a:p>
            </p:txBody>
          </p:sp>
        </mc:Choice>
        <mc:Fallback xmlns="">
          <p:sp>
            <p:nvSpPr>
              <p:cNvPr id="33" name="Rectangle: Rounded Corners 32">
                <a:extLst>
                  <a:ext uri="{FF2B5EF4-FFF2-40B4-BE49-F238E27FC236}">
                    <a16:creationId xmlns:a16="http://schemas.microsoft.com/office/drawing/2014/main" id="{18E5E0B5-DB65-0DEC-2E68-BBAE433F0BF2}"/>
                  </a:ext>
                </a:extLst>
              </p:cNvPr>
              <p:cNvSpPr>
                <a:spLocks noRot="1" noChangeAspect="1" noMove="1" noResize="1" noEditPoints="1" noAdjustHandles="1" noChangeArrowheads="1" noChangeShapeType="1" noTextEdit="1"/>
              </p:cNvSpPr>
              <p:nvPr/>
            </p:nvSpPr>
            <p:spPr>
              <a:xfrm>
                <a:off x="41519" y="4281006"/>
                <a:ext cx="1191756" cy="514807"/>
              </a:xfrm>
              <a:prstGeom prst="roundRect">
                <a:avLst/>
              </a:prstGeom>
              <a:blipFill>
                <a:blip r:embed="rId5"/>
                <a:stretch>
                  <a:fillRect l="-6061"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634C222-581A-D3C3-3EFF-DF508C66E255}"/>
                  </a:ext>
                </a:extLst>
              </p:cNvPr>
              <p:cNvSpPr txBox="1"/>
              <p:nvPr/>
            </p:nvSpPr>
            <p:spPr>
              <a:xfrm>
                <a:off x="674516" y="5168688"/>
                <a:ext cx="4971607" cy="1569660"/>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𝐸</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𝐸</m:t>
                        </m:r>
                      </m:e>
                    </m:func>
                    <m:r>
                      <a:rPr lang="en-US" sz="2400" b="0" i="1" smtClean="0">
                        <a:latin typeface="Cambria Math" panose="02040503050406030204" pitchFamily="18" charset="0"/>
                      </a:rPr>
                      <m:t> </m:t>
                    </m:r>
                  </m:oMath>
                </a14:m>
                <a:r>
                  <a:rPr lang="en-US" sz="2400" dirty="0"/>
                  <a:t>is the dominant term, but you’ll usually see this written</a:t>
                </a:r>
              </a:p>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𝐸</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𝑉</m:t>
                          </m:r>
                          <m:r>
                            <a:rPr lang="en-US" sz="2400" b="0" i="1" smtClean="0">
                              <a:latin typeface="Cambria Math" panose="02040503050406030204" pitchFamily="18" charset="0"/>
                            </a:rPr>
                            <m:t>)</m:t>
                          </m:r>
                        </m:e>
                      </m:func>
                    </m:oMath>
                  </m:oMathPara>
                </a14:m>
                <a:endParaRPr lang="en-US" sz="2400" dirty="0"/>
              </a:p>
              <a:p>
                <a:r>
                  <a:rPr lang="en-US" sz="2400" dirty="0"/>
                  <a:t>Since </a:t>
                </a:r>
                <a14:m>
                  <m:oMath xmlns:m="http://schemas.openxmlformats.org/officeDocument/2006/math">
                    <m:r>
                      <a:rPr lang="en-US" sz="2400" b="0" i="1" smtClean="0">
                        <a:latin typeface="Cambria Math" panose="02040503050406030204" pitchFamily="18" charset="0"/>
                      </a:rPr>
                      <m:t>𝐸</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𝑉</m:t>
                        </m:r>
                      </m:e>
                      <m:sup>
                        <m:r>
                          <a:rPr lang="en-US" sz="2400" b="0" i="1" smtClean="0">
                            <a:latin typeface="Cambria Math" panose="02040503050406030204" pitchFamily="18" charset="0"/>
                          </a:rPr>
                          <m:t>2</m:t>
                        </m:r>
                      </m:sup>
                    </m:sSup>
                  </m:oMath>
                </a14:m>
                <a:r>
                  <a:rPr lang="en-US" sz="2400" dirty="0"/>
                  <a:t>, those are equivalent.</a:t>
                </a:r>
              </a:p>
            </p:txBody>
          </p:sp>
        </mc:Choice>
        <mc:Fallback xmlns="">
          <p:sp>
            <p:nvSpPr>
              <p:cNvPr id="34" name="TextBox 33">
                <a:extLst>
                  <a:ext uri="{FF2B5EF4-FFF2-40B4-BE49-F238E27FC236}">
                    <a16:creationId xmlns:a16="http://schemas.microsoft.com/office/drawing/2014/main" id="{4634C222-581A-D3C3-3EFF-DF508C66E255}"/>
                  </a:ext>
                </a:extLst>
              </p:cNvPr>
              <p:cNvSpPr txBox="1">
                <a:spLocks noRot="1" noChangeAspect="1" noMove="1" noResize="1" noEditPoints="1" noAdjustHandles="1" noChangeArrowheads="1" noChangeShapeType="1" noTextEdit="1"/>
              </p:cNvSpPr>
              <p:nvPr/>
            </p:nvSpPr>
            <p:spPr>
              <a:xfrm>
                <a:off x="674516" y="5168688"/>
                <a:ext cx="4971607" cy="1569660"/>
              </a:xfrm>
              <a:prstGeom prst="rect">
                <a:avLst/>
              </a:prstGeom>
              <a:blipFill>
                <a:blip r:embed="rId6"/>
                <a:stretch>
                  <a:fillRect l="-1963" t="-2724" b="-8560"/>
                </a:stretch>
              </a:blipFill>
            </p:spPr>
            <p:txBody>
              <a:bodyPr/>
              <a:lstStyle/>
              <a:p>
                <a:r>
                  <a:rPr lang="en-US">
                    <a:noFill/>
                  </a:rPr>
                  <a:t> </a:t>
                </a:r>
              </a:p>
            </p:txBody>
          </p:sp>
        </mc:Fallback>
      </mc:AlternateContent>
    </p:spTree>
    <p:extLst>
      <p:ext uri="{BB962C8B-B14F-4D97-AF65-F5344CB8AC3E}">
        <p14:creationId xmlns:p14="http://schemas.microsoft.com/office/powerpoint/2010/main" val="3829679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7" name="Oval 6"/>
          <p:cNvSpPr/>
          <p:nvPr/>
        </p:nvSpPr>
        <p:spPr>
          <a:xfrm>
            <a:off x="6354301" y="3511684"/>
            <a:ext cx="319914" cy="31020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8493139" y="2341025"/>
            <a:ext cx="319914" cy="31020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7813092" y="4515099"/>
            <a:ext cx="319914" cy="31020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096708" y="4287619"/>
            <a:ext cx="435198" cy="42198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418565" y="2617611"/>
            <a:ext cx="319914" cy="31020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7935672" y="3311643"/>
            <a:ext cx="319914" cy="31020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6627365" y="2548410"/>
            <a:ext cx="1865774" cy="10609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6627365" y="3776458"/>
            <a:ext cx="1185727" cy="893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7973049" y="3621844"/>
            <a:ext cx="122580" cy="8932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6674215" y="3466744"/>
            <a:ext cx="1261456" cy="200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208736" y="2772712"/>
            <a:ext cx="2209829" cy="5843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314307" y="2927812"/>
            <a:ext cx="264215" cy="13598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133007" y="4647805"/>
            <a:ext cx="2027435" cy="2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8813054" y="2496127"/>
            <a:ext cx="1605512" cy="276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086156" y="2882384"/>
            <a:ext cx="2379259" cy="1678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8653096" y="2651227"/>
            <a:ext cx="1443612" cy="1847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47942" y="1792706"/>
            <a:ext cx="598302" cy="461664"/>
          </a:xfrm>
          <a:prstGeom prst="rect">
            <a:avLst/>
          </a:prstGeom>
          <a:noFill/>
        </p:spPr>
        <p:txBody>
          <a:bodyPr wrap="square" rtlCol="0">
            <a:spAutoFit/>
          </a:bodyPr>
          <a:lstStyle/>
          <a:p>
            <a:r>
              <a:rPr lang="en-US" sz="2400" dirty="0"/>
              <a:t>50</a:t>
            </a:r>
          </a:p>
        </p:txBody>
      </p:sp>
      <p:sp>
        <p:nvSpPr>
          <p:cNvPr id="24" name="TextBox 23"/>
          <p:cNvSpPr txBox="1"/>
          <p:nvPr/>
        </p:nvSpPr>
        <p:spPr>
          <a:xfrm>
            <a:off x="8904160" y="2077682"/>
            <a:ext cx="355958" cy="461664"/>
          </a:xfrm>
          <a:prstGeom prst="rect">
            <a:avLst/>
          </a:prstGeom>
          <a:noFill/>
        </p:spPr>
        <p:txBody>
          <a:bodyPr wrap="square" rtlCol="0">
            <a:spAutoFit/>
          </a:bodyPr>
          <a:lstStyle/>
          <a:p>
            <a:r>
              <a:rPr lang="en-US" sz="2400" dirty="0"/>
              <a:t>6</a:t>
            </a:r>
          </a:p>
        </p:txBody>
      </p:sp>
      <p:sp>
        <p:nvSpPr>
          <p:cNvPr id="25" name="TextBox 24"/>
          <p:cNvSpPr txBox="1"/>
          <p:nvPr/>
        </p:nvSpPr>
        <p:spPr>
          <a:xfrm>
            <a:off x="8748182" y="2604635"/>
            <a:ext cx="355958" cy="461664"/>
          </a:xfrm>
          <a:prstGeom prst="rect">
            <a:avLst/>
          </a:prstGeom>
          <a:noFill/>
        </p:spPr>
        <p:txBody>
          <a:bodyPr wrap="square" rtlCol="0">
            <a:spAutoFit/>
          </a:bodyPr>
          <a:lstStyle/>
          <a:p>
            <a:r>
              <a:rPr lang="en-US" sz="2400" dirty="0"/>
              <a:t>3</a:t>
            </a:r>
          </a:p>
        </p:txBody>
      </p:sp>
      <p:sp>
        <p:nvSpPr>
          <p:cNvPr id="26" name="TextBox 25"/>
          <p:cNvSpPr txBox="1"/>
          <p:nvPr/>
        </p:nvSpPr>
        <p:spPr>
          <a:xfrm>
            <a:off x="7241778" y="3231708"/>
            <a:ext cx="355958" cy="461664"/>
          </a:xfrm>
          <a:prstGeom prst="rect">
            <a:avLst/>
          </a:prstGeom>
          <a:noFill/>
        </p:spPr>
        <p:txBody>
          <a:bodyPr wrap="square" rtlCol="0">
            <a:spAutoFit/>
          </a:bodyPr>
          <a:lstStyle/>
          <a:p>
            <a:r>
              <a:rPr lang="en-US" sz="2400" dirty="0"/>
              <a:t>4</a:t>
            </a:r>
          </a:p>
        </p:txBody>
      </p:sp>
      <p:sp>
        <p:nvSpPr>
          <p:cNvPr id="27" name="TextBox 26"/>
          <p:cNvSpPr txBox="1"/>
          <p:nvPr/>
        </p:nvSpPr>
        <p:spPr>
          <a:xfrm>
            <a:off x="6965124" y="4223329"/>
            <a:ext cx="355958" cy="461664"/>
          </a:xfrm>
          <a:prstGeom prst="rect">
            <a:avLst/>
          </a:prstGeom>
          <a:noFill/>
        </p:spPr>
        <p:txBody>
          <a:bodyPr wrap="square" rtlCol="0">
            <a:spAutoFit/>
          </a:bodyPr>
          <a:lstStyle/>
          <a:p>
            <a:r>
              <a:rPr lang="en-US" sz="2400" dirty="0"/>
              <a:t>7</a:t>
            </a:r>
          </a:p>
        </p:txBody>
      </p:sp>
      <p:sp>
        <p:nvSpPr>
          <p:cNvPr id="28" name="TextBox 27"/>
          <p:cNvSpPr txBox="1"/>
          <p:nvPr/>
        </p:nvSpPr>
        <p:spPr>
          <a:xfrm>
            <a:off x="7733781" y="3781344"/>
            <a:ext cx="355958" cy="461664"/>
          </a:xfrm>
          <a:prstGeom prst="rect">
            <a:avLst/>
          </a:prstGeom>
          <a:noFill/>
          <a:ln>
            <a:noFill/>
          </a:ln>
        </p:spPr>
        <p:txBody>
          <a:bodyPr wrap="square" rtlCol="0">
            <a:spAutoFit/>
          </a:bodyPr>
          <a:lstStyle/>
          <a:p>
            <a:r>
              <a:rPr lang="en-US" sz="2400" dirty="0"/>
              <a:t>2</a:t>
            </a:r>
          </a:p>
        </p:txBody>
      </p:sp>
      <p:sp>
        <p:nvSpPr>
          <p:cNvPr id="29" name="TextBox 28"/>
          <p:cNvSpPr txBox="1"/>
          <p:nvPr/>
        </p:nvSpPr>
        <p:spPr>
          <a:xfrm>
            <a:off x="8904160" y="4716793"/>
            <a:ext cx="355958" cy="461664"/>
          </a:xfrm>
          <a:prstGeom prst="rect">
            <a:avLst/>
          </a:prstGeom>
          <a:noFill/>
        </p:spPr>
        <p:txBody>
          <a:bodyPr wrap="square" rtlCol="0">
            <a:spAutoFit/>
          </a:bodyPr>
          <a:lstStyle/>
          <a:p>
            <a:r>
              <a:rPr lang="en-US" sz="2400" dirty="0"/>
              <a:t>8</a:t>
            </a:r>
          </a:p>
        </p:txBody>
      </p:sp>
      <p:sp>
        <p:nvSpPr>
          <p:cNvPr id="30" name="TextBox 29"/>
          <p:cNvSpPr txBox="1"/>
          <p:nvPr/>
        </p:nvSpPr>
        <p:spPr>
          <a:xfrm>
            <a:off x="10621801" y="3576416"/>
            <a:ext cx="355958" cy="461664"/>
          </a:xfrm>
          <a:prstGeom prst="rect">
            <a:avLst/>
          </a:prstGeom>
          <a:noFill/>
        </p:spPr>
        <p:txBody>
          <a:bodyPr wrap="square" rtlCol="0">
            <a:spAutoFit/>
          </a:bodyPr>
          <a:lstStyle/>
          <a:p>
            <a:r>
              <a:rPr lang="en-US" sz="2400" dirty="0"/>
              <a:t>9</a:t>
            </a:r>
          </a:p>
        </p:txBody>
      </p:sp>
      <p:sp>
        <p:nvSpPr>
          <p:cNvPr id="31" name="TextBox 30"/>
          <p:cNvSpPr txBox="1"/>
          <p:nvPr/>
        </p:nvSpPr>
        <p:spPr>
          <a:xfrm>
            <a:off x="8329179" y="3257649"/>
            <a:ext cx="453724" cy="461664"/>
          </a:xfrm>
          <a:prstGeom prst="rect">
            <a:avLst/>
          </a:prstGeom>
          <a:noFill/>
          <a:ln>
            <a:noFill/>
          </a:ln>
        </p:spPr>
        <p:txBody>
          <a:bodyPr wrap="square" rtlCol="0">
            <a:spAutoFit/>
          </a:bodyPr>
          <a:lstStyle/>
          <a:p>
            <a:r>
              <a:rPr lang="en-US" sz="2400" dirty="0"/>
              <a:t>5</a:t>
            </a:r>
          </a:p>
        </p:txBody>
      </p:sp>
      <p:sp>
        <p:nvSpPr>
          <p:cNvPr id="32" name="TextBox 31"/>
          <p:cNvSpPr txBox="1"/>
          <p:nvPr/>
        </p:nvSpPr>
        <p:spPr>
          <a:xfrm>
            <a:off x="8159688" y="4007298"/>
            <a:ext cx="355958" cy="46166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6981688" y="2018189"/>
            <a:ext cx="319914" cy="31020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7254754" y="2282963"/>
            <a:ext cx="1285236" cy="103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7856AC3-D021-44E3-89F4-351FA85702B8}"/>
              </a:ext>
            </a:extLst>
          </p:cNvPr>
          <p:cNvSpPr txBox="1"/>
          <p:nvPr/>
        </p:nvSpPr>
        <p:spPr>
          <a:xfrm>
            <a:off x="7412399" y="2548156"/>
            <a:ext cx="355958" cy="461664"/>
          </a:xfrm>
          <a:prstGeom prst="rect">
            <a:avLst/>
          </a:prstGeom>
          <a:noFill/>
        </p:spPr>
        <p:txBody>
          <a:bodyPr wrap="square" rtlCol="0">
            <a:spAutoFit/>
          </a:bodyPr>
          <a:lstStyle/>
          <a:p>
            <a:r>
              <a:rPr lang="en-US" sz="2400" dirty="0"/>
              <a:t>2</a:t>
            </a:r>
          </a:p>
        </p:txBody>
      </p:sp>
      <p:graphicFrame>
        <p:nvGraphicFramePr>
          <p:cNvPr id="3" name="Table 2"/>
          <p:cNvGraphicFramePr>
            <a:graphicFrameLocks noGrp="1"/>
          </p:cNvGraphicFramePr>
          <p:nvPr>
            <p:extLst>
              <p:ext uri="{D42A27DB-BD31-4B8C-83A1-F6EECF244321}">
                <p14:modId xmlns:p14="http://schemas.microsoft.com/office/powerpoint/2010/main" val="1918493312"/>
              </p:ext>
            </p:extLst>
          </p:nvPr>
        </p:nvGraphicFramePr>
        <p:xfrm>
          <a:off x="531612" y="1400387"/>
          <a:ext cx="5653884" cy="5120640"/>
        </p:xfrm>
        <a:graphic>
          <a:graphicData uri="http://schemas.openxmlformats.org/drawingml/2006/table">
            <a:tbl>
              <a:tblPr firstRow="1" bandRow="1">
                <a:tableStyleId>{5C22544A-7EE6-4342-B048-85BDC9FD1C3A}</a:tableStyleId>
              </a:tblPr>
              <a:tblGrid>
                <a:gridCol w="1251285">
                  <a:extLst>
                    <a:ext uri="{9D8B030D-6E8A-4147-A177-3AD203B41FA5}">
                      <a16:colId xmlns:a16="http://schemas.microsoft.com/office/drawing/2014/main" val="20000"/>
                    </a:ext>
                  </a:extLst>
                </a:gridCol>
                <a:gridCol w="1660358">
                  <a:extLst>
                    <a:ext uri="{9D8B030D-6E8A-4147-A177-3AD203B41FA5}">
                      <a16:colId xmlns:a16="http://schemas.microsoft.com/office/drawing/2014/main" val="20001"/>
                    </a:ext>
                  </a:extLst>
                </a:gridCol>
                <a:gridCol w="2742241">
                  <a:extLst>
                    <a:ext uri="{9D8B030D-6E8A-4147-A177-3AD203B41FA5}">
                      <a16:colId xmlns:a16="http://schemas.microsoft.com/office/drawing/2014/main" val="20002"/>
                    </a:ext>
                  </a:extLst>
                </a:gridCol>
              </a:tblGrid>
              <a:tr h="415901">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415901">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1"/>
                  </a:ext>
                </a:extLst>
              </a:tr>
              <a:tr h="415901">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2"/>
                  </a:ext>
                </a:extLst>
              </a:tr>
              <a:tr h="415901">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3"/>
                  </a:ext>
                </a:extLst>
              </a:tr>
              <a:tr h="415901">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4"/>
                  </a:ext>
                </a:extLst>
              </a:tr>
              <a:tr h="415901">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5"/>
                  </a:ext>
                </a:extLst>
              </a:tr>
              <a:tr h="415901">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6"/>
                  </a:ext>
                </a:extLst>
              </a:tr>
              <a:tr h="410203">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7"/>
                  </a:ext>
                </a:extLst>
              </a:tr>
              <a:tr h="410203">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8"/>
                  </a:ext>
                </a:extLst>
              </a:tr>
              <a:tr h="410203">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09"/>
                  </a:ext>
                </a:extLst>
              </a:tr>
              <a:tr h="410203">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10"/>
                  </a:ext>
                </a:extLst>
              </a:tr>
              <a:tr h="410203">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383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35DAD-77E7-F7D6-69E1-003C2BDD6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C66C8-5445-E6E6-2088-54FF7AE9C243}"/>
              </a:ext>
            </a:extLst>
          </p:cNvPr>
          <p:cNvSpPr>
            <a:spLocks noGrp="1"/>
          </p:cNvSpPr>
          <p:nvPr>
            <p:ph type="title"/>
          </p:nvPr>
        </p:nvSpPr>
        <p:spPr/>
        <p:txBody>
          <a:bodyPr/>
          <a:lstStyle/>
          <a:p>
            <a:r>
              <a:rPr lang="en-US" dirty="0"/>
              <a:t>Try it Out</a:t>
            </a:r>
          </a:p>
        </p:txBody>
      </p:sp>
      <p:grpSp>
        <p:nvGrpSpPr>
          <p:cNvPr id="6" name="Group 5">
            <a:extLst>
              <a:ext uri="{FF2B5EF4-FFF2-40B4-BE49-F238E27FC236}">
                <a16:creationId xmlns:a16="http://schemas.microsoft.com/office/drawing/2014/main" id="{61955C95-B8BF-B965-D6C2-C7B6A7C3466B}"/>
              </a:ext>
            </a:extLst>
          </p:cNvPr>
          <p:cNvGrpSpPr/>
          <p:nvPr/>
        </p:nvGrpSpPr>
        <p:grpSpPr>
          <a:xfrm>
            <a:off x="6354301" y="1792706"/>
            <a:ext cx="4623458" cy="3385751"/>
            <a:chOff x="7204647" y="2783322"/>
            <a:chExt cx="4129707" cy="3052280"/>
          </a:xfrm>
        </p:grpSpPr>
        <p:sp>
          <p:nvSpPr>
            <p:cNvPr id="7" name="Oval 6">
              <a:extLst>
                <a:ext uri="{FF2B5EF4-FFF2-40B4-BE49-F238E27FC236}">
                  <a16:creationId xmlns:a16="http://schemas.microsoft.com/office/drawing/2014/main" id="{7D18F8AE-E6FC-398A-5CCD-5D8AE81C5CEF}"/>
                </a:ext>
              </a:extLst>
            </p:cNvPr>
            <p:cNvSpPr/>
            <p:nvPr/>
          </p:nvSpPr>
          <p:spPr>
            <a:xfrm>
              <a:off x="7204647" y="433299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a:extLst>
                <a:ext uri="{FF2B5EF4-FFF2-40B4-BE49-F238E27FC236}">
                  <a16:creationId xmlns:a16="http://schemas.microsoft.com/office/drawing/2014/main" id="{E5D5D349-9EA8-EE0B-FA64-41A579ACF07A}"/>
                </a:ext>
              </a:extLst>
            </p:cNvPr>
            <p:cNvSpPr/>
            <p:nvPr/>
          </p:nvSpPr>
          <p:spPr>
            <a:xfrm>
              <a:off x="9115073" y="327763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a:extLst>
                <a:ext uri="{FF2B5EF4-FFF2-40B4-BE49-F238E27FC236}">
                  <a16:creationId xmlns:a16="http://schemas.microsoft.com/office/drawing/2014/main" id="{1A06804D-B7E7-025D-A7A6-79335E44AC7E}"/>
                </a:ext>
              </a:extLst>
            </p:cNvPr>
            <p:cNvSpPr/>
            <p:nvPr/>
          </p:nvSpPr>
          <p:spPr>
            <a:xfrm>
              <a:off x="8507650" y="52375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a:extLst>
                <a:ext uri="{FF2B5EF4-FFF2-40B4-BE49-F238E27FC236}">
                  <a16:creationId xmlns:a16="http://schemas.microsoft.com/office/drawing/2014/main" id="{5BA3224F-36C1-7C9A-7C78-E63291686F0A}"/>
                </a:ext>
              </a:extLst>
            </p:cNvPr>
            <p:cNvSpPr/>
            <p:nvPr/>
          </p:nvSpPr>
          <p:spPr>
            <a:xfrm>
              <a:off x="10547393" y="5032505"/>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a:extLst>
                <a:ext uri="{FF2B5EF4-FFF2-40B4-BE49-F238E27FC236}">
                  <a16:creationId xmlns:a16="http://schemas.microsoft.com/office/drawing/2014/main" id="{36EE7243-86CE-DD3A-E285-46EF719A4275}"/>
                </a:ext>
              </a:extLst>
            </p:cNvPr>
            <p:cNvSpPr/>
            <p:nvPr/>
          </p:nvSpPr>
          <p:spPr>
            <a:xfrm>
              <a:off x="10834878" y="352698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a:extLst>
                <a:ext uri="{FF2B5EF4-FFF2-40B4-BE49-F238E27FC236}">
                  <a16:creationId xmlns:a16="http://schemas.microsoft.com/office/drawing/2014/main" id="{8C5BDEE3-EB21-AAFE-A576-E59EA2638E60}"/>
                </a:ext>
              </a:extLst>
            </p:cNvPr>
            <p:cNvSpPr/>
            <p:nvPr/>
          </p:nvSpPr>
          <p:spPr>
            <a:xfrm>
              <a:off x="8617139" y="415265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a:extLst>
                <a:ext uri="{FF2B5EF4-FFF2-40B4-BE49-F238E27FC236}">
                  <a16:creationId xmlns:a16="http://schemas.microsoft.com/office/drawing/2014/main" id="{75B1DCB4-2D1B-66D0-B663-CF64D63CC48A}"/>
                </a:ext>
              </a:extLst>
            </p:cNvPr>
            <p:cNvCxnSpPr>
              <a:cxnSpLocks/>
            </p:cNvCxnSpPr>
            <p:nvPr/>
          </p:nvCxnSpPr>
          <p:spPr>
            <a:xfrm flipH="1">
              <a:off x="7448550" y="3464595"/>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32D7DC-2373-2FB9-C805-A81FB74593A5}"/>
                </a:ext>
              </a:extLst>
            </p:cNvPr>
            <p:cNvCxnSpPr>
              <a:stCxn id="7" idx="5"/>
              <a:endCxn id="9" idx="2"/>
            </p:cNvCxnSpPr>
            <p:nvPr/>
          </p:nvCxnSpPr>
          <p:spPr>
            <a:xfrm>
              <a:off x="7448550" y="4571689"/>
              <a:ext cx="1059100" cy="8057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407D8E-EFB5-74B9-C6A3-76A0226EE5BA}"/>
                </a:ext>
              </a:extLst>
            </p:cNvPr>
            <p:cNvCxnSpPr>
              <a:cxnSpLocks/>
              <a:stCxn id="9" idx="0"/>
              <a:endCxn id="12" idx="4"/>
            </p:cNvCxnSpPr>
            <p:nvPr/>
          </p:nvCxnSpPr>
          <p:spPr>
            <a:xfrm flipV="1">
              <a:off x="8650525" y="4432304"/>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B43642-0412-6DB2-BF08-02F606A28A21}"/>
                </a:ext>
              </a:extLst>
            </p:cNvPr>
            <p:cNvCxnSpPr>
              <a:stCxn id="12" idx="2"/>
              <a:endCxn id="7" idx="6"/>
            </p:cNvCxnSpPr>
            <p:nvPr/>
          </p:nvCxnSpPr>
          <p:spPr>
            <a:xfrm flipH="1">
              <a:off x="7490397" y="4292480"/>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00F059-86D6-ECFB-3275-A4010F725FB6}"/>
                </a:ext>
              </a:extLst>
            </p:cNvPr>
            <p:cNvCxnSpPr>
              <a:stCxn id="12" idx="7"/>
              <a:endCxn id="11" idx="2"/>
            </p:cNvCxnSpPr>
            <p:nvPr/>
          </p:nvCxnSpPr>
          <p:spPr>
            <a:xfrm flipV="1">
              <a:off x="8861042" y="3666805"/>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A45231-9283-A6A5-92CC-43ACCFF37030}"/>
                </a:ext>
              </a:extLst>
            </p:cNvPr>
            <p:cNvCxnSpPr>
              <a:stCxn id="11" idx="4"/>
              <a:endCxn id="10" idx="0"/>
            </p:cNvCxnSpPr>
            <p:nvPr/>
          </p:nvCxnSpPr>
          <p:spPr>
            <a:xfrm flipH="1">
              <a:off x="10741754" y="3806629"/>
              <a:ext cx="235999" cy="1225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067FD8-EF1D-F272-2FD8-A2456E899A6F}"/>
                </a:ext>
              </a:extLst>
            </p:cNvPr>
            <p:cNvCxnSpPr>
              <a:stCxn id="10" idx="3"/>
              <a:endCxn id="9" idx="6"/>
            </p:cNvCxnSpPr>
            <p:nvPr/>
          </p:nvCxnSpPr>
          <p:spPr>
            <a:xfrm flipH="1">
              <a:off x="8793400" y="5357215"/>
              <a:ext cx="1810920" cy="20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6A8800-512E-F035-1424-AF73C30FED80}"/>
                </a:ext>
              </a:extLst>
            </p:cNvPr>
            <p:cNvCxnSpPr>
              <a:cxnSpLocks/>
              <a:stCxn id="11" idx="2"/>
              <a:endCxn id="8" idx="6"/>
            </p:cNvCxnSpPr>
            <p:nvPr/>
          </p:nvCxnSpPr>
          <p:spPr>
            <a:xfrm flipH="1" flipV="1">
              <a:off x="9400823" y="3417461"/>
              <a:ext cx="1434055" cy="249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80672F-C377-DE6B-AA71-C8710618C8A6}"/>
                </a:ext>
              </a:extLst>
            </p:cNvPr>
            <p:cNvCxnSpPr>
              <a:stCxn id="11" idx="3"/>
              <a:endCxn id="9" idx="7"/>
            </p:cNvCxnSpPr>
            <p:nvPr/>
          </p:nvCxnSpPr>
          <p:spPr>
            <a:xfrm flipH="1">
              <a:off x="8751553" y="3765675"/>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588366-95E5-113A-E85F-8592840A8157}"/>
                </a:ext>
              </a:extLst>
            </p:cNvPr>
            <p:cNvCxnSpPr>
              <a:cxnSpLocks/>
              <a:stCxn id="8" idx="4"/>
              <a:endCxn id="10" idx="2"/>
            </p:cNvCxnSpPr>
            <p:nvPr/>
          </p:nvCxnSpPr>
          <p:spPr>
            <a:xfrm>
              <a:off x="9257948" y="3557285"/>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B49D9BD-ECFE-C161-7BF3-AD8A45A971BB}"/>
                </a:ext>
              </a:extLst>
            </p:cNvPr>
            <p:cNvSpPr txBox="1"/>
            <p:nvPr/>
          </p:nvSpPr>
          <p:spPr>
            <a:xfrm>
              <a:off x="8360137" y="2783322"/>
              <a:ext cx="534408" cy="416194"/>
            </a:xfrm>
            <a:prstGeom prst="rect">
              <a:avLst/>
            </a:prstGeom>
            <a:noFill/>
          </p:spPr>
          <p:txBody>
            <a:bodyPr wrap="square" rtlCol="0">
              <a:spAutoFit/>
            </a:bodyPr>
            <a:lstStyle/>
            <a:p>
              <a:r>
                <a:rPr lang="en-US" sz="2400" dirty="0"/>
                <a:t>50</a:t>
              </a:r>
            </a:p>
          </p:txBody>
        </p:sp>
        <p:sp>
          <p:nvSpPr>
            <p:cNvPr id="24" name="TextBox 23">
              <a:extLst>
                <a:ext uri="{FF2B5EF4-FFF2-40B4-BE49-F238E27FC236}">
                  <a16:creationId xmlns:a16="http://schemas.microsoft.com/office/drawing/2014/main" id="{68912FEE-EE65-EE44-0C79-9EA70A4B6879}"/>
                </a:ext>
              </a:extLst>
            </p:cNvPr>
            <p:cNvSpPr txBox="1"/>
            <p:nvPr/>
          </p:nvSpPr>
          <p:spPr>
            <a:xfrm>
              <a:off x="9482200" y="3040230"/>
              <a:ext cx="317944" cy="416194"/>
            </a:xfrm>
            <a:prstGeom prst="rect">
              <a:avLst/>
            </a:prstGeom>
            <a:noFill/>
          </p:spPr>
          <p:txBody>
            <a:bodyPr wrap="square" rtlCol="0">
              <a:spAutoFit/>
            </a:bodyPr>
            <a:lstStyle/>
            <a:p>
              <a:r>
                <a:rPr lang="en-US" sz="2400" dirty="0"/>
                <a:t>6</a:t>
              </a:r>
            </a:p>
          </p:txBody>
        </p:sp>
        <p:sp>
          <p:nvSpPr>
            <p:cNvPr id="25" name="TextBox 24">
              <a:extLst>
                <a:ext uri="{FF2B5EF4-FFF2-40B4-BE49-F238E27FC236}">
                  <a16:creationId xmlns:a16="http://schemas.microsoft.com/office/drawing/2014/main" id="{B367B21B-22AE-B160-E2AD-D0A6554272F9}"/>
                </a:ext>
              </a:extLst>
            </p:cNvPr>
            <p:cNvSpPr txBox="1"/>
            <p:nvPr/>
          </p:nvSpPr>
          <p:spPr>
            <a:xfrm>
              <a:off x="9342879" y="3515282"/>
              <a:ext cx="317944" cy="416194"/>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36EC273A-E563-6293-2AE4-EDE7854ED42F}"/>
                </a:ext>
              </a:extLst>
            </p:cNvPr>
            <p:cNvSpPr txBox="1"/>
            <p:nvPr/>
          </p:nvSpPr>
          <p:spPr>
            <a:xfrm>
              <a:off x="7997348" y="4080593"/>
              <a:ext cx="317944" cy="416194"/>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15D99CF7-0195-2C41-F18B-8EF744175D52}"/>
                </a:ext>
              </a:extLst>
            </p:cNvPr>
            <p:cNvSpPr txBox="1"/>
            <p:nvPr/>
          </p:nvSpPr>
          <p:spPr>
            <a:xfrm>
              <a:off x="7750239" y="4974547"/>
              <a:ext cx="317944" cy="416194"/>
            </a:xfrm>
            <a:prstGeom prst="rect">
              <a:avLst/>
            </a:prstGeom>
            <a:noFill/>
          </p:spPr>
          <p:txBody>
            <a:bodyPr wrap="square" rtlCol="0">
              <a:spAutoFit/>
            </a:bodyPr>
            <a:lstStyle/>
            <a:p>
              <a:r>
                <a:rPr lang="en-US" sz="2400" dirty="0"/>
                <a:t>7</a:t>
              </a:r>
            </a:p>
          </p:txBody>
        </p:sp>
        <p:sp>
          <p:nvSpPr>
            <p:cNvPr id="28" name="TextBox 27">
              <a:extLst>
                <a:ext uri="{FF2B5EF4-FFF2-40B4-BE49-F238E27FC236}">
                  <a16:creationId xmlns:a16="http://schemas.microsoft.com/office/drawing/2014/main" id="{34FA7DDF-9B57-962B-F293-A86D115AC0CB}"/>
                </a:ext>
              </a:extLst>
            </p:cNvPr>
            <p:cNvSpPr txBox="1"/>
            <p:nvPr/>
          </p:nvSpPr>
          <p:spPr>
            <a:xfrm>
              <a:off x="8436809" y="4576094"/>
              <a:ext cx="317944" cy="416194"/>
            </a:xfrm>
            <a:prstGeom prst="rect">
              <a:avLst/>
            </a:prstGeom>
            <a:noFill/>
          </p:spPr>
          <p:txBody>
            <a:bodyPr wrap="square" rtlCol="0">
              <a:spAutoFit/>
            </a:bodyPr>
            <a:lstStyle/>
            <a:p>
              <a:r>
                <a:rPr lang="en-US" sz="2400" dirty="0"/>
                <a:t>2</a:t>
              </a:r>
            </a:p>
          </p:txBody>
        </p:sp>
        <p:sp>
          <p:nvSpPr>
            <p:cNvPr id="29" name="TextBox 28">
              <a:extLst>
                <a:ext uri="{FF2B5EF4-FFF2-40B4-BE49-F238E27FC236}">
                  <a16:creationId xmlns:a16="http://schemas.microsoft.com/office/drawing/2014/main" id="{55A7CAA5-C643-94E9-0028-3D7DECC02C62}"/>
                </a:ext>
              </a:extLst>
            </p:cNvPr>
            <p:cNvSpPr txBox="1"/>
            <p:nvPr/>
          </p:nvSpPr>
          <p:spPr>
            <a:xfrm>
              <a:off x="9482200" y="5419408"/>
              <a:ext cx="317944" cy="416194"/>
            </a:xfrm>
            <a:prstGeom prst="rect">
              <a:avLst/>
            </a:prstGeom>
            <a:noFill/>
          </p:spPr>
          <p:txBody>
            <a:bodyPr wrap="square" rtlCol="0">
              <a:spAutoFit/>
            </a:bodyPr>
            <a:lstStyle/>
            <a:p>
              <a:r>
                <a:rPr lang="en-US" sz="2400" dirty="0"/>
                <a:t>8</a:t>
              </a:r>
            </a:p>
          </p:txBody>
        </p:sp>
        <p:sp>
          <p:nvSpPr>
            <p:cNvPr id="30" name="TextBox 29">
              <a:extLst>
                <a:ext uri="{FF2B5EF4-FFF2-40B4-BE49-F238E27FC236}">
                  <a16:creationId xmlns:a16="http://schemas.microsoft.com/office/drawing/2014/main" id="{6BC51C15-73BA-CD02-6636-CF6457A0A97C}"/>
                </a:ext>
              </a:extLst>
            </p:cNvPr>
            <p:cNvSpPr txBox="1"/>
            <p:nvPr/>
          </p:nvSpPr>
          <p:spPr>
            <a:xfrm>
              <a:off x="11016410" y="4391350"/>
              <a:ext cx="317944" cy="416194"/>
            </a:xfrm>
            <a:prstGeom prst="rect">
              <a:avLst/>
            </a:prstGeom>
            <a:noFill/>
          </p:spPr>
          <p:txBody>
            <a:bodyPr wrap="square" rtlCol="0">
              <a:spAutoFit/>
            </a:bodyPr>
            <a:lstStyle/>
            <a:p>
              <a:r>
                <a:rPr lang="en-US" sz="2400" dirty="0"/>
                <a:t>9</a:t>
              </a:r>
            </a:p>
          </p:txBody>
        </p:sp>
        <p:sp>
          <p:nvSpPr>
            <p:cNvPr id="31" name="TextBox 30">
              <a:extLst>
                <a:ext uri="{FF2B5EF4-FFF2-40B4-BE49-F238E27FC236}">
                  <a16:creationId xmlns:a16="http://schemas.microsoft.com/office/drawing/2014/main" id="{0FCF92BA-FAEF-C1D4-3212-AAC7A60CFC49}"/>
                </a:ext>
              </a:extLst>
            </p:cNvPr>
            <p:cNvSpPr txBox="1"/>
            <p:nvPr/>
          </p:nvSpPr>
          <p:spPr>
            <a:xfrm>
              <a:off x="8968623" y="4103979"/>
              <a:ext cx="405270" cy="416194"/>
            </a:xfrm>
            <a:prstGeom prst="rect">
              <a:avLst/>
            </a:prstGeom>
            <a:noFill/>
          </p:spPr>
          <p:txBody>
            <a:bodyPr wrap="square" rtlCol="0">
              <a:spAutoFit/>
            </a:bodyPr>
            <a:lstStyle/>
            <a:p>
              <a:r>
                <a:rPr lang="en-US" sz="2400" dirty="0"/>
                <a:t>5</a:t>
              </a:r>
            </a:p>
          </p:txBody>
        </p:sp>
        <p:sp>
          <p:nvSpPr>
            <p:cNvPr id="32" name="TextBox 31">
              <a:extLst>
                <a:ext uri="{FF2B5EF4-FFF2-40B4-BE49-F238E27FC236}">
                  <a16:creationId xmlns:a16="http://schemas.microsoft.com/office/drawing/2014/main" id="{34366D4F-0CB5-F49D-02D5-82EEECD18B7F}"/>
                </a:ext>
              </a:extLst>
            </p:cNvPr>
            <p:cNvSpPr txBox="1"/>
            <p:nvPr/>
          </p:nvSpPr>
          <p:spPr>
            <a:xfrm>
              <a:off x="8817232" y="4779793"/>
              <a:ext cx="317944" cy="416194"/>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BCB04527-D07D-DD61-9DA7-BF20D1EA9BA0}"/>
                </a:ext>
              </a:extLst>
            </p:cNvPr>
            <p:cNvSpPr/>
            <p:nvPr/>
          </p:nvSpPr>
          <p:spPr>
            <a:xfrm>
              <a:off x="7765034" y="298659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4BDAE478-F8DD-0588-27E3-41DC3876B79F}"/>
                </a:ext>
              </a:extLst>
            </p:cNvPr>
            <p:cNvCxnSpPr>
              <a:cxnSpLocks/>
              <a:stCxn id="8" idx="1"/>
              <a:endCxn id="47" idx="5"/>
            </p:cNvCxnSpPr>
            <p:nvPr/>
          </p:nvCxnSpPr>
          <p:spPr>
            <a:xfrm flipH="1" flipV="1">
              <a:off x="8008938" y="3225292"/>
              <a:ext cx="1147982" cy="932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7823D5C-DE84-5A0B-CB96-75E3F862C4CE}"/>
                </a:ext>
              </a:extLst>
            </p:cNvPr>
            <p:cNvSpPr txBox="1"/>
            <p:nvPr/>
          </p:nvSpPr>
          <p:spPr>
            <a:xfrm>
              <a:off x="8149748" y="3464366"/>
              <a:ext cx="317944" cy="416194"/>
            </a:xfrm>
            <a:prstGeom prst="rect">
              <a:avLst/>
            </a:prstGeom>
            <a:noFill/>
          </p:spPr>
          <p:txBody>
            <a:bodyPr wrap="square" rtlCol="0">
              <a:spAutoFit/>
            </a:bodyPr>
            <a:lstStyle/>
            <a:p>
              <a:r>
                <a:rPr lang="en-US" sz="2400" dirty="0"/>
                <a:t>2</a:t>
              </a:r>
            </a:p>
          </p:txBody>
        </p:sp>
      </p:grpSp>
      <p:graphicFrame>
        <p:nvGraphicFramePr>
          <p:cNvPr id="3" name="Table 2">
            <a:extLst>
              <a:ext uri="{FF2B5EF4-FFF2-40B4-BE49-F238E27FC236}">
                <a16:creationId xmlns:a16="http://schemas.microsoft.com/office/drawing/2014/main" id="{0184C591-C6BC-0A4B-51A4-8C6A552675F8}"/>
              </a:ext>
            </a:extLst>
          </p:cNvPr>
          <p:cNvGraphicFramePr>
            <a:graphicFrameLocks noGrp="1"/>
          </p:cNvGraphicFramePr>
          <p:nvPr/>
        </p:nvGraphicFramePr>
        <p:xfrm>
          <a:off x="531612" y="1400387"/>
          <a:ext cx="5653884" cy="5120640"/>
        </p:xfrm>
        <a:graphic>
          <a:graphicData uri="http://schemas.openxmlformats.org/drawingml/2006/table">
            <a:tbl>
              <a:tblPr firstRow="1" bandRow="1">
                <a:tableStyleId>{5C22544A-7EE6-4342-B048-85BDC9FD1C3A}</a:tableStyleId>
              </a:tblPr>
              <a:tblGrid>
                <a:gridCol w="1251285">
                  <a:extLst>
                    <a:ext uri="{9D8B030D-6E8A-4147-A177-3AD203B41FA5}">
                      <a16:colId xmlns:a16="http://schemas.microsoft.com/office/drawing/2014/main" val="20000"/>
                    </a:ext>
                  </a:extLst>
                </a:gridCol>
                <a:gridCol w="1660358">
                  <a:extLst>
                    <a:ext uri="{9D8B030D-6E8A-4147-A177-3AD203B41FA5}">
                      <a16:colId xmlns:a16="http://schemas.microsoft.com/office/drawing/2014/main" val="20001"/>
                    </a:ext>
                  </a:extLst>
                </a:gridCol>
                <a:gridCol w="2742241">
                  <a:extLst>
                    <a:ext uri="{9D8B030D-6E8A-4147-A177-3AD203B41FA5}">
                      <a16:colId xmlns:a16="http://schemas.microsoft.com/office/drawing/2014/main" val="20002"/>
                    </a:ext>
                  </a:extLst>
                </a:gridCol>
              </a:tblGrid>
              <a:tr h="415901">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415901">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415901">
                <a:tc>
                  <a:txBody>
                    <a:bodyPr/>
                    <a:lstStyle/>
                    <a:p>
                      <a:r>
                        <a:rPr lang="en-US" sz="2200" dirty="0"/>
                        <a:t>(C,D)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2"/>
                  </a:ext>
                </a:extLst>
              </a:tr>
              <a:tr h="415901">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415901">
                <a:tc>
                  <a:txBody>
                    <a:bodyPr/>
                    <a:lstStyle/>
                    <a:p>
                      <a:r>
                        <a:rPr lang="en-US" sz="2200" dirty="0"/>
                        <a:t>(A,C)</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415901">
                <a:tc>
                  <a:txBody>
                    <a:bodyPr/>
                    <a:lstStyle/>
                    <a:p>
                      <a:r>
                        <a:rPr lang="en-US" sz="2200" dirty="0"/>
                        <a:t>(C,E)</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5"/>
                  </a:ext>
                </a:extLst>
              </a:tr>
              <a:tr h="415901">
                <a:tc>
                  <a:txBody>
                    <a:bodyPr/>
                    <a:lstStyle/>
                    <a:p>
                      <a:r>
                        <a:rPr lang="en-US" sz="2200" dirty="0"/>
                        <a:t>(B,E)</a:t>
                      </a:r>
                    </a:p>
                  </a:txBody>
                  <a:tcPr/>
                </a:tc>
                <a:tc>
                  <a:txBody>
                    <a:bodyPr/>
                    <a:lstStyle/>
                    <a:p>
                      <a:r>
                        <a:rPr lang="en-US" sz="2200" dirty="0"/>
                        <a:t>No</a:t>
                      </a:r>
                    </a:p>
                  </a:txBody>
                  <a:tcPr/>
                </a:tc>
                <a:tc>
                  <a:txBody>
                    <a:bodyPr/>
                    <a:lstStyle/>
                    <a:p>
                      <a:r>
                        <a:rPr lang="en-US" sz="2200" dirty="0"/>
                        <a:t>Cycle A,C,D,B,A</a:t>
                      </a:r>
                    </a:p>
                  </a:txBody>
                  <a:tcPr/>
                </a:tc>
                <a:extLst>
                  <a:ext uri="{0D108BD9-81ED-4DB2-BD59-A6C34878D82A}">
                    <a16:rowId xmlns:a16="http://schemas.microsoft.com/office/drawing/2014/main" val="10006"/>
                  </a:ext>
                </a:extLst>
              </a:tr>
              <a:tr h="410203">
                <a:tc>
                  <a:txBody>
                    <a:bodyPr/>
                    <a:lstStyle/>
                    <a:p>
                      <a:r>
                        <a:rPr lang="en-US" sz="2200" dirty="0"/>
                        <a:t>(A,D)</a:t>
                      </a:r>
                    </a:p>
                  </a:txBody>
                  <a:tcPr/>
                </a:tc>
                <a:tc>
                  <a:txBody>
                    <a:bodyPr/>
                    <a:lstStyle/>
                    <a:p>
                      <a:r>
                        <a:rPr lang="en-US" sz="2200" dirty="0"/>
                        <a:t>No</a:t>
                      </a:r>
                    </a:p>
                  </a:txBody>
                  <a:tcPr/>
                </a:tc>
                <a:tc>
                  <a:txBody>
                    <a:bodyPr/>
                    <a:lstStyle/>
                    <a:p>
                      <a:r>
                        <a:rPr lang="en-US" sz="2200" dirty="0"/>
                        <a:t>Cycle A,D,C</a:t>
                      </a:r>
                    </a:p>
                  </a:txBody>
                  <a:tcPr/>
                </a:tc>
                <a:extLst>
                  <a:ext uri="{0D108BD9-81ED-4DB2-BD59-A6C34878D82A}">
                    <a16:rowId xmlns:a16="http://schemas.microsoft.com/office/drawing/2014/main" val="10007"/>
                  </a:ext>
                </a:extLst>
              </a:tr>
              <a:tr h="410203">
                <a:tc>
                  <a:txBody>
                    <a:bodyPr/>
                    <a:lstStyle/>
                    <a:p>
                      <a:r>
                        <a:rPr lang="en-US" sz="2200" dirty="0"/>
                        <a:t>(D,E)</a:t>
                      </a:r>
                    </a:p>
                  </a:txBody>
                  <a:tcPr/>
                </a:tc>
                <a:tc>
                  <a:txBody>
                    <a:bodyPr/>
                    <a:lstStyle/>
                    <a:p>
                      <a:r>
                        <a:rPr lang="en-US" sz="2200" dirty="0"/>
                        <a:t>No</a:t>
                      </a:r>
                    </a:p>
                  </a:txBody>
                  <a:tcPr/>
                </a:tc>
                <a:tc>
                  <a:txBody>
                    <a:bodyPr/>
                    <a:lstStyle/>
                    <a:p>
                      <a:r>
                        <a:rPr lang="en-US" sz="2200" dirty="0"/>
                        <a:t>Cycle C,D,E</a:t>
                      </a:r>
                    </a:p>
                  </a:txBody>
                  <a:tcPr/>
                </a:tc>
                <a:extLst>
                  <a:ext uri="{0D108BD9-81ED-4DB2-BD59-A6C34878D82A}">
                    <a16:rowId xmlns:a16="http://schemas.microsoft.com/office/drawing/2014/main" val="10008"/>
                  </a:ext>
                </a:extLst>
              </a:tr>
              <a:tr h="410203">
                <a:tc>
                  <a:txBody>
                    <a:bodyPr/>
                    <a:lstStyle/>
                    <a:p>
                      <a:r>
                        <a:rPr lang="en-US" sz="2200" dirty="0"/>
                        <a:t>(D,F)</a:t>
                      </a:r>
                    </a:p>
                  </a:txBody>
                  <a:tcPr/>
                </a:tc>
                <a:tc>
                  <a:txBody>
                    <a:bodyPr/>
                    <a:lstStyle/>
                    <a:p>
                      <a:r>
                        <a:rPr lang="en-US" sz="2200" dirty="0"/>
                        <a:t>No</a:t>
                      </a:r>
                    </a:p>
                  </a:txBody>
                  <a:tcPr/>
                </a:tc>
                <a:tc>
                  <a:txBody>
                    <a:bodyPr/>
                    <a:lstStyle/>
                    <a:p>
                      <a:r>
                        <a:rPr lang="en-US" sz="2200" dirty="0"/>
                        <a:t>Cycle A,B,F,D,C,A</a:t>
                      </a:r>
                    </a:p>
                  </a:txBody>
                  <a:tcPr/>
                </a:tc>
                <a:extLst>
                  <a:ext uri="{0D108BD9-81ED-4DB2-BD59-A6C34878D82A}">
                    <a16:rowId xmlns:a16="http://schemas.microsoft.com/office/drawing/2014/main" val="10009"/>
                  </a:ext>
                </a:extLst>
              </a:tr>
              <a:tr h="410203">
                <a:tc>
                  <a:txBody>
                    <a:bodyPr/>
                    <a:lstStyle/>
                    <a:p>
                      <a:r>
                        <a:rPr lang="en-US" sz="2200" dirty="0"/>
                        <a:t>(E,F)</a:t>
                      </a:r>
                    </a:p>
                  </a:txBody>
                  <a:tcPr/>
                </a:tc>
                <a:tc>
                  <a:txBody>
                    <a:bodyPr/>
                    <a:lstStyle/>
                    <a:p>
                      <a:r>
                        <a:rPr lang="en-US" sz="2200" dirty="0"/>
                        <a:t>No</a:t>
                      </a:r>
                    </a:p>
                  </a:txBody>
                  <a:tcPr/>
                </a:tc>
                <a:tc>
                  <a:txBody>
                    <a:bodyPr/>
                    <a:lstStyle/>
                    <a:p>
                      <a:r>
                        <a:rPr lang="en-US" sz="2200" dirty="0"/>
                        <a:t>Cycle E,F,B,A,C,E</a:t>
                      </a:r>
                    </a:p>
                  </a:txBody>
                  <a:tcPr/>
                </a:tc>
                <a:extLst>
                  <a:ext uri="{0D108BD9-81ED-4DB2-BD59-A6C34878D82A}">
                    <a16:rowId xmlns:a16="http://schemas.microsoft.com/office/drawing/2014/main" val="10010"/>
                  </a:ext>
                </a:extLst>
              </a:tr>
              <a:tr h="410203">
                <a:tc>
                  <a:txBody>
                    <a:bodyPr/>
                    <a:lstStyle/>
                    <a:p>
                      <a:r>
                        <a:rPr lang="en-US" sz="2200" dirty="0"/>
                        <a:t>(B,G)</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18856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6C8E-D380-4183-9054-E41C77F051A4}"/>
              </a:ext>
            </a:extLst>
          </p:cNvPr>
          <p:cNvSpPr>
            <a:spLocks noGrp="1"/>
          </p:cNvSpPr>
          <p:nvPr>
            <p:ph type="title"/>
          </p:nvPr>
        </p:nvSpPr>
        <p:spPr/>
        <p:txBody>
          <a:bodyPr/>
          <a:lstStyle/>
          <a:p>
            <a:r>
              <a:rPr lang="en-US" dirty="0"/>
              <a:t>Some Extra Comments</a:t>
            </a:r>
          </a:p>
        </p:txBody>
      </p:sp>
      <p:sp>
        <p:nvSpPr>
          <p:cNvPr id="3" name="Content Placeholder 2">
            <a:extLst>
              <a:ext uri="{FF2B5EF4-FFF2-40B4-BE49-F238E27FC236}">
                <a16:creationId xmlns:a16="http://schemas.microsoft.com/office/drawing/2014/main" id="{E7594F33-DFDB-441C-AE77-2D93A45BD55E}"/>
              </a:ext>
            </a:extLst>
          </p:cNvPr>
          <p:cNvSpPr>
            <a:spLocks noGrp="1"/>
          </p:cNvSpPr>
          <p:nvPr>
            <p:ph idx="1"/>
          </p:nvPr>
        </p:nvSpPr>
        <p:spPr/>
        <p:txBody>
          <a:bodyPr>
            <a:noAutofit/>
          </a:bodyPr>
          <a:lstStyle/>
          <a:p>
            <a:r>
              <a:rPr lang="en-US" sz="2800" dirty="0"/>
              <a:t>Prim was the employee at Bell Labs in the 1950’s</a:t>
            </a:r>
          </a:p>
          <a:p>
            <a:r>
              <a:rPr lang="en-US" sz="2800" dirty="0"/>
              <a:t>The mathematician in the 1920’s was </a:t>
            </a:r>
            <a:r>
              <a:rPr lang="en-US" sz="2800" dirty="0" err="1"/>
              <a:t>Boruvka</a:t>
            </a:r>
            <a:endParaRPr lang="en-US" sz="2800" dirty="0"/>
          </a:p>
          <a:p>
            <a:pPr lvl="1"/>
            <a:r>
              <a:rPr lang="en-US" sz="2800" dirty="0"/>
              <a:t>He had a different </a:t>
            </a:r>
            <a:r>
              <a:rPr lang="en-US" sz="2800" i="1" dirty="0"/>
              <a:t>also greedy </a:t>
            </a:r>
            <a:r>
              <a:rPr lang="en-US" sz="2800" dirty="0"/>
              <a:t>algorithm for MSTs.</a:t>
            </a:r>
          </a:p>
          <a:p>
            <a:pPr lvl="1"/>
            <a:r>
              <a:rPr lang="en-US" sz="2800" dirty="0" err="1"/>
              <a:t>Boruvka’s</a:t>
            </a:r>
            <a:r>
              <a:rPr lang="en-US" sz="2800" dirty="0"/>
              <a:t> algorithm is trickier to implement, but is useful in some cases.</a:t>
            </a:r>
          </a:p>
          <a:p>
            <a:pPr lvl="1"/>
            <a:r>
              <a:rPr lang="en-US" sz="2800" dirty="0"/>
              <a:t>In particular it’s the basis for fast </a:t>
            </a:r>
            <a:r>
              <a:rPr lang="en-US" sz="2800" b="1" dirty="0"/>
              <a:t>parallel </a:t>
            </a:r>
            <a:r>
              <a:rPr lang="en-US" sz="2800" dirty="0"/>
              <a:t>MST algorithms.</a:t>
            </a:r>
          </a:p>
          <a:p>
            <a:endParaRPr lang="en-US" sz="2800" dirty="0"/>
          </a:p>
          <a:p>
            <a:r>
              <a:rPr lang="en-US" sz="2800" dirty="0"/>
              <a:t>If all the edge weights are distinct, then the MST is unique.</a:t>
            </a:r>
          </a:p>
          <a:p>
            <a:r>
              <a:rPr lang="en-US" sz="2800" dirty="0"/>
              <a:t>If some edge weights are equal, there may be multiple spanning trees. Prim’s/</a:t>
            </a:r>
            <a:r>
              <a:rPr lang="en-US" sz="2800" dirty="0" err="1"/>
              <a:t>Kruskal’s</a:t>
            </a:r>
            <a:r>
              <a:rPr lang="en-US" sz="2800" dirty="0"/>
              <a:t> are only guaranteed to find you one of them.</a:t>
            </a:r>
          </a:p>
        </p:txBody>
      </p:sp>
    </p:spTree>
    <p:extLst>
      <p:ext uri="{BB962C8B-B14F-4D97-AF65-F5344CB8AC3E}">
        <p14:creationId xmlns:p14="http://schemas.microsoft.com/office/powerpoint/2010/main" val="3023050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A Graph of Trees</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A tree is an undirected, connected, and acyclic graph.</a:t>
            </a:r>
          </a:p>
          <a:p>
            <a:r>
              <a:rPr lang="en-US" sz="2800" dirty="0">
                <a:sym typeface="Wingdings" panose="05000000000000000000" pitchFamily="2" charset="2"/>
              </a:rPr>
              <a:t>How would we describe the graph </a:t>
            </a:r>
            <a:r>
              <a:rPr lang="en-US" sz="2800" dirty="0" err="1">
                <a:sym typeface="Wingdings" panose="05000000000000000000" pitchFamily="2" charset="2"/>
              </a:rPr>
              <a:t>Kruskal’s</a:t>
            </a:r>
            <a:r>
              <a:rPr lang="en-US" sz="2800" dirty="0">
                <a:sym typeface="Wingdings" panose="05000000000000000000" pitchFamily="2" charset="2"/>
              </a:rPr>
              <a:t> builds. </a:t>
            </a:r>
          </a:p>
          <a:p>
            <a:r>
              <a:rPr lang="en-US" sz="2800" dirty="0">
                <a:sym typeface="Wingdings" panose="05000000000000000000" pitchFamily="2" charset="2"/>
              </a:rPr>
              <a:t>It’s not a tree until the end.</a:t>
            </a:r>
          </a:p>
          <a:p>
            <a:endParaRPr lang="en-US" sz="2800" dirty="0">
              <a:sym typeface="Wingdings" panose="05000000000000000000" pitchFamily="2" charset="2"/>
            </a:endParaRPr>
          </a:p>
          <a:p>
            <a:r>
              <a:rPr lang="en-US" sz="2800" dirty="0">
                <a:sym typeface="Wingdings" panose="05000000000000000000" pitchFamily="2" charset="2"/>
              </a:rPr>
              <a:t>It’s a forest!</a:t>
            </a:r>
          </a:p>
          <a:p>
            <a:r>
              <a:rPr lang="en-US" sz="2800" dirty="0">
                <a:sym typeface="Wingdings" panose="05000000000000000000" pitchFamily="2" charset="2"/>
              </a:rPr>
              <a:t>A forest is any undirected and acyclic graph </a:t>
            </a:r>
            <a:endParaRPr lang="en-US" sz="2800" dirty="0"/>
          </a:p>
          <a:p>
            <a:endParaRPr lang="en-US" sz="2800" dirty="0"/>
          </a:p>
        </p:txBody>
      </p:sp>
    </p:spTree>
    <p:extLst>
      <p:ext uri="{BB962C8B-B14F-4D97-AF65-F5344CB8AC3E}">
        <p14:creationId xmlns:p14="http://schemas.microsoft.com/office/powerpoint/2010/main" val="388955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singl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8" y="656541"/>
            <a:ext cx="8322380" cy="4683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5911" y="5339644"/>
            <a:ext cx="8782756" cy="923330"/>
          </a:xfrm>
          <a:prstGeom prst="rect">
            <a:avLst/>
          </a:prstGeom>
          <a:noFill/>
        </p:spPr>
        <p:txBody>
          <a:bodyPr wrap="square" rtlCol="0">
            <a:spAutoFit/>
          </a:bodyPr>
          <a:lstStyle/>
          <a:p>
            <a:r>
              <a:rPr lang="en-US" sz="5400" dirty="0">
                <a:solidFill>
                  <a:schemeClr val="bg1"/>
                </a:solidFill>
                <a:latin typeface="Baskerville Old Face" panose="02020602080505020303" pitchFamily="18" charset="0"/>
              </a:rPr>
              <a:t>EVERY TREE IS A FOREST.</a:t>
            </a:r>
          </a:p>
        </p:txBody>
      </p:sp>
      <p:sp>
        <p:nvSpPr>
          <p:cNvPr id="5" name="Rectangle 4"/>
          <p:cNvSpPr/>
          <p:nvPr/>
        </p:nvSpPr>
        <p:spPr>
          <a:xfrm>
            <a:off x="1950508" y="656541"/>
            <a:ext cx="8322380" cy="468310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91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F7E48-5A24-C591-BE4D-15A0E621AC1E}"/>
              </a:ext>
            </a:extLst>
          </p:cNvPr>
          <p:cNvSpPr>
            <a:spLocks noGrp="1"/>
          </p:cNvSpPr>
          <p:nvPr>
            <p:ph type="title"/>
          </p:nvPr>
        </p:nvSpPr>
        <p:spPr/>
        <p:txBody>
          <a:bodyPr/>
          <a:lstStyle/>
          <a:p>
            <a:r>
              <a:rPr lang="en-US" dirty="0"/>
              <a:t>Two More Simple Graph Algorithms</a:t>
            </a:r>
          </a:p>
        </p:txBody>
      </p:sp>
      <p:sp>
        <p:nvSpPr>
          <p:cNvPr id="5" name="Text Placeholder 4">
            <a:extLst>
              <a:ext uri="{FF2B5EF4-FFF2-40B4-BE49-F238E27FC236}">
                <a16:creationId xmlns:a16="http://schemas.microsoft.com/office/drawing/2014/main" id="{D76C1B62-354D-C27E-9386-28C1287E57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6528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Dependencies</a:t>
            </a:r>
          </a:p>
        </p:txBody>
      </p:sp>
      <p:sp>
        <p:nvSpPr>
          <p:cNvPr id="3" name="Content Placeholder 2"/>
          <p:cNvSpPr>
            <a:spLocks noGrp="1"/>
          </p:cNvSpPr>
          <p:nvPr>
            <p:ph idx="1"/>
          </p:nvPr>
        </p:nvSpPr>
        <p:spPr>
          <a:xfrm>
            <a:off x="575240" y="1463857"/>
            <a:ext cx="11187258" cy="794711"/>
          </a:xfrm>
        </p:spPr>
        <p:txBody>
          <a:bodyPr>
            <a:noAutofit/>
          </a:bodyPr>
          <a:lstStyle/>
          <a:p>
            <a:r>
              <a:rPr lang="en-US" sz="2800" dirty="0"/>
              <a:t>Today’s next problem: Given a bunch of courses with prerequisites, find an order to take the courses in.</a:t>
            </a:r>
          </a:p>
        </p:txBody>
      </p:sp>
      <p:sp>
        <p:nvSpPr>
          <p:cNvPr id="6" name="Rectangle 5"/>
          <p:cNvSpPr/>
          <p:nvPr/>
        </p:nvSpPr>
        <p:spPr>
          <a:xfrm>
            <a:off x="757572" y="276400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7" name="Rectangle 6"/>
          <p:cNvSpPr/>
          <p:nvPr/>
        </p:nvSpPr>
        <p:spPr>
          <a:xfrm>
            <a:off x="757571" y="3812948"/>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8" name="Rectangle 7"/>
          <p:cNvSpPr/>
          <p:nvPr/>
        </p:nvSpPr>
        <p:spPr>
          <a:xfrm>
            <a:off x="3441106" y="318275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9" name="Rectangle 8"/>
          <p:cNvSpPr/>
          <p:nvPr/>
        </p:nvSpPr>
        <p:spPr>
          <a:xfrm>
            <a:off x="5957042" y="3856292"/>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311</a:t>
            </a:r>
          </a:p>
        </p:txBody>
      </p:sp>
      <p:sp>
        <p:nvSpPr>
          <p:cNvPr id="10" name="Rectangle 9"/>
          <p:cNvSpPr/>
          <p:nvPr/>
        </p:nvSpPr>
        <p:spPr>
          <a:xfrm>
            <a:off x="5957042" y="2648602"/>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331</a:t>
            </a:r>
          </a:p>
        </p:txBody>
      </p:sp>
      <p:sp>
        <p:nvSpPr>
          <p:cNvPr id="11" name="Rectangle 10"/>
          <p:cNvSpPr/>
          <p:nvPr/>
        </p:nvSpPr>
        <p:spPr>
          <a:xfrm>
            <a:off x="8734169" y="4442605"/>
            <a:ext cx="1702985" cy="586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332</a:t>
            </a:r>
          </a:p>
        </p:txBody>
      </p:sp>
      <p:cxnSp>
        <p:nvCxnSpPr>
          <p:cNvPr id="13" name="Straight Arrow Connector 12"/>
          <p:cNvCxnSpPr>
            <a:stCxn id="6" idx="3"/>
            <a:endCxn id="8" idx="1"/>
          </p:cNvCxnSpPr>
          <p:nvPr/>
        </p:nvCxnSpPr>
        <p:spPr>
          <a:xfrm>
            <a:off x="2460557" y="3057430"/>
            <a:ext cx="980549" cy="4187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2460556" y="3476180"/>
            <a:ext cx="980550" cy="63019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2942027"/>
            <a:ext cx="812951" cy="5341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476180"/>
            <a:ext cx="812951" cy="67353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660027" y="4149717"/>
            <a:ext cx="1074142" cy="5863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76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Dependencies	</a:t>
            </a:r>
          </a:p>
        </p:txBody>
      </p:sp>
      <p:sp>
        <p:nvSpPr>
          <p:cNvPr id="3" name="Content Placeholder 2"/>
          <p:cNvSpPr>
            <a:spLocks noGrp="1"/>
          </p:cNvSpPr>
          <p:nvPr>
            <p:ph idx="1"/>
          </p:nvPr>
        </p:nvSpPr>
        <p:spPr>
          <a:xfrm>
            <a:off x="575240" y="1463857"/>
            <a:ext cx="11187258" cy="1834514"/>
          </a:xfrm>
        </p:spPr>
        <p:txBody>
          <a:bodyPr>
            <a:noAutofit/>
          </a:bodyPr>
          <a:lstStyle/>
          <a:p>
            <a:r>
              <a:rPr lang="en-US" sz="2800" dirty="0"/>
              <a:t>Given a directed graph G, where we have an edge from u to v if u must happen before v.</a:t>
            </a:r>
          </a:p>
          <a:p>
            <a:r>
              <a:rPr lang="en-US" sz="2800" dirty="0"/>
              <a:t>Can we find an order that </a:t>
            </a:r>
            <a:r>
              <a:rPr lang="en-US" sz="2800" b="1" dirty="0"/>
              <a:t>respects dependencies</a:t>
            </a:r>
            <a:r>
              <a:rPr lang="en-US" sz="2800" dirty="0"/>
              <a:t>?</a:t>
            </a:r>
          </a:p>
        </p:txBody>
      </p:sp>
      <p:sp>
        <p:nvSpPr>
          <p:cNvPr id="6" name="Rectangle 5"/>
          <p:cNvSpPr/>
          <p:nvPr/>
        </p:nvSpPr>
        <p:spPr>
          <a:xfrm>
            <a:off x="575238" y="3234448"/>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Given: </a:t>
            </a:r>
            <a:r>
              <a:rPr lang="en-US" sz="2800" dirty="0"/>
              <a:t>a directed graph G</a:t>
            </a:r>
          </a:p>
          <a:p>
            <a:r>
              <a:rPr lang="en-US" sz="2800" b="1" dirty="0"/>
              <a:t>Find: </a:t>
            </a:r>
            <a:r>
              <a:rPr lang="en-US" sz="2800" dirty="0"/>
              <a:t>an ordering of the vertices so all edges go from left to right. </a:t>
            </a:r>
          </a:p>
        </p:txBody>
      </p:sp>
      <p:sp>
        <p:nvSpPr>
          <p:cNvPr id="7" name="Rectangle 6"/>
          <p:cNvSpPr/>
          <p:nvPr/>
        </p:nvSpPr>
        <p:spPr>
          <a:xfrm>
            <a:off x="575237" y="32407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Topological Sort (aka Topological Ordering)</a:t>
            </a:r>
          </a:p>
        </p:txBody>
      </p:sp>
      <p:sp>
        <p:nvSpPr>
          <p:cNvPr id="8" name="Rectangle 7"/>
          <p:cNvSpPr/>
          <p:nvPr/>
        </p:nvSpPr>
        <p:spPr>
          <a:xfrm>
            <a:off x="648107" y="5035127"/>
            <a:ext cx="11041521" cy="1384995"/>
          </a:xfrm>
          <a:prstGeom prst="rect">
            <a:avLst/>
          </a:prstGeom>
        </p:spPr>
        <p:txBody>
          <a:bodyPr wrap="square">
            <a:spAutoFit/>
          </a:bodyPr>
          <a:lstStyle/>
          <a:p>
            <a:r>
              <a:rPr lang="en-US" sz="2800" dirty="0"/>
              <a:t>Uses: </a:t>
            </a:r>
          </a:p>
          <a:p>
            <a:r>
              <a:rPr lang="en-US" sz="2800" dirty="0"/>
              <a:t>Compiling multiple files</a:t>
            </a:r>
          </a:p>
          <a:p>
            <a:r>
              <a:rPr lang="en-US" sz="2800" dirty="0"/>
              <a:t>Graduating.</a:t>
            </a:r>
          </a:p>
        </p:txBody>
      </p:sp>
    </p:spTree>
    <p:extLst>
      <p:ext uri="{BB962C8B-B14F-4D97-AF65-F5344CB8AC3E}">
        <p14:creationId xmlns:p14="http://schemas.microsoft.com/office/powerpoint/2010/main" val="39199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884872" y="2129784"/>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7" name="Rectangle 6"/>
          <p:cNvSpPr/>
          <p:nvPr/>
        </p:nvSpPr>
        <p:spPr>
          <a:xfrm>
            <a:off x="884872" y="3072786"/>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8" name="Rectangle 7"/>
          <p:cNvSpPr/>
          <p:nvPr/>
        </p:nvSpPr>
        <p:spPr>
          <a:xfrm>
            <a:off x="3546069" y="2579440"/>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9" name="Rectangle 8"/>
          <p:cNvSpPr/>
          <p:nvPr/>
        </p:nvSpPr>
        <p:spPr>
          <a:xfrm>
            <a:off x="5637798" y="3259824"/>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311</a:t>
            </a:r>
          </a:p>
        </p:txBody>
      </p:sp>
      <p:sp>
        <p:nvSpPr>
          <p:cNvPr id="10" name="Rectangle 9"/>
          <p:cNvSpPr/>
          <p:nvPr/>
        </p:nvSpPr>
        <p:spPr>
          <a:xfrm>
            <a:off x="5672420" y="2084525"/>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331</a:t>
            </a:r>
          </a:p>
        </p:txBody>
      </p:sp>
      <p:sp>
        <p:nvSpPr>
          <p:cNvPr id="11" name="Rectangle 10"/>
          <p:cNvSpPr/>
          <p:nvPr/>
        </p:nvSpPr>
        <p:spPr>
          <a:xfrm>
            <a:off x="8047012" y="3638558"/>
            <a:ext cx="1598022" cy="615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332</a:t>
            </a:r>
          </a:p>
        </p:txBody>
      </p:sp>
      <p:cxnSp>
        <p:nvCxnSpPr>
          <p:cNvPr id="12" name="Straight Arrow Connector 11"/>
          <p:cNvCxnSpPr>
            <a:stCxn id="6" idx="3"/>
            <a:endCxn id="8" idx="1"/>
          </p:cNvCxnSpPr>
          <p:nvPr/>
        </p:nvCxnSpPr>
        <p:spPr>
          <a:xfrm>
            <a:off x="2482894" y="2437484"/>
            <a:ext cx="1063175" cy="449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2482894" y="2887140"/>
            <a:ext cx="1063175" cy="493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392225"/>
            <a:ext cx="528329"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887140"/>
            <a:ext cx="493707"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567524"/>
            <a:ext cx="811192" cy="3787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5082" y="5109328"/>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Math 126</a:t>
            </a:r>
          </a:p>
        </p:txBody>
      </p:sp>
      <p:sp>
        <p:nvSpPr>
          <p:cNvPr id="18" name="Rectangle 17"/>
          <p:cNvSpPr/>
          <p:nvPr/>
        </p:nvSpPr>
        <p:spPr>
          <a:xfrm>
            <a:off x="2103491" y="512740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142</a:t>
            </a:r>
          </a:p>
        </p:txBody>
      </p:sp>
      <p:sp>
        <p:nvSpPr>
          <p:cNvPr id="19" name="Rectangle 18"/>
          <p:cNvSpPr/>
          <p:nvPr/>
        </p:nvSpPr>
        <p:spPr>
          <a:xfrm>
            <a:off x="4104330" y="512740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143</a:t>
            </a:r>
          </a:p>
        </p:txBody>
      </p:sp>
      <p:sp>
        <p:nvSpPr>
          <p:cNvPr id="20" name="Rectangle 19"/>
          <p:cNvSpPr/>
          <p:nvPr/>
        </p:nvSpPr>
        <p:spPr>
          <a:xfrm>
            <a:off x="6123027" y="5122569"/>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311</a:t>
            </a:r>
          </a:p>
        </p:txBody>
      </p:sp>
      <p:sp>
        <p:nvSpPr>
          <p:cNvPr id="21" name="Rectangle 20"/>
          <p:cNvSpPr/>
          <p:nvPr/>
        </p:nvSpPr>
        <p:spPr>
          <a:xfrm>
            <a:off x="8240633" y="5116433"/>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331</a:t>
            </a:r>
          </a:p>
        </p:txBody>
      </p:sp>
      <p:sp>
        <p:nvSpPr>
          <p:cNvPr id="22" name="Rectangle 21"/>
          <p:cNvSpPr/>
          <p:nvPr/>
        </p:nvSpPr>
        <p:spPr>
          <a:xfrm>
            <a:off x="10192242" y="5116434"/>
            <a:ext cx="1700389" cy="549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CSE 332</a:t>
            </a:r>
          </a:p>
        </p:txBody>
      </p:sp>
      <p:cxnSp>
        <p:nvCxnSpPr>
          <p:cNvPr id="25" name="Curved Connector 24"/>
          <p:cNvCxnSpPr>
            <a:stCxn id="17" idx="2"/>
            <a:endCxn id="19" idx="2"/>
          </p:cNvCxnSpPr>
          <p:nvPr/>
        </p:nvCxnSpPr>
        <p:spPr>
          <a:xfrm rot="16200000" flipH="1">
            <a:off x="2990863" y="3713243"/>
            <a:ext cx="18076" cy="3909248"/>
          </a:xfrm>
          <a:prstGeom prst="curvedConnector3">
            <a:avLst>
              <a:gd name="adj1" fmla="val 136466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3954105" y="4126985"/>
            <a:ext cx="12700" cy="2000839"/>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04762" y="3084895"/>
            <a:ext cx="6135" cy="4069215"/>
          </a:xfrm>
          <a:prstGeom prst="curvedConnector3">
            <a:avLst>
              <a:gd name="adj1" fmla="val 382616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5400000" flipH="1" flipV="1">
            <a:off x="5961455" y="4097562"/>
            <a:ext cx="4835" cy="2018697"/>
          </a:xfrm>
          <a:prstGeom prst="curvedConnector3">
            <a:avLst>
              <a:gd name="adj1" fmla="val 5605398"/>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16200000" flipH="1">
            <a:off x="7047182" y="3723796"/>
            <a:ext cx="18076" cy="3909248"/>
          </a:xfrm>
          <a:prstGeom prst="curvedConnector3">
            <a:avLst>
              <a:gd name="adj1" fmla="val 1834017"/>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3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46166" y="1470900"/>
            <a:ext cx="11267856" cy="850654"/>
          </a:xfrm>
        </p:spPr>
        <p:txBody>
          <a:bodyPr>
            <a:normAutofit lnSpcReduction="10000"/>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 </a:t>
            </a:r>
          </a:p>
          <a:p>
            <a:r>
              <a:rPr lang="en-US" sz="2800" dirty="0"/>
              <a:t>electricity from the plant to every city.</a:t>
            </a:r>
          </a:p>
        </p:txBody>
      </p:sp>
      <p:sp>
        <p:nvSpPr>
          <p:cNvPr id="13" name="TextBox 12"/>
          <p:cNvSpPr txBox="1"/>
          <p:nvPr/>
        </p:nvSpPr>
        <p:spPr>
          <a:xfrm>
            <a:off x="1673784" y="1395301"/>
            <a:ext cx="1111005" cy="523220"/>
          </a:xfrm>
          <a:prstGeom prst="rect">
            <a:avLst/>
          </a:prstGeom>
          <a:solidFill>
            <a:schemeClr val="bg1"/>
          </a:solidFill>
        </p:spPr>
        <p:txBody>
          <a:bodyPr wrap="square" rtlCol="0">
            <a:spAutoFit/>
          </a:bodyPr>
          <a:lstStyle/>
          <a:p>
            <a:r>
              <a:rPr lang="en-US" sz="2800" dirty="0">
                <a:solidFill>
                  <a:srgbClr val="FF0000"/>
                </a:solidFill>
              </a:rPr>
              <a:t>1950’s</a:t>
            </a:r>
          </a:p>
        </p:txBody>
      </p:sp>
      <p:sp>
        <p:nvSpPr>
          <p:cNvPr id="37" name="TextBox 36"/>
          <p:cNvSpPr txBox="1"/>
          <p:nvPr/>
        </p:nvSpPr>
        <p:spPr>
          <a:xfrm>
            <a:off x="6880797" y="1832414"/>
            <a:ext cx="3924021" cy="523220"/>
          </a:xfrm>
          <a:prstGeom prst="rect">
            <a:avLst/>
          </a:prstGeom>
          <a:solidFill>
            <a:schemeClr val="bg1"/>
          </a:solidFill>
        </p:spPr>
        <p:txBody>
          <a:bodyPr wrap="square" rtlCol="0">
            <a:spAutoFit/>
          </a:bodyPr>
          <a:lstStyle/>
          <a:p>
            <a:r>
              <a:rPr lang="en-US" sz="2800" dirty="0">
                <a:solidFill>
                  <a:srgbClr val="FF0000"/>
                </a:solidFill>
              </a:rPr>
              <a:t>phones to each other.</a:t>
            </a:r>
          </a:p>
        </p:txBody>
      </p:sp>
      <p:sp>
        <p:nvSpPr>
          <p:cNvPr id="38" name="TextBox 37"/>
          <p:cNvSpPr txBox="1"/>
          <p:nvPr/>
        </p:nvSpPr>
        <p:spPr>
          <a:xfrm>
            <a:off x="6969885" y="5297869"/>
            <a:ext cx="1172827" cy="523220"/>
          </a:xfrm>
          <a:prstGeom prst="rect">
            <a:avLst/>
          </a:prstGeom>
          <a:solidFill>
            <a:schemeClr val="bg1"/>
          </a:solidFill>
        </p:spPr>
        <p:txBody>
          <a:bodyPr wrap="square" rtlCol="0">
            <a:spAutoFit/>
          </a:bodyPr>
          <a:lstStyle/>
          <a:p>
            <a:r>
              <a:rPr lang="en-US" sz="2800" dirty="0">
                <a:solidFill>
                  <a:srgbClr val="FF0000"/>
                </a:solidFill>
              </a:rPr>
              <a:t>phone</a:t>
            </a:r>
          </a:p>
        </p:txBody>
      </p:sp>
      <p:sp>
        <p:nvSpPr>
          <p:cNvPr id="39" name="TextBox 38"/>
          <p:cNvSpPr txBox="1"/>
          <p:nvPr/>
        </p:nvSpPr>
        <p:spPr>
          <a:xfrm>
            <a:off x="626421" y="6163232"/>
            <a:ext cx="6069653" cy="523220"/>
          </a:xfrm>
          <a:prstGeom prst="rect">
            <a:avLst/>
          </a:prstGeom>
          <a:solidFill>
            <a:schemeClr val="bg1"/>
          </a:solidFill>
        </p:spPr>
        <p:txBody>
          <a:bodyPr wrap="square" rtlCol="0">
            <a:spAutoFit/>
          </a:bodyPr>
          <a:lstStyle/>
          <a:p>
            <a:r>
              <a:rPr lang="en-US" sz="2800" dirty="0">
                <a:solidFill>
                  <a:srgbClr val="FF0000"/>
                </a:solidFill>
              </a:rPr>
              <a:t>Everyone can call everyone else.</a:t>
            </a:r>
          </a:p>
        </p:txBody>
      </p:sp>
      <p:sp>
        <p:nvSpPr>
          <p:cNvPr id="40" name="TextBox 39"/>
          <p:cNvSpPr txBox="1"/>
          <p:nvPr/>
        </p:nvSpPr>
        <p:spPr>
          <a:xfrm>
            <a:off x="3529929" y="1413303"/>
            <a:ext cx="1002581" cy="523220"/>
          </a:xfrm>
          <a:prstGeom prst="rect">
            <a:avLst/>
          </a:prstGeom>
          <a:solidFill>
            <a:schemeClr val="bg1"/>
          </a:solidFill>
        </p:spPr>
        <p:txBody>
          <a:bodyPr wrap="square" rtlCol="0">
            <a:spAutoFit/>
          </a:bodyPr>
          <a:lstStyle/>
          <a:p>
            <a:r>
              <a:rPr lang="en-US" sz="2800" dirty="0">
                <a:solidFill>
                  <a:srgbClr val="FF0000"/>
                </a:solidFill>
              </a:rPr>
              <a:t>boss</a:t>
            </a:r>
          </a:p>
        </p:txBody>
      </p:sp>
      <p:sp>
        <p:nvSpPr>
          <p:cNvPr id="42" name="TextBox 41"/>
          <p:cNvSpPr txBox="1"/>
          <p:nvPr/>
        </p:nvSpPr>
        <p:spPr>
          <a:xfrm>
            <a:off x="5487430" y="1386231"/>
            <a:ext cx="1235556" cy="523220"/>
          </a:xfrm>
          <a:prstGeom prst="rect">
            <a:avLst/>
          </a:prstGeom>
          <a:solidFill>
            <a:schemeClr val="bg1"/>
          </a:solidFill>
        </p:spPr>
        <p:txBody>
          <a:bodyPr wrap="square" rtlCol="0">
            <a:spAutoFit/>
          </a:bodyPr>
          <a:lstStyle/>
          <a:p>
            <a:r>
              <a:rPr lang="en-US" sz="2800" dirty="0">
                <a:solidFill>
                  <a:srgbClr val="FF0000"/>
                </a:solidFill>
              </a:rPr>
              <a:t>phone</a:t>
            </a:r>
          </a:p>
        </p:txBody>
      </p:sp>
    </p:spTree>
    <p:extLst>
      <p:ext uri="{BB962C8B-B14F-4D97-AF65-F5344CB8AC3E}">
        <p14:creationId xmlns:p14="http://schemas.microsoft.com/office/powerpoint/2010/main" val="514857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order a graph?</a:t>
            </a:r>
          </a:p>
        </p:txBody>
      </p:sp>
      <p:sp>
        <p:nvSpPr>
          <p:cNvPr id="6" name="TextBox 5"/>
          <p:cNvSpPr txBox="1"/>
          <p:nvPr/>
        </p:nvSpPr>
        <p:spPr>
          <a:xfrm>
            <a:off x="498764" y="5449099"/>
            <a:ext cx="11443854" cy="523220"/>
          </a:xfrm>
          <a:prstGeom prst="rect">
            <a:avLst/>
          </a:prstGeom>
          <a:noFill/>
        </p:spPr>
        <p:txBody>
          <a:bodyPr wrap="square" rtlCol="0">
            <a:spAutoFit/>
          </a:bodyPr>
          <a:lstStyle/>
          <a:p>
            <a:r>
              <a:rPr lang="en-US" sz="2800" dirty="0"/>
              <a:t>A graph has a topological ordering if and only if it is a DAG.</a:t>
            </a:r>
          </a:p>
        </p:txBody>
      </p:sp>
      <p:sp>
        <p:nvSpPr>
          <p:cNvPr id="7" name="Rectangle 6"/>
          <p:cNvSpPr/>
          <p:nvPr/>
        </p:nvSpPr>
        <p:spPr>
          <a:xfrm>
            <a:off x="498764" y="4091147"/>
            <a:ext cx="8072372" cy="10684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directed graph without any cycles.</a:t>
            </a:r>
          </a:p>
        </p:txBody>
      </p:sp>
      <p:sp>
        <p:nvSpPr>
          <p:cNvPr id="8" name="Rectangle 7"/>
          <p:cNvSpPr/>
          <p:nvPr/>
        </p:nvSpPr>
        <p:spPr>
          <a:xfrm>
            <a:off x="498764" y="4086623"/>
            <a:ext cx="8072372" cy="52774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Directed Acyclic Graph (DAG)</a:t>
            </a:r>
          </a:p>
        </p:txBody>
      </p:sp>
      <p:grpSp>
        <p:nvGrpSpPr>
          <p:cNvPr id="3" name="Group 2"/>
          <p:cNvGrpSpPr/>
          <p:nvPr/>
        </p:nvGrpSpPr>
        <p:grpSpPr>
          <a:xfrm>
            <a:off x="4223210" y="1995479"/>
            <a:ext cx="2241866" cy="1533222"/>
            <a:chOff x="4288524" y="2294040"/>
            <a:chExt cx="1856189" cy="1269456"/>
          </a:xfrm>
        </p:grpSpPr>
        <p:sp>
          <p:nvSpPr>
            <p:cNvPr id="9" name="Oval 8"/>
            <p:cNvSpPr/>
            <p:nvPr/>
          </p:nvSpPr>
          <p:spPr>
            <a:xfrm>
              <a:off x="5006611" y="229404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0" name="Oval 9"/>
            <p:cNvSpPr/>
            <p:nvPr/>
          </p:nvSpPr>
          <p:spPr>
            <a:xfrm>
              <a:off x="4288524"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1" name="Oval 10"/>
            <p:cNvSpPr/>
            <p:nvPr/>
          </p:nvSpPr>
          <p:spPr>
            <a:xfrm>
              <a:off x="5651862"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3" name="Straight Arrow Connector 12"/>
            <p:cNvCxnSpPr>
              <a:stCxn id="10" idx="7"/>
              <a:endCxn id="9" idx="3"/>
            </p:cNvCxnSpPr>
            <p:nvPr/>
          </p:nvCxnSpPr>
          <p:spPr>
            <a:xfrm flipV="1">
              <a:off x="4709199" y="2705733"/>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5"/>
              <a:endCxn id="11" idx="0"/>
            </p:cNvCxnSpPr>
            <p:nvPr/>
          </p:nvCxnSpPr>
          <p:spPr>
            <a:xfrm>
              <a:off x="5427286" y="2705733"/>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0" idx="6"/>
            </p:cNvCxnSpPr>
            <p:nvPr/>
          </p:nvCxnSpPr>
          <p:spPr>
            <a:xfrm flipH="1">
              <a:off x="4781375" y="3322332"/>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31520" y="1277943"/>
            <a:ext cx="10711543" cy="523220"/>
          </a:xfrm>
          <a:prstGeom prst="rect">
            <a:avLst/>
          </a:prstGeom>
          <a:noFill/>
        </p:spPr>
        <p:txBody>
          <a:bodyPr wrap="square" rtlCol="0">
            <a:spAutoFit/>
          </a:bodyPr>
          <a:lstStyle/>
          <a:p>
            <a:r>
              <a:rPr lang="en-US" sz="2800" dirty="0"/>
              <a:t>Can you topologically order this graph?</a:t>
            </a:r>
          </a:p>
        </p:txBody>
      </p:sp>
    </p:spTree>
    <p:extLst>
      <p:ext uri="{BB962C8B-B14F-4D97-AF65-F5344CB8AC3E}">
        <p14:creationId xmlns:p14="http://schemas.microsoft.com/office/powerpoint/2010/main" val="41782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normAutofit/>
          </a:bodyPr>
          <a:lstStyle/>
          <a:p>
            <a:r>
              <a:rPr lang="en-US" sz="2800" dirty="0"/>
              <a:t>Does this graph have a topological ordering? If so find one.</a:t>
            </a:r>
          </a:p>
        </p:txBody>
      </p:sp>
      <p:grpSp>
        <p:nvGrpSpPr>
          <p:cNvPr id="11" name="Group 10"/>
          <p:cNvGrpSpPr/>
          <p:nvPr/>
        </p:nvGrpSpPr>
        <p:grpSpPr>
          <a:xfrm>
            <a:off x="2969463" y="2091254"/>
            <a:ext cx="4174860" cy="2000455"/>
            <a:chOff x="2825114" y="2255859"/>
            <a:chExt cx="3383038" cy="1621040"/>
          </a:xfrm>
        </p:grpSpPr>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6861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normAutofit/>
          </a:bodyPr>
          <a:lstStyle/>
          <a:p>
            <a:r>
              <a:rPr lang="en-US" sz="2800" dirty="0"/>
              <a:t>Does this graph have a topological ordering? If so find one.</a:t>
            </a:r>
          </a:p>
        </p:txBody>
      </p:sp>
      <p:grpSp>
        <p:nvGrpSpPr>
          <p:cNvPr id="11" name="Group 10"/>
          <p:cNvGrpSpPr/>
          <p:nvPr/>
        </p:nvGrpSpPr>
        <p:grpSpPr>
          <a:xfrm>
            <a:off x="2969463" y="2091254"/>
            <a:ext cx="4174860" cy="2000455"/>
            <a:chOff x="2825114" y="2255859"/>
            <a:chExt cx="3383038" cy="1621040"/>
          </a:xfrm>
        </p:grpSpPr>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73826" y="4412695"/>
            <a:ext cx="11790084" cy="2677656"/>
          </a:xfrm>
          <a:prstGeom prst="rect">
            <a:avLst/>
          </a:prstGeom>
          <a:noFill/>
        </p:spPr>
        <p:txBody>
          <a:bodyPr wrap="square" rtlCol="0">
            <a:spAutoFit/>
          </a:bodyPr>
          <a:lstStyle/>
          <a:p>
            <a:r>
              <a:rPr lang="en-US" sz="2800" dirty="0"/>
              <a:t>If a vertex doesn’t have any edges going into it, we can add it to the ordering.</a:t>
            </a:r>
          </a:p>
          <a:p>
            <a:r>
              <a:rPr lang="en-US" sz="2800" dirty="0"/>
              <a:t>More generally, if the only incoming edges are from vertices already in the ordering, it’s safe to add. </a:t>
            </a:r>
          </a:p>
          <a:p>
            <a:endParaRPr lang="en-US" sz="2800" dirty="0"/>
          </a:p>
          <a:p>
            <a:endParaRPr lang="en-US" sz="2800" dirty="0"/>
          </a:p>
        </p:txBody>
      </p:sp>
    </p:spTree>
    <p:extLst>
      <p:ext uri="{BB962C8B-B14F-4D97-AF65-F5344CB8AC3E}">
        <p14:creationId xmlns:p14="http://schemas.microsoft.com/office/powerpoint/2010/main" val="3168060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6" name="TextBox 5"/>
          <p:cNvSpPr txBox="1"/>
          <p:nvPr/>
        </p:nvSpPr>
        <p:spPr>
          <a:xfrm>
            <a:off x="1750896" y="15185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Tree>
    <p:extLst>
      <p:ext uri="{BB962C8B-B14F-4D97-AF65-F5344CB8AC3E}">
        <p14:creationId xmlns:p14="http://schemas.microsoft.com/office/powerpoint/2010/main" val="2800800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running time?</a:t>
            </a:r>
          </a:p>
        </p:txBody>
      </p:sp>
      <p:sp>
        <p:nvSpPr>
          <p:cNvPr id="6" name="TextBox 5"/>
          <p:cNvSpPr txBox="1"/>
          <p:nvPr/>
        </p:nvSpPr>
        <p:spPr>
          <a:xfrm>
            <a:off x="1750896" y="15185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7260367" y="4669971"/>
                <a:ext cx="4421303" cy="523220"/>
              </a:xfrm>
              <a:prstGeom prst="rect">
                <a:avLst/>
              </a:prstGeom>
              <a:noFill/>
            </p:spPr>
            <p:txBody>
              <a:bodyPr wrap="square" rtlCol="0">
                <a:spAutoFit/>
              </a:bodyPr>
              <a:lstStyle/>
              <a:p>
                <a:r>
                  <a:rPr lang="en-US" sz="2800" dirty="0"/>
                  <a:t>Running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a:rPr lang="en-US" sz="2800" b="0" i="1" smtClean="0">
                        <a:latin typeface="Cambria Math" panose="02040503050406030204" pitchFamily="18"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260367" y="4669971"/>
                <a:ext cx="4421303" cy="523220"/>
              </a:xfrm>
              <a:prstGeom prst="rect">
                <a:avLst/>
              </a:prstGeom>
              <a:blipFill rotWithShape="0">
                <a:blip r:embed="rId2"/>
                <a:stretch>
                  <a:fillRect l="-2759"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150270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FACF-08F5-F99D-ACB5-3BB7E6E0AF81}"/>
              </a:ext>
            </a:extLst>
          </p:cNvPr>
          <p:cNvSpPr>
            <a:spLocks noGrp="1"/>
          </p:cNvSpPr>
          <p:nvPr>
            <p:ph type="title"/>
          </p:nvPr>
        </p:nvSpPr>
        <p:spPr/>
        <p:txBody>
          <a:bodyPr/>
          <a:lstStyle/>
          <a:p>
            <a:r>
              <a:rPr lang="en-US" dirty="0"/>
              <a:t>Finding a Topological Ordering	</a:t>
            </a:r>
          </a:p>
        </p:txBody>
      </p:sp>
      <p:sp>
        <p:nvSpPr>
          <p:cNvPr id="3" name="Content Placeholder 2">
            <a:extLst>
              <a:ext uri="{FF2B5EF4-FFF2-40B4-BE49-F238E27FC236}">
                <a16:creationId xmlns:a16="http://schemas.microsoft.com/office/drawing/2014/main" id="{603BA2FC-C020-C720-61F3-AA2CD09299E7}"/>
              </a:ext>
            </a:extLst>
          </p:cNvPr>
          <p:cNvSpPr>
            <a:spLocks noGrp="1"/>
          </p:cNvSpPr>
          <p:nvPr>
            <p:ph idx="1"/>
          </p:nvPr>
        </p:nvSpPr>
        <p:spPr/>
        <p:txBody>
          <a:bodyPr>
            <a:normAutofit/>
          </a:bodyPr>
          <a:lstStyle/>
          <a:p>
            <a:r>
              <a:rPr lang="en-US" sz="2800" dirty="0"/>
              <a:t>Instead of counting incoming edges, you can actually modify DFS to find you one (think about why).</a:t>
            </a:r>
          </a:p>
          <a:p>
            <a:r>
              <a:rPr lang="en-US" sz="2800" dirty="0"/>
              <a:t>But the “count incoming edges” is a bit easier to understand (for me </a:t>
            </a:r>
            <a:r>
              <a:rPr lang="en-US" sz="2800" dirty="0">
                <a:sym typeface="Wingdings" panose="05000000000000000000" pitchFamily="2" charset="2"/>
              </a:rPr>
              <a:t> )</a:t>
            </a:r>
            <a:endParaRPr lang="en-US" sz="2800" dirty="0"/>
          </a:p>
        </p:txBody>
      </p:sp>
    </p:spTree>
    <p:extLst>
      <p:ext uri="{BB962C8B-B14F-4D97-AF65-F5344CB8AC3E}">
        <p14:creationId xmlns:p14="http://schemas.microsoft.com/office/powerpoint/2010/main" val="3957991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2: Find Strongly Connected Components</a:t>
            </a:r>
          </a:p>
        </p:txBody>
      </p:sp>
      <p:grpSp>
        <p:nvGrpSpPr>
          <p:cNvPr id="3" name="Group 2">
            <a:extLst>
              <a:ext uri="{FF2B5EF4-FFF2-40B4-BE49-F238E27FC236}">
                <a16:creationId xmlns:a16="http://schemas.microsoft.com/office/drawing/2014/main" id="{615E97BE-55FA-4EF1-958A-48484C14CA58}"/>
              </a:ext>
            </a:extLst>
          </p:cNvPr>
          <p:cNvGrpSpPr/>
          <p:nvPr/>
        </p:nvGrpSpPr>
        <p:grpSpPr>
          <a:xfrm>
            <a:off x="1406377" y="2502664"/>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47797" y="4589432"/>
            <a:ext cx="9457509" cy="430887"/>
          </a:xfrm>
          <a:prstGeom prst="rect">
            <a:avLst/>
          </a:prstGeom>
          <a:noFill/>
        </p:spPr>
        <p:txBody>
          <a:bodyPr wrap="square" rtlCol="0">
            <a:spAutoFit/>
          </a:bodyPr>
          <a:lstStyle/>
          <a:p>
            <a:r>
              <a:rPr lang="en-US" sz="2200" dirty="0"/>
              <a:t>{A}, {B}, {C,D,E,F}, {J,K}</a:t>
            </a:r>
          </a:p>
        </p:txBody>
      </p:sp>
      <p:sp>
        <p:nvSpPr>
          <p:cNvPr id="9" name="Rectangle 8">
            <a:extLst>
              <a:ext uri="{FF2B5EF4-FFF2-40B4-BE49-F238E27FC236}">
                <a16:creationId xmlns:a16="http://schemas.microsoft.com/office/drawing/2014/main" id="{7477806C-71E4-7E43-A42E-0545F39548C3}"/>
              </a:ext>
            </a:extLst>
          </p:cNvPr>
          <p:cNvSpPr/>
          <p:nvPr/>
        </p:nvSpPr>
        <p:spPr>
          <a:xfrm>
            <a:off x="124779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33A70A-5ED8-A040-94B6-28D6FF0BC4B8}"/>
              </a:ext>
            </a:extLst>
          </p:cNvPr>
          <p:cNvSpPr/>
          <p:nvPr/>
        </p:nvSpPr>
        <p:spPr>
          <a:xfrm>
            <a:off x="269021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509088B-F78B-0342-9200-7E407691AB22}"/>
              </a:ext>
            </a:extLst>
          </p:cNvPr>
          <p:cNvSpPr/>
          <p:nvPr/>
        </p:nvSpPr>
        <p:spPr>
          <a:xfrm>
            <a:off x="3722890" y="2294759"/>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E3DEF5-A267-EA4F-8843-334F00260714}"/>
              </a:ext>
            </a:extLst>
          </p:cNvPr>
          <p:cNvSpPr/>
          <p:nvPr/>
        </p:nvSpPr>
        <p:spPr>
          <a:xfrm>
            <a:off x="6800878" y="2294759"/>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22767" y="4557662"/>
            <a:ext cx="8072372" cy="1642815"/>
            <a:chOff x="498764" y="4764762"/>
            <a:chExt cx="8072372" cy="1387844"/>
          </a:xfrm>
        </p:grpSpPr>
        <p:sp>
          <p:nvSpPr>
            <p:cNvPr id="37" name="Rectangle 3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38" name="Rectangle 37"/>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195133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30" grpId="0" animBg="1"/>
      <p:bldP spid="31"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BA6A-0A9E-D699-ED4A-95E9C5CA3897}"/>
              </a:ext>
            </a:extLst>
          </p:cNvPr>
          <p:cNvSpPr>
            <a:spLocks noGrp="1"/>
          </p:cNvSpPr>
          <p:nvPr>
            <p:ph type="title"/>
          </p:nvPr>
        </p:nvSpPr>
        <p:spPr/>
        <p:txBody>
          <a:bodyPr/>
          <a:lstStyle/>
          <a:p>
            <a:r>
              <a:rPr lang="en-US" dirty="0"/>
              <a:t>Connectedness Definitions</a:t>
            </a:r>
          </a:p>
        </p:txBody>
      </p:sp>
      <p:sp>
        <p:nvSpPr>
          <p:cNvPr id="3" name="Content Placeholder 2">
            <a:extLst>
              <a:ext uri="{FF2B5EF4-FFF2-40B4-BE49-F238E27FC236}">
                <a16:creationId xmlns:a16="http://schemas.microsoft.com/office/drawing/2014/main" id="{7D7B5621-A45F-C30F-F2FF-C6396A150F03}"/>
              </a:ext>
            </a:extLst>
          </p:cNvPr>
          <p:cNvSpPr>
            <a:spLocks noGrp="1"/>
          </p:cNvSpPr>
          <p:nvPr>
            <p:ph idx="1"/>
          </p:nvPr>
        </p:nvSpPr>
        <p:spPr/>
        <p:txBody>
          <a:bodyPr>
            <a:normAutofit/>
          </a:bodyPr>
          <a:lstStyle/>
          <a:p>
            <a:r>
              <a:rPr lang="en-US" sz="2800" dirty="0"/>
              <a:t>In an </a:t>
            </a:r>
            <a:r>
              <a:rPr lang="en-US" sz="2800" u="sng" dirty="0"/>
              <a:t>undirected</a:t>
            </a:r>
            <a:r>
              <a:rPr lang="en-US" sz="2800" dirty="0"/>
              <a:t> graph, a connected component is a “piece” of the graph: a vertex and everything its connected to via a path.</a:t>
            </a:r>
          </a:p>
          <a:p>
            <a:r>
              <a:rPr lang="en-US" sz="2800" dirty="0"/>
              <a:t>Equivalently, a subgraph C such that every pair of vertices in C is connected via some path and there is no other vertex which is connected to every vertex of C in both directions.</a:t>
            </a:r>
          </a:p>
          <a:p>
            <a:r>
              <a:rPr lang="en-US" sz="2800" dirty="0"/>
              <a:t>In a </a:t>
            </a:r>
            <a:r>
              <a:rPr lang="en-US" sz="2800" u="sng" dirty="0"/>
              <a:t>directed</a:t>
            </a:r>
            <a:r>
              <a:rPr lang="en-US" sz="2800" dirty="0"/>
              <a:t> graph, you might care about</a:t>
            </a:r>
          </a:p>
          <a:p>
            <a:r>
              <a:rPr lang="en-US" sz="2800" dirty="0"/>
              <a:t>Weakly connected components (ignore the directions on the edges, if it were undirected, would it be connected?)</a:t>
            </a:r>
          </a:p>
          <a:p>
            <a:r>
              <a:rPr lang="en-US" sz="2800" dirty="0"/>
              <a:t>Strongly connected (can you get in both directions)</a:t>
            </a:r>
          </a:p>
        </p:txBody>
      </p:sp>
    </p:spTree>
    <p:extLst>
      <p:ext uri="{BB962C8B-B14F-4D97-AF65-F5344CB8AC3E}">
        <p14:creationId xmlns:p14="http://schemas.microsoft.com/office/powerpoint/2010/main" val="2317309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normAutofit fontScale="90000"/>
          </a:bodyPr>
          <a:lstStyle/>
          <a:p>
            <a:r>
              <a:rPr lang="en-US" dirty="0"/>
              <a:t>Can you find Strongly Connected Components?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Autofit/>
              </a:bodyPr>
              <a:lstStyle/>
              <a:p>
                <a:r>
                  <a:rPr lang="en-US" sz="2800" dirty="0"/>
                  <a:t>A couple of different ways to use DFS to find strongly connected components. </a:t>
                </a:r>
              </a:p>
              <a:p>
                <a:r>
                  <a:rPr lang="en-US" sz="2800" dirty="0"/>
                  <a:t>Wikipedia has the details. </a:t>
                </a:r>
              </a:p>
              <a:p>
                <a:r>
                  <a:rPr lang="en-US" sz="2800" dirty="0"/>
                  <a:t>High level: need to keep track of “highest point” in DFS tree you can reach back up to. Similar idea on undirected graphs on HW2. </a:t>
                </a:r>
              </a:p>
              <a:p>
                <a:endParaRPr lang="en-US" sz="2800" dirty="0"/>
              </a:p>
              <a:p>
                <a:r>
                  <a:rPr lang="en-US" sz="2800" dirty="0"/>
                  <a:t>What do you need to know?</a:t>
                </a:r>
                <a:br>
                  <a:rPr lang="en-US" sz="2800" dirty="0"/>
                </a:br>
                <a:r>
                  <a:rPr lang="en-US" sz="2800" dirty="0"/>
                  <a:t>On a small graph, find the SCC by hand</a:t>
                </a:r>
              </a:p>
              <a:p>
                <a:r>
                  <a:rPr lang="en-US" sz="2800" dirty="0"/>
                  <a:t>Know that you can modify DFS to find SCCs in </a:t>
                </a:r>
                <a14:m>
                  <m:oMath xmlns:m="http://schemas.openxmlformats.org/officeDocument/2006/math">
                    <m:r>
                      <m:rPr>
                        <m:sty m:val="p"/>
                      </m:rPr>
                      <a:rPr lang="en-US" sz="2800" b="0" i="0" smtClean="0">
                        <a:latin typeface="Cambria Math" panose="02040503050406030204" pitchFamily="18" charset="0"/>
                      </a:rPr>
                      <m:t>Θ</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r>
                          <a:rPr lang="en-US" sz="2800" b="0" i="1" smtClean="0">
                            <a:latin typeface="Cambria Math" panose="02040503050406030204" pitchFamily="18" charset="0"/>
                          </a:rPr>
                          <m:t>+</m:t>
                        </m:r>
                        <m:r>
                          <a:rPr lang="en-US" sz="2800" b="0" i="1" smtClean="0">
                            <a:latin typeface="Cambria Math" panose="02040503050406030204" pitchFamily="18" charset="0"/>
                          </a:rPr>
                          <m:t>𝐸</m:t>
                        </m:r>
                      </m:e>
                    </m:d>
                  </m:oMath>
                </a14:m>
                <a:r>
                  <a:rPr lang="en-US" sz="2800" dirty="0"/>
                  <a:t> time.</a:t>
                </a:r>
              </a:p>
            </p:txBody>
          </p:sp>
        </mc:Choice>
        <mc:Fallback xmlns="">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DB4DD-FAD1-396B-175F-B65E573AF6D2}"/>
              </a:ext>
            </a:extLst>
          </p:cNvPr>
          <p:cNvSpPr>
            <a:spLocks noGrp="1"/>
          </p:cNvSpPr>
          <p:nvPr>
            <p:ph type="title"/>
          </p:nvPr>
        </p:nvSpPr>
        <p:spPr/>
        <p:txBody>
          <a:bodyPr/>
          <a:lstStyle/>
          <a:p>
            <a:r>
              <a:rPr lang="en-US" dirty="0"/>
              <a:t>Optional: Graph practice</a:t>
            </a:r>
          </a:p>
        </p:txBody>
      </p:sp>
      <p:sp>
        <p:nvSpPr>
          <p:cNvPr id="5" name="Text Placeholder 4">
            <a:extLst>
              <a:ext uri="{FF2B5EF4-FFF2-40B4-BE49-F238E27FC236}">
                <a16:creationId xmlns:a16="http://schemas.microsoft.com/office/drawing/2014/main" id="{8C857A78-40B5-4815-219A-4ED6D073EE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550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954107"/>
          </a:xfrm>
          <a:prstGeom prst="rect">
            <a:avLst/>
          </a:prstGeom>
          <a:noFill/>
        </p:spPr>
        <p:txBody>
          <a:bodyPr wrap="square" rtlCol="0">
            <a:spAutoFit/>
          </a:bodyPr>
          <a:lstStyle/>
          <a:p>
            <a:r>
              <a:rPr lang="en-US" sz="2800" dirty="0"/>
              <a:t>She knows how much it would cost to lay electric wires between any pair of locations, and wants the cheapest way to make sure</a:t>
            </a:r>
          </a:p>
        </p:txBody>
      </p:sp>
      <p:sp>
        <p:nvSpPr>
          <p:cNvPr id="13" name="TextBox 12"/>
          <p:cNvSpPr txBox="1"/>
          <p:nvPr/>
        </p:nvSpPr>
        <p:spPr>
          <a:xfrm>
            <a:off x="1244653" y="1397603"/>
            <a:ext cx="1438390" cy="523220"/>
          </a:xfrm>
          <a:prstGeom prst="rect">
            <a:avLst/>
          </a:prstGeom>
          <a:solidFill>
            <a:schemeClr val="bg1"/>
          </a:solidFill>
        </p:spPr>
        <p:txBody>
          <a:bodyPr wrap="square" rtlCol="0">
            <a:spAutoFit/>
          </a:bodyPr>
          <a:lstStyle/>
          <a:p>
            <a:r>
              <a:rPr lang="en-US" sz="2800" dirty="0">
                <a:solidFill>
                  <a:srgbClr val="FF0000"/>
                </a:solidFill>
              </a:rPr>
              <a:t>today</a:t>
            </a:r>
          </a:p>
        </p:txBody>
      </p:sp>
      <p:sp>
        <p:nvSpPr>
          <p:cNvPr id="37" name="TextBox 36"/>
          <p:cNvSpPr txBox="1"/>
          <p:nvPr/>
        </p:nvSpPr>
        <p:spPr>
          <a:xfrm>
            <a:off x="5652233" y="1432526"/>
            <a:ext cx="2613461" cy="523220"/>
          </a:xfrm>
          <a:prstGeom prst="rect">
            <a:avLst/>
          </a:prstGeom>
          <a:solidFill>
            <a:schemeClr val="bg1"/>
          </a:solidFill>
        </p:spPr>
        <p:txBody>
          <a:bodyPr wrap="square" rtlCol="0">
            <a:spAutoFit/>
          </a:bodyPr>
          <a:lstStyle/>
          <a:p>
            <a:r>
              <a:rPr lang="en-US" sz="2800" dirty="0">
                <a:solidFill>
                  <a:srgbClr val="FF0000"/>
                </a:solidFill>
              </a:rPr>
              <a:t>ISP</a:t>
            </a:r>
          </a:p>
        </p:txBody>
      </p:sp>
      <p:sp>
        <p:nvSpPr>
          <p:cNvPr id="38" name="TextBox 37"/>
          <p:cNvSpPr txBox="1"/>
          <p:nvPr/>
        </p:nvSpPr>
        <p:spPr>
          <a:xfrm>
            <a:off x="7020482" y="5369345"/>
            <a:ext cx="2003202" cy="523220"/>
          </a:xfrm>
          <a:prstGeom prst="rect">
            <a:avLst/>
          </a:prstGeom>
          <a:solidFill>
            <a:schemeClr val="bg1"/>
          </a:solidFill>
        </p:spPr>
        <p:txBody>
          <a:bodyPr wrap="square" rtlCol="0">
            <a:spAutoFit/>
          </a:bodyPr>
          <a:lstStyle/>
          <a:p>
            <a:r>
              <a:rPr lang="en-US" sz="2800" dirty="0">
                <a:solidFill>
                  <a:srgbClr val="FF0000"/>
                </a:solidFill>
              </a:rPr>
              <a:t>cable</a:t>
            </a:r>
          </a:p>
        </p:txBody>
      </p:sp>
      <p:sp>
        <p:nvSpPr>
          <p:cNvPr id="39" name="TextBox 38"/>
          <p:cNvSpPr txBox="1"/>
          <p:nvPr/>
        </p:nvSpPr>
        <p:spPr>
          <a:xfrm>
            <a:off x="575111" y="6132289"/>
            <a:ext cx="4944130" cy="523220"/>
          </a:xfrm>
          <a:prstGeom prst="rect">
            <a:avLst/>
          </a:prstGeom>
          <a:solidFill>
            <a:schemeClr val="bg1"/>
          </a:solidFill>
        </p:spPr>
        <p:txBody>
          <a:bodyPr wrap="square" rtlCol="0">
            <a:spAutoFit/>
          </a:bodyPr>
          <a:lstStyle/>
          <a:p>
            <a:r>
              <a:rPr lang="en-US" sz="2800" dirty="0">
                <a:solidFill>
                  <a:srgbClr val="FF0000"/>
                </a:solidFill>
              </a:rPr>
              <a:t>Everyone can reach the server</a:t>
            </a:r>
          </a:p>
        </p:txBody>
      </p:sp>
      <p:sp>
        <p:nvSpPr>
          <p:cNvPr id="40" name="TextBox 39"/>
          <p:cNvSpPr txBox="1"/>
          <p:nvPr/>
        </p:nvSpPr>
        <p:spPr>
          <a:xfrm>
            <a:off x="8161902" y="1912687"/>
            <a:ext cx="3519768" cy="523220"/>
          </a:xfrm>
          <a:prstGeom prst="rect">
            <a:avLst/>
          </a:prstGeom>
          <a:solidFill>
            <a:schemeClr val="bg1"/>
          </a:solidFill>
        </p:spPr>
        <p:txBody>
          <a:bodyPr wrap="square" rtlCol="0">
            <a:spAutoFit/>
          </a:bodyPr>
          <a:lstStyle/>
          <a:p>
            <a:r>
              <a:rPr lang="en-US" sz="2800" dirty="0">
                <a:solidFill>
                  <a:srgbClr val="FF0000"/>
                </a:solidFill>
              </a:rPr>
              <a:t>the Internet.</a:t>
            </a:r>
          </a:p>
        </p:txBody>
      </p:sp>
      <p:pic>
        <p:nvPicPr>
          <p:cNvPr id="2050" name="Picture 2" descr="Desktop Computer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9538" y="4881797"/>
            <a:ext cx="299703" cy="29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88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normAutofit/>
              </a:bodyPr>
              <a:lstStyle/>
              <a:p>
                <a:r>
                  <a:rPr lang="en-US" sz="2800" dirty="0"/>
                  <a:t>When you need to design a new algorithm on graphs, whatever you do is probably going to take at least </a:t>
                </a:r>
                <a14:m>
                  <m:oMath xmlns:m="http://schemas.openxmlformats.org/officeDocument/2006/math">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a:t>
                </a:r>
              </a:p>
              <a:p>
                <a:r>
                  <a:rPr lang="en-US" sz="2800" dirty="0"/>
                  <a:t>So you can run any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algorithm as “preprocessing”</a:t>
                </a:r>
              </a:p>
              <a:p>
                <a:endParaRPr lang="en-US" sz="2800" dirty="0"/>
              </a:p>
              <a:p>
                <a:r>
                  <a:rPr lang="en-US" sz="2800" dirty="0"/>
                  <a:t>Finding connected components (undirected graphs)</a:t>
                </a:r>
              </a:p>
              <a:p>
                <a:r>
                  <a:rPr lang="en-US" sz="2800" dirty="0"/>
                  <a:t>Finding SCCs (directed graphs)</a:t>
                </a:r>
              </a:p>
              <a:p>
                <a:r>
                  <a:rPr lang="en-US" sz="2800"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normAutofit/>
              </a:bodyPr>
              <a:lstStyle/>
              <a:p>
                <a:r>
                  <a:rPr lang="en-US" sz="2800" dirty="0"/>
                  <a:t>Finding SCCs and topological sort go well together:</a:t>
                </a:r>
              </a:p>
              <a:p>
                <a:endParaRPr lang="en-US" sz="2800" dirty="0"/>
              </a:p>
              <a:p>
                <a:r>
                  <a:rPr lang="en-US" sz="2800" dirty="0"/>
                  <a:t>From a graph </a:t>
                </a:r>
                <a14:m>
                  <m:oMath xmlns:m="http://schemas.openxmlformats.org/officeDocument/2006/math">
                    <m:r>
                      <a:rPr lang="en-US" sz="2800" b="0" i="1" smtClean="0">
                        <a:latin typeface="Cambria Math" panose="02040503050406030204" pitchFamily="18" charset="0"/>
                      </a:rPr>
                      <m:t>𝐺</m:t>
                    </m:r>
                  </m:oMath>
                </a14:m>
                <a:r>
                  <a:rPr lang="en-US" sz="2800" dirty="0"/>
                  <a:t> you can define the “meta-graph”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oMath>
                </a14:m>
                <a:br>
                  <a:rPr lang="en-US" sz="2800" dirty="0"/>
                </a:br>
                <a:r>
                  <a:rPr lang="en-US" sz="2800" dirty="0"/>
                  <a:t>(aka “condensation”, aka “graph of SCCs”)</a:t>
                </a:r>
              </a:p>
              <a:p>
                <a:endParaRPr lang="en-US" sz="2800" dirty="0"/>
              </a:p>
              <a:p>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oMath>
                </a14:m>
                <a:r>
                  <a:rPr lang="en-US" sz="2800" dirty="0"/>
                  <a:t> has a vertex for every SCC of </a:t>
                </a:r>
                <a14:m>
                  <m:oMath xmlns:m="http://schemas.openxmlformats.org/officeDocument/2006/math">
                    <m:r>
                      <a:rPr lang="en-US" sz="2800" b="0" i="1" smtClean="0">
                        <a:latin typeface="Cambria Math" panose="02040503050406030204" pitchFamily="18" charset="0"/>
                      </a:rPr>
                      <m:t>𝐺</m:t>
                    </m:r>
                  </m:oMath>
                </a14:m>
                <a:endParaRPr lang="en-US" sz="2800" dirty="0"/>
              </a:p>
              <a:p>
                <a:r>
                  <a:rPr lang="en-US" sz="2800" dirty="0"/>
                  <a:t>There’s an edge from </a:t>
                </a:r>
                <a14:m>
                  <m:oMath xmlns:m="http://schemas.openxmlformats.org/officeDocument/2006/math">
                    <m:r>
                      <a:rPr lang="en-US" sz="2800" b="0" i="1" smtClean="0">
                        <a:latin typeface="Cambria Math" panose="02040503050406030204" pitchFamily="18" charset="0"/>
                      </a:rPr>
                      <m:t>𝑢</m:t>
                    </m:r>
                  </m:oMath>
                </a14:m>
                <a:r>
                  <a:rPr lang="en-US" sz="2800" dirty="0"/>
                  <a:t> to </a:t>
                </a:r>
                <a14:m>
                  <m:oMath xmlns:m="http://schemas.openxmlformats.org/officeDocument/2006/math">
                    <m:r>
                      <a:rPr lang="en-US" sz="2800" b="0" i="1" smtClean="0">
                        <a:latin typeface="Cambria Math" panose="02040503050406030204" pitchFamily="18" charset="0"/>
                      </a:rPr>
                      <m:t>𝑣</m:t>
                    </m:r>
                  </m:oMath>
                </a14:m>
                <a:r>
                  <a:rPr lang="en-US" sz="2800" dirty="0"/>
                  <a:t>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r>
                      <a:rPr lang="en-US" sz="2800" b="0" i="1" smtClean="0">
                        <a:latin typeface="Cambria Math" panose="02040503050406030204" pitchFamily="18" charset="0"/>
                      </a:rPr>
                      <m:t> </m:t>
                    </m:r>
                  </m:oMath>
                </a14:m>
                <a:r>
                  <a:rPr lang="en-US" sz="2800" dirty="0"/>
                  <a:t>if and only if there’s an edge in </a:t>
                </a:r>
                <a14:m>
                  <m:oMath xmlns:m="http://schemas.openxmlformats.org/officeDocument/2006/math">
                    <m:r>
                      <a:rPr lang="en-US" sz="2800" b="0" i="1" smtClean="0">
                        <a:latin typeface="Cambria Math" panose="02040503050406030204" pitchFamily="18" charset="0"/>
                      </a:rPr>
                      <m:t>𝐺</m:t>
                    </m:r>
                  </m:oMath>
                </a14:m>
                <a:r>
                  <a:rPr lang="en-US" sz="2800" dirty="0"/>
                  <a:t> from a vertex in </a:t>
                </a:r>
                <a14:m>
                  <m:oMath xmlns:m="http://schemas.openxmlformats.org/officeDocument/2006/math">
                    <m:r>
                      <a:rPr lang="en-US" sz="2800" b="0" i="1" smtClean="0">
                        <a:latin typeface="Cambria Math" panose="02040503050406030204" pitchFamily="18" charset="0"/>
                      </a:rPr>
                      <m:t>𝑢</m:t>
                    </m:r>
                  </m:oMath>
                </a14:m>
                <a:r>
                  <a:rPr lang="en-US" sz="2800" dirty="0"/>
                  <a:t> to a vertex in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sz="2800" dirty="0"/>
                  <a:t>Let’s build a new graph out of them! Call it </a:t>
                </a:r>
                <a14:m>
                  <m:oMath xmlns:m="http://schemas.openxmlformats.org/officeDocument/2006/math">
                    <m:sSup>
                      <m:sSupPr>
                        <m:ctrlPr>
                          <a:rPr lang="en-US" sz="2800" b="0" i="1" smtClean="0">
                            <a:solidFill>
                              <a:schemeClr val="accent1"/>
                            </a:solidFill>
                            <a:latin typeface="Cambria Math" panose="02040503050406030204" pitchFamily="18" charset="0"/>
                          </a:rPr>
                        </m:ctrlPr>
                      </m:sSupPr>
                      <m:e>
                        <m:r>
                          <a:rPr lang="en-US" sz="2800" b="0" i="1" smtClean="0">
                            <a:solidFill>
                              <a:schemeClr val="accent1"/>
                            </a:solidFill>
                            <a:latin typeface="Cambria Math" panose="02040503050406030204" pitchFamily="18" charset="0"/>
                          </a:rPr>
                          <m:t>𝐺</m:t>
                        </m:r>
                      </m:e>
                      <m:sup>
                        <m:r>
                          <a:rPr lang="en-US" sz="2800" b="0" i="1" smtClean="0">
                            <a:solidFill>
                              <a:schemeClr val="accent1"/>
                            </a:solidFill>
                            <a:latin typeface="Cambria Math" panose="02040503050406030204" pitchFamily="18" charset="0"/>
                          </a:rPr>
                          <m:t>𝑆𝐶𝐶</m:t>
                        </m:r>
                      </m:sup>
                    </m:sSup>
                  </m:oMath>
                </a14:m>
                <a:r>
                  <a:rPr lang="en-US" sz="2800" dirty="0">
                    <a:solidFill>
                      <a:schemeClr val="accent1"/>
                    </a:solidFill>
                  </a:rPr>
                  <a:t> </a:t>
                </a:r>
              </a:p>
              <a:p>
                <a:pPr lvl="1"/>
                <a:r>
                  <a:rPr lang="en-US" sz="2800" dirty="0"/>
                  <a:t>Have a vertex for each of the strongly connected components</a:t>
                </a:r>
              </a:p>
              <a:p>
                <a:pPr lvl="1"/>
                <a:r>
                  <a:rPr lang="en-US" sz="2800" dirty="0"/>
                  <a:t>Add an edge from component 1 to component 2 if there is an edge from a vertex inside 1 to one inside 2.</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p:txBody>
              <a:bodyPr>
                <a:noAutofit/>
              </a:bodyPr>
              <a:lstStyle/>
              <a:p>
                <a:r>
                  <a:rPr lang="en-US" sz="2800" dirty="0"/>
                  <a:t>Not a common task – most graph problems have been asked before.</a:t>
                </a:r>
              </a:p>
              <a:p>
                <a:r>
                  <a:rPr lang="en-US" sz="2800" dirty="0"/>
                  <a:t>When you need to do it, Robbie recommends:</a:t>
                </a:r>
              </a:p>
              <a:p>
                <a:r>
                  <a:rPr lang="en-US" sz="2800" dirty="0"/>
                  <a:t>Start with a simpler case (topo-sorted DAG, or [strongly] connected graph).</a:t>
                </a:r>
              </a:p>
              <a:p>
                <a:r>
                  <a:rPr lang="en-US" sz="2800" dirty="0"/>
                  <a:t>A common pattern:</a:t>
                </a:r>
              </a:p>
              <a:p>
                <a:r>
                  <a:rPr lang="en-US" sz="2800" dirty="0"/>
                  <a:t>1. Figuring out what you’d do if the graph is strongly connected</a:t>
                </a:r>
              </a:p>
              <a:p>
                <a:r>
                  <a:rPr lang="en-US" sz="2800" dirty="0"/>
                  <a:t>2. Figuring out what you’d do if the graph is a topologically ordered DAG</a:t>
                </a:r>
              </a:p>
              <a:p>
                <a:r>
                  <a:rPr lang="en-US" sz="2800" dirty="0"/>
                  <a:t>3. Stitching together those two ideas (using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𝐺</m:t>
                        </m:r>
                      </m:e>
                      <m:sup>
                        <m:r>
                          <a:rPr lang="en-US" sz="2800" b="0" i="1" smtClean="0">
                            <a:latin typeface="Cambria Math" panose="02040503050406030204" pitchFamily="18" charset="0"/>
                          </a:rPr>
                          <m:t>𝑆𝐶𝐶</m:t>
                        </m:r>
                      </m:sup>
                    </m:sSup>
                  </m:oMath>
                </a14:m>
                <a:r>
                  <a:rPr lang="en-US" sz="2800" dirty="0"/>
                  <a:t>). </a:t>
                </a:r>
              </a:p>
            </p:txBody>
          </p:sp>
        </mc:Choice>
        <mc:Fallback xmlns="">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normAutofit/>
          </a:bodyPr>
          <a:lstStyle/>
          <a:p>
            <a:r>
              <a:rPr lang="en-US" sz="2800" dirty="0"/>
              <a:t>But…Most of the time you don’t need a new graph algorithm.</a:t>
            </a:r>
          </a:p>
          <a:p>
            <a:r>
              <a:rPr lang="en-US" sz="2800" dirty="0"/>
              <a:t>What you need is to figure out what graph to make and which graph algorithm to run.</a:t>
            </a:r>
          </a:p>
          <a:p>
            <a:endParaRPr lang="en-US" sz="2800" dirty="0"/>
          </a:p>
          <a:p>
            <a:r>
              <a:rPr lang="en-US" sz="2800" dirty="0"/>
              <a:t>“Graph modeling”</a:t>
            </a:r>
          </a:p>
          <a:p>
            <a:r>
              <a:rPr lang="en-US" sz="2800" dirty="0"/>
              <a:t>Going from word problem to graph algorithm. </a:t>
            </a:r>
          </a:p>
          <a:p>
            <a:r>
              <a:rPr lang="en-US" sz="2800" dirty="0"/>
              <a:t>Often finding a clever way to turn your requirements into graph features. </a:t>
            </a:r>
          </a:p>
          <a:p>
            <a:r>
              <a:rPr lang="en-US" sz="2800" dirty="0"/>
              <a:t>Mix of “standard bag of tricks” and new creativity.</a:t>
            </a:r>
          </a:p>
        </p:txBody>
      </p:sp>
    </p:spTree>
    <p:extLst>
      <p:ext uri="{BB962C8B-B14F-4D97-AF65-F5344CB8AC3E}">
        <p14:creationId xmlns:p14="http://schemas.microsoft.com/office/powerpoint/2010/main" val="2088065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normAutofit/>
          </a:bodyPr>
          <a:lstStyle/>
          <a:p>
            <a:r>
              <a:rPr lang="en-US" sz="2800" dirty="0"/>
              <a:t>1. What are your fundamental objects?</a:t>
            </a:r>
          </a:p>
          <a:p>
            <a:pPr lvl="1"/>
            <a:r>
              <a:rPr lang="en-US" sz="2800" dirty="0"/>
              <a:t>Those will probably become your vertices.</a:t>
            </a:r>
          </a:p>
          <a:p>
            <a:r>
              <a:rPr lang="en-US" sz="2800" dirty="0"/>
              <a:t>2. How are those objects related?</a:t>
            </a:r>
          </a:p>
          <a:p>
            <a:pPr lvl="1"/>
            <a:r>
              <a:rPr lang="en-US" sz="2800" dirty="0"/>
              <a:t>Represent those relationships with edges.</a:t>
            </a:r>
          </a:p>
          <a:p>
            <a:r>
              <a:rPr lang="en-US" sz="2800" dirty="0"/>
              <a:t>3. How is what I’m looking for encoded in the graph?</a:t>
            </a:r>
          </a:p>
          <a:p>
            <a:pPr lvl="1"/>
            <a:r>
              <a:rPr lang="en-US" sz="2800" dirty="0"/>
              <a:t>Do I need a path from s to t? The shortest path from s to t? A minimum spanning tree? Something else?</a:t>
            </a:r>
          </a:p>
          <a:p>
            <a:r>
              <a:rPr lang="en-US" sz="2800" dirty="0"/>
              <a:t>4. Do I know how to find what I’m looking for?</a:t>
            </a:r>
          </a:p>
          <a:p>
            <a:pPr lvl="1"/>
            <a:r>
              <a:rPr lang="en-US" sz="2800" dirty="0"/>
              <a:t>Then run that algorithm/combination of algorithms</a:t>
            </a:r>
          </a:p>
          <a:p>
            <a:pPr lvl="1"/>
            <a:r>
              <a:rPr lang="en-US" sz="2800"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sz="2800" dirty="0"/>
              <a:t>What do we need? A set of edges such that:</a:t>
            </a:r>
          </a:p>
          <a:p>
            <a:pPr lvl="1"/>
            <a:r>
              <a:rPr lang="en-US" sz="2800" dirty="0"/>
              <a:t>Every vertex touches at least one of the edges. (the edges </a:t>
            </a:r>
            <a:r>
              <a:rPr lang="en-US" sz="2800" b="1" dirty="0"/>
              <a:t>span</a:t>
            </a:r>
            <a:r>
              <a:rPr lang="en-US" sz="2800" dirty="0"/>
              <a:t> the graph)</a:t>
            </a:r>
          </a:p>
          <a:p>
            <a:pPr lvl="1"/>
            <a:r>
              <a:rPr lang="en-US" sz="2800" dirty="0"/>
              <a:t>The graph on just those edges is </a:t>
            </a:r>
            <a:r>
              <a:rPr lang="en-US" sz="2800" b="1" dirty="0"/>
              <a:t>connected</a:t>
            </a:r>
            <a:r>
              <a:rPr lang="en-US" sz="2800" dirty="0"/>
              <a:t>.</a:t>
            </a:r>
          </a:p>
          <a:p>
            <a:pPr lvl="2"/>
            <a:r>
              <a:rPr lang="en-US" sz="2800" dirty="0"/>
              <a:t>i.e. the edges are all in the same </a:t>
            </a:r>
            <a:r>
              <a:rPr lang="en-US" sz="2800" b="1" dirty="0"/>
              <a:t>connected component.</a:t>
            </a:r>
          </a:p>
          <a:p>
            <a:pPr lvl="2"/>
            <a:r>
              <a:rPr lang="en-US" sz="2800" dirty="0"/>
              <a:t>A connected component is a vertex and everything you can reach from it.</a:t>
            </a:r>
          </a:p>
          <a:p>
            <a:pPr lvl="1"/>
            <a:r>
              <a:rPr lang="en-US" sz="2800" dirty="0"/>
              <a:t>The minimum weight set of edges that meet those conditions</a:t>
            </a:r>
          </a:p>
          <a:p>
            <a:r>
              <a:rPr lang="en-US" sz="2800" dirty="0"/>
              <a:t>Claim: The set of edges we pick never has a cycle. Why?</a:t>
            </a:r>
          </a:p>
        </p:txBody>
      </p:sp>
    </p:spTree>
    <p:extLst>
      <p:ext uri="{BB962C8B-B14F-4D97-AF65-F5344CB8AC3E}">
        <p14:creationId xmlns:p14="http://schemas.microsoft.com/office/powerpoint/2010/main" val="24791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62</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On graphs our tees:</a:t>
            </a:r>
          </a:p>
          <a:p>
            <a:pPr lvl="1"/>
            <a:r>
              <a:rPr lang="en-US" sz="2800" dirty="0">
                <a:sym typeface="Wingdings" panose="05000000000000000000" pitchFamily="2" charset="2"/>
              </a:rPr>
              <a:t>Don’t need a root (the vertices aren’t ordered, and we can start BFS from anywhere)</a:t>
            </a:r>
          </a:p>
          <a:p>
            <a:pPr lvl="1"/>
            <a:r>
              <a:rPr lang="en-US" sz="2800" dirty="0">
                <a:sym typeface="Wingdings" panose="05000000000000000000" pitchFamily="2" charset="2"/>
              </a:rPr>
              <a:t>Varying numbers of </a:t>
            </a:r>
            <a:r>
              <a:rPr lang="en-US" sz="2800" strike="sngStrike" dirty="0">
                <a:sym typeface="Wingdings" panose="05000000000000000000" pitchFamily="2" charset="2"/>
              </a:rPr>
              <a:t>children </a:t>
            </a:r>
            <a:r>
              <a:rPr lang="en-US" sz="2800" dirty="0">
                <a:sym typeface="Wingdings" panose="05000000000000000000" pitchFamily="2" charset="2"/>
              </a:rPr>
              <a:t>neighbors</a:t>
            </a:r>
          </a:p>
          <a:p>
            <a:pPr lvl="1"/>
            <a:r>
              <a:rPr lang="en-US" sz="2800" dirty="0">
                <a:sym typeface="Wingdings" panose="05000000000000000000" pitchFamily="2" charset="2"/>
              </a:rPr>
              <a:t>Connected and no cycles </a:t>
            </a:r>
          </a:p>
        </p:txBody>
      </p:sp>
      <p:sp>
        <p:nvSpPr>
          <p:cNvPr id="6" name="Rectangle 5">
            <a:extLst>
              <a:ext uri="{FF2B5EF4-FFF2-40B4-BE49-F238E27FC236}">
                <a16:creationId xmlns:a16="http://schemas.microsoft.com/office/drawing/2014/main" id="{0212AD7B-7D51-416A-B4C2-4025989E54C5}"/>
              </a:ext>
            </a:extLst>
          </p:cNvPr>
          <p:cNvSpPr/>
          <p:nvPr/>
        </p:nvSpPr>
        <p:spPr>
          <a:xfrm>
            <a:off x="2329655" y="4171088"/>
            <a:ext cx="7160490" cy="111276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2329654" y="4171087"/>
            <a:ext cx="7149324" cy="52766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Tree</a:t>
            </a:r>
            <a:r>
              <a:rPr lang="en-US" sz="2800" dirty="0"/>
              <a:t> </a:t>
            </a:r>
            <a:r>
              <a:rPr lang="en-US" sz="2800" b="1" dirty="0"/>
              <a:t>(when talking about undirected graphs)</a:t>
            </a:r>
          </a:p>
        </p:txBody>
      </p:sp>
    </p:spTree>
    <p:extLst>
      <p:ext uri="{BB962C8B-B14F-4D97-AF65-F5344CB8AC3E}">
        <p14:creationId xmlns:p14="http://schemas.microsoft.com/office/powerpoint/2010/main" val="16441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a:xfrm>
            <a:off x="575240" y="1463857"/>
            <a:ext cx="11187258" cy="5057170"/>
          </a:xfrm>
        </p:spPr>
        <p:txBody>
          <a:bodyPr>
            <a:normAutofit/>
          </a:bodyPr>
          <a:lstStyle/>
          <a:p>
            <a:r>
              <a:rPr lang="en-US" sz="2800" dirty="0"/>
              <a:t>What do we need? A set of edges such that:</a:t>
            </a:r>
          </a:p>
          <a:p>
            <a:pPr lvl="1"/>
            <a:r>
              <a:rPr lang="en-US" sz="2400" dirty="0"/>
              <a:t>Every vertex touches at least one of the edges. (the edges </a:t>
            </a:r>
            <a:r>
              <a:rPr lang="en-US" sz="2400" b="1" dirty="0"/>
              <a:t>span</a:t>
            </a:r>
            <a:r>
              <a:rPr lang="en-US" sz="2400" dirty="0"/>
              <a:t> the graph)</a:t>
            </a:r>
          </a:p>
          <a:p>
            <a:pPr lvl="1"/>
            <a:r>
              <a:rPr lang="en-US" sz="2400" dirty="0"/>
              <a:t>The graph on just those edges is </a:t>
            </a:r>
            <a:r>
              <a:rPr lang="en-US" sz="2400" b="1" dirty="0"/>
              <a:t>connected</a:t>
            </a:r>
            <a:r>
              <a:rPr lang="en-US" sz="2400" dirty="0"/>
              <a:t>.</a:t>
            </a:r>
          </a:p>
          <a:p>
            <a:pPr lvl="1"/>
            <a:r>
              <a:rPr lang="en-US" sz="2400" dirty="0"/>
              <a:t>The minimum weight set of edges that meet those conditions.</a:t>
            </a:r>
          </a:p>
          <a:p>
            <a:r>
              <a:rPr lang="en-US" sz="2800" dirty="0"/>
              <a:t>Our goal is a tree!</a:t>
            </a:r>
          </a:p>
          <a:p>
            <a:endParaRPr lang="en-US" dirty="0"/>
          </a:p>
          <a:p>
            <a:endParaRPr lang="en-US" dirty="0"/>
          </a:p>
          <a:p>
            <a:endParaRPr lang="en-US" dirty="0"/>
          </a:p>
          <a:p>
            <a:endParaRPr lang="en-US" dirty="0"/>
          </a:p>
          <a:p>
            <a:r>
              <a:rPr lang="en-US" sz="2800" dirty="0"/>
              <a:t>We’ll go through two different algorithms for this problem.</a:t>
            </a:r>
          </a:p>
          <a:p>
            <a:endParaRPr lang="en-US" dirty="0"/>
          </a:p>
        </p:txBody>
      </p:sp>
      <p:sp>
        <p:nvSpPr>
          <p:cNvPr id="6" name="Rectangle 5"/>
          <p:cNvSpPr/>
          <p:nvPr/>
        </p:nvSpPr>
        <p:spPr>
          <a:xfrm>
            <a:off x="733337" y="3762374"/>
            <a:ext cx="940655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800" b="1" dirty="0"/>
              <a:t>Given</a:t>
            </a:r>
            <a:r>
              <a:rPr lang="en-US" sz="2800" dirty="0"/>
              <a:t>: an undirected, weighted graph G</a:t>
            </a:r>
          </a:p>
          <a:p>
            <a:r>
              <a:rPr lang="en-US" sz="2800" b="1" dirty="0"/>
              <a:t>Find</a:t>
            </a:r>
            <a:r>
              <a:rPr lang="en-US" sz="2800" dirty="0"/>
              <a:t>: A minimum-weight set of edges such that you can get from any vertex of G to any other on only those edges.</a:t>
            </a:r>
          </a:p>
        </p:txBody>
      </p:sp>
      <p:sp>
        <p:nvSpPr>
          <p:cNvPr id="7" name="Rectangle 6"/>
          <p:cNvSpPr/>
          <p:nvPr/>
        </p:nvSpPr>
        <p:spPr>
          <a:xfrm>
            <a:off x="733336" y="3762375"/>
            <a:ext cx="940655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Minimum Spanning Tree Problem</a:t>
            </a:r>
          </a:p>
        </p:txBody>
      </p:sp>
    </p:spTree>
    <p:extLst>
      <p:ext uri="{BB962C8B-B14F-4D97-AF65-F5344CB8AC3E}">
        <p14:creationId xmlns:p14="http://schemas.microsoft.com/office/powerpoint/2010/main" val="25714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grpSp>
        <p:nvGrpSpPr>
          <p:cNvPr id="32" name="Group 31"/>
          <p:cNvGrpSpPr/>
          <p:nvPr/>
        </p:nvGrpSpPr>
        <p:grpSpPr>
          <a:xfrm>
            <a:off x="3100750" y="1557416"/>
            <a:ext cx="6061357" cy="4571780"/>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sz="2800"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sz="2800"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sz="2800"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sz="2800"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sz="2800"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sz="2800"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sz="2800"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sz="2800" dirty="0"/>
                <a:t>9</a:t>
              </a:r>
            </a:p>
          </p:txBody>
        </p:sp>
        <p:sp>
          <p:nvSpPr>
            <p:cNvPr id="30" name="TextBox 29"/>
            <p:cNvSpPr txBox="1"/>
            <p:nvPr/>
          </p:nvSpPr>
          <p:spPr>
            <a:xfrm>
              <a:off x="4953496" y="3846890"/>
              <a:ext cx="405270" cy="369332"/>
            </a:xfrm>
            <a:prstGeom prst="rect">
              <a:avLst/>
            </a:prstGeom>
            <a:noFill/>
          </p:spPr>
          <p:txBody>
            <a:bodyPr wrap="square" rtlCol="0">
              <a:spAutoFit/>
            </a:bodyPr>
            <a:lstStyle/>
            <a:p>
              <a:r>
                <a:rPr lang="en-US" sz="2800"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sz="2800"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6418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17032</TotalTime>
  <Words>5736</Words>
  <Application>Microsoft Office PowerPoint</Application>
  <PresentationFormat>Widescreen</PresentationFormat>
  <Paragraphs>1055</Paragraphs>
  <Slides>62</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Baskerville Old Face</vt: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Minimum Spanning Trees</vt:lpstr>
      <vt:lpstr>Announcements</vt:lpstr>
      <vt:lpstr>Minimum Spanning Trees</vt:lpstr>
      <vt:lpstr>Minimum Spanning Trees</vt:lpstr>
      <vt:lpstr>Minimum Spanning Trees</vt:lpstr>
      <vt:lpstr>Minimum Spanning Trees</vt:lpstr>
      <vt:lpstr>Aside: Trees  </vt:lpstr>
      <vt:lpstr>MST Problem</vt:lpstr>
      <vt:lpstr>Example</vt:lpstr>
      <vt:lpstr>Prim’s Algorithm</vt:lpstr>
      <vt:lpstr>Code</vt:lpstr>
      <vt:lpstr>Try it Out</vt:lpstr>
      <vt:lpstr>PowerPoint Presentation</vt:lpstr>
      <vt:lpstr>PowerPoint Presentation</vt:lpstr>
      <vt:lpstr>Some Exercise Notes</vt:lpstr>
      <vt:lpstr>Does This Algorithm Always Work? </vt:lpstr>
      <vt:lpstr>Why do all of these MST Algorithms Work?</vt:lpstr>
      <vt:lpstr>Does This Algorithm Always Work? </vt:lpstr>
      <vt:lpstr>A different Approach </vt:lpstr>
      <vt:lpstr>Kruskal’s Algorithm</vt:lpstr>
      <vt:lpstr>Try It Out</vt:lpstr>
      <vt:lpstr>Try It Out</vt:lpstr>
      <vt:lpstr>Kruskal’s Algorithm: Running Time</vt:lpstr>
      <vt:lpstr>Kruskal’s Algorithm: Running Time</vt:lpstr>
      <vt:lpstr>Union-Find Crash Course</vt:lpstr>
      <vt:lpstr>Union-Find Running Time</vt:lpstr>
      <vt:lpstr>log^∗⁡n</vt:lpstr>
      <vt:lpstr>Using Union-Find</vt:lpstr>
      <vt:lpstr>Try it Out</vt:lpstr>
      <vt:lpstr>Running Time?</vt:lpstr>
      <vt:lpstr>Try it Out</vt:lpstr>
      <vt:lpstr>Try it Out</vt:lpstr>
      <vt:lpstr>Some Extra Comments</vt:lpstr>
      <vt:lpstr>Aside: A Graph of Trees</vt:lpstr>
      <vt:lpstr>PowerPoint Presentation</vt:lpstr>
      <vt:lpstr>Two More Simple Graph Algorithms</vt:lpstr>
      <vt:lpstr>Ordering Dependencies</vt:lpstr>
      <vt:lpstr>Ordering Dependencies </vt:lpstr>
      <vt:lpstr>Topological Ordering</vt:lpstr>
      <vt:lpstr>Can we always order a graph?</vt:lpstr>
      <vt:lpstr>Ordering a DAG</vt:lpstr>
      <vt:lpstr>Ordering a DAG</vt:lpstr>
      <vt:lpstr>How Do We Find a Topological Ordering?</vt:lpstr>
      <vt:lpstr>What’s the running time?</vt:lpstr>
      <vt:lpstr>Finding a Topological Ordering </vt:lpstr>
      <vt:lpstr>Problem 2: Find Strongly Connected Components</vt:lpstr>
      <vt:lpstr>Connectedness Definitions</vt:lpstr>
      <vt:lpstr>Can you find Strongly Connected Components?</vt:lpstr>
      <vt:lpstr>Optional: Graph practice</vt:lpstr>
      <vt:lpstr>Designing New Algorithms</vt:lpstr>
      <vt:lpstr>Designing New Algorithms</vt:lpstr>
      <vt:lpstr>Why Find SCCs?</vt:lpstr>
      <vt:lpstr>Designing New Graph Algorithms</vt:lpstr>
      <vt:lpstr>Graph Modeling</vt:lpstr>
      <vt:lpstr>Graph Modeling Process</vt:lpstr>
      <vt:lpstr>Scenario #1</vt:lpstr>
      <vt:lpstr>Scenario #1</vt:lpstr>
      <vt:lpstr>Scenario #2</vt:lpstr>
      <vt:lpstr>Scenario #2</vt:lpstr>
      <vt:lpstr>Scenario #3</vt:lpstr>
      <vt:lpstr>Scenario #3</vt:lpstr>
      <vt:lpstr>Scenario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Robert Weber</cp:lastModifiedBy>
  <cp:revision>116</cp:revision>
  <cp:lastPrinted>2025-05-28T16:59:50Z</cp:lastPrinted>
  <dcterms:created xsi:type="dcterms:W3CDTF">2018-03-22T00:41:11Z</dcterms:created>
  <dcterms:modified xsi:type="dcterms:W3CDTF">2025-05-30T22:20:03Z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