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330" r:id="rId3"/>
    <p:sldId id="336" r:id="rId4"/>
    <p:sldId id="363" r:id="rId5"/>
    <p:sldId id="295" r:id="rId6"/>
    <p:sldId id="296" r:id="rId7"/>
    <p:sldId id="297" r:id="rId8"/>
    <p:sldId id="298" r:id="rId9"/>
    <p:sldId id="271" r:id="rId10"/>
    <p:sldId id="272" r:id="rId11"/>
    <p:sldId id="349" r:id="rId12"/>
    <p:sldId id="273" r:id="rId13"/>
    <p:sldId id="274" r:id="rId14"/>
    <p:sldId id="275" r:id="rId15"/>
    <p:sldId id="276" r:id="rId16"/>
    <p:sldId id="277" r:id="rId17"/>
    <p:sldId id="278" r:id="rId18"/>
    <p:sldId id="279" r:id="rId19"/>
    <p:sldId id="341" r:id="rId20"/>
    <p:sldId id="257" r:id="rId21"/>
    <p:sldId id="258" r:id="rId22"/>
    <p:sldId id="259" r:id="rId23"/>
    <p:sldId id="260" r:id="rId24"/>
    <p:sldId id="261" r:id="rId25"/>
    <p:sldId id="268" r:id="rId26"/>
    <p:sldId id="262" r:id="rId27"/>
    <p:sldId id="269" r:id="rId28"/>
    <p:sldId id="263" r:id="rId29"/>
    <p:sldId id="270" r:id="rId30"/>
    <p:sldId id="264" r:id="rId31"/>
    <p:sldId id="265" r:id="rId32"/>
    <p:sldId id="266" r:id="rId33"/>
    <p:sldId id="267" r:id="rId34"/>
    <p:sldId id="350" r:id="rId35"/>
    <p:sldId id="351" r:id="rId36"/>
    <p:sldId id="352" r:id="rId37"/>
    <p:sldId id="353" r:id="rId38"/>
    <p:sldId id="354" r:id="rId39"/>
    <p:sldId id="355" r:id="rId40"/>
    <p:sldId id="356" r:id="rId41"/>
    <p:sldId id="357" r:id="rId42"/>
    <p:sldId id="358" r:id="rId43"/>
    <p:sldId id="359" r:id="rId44"/>
    <p:sldId id="360" r:id="rId45"/>
    <p:sldId id="301" r:id="rId46"/>
    <p:sldId id="364" r:id="rId47"/>
    <p:sldId id="307" r:id="rId48"/>
    <p:sldId id="361" r:id="rId49"/>
    <p:sldId id="29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574" autoAdjust="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4FD71-4703-4124-81D5-F3A4E6E42D15}"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B0847-CFB9-40E5-B622-32C36E5568AE}" type="slidenum">
              <a:rPr lang="en-US" smtClean="0"/>
              <a:t>‹#›</a:t>
            </a:fld>
            <a:endParaRPr lang="en-US"/>
          </a:p>
        </p:txBody>
      </p:sp>
    </p:spTree>
    <p:extLst>
      <p:ext uri="{BB962C8B-B14F-4D97-AF65-F5344CB8AC3E}">
        <p14:creationId xmlns:p14="http://schemas.microsoft.com/office/powerpoint/2010/main" val="4238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sending money to a roommate for rent at the same time they’re paying me back for dinner from last week.</a:t>
            </a:r>
          </a:p>
        </p:txBody>
      </p:sp>
      <p:sp>
        <p:nvSpPr>
          <p:cNvPr id="4" name="Slide Number Placeholder 3"/>
          <p:cNvSpPr>
            <a:spLocks noGrp="1"/>
          </p:cNvSpPr>
          <p:nvPr>
            <p:ph type="sldNum" sz="quarter" idx="5"/>
          </p:nvPr>
        </p:nvSpPr>
        <p:spPr/>
        <p:txBody>
          <a:bodyPr/>
          <a:lstStyle/>
          <a:p>
            <a:fld id="{C62F1CA0-1252-494D-A6F0-48E5D2E95C6E}" type="slidenum">
              <a:rPr lang="en-US" smtClean="0"/>
              <a:t>10</a:t>
            </a:fld>
            <a:endParaRPr lang="en-US"/>
          </a:p>
        </p:txBody>
      </p:sp>
    </p:spTree>
    <p:extLst>
      <p:ext uri="{BB962C8B-B14F-4D97-AF65-F5344CB8AC3E}">
        <p14:creationId xmlns:p14="http://schemas.microsoft.com/office/powerpoint/2010/main" val="256098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81BC9-5C81-B265-538C-2D54D3D1D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513EB-9883-343D-9E77-1B40610A6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5AC2F-13B5-178A-54A3-4C3DF4BA41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F51255-992D-BD9C-A9C7-42A75EE2F416}"/>
              </a:ext>
            </a:extLst>
          </p:cNvPr>
          <p:cNvSpPr>
            <a:spLocks noGrp="1"/>
          </p:cNvSpPr>
          <p:nvPr>
            <p:ph type="sldNum" sz="quarter" idx="5"/>
          </p:nvPr>
        </p:nvSpPr>
        <p:spPr/>
        <p:txBody>
          <a:bodyPr/>
          <a:lstStyle/>
          <a:p>
            <a:fld id="{C62F1CA0-1252-494D-A6F0-48E5D2E95C6E}" type="slidenum">
              <a:rPr lang="en-US" smtClean="0"/>
              <a:t>11</a:t>
            </a:fld>
            <a:endParaRPr lang="en-US"/>
          </a:p>
        </p:txBody>
      </p:sp>
    </p:spTree>
    <p:extLst>
      <p:ext uri="{BB962C8B-B14F-4D97-AF65-F5344CB8AC3E}">
        <p14:creationId xmlns:p14="http://schemas.microsoft.com/office/powerpoint/2010/main" val="322786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Coarse-grained vs. fine-grained.</a:t>
            </a:r>
            <a:br>
              <a:rPr lang="en-US" dirty="0"/>
            </a:br>
            <a:r>
              <a:rPr lang="en-US" dirty="0"/>
              <a:t>Imagine you have a separate chaining hash table:</a:t>
            </a:r>
            <a:br>
              <a:rPr lang="en-US" dirty="0"/>
            </a:br>
            <a:r>
              <a:rPr lang="en-US" dirty="0"/>
              <a:t>coarse-grained is “one lock on the whole table” fine-grained might be “one lock for each separate chain” </a:t>
            </a:r>
            <a:br>
              <a:rPr lang="en-US" dirty="0"/>
            </a:br>
            <a:r>
              <a:rPr lang="en-US" dirty="0"/>
              <a:t>Maybe you’d even go finer-grained still and say “one lock for each node in the separate </a:t>
            </a:r>
            <a:r>
              <a:rPr lang="en-US" dirty="0" err="1"/>
              <a:t>chian</a:t>
            </a:r>
            <a:r>
              <a:rPr lang="en-US" dirty="0"/>
              <a:t> linked list”</a:t>
            </a:r>
          </a:p>
        </p:txBody>
      </p:sp>
      <p:sp>
        <p:nvSpPr>
          <p:cNvPr id="4" name="Slide Number Placeholder 3"/>
          <p:cNvSpPr>
            <a:spLocks noGrp="1"/>
          </p:cNvSpPr>
          <p:nvPr>
            <p:ph type="sldNum" sz="quarter" idx="5"/>
          </p:nvPr>
        </p:nvSpPr>
        <p:spPr/>
        <p:txBody>
          <a:bodyPr/>
          <a:lstStyle/>
          <a:p>
            <a:fld id="{BC2B0847-CFB9-40E5-B622-32C36E5568AE}" type="slidenum">
              <a:rPr lang="en-US" smtClean="0"/>
              <a:t>16</a:t>
            </a:fld>
            <a:endParaRPr lang="en-US"/>
          </a:p>
        </p:txBody>
      </p:sp>
    </p:spTree>
    <p:extLst>
      <p:ext uri="{BB962C8B-B14F-4D97-AF65-F5344CB8AC3E}">
        <p14:creationId xmlns:p14="http://schemas.microsoft.com/office/powerpoint/2010/main" val="623198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“two threads reading the same variable simultaneously is *not* an error. </a:t>
            </a:r>
          </a:p>
        </p:txBody>
      </p:sp>
      <p:sp>
        <p:nvSpPr>
          <p:cNvPr id="4" name="Slide Number Placeholder 3"/>
          <p:cNvSpPr>
            <a:spLocks noGrp="1"/>
          </p:cNvSpPr>
          <p:nvPr>
            <p:ph type="sldNum" sz="quarter" idx="5"/>
          </p:nvPr>
        </p:nvSpPr>
        <p:spPr/>
        <p:txBody>
          <a:bodyPr/>
          <a:lstStyle/>
          <a:p>
            <a:fld id="{BC2B0847-CFB9-40E5-B622-32C36E5568AE}" type="slidenum">
              <a:rPr lang="en-US" smtClean="0"/>
              <a:t>20</a:t>
            </a:fld>
            <a:endParaRPr lang="en-US"/>
          </a:p>
        </p:txBody>
      </p:sp>
    </p:spTree>
    <p:extLst>
      <p:ext uri="{BB962C8B-B14F-4D97-AF65-F5344CB8AC3E}">
        <p14:creationId xmlns:p14="http://schemas.microsoft.com/office/powerpoint/2010/main" val="24447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starting point must be connected---otherwise even if we took ALL the edges we wouldn’t have a spanning graph.</a:t>
            </a:r>
            <a:br>
              <a:rPr lang="en-US" dirty="0"/>
            </a:br>
            <a:r>
              <a:rPr lang="en-US" dirty="0"/>
              <a:t>We’re going to assume for simplicity the graph is “simple”. Simple means no loops (wouldn’t help anyway) and no “multi-edges” (there’s 0 edges between (</a:t>
            </a:r>
            <a:r>
              <a:rPr lang="en-US" dirty="0" err="1"/>
              <a:t>a,b</a:t>
            </a:r>
            <a:r>
              <a:rPr lang="en-US" dirty="0"/>
              <a:t>) or 1 edge (</a:t>
            </a:r>
            <a:r>
              <a:rPr lang="en-US" dirty="0" err="1"/>
              <a:t>a,b</a:t>
            </a:r>
            <a:r>
              <a:rPr lang="en-US" dirty="0"/>
              <a:t>), not two edges (</a:t>
            </a:r>
            <a:r>
              <a:rPr lang="en-US" dirty="0" err="1"/>
              <a:t>a,b</a:t>
            </a:r>
            <a:r>
              <a:rPr lang="en-US" dirty="0"/>
              <a:t>). </a:t>
            </a:r>
          </a:p>
          <a:p>
            <a:r>
              <a:rPr lang="en-US" dirty="0"/>
              <a:t>You can modify BFS to enforce those assumptions (is it connected? Is it simple? If not simple, remove the heavier repeated edges and loops, then continue)</a:t>
            </a:r>
          </a:p>
        </p:txBody>
      </p:sp>
      <p:sp>
        <p:nvSpPr>
          <p:cNvPr id="4" name="Slide Number Placeholder 3"/>
          <p:cNvSpPr>
            <a:spLocks noGrp="1"/>
          </p:cNvSpPr>
          <p:nvPr>
            <p:ph type="sldNum" sz="quarter" idx="5"/>
          </p:nvPr>
        </p:nvSpPr>
        <p:spPr/>
        <p:txBody>
          <a:bodyPr/>
          <a:lstStyle/>
          <a:p>
            <a:fld id="{BC2B0847-CFB9-40E5-B622-32C36E5568AE}" type="slidenum">
              <a:rPr lang="en-US" smtClean="0"/>
              <a:t>40</a:t>
            </a:fld>
            <a:endParaRPr lang="en-US"/>
          </a:p>
        </p:txBody>
      </p:sp>
    </p:spTree>
    <p:extLst>
      <p:ext uri="{BB962C8B-B14F-4D97-AF65-F5344CB8AC3E}">
        <p14:creationId xmlns:p14="http://schemas.microsoft.com/office/powerpoint/2010/main" val="106324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47</a:t>
            </a:fld>
            <a:endParaRPr lang="en-US"/>
          </a:p>
        </p:txBody>
      </p:sp>
    </p:spTree>
    <p:extLst>
      <p:ext uri="{BB962C8B-B14F-4D97-AF65-F5344CB8AC3E}">
        <p14:creationId xmlns:p14="http://schemas.microsoft.com/office/powerpoint/2010/main" val="3425518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CF9DB4D-ABE6-429C-9FAD-06528A7316A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49B80-F01D-4E70-AFBA-5F2DD3C6B1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6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CF9DB4D-ABE6-429C-9FAD-06528A7316AF}" type="datetimeFigureOut">
              <a:rPr lang="en-US" smtClean="0"/>
              <a:t>5/28/2025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3749B80-F01D-4E70-AFBA-5F2DD3C6B179}"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32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CF9DB4D-ABE6-429C-9FAD-06528A7316AF}" type="datetimeFigureOut">
              <a:rPr lang="en-US" smtClean="0"/>
              <a:t>5/28/2025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3749B80-F01D-4E70-AFBA-5F2DD3C6B179}"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902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9DB4D-ABE6-429C-9FAD-06528A7316A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49B80-F01D-4E70-AFBA-5F2DD3C6B179}" type="slidenum">
              <a:rPr lang="en-US" smtClean="0"/>
              <a:t>‹#›</a:t>
            </a:fld>
            <a:endParaRPr lang="en-US"/>
          </a:p>
        </p:txBody>
      </p:sp>
    </p:spTree>
    <p:extLst>
      <p:ext uri="{BB962C8B-B14F-4D97-AF65-F5344CB8AC3E}">
        <p14:creationId xmlns:p14="http://schemas.microsoft.com/office/powerpoint/2010/main" val="393778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9DB4D-ABE6-429C-9FAD-06528A7316AF}"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49B80-F01D-4E70-AFBA-5F2DD3C6B1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9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F9DB4D-ABE6-429C-9FAD-06528A7316A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49B80-F01D-4E70-AFBA-5F2DD3C6B179}"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1935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2CF9DB4D-ABE6-429C-9FAD-06528A7316AF}"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49B80-F01D-4E70-AFBA-5F2DD3C6B179}"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245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F9DB4D-ABE6-429C-9FAD-06528A7316AF}"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49B80-F01D-4E70-AFBA-5F2DD3C6B179}" type="slidenum">
              <a:rPr lang="en-US" smtClean="0"/>
              <a:t>‹#›</a:t>
            </a:fld>
            <a:endParaRPr lang="en-US"/>
          </a:p>
        </p:txBody>
      </p:sp>
    </p:spTree>
    <p:extLst>
      <p:ext uri="{BB962C8B-B14F-4D97-AF65-F5344CB8AC3E}">
        <p14:creationId xmlns:p14="http://schemas.microsoft.com/office/powerpoint/2010/main" val="133168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9DB4D-ABE6-429C-9FAD-06528A7316AF}"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49B80-F01D-4E70-AFBA-5F2DD3C6B179}" type="slidenum">
              <a:rPr lang="en-US" smtClean="0"/>
              <a:t>‹#›</a:t>
            </a:fld>
            <a:endParaRPr lang="en-US"/>
          </a:p>
        </p:txBody>
      </p:sp>
    </p:spTree>
    <p:extLst>
      <p:ext uri="{BB962C8B-B14F-4D97-AF65-F5344CB8AC3E}">
        <p14:creationId xmlns:p14="http://schemas.microsoft.com/office/powerpoint/2010/main" val="174198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F9DB4D-ABE6-429C-9FAD-06528A7316AF}"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49B80-F01D-4E70-AFBA-5F2DD3C6B1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64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CF9DB4D-ABE6-429C-9FAD-06528A7316AF}" type="datetimeFigureOut">
              <a:rPr lang="en-US" smtClean="0"/>
              <a:t>5/28/2025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3749B80-F01D-4E70-AFBA-5F2DD3C6B179}"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35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CF9DB4D-ABE6-429C-9FAD-06528A7316AF}" type="datetimeFigureOut">
              <a:rPr lang="en-US" smtClean="0"/>
              <a:t>5/28/2025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3749B80-F01D-4E70-AFBA-5F2DD3C6B179}"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383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courses.cs.washington.edu/courses/cse332/25sp/exams/final.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E2AD-25B3-929F-4EB5-2BDD7F12117A}"/>
              </a:ext>
            </a:extLst>
          </p:cNvPr>
          <p:cNvSpPr>
            <a:spLocks noGrp="1"/>
          </p:cNvSpPr>
          <p:nvPr>
            <p:ph type="ctrTitle"/>
          </p:nvPr>
        </p:nvSpPr>
        <p:spPr/>
        <p:txBody>
          <a:bodyPr>
            <a:normAutofit fontScale="90000"/>
          </a:bodyPr>
          <a:lstStyle/>
          <a:p>
            <a:r>
              <a:rPr lang="en-US" dirty="0"/>
              <a:t>Wrap Concurrency</a:t>
            </a:r>
            <a:br>
              <a:rPr lang="en-US" dirty="0"/>
            </a:br>
            <a:r>
              <a:rPr lang="en-US" dirty="0"/>
              <a:t>Minimum Spanning Trees</a:t>
            </a:r>
          </a:p>
        </p:txBody>
      </p:sp>
      <p:sp>
        <p:nvSpPr>
          <p:cNvPr id="3" name="Subtitle 2">
            <a:extLst>
              <a:ext uri="{FF2B5EF4-FFF2-40B4-BE49-F238E27FC236}">
                <a16:creationId xmlns:a16="http://schemas.microsoft.com/office/drawing/2014/main" id="{4B47760F-10C9-EB6D-2838-8246988E3AD6}"/>
              </a:ext>
            </a:extLst>
          </p:cNvPr>
          <p:cNvSpPr>
            <a:spLocks noGrp="1"/>
          </p:cNvSpPr>
          <p:nvPr>
            <p:ph type="subTitle" idx="1"/>
          </p:nvPr>
        </p:nvSpPr>
        <p:spPr/>
        <p:txBody>
          <a:bodyPr/>
          <a:lstStyle/>
          <a:p>
            <a:r>
              <a:rPr lang="en-US" dirty="0"/>
              <a:t>CSE 332 Sp25</a:t>
            </a:r>
          </a:p>
          <a:p>
            <a:r>
              <a:rPr lang="en-US" dirty="0"/>
              <a:t>Lecture 24</a:t>
            </a:r>
          </a:p>
        </p:txBody>
      </p:sp>
      <p:pic>
        <p:nvPicPr>
          <p:cNvPr id="4" name="Picture 3">
            <a:extLst>
              <a:ext uri="{FF2B5EF4-FFF2-40B4-BE49-F238E27FC236}">
                <a16:creationId xmlns:a16="http://schemas.microsoft.com/office/drawing/2014/main" id="{4ACE0863-28B6-0510-4859-264864306677}"/>
              </a:ext>
            </a:extLst>
          </p:cNvPr>
          <p:cNvPicPr>
            <a:picLocks noChangeAspect="1"/>
          </p:cNvPicPr>
          <p:nvPr/>
        </p:nvPicPr>
        <p:blipFill rotWithShape="1">
          <a:blip r:embed="rId2">
            <a:extLst>
              <a:ext uri="{28A0092B-C50C-407E-A947-70E740481C1C}">
                <a14:useLocalDpi xmlns:a14="http://schemas.microsoft.com/office/drawing/2010/main" val="0"/>
              </a:ext>
            </a:extLst>
          </a:blip>
          <a:srcRect r="8051"/>
          <a:stretch/>
        </p:blipFill>
        <p:spPr>
          <a:xfrm>
            <a:off x="0" y="-37898"/>
            <a:ext cx="12252960" cy="4627084"/>
          </a:xfrm>
          <a:prstGeom prst="rect">
            <a:avLst/>
          </a:prstGeom>
        </p:spPr>
      </p:pic>
    </p:spTree>
    <p:extLst>
      <p:ext uri="{BB962C8B-B14F-4D97-AF65-F5344CB8AC3E}">
        <p14:creationId xmlns:p14="http://schemas.microsoft.com/office/powerpoint/2010/main" val="88449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 Locks</a:t>
            </a:r>
          </a:p>
        </p:txBody>
      </p:sp>
      <p:sp>
        <p:nvSpPr>
          <p:cNvPr id="5" name="Content Placeholder 4"/>
          <p:cNvSpPr>
            <a:spLocks noGrp="1"/>
          </p:cNvSpPr>
          <p:nvPr>
            <p:ph idx="1"/>
          </p:nvPr>
        </p:nvSpPr>
        <p:spPr/>
        <p:txBody>
          <a:bodyPr>
            <a:normAutofit/>
          </a:bodyPr>
          <a:lstStyle/>
          <a:p>
            <a:r>
              <a:rPr lang="en-US" sz="2800" dirty="0"/>
              <a:t>What happens when you need to acquire more than one lock? What new thing could go wrong with this code? </a:t>
            </a:r>
          </a:p>
          <a:p>
            <a:pPr marL="0" indent="0">
              <a:buNone/>
            </a:pPr>
            <a:r>
              <a:rPr lang="en-US" sz="2800" dirty="0">
                <a:latin typeface="Courier New" panose="02070309020205020404" pitchFamily="49" charset="0"/>
                <a:cs typeface="Courier New" panose="02070309020205020404" pitchFamily="49" charset="0"/>
              </a:rPr>
              <a:t>void </a:t>
            </a:r>
            <a:r>
              <a:rPr lang="en-US" sz="2800" dirty="0" err="1">
                <a:latin typeface="Courier New" panose="02070309020205020404" pitchFamily="49" charset="0"/>
                <a:cs typeface="Courier New" panose="02070309020205020404" pitchFamily="49" charset="0"/>
              </a:rPr>
              <a:t>transferTo</a:t>
            </a:r>
            <a:r>
              <a:rPr lang="en-US" sz="2800" dirty="0">
                <a:latin typeface="Courier New" panose="02070309020205020404" pitchFamily="49" charset="0"/>
                <a:cs typeface="Courier New" panose="02070309020205020404" pitchFamily="49" charset="0"/>
              </a:rPr>
              <a:t>(</a:t>
            </a:r>
            <a:r>
              <a:rPr lang="en-US" sz="2800" dirty="0" err="1">
                <a:latin typeface="Courier New" panose="02070309020205020404" pitchFamily="49" charset="0"/>
                <a:cs typeface="Courier New" panose="02070309020205020404" pitchFamily="49" charset="0"/>
              </a:rPr>
              <a:t>int</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amt</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BankAccount</a:t>
            </a:r>
            <a:r>
              <a:rPr lang="en-US" sz="2800" dirty="0">
                <a:latin typeface="Courier New" panose="02070309020205020404" pitchFamily="49" charset="0"/>
                <a:cs typeface="Courier New" panose="02070309020205020404" pitchFamily="49" charset="0"/>
              </a:rPr>
              <a:t> a){</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this.lk.acquire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a.lk.acquire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this.withdraw</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amt</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a.deposit</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amt</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a.lk.release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this.lk.release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a:t>
            </a:r>
          </a:p>
          <a:p>
            <a:endParaRPr 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1906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D355-05D1-E8DC-E943-25A1EFFEB1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9D84AA-52AC-CE71-8918-476E552BAE88}"/>
              </a:ext>
            </a:extLst>
          </p:cNvPr>
          <p:cNvSpPr>
            <a:spLocks noGrp="1"/>
          </p:cNvSpPr>
          <p:nvPr>
            <p:ph type="title"/>
          </p:nvPr>
        </p:nvSpPr>
        <p:spPr/>
        <p:txBody>
          <a:bodyPr/>
          <a:lstStyle/>
          <a:p>
            <a:r>
              <a:rPr lang="en-US" dirty="0"/>
              <a:t>Multiple Locks</a:t>
            </a:r>
          </a:p>
        </p:txBody>
      </p:sp>
      <p:sp>
        <p:nvSpPr>
          <p:cNvPr id="2" name="Text Placeholder 1">
            <a:extLst>
              <a:ext uri="{FF2B5EF4-FFF2-40B4-BE49-F238E27FC236}">
                <a16:creationId xmlns:a16="http://schemas.microsoft.com/office/drawing/2014/main" id="{6F22364E-0A30-A13A-DAD9-45AFB3054661}"/>
              </a:ext>
            </a:extLst>
          </p:cNvPr>
          <p:cNvSpPr>
            <a:spLocks noGrp="1"/>
          </p:cNvSpPr>
          <p:nvPr>
            <p:ph type="body" idx="1"/>
          </p:nvPr>
        </p:nvSpPr>
        <p:spPr/>
        <p:txBody>
          <a:bodyPr/>
          <a:lstStyle/>
          <a:p>
            <a:r>
              <a:rPr lang="en-US" dirty="0"/>
              <a:t>Thread 1, From Acct1 to Acct2</a:t>
            </a:r>
          </a:p>
        </p:txBody>
      </p:sp>
      <p:sp>
        <p:nvSpPr>
          <p:cNvPr id="5" name="Content Placeholder 4">
            <a:extLst>
              <a:ext uri="{FF2B5EF4-FFF2-40B4-BE49-F238E27FC236}">
                <a16:creationId xmlns:a16="http://schemas.microsoft.com/office/drawing/2014/main" id="{10F12C44-D45B-81B4-5F05-5D2672F564E2}"/>
              </a:ext>
            </a:extLst>
          </p:cNvPr>
          <p:cNvSpPr>
            <a:spLocks noGrp="1"/>
          </p:cNvSpPr>
          <p:nvPr>
            <p:ph sz="half" idx="13"/>
          </p:nvPr>
        </p:nvSpPr>
        <p:spPr/>
        <p:txBody>
          <a:bodyPr>
            <a:normAutofit/>
          </a:bodyPr>
          <a:lstStyle/>
          <a:p>
            <a:pPr marL="0" indent="0">
              <a:buNone/>
            </a:pPr>
            <a:r>
              <a:rPr lang="en-US" sz="2800" dirty="0">
                <a:latin typeface="Courier New" panose="02070309020205020404" pitchFamily="49" charset="0"/>
                <a:cs typeface="Courier New" panose="02070309020205020404" pitchFamily="49" charset="0"/>
              </a:rPr>
              <a:t>void </a:t>
            </a:r>
            <a:r>
              <a:rPr lang="en-US" sz="2800" dirty="0" err="1">
                <a:latin typeface="Courier New" panose="02070309020205020404" pitchFamily="49" charset="0"/>
                <a:cs typeface="Courier New" panose="02070309020205020404" pitchFamily="49" charset="0"/>
              </a:rPr>
              <a:t>transferTo</a:t>
            </a:r>
            <a:r>
              <a:rPr lang="en-US" sz="28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this.lk.acquire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a.lk.acquire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this.withdraw</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amt</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a.deposit</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amt</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a.lk.release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this.lk.release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a:t>
            </a:r>
          </a:p>
          <a:p>
            <a:endParaRPr lang="en-US" sz="2800" dirty="0">
              <a:latin typeface="Courier New" panose="02070309020205020404" pitchFamily="49" charset="0"/>
              <a:cs typeface="Courier New" panose="02070309020205020404" pitchFamily="49" charset="0"/>
            </a:endParaRPr>
          </a:p>
        </p:txBody>
      </p:sp>
      <p:sp>
        <p:nvSpPr>
          <p:cNvPr id="3" name="Text Placeholder 2">
            <a:extLst>
              <a:ext uri="{FF2B5EF4-FFF2-40B4-BE49-F238E27FC236}">
                <a16:creationId xmlns:a16="http://schemas.microsoft.com/office/drawing/2014/main" id="{97390717-0723-504B-1F3D-BE70D02E19F7}"/>
              </a:ext>
            </a:extLst>
          </p:cNvPr>
          <p:cNvSpPr>
            <a:spLocks noGrp="1"/>
          </p:cNvSpPr>
          <p:nvPr>
            <p:ph type="body" idx="14"/>
          </p:nvPr>
        </p:nvSpPr>
        <p:spPr/>
        <p:txBody>
          <a:bodyPr/>
          <a:lstStyle/>
          <a:p>
            <a:r>
              <a:rPr lang="en-US" dirty="0"/>
              <a:t>Thread 2, From Acct2 to Acct1</a:t>
            </a:r>
          </a:p>
        </p:txBody>
      </p:sp>
      <p:sp>
        <p:nvSpPr>
          <p:cNvPr id="6" name="Content Placeholder 5">
            <a:extLst>
              <a:ext uri="{FF2B5EF4-FFF2-40B4-BE49-F238E27FC236}">
                <a16:creationId xmlns:a16="http://schemas.microsoft.com/office/drawing/2014/main" id="{946E9985-2AA6-1E0E-D4D1-7D8F4623909C}"/>
              </a:ext>
            </a:extLst>
          </p:cNvPr>
          <p:cNvSpPr>
            <a:spLocks noGrp="1"/>
          </p:cNvSpPr>
          <p:nvPr>
            <p:ph sz="half" idx="15"/>
          </p:nvPr>
        </p:nvSpPr>
        <p:spPr/>
        <p:txBody>
          <a:bodyPr/>
          <a:lstStyle/>
          <a:p>
            <a:pPr marL="0" indent="0">
              <a:buNone/>
            </a:pPr>
            <a:r>
              <a:rPr lang="en-US" sz="2800" dirty="0">
                <a:latin typeface="Courier New" panose="02070309020205020404" pitchFamily="49" charset="0"/>
                <a:cs typeface="Courier New" panose="02070309020205020404" pitchFamily="49" charset="0"/>
              </a:rPr>
              <a:t>void </a:t>
            </a:r>
            <a:r>
              <a:rPr lang="en-US" sz="2800" dirty="0" err="1">
                <a:latin typeface="Courier New" panose="02070309020205020404" pitchFamily="49" charset="0"/>
                <a:cs typeface="Courier New" panose="02070309020205020404" pitchFamily="49" charset="0"/>
              </a:rPr>
              <a:t>transferTo</a:t>
            </a:r>
            <a:r>
              <a:rPr lang="en-US" sz="28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this.lk.acquire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a.lk.acquire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this.withdraw</a:t>
            </a:r>
            <a:r>
              <a:rPr lang="en-US" sz="2400" dirty="0">
                <a:latin typeface="Courier New" panose="02070309020205020404" pitchFamily="49" charset="0"/>
                <a:cs typeface="Courier New" panose="02070309020205020404" pitchFamily="49" charset="0"/>
              </a:rPr>
              <a:t>(amt);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a.deposit</a:t>
            </a:r>
            <a:r>
              <a:rPr lang="en-US" sz="2400" dirty="0">
                <a:latin typeface="Courier New" panose="02070309020205020404" pitchFamily="49" charset="0"/>
                <a:cs typeface="Courier New" panose="02070309020205020404" pitchFamily="49" charset="0"/>
              </a:rPr>
              <a:t>(amt);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a.lk.release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this.lk.release</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a:t>
            </a:r>
          </a:p>
          <a:p>
            <a:endParaRPr lang="en-US" sz="2800" dirty="0">
              <a:latin typeface="Courier New" panose="02070309020205020404" pitchFamily="49" charset="0"/>
              <a:cs typeface="Courier New" panose="02070309020205020404" pitchFamily="49" charset="0"/>
            </a:endParaRPr>
          </a:p>
          <a:p>
            <a:endParaRPr lang="en-US" dirty="0"/>
          </a:p>
        </p:txBody>
      </p:sp>
      <p:sp>
        <p:nvSpPr>
          <p:cNvPr id="7" name="TextBox 6">
            <a:extLst>
              <a:ext uri="{FF2B5EF4-FFF2-40B4-BE49-F238E27FC236}">
                <a16:creationId xmlns:a16="http://schemas.microsoft.com/office/drawing/2014/main" id="{105051B8-42C8-C6E7-3AC6-53EFA4B0DFA0}"/>
              </a:ext>
            </a:extLst>
          </p:cNvPr>
          <p:cNvSpPr txBox="1"/>
          <p:nvPr/>
        </p:nvSpPr>
        <p:spPr>
          <a:xfrm>
            <a:off x="1086277" y="2457567"/>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1</a:t>
            </a:r>
          </a:p>
        </p:txBody>
      </p:sp>
      <p:sp>
        <p:nvSpPr>
          <p:cNvPr id="8" name="TextBox 7">
            <a:extLst>
              <a:ext uri="{FF2B5EF4-FFF2-40B4-BE49-F238E27FC236}">
                <a16:creationId xmlns:a16="http://schemas.microsoft.com/office/drawing/2014/main" id="{3BF9836E-A8B7-D5FC-6B82-A9910C0A92BE}"/>
              </a:ext>
            </a:extLst>
          </p:cNvPr>
          <p:cNvSpPr txBox="1"/>
          <p:nvPr/>
        </p:nvSpPr>
        <p:spPr>
          <a:xfrm>
            <a:off x="10710472" y="2457567"/>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2</a:t>
            </a:r>
          </a:p>
        </p:txBody>
      </p:sp>
      <p:sp>
        <p:nvSpPr>
          <p:cNvPr id="9" name="TextBox 8">
            <a:extLst>
              <a:ext uri="{FF2B5EF4-FFF2-40B4-BE49-F238E27FC236}">
                <a16:creationId xmlns:a16="http://schemas.microsoft.com/office/drawing/2014/main" id="{4330D886-FB66-69B2-E743-6E0D2F36F3BF}"/>
              </a:ext>
            </a:extLst>
          </p:cNvPr>
          <p:cNvSpPr txBox="1"/>
          <p:nvPr/>
        </p:nvSpPr>
        <p:spPr>
          <a:xfrm>
            <a:off x="201317" y="2919232"/>
            <a:ext cx="1280212" cy="461665"/>
          </a:xfrm>
          <a:prstGeom prst="rect">
            <a:avLst/>
          </a:prstGeom>
          <a:noFill/>
          <a:ln>
            <a:solidFill>
              <a:srgbClr val="FF0000"/>
            </a:solidFill>
          </a:ln>
        </p:spPr>
        <p:txBody>
          <a:bodyPr wrap="square" rtlCol="0">
            <a:spAutoFit/>
          </a:bodyPr>
          <a:lstStyle/>
          <a:p>
            <a:pPr algn="ctr"/>
            <a:r>
              <a:rPr lang="en-US" sz="2400" dirty="0">
                <a:solidFill>
                  <a:srgbClr val="FF0000"/>
                </a:solidFill>
              </a:rPr>
              <a:t>blocks</a:t>
            </a:r>
          </a:p>
        </p:txBody>
      </p:sp>
      <p:sp>
        <p:nvSpPr>
          <p:cNvPr id="10" name="TextBox 9">
            <a:extLst>
              <a:ext uri="{FF2B5EF4-FFF2-40B4-BE49-F238E27FC236}">
                <a16:creationId xmlns:a16="http://schemas.microsoft.com/office/drawing/2014/main" id="{793B6A2E-FC1E-9985-89BC-DF4D7BC84983}"/>
              </a:ext>
            </a:extLst>
          </p:cNvPr>
          <p:cNvSpPr txBox="1"/>
          <p:nvPr/>
        </p:nvSpPr>
        <p:spPr>
          <a:xfrm>
            <a:off x="9973205" y="2919231"/>
            <a:ext cx="1280212" cy="461665"/>
          </a:xfrm>
          <a:prstGeom prst="rect">
            <a:avLst/>
          </a:prstGeom>
          <a:noFill/>
          <a:ln>
            <a:solidFill>
              <a:srgbClr val="FF0000"/>
            </a:solidFill>
          </a:ln>
        </p:spPr>
        <p:txBody>
          <a:bodyPr wrap="square" rtlCol="0">
            <a:spAutoFit/>
          </a:bodyPr>
          <a:lstStyle/>
          <a:p>
            <a:pPr algn="ctr"/>
            <a:r>
              <a:rPr lang="en-US" sz="2400" dirty="0">
                <a:solidFill>
                  <a:srgbClr val="FF0000"/>
                </a:solidFill>
              </a:rPr>
              <a:t>blocks</a:t>
            </a:r>
          </a:p>
        </p:txBody>
      </p:sp>
      <p:sp>
        <p:nvSpPr>
          <p:cNvPr id="11" name="Rectangle 10">
            <a:extLst>
              <a:ext uri="{FF2B5EF4-FFF2-40B4-BE49-F238E27FC236}">
                <a16:creationId xmlns:a16="http://schemas.microsoft.com/office/drawing/2014/main" id="{1EA73B93-DB6D-F416-3F47-B8E5458460F0}"/>
              </a:ext>
            </a:extLst>
          </p:cNvPr>
          <p:cNvSpPr/>
          <p:nvPr/>
        </p:nvSpPr>
        <p:spPr>
          <a:xfrm>
            <a:off x="3849624" y="5422392"/>
            <a:ext cx="5266944" cy="1172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UH-OH!</a:t>
            </a:r>
          </a:p>
          <a:p>
            <a:pPr algn="ctr"/>
            <a:r>
              <a:rPr lang="en-US" sz="2400" dirty="0"/>
              <a:t>Thread 1 needs Thread 2 to let go, but Thread 2 needs Thread 1 to let go</a:t>
            </a:r>
          </a:p>
        </p:txBody>
      </p:sp>
    </p:spTree>
    <p:extLst>
      <p:ext uri="{BB962C8B-B14F-4D97-AF65-F5344CB8AC3E}">
        <p14:creationId xmlns:p14="http://schemas.microsoft.com/office/powerpoint/2010/main" val="404371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Deadlock occurs when we have a cycle of dependencies</a:t>
                </a:r>
              </a:p>
              <a:p>
                <a:r>
                  <a:rPr lang="en-US" sz="2800" dirty="0"/>
                  <a:t>i.e. we have threads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𝑛</m:t>
                        </m:r>
                      </m:sub>
                    </m:sSub>
                  </m:oMath>
                </a14:m>
                <a:r>
                  <a:rPr lang="en-US" sz="2800" dirty="0"/>
                  <a:t> such that </a:t>
                </a:r>
              </a:p>
              <a:p>
                <a:r>
                  <a:rPr lang="en-US" sz="2800" dirty="0"/>
                  <a:t>thread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𝑖</m:t>
                        </m:r>
                      </m:sub>
                    </m:sSub>
                  </m:oMath>
                </a14:m>
                <a:r>
                  <a:rPr lang="en-US" sz="2800" dirty="0"/>
                  <a:t> is waiting for a resource held by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𝑖</m:t>
                        </m:r>
                        <m:r>
                          <a:rPr lang="en-US" sz="2800" b="0" i="1" smtClean="0">
                            <a:latin typeface="Cambria Math" panose="02040503050406030204" pitchFamily="18" charset="0"/>
                          </a:rPr>
                          <m:t>+1</m:t>
                        </m:r>
                      </m:sub>
                    </m:sSub>
                  </m:oMath>
                </a14:m>
                <a:r>
                  <a:rPr lang="en-US" sz="2800" dirty="0"/>
                  <a:t> and </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𝑛</m:t>
                        </m:r>
                      </m:sub>
                    </m:sSub>
                  </m:oMath>
                </a14:m>
                <a:r>
                  <a:rPr lang="en-US" sz="2800" dirty="0"/>
                  <a:t> is waiting for a resource held by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oMath>
                </a14:m>
                <a:r>
                  <a:rPr lang="en-US" sz="2800" dirty="0"/>
                  <a:t>.</a:t>
                </a:r>
              </a:p>
              <a:p>
                <a:endParaRPr lang="en-US" sz="2800" dirty="0"/>
              </a:p>
              <a:p>
                <a:r>
                  <a:rPr lang="en-US" sz="2800" dirty="0"/>
                  <a:t>How can we set up our program so this doesn’t happen?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01289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 Solutions</a:t>
            </a:r>
          </a:p>
        </p:txBody>
      </p:sp>
      <p:sp>
        <p:nvSpPr>
          <p:cNvPr id="3" name="Content Placeholder 2"/>
          <p:cNvSpPr>
            <a:spLocks noGrp="1"/>
          </p:cNvSpPr>
          <p:nvPr>
            <p:ph idx="1"/>
          </p:nvPr>
        </p:nvSpPr>
        <p:spPr>
          <a:xfrm>
            <a:off x="575240" y="1463856"/>
            <a:ext cx="11187258" cy="5130867"/>
          </a:xfrm>
        </p:spPr>
        <p:txBody>
          <a:bodyPr>
            <a:normAutofit/>
          </a:bodyPr>
          <a:lstStyle/>
          <a:p>
            <a:r>
              <a:rPr lang="en-US" sz="2800" dirty="0"/>
              <a:t>Option 1: Smaller critical section:</a:t>
            </a:r>
          </a:p>
          <a:p>
            <a:pPr lvl="1"/>
            <a:r>
              <a:rPr lang="en-US" sz="2400" dirty="0"/>
              <a:t>Acquire bank account 1’s lock, withdraw, release that lock</a:t>
            </a:r>
          </a:p>
          <a:p>
            <a:pPr lvl="1"/>
            <a:r>
              <a:rPr lang="en-US" sz="2400" dirty="0"/>
              <a:t>Acquire bank account 2’s lock, deposit, release that lock</a:t>
            </a:r>
          </a:p>
          <a:p>
            <a:r>
              <a:rPr lang="en-US" sz="2400" dirty="0"/>
              <a:t>Maybe ok here, but exposes wrong total amount in bank while blocking.</a:t>
            </a:r>
          </a:p>
          <a:p>
            <a:r>
              <a:rPr lang="en-US" sz="2800" dirty="0"/>
              <a:t>Option 2: Coarsen the lock granularity</a:t>
            </a:r>
          </a:p>
          <a:p>
            <a:pPr lvl="1"/>
            <a:r>
              <a:rPr lang="en-US" sz="2400" dirty="0"/>
              <a:t>One lock for all accounts.</a:t>
            </a:r>
          </a:p>
          <a:p>
            <a:pPr lvl="1"/>
            <a:r>
              <a:rPr lang="en-US" sz="2400" dirty="0"/>
              <a:t>Probably too coarse for good behavior</a:t>
            </a:r>
          </a:p>
          <a:p>
            <a:r>
              <a:rPr lang="en-US" sz="2800" dirty="0"/>
              <a:t>Option 3: All methods acquiring multiple locks acquire them in the same order.</a:t>
            </a:r>
          </a:p>
          <a:p>
            <a:pPr lvl="1"/>
            <a:r>
              <a:rPr lang="en-US" sz="2400" dirty="0"/>
              <a:t>E.g. in order of account number.</a:t>
            </a:r>
          </a:p>
          <a:p>
            <a:r>
              <a:rPr lang="en-US" sz="2800" dirty="0"/>
              <a:t>More options – take Operating Systems!</a:t>
            </a:r>
          </a:p>
        </p:txBody>
      </p:sp>
    </p:spTree>
    <p:extLst>
      <p:ext uri="{BB962C8B-B14F-4D97-AF65-F5344CB8AC3E}">
        <p14:creationId xmlns:p14="http://schemas.microsoft.com/office/powerpoint/2010/main" val="20837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Conventional Wisdom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4551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Wisdom</a:t>
            </a:r>
          </a:p>
        </p:txBody>
      </p:sp>
      <p:sp>
        <p:nvSpPr>
          <p:cNvPr id="3" name="Content Placeholder 2"/>
          <p:cNvSpPr>
            <a:spLocks noGrp="1"/>
          </p:cNvSpPr>
          <p:nvPr>
            <p:ph idx="1"/>
          </p:nvPr>
        </p:nvSpPr>
        <p:spPr/>
        <p:txBody>
          <a:bodyPr>
            <a:normAutofit/>
          </a:bodyPr>
          <a:lstStyle/>
          <a:p>
            <a:r>
              <a:rPr lang="en-US" sz="2800" dirty="0"/>
              <a:t>There are three types of memory</a:t>
            </a:r>
          </a:p>
          <a:p>
            <a:r>
              <a:rPr lang="en-US" sz="2800" dirty="0"/>
              <a:t>Thread local (each thread has its own copy)</a:t>
            </a:r>
          </a:p>
          <a:p>
            <a:r>
              <a:rPr lang="en-US" sz="2800" dirty="0"/>
              <a:t>Immutable (no thread overwrites that memory location)</a:t>
            </a:r>
          </a:p>
          <a:p>
            <a:r>
              <a:rPr lang="en-US" sz="2800" dirty="0"/>
              <a:t>Shared and mutable</a:t>
            </a:r>
          </a:p>
          <a:p>
            <a:pPr lvl="1"/>
            <a:r>
              <a:rPr lang="en-US" sz="2800" dirty="0"/>
              <a:t>Synchronization needed to control access.</a:t>
            </a:r>
          </a:p>
          <a:p>
            <a:pPr lvl="1"/>
            <a:endParaRPr lang="en-US" sz="2800" dirty="0"/>
          </a:p>
          <a:p>
            <a:r>
              <a:rPr lang="en-US" sz="2800" dirty="0"/>
              <a:t>Whenever possible make memory of type 1 or 2.</a:t>
            </a:r>
          </a:p>
          <a:p>
            <a:r>
              <a:rPr lang="en-US" sz="2800" dirty="0"/>
              <a:t>If you can minimize/eliminate side-effects in your code, you can make more memory type 2.</a:t>
            </a:r>
          </a:p>
          <a:p>
            <a:endParaRPr lang="en-US" sz="2800" dirty="0"/>
          </a:p>
        </p:txBody>
      </p:sp>
    </p:spTree>
    <p:extLst>
      <p:ext uri="{BB962C8B-B14F-4D97-AF65-F5344CB8AC3E}">
        <p14:creationId xmlns:p14="http://schemas.microsoft.com/office/powerpoint/2010/main" val="184835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Wisdom</a:t>
            </a:r>
          </a:p>
        </p:txBody>
      </p:sp>
      <p:sp>
        <p:nvSpPr>
          <p:cNvPr id="3" name="Content Placeholder 2"/>
          <p:cNvSpPr>
            <a:spLocks noGrp="1"/>
          </p:cNvSpPr>
          <p:nvPr>
            <p:ph idx="1"/>
          </p:nvPr>
        </p:nvSpPr>
        <p:spPr/>
        <p:txBody>
          <a:bodyPr>
            <a:normAutofit/>
          </a:bodyPr>
          <a:lstStyle/>
          <a:p>
            <a:r>
              <a:rPr lang="en-US" sz="2800" dirty="0"/>
              <a:t>Consistent locking:</a:t>
            </a:r>
          </a:p>
          <a:p>
            <a:r>
              <a:rPr lang="en-US" sz="2800" dirty="0"/>
              <a:t>Every location that reads or writes a shared resource has a lock.</a:t>
            </a:r>
          </a:p>
          <a:p>
            <a:r>
              <a:rPr lang="en-US" sz="2800" dirty="0"/>
              <a:t>Even if you can’t think of a bad interleaving, better safe than sorry.</a:t>
            </a:r>
          </a:p>
          <a:p>
            <a:endParaRPr lang="en-US" sz="2800" dirty="0"/>
          </a:p>
          <a:p>
            <a:r>
              <a:rPr lang="en-US" sz="2800" dirty="0"/>
              <a:t>When deciding how big to make a critical section:</a:t>
            </a:r>
          </a:p>
          <a:p>
            <a:r>
              <a:rPr lang="en-US" sz="2800" dirty="0"/>
              <a:t>Start coarse grained (i.e., start with a very large critical section), and move finer if you really need to improve performance.</a:t>
            </a:r>
          </a:p>
        </p:txBody>
      </p:sp>
    </p:spTree>
    <p:extLst>
      <p:ext uri="{BB962C8B-B14F-4D97-AF65-F5344CB8AC3E}">
        <p14:creationId xmlns:p14="http://schemas.microsoft.com/office/powerpoint/2010/main" val="279706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Wisdom</a:t>
            </a:r>
          </a:p>
        </p:txBody>
      </p:sp>
      <p:sp>
        <p:nvSpPr>
          <p:cNvPr id="3" name="Content Placeholder 2"/>
          <p:cNvSpPr>
            <a:spLocks noGrp="1"/>
          </p:cNvSpPr>
          <p:nvPr>
            <p:ph idx="1"/>
          </p:nvPr>
        </p:nvSpPr>
        <p:spPr/>
        <p:txBody>
          <a:bodyPr>
            <a:normAutofit/>
          </a:bodyPr>
          <a:lstStyle/>
          <a:p>
            <a:r>
              <a:rPr lang="en-US" sz="2800" dirty="0"/>
              <a:t>Avoid expensive computations or I/O in critical sections. </a:t>
            </a:r>
          </a:p>
          <a:p>
            <a:r>
              <a:rPr lang="en-US" sz="2800" dirty="0"/>
              <a:t>If possible release the lock, do the long computation, and reacquire the lock.</a:t>
            </a:r>
          </a:p>
          <a:p>
            <a:r>
              <a:rPr lang="en-US" sz="2800" dirty="0"/>
              <a:t>Just make sure you haven’t introduced a race condition.</a:t>
            </a:r>
          </a:p>
          <a:p>
            <a:endParaRPr lang="en-US" sz="2800" dirty="0"/>
          </a:p>
          <a:p>
            <a:r>
              <a:rPr lang="en-US" sz="2800" dirty="0"/>
              <a:t>Think in terms of what operations need to be atomic.</a:t>
            </a:r>
          </a:p>
          <a:p>
            <a:r>
              <a:rPr lang="en-US" sz="2800" dirty="0"/>
              <a:t>i.e. consider atomicity first, then think about where the locks go.</a:t>
            </a:r>
          </a:p>
        </p:txBody>
      </p:sp>
    </p:spTree>
    <p:extLst>
      <p:ext uri="{BB962C8B-B14F-4D97-AF65-F5344CB8AC3E}">
        <p14:creationId xmlns:p14="http://schemas.microsoft.com/office/powerpoint/2010/main" val="231615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Wisdom</a:t>
            </a:r>
          </a:p>
        </p:txBody>
      </p:sp>
      <p:sp>
        <p:nvSpPr>
          <p:cNvPr id="3" name="Content Placeholder 2"/>
          <p:cNvSpPr>
            <a:spLocks noGrp="1"/>
          </p:cNvSpPr>
          <p:nvPr>
            <p:ph idx="1"/>
          </p:nvPr>
        </p:nvSpPr>
        <p:spPr/>
        <p:txBody>
          <a:bodyPr>
            <a:normAutofit/>
          </a:bodyPr>
          <a:lstStyle/>
          <a:p>
            <a:r>
              <a:rPr lang="en-US" sz="2800" dirty="0"/>
              <a:t>Don’t write your own.</a:t>
            </a:r>
          </a:p>
          <a:p>
            <a:endParaRPr lang="en-US" sz="2800" dirty="0"/>
          </a:p>
          <a:p>
            <a:r>
              <a:rPr lang="en-US" sz="2800" dirty="0"/>
              <a:t>There’s probably a library that does what you need.</a:t>
            </a:r>
          </a:p>
          <a:p>
            <a:r>
              <a:rPr lang="en-US" sz="2800" dirty="0"/>
              <a:t>Use it.</a:t>
            </a:r>
          </a:p>
          <a:p>
            <a:endParaRPr lang="en-US" sz="2800" dirty="0"/>
          </a:p>
          <a:p>
            <a:r>
              <a:rPr lang="en-US" sz="2800" dirty="0"/>
              <a:t>There are “thread-safe” libraries like </a:t>
            </a:r>
            <a:r>
              <a:rPr lang="en-US" sz="2800" dirty="0" err="1">
                <a:latin typeface="Courier New" panose="02070309020205020404" pitchFamily="49" charset="0"/>
                <a:cs typeface="Courier New" panose="02070309020205020404" pitchFamily="49" charset="0"/>
              </a:rPr>
              <a:t>ConcurrentHashMap</a:t>
            </a:r>
            <a:r>
              <a:rPr lang="en-US" sz="2800" dirty="0">
                <a:latin typeface="Courier New" panose="02070309020205020404" pitchFamily="49" charset="0"/>
                <a:cs typeface="Courier New" panose="02070309020205020404" pitchFamily="49" charset="0"/>
              </a:rPr>
              <a:t>.</a:t>
            </a:r>
          </a:p>
          <a:p>
            <a:r>
              <a:rPr lang="en-US" sz="2800" dirty="0">
                <a:latin typeface="+mn-lt"/>
                <a:cs typeface="Courier New" panose="02070309020205020404" pitchFamily="49" charset="0"/>
              </a:rPr>
              <a:t>No need to do it yourself when experts already did it </a:t>
            </a:r>
          </a:p>
          <a:p>
            <a:pPr lvl="1"/>
            <a:r>
              <a:rPr lang="en-US" sz="2800" dirty="0">
                <a:latin typeface="+mn-lt"/>
                <a:cs typeface="Courier New" panose="02070309020205020404" pitchFamily="49" charset="0"/>
              </a:rPr>
              <a:t>and probably did it better.</a:t>
            </a:r>
          </a:p>
        </p:txBody>
      </p:sp>
    </p:spTree>
    <p:extLst>
      <p:ext uri="{BB962C8B-B14F-4D97-AF65-F5344CB8AC3E}">
        <p14:creationId xmlns:p14="http://schemas.microsoft.com/office/powerpoint/2010/main" val="80134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06AA2-B156-9AE7-C259-E24ED697D4DB}"/>
              </a:ext>
            </a:extLst>
          </p:cNvPr>
          <p:cNvSpPr>
            <a:spLocks noGrp="1"/>
          </p:cNvSpPr>
          <p:nvPr>
            <p:ph type="title"/>
          </p:nvPr>
        </p:nvSpPr>
        <p:spPr/>
        <p:txBody>
          <a:bodyPr/>
          <a:lstStyle/>
          <a:p>
            <a:r>
              <a:rPr lang="en-US" dirty="0"/>
              <a:t>Data Race</a:t>
            </a:r>
          </a:p>
        </p:txBody>
      </p:sp>
      <p:sp>
        <p:nvSpPr>
          <p:cNvPr id="5" name="Text Placeholder 4">
            <a:extLst>
              <a:ext uri="{FF2B5EF4-FFF2-40B4-BE49-F238E27FC236}">
                <a16:creationId xmlns:a16="http://schemas.microsoft.com/office/drawing/2014/main" id="{BD5C84F8-AFD0-1CC2-F6B0-15B394DA7B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606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63E8-E738-4DD2-9900-600A6451D48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CC88225-C815-45CA-BBEB-6A9FC6B545E5}"/>
              </a:ext>
            </a:extLst>
          </p:cNvPr>
          <p:cNvSpPr>
            <a:spLocks noGrp="1"/>
          </p:cNvSpPr>
          <p:nvPr>
            <p:ph idx="1"/>
          </p:nvPr>
        </p:nvSpPr>
        <p:spPr>
          <a:xfrm>
            <a:off x="575240" y="4356339"/>
            <a:ext cx="11187258" cy="1953021"/>
          </a:xfrm>
        </p:spPr>
        <p:txBody>
          <a:bodyPr>
            <a:normAutofit/>
          </a:bodyPr>
          <a:lstStyle/>
          <a:p>
            <a:r>
              <a:rPr lang="en-US" sz="2800" dirty="0">
                <a:hlinkClick r:id="rId2"/>
              </a:rPr>
              <a:t>Final Exam information page</a:t>
            </a:r>
            <a:r>
              <a:rPr lang="en-US" sz="2800" dirty="0"/>
              <a:t> is up.</a:t>
            </a:r>
          </a:p>
          <a:p>
            <a:r>
              <a:rPr lang="en-US" sz="2800" dirty="0"/>
              <a:t>If you are requesting a conflict exam, please do so by Friday. </a:t>
            </a:r>
          </a:p>
          <a:p>
            <a:endParaRPr lang="en-US" sz="2800" dirty="0"/>
          </a:p>
        </p:txBody>
      </p:sp>
      <p:graphicFrame>
        <p:nvGraphicFramePr>
          <p:cNvPr id="4" name="Content Placeholder 3">
            <a:extLst>
              <a:ext uri="{FF2B5EF4-FFF2-40B4-BE49-F238E27FC236}">
                <a16:creationId xmlns:a16="http://schemas.microsoft.com/office/drawing/2014/main" id="{370B4BA6-9633-E431-9D8D-E29E7D7EA51D}"/>
              </a:ext>
            </a:extLst>
          </p:cNvPr>
          <p:cNvGraphicFramePr>
            <a:graphicFrameLocks/>
          </p:cNvGraphicFramePr>
          <p:nvPr>
            <p:extLst>
              <p:ext uri="{D42A27DB-BD31-4B8C-83A1-F6EECF244321}">
                <p14:modId xmlns:p14="http://schemas.microsoft.com/office/powerpoint/2010/main" val="4086219144"/>
              </p:ext>
            </p:extLst>
          </p:nvPr>
        </p:nvGraphicFramePr>
        <p:xfrm>
          <a:off x="502446" y="1357346"/>
          <a:ext cx="11187108" cy="2543882"/>
        </p:xfrm>
        <a:graphic>
          <a:graphicData uri="http://schemas.openxmlformats.org/drawingml/2006/table">
            <a:tbl>
              <a:tblPr firstRow="1" bandRow="1">
                <a:tableStyleId>{5C22544A-7EE6-4342-B048-85BDC9FD1C3A}</a:tableStyleId>
              </a:tblPr>
              <a:tblGrid>
                <a:gridCol w="907254">
                  <a:extLst>
                    <a:ext uri="{9D8B030D-6E8A-4147-A177-3AD203B41FA5}">
                      <a16:colId xmlns:a16="http://schemas.microsoft.com/office/drawing/2014/main" val="4182190204"/>
                    </a:ext>
                  </a:extLst>
                </a:gridCol>
                <a:gridCol w="1799844">
                  <a:extLst>
                    <a:ext uri="{9D8B030D-6E8A-4147-A177-3AD203B41FA5}">
                      <a16:colId xmlns:a16="http://schemas.microsoft.com/office/drawing/2014/main" val="2440125737"/>
                    </a:ext>
                  </a:extLst>
                </a:gridCol>
                <a:gridCol w="1764792">
                  <a:extLst>
                    <a:ext uri="{9D8B030D-6E8A-4147-A177-3AD203B41FA5}">
                      <a16:colId xmlns:a16="http://schemas.microsoft.com/office/drawing/2014/main" val="2655778326"/>
                    </a:ext>
                  </a:extLst>
                </a:gridCol>
                <a:gridCol w="2377440">
                  <a:extLst>
                    <a:ext uri="{9D8B030D-6E8A-4147-A177-3AD203B41FA5}">
                      <a16:colId xmlns:a16="http://schemas.microsoft.com/office/drawing/2014/main" val="3929414496"/>
                    </a:ext>
                  </a:extLst>
                </a:gridCol>
                <a:gridCol w="1163574">
                  <a:extLst>
                    <a:ext uri="{9D8B030D-6E8A-4147-A177-3AD203B41FA5}">
                      <a16:colId xmlns:a16="http://schemas.microsoft.com/office/drawing/2014/main" val="3482144644"/>
                    </a:ext>
                  </a:extLst>
                </a:gridCol>
                <a:gridCol w="3174204">
                  <a:extLst>
                    <a:ext uri="{9D8B030D-6E8A-4147-A177-3AD203B41FA5}">
                      <a16:colId xmlns:a16="http://schemas.microsoft.com/office/drawing/2014/main" val="1540392438"/>
                    </a:ext>
                  </a:extLst>
                </a:gridCol>
              </a:tblGrid>
              <a:tr h="532202">
                <a:tc>
                  <a:txBody>
                    <a:bodyPr/>
                    <a:lstStyle/>
                    <a:p>
                      <a:endParaRPr lang="en-US" sz="2400" dirty="0"/>
                    </a:p>
                  </a:txBody>
                  <a:tcPr/>
                </a:tc>
                <a:tc>
                  <a:txBody>
                    <a:bodyPr/>
                    <a:lstStyle/>
                    <a:p>
                      <a:r>
                        <a:rPr lang="en-US" sz="2400" dirty="0"/>
                        <a:t>Monday</a:t>
                      </a:r>
                    </a:p>
                  </a:txBody>
                  <a:tcPr/>
                </a:tc>
                <a:tc>
                  <a:txBody>
                    <a:bodyPr/>
                    <a:lstStyle/>
                    <a:p>
                      <a:r>
                        <a:rPr lang="en-US" sz="1800" dirty="0"/>
                        <a:t>Tuesday</a:t>
                      </a:r>
                    </a:p>
                  </a:txBody>
                  <a:tcPr/>
                </a:tc>
                <a:tc>
                  <a:txBody>
                    <a:bodyPr/>
                    <a:lstStyle/>
                    <a:p>
                      <a:r>
                        <a:rPr lang="en-US" sz="2400" dirty="0"/>
                        <a:t>Wed</a:t>
                      </a:r>
                    </a:p>
                  </a:txBody>
                  <a:tcPr/>
                </a:tc>
                <a:tc>
                  <a:txBody>
                    <a:bodyPr/>
                    <a:lstStyle/>
                    <a:p>
                      <a:r>
                        <a:rPr lang="en-US" sz="1800" dirty="0"/>
                        <a:t>Thursday</a:t>
                      </a:r>
                    </a:p>
                  </a:txBody>
                  <a:tcPr/>
                </a:tc>
                <a:tc>
                  <a:txBody>
                    <a:bodyPr/>
                    <a:lstStyle/>
                    <a:p>
                      <a:r>
                        <a:rPr lang="en-US" sz="2400" dirty="0"/>
                        <a:t>Friday</a:t>
                      </a:r>
                    </a:p>
                  </a:txBody>
                  <a:tcPr/>
                </a:tc>
                <a:extLst>
                  <a:ext uri="{0D108BD9-81ED-4DB2-BD59-A6C34878D82A}">
                    <a16:rowId xmlns:a16="http://schemas.microsoft.com/office/drawing/2014/main" val="3520277359"/>
                  </a:ext>
                </a:extLst>
              </a:tr>
              <a:tr h="957963">
                <a:tc>
                  <a:txBody>
                    <a:bodyPr/>
                    <a:lstStyle/>
                    <a:p>
                      <a:r>
                        <a:rPr lang="en-US" sz="2200" dirty="0"/>
                        <a:t>This Week</a:t>
                      </a:r>
                    </a:p>
                  </a:txBody>
                  <a:tcPr/>
                </a:tc>
                <a:tc>
                  <a:txBody>
                    <a:bodyPr/>
                    <a:lstStyle/>
                    <a:p>
                      <a:r>
                        <a:rPr lang="en-US" sz="2400" dirty="0">
                          <a:solidFill>
                            <a:srgbClr val="7030A0"/>
                          </a:solidFill>
                        </a:rPr>
                        <a:t>Veteran’s Day</a:t>
                      </a:r>
                      <a:br>
                        <a:rPr lang="en-US" sz="2400" dirty="0">
                          <a:solidFill>
                            <a:srgbClr val="7030A0"/>
                          </a:solidFill>
                        </a:rPr>
                      </a:br>
                      <a:endParaRPr lang="en-US" sz="2400" dirty="0"/>
                    </a:p>
                  </a:txBody>
                  <a:tcPr/>
                </a:tc>
                <a:tc>
                  <a:txBody>
                    <a:bodyPr/>
                    <a:lstStyle/>
                    <a:p>
                      <a:r>
                        <a:rPr lang="en-US" sz="2400" dirty="0"/>
                        <a:t>Ex 11 (prefix prog)due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TODAY</a:t>
                      </a:r>
                      <a:br>
                        <a:rPr lang="en-US" sz="2400" b="1" dirty="0">
                          <a:solidFill>
                            <a:srgbClr val="FF0000"/>
                          </a:solidFill>
                        </a:rPr>
                      </a:br>
                      <a:r>
                        <a:rPr lang="en-US" sz="2400" b="0" dirty="0">
                          <a:solidFill>
                            <a:schemeClr val="tx1"/>
                          </a:solidFill>
                        </a:rPr>
                        <a:t>Ex 13 (</a:t>
                      </a:r>
                      <a:r>
                        <a:rPr lang="en-US" sz="2400" b="0" dirty="0" err="1">
                          <a:solidFill>
                            <a:schemeClr val="tx1"/>
                          </a:solidFill>
                        </a:rPr>
                        <a:t>MST,prog</a:t>
                      </a:r>
                      <a:r>
                        <a:rPr lang="en-US" sz="2400" b="0" dirty="0">
                          <a:solidFill>
                            <a:schemeClr val="tx1"/>
                          </a:solidFill>
                        </a:rPr>
                        <a:t>) out</a:t>
                      </a:r>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Ex 12 (concurrency, GS) due</a:t>
                      </a:r>
                      <a:br>
                        <a:rPr lang="en-US" sz="2400" b="0" dirty="0">
                          <a:solidFill>
                            <a:schemeClr val="tx1"/>
                          </a:solidFill>
                        </a:rPr>
                      </a:br>
                      <a:r>
                        <a:rPr lang="en-US" sz="2400" b="1" dirty="0">
                          <a:solidFill>
                            <a:srgbClr val="C00000"/>
                          </a:solidFill>
                        </a:rPr>
                        <a:t>final conflict form due</a:t>
                      </a:r>
                    </a:p>
                  </a:txBody>
                  <a:tcPr/>
                </a:tc>
                <a:extLst>
                  <a:ext uri="{0D108BD9-81ED-4DB2-BD59-A6C34878D82A}">
                    <a16:rowId xmlns:a16="http://schemas.microsoft.com/office/drawing/2014/main" val="1234242132"/>
                  </a:ext>
                </a:extLst>
              </a:tr>
              <a:tr h="712905">
                <a:tc>
                  <a:txBody>
                    <a:bodyPr/>
                    <a:lstStyle/>
                    <a:p>
                      <a:r>
                        <a:rPr lang="en-US" sz="2200" dirty="0"/>
                        <a:t>Next Week</a:t>
                      </a:r>
                    </a:p>
                  </a:txBody>
                  <a:tcPr/>
                </a:tc>
                <a:tc>
                  <a:txBody>
                    <a:bodyPr/>
                    <a:lstStyle/>
                    <a:p>
                      <a:r>
                        <a:rPr lang="en-US" sz="2400" dirty="0">
                          <a:solidFill>
                            <a:schemeClr val="tx1"/>
                          </a:solidFill>
                        </a:rPr>
                        <a:t>Ex 14 (P/NP, GS) out</a:t>
                      </a:r>
                    </a:p>
                  </a:txBody>
                  <a:tcPr/>
                </a:tc>
                <a:tc>
                  <a:txBody>
                    <a:bodyPr/>
                    <a:lstStyle/>
                    <a:p>
                      <a:endParaRPr lang="en-US" sz="2400" dirty="0"/>
                    </a:p>
                  </a:txBody>
                  <a:tcPr/>
                </a:tc>
                <a:tc>
                  <a:txBody>
                    <a:bodyPr/>
                    <a:lstStyle/>
                    <a:p>
                      <a:r>
                        <a:rPr lang="en-US" sz="2400" dirty="0"/>
                        <a:t>Ex 13 due</a:t>
                      </a:r>
                    </a:p>
                  </a:txBody>
                  <a:tcPr/>
                </a:tc>
                <a:tc>
                  <a:txBody>
                    <a:bodyPr/>
                    <a:lstStyle/>
                    <a:p>
                      <a:endParaRPr lang="en-US" sz="2400" dirty="0"/>
                    </a:p>
                  </a:txBody>
                  <a:tcPr/>
                </a:tc>
                <a:tc>
                  <a:txBody>
                    <a:bodyPr/>
                    <a:lstStyle/>
                    <a:p>
                      <a:r>
                        <a:rPr lang="en-US" sz="2400" dirty="0"/>
                        <a:t>Ex 14 due</a:t>
                      </a:r>
                    </a:p>
                  </a:txBody>
                  <a:tcPr/>
                </a:tc>
                <a:extLst>
                  <a:ext uri="{0D108BD9-81ED-4DB2-BD59-A6C34878D82A}">
                    <a16:rowId xmlns:a16="http://schemas.microsoft.com/office/drawing/2014/main" val="4053481026"/>
                  </a:ext>
                </a:extLst>
              </a:tr>
            </a:tbl>
          </a:graphicData>
        </a:graphic>
      </p:graphicFrame>
    </p:spTree>
    <p:extLst>
      <p:ext uri="{BB962C8B-B14F-4D97-AF65-F5344CB8AC3E}">
        <p14:creationId xmlns:p14="http://schemas.microsoft.com/office/powerpoint/2010/main" val="34672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distinction</a:t>
            </a:r>
          </a:p>
        </p:txBody>
      </p:sp>
      <p:sp>
        <p:nvSpPr>
          <p:cNvPr id="3" name="Content Placeholder 2"/>
          <p:cNvSpPr>
            <a:spLocks noGrp="1"/>
          </p:cNvSpPr>
          <p:nvPr>
            <p:ph idx="1"/>
          </p:nvPr>
        </p:nvSpPr>
        <p:spPr>
          <a:xfrm>
            <a:off x="575240" y="1463856"/>
            <a:ext cx="11187258" cy="5130867"/>
          </a:xfrm>
        </p:spPr>
        <p:txBody>
          <a:bodyPr>
            <a:normAutofit fontScale="92500"/>
          </a:bodyPr>
          <a:lstStyle/>
          <a:p>
            <a:r>
              <a:rPr lang="en-US" sz="2800" dirty="0"/>
              <a:t>A </a:t>
            </a:r>
            <a:r>
              <a:rPr lang="en-US" sz="2800" b="1" dirty="0"/>
              <a:t>Race Condition</a:t>
            </a:r>
            <a:r>
              <a:rPr lang="en-US" sz="2800" dirty="0"/>
              <a:t> is an error in parallel code –the output depends on the order of execution of the threads (who wins the race to be executed).</a:t>
            </a:r>
          </a:p>
          <a:p>
            <a:r>
              <a:rPr lang="en-US" sz="2800" dirty="0"/>
              <a:t>We’ll divide into two types</a:t>
            </a:r>
          </a:p>
          <a:p>
            <a:r>
              <a:rPr lang="en-US" sz="2800" dirty="0"/>
              <a:t>A </a:t>
            </a:r>
            <a:r>
              <a:rPr lang="en-US" sz="2800" b="1" dirty="0"/>
              <a:t>data race </a:t>
            </a:r>
            <a:r>
              <a:rPr lang="en-US" sz="2800" dirty="0"/>
              <a:t>is an error where </a:t>
            </a:r>
            <a:r>
              <a:rPr lang="en-US" sz="2800" b="1" dirty="0"/>
              <a:t>at (potentially) the same time:</a:t>
            </a:r>
          </a:p>
          <a:p>
            <a:r>
              <a:rPr lang="en-US" sz="2800" dirty="0"/>
              <a:t>1. Two threads are writing the same variable. </a:t>
            </a:r>
          </a:p>
          <a:p>
            <a:r>
              <a:rPr lang="en-US" sz="2800" dirty="0"/>
              <a:t>2. One thread writes to a variable while another is reading it. </a:t>
            </a:r>
          </a:p>
          <a:p>
            <a:r>
              <a:rPr lang="en-US" sz="2800" dirty="0"/>
              <a:t>A </a:t>
            </a:r>
            <a:r>
              <a:rPr lang="en-US" sz="2800" b="1" dirty="0"/>
              <a:t>Bad interleaving</a:t>
            </a:r>
          </a:p>
          <a:p>
            <a:r>
              <a:rPr lang="en-US" sz="2800" dirty="0"/>
              <a:t>Is when incorrect behavior (as defined by the user) could result from a particular sequential execution order.</a:t>
            </a:r>
            <a:br>
              <a:rPr lang="en-US" sz="2800" dirty="0"/>
            </a:br>
            <a:r>
              <a:rPr lang="en-US" sz="2800" dirty="0"/>
              <a:t>(We </a:t>
            </a:r>
            <a:r>
              <a:rPr lang="en-US" sz="2800" b="1" dirty="0"/>
              <a:t>don’t</a:t>
            </a:r>
            <a:r>
              <a:rPr lang="en-US" sz="2800" dirty="0"/>
              <a:t> consider </a:t>
            </a:r>
            <a:r>
              <a:rPr lang="en-US" sz="2800" u="sng" dirty="0"/>
              <a:t>deadlock</a:t>
            </a:r>
            <a:r>
              <a:rPr lang="en-US" sz="2800" dirty="0"/>
              <a:t> a race condition, but a separate kind of concurrency bug)</a:t>
            </a:r>
          </a:p>
        </p:txBody>
      </p:sp>
    </p:spTree>
    <p:extLst>
      <p:ext uri="{BB962C8B-B14F-4D97-AF65-F5344CB8AC3E}">
        <p14:creationId xmlns:p14="http://schemas.microsoft.com/office/powerpoint/2010/main" val="230290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Huh?</a:t>
            </a:r>
          </a:p>
        </p:txBody>
      </p:sp>
      <p:sp>
        <p:nvSpPr>
          <p:cNvPr id="3" name="Content Placeholder 2"/>
          <p:cNvSpPr>
            <a:spLocks noGrp="1"/>
          </p:cNvSpPr>
          <p:nvPr>
            <p:ph idx="1"/>
          </p:nvPr>
        </p:nvSpPr>
        <p:spPr/>
        <p:txBody>
          <a:bodyPr>
            <a:normAutofit/>
          </a:bodyPr>
          <a:lstStyle/>
          <a:p>
            <a:r>
              <a:rPr lang="en-US" sz="2800" dirty="0"/>
              <a:t>Consider this code…</a:t>
            </a:r>
          </a:p>
          <a:p>
            <a:pPr>
              <a:spcBef>
                <a:spcPts val="0"/>
              </a:spcBef>
            </a:pPr>
            <a:endParaRPr lang="en-US" sz="2400" dirty="0"/>
          </a:p>
          <a:p>
            <a:pPr marL="0" indent="0">
              <a:spcBef>
                <a:spcPts val="0"/>
              </a:spcBef>
              <a:buNone/>
            </a:pPr>
            <a:r>
              <a:rPr lang="en-US" sz="2400" dirty="0">
                <a:latin typeface="Courier New" panose="02070309020205020404" pitchFamily="49" charset="0"/>
                <a:cs typeface="Courier New" panose="02070309020205020404" pitchFamily="49" charset="0"/>
              </a:rPr>
              <a:t>class Stack&lt;E&gt;{</a:t>
            </a:r>
          </a:p>
          <a:p>
            <a:pPr marL="0" indent="0">
              <a:spcBef>
                <a:spcPts val="0"/>
              </a:spcBef>
              <a:buNone/>
            </a:pPr>
            <a:r>
              <a:rPr lang="en-US" sz="2400" dirty="0">
                <a:latin typeface="Courier New" panose="02070309020205020404" pitchFamily="49" charset="0"/>
                <a:cs typeface="Courier New" panose="02070309020205020404" pitchFamily="49" charset="0"/>
              </a:rPr>
              <a:t>  private E[] array = (E[])new Object[SIZE];</a:t>
            </a:r>
          </a:p>
          <a:p>
            <a:pPr marL="0" indent="0">
              <a:spcBef>
                <a:spcPts val="0"/>
              </a:spcBef>
              <a:buNone/>
            </a:pPr>
            <a:r>
              <a:rPr lang="en-US" sz="2400" dirty="0">
                <a:latin typeface="Courier New" panose="02070309020205020404" pitchFamily="49" charset="0"/>
                <a:cs typeface="Courier New" panose="02070309020205020404" pitchFamily="49" charset="0"/>
              </a:rPr>
              <a:t>  private </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index = -1;</a:t>
            </a:r>
          </a:p>
          <a:p>
            <a:pPr marL="0" indent="0">
              <a:spcBef>
                <a:spcPts val="0"/>
              </a:spcBef>
              <a:buNone/>
            </a:pPr>
            <a:r>
              <a:rPr lang="en-US" sz="2400" dirty="0">
                <a:latin typeface="Courier New" panose="02070309020205020404" pitchFamily="49" charset="0"/>
                <a:cs typeface="Courier New" panose="02070309020205020404" pitchFamily="49" charset="0"/>
              </a:rPr>
              <a:t>  synchronized public Boolean </a:t>
            </a:r>
            <a:r>
              <a:rPr lang="en-US" sz="2400" dirty="0" err="1">
                <a:latin typeface="Courier New" panose="02070309020205020404" pitchFamily="49" charset="0"/>
                <a:cs typeface="Courier New" panose="02070309020205020404" pitchFamily="49" charset="0"/>
              </a:rPr>
              <a:t>isEmpty</a:t>
            </a:r>
            <a:r>
              <a:rPr lang="en-US" sz="2400" dirty="0">
                <a:latin typeface="Courier New" panose="02070309020205020404" pitchFamily="49" charset="0"/>
                <a:cs typeface="Courier New" panose="02070309020205020404" pitchFamily="49" charset="0"/>
              </a:rPr>
              <a:t>() { return index==-1;}</a:t>
            </a:r>
          </a:p>
          <a:p>
            <a:pPr marL="0" indent="0">
              <a:spcBef>
                <a:spcPts val="0"/>
              </a:spcBef>
              <a:buNone/>
            </a:pPr>
            <a:r>
              <a:rPr lang="en-US" sz="2400" dirty="0">
                <a:latin typeface="Courier New" panose="02070309020205020404" pitchFamily="49" charset="0"/>
                <a:cs typeface="Courier New" panose="02070309020205020404" pitchFamily="49" charset="0"/>
              </a:rPr>
              <a:t>  synchronized public void push(E </a:t>
            </a:r>
            <a:r>
              <a:rPr lang="en-US" sz="2400" dirty="0" err="1">
                <a:latin typeface="Courier New" panose="02070309020205020404" pitchFamily="49" charset="0"/>
                <a:cs typeface="Courier New" panose="02070309020205020404" pitchFamily="49" charset="0"/>
              </a:rPr>
              <a:t>val</a:t>
            </a:r>
            <a:r>
              <a:rPr lang="en-US" sz="2400" dirty="0">
                <a:latin typeface="Courier New" panose="02070309020205020404" pitchFamily="49" charset="0"/>
                <a:cs typeface="Courier New" panose="02070309020205020404" pitchFamily="49" charset="0"/>
              </a:rPr>
              <a:t>) {array[++index]=</a:t>
            </a:r>
            <a:r>
              <a:rPr lang="en-US" sz="2400" dirty="0" err="1">
                <a:latin typeface="Courier New" panose="02070309020205020404" pitchFamily="49" charset="0"/>
                <a:cs typeface="Courier New" panose="02070309020205020404" pitchFamily="49" charset="0"/>
              </a:rPr>
              <a:t>val</a:t>
            </a: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synchronized public E pop() {</a:t>
            </a:r>
          </a:p>
          <a:p>
            <a:pPr marL="0" indent="0">
              <a:spcBef>
                <a:spcPts val="0"/>
              </a:spcBef>
              <a:buNone/>
            </a:pPr>
            <a:r>
              <a:rPr lang="en-US" sz="2400" dirty="0">
                <a:latin typeface="Courier New" panose="02070309020205020404" pitchFamily="49" charset="0"/>
                <a:cs typeface="Courier New" panose="02070309020205020404" pitchFamily="49" charset="0"/>
              </a:rPr>
              <a:t>    if(</a:t>
            </a:r>
            <a:r>
              <a:rPr lang="en-US" sz="2400" dirty="0" err="1">
                <a:latin typeface="Courier New" panose="02070309020205020404" pitchFamily="49" charset="0"/>
                <a:cs typeface="Courier New" panose="02070309020205020404" pitchFamily="49" charset="0"/>
              </a:rPr>
              <a:t>isEmpty</a:t>
            </a:r>
            <a:r>
              <a:rPr lang="en-US" sz="2400" dirty="0">
                <a:latin typeface="Courier New" panose="02070309020205020404" pitchFamily="49" charset="0"/>
                <a:cs typeface="Courier New" panose="02070309020205020404" pitchFamily="49" charset="0"/>
              </a:rPr>
              <a:t>()) { throw new </a:t>
            </a:r>
            <a:r>
              <a:rPr lang="en-US" sz="2400" dirty="0" err="1">
                <a:latin typeface="Courier New" panose="02070309020205020404" pitchFamily="49" charset="0"/>
                <a:cs typeface="Courier New" panose="02070309020205020404" pitchFamily="49" charset="0"/>
              </a:rPr>
              <a:t>StackEmptyException</a:t>
            </a:r>
            <a:r>
              <a:rPr lang="en-US" sz="2400" dirty="0">
                <a:latin typeface="Courier New" panose="02070309020205020404" pitchFamily="49" charset="0"/>
                <a:cs typeface="Courier New" panose="02070309020205020404" pitchFamily="49" charset="0"/>
              </a:rPr>
              <a:t>(); }</a:t>
            </a:r>
          </a:p>
          <a:p>
            <a:pPr marL="0" indent="0">
              <a:spcBef>
                <a:spcPts val="0"/>
              </a:spcBef>
              <a:buNone/>
            </a:pPr>
            <a:r>
              <a:rPr lang="en-US" sz="2400" dirty="0">
                <a:latin typeface="Courier New" panose="02070309020205020404" pitchFamily="49" charset="0"/>
                <a:cs typeface="Courier New" panose="02070309020205020404" pitchFamily="49" charset="0"/>
              </a:rPr>
              <a:t>    return array[index--];</a:t>
            </a:r>
          </a:p>
          <a:p>
            <a:pPr marL="0" indent="0">
              <a:spcBef>
                <a:spcPts val="0"/>
              </a:spcBef>
              <a:buNone/>
            </a:pPr>
            <a:r>
              <a:rPr lang="en-US" sz="2400" dirty="0">
                <a:latin typeface="Courier New" panose="02070309020205020404" pitchFamily="49" charset="0"/>
                <a:cs typeface="Courier New" panose="02070309020205020404" pitchFamily="49" charset="0"/>
              </a:rPr>
              <a:t>  }</a:t>
            </a:r>
          </a:p>
          <a:p>
            <a:pPr marL="0" indent="0">
              <a:spcBef>
                <a:spcPts val="0"/>
              </a:spcBef>
              <a:buNone/>
            </a:pPr>
            <a:r>
              <a:rPr lang="en-US" sz="2400" dirty="0">
                <a:latin typeface="Courier New" panose="02070309020205020404" pitchFamily="49" charset="0"/>
                <a:cs typeface="Courier New" panose="02070309020205020404" pitchFamily="49" charset="0"/>
              </a:rPr>
              <a:t>  public E peek() { E </a:t>
            </a:r>
            <a:r>
              <a:rPr lang="en-US" sz="2400" dirty="0" err="1">
                <a:latin typeface="Courier New" panose="02070309020205020404" pitchFamily="49" charset="0"/>
                <a:cs typeface="Courier New" panose="02070309020205020404" pitchFamily="49" charset="0"/>
              </a:rPr>
              <a:t>ans</a:t>
            </a:r>
            <a:r>
              <a:rPr lang="en-US" sz="2400" dirty="0">
                <a:latin typeface="Courier New" panose="02070309020205020404" pitchFamily="49" charset="0"/>
                <a:cs typeface="Courier New" panose="02070309020205020404" pitchFamily="49" charset="0"/>
              </a:rPr>
              <a:t> = pop(); push(</a:t>
            </a:r>
            <a:r>
              <a:rPr lang="en-US" sz="2400" dirty="0" err="1">
                <a:latin typeface="Courier New" panose="02070309020205020404" pitchFamily="49" charset="0"/>
                <a:cs typeface="Courier New" panose="02070309020205020404" pitchFamily="49" charset="0"/>
              </a:rPr>
              <a:t>ans</a:t>
            </a: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ans</a:t>
            </a:r>
            <a:r>
              <a:rPr lang="en-US" sz="2400" dirty="0">
                <a:latin typeface="Courier New" panose="02070309020205020404" pitchFamily="49" charset="0"/>
                <a:cs typeface="Courier New" panose="02070309020205020404" pitchFamily="49" charset="0"/>
              </a:rPr>
              <a:t>; }</a:t>
            </a:r>
          </a:p>
          <a:p>
            <a:pPr marL="0" indent="0">
              <a:spcBef>
                <a:spcPts val="0"/>
              </a:spcBef>
              <a:buNone/>
            </a:pPr>
            <a:r>
              <a:rPr lang="en-US" sz="2400" dirty="0">
                <a:latin typeface="Courier New" panose="02070309020205020404" pitchFamily="49" charset="0"/>
                <a:cs typeface="Courier New" panose="02070309020205020404" pitchFamily="49" charset="0"/>
              </a:rPr>
              <a:t>}</a:t>
            </a:r>
          </a:p>
          <a:p>
            <a:pPr marL="0" indent="0">
              <a:spcBef>
                <a:spcPts val="0"/>
              </a:spcBef>
              <a:buNone/>
            </a:pP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6905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problem?</a:t>
            </a:r>
          </a:p>
        </p:txBody>
      </p:sp>
      <p:sp>
        <p:nvSpPr>
          <p:cNvPr id="3" name="Content Placeholder 2"/>
          <p:cNvSpPr>
            <a:spLocks noGrp="1"/>
          </p:cNvSpPr>
          <p:nvPr>
            <p:ph idx="1"/>
          </p:nvPr>
        </p:nvSpPr>
        <p:spPr/>
        <p:txBody>
          <a:bodyPr>
            <a:normAutofit/>
          </a:bodyPr>
          <a:lstStyle/>
          <a:p>
            <a:r>
              <a:rPr lang="en-US" sz="2800" dirty="0"/>
              <a:t>That </a:t>
            </a:r>
            <a:r>
              <a:rPr lang="en-US" sz="2800" dirty="0">
                <a:latin typeface="Courier New" panose="02070309020205020404" pitchFamily="49" charset="0"/>
                <a:cs typeface="Courier New" panose="02070309020205020404" pitchFamily="49" charset="0"/>
              </a:rPr>
              <a:t>peek</a:t>
            </a:r>
            <a:r>
              <a:rPr lang="en-US" sz="2800" dirty="0"/>
              <a:t> is, uh, interesting..</a:t>
            </a:r>
          </a:p>
          <a:p>
            <a:r>
              <a:rPr lang="en-US" sz="2800" dirty="0"/>
              <a:t>Certainly would work as sequential code (albeit probably bad style).</a:t>
            </a:r>
          </a:p>
          <a:p>
            <a:r>
              <a:rPr lang="en-US" sz="2800" dirty="0"/>
              <a:t>But with multiple threads…?</a:t>
            </a:r>
          </a:p>
          <a:p>
            <a:endParaRPr lang="en-US" sz="2800" dirty="0"/>
          </a:p>
          <a:p>
            <a:r>
              <a:rPr lang="en-US" sz="2800" dirty="0"/>
              <a:t>Well, there aren’t any </a:t>
            </a:r>
            <a:r>
              <a:rPr lang="en-US" sz="2800" b="1" dirty="0"/>
              <a:t>data races. </a:t>
            </a:r>
            <a:r>
              <a:rPr lang="en-US" sz="2800" dirty="0"/>
              <a:t>The calls to </a:t>
            </a:r>
            <a:r>
              <a:rPr lang="en-US" sz="2800" dirty="0">
                <a:latin typeface="Courier New" panose="02070309020205020404" pitchFamily="49" charset="0"/>
                <a:cs typeface="Courier New" panose="02070309020205020404" pitchFamily="49" charset="0"/>
              </a:rPr>
              <a:t>push</a:t>
            </a:r>
            <a:r>
              <a:rPr lang="en-US" sz="2800" dirty="0"/>
              <a:t> and </a:t>
            </a:r>
            <a:r>
              <a:rPr lang="en-US" sz="2800" dirty="0">
                <a:latin typeface="Courier New" panose="02070309020205020404" pitchFamily="49" charset="0"/>
                <a:cs typeface="Courier New" panose="02070309020205020404" pitchFamily="49" charset="0"/>
              </a:rPr>
              <a:t>pop </a:t>
            </a:r>
            <a:r>
              <a:rPr lang="en-US" sz="2800" dirty="0">
                <a:latin typeface="+mn-lt"/>
                <a:cs typeface="Courier New" panose="02070309020205020404" pitchFamily="49" charset="0"/>
              </a:rPr>
              <a:t>are synchronized. We only ever have one thread touching any data (the underlying array or index variable) at a time.</a:t>
            </a:r>
          </a:p>
          <a:p>
            <a:r>
              <a:rPr lang="en-US" sz="2800" dirty="0">
                <a:latin typeface="+mn-lt"/>
                <a:cs typeface="Courier New" panose="02070309020205020404" pitchFamily="49" charset="0"/>
              </a:rPr>
              <a:t>But it certainly isn’t correct! Peek has an intermediate state that (if exposed during a </a:t>
            </a:r>
            <a:r>
              <a:rPr lang="en-US" sz="2800" b="1" dirty="0">
                <a:latin typeface="+mn-lt"/>
                <a:cs typeface="Courier New" panose="02070309020205020404" pitchFamily="49" charset="0"/>
              </a:rPr>
              <a:t>bad interleaving</a:t>
            </a:r>
            <a:r>
              <a:rPr lang="en-US" sz="2800" dirty="0">
                <a:latin typeface="+mn-lt"/>
                <a:cs typeface="Courier New" panose="02070309020205020404" pitchFamily="49" charset="0"/>
              </a:rPr>
              <a:t>) leads to incorrect behavior.</a:t>
            </a:r>
            <a:endParaRPr 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042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Bad Interleaving 1</a:t>
            </a:r>
          </a:p>
        </p:txBody>
      </p:sp>
      <p:sp>
        <p:nvSpPr>
          <p:cNvPr id="8" name="Text Placeholder 7"/>
          <p:cNvSpPr>
            <a:spLocks noGrp="1"/>
          </p:cNvSpPr>
          <p:nvPr>
            <p:ph type="body" idx="1"/>
          </p:nvPr>
        </p:nvSpPr>
        <p:spPr/>
        <p:txBody>
          <a:bodyPr/>
          <a:lstStyle/>
          <a:p>
            <a:r>
              <a:rPr lang="en-US" dirty="0"/>
              <a:t>Thread A (peek)</a:t>
            </a:r>
          </a:p>
        </p:txBody>
      </p:sp>
      <p:sp>
        <p:nvSpPr>
          <p:cNvPr id="9" name="Content Placeholder 8"/>
          <p:cNvSpPr>
            <a:spLocks noGrp="1"/>
          </p:cNvSpPr>
          <p:nvPr>
            <p:ph sz="half" idx="13"/>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0" name="Text Placeholder 9"/>
          <p:cNvSpPr>
            <a:spLocks noGrp="1"/>
          </p:cNvSpPr>
          <p:nvPr>
            <p:ph type="body" idx="14"/>
          </p:nvPr>
        </p:nvSpPr>
        <p:spPr/>
        <p:txBody>
          <a:bodyPr/>
          <a:lstStyle/>
          <a:p>
            <a:r>
              <a:rPr lang="en-US" dirty="0"/>
              <a:t>Thread B (push + </a:t>
            </a:r>
            <a:r>
              <a:rPr lang="en-US" dirty="0" err="1"/>
              <a:t>isEmpty</a:t>
            </a:r>
            <a:r>
              <a:rPr lang="en-US" dirty="0"/>
              <a:t>)</a:t>
            </a:r>
          </a:p>
        </p:txBody>
      </p:sp>
      <p:sp>
        <p:nvSpPr>
          <p:cNvPr id="11" name="Content Placeholder 10"/>
          <p:cNvSpPr>
            <a:spLocks noGrp="1"/>
          </p:cNvSpPr>
          <p:nvPr>
            <p:ph sz="half" idx="15"/>
          </p:nvPr>
        </p:nvSpPr>
        <p:spPr/>
        <p:txBody>
          <a:bodyPr>
            <a:normAutofit/>
          </a:bodyPr>
          <a:lstStyle/>
          <a:p>
            <a:r>
              <a:rPr lang="en-US" sz="2800" dirty="0">
                <a:latin typeface="Courier New" panose="02070309020205020404" pitchFamily="49" charset="0"/>
                <a:cs typeface="Courier New" panose="02070309020205020404" pitchFamily="49" charset="0"/>
              </a:rPr>
              <a:t>push(x);</a:t>
            </a:r>
          </a:p>
          <a:p>
            <a:r>
              <a:rPr lang="en-US" sz="2800" dirty="0" err="1">
                <a:latin typeface="Courier New" panose="02070309020205020404" pitchFamily="49" charset="0"/>
                <a:cs typeface="Courier New" panose="02070309020205020404" pitchFamily="49" charset="0"/>
              </a:rPr>
              <a:t>boolean</a:t>
            </a:r>
            <a:r>
              <a:rPr lang="en-US" sz="2800" dirty="0">
                <a:latin typeface="Courier New" panose="02070309020205020404" pitchFamily="49" charset="0"/>
                <a:cs typeface="Courier New" panose="02070309020205020404" pitchFamily="49" charset="0"/>
              </a:rPr>
              <a:t> b = </a:t>
            </a:r>
            <a:r>
              <a:rPr lang="en-US" sz="2800" dirty="0" err="1">
                <a:latin typeface="Courier New" panose="02070309020205020404" pitchFamily="49" charset="0"/>
                <a:cs typeface="Courier New" panose="02070309020205020404" pitchFamily="49" charset="0"/>
              </a:rPr>
              <a:t>isEmpty</a:t>
            </a:r>
            <a:r>
              <a:rPr lang="en-US" sz="2800" dirty="0">
                <a:latin typeface="Courier New" panose="02070309020205020404" pitchFamily="49" charset="0"/>
                <a:cs typeface="Courier New" panose="02070309020205020404" pitchFamily="49" charset="0"/>
              </a:rPr>
              <a:t>();</a:t>
            </a:r>
          </a:p>
        </p:txBody>
      </p:sp>
      <p:sp>
        <p:nvSpPr>
          <p:cNvPr id="12" name="TextBox 11"/>
          <p:cNvSpPr txBox="1"/>
          <p:nvPr/>
        </p:nvSpPr>
        <p:spPr>
          <a:xfrm>
            <a:off x="6096000" y="2096446"/>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1</a:t>
            </a:r>
          </a:p>
        </p:txBody>
      </p:sp>
      <p:sp>
        <p:nvSpPr>
          <p:cNvPr id="13" name="TextBox 12"/>
          <p:cNvSpPr txBox="1"/>
          <p:nvPr/>
        </p:nvSpPr>
        <p:spPr>
          <a:xfrm>
            <a:off x="270917" y="2096445"/>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2</a:t>
            </a:r>
          </a:p>
        </p:txBody>
      </p:sp>
      <p:sp>
        <p:nvSpPr>
          <p:cNvPr id="14" name="TextBox 13"/>
          <p:cNvSpPr txBox="1"/>
          <p:nvPr/>
        </p:nvSpPr>
        <p:spPr>
          <a:xfrm>
            <a:off x="6096000"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3</a:t>
            </a:r>
          </a:p>
        </p:txBody>
      </p:sp>
      <p:sp>
        <p:nvSpPr>
          <p:cNvPr id="15" name="TextBox 14"/>
          <p:cNvSpPr txBox="1"/>
          <p:nvPr/>
        </p:nvSpPr>
        <p:spPr>
          <a:xfrm>
            <a:off x="270917"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4</a:t>
            </a:r>
          </a:p>
        </p:txBody>
      </p:sp>
      <p:sp>
        <p:nvSpPr>
          <p:cNvPr id="16" name="TextBox 15"/>
          <p:cNvSpPr txBox="1"/>
          <p:nvPr/>
        </p:nvSpPr>
        <p:spPr>
          <a:xfrm>
            <a:off x="270917" y="3198167"/>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5</a:t>
            </a:r>
          </a:p>
        </p:txBody>
      </p:sp>
      <p:sp>
        <p:nvSpPr>
          <p:cNvPr id="17" name="TextBox 16"/>
          <p:cNvSpPr txBox="1"/>
          <p:nvPr/>
        </p:nvSpPr>
        <p:spPr>
          <a:xfrm>
            <a:off x="518890" y="4368800"/>
            <a:ext cx="11091219" cy="1815882"/>
          </a:xfrm>
          <a:prstGeom prst="rect">
            <a:avLst/>
          </a:prstGeom>
          <a:noFill/>
        </p:spPr>
        <p:txBody>
          <a:bodyPr wrap="square" rtlCol="0">
            <a:spAutoFit/>
          </a:bodyPr>
          <a:lstStyle/>
          <a:p>
            <a:r>
              <a:rPr lang="en-US" sz="2800" dirty="0"/>
              <a:t>Logical expectation: If we push (and haven’t popped) then the stack is not empty.</a:t>
            </a:r>
          </a:p>
          <a:p>
            <a:endParaRPr lang="en-US" sz="2800" dirty="0"/>
          </a:p>
          <a:p>
            <a:r>
              <a:rPr lang="en-US" sz="2800" dirty="0"/>
              <a:t>This is a bad interleaving, without a data race.</a:t>
            </a:r>
          </a:p>
        </p:txBody>
      </p:sp>
    </p:spTree>
    <p:extLst>
      <p:ext uri="{BB962C8B-B14F-4D97-AF65-F5344CB8AC3E}">
        <p14:creationId xmlns:p14="http://schemas.microsoft.com/office/powerpoint/2010/main" val="342554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Bad Interleaving 2</a:t>
            </a:r>
          </a:p>
        </p:txBody>
      </p:sp>
      <p:sp>
        <p:nvSpPr>
          <p:cNvPr id="8" name="Text Placeholder 7"/>
          <p:cNvSpPr>
            <a:spLocks noGrp="1"/>
          </p:cNvSpPr>
          <p:nvPr>
            <p:ph type="body" idx="1"/>
          </p:nvPr>
        </p:nvSpPr>
        <p:spPr/>
        <p:txBody>
          <a:bodyPr/>
          <a:lstStyle/>
          <a:p>
            <a:r>
              <a:rPr lang="en-US" dirty="0"/>
              <a:t>Thread A (peek)</a:t>
            </a:r>
          </a:p>
        </p:txBody>
      </p:sp>
      <p:sp>
        <p:nvSpPr>
          <p:cNvPr id="9" name="Content Placeholder 8"/>
          <p:cNvSpPr>
            <a:spLocks noGrp="1"/>
          </p:cNvSpPr>
          <p:nvPr>
            <p:ph sz="half" idx="13"/>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0" name="Text Placeholder 9"/>
          <p:cNvSpPr>
            <a:spLocks noGrp="1"/>
          </p:cNvSpPr>
          <p:nvPr>
            <p:ph type="body" idx="14"/>
          </p:nvPr>
        </p:nvSpPr>
        <p:spPr/>
        <p:txBody>
          <a:bodyPr/>
          <a:lstStyle/>
          <a:p>
            <a:r>
              <a:rPr lang="en-US" dirty="0"/>
              <a:t>Thread B (Two Pushes)</a:t>
            </a:r>
          </a:p>
        </p:txBody>
      </p:sp>
      <p:sp>
        <p:nvSpPr>
          <p:cNvPr id="11" name="Content Placeholder 10"/>
          <p:cNvSpPr>
            <a:spLocks noGrp="1"/>
          </p:cNvSpPr>
          <p:nvPr>
            <p:ph sz="half" idx="15"/>
          </p:nvPr>
        </p:nvSpPr>
        <p:spPr/>
        <p:txBody>
          <a:bodyPr>
            <a:normAutofit/>
          </a:bodyPr>
          <a:lstStyle/>
          <a:p>
            <a:r>
              <a:rPr lang="en-US" sz="2800" dirty="0">
                <a:latin typeface="Courier New" panose="02070309020205020404" pitchFamily="49" charset="0"/>
                <a:cs typeface="Courier New" panose="02070309020205020404" pitchFamily="49" charset="0"/>
              </a:rPr>
              <a:t>push(x);</a:t>
            </a:r>
          </a:p>
          <a:p>
            <a:pPr marL="0" indent="0">
              <a:buNone/>
            </a:pPr>
            <a:r>
              <a:rPr lang="en-US" sz="2800" dirty="0">
                <a:latin typeface="Courier New" panose="02070309020205020404" pitchFamily="49" charset="0"/>
                <a:cs typeface="Courier New" panose="02070309020205020404" pitchFamily="49" charset="0"/>
              </a:rPr>
              <a:t> push(y);</a:t>
            </a:r>
          </a:p>
        </p:txBody>
      </p:sp>
      <p:sp>
        <p:nvSpPr>
          <p:cNvPr id="17" name="TextBox 16"/>
          <p:cNvSpPr txBox="1"/>
          <p:nvPr/>
        </p:nvSpPr>
        <p:spPr>
          <a:xfrm>
            <a:off x="518890" y="4368800"/>
            <a:ext cx="11091219" cy="954107"/>
          </a:xfrm>
          <a:prstGeom prst="rect">
            <a:avLst/>
          </a:prstGeom>
          <a:noFill/>
        </p:spPr>
        <p:txBody>
          <a:bodyPr wrap="square" rtlCol="0">
            <a:spAutoFit/>
          </a:bodyPr>
          <a:lstStyle/>
          <a:p>
            <a:r>
              <a:rPr lang="en-US" sz="2800" dirty="0"/>
              <a:t>Logical expectation: Pushed values go in LIFO order</a:t>
            </a:r>
          </a:p>
          <a:p>
            <a:endParaRPr lang="en-US" sz="2800" dirty="0"/>
          </a:p>
        </p:txBody>
      </p:sp>
    </p:spTree>
    <p:extLst>
      <p:ext uri="{BB962C8B-B14F-4D97-AF65-F5344CB8AC3E}">
        <p14:creationId xmlns:p14="http://schemas.microsoft.com/office/powerpoint/2010/main" val="202190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Bad Interleaving 2</a:t>
            </a:r>
          </a:p>
        </p:txBody>
      </p:sp>
      <p:sp>
        <p:nvSpPr>
          <p:cNvPr id="8" name="Text Placeholder 7"/>
          <p:cNvSpPr>
            <a:spLocks noGrp="1"/>
          </p:cNvSpPr>
          <p:nvPr>
            <p:ph type="body" idx="1"/>
          </p:nvPr>
        </p:nvSpPr>
        <p:spPr/>
        <p:txBody>
          <a:bodyPr/>
          <a:lstStyle/>
          <a:p>
            <a:r>
              <a:rPr lang="en-US" dirty="0"/>
              <a:t>Thread A (peek)</a:t>
            </a:r>
          </a:p>
        </p:txBody>
      </p:sp>
      <p:sp>
        <p:nvSpPr>
          <p:cNvPr id="9" name="Content Placeholder 8"/>
          <p:cNvSpPr>
            <a:spLocks noGrp="1"/>
          </p:cNvSpPr>
          <p:nvPr>
            <p:ph sz="half" idx="13"/>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0" name="Text Placeholder 9"/>
          <p:cNvSpPr>
            <a:spLocks noGrp="1"/>
          </p:cNvSpPr>
          <p:nvPr>
            <p:ph type="body" idx="14"/>
          </p:nvPr>
        </p:nvSpPr>
        <p:spPr/>
        <p:txBody>
          <a:bodyPr/>
          <a:lstStyle/>
          <a:p>
            <a:r>
              <a:rPr lang="en-US" dirty="0"/>
              <a:t>Thread B (Two Pushes)</a:t>
            </a:r>
          </a:p>
        </p:txBody>
      </p:sp>
      <p:sp>
        <p:nvSpPr>
          <p:cNvPr id="11" name="Content Placeholder 10"/>
          <p:cNvSpPr>
            <a:spLocks noGrp="1"/>
          </p:cNvSpPr>
          <p:nvPr>
            <p:ph sz="half" idx="15"/>
          </p:nvPr>
        </p:nvSpPr>
        <p:spPr/>
        <p:txBody>
          <a:bodyPr>
            <a:normAutofit/>
          </a:bodyPr>
          <a:lstStyle/>
          <a:p>
            <a:r>
              <a:rPr lang="en-US" sz="2800" dirty="0">
                <a:latin typeface="Courier New" panose="02070309020205020404" pitchFamily="49" charset="0"/>
                <a:cs typeface="Courier New" panose="02070309020205020404" pitchFamily="49" charset="0"/>
              </a:rPr>
              <a:t>push(x);</a:t>
            </a:r>
          </a:p>
          <a:p>
            <a:pPr marL="0" indent="0">
              <a:buNone/>
            </a:pPr>
            <a:r>
              <a:rPr lang="en-US" sz="2800" dirty="0">
                <a:latin typeface="Courier New" panose="02070309020205020404" pitchFamily="49" charset="0"/>
                <a:cs typeface="Courier New" panose="02070309020205020404" pitchFamily="49" charset="0"/>
              </a:rPr>
              <a:t> push(y);</a:t>
            </a:r>
          </a:p>
        </p:txBody>
      </p:sp>
      <p:sp>
        <p:nvSpPr>
          <p:cNvPr id="12" name="TextBox 11"/>
          <p:cNvSpPr txBox="1"/>
          <p:nvPr/>
        </p:nvSpPr>
        <p:spPr>
          <a:xfrm>
            <a:off x="6096000" y="2096446"/>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1</a:t>
            </a:r>
          </a:p>
        </p:txBody>
      </p:sp>
      <p:sp>
        <p:nvSpPr>
          <p:cNvPr id="13" name="TextBox 12"/>
          <p:cNvSpPr txBox="1"/>
          <p:nvPr/>
        </p:nvSpPr>
        <p:spPr>
          <a:xfrm>
            <a:off x="270917" y="2096445"/>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2</a:t>
            </a:r>
          </a:p>
        </p:txBody>
      </p:sp>
      <p:sp>
        <p:nvSpPr>
          <p:cNvPr id="14" name="TextBox 13"/>
          <p:cNvSpPr txBox="1"/>
          <p:nvPr/>
        </p:nvSpPr>
        <p:spPr>
          <a:xfrm>
            <a:off x="6096000"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3</a:t>
            </a:r>
          </a:p>
        </p:txBody>
      </p:sp>
      <p:sp>
        <p:nvSpPr>
          <p:cNvPr id="15" name="TextBox 14"/>
          <p:cNvSpPr txBox="1"/>
          <p:nvPr/>
        </p:nvSpPr>
        <p:spPr>
          <a:xfrm>
            <a:off x="270917"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4</a:t>
            </a:r>
          </a:p>
        </p:txBody>
      </p:sp>
      <p:sp>
        <p:nvSpPr>
          <p:cNvPr id="16" name="TextBox 15"/>
          <p:cNvSpPr txBox="1"/>
          <p:nvPr/>
        </p:nvSpPr>
        <p:spPr>
          <a:xfrm>
            <a:off x="270917" y="3198167"/>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5</a:t>
            </a:r>
          </a:p>
        </p:txBody>
      </p:sp>
      <p:sp>
        <p:nvSpPr>
          <p:cNvPr id="17" name="TextBox 16"/>
          <p:cNvSpPr txBox="1"/>
          <p:nvPr/>
        </p:nvSpPr>
        <p:spPr>
          <a:xfrm>
            <a:off x="518890" y="4368800"/>
            <a:ext cx="11091219" cy="1815882"/>
          </a:xfrm>
          <a:prstGeom prst="rect">
            <a:avLst/>
          </a:prstGeom>
          <a:noFill/>
        </p:spPr>
        <p:txBody>
          <a:bodyPr wrap="square" rtlCol="0">
            <a:spAutoFit/>
          </a:bodyPr>
          <a:lstStyle/>
          <a:p>
            <a:r>
              <a:rPr lang="en-US" sz="2800" dirty="0"/>
              <a:t>Logical expectation: Pushed values go in LIFO order</a:t>
            </a:r>
          </a:p>
          <a:p>
            <a:endParaRPr lang="en-US" sz="2800" dirty="0"/>
          </a:p>
          <a:p>
            <a:r>
              <a:rPr lang="en-US" sz="2800" dirty="0"/>
              <a:t>This is a bad interleaving, without a data race.</a:t>
            </a:r>
          </a:p>
          <a:p>
            <a:r>
              <a:rPr lang="en-US" sz="2800" dirty="0"/>
              <a:t>Notice, this interleaving would be fine if we just had a generic list!</a:t>
            </a:r>
          </a:p>
        </p:txBody>
      </p:sp>
    </p:spTree>
    <p:extLst>
      <p:ext uri="{BB962C8B-B14F-4D97-AF65-F5344CB8AC3E}">
        <p14:creationId xmlns:p14="http://schemas.microsoft.com/office/powerpoint/2010/main" val="19336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Bad Interleaving 3</a:t>
            </a:r>
          </a:p>
        </p:txBody>
      </p:sp>
      <p:sp>
        <p:nvSpPr>
          <p:cNvPr id="8" name="Text Placeholder 7"/>
          <p:cNvSpPr>
            <a:spLocks noGrp="1"/>
          </p:cNvSpPr>
          <p:nvPr>
            <p:ph type="body" idx="1"/>
          </p:nvPr>
        </p:nvSpPr>
        <p:spPr/>
        <p:txBody>
          <a:bodyPr/>
          <a:lstStyle/>
          <a:p>
            <a:r>
              <a:rPr lang="en-US" dirty="0"/>
              <a:t>Thread A (peek)</a:t>
            </a:r>
          </a:p>
        </p:txBody>
      </p:sp>
      <p:sp>
        <p:nvSpPr>
          <p:cNvPr id="9" name="Content Placeholder 8"/>
          <p:cNvSpPr>
            <a:spLocks noGrp="1"/>
          </p:cNvSpPr>
          <p:nvPr>
            <p:ph sz="half" idx="13"/>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0" name="Text Placeholder 9"/>
          <p:cNvSpPr>
            <a:spLocks noGrp="1"/>
          </p:cNvSpPr>
          <p:nvPr>
            <p:ph type="body" idx="14"/>
          </p:nvPr>
        </p:nvSpPr>
        <p:spPr/>
        <p:txBody>
          <a:bodyPr/>
          <a:lstStyle/>
          <a:p>
            <a:r>
              <a:rPr lang="en-US" dirty="0"/>
              <a:t>Thread B (Two Pushes, POP)</a:t>
            </a:r>
          </a:p>
        </p:txBody>
      </p:sp>
      <p:sp>
        <p:nvSpPr>
          <p:cNvPr id="11" name="Content Placeholder 10"/>
          <p:cNvSpPr>
            <a:spLocks noGrp="1"/>
          </p:cNvSpPr>
          <p:nvPr>
            <p:ph sz="half" idx="15"/>
          </p:nvPr>
        </p:nvSpPr>
        <p:spPr/>
        <p:txBody>
          <a:bodyPr>
            <a:normAutofit/>
          </a:bodyPr>
          <a:lstStyle/>
          <a:p>
            <a:r>
              <a:rPr lang="en-US" sz="2800" dirty="0">
                <a:latin typeface="Courier New" panose="02070309020205020404" pitchFamily="49" charset="0"/>
                <a:cs typeface="Courier New" panose="02070309020205020404" pitchFamily="49" charset="0"/>
              </a:rPr>
              <a:t>push(x);</a:t>
            </a:r>
          </a:p>
          <a:p>
            <a:pPr marL="0" indent="0">
              <a:buNone/>
            </a:pPr>
            <a:r>
              <a:rPr lang="en-US" sz="2800" dirty="0">
                <a:latin typeface="Courier New" panose="02070309020205020404" pitchFamily="49" charset="0"/>
                <a:cs typeface="Courier New" panose="02070309020205020404" pitchFamily="49" charset="0"/>
              </a:rPr>
              <a:t> push(y);</a:t>
            </a:r>
          </a:p>
          <a:p>
            <a:pPr marL="0" indent="0">
              <a:buNone/>
            </a:pPr>
            <a:r>
              <a:rPr lang="en-US" sz="2800" dirty="0">
                <a:latin typeface="Courier New" panose="02070309020205020404" pitchFamily="49" charset="0"/>
                <a:cs typeface="Courier New" panose="02070309020205020404" pitchFamily="49" charset="0"/>
              </a:rPr>
              <a:t> E </a:t>
            </a:r>
            <a:r>
              <a:rPr lang="en-US" sz="2800" dirty="0" err="1">
                <a:latin typeface="Courier New" panose="02070309020205020404" pitchFamily="49" charset="0"/>
                <a:cs typeface="Courier New" panose="02070309020205020404" pitchFamily="49" charset="0"/>
              </a:rPr>
              <a:t>e</a:t>
            </a:r>
            <a:r>
              <a:rPr lang="en-US" sz="2800" dirty="0">
                <a:latin typeface="Courier New" panose="02070309020205020404" pitchFamily="49" charset="0"/>
                <a:cs typeface="Courier New" panose="02070309020205020404" pitchFamily="49" charset="0"/>
              </a:rPr>
              <a:t> = pop();</a:t>
            </a:r>
          </a:p>
        </p:txBody>
      </p:sp>
      <p:sp>
        <p:nvSpPr>
          <p:cNvPr id="17" name="TextBox 16"/>
          <p:cNvSpPr txBox="1"/>
          <p:nvPr/>
        </p:nvSpPr>
        <p:spPr>
          <a:xfrm>
            <a:off x="518890" y="4368800"/>
            <a:ext cx="11091219" cy="954107"/>
          </a:xfrm>
          <a:prstGeom prst="rect">
            <a:avLst/>
          </a:prstGeom>
          <a:noFill/>
        </p:spPr>
        <p:txBody>
          <a:bodyPr wrap="square" rtlCol="0">
            <a:spAutoFit/>
          </a:bodyPr>
          <a:lstStyle/>
          <a:p>
            <a:r>
              <a:rPr lang="en-US" sz="2800" dirty="0"/>
              <a:t>Logical expectation: Popped values come in LIFO order</a:t>
            </a:r>
          </a:p>
          <a:p>
            <a:endParaRPr lang="en-US" sz="2800" dirty="0"/>
          </a:p>
        </p:txBody>
      </p:sp>
    </p:spTree>
    <p:extLst>
      <p:ext uri="{BB962C8B-B14F-4D97-AF65-F5344CB8AC3E}">
        <p14:creationId xmlns:p14="http://schemas.microsoft.com/office/powerpoint/2010/main" val="362493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Bad Interleaving 3</a:t>
            </a:r>
          </a:p>
        </p:txBody>
      </p:sp>
      <p:sp>
        <p:nvSpPr>
          <p:cNvPr id="8" name="Text Placeholder 7"/>
          <p:cNvSpPr>
            <a:spLocks noGrp="1"/>
          </p:cNvSpPr>
          <p:nvPr>
            <p:ph type="body" idx="1"/>
          </p:nvPr>
        </p:nvSpPr>
        <p:spPr/>
        <p:txBody>
          <a:bodyPr/>
          <a:lstStyle/>
          <a:p>
            <a:r>
              <a:rPr lang="en-US" dirty="0"/>
              <a:t>Thread A (peek)</a:t>
            </a:r>
          </a:p>
        </p:txBody>
      </p:sp>
      <p:sp>
        <p:nvSpPr>
          <p:cNvPr id="9" name="Content Placeholder 8"/>
          <p:cNvSpPr>
            <a:spLocks noGrp="1"/>
          </p:cNvSpPr>
          <p:nvPr>
            <p:ph sz="half" idx="13"/>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0" name="Text Placeholder 9"/>
          <p:cNvSpPr>
            <a:spLocks noGrp="1"/>
          </p:cNvSpPr>
          <p:nvPr>
            <p:ph type="body" idx="14"/>
          </p:nvPr>
        </p:nvSpPr>
        <p:spPr/>
        <p:txBody>
          <a:bodyPr/>
          <a:lstStyle/>
          <a:p>
            <a:r>
              <a:rPr lang="en-US" dirty="0"/>
              <a:t>Thread B (Two Pushes, POP)</a:t>
            </a:r>
          </a:p>
        </p:txBody>
      </p:sp>
      <p:sp>
        <p:nvSpPr>
          <p:cNvPr id="11" name="Content Placeholder 10"/>
          <p:cNvSpPr>
            <a:spLocks noGrp="1"/>
          </p:cNvSpPr>
          <p:nvPr>
            <p:ph sz="half" idx="15"/>
          </p:nvPr>
        </p:nvSpPr>
        <p:spPr/>
        <p:txBody>
          <a:bodyPr>
            <a:normAutofit/>
          </a:bodyPr>
          <a:lstStyle/>
          <a:p>
            <a:r>
              <a:rPr lang="en-US" sz="2800" dirty="0">
                <a:latin typeface="Courier New" panose="02070309020205020404" pitchFamily="49" charset="0"/>
                <a:cs typeface="Courier New" panose="02070309020205020404" pitchFamily="49" charset="0"/>
              </a:rPr>
              <a:t>push(x);</a:t>
            </a:r>
          </a:p>
          <a:p>
            <a:pPr marL="0" indent="0">
              <a:buNone/>
            </a:pPr>
            <a:r>
              <a:rPr lang="en-US" sz="2800" dirty="0">
                <a:latin typeface="Courier New" panose="02070309020205020404" pitchFamily="49" charset="0"/>
                <a:cs typeface="Courier New" panose="02070309020205020404" pitchFamily="49" charset="0"/>
              </a:rPr>
              <a:t> push(y);</a:t>
            </a:r>
          </a:p>
          <a:p>
            <a:pPr marL="0" indent="0">
              <a:buNone/>
            </a:pPr>
            <a:r>
              <a:rPr lang="en-US" sz="2800" dirty="0">
                <a:latin typeface="Courier New" panose="02070309020205020404" pitchFamily="49" charset="0"/>
                <a:cs typeface="Courier New" panose="02070309020205020404" pitchFamily="49" charset="0"/>
              </a:rPr>
              <a:t> E </a:t>
            </a:r>
            <a:r>
              <a:rPr lang="en-US" sz="2800" dirty="0" err="1">
                <a:latin typeface="Courier New" panose="02070309020205020404" pitchFamily="49" charset="0"/>
                <a:cs typeface="Courier New" panose="02070309020205020404" pitchFamily="49" charset="0"/>
              </a:rPr>
              <a:t>e</a:t>
            </a:r>
            <a:r>
              <a:rPr lang="en-US" sz="2800" dirty="0">
                <a:latin typeface="Courier New" panose="02070309020205020404" pitchFamily="49" charset="0"/>
                <a:cs typeface="Courier New" panose="02070309020205020404" pitchFamily="49" charset="0"/>
              </a:rPr>
              <a:t> = pop();</a:t>
            </a:r>
          </a:p>
        </p:txBody>
      </p:sp>
      <p:sp>
        <p:nvSpPr>
          <p:cNvPr id="12" name="TextBox 11"/>
          <p:cNvSpPr txBox="1"/>
          <p:nvPr/>
        </p:nvSpPr>
        <p:spPr>
          <a:xfrm>
            <a:off x="6096000" y="2096446"/>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1</a:t>
            </a:r>
          </a:p>
        </p:txBody>
      </p:sp>
      <p:sp>
        <p:nvSpPr>
          <p:cNvPr id="13" name="TextBox 12"/>
          <p:cNvSpPr txBox="1"/>
          <p:nvPr/>
        </p:nvSpPr>
        <p:spPr>
          <a:xfrm>
            <a:off x="270917" y="2096445"/>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3</a:t>
            </a:r>
          </a:p>
        </p:txBody>
      </p:sp>
      <p:sp>
        <p:nvSpPr>
          <p:cNvPr id="14" name="TextBox 13"/>
          <p:cNvSpPr txBox="1"/>
          <p:nvPr/>
        </p:nvSpPr>
        <p:spPr>
          <a:xfrm>
            <a:off x="6096000"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2</a:t>
            </a:r>
          </a:p>
        </p:txBody>
      </p:sp>
      <p:sp>
        <p:nvSpPr>
          <p:cNvPr id="15" name="TextBox 14"/>
          <p:cNvSpPr txBox="1"/>
          <p:nvPr/>
        </p:nvSpPr>
        <p:spPr>
          <a:xfrm>
            <a:off x="270917"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5</a:t>
            </a:r>
          </a:p>
        </p:txBody>
      </p:sp>
      <p:sp>
        <p:nvSpPr>
          <p:cNvPr id="16" name="TextBox 15"/>
          <p:cNvSpPr txBox="1"/>
          <p:nvPr/>
        </p:nvSpPr>
        <p:spPr>
          <a:xfrm>
            <a:off x="270917" y="3198167"/>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6</a:t>
            </a:r>
          </a:p>
        </p:txBody>
      </p:sp>
      <p:sp>
        <p:nvSpPr>
          <p:cNvPr id="17" name="TextBox 16"/>
          <p:cNvSpPr txBox="1"/>
          <p:nvPr/>
        </p:nvSpPr>
        <p:spPr>
          <a:xfrm>
            <a:off x="518890" y="4368800"/>
            <a:ext cx="11091219" cy="954107"/>
          </a:xfrm>
          <a:prstGeom prst="rect">
            <a:avLst/>
          </a:prstGeom>
          <a:noFill/>
        </p:spPr>
        <p:txBody>
          <a:bodyPr wrap="square" rtlCol="0">
            <a:spAutoFit/>
          </a:bodyPr>
          <a:lstStyle/>
          <a:p>
            <a:r>
              <a:rPr lang="en-US" sz="2800" dirty="0"/>
              <a:t>Logical expectation: Popped values come in LIFO order</a:t>
            </a:r>
          </a:p>
          <a:p>
            <a:endParaRPr lang="en-US" sz="2800" dirty="0"/>
          </a:p>
        </p:txBody>
      </p:sp>
      <p:sp>
        <p:nvSpPr>
          <p:cNvPr id="18" name="TextBox 17"/>
          <p:cNvSpPr txBox="1"/>
          <p:nvPr/>
        </p:nvSpPr>
        <p:spPr>
          <a:xfrm>
            <a:off x="6096000" y="3210428"/>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4</a:t>
            </a:r>
          </a:p>
        </p:txBody>
      </p:sp>
    </p:spTree>
    <p:extLst>
      <p:ext uri="{BB962C8B-B14F-4D97-AF65-F5344CB8AC3E}">
        <p14:creationId xmlns:p14="http://schemas.microsoft.com/office/powerpoint/2010/main" val="40648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Bad Interleaving 4</a:t>
            </a:r>
          </a:p>
        </p:txBody>
      </p:sp>
      <p:sp>
        <p:nvSpPr>
          <p:cNvPr id="8" name="Text Placeholder 7"/>
          <p:cNvSpPr>
            <a:spLocks noGrp="1"/>
          </p:cNvSpPr>
          <p:nvPr>
            <p:ph type="body" idx="1"/>
          </p:nvPr>
        </p:nvSpPr>
        <p:spPr/>
        <p:txBody>
          <a:bodyPr/>
          <a:lstStyle/>
          <a:p>
            <a:r>
              <a:rPr lang="en-US" dirty="0"/>
              <a:t>Thread A (peek)</a:t>
            </a:r>
          </a:p>
        </p:txBody>
      </p:sp>
      <p:sp>
        <p:nvSpPr>
          <p:cNvPr id="9" name="Content Placeholder 8"/>
          <p:cNvSpPr>
            <a:spLocks noGrp="1"/>
          </p:cNvSpPr>
          <p:nvPr>
            <p:ph sz="half" idx="13"/>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0" name="Text Placeholder 9"/>
          <p:cNvSpPr>
            <a:spLocks noGrp="1"/>
          </p:cNvSpPr>
          <p:nvPr>
            <p:ph type="body" idx="14"/>
          </p:nvPr>
        </p:nvSpPr>
        <p:spPr/>
        <p:txBody>
          <a:bodyPr/>
          <a:lstStyle/>
          <a:p>
            <a:r>
              <a:rPr lang="en-US" dirty="0"/>
              <a:t>Thread B (peek)</a:t>
            </a:r>
          </a:p>
        </p:txBody>
      </p:sp>
      <p:sp>
        <p:nvSpPr>
          <p:cNvPr id="11" name="Content Placeholder 10"/>
          <p:cNvSpPr>
            <a:spLocks noGrp="1"/>
          </p:cNvSpPr>
          <p:nvPr>
            <p:ph sz="half" idx="15"/>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7" name="TextBox 16"/>
          <p:cNvSpPr txBox="1"/>
          <p:nvPr/>
        </p:nvSpPr>
        <p:spPr>
          <a:xfrm>
            <a:off x="518890" y="4368800"/>
            <a:ext cx="11091219" cy="1384995"/>
          </a:xfrm>
          <a:prstGeom prst="rect">
            <a:avLst/>
          </a:prstGeom>
          <a:noFill/>
        </p:spPr>
        <p:txBody>
          <a:bodyPr wrap="square" rtlCol="0">
            <a:spAutoFit/>
          </a:bodyPr>
          <a:lstStyle/>
          <a:p>
            <a:r>
              <a:rPr lang="en-US" sz="2800" dirty="0"/>
              <a:t>Logical expectation: Peek on a non-empty heap does not throw an exception</a:t>
            </a:r>
          </a:p>
          <a:p>
            <a:endParaRPr lang="en-US" sz="2800" dirty="0"/>
          </a:p>
        </p:txBody>
      </p:sp>
    </p:spTree>
    <p:extLst>
      <p:ext uri="{BB962C8B-B14F-4D97-AF65-F5344CB8AC3E}">
        <p14:creationId xmlns:p14="http://schemas.microsoft.com/office/powerpoint/2010/main" val="104519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Bad Interleaving 4</a:t>
            </a:r>
          </a:p>
        </p:txBody>
      </p:sp>
      <p:sp>
        <p:nvSpPr>
          <p:cNvPr id="8" name="Text Placeholder 7"/>
          <p:cNvSpPr>
            <a:spLocks noGrp="1"/>
          </p:cNvSpPr>
          <p:nvPr>
            <p:ph type="body" idx="1"/>
          </p:nvPr>
        </p:nvSpPr>
        <p:spPr/>
        <p:txBody>
          <a:bodyPr/>
          <a:lstStyle/>
          <a:p>
            <a:r>
              <a:rPr lang="en-US" dirty="0"/>
              <a:t>Thread A (peek)</a:t>
            </a:r>
          </a:p>
        </p:txBody>
      </p:sp>
      <p:sp>
        <p:nvSpPr>
          <p:cNvPr id="9" name="Content Placeholder 8"/>
          <p:cNvSpPr>
            <a:spLocks noGrp="1"/>
          </p:cNvSpPr>
          <p:nvPr>
            <p:ph sz="half" idx="13"/>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0" name="Text Placeholder 9"/>
          <p:cNvSpPr>
            <a:spLocks noGrp="1"/>
          </p:cNvSpPr>
          <p:nvPr>
            <p:ph type="body" idx="14"/>
          </p:nvPr>
        </p:nvSpPr>
        <p:spPr/>
        <p:txBody>
          <a:bodyPr/>
          <a:lstStyle/>
          <a:p>
            <a:r>
              <a:rPr lang="en-US" dirty="0"/>
              <a:t>Thread B (peek)</a:t>
            </a:r>
          </a:p>
        </p:txBody>
      </p:sp>
      <p:sp>
        <p:nvSpPr>
          <p:cNvPr id="11" name="Content Placeholder 10"/>
          <p:cNvSpPr>
            <a:spLocks noGrp="1"/>
          </p:cNvSpPr>
          <p:nvPr>
            <p:ph sz="half" idx="15"/>
          </p:nvPr>
        </p:nvSpPr>
        <p:spPr/>
        <p:txBody>
          <a:bodyPr>
            <a:normAutofit/>
          </a:bodyPr>
          <a:lstStyle/>
          <a:p>
            <a:r>
              <a:rPr lang="en-US" sz="2800" dirty="0">
                <a:latin typeface="Courier New" panose="02070309020205020404" pitchFamily="49" charset="0"/>
                <a:cs typeface="Courier New" panose="02070309020205020404" pitchFamily="49" charset="0"/>
              </a:rPr>
              <a:t>E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 = pop();</a:t>
            </a:r>
          </a:p>
          <a:p>
            <a:r>
              <a:rPr lang="en-US" sz="2800" dirty="0">
                <a:latin typeface="Courier New" panose="02070309020205020404" pitchFamily="49" charset="0"/>
                <a:cs typeface="Courier New" panose="02070309020205020404" pitchFamily="49" charset="0"/>
              </a:rPr>
              <a:t>push(</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a:p>
            <a:r>
              <a:rPr lang="en-US" sz="2800" dirty="0">
                <a:latin typeface="Courier New" panose="02070309020205020404" pitchFamily="49" charset="0"/>
                <a:cs typeface="Courier New" panose="02070309020205020404" pitchFamily="49" charset="0"/>
              </a:rPr>
              <a:t>return </a:t>
            </a:r>
            <a:r>
              <a:rPr lang="en-US" sz="2800" dirty="0" err="1">
                <a:latin typeface="Courier New" panose="02070309020205020404" pitchFamily="49" charset="0"/>
                <a:cs typeface="Courier New" panose="02070309020205020404" pitchFamily="49" charset="0"/>
              </a:rPr>
              <a:t>ans</a:t>
            </a:r>
            <a:r>
              <a:rPr lang="en-US" sz="2800" dirty="0">
                <a:latin typeface="Courier New" panose="02070309020205020404" pitchFamily="49" charset="0"/>
                <a:cs typeface="Courier New" panose="02070309020205020404" pitchFamily="49" charset="0"/>
              </a:rPr>
              <a:t>;</a:t>
            </a:r>
          </a:p>
        </p:txBody>
      </p:sp>
      <p:sp>
        <p:nvSpPr>
          <p:cNvPr id="12" name="TextBox 11"/>
          <p:cNvSpPr txBox="1"/>
          <p:nvPr/>
        </p:nvSpPr>
        <p:spPr>
          <a:xfrm>
            <a:off x="6096000" y="2096446"/>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1</a:t>
            </a:r>
          </a:p>
        </p:txBody>
      </p:sp>
      <p:sp>
        <p:nvSpPr>
          <p:cNvPr id="13" name="TextBox 12"/>
          <p:cNvSpPr txBox="1"/>
          <p:nvPr/>
        </p:nvSpPr>
        <p:spPr>
          <a:xfrm>
            <a:off x="270917" y="2096445"/>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2</a:t>
            </a:r>
          </a:p>
        </p:txBody>
      </p:sp>
      <p:sp>
        <p:nvSpPr>
          <p:cNvPr id="14" name="TextBox 13"/>
          <p:cNvSpPr txBox="1"/>
          <p:nvPr/>
        </p:nvSpPr>
        <p:spPr>
          <a:xfrm>
            <a:off x="6096000"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5</a:t>
            </a:r>
          </a:p>
        </p:txBody>
      </p:sp>
      <p:sp>
        <p:nvSpPr>
          <p:cNvPr id="15" name="TextBox 14"/>
          <p:cNvSpPr txBox="1"/>
          <p:nvPr/>
        </p:nvSpPr>
        <p:spPr>
          <a:xfrm>
            <a:off x="270917" y="2675632"/>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3</a:t>
            </a:r>
          </a:p>
        </p:txBody>
      </p:sp>
      <p:sp>
        <p:nvSpPr>
          <p:cNvPr id="16" name="TextBox 15"/>
          <p:cNvSpPr txBox="1"/>
          <p:nvPr/>
        </p:nvSpPr>
        <p:spPr>
          <a:xfrm>
            <a:off x="270917" y="3198167"/>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4</a:t>
            </a:r>
          </a:p>
        </p:txBody>
      </p:sp>
      <p:sp>
        <p:nvSpPr>
          <p:cNvPr id="17" name="TextBox 16"/>
          <p:cNvSpPr txBox="1"/>
          <p:nvPr/>
        </p:nvSpPr>
        <p:spPr>
          <a:xfrm>
            <a:off x="518890" y="4368800"/>
            <a:ext cx="11091219" cy="1384995"/>
          </a:xfrm>
          <a:prstGeom prst="rect">
            <a:avLst/>
          </a:prstGeom>
          <a:noFill/>
        </p:spPr>
        <p:txBody>
          <a:bodyPr wrap="square" rtlCol="0">
            <a:spAutoFit/>
          </a:bodyPr>
          <a:lstStyle/>
          <a:p>
            <a:r>
              <a:rPr lang="en-US" sz="2800" dirty="0"/>
              <a:t>Logical expectation: Peek on a non-empty queue does not throw an exception</a:t>
            </a:r>
          </a:p>
          <a:p>
            <a:endParaRPr lang="en-US" sz="2800" dirty="0"/>
          </a:p>
        </p:txBody>
      </p:sp>
      <p:sp>
        <p:nvSpPr>
          <p:cNvPr id="18" name="TextBox 17"/>
          <p:cNvSpPr txBox="1"/>
          <p:nvPr/>
        </p:nvSpPr>
        <p:spPr>
          <a:xfrm>
            <a:off x="6082971" y="3227618"/>
            <a:ext cx="495946" cy="461665"/>
          </a:xfrm>
          <a:prstGeom prst="rect">
            <a:avLst/>
          </a:prstGeom>
          <a:noFill/>
          <a:ln>
            <a:solidFill>
              <a:srgbClr val="FF0000"/>
            </a:solidFill>
          </a:ln>
        </p:spPr>
        <p:txBody>
          <a:bodyPr wrap="square" rtlCol="0">
            <a:spAutoFit/>
          </a:bodyPr>
          <a:lstStyle/>
          <a:p>
            <a:pPr algn="ctr"/>
            <a:r>
              <a:rPr lang="en-US" sz="2400" dirty="0">
                <a:solidFill>
                  <a:srgbClr val="FF0000"/>
                </a:solidFill>
              </a:rPr>
              <a:t>6</a:t>
            </a:r>
          </a:p>
        </p:txBody>
      </p:sp>
    </p:spTree>
    <p:extLst>
      <p:ext uri="{BB962C8B-B14F-4D97-AF65-F5344CB8AC3E}">
        <p14:creationId xmlns:p14="http://schemas.microsoft.com/office/powerpoint/2010/main" val="22776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DE5C-A4C1-4852-85DC-6C4FE1DD9102}"/>
              </a:ext>
            </a:extLst>
          </p:cNvPr>
          <p:cNvSpPr>
            <a:spLocks noGrp="1"/>
          </p:cNvSpPr>
          <p:nvPr>
            <p:ph type="title"/>
          </p:nvPr>
        </p:nvSpPr>
        <p:spPr/>
        <p:txBody>
          <a:bodyPr/>
          <a:lstStyle/>
          <a:p>
            <a:r>
              <a:rPr lang="en-US" dirty="0"/>
              <a:t>Warm-Up</a:t>
            </a:r>
          </a:p>
        </p:txBody>
      </p:sp>
      <p:sp>
        <p:nvSpPr>
          <p:cNvPr id="3" name="Content Placeholder 2">
            <a:extLst>
              <a:ext uri="{FF2B5EF4-FFF2-40B4-BE49-F238E27FC236}">
                <a16:creationId xmlns:a16="http://schemas.microsoft.com/office/drawing/2014/main" id="{F88B2407-798C-482F-9219-4AC2273BCCEF}"/>
              </a:ext>
            </a:extLst>
          </p:cNvPr>
          <p:cNvSpPr>
            <a:spLocks noGrp="1"/>
          </p:cNvSpPr>
          <p:nvPr>
            <p:ph idx="1"/>
          </p:nvPr>
        </p:nvSpPr>
        <p:spPr>
          <a:xfrm>
            <a:off x="502088" y="1277943"/>
            <a:ext cx="8221288" cy="1410393"/>
          </a:xfrm>
        </p:spPr>
        <p:txBody>
          <a:bodyPr>
            <a:noAutofit/>
          </a:bodyPr>
          <a:lstStyle/>
          <a:p>
            <a:pPr marL="0" indent="0">
              <a:buNone/>
            </a:pPr>
            <a:r>
              <a:rPr lang="en-US" sz="2400" dirty="0">
                <a:latin typeface="Courier New" panose="02070309020205020404" pitchFamily="49" charset="0"/>
                <a:cs typeface="Courier New" panose="02070309020205020404" pitchFamily="49" charset="0"/>
              </a:rPr>
              <a:t>class </a:t>
            </a:r>
            <a:r>
              <a:rPr lang="en-US" sz="2400" dirty="0" err="1">
                <a:latin typeface="Courier New" panose="02070309020205020404" pitchFamily="49" charset="0"/>
                <a:cs typeface="Courier New" panose="02070309020205020404" pitchFamily="49" charset="0"/>
              </a:rPr>
              <a:t>BankAccount</a:t>
            </a:r>
            <a:r>
              <a:rPr lang="en-US" sz="2400" dirty="0">
                <a:latin typeface="Courier New" panose="02070309020205020404" pitchFamily="49" charset="0"/>
                <a:cs typeface="Courier New" panose="02070309020205020404" pitchFamily="49" charset="0"/>
              </a:rPr>
              <a:t>{</a:t>
            </a:r>
          </a:p>
          <a:p>
            <a:pPr marL="128016" lvl="1" indent="0">
              <a:buNone/>
            </a:pPr>
            <a:r>
              <a:rPr lang="en-US" sz="2400" dirty="0">
                <a:latin typeface="Courier New" panose="02070309020205020404" pitchFamily="49" charset="0"/>
                <a:cs typeface="Courier New" panose="02070309020205020404" pitchFamily="49" charset="0"/>
              </a:rPr>
              <a:t>private </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balance = 0;</a:t>
            </a:r>
          </a:p>
          <a:p>
            <a:pPr marL="128016" lvl="1" indent="0">
              <a:buNone/>
            </a:pPr>
            <a:r>
              <a:rPr lang="en-US" sz="2400" dirty="0">
                <a:latin typeface="Courier New" panose="02070309020205020404" pitchFamily="49" charset="0"/>
                <a:cs typeface="Courier New" panose="02070309020205020404" pitchFamily="49" charset="0"/>
              </a:rPr>
              <a:t>private Lock </a:t>
            </a:r>
            <a:r>
              <a:rPr lang="en-US" sz="2400" dirty="0" err="1">
                <a:latin typeface="Courier New" panose="02070309020205020404" pitchFamily="49" charset="0"/>
                <a:cs typeface="Courier New" panose="02070309020205020404" pitchFamily="49" charset="0"/>
              </a:rPr>
              <a:t>lk</a:t>
            </a:r>
            <a:r>
              <a:rPr lang="en-US" sz="2400" dirty="0">
                <a:latin typeface="Courier New" panose="02070309020205020404" pitchFamily="49" charset="0"/>
                <a:cs typeface="Courier New" panose="02070309020205020404" pitchFamily="49" charset="0"/>
              </a:rPr>
              <a:t> = new Lock(); </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private Lock lk2 = new Lock();</a:t>
            </a:r>
          </a:p>
          <a:p>
            <a:pPr marL="128016" lvl="1" indent="0">
              <a:buNone/>
            </a:pPr>
            <a:endParaRPr lang="en-US" sz="2400" dirty="0">
              <a:latin typeface="Courier New" panose="02070309020205020404" pitchFamily="49" charset="0"/>
              <a:cs typeface="Courier New" panose="02070309020205020404" pitchFamily="49" charset="0"/>
            </a:endParaRPr>
          </a:p>
          <a:p>
            <a:pPr marL="128016" lvl="1" indent="0">
              <a:buNone/>
            </a:pPr>
            <a:r>
              <a:rPr lang="en-US" sz="24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43AD1D0E-E056-4E95-8FDC-2B2CC1BDB869}"/>
              </a:ext>
            </a:extLst>
          </p:cNvPr>
          <p:cNvSpPr txBox="1"/>
          <p:nvPr/>
        </p:nvSpPr>
        <p:spPr>
          <a:xfrm>
            <a:off x="328351" y="2994734"/>
            <a:ext cx="6557081" cy="4062651"/>
          </a:xfrm>
          <a:prstGeom prst="rect">
            <a:avLst/>
          </a:prstGeom>
          <a:noFill/>
        </p:spPr>
        <p:txBody>
          <a:bodyPr wrap="square" rtlCol="0">
            <a:spAutoFit/>
          </a:bodyPr>
          <a:lstStyle/>
          <a:p>
            <a:pPr marL="128016" lvl="1" indent="0">
              <a:buNone/>
            </a:pPr>
            <a:r>
              <a:rPr lang="en-US" sz="2400" dirty="0">
                <a:latin typeface="Courier New" panose="02070309020205020404" pitchFamily="49" charset="0"/>
                <a:cs typeface="Courier New" panose="02070309020205020404" pitchFamily="49" charset="0"/>
              </a:rPr>
              <a:t>void withdraw(int amount){</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lk.acquire</a:t>
            </a:r>
            <a:r>
              <a:rPr lang="en-US" sz="2400" dirty="0">
                <a:latin typeface="Courier New" panose="02070309020205020404" pitchFamily="49" charset="0"/>
                <a:cs typeface="Courier New" panose="02070309020205020404" pitchFamily="49" charset="0"/>
              </a:rPr>
              <a:t>(); //might block</a:t>
            </a:r>
          </a:p>
          <a:p>
            <a:pPr marL="310896" lvl="2" indent="0">
              <a:buNone/>
            </a:pPr>
            <a:r>
              <a:rPr lang="en-US" sz="2400" dirty="0">
                <a:latin typeface="Courier New" panose="02070309020205020404" pitchFamily="49" charset="0"/>
                <a:cs typeface="Courier New" panose="02070309020205020404" pitchFamily="49" charset="0"/>
              </a:rPr>
              <a:t>  int b = </a:t>
            </a:r>
            <a:r>
              <a:rPr lang="en-US" sz="2400" dirty="0" err="1">
                <a:latin typeface="Courier New" panose="02070309020205020404" pitchFamily="49" charset="0"/>
                <a:cs typeface="Courier New" panose="02070309020205020404" pitchFamily="49" charset="0"/>
              </a:rPr>
              <a:t>getBalance</a:t>
            </a:r>
            <a:r>
              <a:rPr lang="en-US" sz="2400" dirty="0">
                <a:latin typeface="Courier New" panose="02070309020205020404" pitchFamily="49" charset="0"/>
                <a:cs typeface="Courier New" panose="02070309020205020404" pitchFamily="49" charset="0"/>
              </a:rPr>
              <a:t>();</a:t>
            </a:r>
          </a:p>
          <a:p>
            <a:pPr marL="310896" lvl="2" indent="0">
              <a:buNone/>
            </a:pPr>
            <a:r>
              <a:rPr lang="en-US" sz="2400" dirty="0">
                <a:latin typeface="Courier New" panose="02070309020205020404" pitchFamily="49" charset="0"/>
                <a:cs typeface="Courier New" panose="02070309020205020404" pitchFamily="49" charset="0"/>
              </a:rPr>
              <a:t>  if(amount &gt; b) { </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lk.release</a:t>
            </a:r>
            <a:r>
              <a:rPr lang="en-US" sz="2400" dirty="0">
                <a:latin typeface="Courier New" panose="02070309020205020404" pitchFamily="49" charset="0"/>
                <a:cs typeface="Courier New" panose="02070309020205020404" pitchFamily="49" charset="0"/>
              </a:rPr>
              <a:t>();</a:t>
            </a:r>
          </a:p>
          <a:p>
            <a:pPr marL="457200" lvl="3" indent="0">
              <a:buNone/>
            </a:pPr>
            <a:r>
              <a:rPr lang="en-US" sz="2400" dirty="0">
                <a:latin typeface="Courier New" panose="02070309020205020404" pitchFamily="49" charset="0"/>
                <a:cs typeface="Courier New" panose="02070309020205020404" pitchFamily="49" charset="0"/>
              </a:rPr>
              <a:t>   throw new </a:t>
            </a:r>
            <a:r>
              <a:rPr lang="en-US" sz="2400" dirty="0" err="1">
                <a:latin typeface="Courier New" panose="02070309020205020404" pitchFamily="49" charset="0"/>
                <a:cs typeface="Courier New" panose="02070309020205020404" pitchFamily="49" charset="0"/>
              </a:rPr>
              <a:t>WithdrawTooLargeException</a:t>
            </a:r>
            <a:r>
              <a:rPr lang="en-US" sz="2400" dirty="0">
                <a:latin typeface="Courier New" panose="02070309020205020404" pitchFamily="49" charset="0"/>
                <a:cs typeface="Courier New" panose="02070309020205020404" pitchFamily="49" charset="0"/>
              </a:rPr>
              <a:t>();</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setBalance</a:t>
            </a:r>
            <a:r>
              <a:rPr lang="en-US" sz="2400" dirty="0">
                <a:latin typeface="Courier New" panose="02070309020205020404" pitchFamily="49" charset="0"/>
                <a:cs typeface="Courier New" panose="02070309020205020404" pitchFamily="49" charset="0"/>
              </a:rPr>
              <a:t>(b – amount);</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lk.release</a:t>
            </a:r>
            <a:r>
              <a:rPr lang="en-US" sz="2400" dirty="0">
                <a:latin typeface="Courier New" panose="02070309020205020404" pitchFamily="49" charset="0"/>
                <a:cs typeface="Courier New" panose="02070309020205020404" pitchFamily="49" charset="0"/>
              </a:rPr>
              <a:t>();</a:t>
            </a:r>
          </a:p>
          <a:p>
            <a:pPr marL="310896" lvl="2" indent="0">
              <a:buNone/>
            </a:pPr>
            <a:r>
              <a:rPr lang="en-US" sz="2400" dirty="0">
                <a:latin typeface="Courier New" panose="02070309020205020404" pitchFamily="49" charset="0"/>
                <a:cs typeface="Courier New" panose="02070309020205020404" pitchFamily="49" charset="0"/>
              </a:rPr>
              <a:t>}</a:t>
            </a:r>
          </a:p>
          <a:p>
            <a:endParaRPr lang="en-US" dirty="0"/>
          </a:p>
        </p:txBody>
      </p:sp>
      <p:sp>
        <p:nvSpPr>
          <p:cNvPr id="5" name="TextBox 4">
            <a:extLst>
              <a:ext uri="{FF2B5EF4-FFF2-40B4-BE49-F238E27FC236}">
                <a16:creationId xmlns:a16="http://schemas.microsoft.com/office/drawing/2014/main" id="{955DA415-0D84-269F-63ED-EB5F8C5FFED9}"/>
              </a:ext>
            </a:extLst>
          </p:cNvPr>
          <p:cNvSpPr txBox="1"/>
          <p:nvPr/>
        </p:nvSpPr>
        <p:spPr>
          <a:xfrm>
            <a:off x="6544056" y="3026812"/>
            <a:ext cx="6557081" cy="2585323"/>
          </a:xfrm>
          <a:prstGeom prst="rect">
            <a:avLst/>
          </a:prstGeom>
          <a:noFill/>
        </p:spPr>
        <p:txBody>
          <a:bodyPr wrap="square" rtlCol="0">
            <a:spAutoFit/>
          </a:bodyPr>
          <a:lstStyle/>
          <a:p>
            <a:pPr marL="128016" lvl="1" indent="0">
              <a:buNone/>
            </a:pPr>
            <a:r>
              <a:rPr lang="en-US" sz="2400" dirty="0">
                <a:latin typeface="Courier New" panose="02070309020205020404" pitchFamily="49" charset="0"/>
                <a:cs typeface="Courier New" panose="02070309020205020404" pitchFamily="49" charset="0"/>
              </a:rPr>
              <a:t>void deposit(int amount){</a:t>
            </a:r>
          </a:p>
          <a:p>
            <a:pPr marL="128016" lvl="1" indent="0">
              <a:buNone/>
            </a:pPr>
            <a:r>
              <a:rPr lang="en-US" sz="2400" dirty="0">
                <a:latin typeface="Courier New" panose="02070309020205020404" pitchFamily="49" charset="0"/>
                <a:cs typeface="Courier New" panose="02070309020205020404" pitchFamily="49" charset="0"/>
              </a:rPr>
              <a:t>   lk2.acquire();</a:t>
            </a:r>
          </a:p>
          <a:p>
            <a:pPr marL="310896" lvl="2" indent="0">
              <a:buNone/>
            </a:pPr>
            <a:r>
              <a:rPr lang="en-US" sz="2400" dirty="0">
                <a:latin typeface="Courier New" panose="02070309020205020404" pitchFamily="49" charset="0"/>
                <a:cs typeface="Courier New" panose="02070309020205020404" pitchFamily="49" charset="0"/>
              </a:rPr>
              <a:t>  int b = </a:t>
            </a:r>
            <a:r>
              <a:rPr lang="en-US" sz="2400" dirty="0" err="1">
                <a:latin typeface="Courier New" panose="02070309020205020404" pitchFamily="49" charset="0"/>
                <a:cs typeface="Courier New" panose="02070309020205020404" pitchFamily="49" charset="0"/>
              </a:rPr>
              <a:t>getBalance</a:t>
            </a:r>
            <a:r>
              <a:rPr lang="en-US" sz="2400" dirty="0">
                <a:latin typeface="Courier New" panose="02070309020205020404" pitchFamily="49" charset="0"/>
                <a:cs typeface="Courier New" panose="02070309020205020404" pitchFamily="49" charset="0"/>
              </a:rPr>
              <a:t>();</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setBalance</a:t>
            </a:r>
            <a:r>
              <a:rPr lang="en-US" sz="2400" dirty="0">
                <a:latin typeface="Courier New" panose="02070309020205020404" pitchFamily="49" charset="0"/>
                <a:cs typeface="Courier New" panose="02070309020205020404" pitchFamily="49" charset="0"/>
              </a:rPr>
              <a:t>(b + amount);</a:t>
            </a:r>
          </a:p>
          <a:p>
            <a:pPr marL="310896" lvl="2" indent="0">
              <a:buNone/>
            </a:pPr>
            <a:r>
              <a:rPr lang="en-US" sz="2400" dirty="0">
                <a:latin typeface="Courier New" panose="02070309020205020404" pitchFamily="49" charset="0"/>
                <a:cs typeface="Courier New" panose="02070309020205020404" pitchFamily="49" charset="0"/>
              </a:rPr>
              <a:t>  lk2.release();</a:t>
            </a:r>
          </a:p>
          <a:p>
            <a:pPr marL="310896" lvl="2" indent="0">
              <a:buNone/>
            </a:pPr>
            <a:r>
              <a:rPr lang="en-US" sz="2400" dirty="0">
                <a:latin typeface="Courier New" panose="02070309020205020404" pitchFamily="49" charset="0"/>
                <a:cs typeface="Courier New" panose="02070309020205020404" pitchFamily="49" charset="0"/>
              </a:rPr>
              <a:t>}</a:t>
            </a:r>
          </a:p>
          <a:p>
            <a:endParaRPr lang="en-US" dirty="0"/>
          </a:p>
        </p:txBody>
      </p:sp>
      <p:sp>
        <p:nvSpPr>
          <p:cNvPr id="6" name="TextBox 5">
            <a:extLst>
              <a:ext uri="{FF2B5EF4-FFF2-40B4-BE49-F238E27FC236}">
                <a16:creationId xmlns:a16="http://schemas.microsoft.com/office/drawing/2014/main" id="{B80230C3-CD06-12DC-9293-C9A814A0E259}"/>
              </a:ext>
            </a:extLst>
          </p:cNvPr>
          <p:cNvSpPr txBox="1"/>
          <p:nvPr/>
        </p:nvSpPr>
        <p:spPr>
          <a:xfrm>
            <a:off x="6168868" y="214200"/>
            <a:ext cx="5297708" cy="1938992"/>
          </a:xfrm>
          <a:prstGeom prst="rect">
            <a:avLst/>
          </a:prstGeom>
          <a:noFill/>
          <a:ln w="38100">
            <a:solidFill>
              <a:srgbClr val="7030A0"/>
            </a:solidFill>
          </a:ln>
        </p:spPr>
        <p:txBody>
          <a:bodyPr wrap="square" rtlCol="0">
            <a:spAutoFit/>
          </a:bodyPr>
          <a:lstStyle/>
          <a:p>
            <a:r>
              <a:rPr lang="en-US" sz="2400" dirty="0"/>
              <a:t>We said last time bank account should have 1 lock per object, not 1 lock per method that updates the balance.</a:t>
            </a:r>
          </a:p>
          <a:p>
            <a:r>
              <a:rPr lang="en-US" sz="2400" dirty="0"/>
              <a:t>Show a bad interleaving when we have a lock for each method.</a:t>
            </a:r>
          </a:p>
        </p:txBody>
      </p:sp>
    </p:spTree>
    <p:extLst>
      <p:ext uri="{BB962C8B-B14F-4D97-AF65-F5344CB8AC3E}">
        <p14:creationId xmlns:p14="http://schemas.microsoft.com/office/powerpoint/2010/main" val="2230494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Fix: Don’t allow interleaving!</a:t>
            </a:r>
          </a:p>
        </p:txBody>
      </p:sp>
      <p:sp>
        <p:nvSpPr>
          <p:cNvPr id="8" name="Content Placeholder 7"/>
          <p:cNvSpPr>
            <a:spLocks noGrp="1"/>
          </p:cNvSpPr>
          <p:nvPr>
            <p:ph idx="1"/>
          </p:nvPr>
        </p:nvSpPr>
        <p:spPr/>
        <p:txBody>
          <a:bodyPr>
            <a:normAutofit/>
          </a:bodyPr>
          <a:lstStyle/>
          <a:p>
            <a:r>
              <a:rPr lang="en-US" sz="2800" dirty="0">
                <a:latin typeface="Courier New" panose="02070309020205020404" pitchFamily="49" charset="0"/>
                <a:cs typeface="Courier New" panose="02070309020205020404" pitchFamily="49" charset="0"/>
              </a:rPr>
              <a:t>Peek</a:t>
            </a:r>
            <a:r>
              <a:rPr lang="en-US" sz="2800" dirty="0"/>
              <a:t> needs synchronization </a:t>
            </a:r>
          </a:p>
          <a:p>
            <a:endParaRPr lang="en-US" sz="2800" dirty="0"/>
          </a:p>
          <a:p>
            <a:r>
              <a:rPr lang="en-US" sz="2800" dirty="0"/>
              <a:t>Enlarge the critical section to be the whole method. </a:t>
            </a:r>
          </a:p>
          <a:p>
            <a:r>
              <a:rPr lang="en-US" sz="2800" dirty="0"/>
              <a:t>Ensures no one is even looking at the stack until we push back the element we popped. </a:t>
            </a:r>
          </a:p>
        </p:txBody>
      </p:sp>
    </p:spTree>
    <p:extLst>
      <p:ext uri="{BB962C8B-B14F-4D97-AF65-F5344CB8AC3E}">
        <p14:creationId xmlns:p14="http://schemas.microsoft.com/office/powerpoint/2010/main" val="163443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Fix</a:t>
            </a:r>
          </a:p>
        </p:txBody>
      </p:sp>
      <p:sp>
        <p:nvSpPr>
          <p:cNvPr id="3" name="Content Placeholder 2"/>
          <p:cNvSpPr>
            <a:spLocks noGrp="1"/>
          </p:cNvSpPr>
          <p:nvPr>
            <p:ph idx="1"/>
          </p:nvPr>
        </p:nvSpPr>
        <p:spPr/>
        <p:txBody>
          <a:bodyPr>
            <a:normAutofit fontScale="92500" lnSpcReduction="10000"/>
          </a:bodyPr>
          <a:lstStyle/>
          <a:p>
            <a:r>
              <a:rPr lang="en-US" sz="2800" dirty="0"/>
              <a:t>Problem so far: </a:t>
            </a:r>
            <a:r>
              <a:rPr lang="en-US" sz="2800" dirty="0">
                <a:latin typeface="Courier New" panose="02070309020205020404" pitchFamily="49" charset="0"/>
                <a:cs typeface="Courier New" panose="02070309020205020404" pitchFamily="49" charset="0"/>
              </a:rPr>
              <a:t>peek</a:t>
            </a:r>
            <a:r>
              <a:rPr lang="en-US" sz="2800" dirty="0"/>
              <a:t> does writes, creating an intermediate state.</a:t>
            </a:r>
            <a:br>
              <a:rPr lang="en-US" sz="2800" dirty="0"/>
            </a:br>
            <a:r>
              <a:rPr lang="en-US" sz="2800" dirty="0"/>
              <a:t>The right fix: Make </a:t>
            </a:r>
            <a:r>
              <a:rPr lang="en-US" sz="2800" dirty="0" err="1">
                <a:latin typeface="Courier New" panose="02070309020205020404" pitchFamily="49" charset="0"/>
                <a:cs typeface="Courier New" panose="02070309020205020404" pitchFamily="49" charset="0"/>
              </a:rPr>
              <a:t>isEmpty</a:t>
            </a:r>
            <a:r>
              <a:rPr lang="en-US" sz="2800" dirty="0"/>
              <a:t> and </a:t>
            </a:r>
            <a:r>
              <a:rPr lang="en-US" sz="2800" dirty="0">
                <a:latin typeface="Courier New" panose="02070309020205020404" pitchFamily="49" charset="0"/>
                <a:cs typeface="Courier New" panose="02070309020205020404" pitchFamily="49" charset="0"/>
              </a:rPr>
              <a:t>peek</a:t>
            </a:r>
            <a:r>
              <a:rPr lang="en-US" sz="2800" dirty="0"/>
              <a:t> synchronized.</a:t>
            </a:r>
          </a:p>
          <a:p>
            <a:endParaRPr lang="en-US" sz="2800" dirty="0"/>
          </a:p>
          <a:p>
            <a:r>
              <a:rPr lang="en-US" sz="2800" dirty="0"/>
              <a:t>It’s tempting to try to fix the code like this (This is the wrong fix!):</a:t>
            </a:r>
          </a:p>
          <a:p>
            <a:r>
              <a:rPr lang="en-US" sz="2800" dirty="0">
                <a:latin typeface="Courier New" panose="02070309020205020404" pitchFamily="49" charset="0"/>
                <a:cs typeface="Courier New" panose="02070309020205020404" pitchFamily="49" charset="0"/>
              </a:rPr>
              <a:t>peek</a:t>
            </a:r>
            <a:r>
              <a:rPr lang="en-US" sz="2800" dirty="0"/>
              <a:t> , if “normally” implemented (or </a:t>
            </a:r>
            <a:r>
              <a:rPr lang="en-US" sz="2800" dirty="0" err="1">
                <a:latin typeface="Courier New" panose="02070309020205020404" pitchFamily="49" charset="0"/>
                <a:cs typeface="Courier New" panose="02070309020205020404" pitchFamily="49" charset="0"/>
              </a:rPr>
              <a:t>isEmpty</a:t>
            </a:r>
            <a:r>
              <a:rPr lang="en-US" sz="2800" dirty="0"/>
              <a:t>) doesn’t actually write anything. Maybe we can skip the synchronization on those?</a:t>
            </a:r>
          </a:p>
          <a:p>
            <a:endParaRPr lang="en-US" sz="2800" dirty="0"/>
          </a:p>
          <a:p>
            <a:r>
              <a:rPr lang="en-US" sz="2800" dirty="0"/>
              <a:t>Do NOT remove the synchronization from peek/</a:t>
            </a:r>
            <a:r>
              <a:rPr lang="en-US" sz="2800" dirty="0" err="1"/>
              <a:t>isEmpty</a:t>
            </a:r>
            <a:r>
              <a:rPr lang="en-US" sz="2800" dirty="0"/>
              <a:t>. You will create a data race!</a:t>
            </a:r>
          </a:p>
          <a:p>
            <a:r>
              <a:rPr lang="en-US" sz="2800" dirty="0" err="1">
                <a:latin typeface="Courier New" panose="02070309020205020404" pitchFamily="49" charset="0"/>
                <a:cs typeface="Courier New" panose="02070309020205020404" pitchFamily="49" charset="0"/>
              </a:rPr>
              <a:t>isEmpty</a:t>
            </a:r>
            <a:r>
              <a:rPr lang="en-US" sz="2800" dirty="0"/>
              <a:t> reads the same data </a:t>
            </a:r>
            <a:r>
              <a:rPr lang="en-US" sz="2800" dirty="0">
                <a:latin typeface="Courier New" panose="02070309020205020404" pitchFamily="49" charset="0"/>
                <a:cs typeface="Courier New" panose="02070309020205020404" pitchFamily="49" charset="0"/>
              </a:rPr>
              <a:t>push</a:t>
            </a:r>
            <a:r>
              <a:rPr lang="en-US" sz="2800" dirty="0"/>
              <a:t> writes (e.g., the </a:t>
            </a:r>
            <a:r>
              <a:rPr lang="en-US" sz="2800" dirty="0">
                <a:latin typeface="Courier New" panose="02070309020205020404" pitchFamily="49" charset="0"/>
                <a:cs typeface="Courier New" panose="02070309020205020404" pitchFamily="49" charset="0"/>
              </a:rPr>
              <a:t>index</a:t>
            </a:r>
            <a:r>
              <a:rPr lang="en-US" sz="2800" dirty="0"/>
              <a:t> variable). That is </a:t>
            </a:r>
            <a:r>
              <a:rPr lang="en-US" sz="2800" b="1" dirty="0" err="1"/>
              <a:t>definitionally</a:t>
            </a:r>
            <a:r>
              <a:rPr lang="en-US" sz="2800" b="1" dirty="0"/>
              <a:t> </a:t>
            </a:r>
            <a:r>
              <a:rPr lang="en-US" sz="2800" dirty="0"/>
              <a:t>a data race</a:t>
            </a:r>
          </a:p>
        </p:txBody>
      </p:sp>
    </p:spTree>
    <p:extLst>
      <p:ext uri="{BB962C8B-B14F-4D97-AF65-F5344CB8AC3E}">
        <p14:creationId xmlns:p14="http://schemas.microsoft.com/office/powerpoint/2010/main" val="300203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Can’t Keep Getting Away With It</a:t>
            </a:r>
          </a:p>
        </p:txBody>
      </p:sp>
      <p:sp>
        <p:nvSpPr>
          <p:cNvPr id="3" name="Content Placeholder 2"/>
          <p:cNvSpPr>
            <a:spLocks noGrp="1"/>
          </p:cNvSpPr>
          <p:nvPr>
            <p:ph idx="1"/>
          </p:nvPr>
        </p:nvSpPr>
        <p:spPr/>
        <p:txBody>
          <a:bodyPr>
            <a:normAutofit lnSpcReduction="10000"/>
          </a:bodyPr>
          <a:lstStyle/>
          <a:p>
            <a:r>
              <a:rPr lang="en-US" sz="2800" dirty="0"/>
              <a:t>It might look like </a:t>
            </a:r>
            <a:r>
              <a:rPr lang="en-US" sz="2800" dirty="0" err="1">
                <a:latin typeface="Courier New" panose="02070309020205020404" pitchFamily="49" charset="0"/>
                <a:cs typeface="Courier New" panose="02070309020205020404" pitchFamily="49" charset="0"/>
              </a:rPr>
              <a:t>isEmpty</a:t>
            </a:r>
            <a:r>
              <a:rPr lang="en-US" sz="2800" dirty="0"/>
              <a:t> or </a:t>
            </a:r>
            <a:r>
              <a:rPr lang="en-US" sz="2800" dirty="0">
                <a:latin typeface="Courier New" panose="02070309020205020404" pitchFamily="49" charset="0"/>
                <a:cs typeface="Courier New" panose="02070309020205020404" pitchFamily="49" charset="0"/>
              </a:rPr>
              <a:t>peek</a:t>
            </a:r>
            <a:r>
              <a:rPr lang="en-US" sz="2800" dirty="0"/>
              <a:t> not being synchronized won’t lead to errors. </a:t>
            </a:r>
          </a:p>
          <a:p>
            <a:r>
              <a:rPr lang="en-US" sz="2800" dirty="0"/>
              <a:t>After all, that </a:t>
            </a:r>
            <a:r>
              <a:rPr lang="en-US" sz="2800" dirty="0">
                <a:latin typeface="Courier New" panose="02070309020205020404" pitchFamily="49" charset="0"/>
                <a:cs typeface="Courier New" panose="02070309020205020404" pitchFamily="49" charset="0"/>
              </a:rPr>
              <a:t>push</a:t>
            </a:r>
            <a:r>
              <a:rPr lang="en-US" sz="2800" dirty="0"/>
              <a:t> is just one line! I can’t figure out how to make bad </a:t>
            </a:r>
            <a:r>
              <a:rPr lang="en-US" sz="2800" dirty="0" err="1"/>
              <a:t>interleavings</a:t>
            </a:r>
            <a:r>
              <a:rPr lang="en-US" sz="2800" dirty="0"/>
              <a:t>.</a:t>
            </a:r>
          </a:p>
          <a:p>
            <a:r>
              <a:rPr lang="en-US" sz="2800" b="1" dirty="0"/>
              <a:t>Don’t </a:t>
            </a:r>
            <a:r>
              <a:rPr lang="en-US" sz="2800" dirty="0"/>
              <a:t>think just because you can’t figure out a bad interleaving that a data race won’t be a problem.</a:t>
            </a:r>
          </a:p>
          <a:p>
            <a:r>
              <a:rPr lang="en-US" sz="2800" dirty="0"/>
              <a:t>1. “single steps” aren’t always single steps.</a:t>
            </a:r>
          </a:p>
          <a:p>
            <a:r>
              <a:rPr lang="en-US" sz="2800" dirty="0"/>
              <a:t>2. A data race is an error </a:t>
            </a:r>
            <a:r>
              <a:rPr lang="en-US" sz="2800" b="1" dirty="0"/>
              <a:t>by definition</a:t>
            </a:r>
            <a:r>
              <a:rPr lang="en-US" sz="2800" dirty="0"/>
              <a:t>.</a:t>
            </a:r>
            <a:r>
              <a:rPr lang="en-US" sz="2800" b="1" dirty="0"/>
              <a:t> </a:t>
            </a:r>
            <a:r>
              <a:rPr lang="en-US" sz="2800" dirty="0"/>
              <a:t>The compiler does a lot of optimizations (including reordering sequential code) </a:t>
            </a:r>
            <a:r>
              <a:rPr lang="en-US" sz="2800" b="1" dirty="0"/>
              <a:t>assuming </a:t>
            </a:r>
            <a:r>
              <a:rPr lang="en-US" sz="2800" dirty="0"/>
              <a:t>you don’t have data races. If you have them, your code may execute wrong. And good luck figuring that bug out..(see Grossman 7.2)</a:t>
            </a:r>
            <a:endParaRPr lang="en-US" sz="2800" b="1" dirty="0"/>
          </a:p>
        </p:txBody>
      </p:sp>
    </p:spTree>
    <p:extLst>
      <p:ext uri="{BB962C8B-B14F-4D97-AF65-F5344CB8AC3E}">
        <p14:creationId xmlns:p14="http://schemas.microsoft.com/office/powerpoint/2010/main" val="1641862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2800" dirty="0"/>
              <a:t>Two kinds of race conditions:</a:t>
            </a:r>
          </a:p>
          <a:p>
            <a:r>
              <a:rPr lang="en-US" sz="2800" dirty="0"/>
              <a:t>Data race (a thread potentially reads while another writes, or two potentially write simultaneously)</a:t>
            </a:r>
          </a:p>
          <a:p>
            <a:r>
              <a:rPr lang="en-US" sz="2800" dirty="0"/>
              <a:t>Bad Interleaving: exposes intermediate state to other threads, leads to behavior </a:t>
            </a:r>
            <a:r>
              <a:rPr lang="en-US" sz="2800" b="1" dirty="0"/>
              <a:t>we </a:t>
            </a:r>
            <a:r>
              <a:rPr lang="en-US" sz="2800" dirty="0"/>
              <a:t>find incorrect. </a:t>
            </a:r>
          </a:p>
          <a:p>
            <a:endParaRPr lang="en-US" sz="2800" b="1" dirty="0"/>
          </a:p>
          <a:p>
            <a:r>
              <a:rPr lang="en-US" sz="2800" dirty="0"/>
              <a:t>Data races are never acceptable, even if you can’t find a bad interleaving.</a:t>
            </a:r>
          </a:p>
          <a:p>
            <a:r>
              <a:rPr lang="en-US" sz="2800" dirty="0"/>
              <a:t>Checking correctness is usually: 1. finding there are no data races, then 2. looking for bad </a:t>
            </a:r>
            <a:r>
              <a:rPr lang="en-US" sz="2800" dirty="0" err="1"/>
              <a:t>interleavings</a:t>
            </a:r>
            <a:r>
              <a:rPr lang="en-US" sz="2800" dirty="0"/>
              <a:t>.</a:t>
            </a:r>
          </a:p>
        </p:txBody>
      </p:sp>
    </p:spTree>
    <p:extLst>
      <p:ext uri="{BB962C8B-B14F-4D97-AF65-F5344CB8AC3E}">
        <p14:creationId xmlns:p14="http://schemas.microsoft.com/office/powerpoint/2010/main" val="252914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E3680B-1FBA-5B42-314D-40BC3CFB0F3A}"/>
              </a:ext>
            </a:extLst>
          </p:cNvPr>
          <p:cNvSpPr>
            <a:spLocks noGrp="1"/>
          </p:cNvSpPr>
          <p:nvPr>
            <p:ph type="title"/>
          </p:nvPr>
        </p:nvSpPr>
        <p:spPr/>
        <p:txBody>
          <a:bodyPr/>
          <a:lstStyle/>
          <a:p>
            <a:r>
              <a:rPr lang="en-US" dirty="0"/>
              <a:t>Minimum Spanning Trees</a:t>
            </a:r>
          </a:p>
        </p:txBody>
      </p:sp>
      <p:sp>
        <p:nvSpPr>
          <p:cNvPr id="5" name="Text Placeholder 4">
            <a:extLst>
              <a:ext uri="{FF2B5EF4-FFF2-40B4-BE49-F238E27FC236}">
                <a16:creationId xmlns:a16="http://schemas.microsoft.com/office/drawing/2014/main" id="{A0CDB00E-6F04-6918-CF7E-EE3AC365B8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7680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78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46166" y="1470900"/>
            <a:ext cx="11267856" cy="850654"/>
          </a:xfrm>
        </p:spPr>
        <p:txBody>
          <a:bodyPr>
            <a:normAutofit lnSpcReduction="10000"/>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 </a:t>
            </a:r>
          </a:p>
          <a:p>
            <a:r>
              <a:rPr lang="en-US" sz="2800" dirty="0"/>
              <a:t>electricity from the plant to every city.</a:t>
            </a:r>
          </a:p>
        </p:txBody>
      </p:sp>
      <p:sp>
        <p:nvSpPr>
          <p:cNvPr id="13" name="TextBox 12"/>
          <p:cNvSpPr txBox="1"/>
          <p:nvPr/>
        </p:nvSpPr>
        <p:spPr>
          <a:xfrm>
            <a:off x="1673784" y="1395301"/>
            <a:ext cx="1111005" cy="523220"/>
          </a:xfrm>
          <a:prstGeom prst="rect">
            <a:avLst/>
          </a:prstGeom>
          <a:solidFill>
            <a:schemeClr val="bg1"/>
          </a:solidFill>
        </p:spPr>
        <p:txBody>
          <a:bodyPr wrap="square" rtlCol="0">
            <a:spAutoFit/>
          </a:bodyPr>
          <a:lstStyle/>
          <a:p>
            <a:r>
              <a:rPr lang="en-US" sz="2800" dirty="0">
                <a:solidFill>
                  <a:srgbClr val="FF0000"/>
                </a:solidFill>
              </a:rPr>
              <a:t>1950’s</a:t>
            </a:r>
          </a:p>
        </p:txBody>
      </p:sp>
      <p:sp>
        <p:nvSpPr>
          <p:cNvPr id="37" name="TextBox 36"/>
          <p:cNvSpPr txBox="1"/>
          <p:nvPr/>
        </p:nvSpPr>
        <p:spPr>
          <a:xfrm>
            <a:off x="6838950" y="1792229"/>
            <a:ext cx="3924021" cy="523220"/>
          </a:xfrm>
          <a:prstGeom prst="rect">
            <a:avLst/>
          </a:prstGeom>
          <a:solidFill>
            <a:schemeClr val="bg1"/>
          </a:solidFill>
        </p:spPr>
        <p:txBody>
          <a:bodyPr wrap="square" rtlCol="0">
            <a:spAutoFit/>
          </a:bodyPr>
          <a:lstStyle/>
          <a:p>
            <a:r>
              <a:rPr lang="en-US" sz="2800" dirty="0">
                <a:solidFill>
                  <a:srgbClr val="FF0000"/>
                </a:solidFill>
              </a:rPr>
              <a:t>phones to each other.</a:t>
            </a:r>
          </a:p>
        </p:txBody>
      </p:sp>
      <p:sp>
        <p:nvSpPr>
          <p:cNvPr id="38" name="TextBox 37"/>
          <p:cNvSpPr txBox="1"/>
          <p:nvPr/>
        </p:nvSpPr>
        <p:spPr>
          <a:xfrm>
            <a:off x="6969885" y="5297869"/>
            <a:ext cx="1172827" cy="523220"/>
          </a:xfrm>
          <a:prstGeom prst="rect">
            <a:avLst/>
          </a:prstGeom>
          <a:solidFill>
            <a:schemeClr val="bg1"/>
          </a:solidFill>
        </p:spPr>
        <p:txBody>
          <a:bodyPr wrap="square" rtlCol="0">
            <a:spAutoFit/>
          </a:bodyPr>
          <a:lstStyle/>
          <a:p>
            <a:r>
              <a:rPr lang="en-US" sz="2800" dirty="0">
                <a:solidFill>
                  <a:srgbClr val="FF0000"/>
                </a:solidFill>
              </a:rPr>
              <a:t>phone</a:t>
            </a:r>
          </a:p>
        </p:txBody>
      </p:sp>
      <p:sp>
        <p:nvSpPr>
          <p:cNvPr id="39" name="TextBox 38"/>
          <p:cNvSpPr txBox="1"/>
          <p:nvPr/>
        </p:nvSpPr>
        <p:spPr>
          <a:xfrm>
            <a:off x="626421" y="6163232"/>
            <a:ext cx="6069653" cy="523220"/>
          </a:xfrm>
          <a:prstGeom prst="rect">
            <a:avLst/>
          </a:prstGeom>
          <a:solidFill>
            <a:schemeClr val="bg1"/>
          </a:solidFill>
        </p:spPr>
        <p:txBody>
          <a:bodyPr wrap="square" rtlCol="0">
            <a:spAutoFit/>
          </a:bodyPr>
          <a:lstStyle/>
          <a:p>
            <a:r>
              <a:rPr lang="en-US" sz="2800" dirty="0">
                <a:solidFill>
                  <a:srgbClr val="FF0000"/>
                </a:solidFill>
              </a:rPr>
              <a:t>Everyone can call everyone else.</a:t>
            </a:r>
          </a:p>
        </p:txBody>
      </p:sp>
      <p:sp>
        <p:nvSpPr>
          <p:cNvPr id="40" name="TextBox 39"/>
          <p:cNvSpPr txBox="1"/>
          <p:nvPr/>
        </p:nvSpPr>
        <p:spPr>
          <a:xfrm>
            <a:off x="3529929" y="1413303"/>
            <a:ext cx="1002581" cy="523220"/>
          </a:xfrm>
          <a:prstGeom prst="rect">
            <a:avLst/>
          </a:prstGeom>
          <a:solidFill>
            <a:schemeClr val="bg1"/>
          </a:solidFill>
        </p:spPr>
        <p:txBody>
          <a:bodyPr wrap="square" rtlCol="0">
            <a:spAutoFit/>
          </a:bodyPr>
          <a:lstStyle/>
          <a:p>
            <a:r>
              <a:rPr lang="en-US" sz="2800" dirty="0">
                <a:solidFill>
                  <a:srgbClr val="FF0000"/>
                </a:solidFill>
              </a:rPr>
              <a:t>boss</a:t>
            </a:r>
          </a:p>
        </p:txBody>
      </p:sp>
      <p:sp>
        <p:nvSpPr>
          <p:cNvPr id="42" name="TextBox 41"/>
          <p:cNvSpPr txBox="1"/>
          <p:nvPr/>
        </p:nvSpPr>
        <p:spPr>
          <a:xfrm>
            <a:off x="5487430" y="1386231"/>
            <a:ext cx="1235556" cy="523220"/>
          </a:xfrm>
          <a:prstGeom prst="rect">
            <a:avLst/>
          </a:prstGeom>
          <a:solidFill>
            <a:schemeClr val="bg1"/>
          </a:solidFill>
        </p:spPr>
        <p:txBody>
          <a:bodyPr wrap="square" rtlCol="0">
            <a:spAutoFit/>
          </a:bodyPr>
          <a:lstStyle/>
          <a:p>
            <a:r>
              <a:rPr lang="en-US" sz="2800" dirty="0">
                <a:solidFill>
                  <a:srgbClr val="FF0000"/>
                </a:solidFill>
              </a:rPr>
              <a:t>phone</a:t>
            </a:r>
          </a:p>
        </p:txBody>
      </p:sp>
    </p:spTree>
    <p:extLst>
      <p:ext uri="{BB962C8B-B14F-4D97-AF65-F5344CB8AC3E}">
        <p14:creationId xmlns:p14="http://schemas.microsoft.com/office/powerpoint/2010/main" val="514857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954107"/>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a:t>
            </a:r>
          </a:p>
        </p:txBody>
      </p:sp>
      <p:sp>
        <p:nvSpPr>
          <p:cNvPr id="13" name="TextBox 12"/>
          <p:cNvSpPr txBox="1"/>
          <p:nvPr/>
        </p:nvSpPr>
        <p:spPr>
          <a:xfrm>
            <a:off x="1244653" y="1397603"/>
            <a:ext cx="1438390" cy="523220"/>
          </a:xfrm>
          <a:prstGeom prst="rect">
            <a:avLst/>
          </a:prstGeom>
          <a:solidFill>
            <a:schemeClr val="bg1"/>
          </a:solidFill>
        </p:spPr>
        <p:txBody>
          <a:bodyPr wrap="square" rtlCol="0">
            <a:spAutoFit/>
          </a:bodyPr>
          <a:lstStyle/>
          <a:p>
            <a:r>
              <a:rPr lang="en-US" sz="2800" dirty="0">
                <a:solidFill>
                  <a:srgbClr val="FF0000"/>
                </a:solidFill>
              </a:rPr>
              <a:t>today</a:t>
            </a:r>
          </a:p>
        </p:txBody>
      </p:sp>
      <p:sp>
        <p:nvSpPr>
          <p:cNvPr id="37" name="TextBox 36"/>
          <p:cNvSpPr txBox="1"/>
          <p:nvPr/>
        </p:nvSpPr>
        <p:spPr>
          <a:xfrm>
            <a:off x="5592658" y="1409044"/>
            <a:ext cx="2613461" cy="523220"/>
          </a:xfrm>
          <a:prstGeom prst="rect">
            <a:avLst/>
          </a:prstGeom>
          <a:solidFill>
            <a:schemeClr val="bg1"/>
          </a:solidFill>
        </p:spPr>
        <p:txBody>
          <a:bodyPr wrap="square" rtlCol="0">
            <a:spAutoFit/>
          </a:bodyPr>
          <a:lstStyle/>
          <a:p>
            <a:r>
              <a:rPr lang="en-US" sz="2800" dirty="0">
                <a:solidFill>
                  <a:srgbClr val="FF0000"/>
                </a:solidFill>
              </a:rPr>
              <a:t>ISP</a:t>
            </a:r>
          </a:p>
        </p:txBody>
      </p:sp>
      <p:sp>
        <p:nvSpPr>
          <p:cNvPr id="38" name="TextBox 37"/>
          <p:cNvSpPr txBox="1"/>
          <p:nvPr/>
        </p:nvSpPr>
        <p:spPr>
          <a:xfrm>
            <a:off x="7020482" y="5369345"/>
            <a:ext cx="2003202" cy="523220"/>
          </a:xfrm>
          <a:prstGeom prst="rect">
            <a:avLst/>
          </a:prstGeom>
          <a:solidFill>
            <a:schemeClr val="bg1"/>
          </a:solidFill>
        </p:spPr>
        <p:txBody>
          <a:bodyPr wrap="square" rtlCol="0">
            <a:spAutoFit/>
          </a:bodyPr>
          <a:lstStyle/>
          <a:p>
            <a:r>
              <a:rPr lang="en-US" sz="2800" dirty="0">
                <a:solidFill>
                  <a:srgbClr val="FF0000"/>
                </a:solidFill>
              </a:rPr>
              <a:t>cable</a:t>
            </a:r>
          </a:p>
        </p:txBody>
      </p:sp>
      <p:sp>
        <p:nvSpPr>
          <p:cNvPr id="39" name="TextBox 38"/>
          <p:cNvSpPr txBox="1"/>
          <p:nvPr/>
        </p:nvSpPr>
        <p:spPr>
          <a:xfrm>
            <a:off x="575111" y="6132289"/>
            <a:ext cx="4944130" cy="523220"/>
          </a:xfrm>
          <a:prstGeom prst="rect">
            <a:avLst/>
          </a:prstGeom>
          <a:solidFill>
            <a:schemeClr val="bg1"/>
          </a:solidFill>
        </p:spPr>
        <p:txBody>
          <a:bodyPr wrap="square" rtlCol="0">
            <a:spAutoFit/>
          </a:bodyPr>
          <a:lstStyle/>
          <a:p>
            <a:r>
              <a:rPr lang="en-US" sz="2800" dirty="0">
                <a:solidFill>
                  <a:srgbClr val="FF0000"/>
                </a:solidFill>
              </a:rPr>
              <a:t>Everyone can reach the server</a:t>
            </a:r>
          </a:p>
        </p:txBody>
      </p:sp>
      <p:sp>
        <p:nvSpPr>
          <p:cNvPr id="40" name="TextBox 39"/>
          <p:cNvSpPr txBox="1"/>
          <p:nvPr/>
        </p:nvSpPr>
        <p:spPr>
          <a:xfrm>
            <a:off x="8161902" y="1912687"/>
            <a:ext cx="3519768" cy="523220"/>
          </a:xfrm>
          <a:prstGeom prst="rect">
            <a:avLst/>
          </a:prstGeom>
          <a:solidFill>
            <a:schemeClr val="bg1"/>
          </a:solidFill>
        </p:spPr>
        <p:txBody>
          <a:bodyPr wrap="square" rtlCol="0">
            <a:spAutoFit/>
          </a:bodyPr>
          <a:lstStyle/>
          <a:p>
            <a:r>
              <a:rPr lang="en-US" sz="2800" dirty="0">
                <a:solidFill>
                  <a:srgbClr val="FF0000"/>
                </a:solidFill>
              </a:rPr>
              <a:t>the Internet.</a:t>
            </a:r>
          </a:p>
        </p:txBody>
      </p:sp>
      <p:pic>
        <p:nvPicPr>
          <p:cNvPr id="2050" name="Picture 2" descr="Desktop Computer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538" y="4881797"/>
            <a:ext cx="299703" cy="29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88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sz="2800" dirty="0"/>
              <a:t>What do we need? A set of edges such that:</a:t>
            </a:r>
          </a:p>
          <a:p>
            <a:pPr lvl="1"/>
            <a:r>
              <a:rPr lang="en-US" sz="2800" dirty="0"/>
              <a:t>Every vertex touches at least one of the edges. (the edges </a:t>
            </a:r>
            <a:r>
              <a:rPr lang="en-US" sz="2800" b="1" dirty="0"/>
              <a:t>span</a:t>
            </a:r>
            <a:r>
              <a:rPr lang="en-US" sz="2800" dirty="0"/>
              <a:t> the graph)</a:t>
            </a:r>
          </a:p>
          <a:p>
            <a:pPr lvl="1"/>
            <a:r>
              <a:rPr lang="en-US" sz="2800" dirty="0"/>
              <a:t>The graph on just those edges is </a:t>
            </a:r>
            <a:r>
              <a:rPr lang="en-US" sz="2800" b="1" dirty="0"/>
              <a:t>connected</a:t>
            </a:r>
            <a:r>
              <a:rPr lang="en-US" sz="2800" dirty="0"/>
              <a:t>.</a:t>
            </a:r>
          </a:p>
          <a:p>
            <a:pPr lvl="2"/>
            <a:r>
              <a:rPr lang="en-US" sz="2800" dirty="0"/>
              <a:t>i.e. the edges are all in the same </a:t>
            </a:r>
            <a:r>
              <a:rPr lang="en-US" sz="2800" b="1" dirty="0"/>
              <a:t>connected component.</a:t>
            </a:r>
          </a:p>
          <a:p>
            <a:pPr lvl="2"/>
            <a:r>
              <a:rPr lang="en-US" sz="2800" dirty="0"/>
              <a:t>A connected component is a vertex and everything you can reach from it.</a:t>
            </a:r>
          </a:p>
          <a:p>
            <a:pPr lvl="1"/>
            <a:r>
              <a:rPr lang="en-US" sz="2800" dirty="0"/>
              <a:t>The minimum weight set of edges that meet those conditions</a:t>
            </a:r>
          </a:p>
          <a:p>
            <a:r>
              <a:rPr lang="en-US" sz="2800" dirty="0"/>
              <a:t>Claim: The set of edges we pick never has a cycle. Why?</a:t>
            </a:r>
          </a:p>
        </p:txBody>
      </p:sp>
    </p:spTree>
    <p:extLst>
      <p:ext uri="{BB962C8B-B14F-4D97-AF65-F5344CB8AC3E}">
        <p14:creationId xmlns:p14="http://schemas.microsoft.com/office/powerpoint/2010/main" val="24791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On graphs our tees:</a:t>
            </a:r>
          </a:p>
          <a:p>
            <a:pPr lvl="1"/>
            <a:r>
              <a:rPr lang="en-US" sz="2800" dirty="0">
                <a:sym typeface="Wingdings" panose="05000000000000000000" pitchFamily="2" charset="2"/>
              </a:rPr>
              <a:t>Don’t need a root (the vertices aren’t ordered, and we can start BFS from anywhere)</a:t>
            </a:r>
          </a:p>
          <a:p>
            <a:pPr lvl="1"/>
            <a:r>
              <a:rPr lang="en-US" sz="2800" dirty="0">
                <a:sym typeface="Wingdings" panose="05000000000000000000" pitchFamily="2" charset="2"/>
              </a:rPr>
              <a:t>Varying numbers of </a:t>
            </a:r>
            <a:r>
              <a:rPr lang="en-US" sz="2800" strike="sngStrike" dirty="0">
                <a:sym typeface="Wingdings" panose="05000000000000000000" pitchFamily="2" charset="2"/>
              </a:rPr>
              <a:t>children </a:t>
            </a:r>
            <a:r>
              <a:rPr lang="en-US" sz="2800" dirty="0">
                <a:sym typeface="Wingdings" panose="05000000000000000000" pitchFamily="2" charset="2"/>
              </a:rPr>
              <a:t>neighbors</a:t>
            </a:r>
          </a:p>
          <a:p>
            <a:pPr lvl="1"/>
            <a:r>
              <a:rPr lang="en-US" sz="2800" dirty="0">
                <a:sym typeface="Wingdings" panose="05000000000000000000" pitchFamily="2" charset="2"/>
              </a:rPr>
              <a:t>Connected and no cycles </a:t>
            </a:r>
          </a:p>
        </p:txBody>
      </p:sp>
      <p:sp>
        <p:nvSpPr>
          <p:cNvPr id="6" name="Rectangle 5">
            <a:extLst>
              <a:ext uri="{FF2B5EF4-FFF2-40B4-BE49-F238E27FC236}">
                <a16:creationId xmlns:a16="http://schemas.microsoft.com/office/drawing/2014/main" id="{0212AD7B-7D51-416A-B4C2-4025989E54C5}"/>
              </a:ext>
            </a:extLst>
          </p:cNvPr>
          <p:cNvSpPr/>
          <p:nvPr/>
        </p:nvSpPr>
        <p:spPr>
          <a:xfrm>
            <a:off x="2329655" y="4171088"/>
            <a:ext cx="7160490" cy="111276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An undirected, connected acyclic graph.</a:t>
            </a:r>
          </a:p>
        </p:txBody>
      </p:sp>
      <p:sp>
        <p:nvSpPr>
          <p:cNvPr id="7" name="Rectangle 6">
            <a:extLst>
              <a:ext uri="{FF2B5EF4-FFF2-40B4-BE49-F238E27FC236}">
                <a16:creationId xmlns:a16="http://schemas.microsoft.com/office/drawing/2014/main" id="{8A9946EA-805B-4D0E-9DDF-CD5DEE930681}"/>
              </a:ext>
            </a:extLst>
          </p:cNvPr>
          <p:cNvSpPr/>
          <p:nvPr/>
        </p:nvSpPr>
        <p:spPr>
          <a:xfrm>
            <a:off x="2329654" y="4171087"/>
            <a:ext cx="7149324" cy="52766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Tree</a:t>
            </a:r>
            <a:r>
              <a:rPr lang="en-US" sz="2800" dirty="0"/>
              <a:t> </a:t>
            </a:r>
            <a:r>
              <a:rPr lang="en-US" sz="2800" b="1" dirty="0"/>
              <a:t>(when talking about undirected graphs)</a:t>
            </a:r>
          </a:p>
        </p:txBody>
      </p:sp>
    </p:spTree>
    <p:extLst>
      <p:ext uri="{BB962C8B-B14F-4D97-AF65-F5344CB8AC3E}">
        <p14:creationId xmlns:p14="http://schemas.microsoft.com/office/powerpoint/2010/main" val="16441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A5D8-B23D-B416-2206-B695E8CDFEE0}"/>
              </a:ext>
            </a:extLst>
          </p:cNvPr>
          <p:cNvSpPr>
            <a:spLocks noGrp="1"/>
          </p:cNvSpPr>
          <p:nvPr>
            <p:ph type="title"/>
          </p:nvPr>
        </p:nvSpPr>
        <p:spPr/>
        <p:txBody>
          <a:bodyPr/>
          <a:lstStyle/>
          <a:p>
            <a:r>
              <a:rPr lang="en-US" dirty="0"/>
              <a:t>Warm-up</a:t>
            </a:r>
          </a:p>
        </p:txBody>
      </p:sp>
      <p:sp>
        <p:nvSpPr>
          <p:cNvPr id="4" name="TextBox 3">
            <a:extLst>
              <a:ext uri="{FF2B5EF4-FFF2-40B4-BE49-F238E27FC236}">
                <a16:creationId xmlns:a16="http://schemas.microsoft.com/office/drawing/2014/main" id="{A52FB9AC-96E3-6B04-D11B-81E073F8ADF0}"/>
              </a:ext>
            </a:extLst>
          </p:cNvPr>
          <p:cNvSpPr txBox="1"/>
          <p:nvPr/>
        </p:nvSpPr>
        <p:spPr>
          <a:xfrm>
            <a:off x="355783" y="1504262"/>
            <a:ext cx="6557081" cy="3693319"/>
          </a:xfrm>
          <a:prstGeom prst="rect">
            <a:avLst/>
          </a:prstGeom>
          <a:noFill/>
        </p:spPr>
        <p:txBody>
          <a:bodyPr wrap="square" rtlCol="0">
            <a:spAutoFit/>
          </a:bodyPr>
          <a:lstStyle/>
          <a:p>
            <a:pPr marL="128016" lvl="1" indent="0">
              <a:buNone/>
            </a:pPr>
            <a:r>
              <a:rPr lang="en-US" sz="2400" dirty="0">
                <a:latin typeface="Courier New" panose="02070309020205020404" pitchFamily="49" charset="0"/>
                <a:cs typeface="Courier New" panose="02070309020205020404" pitchFamily="49" charset="0"/>
              </a:rPr>
              <a:t>void withdraw(int amount){</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lk.acquire</a:t>
            </a:r>
            <a:r>
              <a:rPr lang="en-US" sz="2400" dirty="0">
                <a:latin typeface="Courier New" panose="02070309020205020404" pitchFamily="49" charset="0"/>
                <a:cs typeface="Courier New" panose="02070309020205020404" pitchFamily="49" charset="0"/>
              </a:rPr>
              <a:t>(); //might block</a:t>
            </a:r>
          </a:p>
          <a:p>
            <a:pPr marL="310896" lvl="2" indent="0">
              <a:buNone/>
            </a:pPr>
            <a:r>
              <a:rPr lang="en-US" sz="2400" dirty="0">
                <a:latin typeface="Courier New" panose="02070309020205020404" pitchFamily="49" charset="0"/>
                <a:cs typeface="Courier New" panose="02070309020205020404" pitchFamily="49" charset="0"/>
              </a:rPr>
              <a:t>  int b = </a:t>
            </a:r>
            <a:r>
              <a:rPr lang="en-US" sz="2400" dirty="0" err="1">
                <a:latin typeface="Courier New" panose="02070309020205020404" pitchFamily="49" charset="0"/>
                <a:cs typeface="Courier New" panose="02070309020205020404" pitchFamily="49" charset="0"/>
              </a:rPr>
              <a:t>getBalance</a:t>
            </a:r>
            <a:r>
              <a:rPr lang="en-US" sz="2400" dirty="0">
                <a:latin typeface="Courier New" panose="02070309020205020404" pitchFamily="49" charset="0"/>
                <a:cs typeface="Courier New" panose="02070309020205020404" pitchFamily="49" charset="0"/>
              </a:rPr>
              <a:t>();</a:t>
            </a:r>
          </a:p>
          <a:p>
            <a:pPr marL="310896" lvl="2" indent="0">
              <a:buNone/>
            </a:pPr>
            <a:r>
              <a:rPr lang="en-US" sz="2400" dirty="0">
                <a:latin typeface="Courier New" panose="02070309020205020404" pitchFamily="49" charset="0"/>
                <a:cs typeface="Courier New" panose="02070309020205020404" pitchFamily="49" charset="0"/>
              </a:rPr>
              <a:t>  if(amount &gt; b) { </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lk.release</a:t>
            </a:r>
            <a:r>
              <a:rPr lang="en-US" sz="2400" dirty="0">
                <a:latin typeface="Courier New" panose="02070309020205020404" pitchFamily="49" charset="0"/>
                <a:cs typeface="Courier New" panose="02070309020205020404" pitchFamily="49" charset="0"/>
              </a:rPr>
              <a:t>();</a:t>
            </a:r>
          </a:p>
          <a:p>
            <a:pPr marL="457200" lvl="3" indent="0">
              <a:buNone/>
            </a:pPr>
            <a:r>
              <a:rPr lang="en-US" sz="2400" dirty="0">
                <a:latin typeface="Courier New" panose="02070309020205020404" pitchFamily="49" charset="0"/>
                <a:cs typeface="Courier New" panose="02070309020205020404" pitchFamily="49" charset="0"/>
              </a:rPr>
              <a:t>   throw new …</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setBalance</a:t>
            </a:r>
            <a:r>
              <a:rPr lang="en-US" sz="2400" dirty="0">
                <a:latin typeface="Courier New" panose="02070309020205020404" pitchFamily="49" charset="0"/>
                <a:cs typeface="Courier New" panose="02070309020205020404" pitchFamily="49" charset="0"/>
              </a:rPr>
              <a:t>(b – amount);</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lk.release</a:t>
            </a:r>
            <a:r>
              <a:rPr lang="en-US" sz="2400" dirty="0">
                <a:latin typeface="Courier New" panose="02070309020205020404" pitchFamily="49" charset="0"/>
                <a:cs typeface="Courier New" panose="02070309020205020404" pitchFamily="49" charset="0"/>
              </a:rPr>
              <a:t>();</a:t>
            </a:r>
          </a:p>
          <a:p>
            <a:pPr marL="310896" lvl="2" indent="0">
              <a:buNone/>
            </a:pPr>
            <a:r>
              <a:rPr lang="en-US" sz="2400" dirty="0">
                <a:latin typeface="Courier New" panose="02070309020205020404" pitchFamily="49" charset="0"/>
                <a:cs typeface="Courier New" panose="02070309020205020404" pitchFamily="49" charset="0"/>
              </a:rPr>
              <a:t>}</a:t>
            </a:r>
          </a:p>
          <a:p>
            <a:endParaRPr lang="en-US" dirty="0"/>
          </a:p>
        </p:txBody>
      </p:sp>
      <p:sp>
        <p:nvSpPr>
          <p:cNvPr id="5" name="TextBox 4">
            <a:extLst>
              <a:ext uri="{FF2B5EF4-FFF2-40B4-BE49-F238E27FC236}">
                <a16:creationId xmlns:a16="http://schemas.microsoft.com/office/drawing/2014/main" id="{3F699E1D-9EA1-CC59-28FA-ABAC8184EC93}"/>
              </a:ext>
            </a:extLst>
          </p:cNvPr>
          <p:cNvSpPr txBox="1"/>
          <p:nvPr/>
        </p:nvSpPr>
        <p:spPr>
          <a:xfrm>
            <a:off x="6571488" y="1536340"/>
            <a:ext cx="6557081" cy="2585323"/>
          </a:xfrm>
          <a:prstGeom prst="rect">
            <a:avLst/>
          </a:prstGeom>
          <a:noFill/>
        </p:spPr>
        <p:txBody>
          <a:bodyPr wrap="square" rtlCol="0">
            <a:spAutoFit/>
          </a:bodyPr>
          <a:lstStyle/>
          <a:p>
            <a:pPr marL="128016" lvl="1" indent="0">
              <a:buNone/>
            </a:pPr>
            <a:r>
              <a:rPr lang="en-US" sz="2400" dirty="0">
                <a:latin typeface="Courier New" panose="02070309020205020404" pitchFamily="49" charset="0"/>
                <a:cs typeface="Courier New" panose="02070309020205020404" pitchFamily="49" charset="0"/>
              </a:rPr>
              <a:t>void deposit(int amount){</a:t>
            </a:r>
          </a:p>
          <a:p>
            <a:pPr marL="128016" lvl="1" indent="0">
              <a:buNone/>
            </a:pPr>
            <a:r>
              <a:rPr lang="en-US" sz="2400" dirty="0">
                <a:latin typeface="Courier New" panose="02070309020205020404" pitchFamily="49" charset="0"/>
                <a:cs typeface="Courier New" panose="02070309020205020404" pitchFamily="49" charset="0"/>
              </a:rPr>
              <a:t>    lk2.acquire();</a:t>
            </a:r>
          </a:p>
          <a:p>
            <a:pPr marL="310896" lvl="2" indent="0">
              <a:buNone/>
            </a:pPr>
            <a:r>
              <a:rPr lang="en-US" sz="2400" dirty="0">
                <a:latin typeface="Courier New" panose="02070309020205020404" pitchFamily="49" charset="0"/>
                <a:cs typeface="Courier New" panose="02070309020205020404" pitchFamily="49" charset="0"/>
              </a:rPr>
              <a:t>  int b = </a:t>
            </a:r>
            <a:r>
              <a:rPr lang="en-US" sz="2400" dirty="0" err="1">
                <a:latin typeface="Courier New" panose="02070309020205020404" pitchFamily="49" charset="0"/>
                <a:cs typeface="Courier New" panose="02070309020205020404" pitchFamily="49" charset="0"/>
              </a:rPr>
              <a:t>getBalance</a:t>
            </a:r>
            <a:r>
              <a:rPr lang="en-US" sz="2400" dirty="0">
                <a:latin typeface="Courier New" panose="02070309020205020404" pitchFamily="49" charset="0"/>
                <a:cs typeface="Courier New" panose="02070309020205020404" pitchFamily="49" charset="0"/>
              </a:rPr>
              <a:t>();</a:t>
            </a:r>
          </a:p>
          <a:p>
            <a:pPr marL="310896" lvl="2"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setBalance</a:t>
            </a:r>
            <a:r>
              <a:rPr lang="en-US" sz="2400" dirty="0">
                <a:latin typeface="Courier New" panose="02070309020205020404" pitchFamily="49" charset="0"/>
                <a:cs typeface="Courier New" panose="02070309020205020404" pitchFamily="49" charset="0"/>
              </a:rPr>
              <a:t>(b + amount);</a:t>
            </a:r>
          </a:p>
          <a:p>
            <a:pPr marL="310896" lvl="2" indent="0">
              <a:buNone/>
            </a:pPr>
            <a:r>
              <a:rPr lang="en-US" sz="2400" dirty="0">
                <a:latin typeface="Courier New" panose="02070309020205020404" pitchFamily="49" charset="0"/>
                <a:cs typeface="Courier New" panose="02070309020205020404" pitchFamily="49" charset="0"/>
              </a:rPr>
              <a:t>  lk2.release();</a:t>
            </a:r>
          </a:p>
          <a:p>
            <a:pPr marL="310896" lvl="2" indent="0">
              <a:buNone/>
            </a:pPr>
            <a:r>
              <a:rPr lang="en-US" sz="2400" dirty="0">
                <a:latin typeface="Courier New" panose="02070309020205020404" pitchFamily="49" charset="0"/>
                <a:cs typeface="Courier New" panose="02070309020205020404" pitchFamily="49" charset="0"/>
              </a:rPr>
              <a:t>}</a:t>
            </a:r>
          </a:p>
          <a:p>
            <a:endParaRPr lang="en-US" dirty="0"/>
          </a:p>
        </p:txBody>
      </p:sp>
      <p:sp>
        <p:nvSpPr>
          <p:cNvPr id="6" name="TextBox 5">
            <a:extLst>
              <a:ext uri="{FF2B5EF4-FFF2-40B4-BE49-F238E27FC236}">
                <a16:creationId xmlns:a16="http://schemas.microsoft.com/office/drawing/2014/main" id="{4E82352F-40F1-B76B-4A2E-783E36BCA990}"/>
              </a:ext>
            </a:extLst>
          </p:cNvPr>
          <p:cNvSpPr txBox="1"/>
          <p:nvPr/>
        </p:nvSpPr>
        <p:spPr>
          <a:xfrm>
            <a:off x="575239" y="1808343"/>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1</a:t>
            </a:r>
          </a:p>
        </p:txBody>
      </p:sp>
      <p:sp>
        <p:nvSpPr>
          <p:cNvPr id="7" name="TextBox 6">
            <a:extLst>
              <a:ext uri="{FF2B5EF4-FFF2-40B4-BE49-F238E27FC236}">
                <a16:creationId xmlns:a16="http://schemas.microsoft.com/office/drawing/2014/main" id="{B7DA4C8B-85B1-EF43-C523-5C4FF310F33E}"/>
              </a:ext>
            </a:extLst>
          </p:cNvPr>
          <p:cNvSpPr txBox="1"/>
          <p:nvPr/>
        </p:nvSpPr>
        <p:spPr>
          <a:xfrm>
            <a:off x="11638591" y="1744335"/>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4</a:t>
            </a:r>
          </a:p>
        </p:txBody>
      </p:sp>
      <p:sp>
        <p:nvSpPr>
          <p:cNvPr id="8" name="TextBox 7">
            <a:extLst>
              <a:ext uri="{FF2B5EF4-FFF2-40B4-BE49-F238E27FC236}">
                <a16:creationId xmlns:a16="http://schemas.microsoft.com/office/drawing/2014/main" id="{CD177591-99A5-80DF-EBB0-E8252D87E54F}"/>
              </a:ext>
            </a:extLst>
          </p:cNvPr>
          <p:cNvSpPr txBox="1"/>
          <p:nvPr/>
        </p:nvSpPr>
        <p:spPr>
          <a:xfrm>
            <a:off x="575238" y="2230096"/>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2</a:t>
            </a:r>
          </a:p>
        </p:txBody>
      </p:sp>
      <p:sp>
        <p:nvSpPr>
          <p:cNvPr id="9" name="TextBox 8">
            <a:extLst>
              <a:ext uri="{FF2B5EF4-FFF2-40B4-BE49-F238E27FC236}">
                <a16:creationId xmlns:a16="http://schemas.microsoft.com/office/drawing/2014/main" id="{23ECA07C-8FFE-DC53-0D06-9F60B5509AD4}"/>
              </a:ext>
            </a:extLst>
          </p:cNvPr>
          <p:cNvSpPr txBox="1"/>
          <p:nvPr/>
        </p:nvSpPr>
        <p:spPr>
          <a:xfrm>
            <a:off x="575237" y="2651849"/>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3</a:t>
            </a:r>
          </a:p>
        </p:txBody>
      </p:sp>
      <p:sp>
        <p:nvSpPr>
          <p:cNvPr id="10" name="TextBox 9">
            <a:extLst>
              <a:ext uri="{FF2B5EF4-FFF2-40B4-BE49-F238E27FC236}">
                <a16:creationId xmlns:a16="http://schemas.microsoft.com/office/drawing/2014/main" id="{80A2AAE3-B02A-C1AC-F229-FE59B2D95919}"/>
              </a:ext>
            </a:extLst>
          </p:cNvPr>
          <p:cNvSpPr txBox="1"/>
          <p:nvPr/>
        </p:nvSpPr>
        <p:spPr>
          <a:xfrm>
            <a:off x="11638591" y="2222144"/>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5</a:t>
            </a:r>
          </a:p>
        </p:txBody>
      </p:sp>
      <p:sp>
        <p:nvSpPr>
          <p:cNvPr id="11" name="TextBox 10">
            <a:extLst>
              <a:ext uri="{FF2B5EF4-FFF2-40B4-BE49-F238E27FC236}">
                <a16:creationId xmlns:a16="http://schemas.microsoft.com/office/drawing/2014/main" id="{2046F18D-A30C-C7D8-076A-A6431FB2AB45}"/>
              </a:ext>
            </a:extLst>
          </p:cNvPr>
          <p:cNvSpPr txBox="1"/>
          <p:nvPr/>
        </p:nvSpPr>
        <p:spPr>
          <a:xfrm>
            <a:off x="11638591" y="2699953"/>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6</a:t>
            </a:r>
          </a:p>
        </p:txBody>
      </p:sp>
      <p:sp>
        <p:nvSpPr>
          <p:cNvPr id="12" name="TextBox 11">
            <a:extLst>
              <a:ext uri="{FF2B5EF4-FFF2-40B4-BE49-F238E27FC236}">
                <a16:creationId xmlns:a16="http://schemas.microsoft.com/office/drawing/2014/main" id="{A584F390-7A7C-B69E-E65D-DBAD799C0487}"/>
              </a:ext>
            </a:extLst>
          </p:cNvPr>
          <p:cNvSpPr txBox="1"/>
          <p:nvPr/>
        </p:nvSpPr>
        <p:spPr>
          <a:xfrm>
            <a:off x="11638591" y="3182264"/>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7</a:t>
            </a:r>
          </a:p>
        </p:txBody>
      </p:sp>
      <p:sp>
        <p:nvSpPr>
          <p:cNvPr id="13" name="TextBox 12">
            <a:extLst>
              <a:ext uri="{FF2B5EF4-FFF2-40B4-BE49-F238E27FC236}">
                <a16:creationId xmlns:a16="http://schemas.microsoft.com/office/drawing/2014/main" id="{F2206DA7-8D5E-809B-4144-36813AD1B28C}"/>
              </a:ext>
            </a:extLst>
          </p:cNvPr>
          <p:cNvSpPr txBox="1"/>
          <p:nvPr/>
        </p:nvSpPr>
        <p:spPr>
          <a:xfrm>
            <a:off x="575237" y="3659998"/>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8</a:t>
            </a:r>
          </a:p>
        </p:txBody>
      </p:sp>
      <p:sp>
        <p:nvSpPr>
          <p:cNvPr id="14" name="TextBox 13">
            <a:extLst>
              <a:ext uri="{FF2B5EF4-FFF2-40B4-BE49-F238E27FC236}">
                <a16:creationId xmlns:a16="http://schemas.microsoft.com/office/drawing/2014/main" id="{1B2AC5F5-DE03-6B21-4C46-3C4E7CEFC74D}"/>
              </a:ext>
            </a:extLst>
          </p:cNvPr>
          <p:cNvSpPr txBox="1"/>
          <p:nvPr/>
        </p:nvSpPr>
        <p:spPr>
          <a:xfrm>
            <a:off x="575237" y="4117149"/>
            <a:ext cx="395251" cy="461665"/>
          </a:xfrm>
          <a:prstGeom prst="rect">
            <a:avLst/>
          </a:prstGeom>
          <a:noFill/>
          <a:ln>
            <a:solidFill>
              <a:srgbClr val="FF0000"/>
            </a:solidFill>
          </a:ln>
        </p:spPr>
        <p:txBody>
          <a:bodyPr wrap="square" rtlCol="0">
            <a:spAutoFit/>
          </a:bodyPr>
          <a:lstStyle/>
          <a:p>
            <a:pPr algn="ctr"/>
            <a:r>
              <a:rPr lang="en-US" sz="2400" dirty="0">
                <a:solidFill>
                  <a:srgbClr val="FF0000"/>
                </a:solidFill>
              </a:rPr>
              <a:t>9</a:t>
            </a:r>
          </a:p>
        </p:txBody>
      </p:sp>
      <p:sp>
        <p:nvSpPr>
          <p:cNvPr id="15" name="TextBox 14">
            <a:extLst>
              <a:ext uri="{FF2B5EF4-FFF2-40B4-BE49-F238E27FC236}">
                <a16:creationId xmlns:a16="http://schemas.microsoft.com/office/drawing/2014/main" id="{AEE2DEEB-0A24-8509-AEDA-36DE48407D87}"/>
              </a:ext>
            </a:extLst>
          </p:cNvPr>
          <p:cNvSpPr txBox="1"/>
          <p:nvPr/>
        </p:nvSpPr>
        <p:spPr>
          <a:xfrm>
            <a:off x="5931124" y="4486482"/>
            <a:ext cx="5297708" cy="1200329"/>
          </a:xfrm>
          <a:prstGeom prst="rect">
            <a:avLst/>
          </a:prstGeom>
          <a:noFill/>
          <a:ln w="38100">
            <a:solidFill>
              <a:srgbClr val="7030A0"/>
            </a:solidFill>
          </a:ln>
        </p:spPr>
        <p:txBody>
          <a:bodyPr wrap="square" rtlCol="0">
            <a:spAutoFit/>
          </a:bodyPr>
          <a:lstStyle/>
          <a:p>
            <a:r>
              <a:rPr lang="en-US" sz="2400" dirty="0"/>
              <a:t>This interleaving erases the deposit.</a:t>
            </a:r>
          </a:p>
          <a:p>
            <a:r>
              <a:rPr lang="en-US" sz="2400" dirty="0"/>
              <a:t>If there were only one lock (just </a:t>
            </a:r>
            <a:r>
              <a:rPr lang="en-US" sz="2400" dirty="0" err="1">
                <a:latin typeface="Courier New" panose="02070309020205020404" pitchFamily="49" charset="0"/>
                <a:cs typeface="Courier New" panose="02070309020205020404" pitchFamily="49" charset="0"/>
              </a:rPr>
              <a:t>lk</a:t>
            </a:r>
            <a:r>
              <a:rPr lang="en-US" sz="2400" dirty="0"/>
              <a:t> not </a:t>
            </a:r>
            <a:r>
              <a:rPr lang="en-US" sz="2400" dirty="0">
                <a:latin typeface="Courier New" panose="02070309020205020404" pitchFamily="49" charset="0"/>
                <a:cs typeface="Courier New" panose="02070309020205020404" pitchFamily="49" charset="0"/>
              </a:rPr>
              <a:t>lk2</a:t>
            </a:r>
            <a:r>
              <a:rPr lang="en-US" sz="2400" dirty="0"/>
              <a:t>), this interleaving isn’t possible!</a:t>
            </a:r>
          </a:p>
        </p:txBody>
      </p:sp>
    </p:spTree>
    <p:extLst>
      <p:ext uri="{BB962C8B-B14F-4D97-AF65-F5344CB8AC3E}">
        <p14:creationId xmlns:p14="http://schemas.microsoft.com/office/powerpoint/2010/main" val="107218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a:xfrm>
            <a:off x="575240" y="1463857"/>
            <a:ext cx="11187258" cy="5057170"/>
          </a:xfrm>
        </p:spPr>
        <p:txBody>
          <a:bodyPr>
            <a:normAutofit/>
          </a:bodyPr>
          <a:lstStyle/>
          <a:p>
            <a:r>
              <a:rPr lang="en-US" sz="2800" dirty="0"/>
              <a:t>What do we need? A set of edges such that:</a:t>
            </a:r>
          </a:p>
          <a:p>
            <a:pPr lvl="1"/>
            <a:r>
              <a:rPr lang="en-US" sz="2400" dirty="0"/>
              <a:t>Every vertex touches at least one of the edges. (the edges </a:t>
            </a:r>
            <a:r>
              <a:rPr lang="en-US" sz="2400" b="1" dirty="0"/>
              <a:t>span</a:t>
            </a:r>
            <a:r>
              <a:rPr lang="en-US" sz="2400" dirty="0"/>
              <a:t> the graph)</a:t>
            </a:r>
          </a:p>
          <a:p>
            <a:pPr lvl="1"/>
            <a:r>
              <a:rPr lang="en-US" sz="2400" dirty="0"/>
              <a:t>The graph on just those edges is </a:t>
            </a:r>
            <a:r>
              <a:rPr lang="en-US" sz="2400" b="1" dirty="0"/>
              <a:t>connected</a:t>
            </a:r>
            <a:r>
              <a:rPr lang="en-US" sz="2400" dirty="0"/>
              <a:t>.</a:t>
            </a:r>
          </a:p>
          <a:p>
            <a:pPr lvl="1"/>
            <a:r>
              <a:rPr lang="en-US" sz="2400" dirty="0"/>
              <a:t>The minimum weight set of edges that meet those conditions.</a:t>
            </a:r>
          </a:p>
          <a:p>
            <a:r>
              <a:rPr lang="en-US" sz="2800" dirty="0"/>
              <a:t>Our goal is a tree!</a:t>
            </a:r>
          </a:p>
          <a:p>
            <a:endParaRPr lang="en-US" dirty="0"/>
          </a:p>
          <a:p>
            <a:endParaRPr lang="en-US" dirty="0"/>
          </a:p>
          <a:p>
            <a:endParaRPr lang="en-US" dirty="0"/>
          </a:p>
          <a:p>
            <a:endParaRPr lang="en-US" dirty="0"/>
          </a:p>
          <a:p>
            <a:r>
              <a:rPr lang="en-US" sz="2800" dirty="0"/>
              <a:t>We’ll go through two different algorithms for this problem.</a:t>
            </a:r>
          </a:p>
          <a:p>
            <a:endParaRPr lang="en-US" dirty="0"/>
          </a:p>
        </p:txBody>
      </p:sp>
      <p:sp>
        <p:nvSpPr>
          <p:cNvPr id="6" name="Rectangle 5"/>
          <p:cNvSpPr/>
          <p:nvPr/>
        </p:nvSpPr>
        <p:spPr>
          <a:xfrm>
            <a:off x="733337" y="3762374"/>
            <a:ext cx="940655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800" b="1" dirty="0"/>
              <a:t>Given</a:t>
            </a:r>
            <a:r>
              <a:rPr lang="en-US" sz="2800" dirty="0"/>
              <a:t>: an undirected, (connected, simple) weighted graph G</a:t>
            </a:r>
          </a:p>
          <a:p>
            <a:r>
              <a:rPr lang="en-US" sz="2800" b="1" dirty="0"/>
              <a:t>Find</a:t>
            </a:r>
            <a:r>
              <a:rPr lang="en-US" sz="2800" dirty="0"/>
              <a:t>: A minimum-weight set of edges such that you can get from any vertex of G to any other on only those edges.</a:t>
            </a:r>
          </a:p>
        </p:txBody>
      </p:sp>
      <p:sp>
        <p:nvSpPr>
          <p:cNvPr id="7" name="Rectangle 6"/>
          <p:cNvSpPr/>
          <p:nvPr/>
        </p:nvSpPr>
        <p:spPr>
          <a:xfrm>
            <a:off x="733336" y="3762375"/>
            <a:ext cx="9406551"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Minimum Spanning Tree Problem</a:t>
            </a:r>
          </a:p>
        </p:txBody>
      </p:sp>
    </p:spTree>
    <p:extLst>
      <p:ext uri="{BB962C8B-B14F-4D97-AF65-F5344CB8AC3E}">
        <p14:creationId xmlns:p14="http://schemas.microsoft.com/office/powerpoint/2010/main" val="25714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grpSp>
        <p:nvGrpSpPr>
          <p:cNvPr id="32" name="Group 31"/>
          <p:cNvGrpSpPr/>
          <p:nvPr/>
        </p:nvGrpSpPr>
        <p:grpSpPr>
          <a:xfrm>
            <a:off x="3100750" y="1557416"/>
            <a:ext cx="6061357" cy="4571780"/>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sz="2800"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sz="2800"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sz="2800"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sz="2800"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sz="2800"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sz="2800"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sz="2800"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sz="2800" dirty="0"/>
                <a:t>9</a:t>
              </a:r>
            </a:p>
          </p:txBody>
        </p:sp>
        <p:sp>
          <p:nvSpPr>
            <p:cNvPr id="30" name="TextBox 29"/>
            <p:cNvSpPr txBox="1"/>
            <p:nvPr/>
          </p:nvSpPr>
          <p:spPr>
            <a:xfrm>
              <a:off x="4953496" y="3846890"/>
              <a:ext cx="405270" cy="369332"/>
            </a:xfrm>
            <a:prstGeom prst="rect">
              <a:avLst/>
            </a:prstGeom>
            <a:noFill/>
          </p:spPr>
          <p:txBody>
            <a:bodyPr wrap="square" rtlCol="0">
              <a:spAutoFit/>
            </a:bodyPr>
            <a:lstStyle/>
            <a:p>
              <a:r>
                <a:rPr lang="en-US" sz="2800"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sz="2800"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6418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Prim’s Algorithm</a:t>
            </a:r>
          </a:p>
        </p:txBody>
      </p:sp>
      <p:sp>
        <p:nvSpPr>
          <p:cNvPr id="3" name="Content Placeholder 2"/>
          <p:cNvSpPr>
            <a:spLocks noGrp="1"/>
          </p:cNvSpPr>
          <p:nvPr>
            <p:ph idx="1"/>
          </p:nvPr>
        </p:nvSpPr>
        <p:spPr/>
        <p:txBody>
          <a:bodyPr>
            <a:normAutofit/>
          </a:bodyPr>
          <a:lstStyle/>
          <a:p>
            <a:r>
              <a:rPr lang="en-US" sz="2800" dirty="0"/>
              <a:t>Algorithm idea: choose an arbitrary starting point. Add a new edge that:</a:t>
            </a:r>
          </a:p>
          <a:p>
            <a:pPr lvl="1"/>
            <a:r>
              <a:rPr lang="en-US" sz="2800" dirty="0"/>
              <a:t>Will let you reach more vertices.</a:t>
            </a:r>
          </a:p>
          <a:p>
            <a:pPr lvl="1"/>
            <a:r>
              <a:rPr lang="en-US" sz="2800" dirty="0"/>
              <a:t>Is as light as possible</a:t>
            </a:r>
          </a:p>
          <a:p>
            <a:r>
              <a:rPr lang="en-US" sz="2800" dirty="0"/>
              <a:t>We’d like each not-yet-connected vertex to be able to tell us the lightest edge we could add to connect it. </a:t>
            </a:r>
          </a:p>
        </p:txBody>
      </p:sp>
    </p:spTree>
    <p:extLst>
      <p:ext uri="{BB962C8B-B14F-4D97-AF65-F5344CB8AC3E}">
        <p14:creationId xmlns:p14="http://schemas.microsoft.com/office/powerpoint/2010/main" val="1543358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mc:AlternateContent xmlns:mc="http://schemas.openxmlformats.org/markup-compatibility/2006" xmlns:a14="http://schemas.microsoft.com/office/drawing/2010/main">
        <mc:Choice Requires="a14">
          <p:sp>
            <p:nvSpPr>
              <p:cNvPr id="6" name="TextBox 5"/>
              <p:cNvSpPr txBox="1"/>
              <p:nvPr/>
            </p:nvSpPr>
            <p:spPr>
              <a:xfrm>
                <a:off x="2542958" y="263276"/>
                <a:ext cx="8311896" cy="6622326"/>
              </a:xfrm>
              <a:prstGeom prst="rect">
                <a:avLst/>
              </a:prstGeom>
              <a:noFill/>
            </p:spPr>
            <p:txBody>
              <a:bodyPr wrap="square" rtlCol="0">
                <a:spAutoFit/>
              </a:bodyPr>
              <a:lstStyle/>
              <a:p>
                <a:pPr>
                  <a:spcBef>
                    <a:spcPts val="200"/>
                  </a:spcBef>
                </a:pPr>
                <a:r>
                  <a:rPr lang="en-US" sz="2200" dirty="0" err="1">
                    <a:latin typeface="Courier New" panose="02070309020205020404" pitchFamily="49" charset="0"/>
                    <a:cs typeface="Courier New" panose="02070309020205020404" pitchFamily="49" charset="0"/>
                  </a:rPr>
                  <a:t>PrimMST</a:t>
                </a:r>
                <a:r>
                  <a:rPr lang="en-US" sz="2200" dirty="0">
                    <a:latin typeface="Courier New" panose="02070309020205020404" pitchFamily="49" charset="0"/>
                    <a:cs typeface="Courier New" panose="02070309020205020404" pitchFamily="49" charset="0"/>
                  </a:rPr>
                  <a:t>(Graph G) </a:t>
                </a:r>
              </a:p>
              <a:p>
                <a:pPr>
                  <a:spcBef>
                    <a:spcPts val="200"/>
                  </a:spcBef>
                </a:pPr>
                <a:r>
                  <a:rPr lang="en-US" sz="2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2200" b="0" i="1" smtClean="0">
                        <a:latin typeface="Cambria Math" panose="02040503050406030204" pitchFamily="18" charset="0"/>
                        <a:cs typeface="Courier New" panose="02070309020205020404" pitchFamily="49" charset="0"/>
                      </a:rPr>
                      <m:t>∞</m:t>
                    </m:r>
                  </m:oMath>
                </a14:m>
                <a:endParaRPr lang="en-US" sz="2200" b="0" dirty="0">
                  <a:latin typeface="Courier New" panose="02070309020205020404" pitchFamily="49" charset="0"/>
                  <a:cs typeface="Courier New" panose="02070309020205020404" pitchFamily="49" charset="0"/>
                </a:endParaRPr>
              </a:p>
              <a:p>
                <a:pPr>
                  <a:spcBef>
                    <a:spcPts val="200"/>
                  </a:spcBef>
                </a:pPr>
                <a:r>
                  <a:rPr lang="en-US" sz="2200" dirty="0">
                    <a:latin typeface="Courier New" panose="02070309020205020404" pitchFamily="49" charset="0"/>
                    <a:cs typeface="Courier New" panose="02070309020205020404" pitchFamily="49" charset="0"/>
                  </a:rPr>
                  <a:t>   mark source as distance 0</a:t>
                </a:r>
              </a:p>
              <a:p>
                <a:pPr>
                  <a:spcBef>
                    <a:spcPts val="200"/>
                  </a:spcBef>
                </a:pPr>
                <a:r>
                  <a:rPr lang="en-US" sz="2200" dirty="0">
                    <a:latin typeface="Courier New" panose="02070309020205020404" pitchFamily="49" charset="0"/>
                    <a:cs typeface="Courier New" panose="02070309020205020404" pitchFamily="49" charset="0"/>
                  </a:rPr>
                  <a:t>   mark all vertices unprocessed</a:t>
                </a:r>
              </a:p>
              <a:p>
                <a:pPr>
                  <a:spcBef>
                    <a:spcPts val="200"/>
                  </a:spcBef>
                </a:pPr>
                <a:r>
                  <a:rPr lang="en-US" sz="2200" dirty="0">
                    <a:latin typeface="Courier New" panose="02070309020205020404" pitchFamily="49" charset="0"/>
                    <a:cs typeface="Courier New" panose="02070309020205020404" pitchFamily="49" charset="0"/>
                  </a:rPr>
                  <a:t>   foreach(edge (source, v) ) {</a:t>
                </a:r>
              </a:p>
              <a:p>
                <a:pPr>
                  <a:spcBef>
                    <a:spcPts val="200"/>
                  </a:spcBef>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v.dist</a:t>
                </a:r>
                <a:r>
                  <a:rPr lang="en-US" sz="2200" dirty="0">
                    <a:latin typeface="Courier New" panose="02070309020205020404" pitchFamily="49" charset="0"/>
                    <a:cs typeface="Courier New" panose="02070309020205020404" pitchFamily="49" charset="0"/>
                  </a:rPr>
                  <a:t> = weight(</a:t>
                </a:r>
                <a:r>
                  <a:rPr lang="en-US" sz="2200" dirty="0" err="1">
                    <a:latin typeface="Courier New" panose="02070309020205020404" pitchFamily="49" charset="0"/>
                    <a:cs typeface="Courier New" panose="02070309020205020404" pitchFamily="49" charset="0"/>
                  </a:rPr>
                  <a:t>source,v</a:t>
                </a:r>
                <a:r>
                  <a:rPr lang="en-US" sz="2200" dirty="0">
                    <a:latin typeface="Courier New" panose="02070309020205020404" pitchFamily="49" charset="0"/>
                    <a:cs typeface="Courier New" panose="02070309020205020404" pitchFamily="49" charset="0"/>
                  </a:rPr>
                  <a:t>)</a:t>
                </a:r>
              </a:p>
              <a:p>
                <a:pPr>
                  <a:spcBef>
                    <a:spcPts val="200"/>
                  </a:spcBef>
                </a:pPr>
                <a:r>
                  <a:rPr lang="en-US" sz="2200" dirty="0">
                    <a:latin typeface="Courier New" panose="02070309020205020404" pitchFamily="49" charset="0"/>
                    <a:cs typeface="Courier New" panose="02070309020205020404" pitchFamily="49" charset="0"/>
                  </a:rPr>
                  <a:t>   while(there are unprocessed vertices){</a:t>
                </a:r>
              </a:p>
              <a:p>
                <a:pPr>
                  <a:spcBef>
                    <a:spcPts val="200"/>
                  </a:spcBef>
                </a:pPr>
                <a:r>
                  <a:rPr lang="en-US" sz="2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2200" dirty="0">
                    <a:latin typeface="Courier New" panose="02070309020205020404" pitchFamily="49" charset="0"/>
                    <a:cs typeface="Courier New" panose="02070309020205020404" pitchFamily="49" charset="0"/>
                  </a:rPr>
                  <a:t>	  add </a:t>
                </a:r>
                <a:r>
                  <a:rPr lang="en-US" sz="2200" dirty="0" err="1">
                    <a:latin typeface="Courier New" panose="02070309020205020404" pitchFamily="49" charset="0"/>
                    <a:cs typeface="Courier New" panose="02070309020205020404" pitchFamily="49" charset="0"/>
                  </a:rPr>
                  <a:t>u.bestEdge</a:t>
                </a:r>
                <a:r>
                  <a:rPr lang="en-US" sz="2200" dirty="0">
                    <a:latin typeface="Courier New" panose="02070309020205020404" pitchFamily="49" charset="0"/>
                    <a:cs typeface="Courier New" panose="02070309020205020404" pitchFamily="49" charset="0"/>
                  </a:rPr>
                  <a:t> to spanning tree</a:t>
                </a:r>
              </a:p>
              <a:p>
                <a:pPr>
                  <a:spcBef>
                    <a:spcPts val="200"/>
                  </a:spcBef>
                </a:pPr>
                <a:r>
                  <a:rPr lang="en-US" sz="2200" dirty="0">
                    <a:latin typeface="Courier New" panose="02070309020205020404" pitchFamily="49" charset="0"/>
                    <a:cs typeface="Courier New" panose="02070309020205020404" pitchFamily="49" charset="0"/>
                  </a:rPr>
                  <a:t>	  foreach(edge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pPr>
                  <a:spcBef>
                    <a:spcPts val="200"/>
                  </a:spcBef>
                </a:pP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if(weight(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 &lt;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 = 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v.bestEdge</a:t>
                </a:r>
                <a:r>
                  <a:rPr lang="en-US" sz="2200" b="1" dirty="0">
                    <a:latin typeface="Courier New" panose="02070309020205020404" pitchFamily="49" charset="0"/>
                    <a:cs typeface="Courier New" panose="02070309020205020404" pitchFamily="49" charset="0"/>
                  </a:rPr>
                  <a:t> = (</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mark u as processed</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a:t>
                </a:r>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2542958" y="263276"/>
                <a:ext cx="8311896" cy="6622326"/>
              </a:xfrm>
              <a:prstGeom prst="rect">
                <a:avLst/>
              </a:prstGeom>
              <a:blipFill>
                <a:blip r:embed="rId2"/>
                <a:stretch>
                  <a:fillRect l="-953" t="-644" b="-1012"/>
                </a:stretch>
              </a:blipFill>
            </p:spPr>
            <p:txBody>
              <a:bodyPr/>
              <a:lstStyle/>
              <a:p>
                <a:r>
                  <a:rPr lang="en-US">
                    <a:noFill/>
                  </a:rPr>
                  <a:t> </a:t>
                </a:r>
              </a:p>
            </p:txBody>
          </p:sp>
        </mc:Fallback>
      </mc:AlternateContent>
    </p:spTree>
    <p:extLst>
      <p:ext uri="{BB962C8B-B14F-4D97-AF65-F5344CB8AC3E}">
        <p14:creationId xmlns:p14="http://schemas.microsoft.com/office/powerpoint/2010/main" val="2366844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mc:AlternateContent xmlns:mc="http://schemas.openxmlformats.org/markup-compatibility/2006" xmlns:a14="http://schemas.microsoft.com/office/drawing/2010/main">
        <mc:Choice Requires="a14">
          <p:sp>
            <p:nvSpPr>
              <p:cNvPr id="6" name="TextBox 5"/>
              <p:cNvSpPr txBox="1"/>
              <p:nvPr/>
            </p:nvSpPr>
            <p:spPr>
              <a:xfrm>
                <a:off x="82295" y="1394149"/>
                <a:ext cx="6863025" cy="5211683"/>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 //pick arbitrarily</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foreach(edge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foreach(edge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v.cost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2295" y="1394149"/>
                <a:ext cx="6863025" cy="5211683"/>
              </a:xfrm>
              <a:prstGeom prst="rect">
                <a:avLst/>
              </a:prstGeom>
              <a:blipFill>
                <a:blip r:embed="rId2"/>
                <a:stretch>
                  <a:fillRect l="-710" t="-702" b="-1053"/>
                </a:stretch>
              </a:blipFill>
            </p:spPr>
            <p:txBody>
              <a:bodyPr/>
              <a:lstStyle/>
              <a:p>
                <a:r>
                  <a:rPr lang="en-US">
                    <a:noFill/>
                  </a:rPr>
                  <a:t> </a:t>
                </a:r>
              </a:p>
            </p:txBody>
          </p:sp>
        </mc:Fallback>
      </mc:AlternateContent>
      <p:graphicFrame>
        <p:nvGraphicFramePr>
          <p:cNvPr id="34" name="Table 33"/>
          <p:cNvGraphicFramePr>
            <a:graphicFrameLocks noGrp="1"/>
          </p:cNvGraphicFramePr>
          <p:nvPr>
            <p:extLst>
              <p:ext uri="{D42A27DB-BD31-4B8C-83A1-F6EECF244321}">
                <p14:modId xmlns:p14="http://schemas.microsoft.com/office/powerpoint/2010/main" val="2632437677"/>
              </p:ext>
            </p:extLst>
          </p:nvPr>
        </p:nvGraphicFramePr>
        <p:xfrm>
          <a:off x="6546771" y="31615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210298">
                  <a:extLst>
                    <a:ext uri="{9D8B030D-6E8A-4147-A177-3AD203B41FA5}">
                      <a16:colId xmlns:a16="http://schemas.microsoft.com/office/drawing/2014/main" val="20001"/>
                    </a:ext>
                  </a:extLst>
                </a:gridCol>
                <a:gridCol w="1642547">
                  <a:extLst>
                    <a:ext uri="{9D8B030D-6E8A-4147-A177-3AD203B41FA5}">
                      <a16:colId xmlns:a16="http://schemas.microsoft.com/office/drawing/2014/main" val="20002"/>
                    </a:ext>
                  </a:extLst>
                </a:gridCol>
                <a:gridCol w="1469646">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a:t>Cost</a:t>
                      </a:r>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p:spTree>
    <p:extLst>
      <p:ext uri="{BB962C8B-B14F-4D97-AF65-F5344CB8AC3E}">
        <p14:creationId xmlns:p14="http://schemas.microsoft.com/office/powerpoint/2010/main" val="4074872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ext uri="{D42A27DB-BD31-4B8C-83A1-F6EECF244321}">
                <p14:modId xmlns:p14="http://schemas.microsoft.com/office/powerpoint/2010/main" val="756639816"/>
              </p:ext>
            </p:extLst>
          </p:nvPr>
        </p:nvGraphicFramePr>
        <p:xfrm>
          <a:off x="6546771" y="31615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210298">
                  <a:extLst>
                    <a:ext uri="{9D8B030D-6E8A-4147-A177-3AD203B41FA5}">
                      <a16:colId xmlns:a16="http://schemas.microsoft.com/office/drawing/2014/main" val="20001"/>
                    </a:ext>
                  </a:extLst>
                </a:gridCol>
                <a:gridCol w="1642547">
                  <a:extLst>
                    <a:ext uri="{9D8B030D-6E8A-4147-A177-3AD203B41FA5}">
                      <a16:colId xmlns:a16="http://schemas.microsoft.com/office/drawing/2014/main" val="20002"/>
                    </a:ext>
                  </a:extLst>
                </a:gridCol>
                <a:gridCol w="1469646">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a:t>Cost</a:t>
                      </a:r>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E429959-4F98-6826-20F3-D50FB4DCE062}"/>
                  </a:ext>
                </a:extLst>
              </p:cNvPr>
              <p:cNvSpPr txBox="1"/>
              <p:nvPr/>
            </p:nvSpPr>
            <p:spPr>
              <a:xfrm>
                <a:off x="82295" y="1394149"/>
                <a:ext cx="6863025" cy="5211683"/>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foreach(edge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foreach(edge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v.cost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5" name="TextBox 4">
                <a:extLst>
                  <a:ext uri="{FF2B5EF4-FFF2-40B4-BE49-F238E27FC236}">
                    <a16:creationId xmlns:a16="http://schemas.microsoft.com/office/drawing/2014/main" id="{AE429959-4F98-6826-20F3-D50FB4DCE062}"/>
                  </a:ext>
                </a:extLst>
              </p:cNvPr>
              <p:cNvSpPr txBox="1">
                <a:spLocks noRot="1" noChangeAspect="1" noMove="1" noResize="1" noEditPoints="1" noAdjustHandles="1" noChangeArrowheads="1" noChangeShapeType="1" noTextEdit="1"/>
              </p:cNvSpPr>
              <p:nvPr/>
            </p:nvSpPr>
            <p:spPr>
              <a:xfrm>
                <a:off x="82295" y="1394149"/>
                <a:ext cx="6863025" cy="5211683"/>
              </a:xfrm>
              <a:prstGeom prst="rect">
                <a:avLst/>
              </a:prstGeom>
              <a:blipFill>
                <a:blip r:embed="rId2"/>
                <a:stretch>
                  <a:fillRect l="-710" t="-702" b="-1053"/>
                </a:stretch>
              </a:blipFill>
            </p:spPr>
            <p:txBody>
              <a:bodyPr/>
              <a:lstStyle/>
              <a:p>
                <a:r>
                  <a:rPr lang="en-US">
                    <a:noFill/>
                  </a:rPr>
                  <a:t> </a:t>
                </a:r>
              </a:p>
            </p:txBody>
          </p:sp>
        </mc:Fallback>
      </mc:AlternateContent>
    </p:spTree>
    <p:extLst>
      <p:ext uri="{BB962C8B-B14F-4D97-AF65-F5344CB8AC3E}">
        <p14:creationId xmlns:p14="http://schemas.microsoft.com/office/powerpoint/2010/main" val="3921875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78A8-8C8B-90D1-8410-07B2C9E7874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518AB02-969A-3C7A-87A6-162C91368BA9}"/>
                  </a:ext>
                </a:extLst>
              </p:cNvPr>
              <p:cNvSpPr txBox="1"/>
              <p:nvPr/>
            </p:nvSpPr>
            <p:spPr>
              <a:xfrm>
                <a:off x="497711" y="263276"/>
                <a:ext cx="11435787" cy="6622326"/>
              </a:xfrm>
              <a:prstGeom prst="rect">
                <a:avLst/>
              </a:prstGeom>
              <a:noFill/>
            </p:spPr>
            <p:txBody>
              <a:bodyPr wrap="square" rtlCol="0">
                <a:spAutoFit/>
              </a:bodyPr>
              <a:lstStyle/>
              <a:p>
                <a:pPr>
                  <a:spcBef>
                    <a:spcPts val="200"/>
                  </a:spcBef>
                </a:pPr>
                <a:r>
                  <a:rPr lang="en-US" sz="2200" dirty="0" err="1">
                    <a:latin typeface="Courier New" panose="02070309020205020404" pitchFamily="49" charset="0"/>
                    <a:cs typeface="Courier New" panose="02070309020205020404" pitchFamily="49" charset="0"/>
                  </a:rPr>
                  <a:t>PrimMST</a:t>
                </a:r>
                <a:r>
                  <a:rPr lang="en-US" sz="2200" dirty="0">
                    <a:latin typeface="Courier New" panose="02070309020205020404" pitchFamily="49" charset="0"/>
                    <a:cs typeface="Courier New" panose="02070309020205020404" pitchFamily="49" charset="0"/>
                  </a:rPr>
                  <a:t>(Graph G) </a:t>
                </a:r>
              </a:p>
              <a:p>
                <a:pPr>
                  <a:spcBef>
                    <a:spcPts val="200"/>
                  </a:spcBef>
                </a:pPr>
                <a:r>
                  <a:rPr lang="en-US" sz="2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2200" b="0" i="1" smtClean="0">
                        <a:latin typeface="Cambria Math" panose="02040503050406030204" pitchFamily="18" charset="0"/>
                        <a:cs typeface="Courier New" panose="02070309020205020404" pitchFamily="49" charset="0"/>
                      </a:rPr>
                      <m:t>∞</m:t>
                    </m:r>
                  </m:oMath>
                </a14:m>
                <a:endParaRPr lang="en-US" sz="2200" b="0" dirty="0">
                  <a:latin typeface="Courier New" panose="02070309020205020404" pitchFamily="49" charset="0"/>
                  <a:cs typeface="Courier New" panose="02070309020205020404" pitchFamily="49" charset="0"/>
                </a:endParaRPr>
              </a:p>
              <a:p>
                <a:pPr>
                  <a:spcBef>
                    <a:spcPts val="200"/>
                  </a:spcBef>
                </a:pPr>
                <a:r>
                  <a:rPr lang="en-US" sz="2200" dirty="0">
                    <a:latin typeface="Courier New" panose="02070309020205020404" pitchFamily="49" charset="0"/>
                    <a:cs typeface="Courier New" panose="02070309020205020404" pitchFamily="49" charset="0"/>
                  </a:rPr>
                  <a:t>   mark source as distance 0</a:t>
                </a:r>
              </a:p>
              <a:p>
                <a:pPr>
                  <a:spcBef>
                    <a:spcPts val="200"/>
                  </a:spcBef>
                </a:pPr>
                <a:r>
                  <a:rPr lang="en-US" sz="2200" dirty="0">
                    <a:latin typeface="Courier New" panose="02070309020205020404" pitchFamily="49" charset="0"/>
                    <a:cs typeface="Courier New" panose="02070309020205020404" pitchFamily="49" charset="0"/>
                  </a:rPr>
                  <a:t>   mark all vertices unprocessed //</a:t>
                </a:r>
                <a:r>
                  <a:rPr lang="en-US" sz="2200" b="1" dirty="0">
                    <a:solidFill>
                      <a:srgbClr val="7030A0"/>
                    </a:solidFill>
                    <a:latin typeface="Courier New" panose="02070309020205020404" pitchFamily="49" charset="0"/>
                    <a:cs typeface="Courier New" panose="02070309020205020404" pitchFamily="49" charset="0"/>
                  </a:rPr>
                  <a:t>and add to priority queue</a:t>
                </a:r>
              </a:p>
              <a:p>
                <a:pPr>
                  <a:spcBef>
                    <a:spcPts val="200"/>
                  </a:spcBef>
                </a:pPr>
                <a:r>
                  <a:rPr lang="en-US" sz="2200" dirty="0">
                    <a:latin typeface="Courier New" panose="02070309020205020404" pitchFamily="49" charset="0"/>
                    <a:cs typeface="Courier New" panose="02070309020205020404" pitchFamily="49" charset="0"/>
                  </a:rPr>
                  <a:t>   foreach(edge (source, v) ) {</a:t>
                </a:r>
              </a:p>
              <a:p>
                <a:pPr>
                  <a:spcBef>
                    <a:spcPts val="200"/>
                  </a:spcBef>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v.dist</a:t>
                </a:r>
                <a:r>
                  <a:rPr lang="en-US" sz="2200" dirty="0">
                    <a:latin typeface="Courier New" panose="02070309020205020404" pitchFamily="49" charset="0"/>
                    <a:cs typeface="Courier New" panose="02070309020205020404" pitchFamily="49" charset="0"/>
                  </a:rPr>
                  <a:t> = weight(</a:t>
                </a:r>
                <a:r>
                  <a:rPr lang="en-US" sz="2200" dirty="0" err="1">
                    <a:latin typeface="Courier New" panose="02070309020205020404" pitchFamily="49" charset="0"/>
                    <a:cs typeface="Courier New" panose="02070309020205020404" pitchFamily="49" charset="0"/>
                  </a:rPr>
                  <a:t>source,v</a:t>
                </a:r>
                <a:r>
                  <a:rPr lang="en-US" sz="2200" dirty="0">
                    <a:latin typeface="Courier New" panose="02070309020205020404" pitchFamily="49" charset="0"/>
                    <a:cs typeface="Courier New" panose="02070309020205020404" pitchFamily="49" charset="0"/>
                  </a:rPr>
                  <a:t>)</a:t>
                </a:r>
              </a:p>
              <a:p>
                <a:pPr>
                  <a:spcBef>
                    <a:spcPts val="200"/>
                  </a:spcBef>
                </a:pPr>
                <a:r>
                  <a:rPr lang="en-US" sz="2200" dirty="0">
                    <a:latin typeface="Courier New" panose="02070309020205020404" pitchFamily="49" charset="0"/>
                    <a:cs typeface="Courier New" panose="02070309020205020404" pitchFamily="49" charset="0"/>
                  </a:rPr>
                  <a:t>   while(there are unprocessed vertices){ </a:t>
                </a:r>
              </a:p>
              <a:p>
                <a:pPr>
                  <a:spcBef>
                    <a:spcPts val="200"/>
                  </a:spcBef>
                </a:pPr>
                <a:r>
                  <a:rPr lang="en-US" sz="2200" dirty="0">
                    <a:latin typeface="Courier New" panose="02070309020205020404" pitchFamily="49" charset="0"/>
                    <a:cs typeface="Courier New" panose="02070309020205020404" pitchFamily="49" charset="0"/>
                  </a:rPr>
                  <a:t>       let u be the closest unprocessed vertex //</a:t>
                </a:r>
                <a:r>
                  <a:rPr lang="en-US" sz="2200" b="1" dirty="0" err="1">
                    <a:solidFill>
                      <a:srgbClr val="7030A0"/>
                    </a:solidFill>
                    <a:latin typeface="Courier New" panose="02070309020205020404" pitchFamily="49" charset="0"/>
                    <a:cs typeface="Courier New" panose="02070309020205020404" pitchFamily="49" charset="0"/>
                  </a:rPr>
                  <a:t>removeMin</a:t>
                </a:r>
                <a:r>
                  <a:rPr lang="en-US" sz="2200" dirty="0">
                    <a:latin typeface="Courier New" panose="02070309020205020404" pitchFamily="49" charset="0"/>
                    <a:cs typeface="Courier New" panose="02070309020205020404" pitchFamily="49" charset="0"/>
                  </a:rPr>
                  <a:t>!</a:t>
                </a:r>
              </a:p>
              <a:p>
                <a:pPr>
                  <a:spcBef>
                    <a:spcPts val="200"/>
                  </a:spcBef>
                </a:pPr>
                <a:r>
                  <a:rPr lang="en-US" sz="2200" dirty="0">
                    <a:latin typeface="Courier New" panose="02070309020205020404" pitchFamily="49" charset="0"/>
                    <a:cs typeface="Courier New" panose="02070309020205020404" pitchFamily="49" charset="0"/>
                  </a:rPr>
                  <a:t>	  add </a:t>
                </a:r>
                <a:r>
                  <a:rPr lang="en-US" sz="2200" dirty="0" err="1">
                    <a:latin typeface="Courier New" panose="02070309020205020404" pitchFamily="49" charset="0"/>
                    <a:cs typeface="Courier New" panose="02070309020205020404" pitchFamily="49" charset="0"/>
                  </a:rPr>
                  <a:t>u.bestEdge</a:t>
                </a:r>
                <a:r>
                  <a:rPr lang="en-US" sz="2200" dirty="0">
                    <a:latin typeface="Courier New" panose="02070309020205020404" pitchFamily="49" charset="0"/>
                    <a:cs typeface="Courier New" panose="02070309020205020404" pitchFamily="49" charset="0"/>
                  </a:rPr>
                  <a:t> to spanning tree</a:t>
                </a:r>
              </a:p>
              <a:p>
                <a:pPr>
                  <a:spcBef>
                    <a:spcPts val="200"/>
                  </a:spcBef>
                </a:pPr>
                <a:r>
                  <a:rPr lang="en-US" sz="2200" dirty="0">
                    <a:latin typeface="Courier New" panose="02070309020205020404" pitchFamily="49" charset="0"/>
                    <a:cs typeface="Courier New" panose="02070309020205020404" pitchFamily="49" charset="0"/>
                  </a:rPr>
                  <a:t>	  foreach(edge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pPr>
                  <a:spcBef>
                    <a:spcPts val="200"/>
                  </a:spcBef>
                </a:pP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if(weight(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 &lt;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 = 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 //</a:t>
                </a:r>
                <a:r>
                  <a:rPr lang="en-US" sz="2200" b="1" dirty="0" err="1">
                    <a:solidFill>
                      <a:srgbClr val="7030A0"/>
                    </a:solidFill>
                    <a:latin typeface="Courier New" panose="02070309020205020404" pitchFamily="49" charset="0"/>
                    <a:cs typeface="Courier New" panose="02070309020205020404" pitchFamily="49" charset="0"/>
                  </a:rPr>
                  <a:t>updatePriority</a:t>
                </a:r>
                <a:r>
                  <a:rPr lang="en-US" sz="2200" b="1" dirty="0">
                    <a:solidFill>
                      <a:srgbClr val="7030A0"/>
                    </a:solidFill>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v.bestEdge</a:t>
                </a:r>
                <a:r>
                  <a:rPr lang="en-US" sz="2200" b="1" dirty="0">
                    <a:latin typeface="Courier New" panose="02070309020205020404" pitchFamily="49" charset="0"/>
                    <a:cs typeface="Courier New" panose="02070309020205020404" pitchFamily="49" charset="0"/>
                  </a:rPr>
                  <a:t> = (</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mark u as processed</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a:t>
                </a:r>
                <a:endParaRPr lang="en-US" sz="2200" dirty="0"/>
              </a:p>
            </p:txBody>
          </p:sp>
        </mc:Choice>
        <mc:Fallback>
          <p:sp>
            <p:nvSpPr>
              <p:cNvPr id="6" name="TextBox 5">
                <a:extLst>
                  <a:ext uri="{FF2B5EF4-FFF2-40B4-BE49-F238E27FC236}">
                    <a16:creationId xmlns:a16="http://schemas.microsoft.com/office/drawing/2014/main" id="{1518AB02-969A-3C7A-87A6-162C91368BA9}"/>
                  </a:ext>
                </a:extLst>
              </p:cNvPr>
              <p:cNvSpPr txBox="1">
                <a:spLocks noRot="1" noChangeAspect="1" noMove="1" noResize="1" noEditPoints="1" noAdjustHandles="1" noChangeArrowheads="1" noChangeShapeType="1" noTextEdit="1"/>
              </p:cNvSpPr>
              <p:nvPr/>
            </p:nvSpPr>
            <p:spPr>
              <a:xfrm>
                <a:off x="497711" y="263276"/>
                <a:ext cx="11435787" cy="6622326"/>
              </a:xfrm>
              <a:prstGeom prst="rect">
                <a:avLst/>
              </a:prstGeom>
              <a:blipFill>
                <a:blip r:embed="rId2"/>
                <a:stretch>
                  <a:fillRect l="-693" t="-644" b="-10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83C1F11A-368F-3AA6-6FDE-0083FB3167D0}"/>
                  </a:ext>
                </a:extLst>
              </p:cNvPr>
              <p:cNvSpPr/>
              <p:nvPr/>
            </p:nvSpPr>
            <p:spPr>
              <a:xfrm>
                <a:off x="6632295" y="5092861"/>
                <a:ext cx="4953964" cy="15018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Running time: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𝐸</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𝑉</m:t>
                        </m:r>
                        <m:r>
                          <a:rPr lang="en-US" sz="2800" b="0" i="1" smtClean="0">
                            <a:latin typeface="Cambria Math" panose="02040503050406030204" pitchFamily="18" charset="0"/>
                          </a:rPr>
                          <m:t>)</m:t>
                        </m:r>
                      </m:e>
                    </m:func>
                  </m:oMath>
                </a14:m>
                <a:endParaRPr lang="en-US" sz="2800" dirty="0"/>
              </a:p>
              <a:p>
                <a:pPr algn="ctr"/>
                <a:r>
                  <a:rPr lang="en-US" sz="2800" dirty="0"/>
                  <a:t>Analysis same as Dijkstra, but can assume </a:t>
                </a:r>
                <a14:m>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𝑉</m:t>
                    </m:r>
                    <m:r>
                      <a:rPr lang="en-US" sz="2800" b="0" i="1" smtClean="0">
                        <a:latin typeface="Cambria Math" panose="02040503050406030204" pitchFamily="18" charset="0"/>
                      </a:rPr>
                      <m:t>−1</m:t>
                    </m:r>
                  </m:oMath>
                </a14:m>
                <a:endParaRPr lang="en-US" sz="2800" dirty="0"/>
              </a:p>
            </p:txBody>
          </p:sp>
        </mc:Choice>
        <mc:Fallback>
          <p:sp>
            <p:nvSpPr>
              <p:cNvPr id="5" name="Rectangle: Rounded Corners 4">
                <a:extLst>
                  <a:ext uri="{FF2B5EF4-FFF2-40B4-BE49-F238E27FC236}">
                    <a16:creationId xmlns:a16="http://schemas.microsoft.com/office/drawing/2014/main" id="{83C1F11A-368F-3AA6-6FDE-0083FB3167D0}"/>
                  </a:ext>
                </a:extLst>
              </p:cNvPr>
              <p:cNvSpPr>
                <a:spLocks noRot="1" noChangeAspect="1" noMove="1" noResize="1" noEditPoints="1" noAdjustHandles="1" noChangeArrowheads="1" noChangeShapeType="1" noTextEdit="1"/>
              </p:cNvSpPr>
              <p:nvPr/>
            </p:nvSpPr>
            <p:spPr>
              <a:xfrm>
                <a:off x="6632295" y="5092861"/>
                <a:ext cx="4953964" cy="1501863"/>
              </a:xfrm>
              <a:prstGeom prst="roundRect">
                <a:avLst/>
              </a:prstGeom>
              <a:blipFill>
                <a:blip r:embed="rId3"/>
                <a:stretch>
                  <a:fillRect b="-6000"/>
                </a:stretch>
              </a:blipFill>
            </p:spPr>
            <p:txBody>
              <a:bodyPr/>
              <a:lstStyle/>
              <a:p>
                <a:r>
                  <a:rPr lang="en-US">
                    <a:noFill/>
                  </a:rPr>
                  <a:t> </a:t>
                </a:r>
              </a:p>
            </p:txBody>
          </p:sp>
        </mc:Fallback>
      </mc:AlternateContent>
    </p:spTree>
    <p:extLst>
      <p:ext uri="{BB962C8B-B14F-4D97-AF65-F5344CB8AC3E}">
        <p14:creationId xmlns:p14="http://schemas.microsoft.com/office/powerpoint/2010/main" val="4241372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D680-DBD2-ACEC-DF80-25062BAE9A80}"/>
              </a:ext>
            </a:extLst>
          </p:cNvPr>
          <p:cNvSpPr>
            <a:spLocks noGrp="1"/>
          </p:cNvSpPr>
          <p:nvPr>
            <p:ph type="title"/>
          </p:nvPr>
        </p:nvSpPr>
        <p:spPr/>
        <p:txBody>
          <a:bodyPr/>
          <a:lstStyle/>
          <a:p>
            <a:r>
              <a:rPr lang="en-US" dirty="0"/>
              <a:t>Some Exercise Notes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8295DC-0425-046D-FB51-FF92DAC1DE0C}"/>
                  </a:ext>
                </a:extLst>
              </p:cNvPr>
              <p:cNvSpPr>
                <a:spLocks noGrp="1"/>
              </p:cNvSpPr>
              <p:nvPr>
                <p:ph idx="1"/>
              </p:nvPr>
            </p:nvSpPr>
            <p:spPr>
              <a:xfrm>
                <a:off x="575240" y="1463856"/>
                <a:ext cx="11187258" cy="5130867"/>
              </a:xfrm>
            </p:spPr>
            <p:txBody>
              <a:bodyPr>
                <a:normAutofit lnSpcReduction="10000"/>
              </a:bodyPr>
              <a:lstStyle/>
              <a:p>
                <a:r>
                  <a:rPr lang="en-US" sz="2800" dirty="0"/>
                  <a:t>We’ll ask you to implement Prim’s in Exercise 13.</a:t>
                </a:r>
              </a:p>
              <a:p>
                <a:r>
                  <a:rPr lang="en-US" sz="2800" dirty="0"/>
                  <a:t>You have a few options for the priority queue:</a:t>
                </a:r>
              </a:p>
              <a:p>
                <a:r>
                  <a:rPr lang="en-US" sz="2800" dirty="0"/>
                  <a:t>1. Use a Java library priority queue---but it doesn’t have </a:t>
                </a:r>
                <a:r>
                  <a:rPr lang="en-US" sz="2800" dirty="0" err="1"/>
                  <a:t>updatePriority</a:t>
                </a:r>
                <a:r>
                  <a:rPr lang="en-US" sz="2800" dirty="0"/>
                  <a:t>() so you’ll need a workaround: </a:t>
                </a:r>
                <a:br>
                  <a:rPr lang="en-US" sz="2800" dirty="0"/>
                </a:br>
                <a:r>
                  <a:rPr lang="en-US" sz="2800" dirty="0"/>
                  <a:t>A. Add edges instead of vertices to the priority queue OR</a:t>
                </a:r>
                <a:br>
                  <a:rPr lang="en-US" sz="2800" dirty="0"/>
                </a:br>
                <a:r>
                  <a:rPr lang="en-US" sz="2800" dirty="0"/>
                  <a:t>B. Allow multiple copies of each vertex into the queue (instead of decreasing priority, put in a second copy at the new priority OR</a:t>
                </a:r>
              </a:p>
              <a:p>
                <a:r>
                  <a:rPr lang="en-US" sz="2800" dirty="0"/>
                  <a:t>2. Use your (Exercise 2) priority queue instead---call </a:t>
                </a:r>
                <a:r>
                  <a:rPr lang="en-US" sz="2800" dirty="0" err="1"/>
                  <a:t>updatePriority</a:t>
                </a:r>
                <a:r>
                  <a:rPr lang="en-US" sz="2800" dirty="0"/>
                  <a:t>!</a:t>
                </a:r>
              </a:p>
              <a:p>
                <a:r>
                  <a:rPr lang="en-US" sz="2800" dirty="0"/>
                  <a:t>Will these change the running time? No! </a:t>
                </a:r>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Θ</m:t>
                    </m:r>
                    <m:d>
                      <m:dPr>
                        <m:ctrlPr>
                          <a:rPr lang="en-US" sz="2800" b="0" i="1" smtClean="0">
                            <a:latin typeface="Cambria Math" panose="02040503050406030204" pitchFamily="18" charset="0"/>
                          </a:rPr>
                        </m:ctrlPr>
                      </m:dPr>
                      <m:e>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e>
                        </m:func>
                      </m:e>
                    </m:d>
                  </m:oMath>
                </a14:m>
                <a:r>
                  <a:rPr lang="en-US" sz="2800" dirty="0"/>
                  <a:t> for simple graphs.</a:t>
                </a:r>
              </a:p>
              <a:p>
                <a:r>
                  <a:rPr lang="en-US" sz="2800" dirty="0"/>
                  <a:t>Read the paragraph in the spec about this before you get too far. Also see alternate version of pseudocode in section slides tomorrow.</a:t>
                </a:r>
              </a:p>
            </p:txBody>
          </p:sp>
        </mc:Choice>
        <mc:Fallback>
          <p:sp>
            <p:nvSpPr>
              <p:cNvPr id="3" name="Content Placeholder 2">
                <a:extLst>
                  <a:ext uri="{FF2B5EF4-FFF2-40B4-BE49-F238E27FC236}">
                    <a16:creationId xmlns:a16="http://schemas.microsoft.com/office/drawing/2014/main" id="{B68295DC-0425-046D-FB51-FF92DAC1DE0C}"/>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708" t="-2850" r="-817" b="-2257"/>
                </a:stretch>
              </a:blipFill>
            </p:spPr>
            <p:txBody>
              <a:bodyPr/>
              <a:lstStyle/>
              <a:p>
                <a:r>
                  <a:rPr lang="en-US">
                    <a:noFill/>
                  </a:rPr>
                  <a:t> </a:t>
                </a:r>
              </a:p>
            </p:txBody>
          </p:sp>
        </mc:Fallback>
      </mc:AlternateContent>
    </p:spTree>
    <p:extLst>
      <p:ext uri="{BB962C8B-B14F-4D97-AF65-F5344CB8AC3E}">
        <p14:creationId xmlns:p14="http://schemas.microsoft.com/office/powerpoint/2010/main" val="3953127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Algorithm Always Work?	</a:t>
            </a:r>
          </a:p>
        </p:txBody>
      </p:sp>
      <p:sp>
        <p:nvSpPr>
          <p:cNvPr id="3" name="Content Placeholder 2"/>
          <p:cNvSpPr>
            <a:spLocks noGrp="1"/>
          </p:cNvSpPr>
          <p:nvPr>
            <p:ph idx="1"/>
          </p:nvPr>
        </p:nvSpPr>
        <p:spPr/>
        <p:txBody>
          <a:bodyPr/>
          <a:lstStyle/>
          <a:p>
            <a:r>
              <a:rPr lang="en-US" sz="2800" dirty="0"/>
              <a:t>Prim’s Algorithm is a </a:t>
            </a:r>
            <a:r>
              <a:rPr lang="en-US" sz="2800" b="1" dirty="0"/>
              <a:t>greedy </a:t>
            </a:r>
            <a:r>
              <a:rPr lang="en-US" sz="2800" dirty="0"/>
              <a:t>algorithm. Once it decides to include an edge in the MST it never reconsiders its decision. </a:t>
            </a:r>
          </a:p>
          <a:p>
            <a:r>
              <a:rPr lang="en-US" sz="2800" dirty="0"/>
              <a:t>Greedy algorithms rarely work. </a:t>
            </a:r>
          </a:p>
          <a:p>
            <a:r>
              <a:rPr lang="en-US" sz="2800" dirty="0"/>
              <a:t>There are special properties of MSTs that allow greedy algorithms to find them.</a:t>
            </a:r>
          </a:p>
          <a:p>
            <a:endParaRPr lang="en-US" sz="2800" dirty="0"/>
          </a:p>
          <a:p>
            <a:r>
              <a:rPr lang="en-US" sz="2800" dirty="0"/>
              <a:t>In fact MSTs are so </a:t>
            </a:r>
            <a:r>
              <a:rPr lang="en-US" sz="2800" i="1" dirty="0"/>
              <a:t>magical </a:t>
            </a:r>
            <a:r>
              <a:rPr lang="en-US" sz="2800" dirty="0"/>
              <a:t>that there’s more than one greedy algorithm that works</a:t>
            </a:r>
            <a:r>
              <a:rPr lang="en-US" dirty="0"/>
              <a:t>.</a:t>
            </a:r>
            <a:endParaRPr lang="en-US" i="1" dirty="0"/>
          </a:p>
        </p:txBody>
      </p:sp>
    </p:spTree>
    <p:extLst>
      <p:ext uri="{BB962C8B-B14F-4D97-AF65-F5344CB8AC3E}">
        <p14:creationId xmlns:p14="http://schemas.microsoft.com/office/powerpoint/2010/main" val="35408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03FC-3B06-441C-813E-A92C14FEEF3F}"/>
              </a:ext>
            </a:extLst>
          </p:cNvPr>
          <p:cNvSpPr>
            <a:spLocks noGrp="1"/>
          </p:cNvSpPr>
          <p:nvPr>
            <p:ph type="title"/>
          </p:nvPr>
        </p:nvSpPr>
        <p:spPr/>
        <p:txBody>
          <a:bodyPr>
            <a:normAutofit fontScale="90000"/>
          </a:bodyPr>
          <a:lstStyle/>
          <a:p>
            <a:r>
              <a:rPr lang="en-US" dirty="0"/>
              <a:t>Why do all of these MST Algorithms Work?</a:t>
            </a:r>
          </a:p>
        </p:txBody>
      </p:sp>
      <p:sp>
        <p:nvSpPr>
          <p:cNvPr id="3" name="Content Placeholder 2">
            <a:extLst>
              <a:ext uri="{FF2B5EF4-FFF2-40B4-BE49-F238E27FC236}">
                <a16:creationId xmlns:a16="http://schemas.microsoft.com/office/drawing/2014/main" id="{7EAC890B-2537-437A-9F0A-62A84DD3E99C}"/>
              </a:ext>
            </a:extLst>
          </p:cNvPr>
          <p:cNvSpPr>
            <a:spLocks noGrp="1"/>
          </p:cNvSpPr>
          <p:nvPr>
            <p:ph idx="1"/>
          </p:nvPr>
        </p:nvSpPr>
        <p:spPr/>
        <p:txBody>
          <a:bodyPr>
            <a:normAutofit lnSpcReduction="10000"/>
          </a:bodyPr>
          <a:lstStyle/>
          <a:p>
            <a:r>
              <a:rPr lang="en-US" sz="2800" dirty="0"/>
              <a:t>MSTs satisfy two very useful properties:</a:t>
            </a:r>
          </a:p>
          <a:p>
            <a:r>
              <a:rPr lang="en-US" sz="2800" b="1" dirty="0"/>
              <a:t>Cycle Property: </a:t>
            </a:r>
            <a:r>
              <a:rPr lang="en-US" sz="2800" dirty="0"/>
              <a:t>The heaviest edge along a cycle is NEVER part of an MST.</a:t>
            </a:r>
          </a:p>
          <a:p>
            <a:r>
              <a:rPr lang="en-US" sz="2800" b="1" dirty="0"/>
              <a:t>Cut Property: </a:t>
            </a:r>
            <a:r>
              <a:rPr lang="en-US" sz="2800" dirty="0"/>
              <a:t>Split the vertices of the graph any way you want into two sets A and B. The lightest edge with one endpoint in A and the other in B is ALWAYS part of an MST. </a:t>
            </a:r>
          </a:p>
          <a:p>
            <a:endParaRPr lang="en-US" b="1" dirty="0"/>
          </a:p>
          <a:p>
            <a:r>
              <a:rPr lang="en-US" sz="2800" dirty="0"/>
              <a:t>Whenever you add an edge to a tree you create exactly one cycle, you can then remove any edge from that cycle and get another tree out. </a:t>
            </a:r>
          </a:p>
          <a:p>
            <a:r>
              <a:rPr lang="en-US" sz="2800" dirty="0"/>
              <a:t>This observation, combined with the cycle and cut properties form the basis of all of the greedy algorithms for MSTs.</a:t>
            </a:r>
          </a:p>
        </p:txBody>
      </p:sp>
    </p:spTree>
    <p:extLst>
      <p:ext uri="{BB962C8B-B14F-4D97-AF65-F5344CB8AC3E}">
        <p14:creationId xmlns:p14="http://schemas.microsoft.com/office/powerpoint/2010/main" val="33809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Java Notes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5961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Real Java locks</a:t>
            </a:r>
          </a:p>
        </p:txBody>
      </p:sp>
      <p:sp>
        <p:nvSpPr>
          <p:cNvPr id="5" name="Content Placeholder 4"/>
          <p:cNvSpPr>
            <a:spLocks noGrp="1"/>
          </p:cNvSpPr>
          <p:nvPr>
            <p:ph idx="1"/>
          </p:nvPr>
        </p:nvSpPr>
        <p:spPr/>
        <p:txBody>
          <a:bodyPr>
            <a:normAutofit/>
          </a:bodyPr>
          <a:lstStyle/>
          <a:p>
            <a:r>
              <a:rPr lang="en-US" sz="2800" dirty="0"/>
              <a:t>A re-entrant lock is available in:</a:t>
            </a:r>
          </a:p>
          <a:p>
            <a:r>
              <a:rPr lang="en-US" sz="2800" dirty="0" err="1">
                <a:latin typeface="Courier New" panose="02070309020205020404" pitchFamily="49" charset="0"/>
                <a:cs typeface="Courier New" panose="02070309020205020404" pitchFamily="49" charset="0"/>
              </a:rPr>
              <a:t>java.util.concurrent.locks.ReentrantLock</a:t>
            </a:r>
            <a:endParaRPr lang="en-US" sz="2800" dirty="0">
              <a:latin typeface="Courier New" panose="02070309020205020404" pitchFamily="49" charset="0"/>
              <a:cs typeface="Courier New" panose="02070309020205020404" pitchFamily="49" charset="0"/>
            </a:endParaRPr>
          </a:p>
          <a:p>
            <a:endParaRPr lang="en-US" sz="2800" dirty="0"/>
          </a:p>
          <a:p>
            <a:r>
              <a:rPr lang="en-US" sz="2800" dirty="0"/>
              <a:t>Methods are </a:t>
            </a:r>
            <a:r>
              <a:rPr lang="en-US" sz="2800" dirty="0">
                <a:latin typeface="Courier New" panose="02070309020205020404" pitchFamily="49" charset="0"/>
                <a:cs typeface="Courier New" panose="02070309020205020404" pitchFamily="49" charset="0"/>
              </a:rPr>
              <a:t>lock</a:t>
            </a:r>
            <a:r>
              <a:rPr lang="en-US" sz="2800" dirty="0"/>
              <a:t>() and </a:t>
            </a:r>
            <a:r>
              <a:rPr lang="en-US" sz="2800" dirty="0">
                <a:latin typeface="Courier New" panose="02070309020205020404" pitchFamily="49" charset="0"/>
                <a:cs typeface="Courier New" panose="02070309020205020404" pitchFamily="49" charset="0"/>
              </a:rPr>
              <a:t>unlock()</a:t>
            </a:r>
          </a:p>
          <a:p>
            <a:endParaRPr lang="en-US" sz="2800" dirty="0">
              <a:latin typeface="Courier New" panose="02070309020205020404" pitchFamily="49" charset="0"/>
              <a:cs typeface="Courier New" panose="02070309020205020404" pitchFamily="49" charset="0"/>
            </a:endParaRPr>
          </a:p>
          <a:p>
            <a:endParaRPr 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1352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synchronized</a:t>
            </a:r>
          </a:p>
        </p:txBody>
      </p:sp>
      <p:sp>
        <p:nvSpPr>
          <p:cNvPr id="3" name="Content Placeholder 2"/>
          <p:cNvSpPr>
            <a:spLocks noGrp="1"/>
          </p:cNvSpPr>
          <p:nvPr>
            <p:ph idx="1"/>
          </p:nvPr>
        </p:nvSpPr>
        <p:spPr/>
        <p:txBody>
          <a:bodyPr>
            <a:noAutofit/>
          </a:bodyPr>
          <a:lstStyle/>
          <a:p>
            <a:r>
              <a:rPr lang="en-US" sz="2800" dirty="0">
                <a:cs typeface="Courier New" panose="02070309020205020404" pitchFamily="49" charset="0"/>
              </a:rPr>
              <a:t>Java has built-in support for reentrant locks with the keyword </a:t>
            </a:r>
            <a:r>
              <a:rPr lang="en-US" sz="2800" dirty="0">
                <a:latin typeface="Courier New" panose="02070309020205020404" pitchFamily="49" charset="0"/>
                <a:cs typeface="Courier New" panose="02070309020205020404" pitchFamily="49" charset="0"/>
              </a:rPr>
              <a:t>synchronized</a:t>
            </a:r>
          </a:p>
          <a:p>
            <a:pPr marL="0" indent="0">
              <a:buNone/>
            </a:pPr>
            <a:r>
              <a:rPr lang="en-US" sz="2800" dirty="0">
                <a:latin typeface="Courier New" panose="02070309020205020404" pitchFamily="49" charset="0"/>
                <a:cs typeface="Courier New" panose="02070309020205020404" pitchFamily="49" charset="0"/>
              </a:rPr>
              <a:t>synchronized (expression) {</a:t>
            </a:r>
          </a:p>
          <a:p>
            <a:pPr marL="128016" lvl="1" indent="0">
              <a:buNone/>
            </a:pPr>
            <a:r>
              <a:rPr lang="en-US" sz="2800" dirty="0">
                <a:latin typeface="Courier New" panose="02070309020205020404" pitchFamily="49" charset="0"/>
                <a:cs typeface="Courier New" panose="02070309020205020404" pitchFamily="49" charset="0"/>
              </a:rPr>
              <a:t>//Critical section here</a:t>
            </a:r>
          </a:p>
          <a:p>
            <a:pPr marL="128016" lvl="1" indent="0">
              <a:buNone/>
            </a:pPr>
            <a:r>
              <a:rPr lang="en-US" sz="2800" dirty="0">
                <a:latin typeface="Courier New" panose="02070309020205020404" pitchFamily="49" charset="0"/>
                <a:cs typeface="Courier New" panose="02070309020205020404" pitchFamily="49" charset="0"/>
              </a:rPr>
              <a:t>}</a:t>
            </a:r>
          </a:p>
          <a:p>
            <a:pPr lvl="1"/>
            <a:r>
              <a:rPr lang="en-US" sz="2800" dirty="0">
                <a:latin typeface="+mn-lt"/>
                <a:cs typeface="Courier New" panose="02070309020205020404" pitchFamily="49" charset="0"/>
              </a:rPr>
              <a:t>Expression must evaluate to an </a:t>
            </a:r>
            <a:r>
              <a:rPr lang="en-US" sz="2800" dirty="0">
                <a:latin typeface="Courier New" panose="02070309020205020404" pitchFamily="49" charset="0"/>
                <a:cs typeface="Courier New" panose="02070309020205020404" pitchFamily="49" charset="0"/>
              </a:rPr>
              <a:t>Object</a:t>
            </a:r>
            <a:r>
              <a:rPr lang="en-US" sz="2800" dirty="0">
                <a:latin typeface="+mn-lt"/>
                <a:cs typeface="Courier New" panose="02070309020205020404" pitchFamily="49" charset="0"/>
              </a:rPr>
              <a:t>.</a:t>
            </a:r>
          </a:p>
          <a:p>
            <a:pPr lvl="2"/>
            <a:r>
              <a:rPr lang="en-US" sz="2800" dirty="0">
                <a:latin typeface="+mn-lt"/>
                <a:cs typeface="Courier New" panose="02070309020205020404" pitchFamily="49" charset="0"/>
              </a:rPr>
              <a:t>Every object “is a lock” in java</a:t>
            </a:r>
          </a:p>
          <a:p>
            <a:pPr lvl="2"/>
            <a:r>
              <a:rPr lang="en-US" sz="2800" dirty="0">
                <a:latin typeface="+mn-lt"/>
                <a:cs typeface="Courier New" panose="02070309020205020404" pitchFamily="49" charset="0"/>
              </a:rPr>
              <a:t>Lock is acquired at the opening brace and released at the matching closing brace. (Java handles instantiating the lock, remembering which one is which, etc.)</a:t>
            </a:r>
          </a:p>
          <a:p>
            <a:pPr lvl="2"/>
            <a:r>
              <a:rPr lang="en-US" sz="2800" dirty="0">
                <a:latin typeface="+mn-lt"/>
                <a:cs typeface="Courier New" panose="02070309020205020404" pitchFamily="49" charset="0"/>
              </a:rPr>
              <a:t>Released even if control leaves due to throw/return/etc.</a:t>
            </a:r>
          </a:p>
        </p:txBody>
      </p:sp>
    </p:spTree>
    <p:extLst>
      <p:ext uri="{BB962C8B-B14F-4D97-AF65-F5344CB8AC3E}">
        <p14:creationId xmlns:p14="http://schemas.microsoft.com/office/powerpoint/2010/main" val="337959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synchronized</a:t>
            </a:r>
          </a:p>
        </p:txBody>
      </p:sp>
      <p:sp>
        <p:nvSpPr>
          <p:cNvPr id="3" name="Content Placeholder 2"/>
          <p:cNvSpPr>
            <a:spLocks noGrp="1"/>
          </p:cNvSpPr>
          <p:nvPr>
            <p:ph idx="1"/>
          </p:nvPr>
        </p:nvSpPr>
        <p:spPr/>
        <p:txBody>
          <a:bodyPr>
            <a:normAutofit/>
          </a:bodyPr>
          <a:lstStyle/>
          <a:p>
            <a:r>
              <a:rPr lang="en-US" sz="2800" dirty="0"/>
              <a:t>If your whole method is a critical section</a:t>
            </a:r>
          </a:p>
          <a:p>
            <a:r>
              <a:rPr lang="en-US" sz="2800" dirty="0"/>
              <a:t>And the object you want for your lock is </a:t>
            </a:r>
            <a:r>
              <a:rPr lang="en-US" sz="2800" dirty="0">
                <a:latin typeface="Courier New" panose="02070309020205020404" pitchFamily="49" charset="0"/>
                <a:cs typeface="Courier New" panose="02070309020205020404" pitchFamily="49" charset="0"/>
              </a:rPr>
              <a:t>this</a:t>
            </a:r>
          </a:p>
          <a:p>
            <a:r>
              <a:rPr lang="en-US" sz="2800" dirty="0">
                <a:latin typeface="+mn-lt"/>
                <a:cs typeface="Courier New" panose="02070309020205020404" pitchFamily="49" charset="0"/>
              </a:rPr>
              <a:t>You can change the method header to include </a:t>
            </a:r>
            <a:r>
              <a:rPr lang="en-US" sz="2800" dirty="0">
                <a:latin typeface="Courier New" panose="02070309020205020404" pitchFamily="49" charset="0"/>
                <a:cs typeface="Courier New" panose="02070309020205020404" pitchFamily="49" charset="0"/>
              </a:rPr>
              <a:t>synchronized.</a:t>
            </a:r>
          </a:p>
          <a:p>
            <a:r>
              <a:rPr lang="en-US" sz="2800" dirty="0">
                <a:latin typeface="+mn-lt"/>
                <a:cs typeface="Courier New" panose="02070309020205020404" pitchFamily="49" charset="0"/>
              </a:rPr>
              <a:t>E.g. </a:t>
            </a:r>
            <a:r>
              <a:rPr lang="en-US" sz="2800" dirty="0">
                <a:latin typeface="Courier New" panose="02070309020205020404" pitchFamily="49" charset="0"/>
                <a:cs typeface="Courier New" panose="02070309020205020404" pitchFamily="49" charset="0"/>
              </a:rPr>
              <a:t>private synchronized void </a:t>
            </a:r>
            <a:r>
              <a:rPr lang="en-US" sz="2800" dirty="0" err="1">
                <a:latin typeface="Courier New" panose="02070309020205020404" pitchFamily="49" charset="0"/>
                <a:cs typeface="Courier New" panose="02070309020205020404" pitchFamily="49" charset="0"/>
              </a:rPr>
              <a:t>getBalance</a:t>
            </a:r>
            <a:r>
              <a:rPr lang="en-US" sz="2800" dirty="0">
                <a:latin typeface="Courier New" panose="02070309020205020404" pitchFamily="49" charset="0"/>
                <a:cs typeface="Courier New" panose="02070309020205020404" pitchFamily="49" charset="0"/>
              </a:rPr>
              <a:t>()</a:t>
            </a:r>
          </a:p>
          <a:p>
            <a:r>
              <a:rPr lang="en-US" sz="2800" dirty="0">
                <a:latin typeface="+mn-lt"/>
                <a:cs typeface="Courier New" panose="02070309020205020404" pitchFamily="49" charset="0"/>
              </a:rPr>
              <a:t>Equivalent of having </a:t>
            </a:r>
          </a:p>
          <a:p>
            <a:r>
              <a:rPr lang="en-US" sz="2800" dirty="0">
                <a:latin typeface="Courier New" panose="02070309020205020404" pitchFamily="49" charset="0"/>
                <a:cs typeface="Courier New" panose="02070309020205020404" pitchFamily="49" charset="0"/>
              </a:rPr>
              <a:t>synchronized(this){ } </a:t>
            </a:r>
            <a:r>
              <a:rPr lang="en-US" sz="2800" dirty="0">
                <a:latin typeface="+mn-lt"/>
                <a:cs typeface="Courier New" panose="02070309020205020404" pitchFamily="49" charset="0"/>
              </a:rPr>
              <a:t>around entire method body.</a:t>
            </a:r>
          </a:p>
        </p:txBody>
      </p:sp>
    </p:spTree>
    <p:extLst>
      <p:ext uri="{BB962C8B-B14F-4D97-AF65-F5344CB8AC3E}">
        <p14:creationId xmlns:p14="http://schemas.microsoft.com/office/powerpoint/2010/main" val="173112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Deadlock</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93290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23-concurrency2</Template>
  <TotalTime>5623</TotalTime>
  <Words>3993</Words>
  <Application>Microsoft Office PowerPoint</Application>
  <PresentationFormat>Widescreen</PresentationFormat>
  <Paragraphs>636</Paragraphs>
  <Slides>49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Aptos</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Wrap Concurrency Minimum Spanning Trees</vt:lpstr>
      <vt:lpstr>Announcements</vt:lpstr>
      <vt:lpstr>Warm-Up</vt:lpstr>
      <vt:lpstr>Warm-up</vt:lpstr>
      <vt:lpstr>Some Java Notes</vt:lpstr>
      <vt:lpstr>Real Java locks</vt:lpstr>
      <vt:lpstr>synchronized</vt:lpstr>
      <vt:lpstr>synchronized</vt:lpstr>
      <vt:lpstr>Deadlock</vt:lpstr>
      <vt:lpstr>Multiple Locks</vt:lpstr>
      <vt:lpstr>Multiple Locks</vt:lpstr>
      <vt:lpstr>Deadlock</vt:lpstr>
      <vt:lpstr>Deadlock Solutions</vt:lpstr>
      <vt:lpstr>Conventional Wisdom</vt:lpstr>
      <vt:lpstr>Conventional Wisdom</vt:lpstr>
      <vt:lpstr>Conventional Wisdom</vt:lpstr>
      <vt:lpstr>Conventional Wisdom</vt:lpstr>
      <vt:lpstr>Conventional Wisdom</vt:lpstr>
      <vt:lpstr>Data Race</vt:lpstr>
      <vt:lpstr>A distinction</vt:lpstr>
      <vt:lpstr>Huh?</vt:lpstr>
      <vt:lpstr>What’s the problem?</vt:lpstr>
      <vt:lpstr>Bad Interleaving 1</vt:lpstr>
      <vt:lpstr>Bad Interleaving 2</vt:lpstr>
      <vt:lpstr>Bad Interleaving 2</vt:lpstr>
      <vt:lpstr>Bad Interleaving 3</vt:lpstr>
      <vt:lpstr>Bad Interleaving 3</vt:lpstr>
      <vt:lpstr>Bad Interleaving 4</vt:lpstr>
      <vt:lpstr>Bad Interleaving 4</vt:lpstr>
      <vt:lpstr>The Fix: Don’t allow interleaving!</vt:lpstr>
      <vt:lpstr>The Fix</vt:lpstr>
      <vt:lpstr>We Can’t Keep Getting Away With It</vt:lpstr>
      <vt:lpstr>Summary</vt:lpstr>
      <vt:lpstr>Minimum Spanning Trees</vt:lpstr>
      <vt:lpstr>Minimum Spanning Trees</vt:lpstr>
      <vt:lpstr>Minimum Spanning Trees</vt:lpstr>
      <vt:lpstr>Minimum Spanning Trees</vt:lpstr>
      <vt:lpstr>Minimum Spanning Trees</vt:lpstr>
      <vt:lpstr>Aside: Trees  </vt:lpstr>
      <vt:lpstr>MST Problem</vt:lpstr>
      <vt:lpstr>Example</vt:lpstr>
      <vt:lpstr>Prim’s Algorithm</vt:lpstr>
      <vt:lpstr>Code</vt:lpstr>
      <vt:lpstr>Try it Out</vt:lpstr>
      <vt:lpstr>Try it Out</vt:lpstr>
      <vt:lpstr>PowerPoint Presentation</vt:lpstr>
      <vt:lpstr>Some Exercise Notes</vt:lpstr>
      <vt:lpstr>Does This Algorithm Always Work? </vt:lpstr>
      <vt:lpstr>Why do all of these MST Algorithms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Weber</dc:creator>
  <cp:lastModifiedBy>Robert Weber</cp:lastModifiedBy>
  <cp:revision>12</cp:revision>
  <cp:lastPrinted>2025-05-26T23:36:05Z</cp:lastPrinted>
  <dcterms:created xsi:type="dcterms:W3CDTF">2025-05-24T00:14:05Z</dcterms:created>
  <dcterms:modified xsi:type="dcterms:W3CDTF">2025-05-28T18:27:02Z</dcterms:modified>
</cp:coreProperties>
</file>