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30" r:id="rId3"/>
    <p:sldId id="299" r:id="rId4"/>
    <p:sldId id="342" r:id="rId5"/>
    <p:sldId id="343" r:id="rId6"/>
    <p:sldId id="344" r:id="rId7"/>
    <p:sldId id="300" r:id="rId8"/>
    <p:sldId id="345" r:id="rId9"/>
    <p:sldId id="346" r:id="rId10"/>
    <p:sldId id="347" r:id="rId11"/>
    <p:sldId id="331" r:id="rId12"/>
    <p:sldId id="301" r:id="rId13"/>
    <p:sldId id="302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05" r:id="rId22"/>
    <p:sldId id="339" r:id="rId23"/>
    <p:sldId id="340" r:id="rId24"/>
    <p:sldId id="294" r:id="rId25"/>
    <p:sldId id="295" r:id="rId26"/>
    <p:sldId id="296" r:id="rId27"/>
    <p:sldId id="297" r:id="rId28"/>
    <p:sldId id="298" r:id="rId29"/>
    <p:sldId id="271" r:id="rId30"/>
    <p:sldId id="272" r:id="rId31"/>
    <p:sldId id="349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341" r:id="rId44"/>
    <p:sldId id="257" r:id="rId45"/>
    <p:sldId id="258" r:id="rId46"/>
    <p:sldId id="259" r:id="rId47"/>
    <p:sldId id="260" r:id="rId48"/>
    <p:sldId id="261" r:id="rId49"/>
    <p:sldId id="268" r:id="rId50"/>
    <p:sldId id="262" r:id="rId51"/>
    <p:sldId id="269" r:id="rId52"/>
    <p:sldId id="263" r:id="rId53"/>
    <p:sldId id="270" r:id="rId54"/>
    <p:sldId id="264" r:id="rId55"/>
    <p:sldId id="265" r:id="rId56"/>
    <p:sldId id="266" r:id="rId57"/>
    <p:sldId id="26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8246-9D59-4073-B3EE-7CF39D31EFA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F1CA0-1252-494D-A6F0-48E5D2E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option makes the most sense</a:t>
            </a:r>
          </a:p>
          <a:p>
            <a:r>
              <a:rPr lang="en-US" dirty="0"/>
              <a:t>Second option is a capital-B BAD idea, we could withdraw and deposit at the same time, which has bad </a:t>
            </a:r>
            <a:r>
              <a:rPr lang="en-US" dirty="0" err="1"/>
              <a:t>interleavings</a:t>
            </a:r>
            <a:r>
              <a:rPr lang="en-US" dirty="0"/>
              <a:t>.</a:t>
            </a:r>
          </a:p>
          <a:p>
            <a:r>
              <a:rPr lang="en-US" dirty="0"/>
              <a:t>Third option is a suboptimal idea. Code will be correct, but cause A LOT of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1CA0-1252-494D-A6F0-48E5D2E95C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3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1CA0-1252-494D-A6F0-48E5D2E95C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1CA0-1252-494D-A6F0-48E5D2E95C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1BC9-5C81-B265-538C-2D54D3D1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513EB-9883-343D-9E77-1B40610A6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5AC2F-13B5-178A-54A3-4C3DF4BA4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51255-992D-BD9C-A9C7-42A75EE2F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1CA0-1252-494D-A6F0-48E5D2E95C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5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7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5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8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9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DAFCD19-5EFA-450A-8DC9-A1CC4456849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E29054E-C318-4F1B-AFA5-4E3055BE7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djg/teachingMaterials/spac/sophomoricParallelismAndConcurrenc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Concurrency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47134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become stable.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AC0C3-4BC7-4078-B923-E6454CA6BB21}"/>
              </a:ext>
            </a:extLst>
          </p:cNvPr>
          <p:cNvSpPr/>
          <p:nvPr/>
        </p:nvSpPr>
        <p:spPr>
          <a:xfrm>
            <a:off x="575239" y="0"/>
            <a:ext cx="10510887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50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10" y="5997844"/>
            <a:ext cx="1121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That’s not a real concurrency principle. It doesn’t solve anything.</a:t>
            </a:r>
          </a:p>
        </p:txBody>
      </p:sp>
    </p:spTree>
    <p:extLst>
      <p:ext uri="{BB962C8B-B14F-4D97-AF65-F5344CB8AC3E}">
        <p14:creationId xmlns:p14="http://schemas.microsoft.com/office/powerpoint/2010/main" val="372759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</p:spTree>
    <p:extLst>
      <p:ext uri="{BB962C8B-B14F-4D97-AF65-F5344CB8AC3E}">
        <p14:creationId xmlns:p14="http://schemas.microsoft.com/office/powerpoint/2010/main" val="318946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33" y="2704454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33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7391" y="27044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9560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42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9071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782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905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916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33" y="2704454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33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7391" y="27044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9560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42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794" y="4410580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531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905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733" y="6078528"/>
            <a:ext cx="1108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version, we can have negative balances without throwing the exception!</a:t>
            </a:r>
          </a:p>
        </p:txBody>
      </p:sp>
    </p:spTree>
    <p:extLst>
      <p:ext uri="{BB962C8B-B14F-4D97-AF65-F5344CB8AC3E}">
        <p14:creationId xmlns:p14="http://schemas.microsoft.com/office/powerpoint/2010/main" val="284314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51FE-D990-429C-A536-82E230E8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56FB-BE53-4D24-B5E4-32CA8F7B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Mutual Exclusion (aka Mutex, aka Locks)</a:t>
            </a:r>
          </a:p>
          <a:p>
            <a:r>
              <a:rPr lang="en-US" sz="2800" dirty="0"/>
              <a:t>Rewrite our methods so only one thread can use a resource at a time</a:t>
            </a:r>
          </a:p>
          <a:p>
            <a:pPr lvl="1"/>
            <a:r>
              <a:rPr lang="en-US" sz="2800" dirty="0"/>
              <a:t>All other threads must wait.</a:t>
            </a:r>
          </a:p>
          <a:p>
            <a:endParaRPr lang="en-US" sz="2800" dirty="0"/>
          </a:p>
          <a:p>
            <a:r>
              <a:rPr lang="en-US" sz="2800" dirty="0"/>
              <a:t>We need to identify the “</a:t>
            </a:r>
            <a:r>
              <a:rPr lang="en-US" sz="2800" u="sng" dirty="0"/>
              <a:t>critical section</a:t>
            </a:r>
            <a:r>
              <a:rPr lang="en-US" sz="2800" dirty="0"/>
              <a:t>”</a:t>
            </a:r>
          </a:p>
          <a:p>
            <a:pPr lvl="1"/>
            <a:r>
              <a:rPr lang="en-US" sz="2800" dirty="0"/>
              <a:t>Portion of the code only a single thread can execute at once.</a:t>
            </a:r>
          </a:p>
          <a:p>
            <a:endParaRPr lang="en-US" sz="2800" dirty="0"/>
          </a:p>
          <a:p>
            <a:r>
              <a:rPr lang="en-US" sz="2800" dirty="0"/>
              <a:t>This MUST be done by the programmer. You, the programmer, know what is “correct” for an interleaving and what isn’t. The compiler doesn’t.</a:t>
            </a:r>
          </a:p>
        </p:txBody>
      </p:sp>
    </p:spTree>
    <p:extLst>
      <p:ext uri="{BB962C8B-B14F-4D97-AF65-F5344CB8AC3E}">
        <p14:creationId xmlns:p14="http://schemas.microsoft.com/office/powerpoint/2010/main" val="367067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E4145A-2012-4D6B-882D-DD0C0714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19" y="1091380"/>
            <a:ext cx="11187258" cy="52307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balance=0;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busy = false;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withdraw(int amount){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while(busy){ /* spin wait */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busy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if(amount &gt;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throw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busy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E3844-C3F3-4A81-8EC8-800D527FCCC1}"/>
              </a:ext>
            </a:extLst>
          </p:cNvPr>
          <p:cNvSpPr txBox="1"/>
          <p:nvPr/>
        </p:nvSpPr>
        <p:spPr>
          <a:xfrm>
            <a:off x="7273337" y="5597360"/>
            <a:ext cx="624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this code work?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54FF2-00C7-80CB-8D72-F5DC3F6E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828104"/>
          </a:xfrm>
        </p:spPr>
        <p:txBody>
          <a:bodyPr/>
          <a:lstStyle/>
          <a:p>
            <a:r>
              <a:rPr lang="en-US" dirty="0" err="1"/>
              <a:t>BankAccount</a:t>
            </a:r>
            <a:r>
              <a:rPr lang="en-US" dirty="0"/>
              <a:t> v.2</a:t>
            </a:r>
          </a:p>
        </p:txBody>
      </p:sp>
    </p:spTree>
    <p:extLst>
      <p:ext uri="{BB962C8B-B14F-4D97-AF65-F5344CB8AC3E}">
        <p14:creationId xmlns:p14="http://schemas.microsoft.com/office/powerpoint/2010/main" val="225638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1E22-13EB-40B2-B840-0FCA345C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82A-382A-4C9E-916A-7770229C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 can still have a bad interleaving.</a:t>
            </a:r>
          </a:p>
          <a:p>
            <a:r>
              <a:rPr lang="en-US" sz="2800" dirty="0"/>
              <a:t>If two threads see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busy==False</a:t>
            </a:r>
            <a:r>
              <a:rPr lang="en-US" sz="2800" dirty="0"/>
              <a:t> and get past the loop simultaneously.</a:t>
            </a:r>
          </a:p>
          <a:p>
            <a:endParaRPr lang="en-US" sz="2800" dirty="0"/>
          </a:p>
          <a:p>
            <a:r>
              <a:rPr lang="en-US" sz="2800" dirty="0"/>
              <a:t>We need a single operation that </a:t>
            </a:r>
          </a:p>
          <a:p>
            <a:pPr lvl="1"/>
            <a:r>
              <a:rPr lang="en-US" sz="2800" dirty="0"/>
              <a:t>Checks if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busy</a:t>
            </a:r>
            <a:r>
              <a:rPr lang="en-US" sz="2800" dirty="0"/>
              <a:t>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sz="2800" dirty="0"/>
              <a:t>AND sets it to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800" dirty="0"/>
              <a:t> if it is</a:t>
            </a:r>
          </a:p>
          <a:p>
            <a:pPr lvl="1"/>
            <a:r>
              <a:rPr lang="en-US" sz="2800" dirty="0"/>
              <a:t>Where no other thread can interrupt us.</a:t>
            </a:r>
          </a:p>
          <a:p>
            <a:pPr lvl="1"/>
            <a:endParaRPr lang="en-US" sz="2400" dirty="0"/>
          </a:p>
          <a:p>
            <a:r>
              <a:rPr lang="en-US" sz="2800" dirty="0"/>
              <a:t>An operation is </a:t>
            </a:r>
            <a:r>
              <a:rPr lang="en-US" sz="2800" b="1" dirty="0"/>
              <a:t>atomic</a:t>
            </a:r>
            <a:r>
              <a:rPr lang="en-US" sz="2800" dirty="0"/>
              <a:t> if no other threads can interrupt it/interleave with it. </a:t>
            </a:r>
          </a:p>
        </p:txBody>
      </p:sp>
    </p:spTree>
    <p:extLst>
      <p:ext uri="{BB962C8B-B14F-4D97-AF65-F5344CB8AC3E}">
        <p14:creationId xmlns:p14="http://schemas.microsoft.com/office/powerpoint/2010/main" val="354024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FE9A-E707-4ADF-B4A1-368D10A4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3EEB-4718-4F00-8C3A-EEE5972A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There’s no regular java command to do that. </a:t>
            </a:r>
          </a:p>
          <a:p>
            <a:r>
              <a:rPr lang="en-US" sz="2800" dirty="0"/>
              <a:t>We need a new library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(not the real Java class, but will let us understand the principles)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acquire()</a:t>
            </a:r>
            <a:r>
              <a:rPr lang="en-US" sz="2800" dirty="0"/>
              <a:t> – blocks if lock is unavailable. When lock becomes available, one thread only gets lock.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release()</a:t>
            </a:r>
            <a:r>
              <a:rPr lang="en-US" sz="2800" dirty="0"/>
              <a:t> – allow another thread to acquire lock.</a:t>
            </a:r>
          </a:p>
          <a:p>
            <a:endParaRPr lang="en-US" sz="2800" dirty="0"/>
          </a:p>
          <a:p>
            <a:r>
              <a:rPr lang="en-US" sz="2800" dirty="0"/>
              <a:t>Need OS level support to implement. </a:t>
            </a:r>
          </a:p>
          <a:p>
            <a:r>
              <a:rPr lang="en-US" sz="2800" dirty="0"/>
              <a:t>Take an operating systems course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319143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DE5C-A4C1-4852-85DC-6C4FE1DD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2407-798C-482F-9219-4AC2273B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balance = 0;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Lock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Lock();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void withdraw(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amount){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//might block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457200" lvl="3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throw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 – amount);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10896" lvl="2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9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Questions:</a:t>
            </a:r>
          </a:p>
          <a:p>
            <a:r>
              <a:rPr lang="en-US" sz="2800" dirty="0"/>
              <a:t>What is the </a:t>
            </a:r>
            <a:r>
              <a:rPr lang="en-US" sz="2800" u="sng" dirty="0"/>
              <a:t>critical section</a:t>
            </a:r>
            <a:r>
              <a:rPr lang="en-US" sz="2800" dirty="0"/>
              <a:t> (i.e., the part of the code protected by the lock)?</a:t>
            </a:r>
          </a:p>
          <a:p>
            <a:r>
              <a:rPr lang="en-US" sz="2800" dirty="0"/>
              <a:t>How many locks should we have</a:t>
            </a:r>
          </a:p>
          <a:p>
            <a:pPr lvl="1"/>
            <a:r>
              <a:rPr lang="en-US" sz="2800" dirty="0"/>
              <a:t>One per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object?</a:t>
            </a:r>
          </a:p>
          <a:p>
            <a:pPr lvl="1"/>
            <a:r>
              <a:rPr lang="en-US" sz="2800" dirty="0"/>
              <a:t>Two per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 (one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 and a different lock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deposit</a:t>
            </a:r>
            <a:r>
              <a:rPr lang="en-US" sz="2800" dirty="0"/>
              <a:t>)?</a:t>
            </a:r>
          </a:p>
          <a:p>
            <a:pPr lvl="1"/>
            <a:r>
              <a:rPr lang="en-US" sz="2800" dirty="0"/>
              <a:t>One (static) one for the entire class (shared by all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objects)?</a:t>
            </a:r>
          </a:p>
        </p:txBody>
      </p:sp>
    </p:spTree>
    <p:extLst>
      <p:ext uri="{BB962C8B-B14F-4D97-AF65-F5344CB8AC3E}">
        <p14:creationId xmlns:p14="http://schemas.microsoft.com/office/powerpoint/2010/main" val="254013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Optional readings (</a:t>
            </a:r>
            <a:r>
              <a:rPr lang="en-US" sz="2800" dirty="0">
                <a:hlinkClick r:id="rId2"/>
              </a:rPr>
              <a:t>Grossman</a:t>
            </a:r>
            <a:r>
              <a:rPr lang="en-US" sz="2800" dirty="0"/>
              <a:t>) covers next few weeks of parallelism and concurrency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739496"/>
              </p:ext>
            </p:extLst>
          </p:nvPr>
        </p:nvGraphicFramePr>
        <p:xfrm>
          <a:off x="502446" y="1357346"/>
          <a:ext cx="11187108" cy="290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11 (parallel prog)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10 (F-J prog) due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12 (concurrency, GS)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Veteran’s Day (no class)</a:t>
                      </a:r>
                      <a:br>
                        <a:rPr lang="en-US" sz="2400" dirty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OH cancelled or zoom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11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12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many locks?</a:t>
            </a:r>
          </a:p>
          <a:p>
            <a:r>
              <a:rPr lang="en-US" sz="2800" dirty="0"/>
              <a:t>Different locks for withdraw and deposit will lead to bad </a:t>
            </a:r>
            <a:r>
              <a:rPr lang="en-US" sz="2800" dirty="0" err="1"/>
              <a:t>interleavings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The shared resource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not the methods themselves.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One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for the whole class isn’t wrong…but it is a bad design decision.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Only one thread anywhere can do any withdraw/deposit operation; No matter how many bank accounts there are.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There’s a tradeoff in how granular you make critical sections:</a:t>
            </a:r>
          </a:p>
          <a:p>
            <a:pPr lvl="1"/>
            <a:r>
              <a:rPr lang="en-US" sz="2800" dirty="0">
                <a:latin typeface="+mn-lt"/>
                <a:cs typeface="Courier New" panose="02070309020205020404" pitchFamily="49" charset="0"/>
              </a:rPr>
              <a:t>Bigger: easier to rule out errors, but fewer threads can work at once.</a:t>
            </a:r>
          </a:p>
        </p:txBody>
      </p:sp>
    </p:spTree>
    <p:extLst>
      <p:ext uri="{BB962C8B-B14F-4D97-AF65-F5344CB8AC3E}">
        <p14:creationId xmlns:p14="http://schemas.microsoft.com/office/powerpoint/2010/main" val="372871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F476-5D0E-DC36-FD14-9635288F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52D0-19B0-C09B-EF98-4AEBAACA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3AB8-3114-EE06-3CE8-76F9A42D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Questions:</a:t>
            </a:r>
          </a:p>
          <a:p>
            <a:r>
              <a:rPr lang="en-US" sz="2800" dirty="0"/>
              <a:t>There is a subtle bug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withdraw()</a:t>
            </a:r>
            <a:r>
              <a:rPr lang="en-US" sz="2800" dirty="0"/>
              <a:t>, what is it?</a:t>
            </a:r>
          </a:p>
          <a:p>
            <a:r>
              <a:rPr lang="en-US" sz="2800" dirty="0"/>
              <a:t>Do we need locks for </a:t>
            </a: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?</a:t>
            </a:r>
          </a:p>
          <a:p>
            <a:pPr lvl="1"/>
            <a:r>
              <a:rPr lang="en-US" sz="2800" dirty="0"/>
              <a:t>For the purposes of this question, assume those methods are public.</a:t>
            </a:r>
          </a:p>
        </p:txBody>
      </p:sp>
    </p:spTree>
    <p:extLst>
      <p:ext uri="{BB962C8B-B14F-4D97-AF65-F5344CB8AC3E}">
        <p14:creationId xmlns:p14="http://schemas.microsoft.com/office/powerpoint/2010/main" val="163653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Bug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When you throw an exception, you still hold onto the lock!</a:t>
            </a:r>
          </a:p>
          <a:p>
            <a:pPr lvl="1"/>
            <a:endParaRPr lang="en-US" sz="2800" dirty="0"/>
          </a:p>
          <a:p>
            <a:r>
              <a:rPr lang="en-US" sz="2800" dirty="0"/>
              <a:t>You could release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before throwing the exception.</a:t>
            </a:r>
          </a:p>
          <a:p>
            <a:r>
              <a:rPr lang="en-US" sz="2800" dirty="0"/>
              <a:t>Or 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try{} finally{}</a:t>
            </a:r>
            <a:r>
              <a:rPr lang="en-US" sz="2800" dirty="0"/>
              <a:t> blocks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try{ critical section }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finally{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lk.release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()}</a:t>
            </a:r>
          </a:p>
        </p:txBody>
      </p:sp>
    </p:spTree>
    <p:extLst>
      <p:ext uri="{BB962C8B-B14F-4D97-AF65-F5344CB8AC3E}">
        <p14:creationId xmlns:p14="http://schemas.microsoft.com/office/powerpoint/2010/main" val="255383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we need to lock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()?</a:t>
            </a:r>
          </a:p>
          <a:p>
            <a:r>
              <a:rPr lang="en-US" sz="2800" dirty="0"/>
              <a:t>If it’s public, yes. </a:t>
            </a:r>
          </a:p>
          <a:p>
            <a:endParaRPr lang="en-US" sz="2800" dirty="0"/>
          </a:p>
          <a:p>
            <a:r>
              <a:rPr lang="en-US" sz="2800" dirty="0"/>
              <a:t>But now we have a problem: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 will acquire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, </a:t>
            </a:r>
          </a:p>
          <a:p>
            <a:r>
              <a:rPr lang="en-US" sz="2800" dirty="0"/>
              <a:t>Then call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/>
              <a:t>…</a:t>
            </a:r>
          </a:p>
          <a:p>
            <a:r>
              <a:rPr lang="en-US" sz="2800" dirty="0"/>
              <a:t>Which needs </a:t>
            </a:r>
            <a:r>
              <a:rPr lang="en-US" sz="2800" u="sng" dirty="0"/>
              <a:t>the same</a:t>
            </a:r>
            <a:r>
              <a:rPr lang="en-US" sz="2800" dirty="0"/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</a:p>
        </p:txBody>
      </p:sp>
    </p:spTree>
    <p:extLst>
      <p:ext uri="{BB962C8B-B14F-4D97-AF65-F5344CB8AC3E}">
        <p14:creationId xmlns:p14="http://schemas.microsoft.com/office/powerpoint/2010/main" val="31103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Our locks need to be </a:t>
            </a:r>
            <a:r>
              <a:rPr lang="en-US" sz="2800" b="1" dirty="0"/>
              <a:t>re-entrant</a:t>
            </a:r>
            <a:r>
              <a:rPr lang="en-US" sz="2800" dirty="0"/>
              <a:t>. </a:t>
            </a:r>
          </a:p>
          <a:p>
            <a:r>
              <a:rPr lang="en-US" sz="2800" dirty="0"/>
              <a:t>That is,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isn’t held by a single method call</a:t>
            </a:r>
          </a:p>
          <a:p>
            <a:r>
              <a:rPr lang="en-US" sz="2800" dirty="0"/>
              <a:t>But rather by a thread.</a:t>
            </a:r>
          </a:p>
          <a:p>
            <a:pPr lvl="1"/>
            <a:r>
              <a:rPr lang="en-US" sz="2800" dirty="0"/>
              <a:t>Execution can </a:t>
            </a:r>
            <a:r>
              <a:rPr lang="en-US" sz="2800" b="1" dirty="0"/>
              <a:t>re-enter </a:t>
            </a:r>
            <a:r>
              <a:rPr lang="en-US" sz="2800" dirty="0"/>
              <a:t>another critical section, while holding the same lock.</a:t>
            </a:r>
          </a:p>
          <a:p>
            <a:r>
              <a:rPr lang="en-US" sz="2800" dirty="0"/>
              <a:t>Lock needs to know which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call is the “real” release, and which one is just the end of an inner method call.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Intuition: have a counter. Increment it when you “re-acquire” the lock, decrement when you release. Until releasing on 0 then really release.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Take an operating systems course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274050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Java Notes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Java 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re-entrant lock is available in: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java.util.concurrent.locks.ReentrantLock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  <a:p>
            <a:r>
              <a:rPr lang="en-US" sz="2800" dirty="0"/>
              <a:t>Methods are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()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unlock()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2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Java has built-in support for reentrant locks with the keyword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 (expression) {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//Critical section here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800" dirty="0">
                <a:latin typeface="+mn-lt"/>
                <a:cs typeface="Courier New" panose="02070309020205020404" pitchFamily="49" charset="0"/>
              </a:rPr>
              <a:t>Expression must evaluate to an object.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Every object “is a lock” in java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Lock is acquired at the opening brace and released at the matching closing brace.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Released even if control leaves due to throw/return/etc.</a:t>
            </a:r>
          </a:p>
        </p:txBody>
      </p:sp>
    </p:spTree>
    <p:extLst>
      <p:ext uri="{BB962C8B-B14F-4D97-AF65-F5344CB8AC3E}">
        <p14:creationId xmlns:p14="http://schemas.microsoft.com/office/powerpoint/2010/main" val="3379598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your whole method is a critical section</a:t>
            </a:r>
          </a:p>
          <a:p>
            <a:r>
              <a:rPr lang="en-US" sz="2800" dirty="0"/>
              <a:t>And the object you want for your lock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You can change the method header to include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E.g.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synchronized 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Equivalent of having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synchronized(this){ }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around entire method body.</a:t>
            </a:r>
          </a:p>
        </p:txBody>
      </p:sp>
    </p:spTree>
    <p:extLst>
      <p:ext uri="{BB962C8B-B14F-4D97-AF65-F5344CB8AC3E}">
        <p14:creationId xmlns:p14="http://schemas.microsoft.com/office/powerpoint/2010/main" val="173112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063A-2975-460C-9A03-6DB7F4E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C9E5-B2E9-41ED-A64F-F5E34703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9" y="1842271"/>
            <a:ext cx="5774464" cy="475245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Enqueue(x){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717A9C-EF9C-466C-B2B8-DA93D75BDBDF}"/>
              </a:ext>
            </a:extLst>
          </p:cNvPr>
          <p:cNvSpPr txBox="1">
            <a:spLocks/>
          </p:cNvSpPr>
          <p:nvPr/>
        </p:nvSpPr>
        <p:spPr>
          <a:xfrm>
            <a:off x="5988034" y="1844856"/>
            <a:ext cx="5774464" cy="47524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(x){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234" y="240998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234" y="290864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658" y="301997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658" y="240998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234" y="348568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658" y="371229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313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happens when you need to acquire more than one lock? What new thing could go wrong with this code?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transferTo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this.withdraw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a.deposit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6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7D355-05D1-E8DC-E943-25A1EFFEB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D84AA-52AC-CE71-8918-476E552B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2364E-0A30-A13A-DAD9-45AFB3054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1, From Acct1 to Acct2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F12C44-D45B-81B4-5F05-5D2672F564E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transferTo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(…){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this.withdraw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a.deposit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90717-0723-504B-1F3D-BE70D02E19F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2, From Acct2 to Acct1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E9985-2AA6-1E0E-D4D1-7D8F4623909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transferTo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(…){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this.withdraw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(amt);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a.deposit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(amt);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051B8-42C8-C6E7-3AC6-53EFA4B0DFA0}"/>
              </a:ext>
            </a:extLst>
          </p:cNvPr>
          <p:cNvSpPr txBox="1"/>
          <p:nvPr/>
        </p:nvSpPr>
        <p:spPr>
          <a:xfrm>
            <a:off x="1086277" y="2457567"/>
            <a:ext cx="3952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9836E-A8B7-D5FC-6B82-A9910C0A92BE}"/>
              </a:ext>
            </a:extLst>
          </p:cNvPr>
          <p:cNvSpPr txBox="1"/>
          <p:nvPr/>
        </p:nvSpPr>
        <p:spPr>
          <a:xfrm>
            <a:off x="10710472" y="2457567"/>
            <a:ext cx="3952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0D886-FB66-69B2-E743-6E0D2F36F3BF}"/>
              </a:ext>
            </a:extLst>
          </p:cNvPr>
          <p:cNvSpPr txBox="1"/>
          <p:nvPr/>
        </p:nvSpPr>
        <p:spPr>
          <a:xfrm>
            <a:off x="201317" y="2919232"/>
            <a:ext cx="12802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B6A2E-FC1E-9985-89BC-DF4D7BC84983}"/>
              </a:ext>
            </a:extLst>
          </p:cNvPr>
          <p:cNvSpPr txBox="1"/>
          <p:nvPr/>
        </p:nvSpPr>
        <p:spPr>
          <a:xfrm>
            <a:off x="9973205" y="2919231"/>
            <a:ext cx="12802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blocks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73B93-DB6D-F416-3F47-B8E5458460F0}"/>
              </a:ext>
            </a:extLst>
          </p:cNvPr>
          <p:cNvSpPr/>
          <p:nvPr/>
        </p:nvSpPr>
        <p:spPr>
          <a:xfrm>
            <a:off x="3849624" y="5422392"/>
            <a:ext cx="5266944" cy="1172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UH-OH!</a:t>
            </a:r>
          </a:p>
          <a:p>
            <a:pPr algn="ctr"/>
            <a:r>
              <a:rPr lang="en-US" sz="2400" dirty="0"/>
              <a:t>Thread 1 needs Thread 2 to let go, but Thread 2 needs Thread 1 to let go</a:t>
            </a:r>
          </a:p>
        </p:txBody>
      </p:sp>
    </p:spTree>
    <p:extLst>
      <p:ext uri="{BB962C8B-B14F-4D97-AF65-F5344CB8AC3E}">
        <p14:creationId xmlns:p14="http://schemas.microsoft.com/office/powerpoint/2010/main" val="404371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Deadlock occurs when we have a cycle of dependencies</a:t>
                </a:r>
              </a:p>
              <a:p>
                <a:r>
                  <a:rPr lang="en-US" sz="2800" dirty="0"/>
                  <a:t>i.e. we have threads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such that </a:t>
                </a:r>
              </a:p>
              <a:p>
                <a:r>
                  <a:rPr lang="en-US" sz="2800" dirty="0"/>
                  <a:t>thread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waiting for a resource held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waiting for a resource held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can we set up our program so this doesn’t happen?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899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Smaller critical section:</a:t>
            </a:r>
          </a:p>
          <a:p>
            <a:pPr lvl="1"/>
            <a:r>
              <a:rPr lang="en-US" sz="2400" dirty="0"/>
              <a:t>Acquire bank account 1’s lock, withdraw, release that lock</a:t>
            </a:r>
          </a:p>
          <a:p>
            <a:pPr lvl="1"/>
            <a:r>
              <a:rPr lang="en-US" sz="2400" dirty="0"/>
              <a:t>Acquire bank account 2’s lock, deposit, release that lock</a:t>
            </a:r>
          </a:p>
          <a:p>
            <a:r>
              <a:rPr lang="en-US" sz="2800" dirty="0"/>
              <a:t>Maybe ok here, but exposes wrong total amount in bank while blocking.</a:t>
            </a:r>
          </a:p>
          <a:p>
            <a:r>
              <a:rPr lang="en-US" sz="2800" dirty="0"/>
              <a:t>Coarsen the lock granularity</a:t>
            </a:r>
          </a:p>
          <a:p>
            <a:pPr lvl="1"/>
            <a:r>
              <a:rPr lang="en-US" sz="2400" dirty="0"/>
              <a:t>One lock for all accounts.</a:t>
            </a:r>
          </a:p>
          <a:p>
            <a:pPr lvl="1"/>
            <a:r>
              <a:rPr lang="en-US" sz="2400" dirty="0"/>
              <a:t>Probably too coarse for good behavior</a:t>
            </a:r>
          </a:p>
          <a:p>
            <a:r>
              <a:rPr lang="en-US" sz="2800" dirty="0"/>
              <a:t>All methods acquiring multiple locks acquire them in the same order.</a:t>
            </a:r>
          </a:p>
          <a:p>
            <a:pPr lvl="1"/>
            <a:r>
              <a:rPr lang="en-US" sz="2400" dirty="0"/>
              <a:t>E.g. in order of account number.</a:t>
            </a:r>
          </a:p>
          <a:p>
            <a:r>
              <a:rPr lang="en-US" sz="2800" dirty="0"/>
              <a:t>More options – take Operating Systems!</a:t>
            </a:r>
          </a:p>
        </p:txBody>
      </p:sp>
    </p:spTree>
    <p:extLst>
      <p:ext uri="{BB962C8B-B14F-4D97-AF65-F5344CB8AC3E}">
        <p14:creationId xmlns:p14="http://schemas.microsoft.com/office/powerpoint/2010/main" val="208374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3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three types of memory</a:t>
            </a:r>
          </a:p>
          <a:p>
            <a:r>
              <a:rPr lang="en-US" sz="2800" dirty="0"/>
              <a:t>Thread local (each thread has its own copy)</a:t>
            </a:r>
          </a:p>
          <a:p>
            <a:r>
              <a:rPr lang="en-US" sz="2800" dirty="0"/>
              <a:t>Immutable (no thread overwrites that memory location)</a:t>
            </a:r>
          </a:p>
          <a:p>
            <a:r>
              <a:rPr lang="en-US" sz="2800" dirty="0"/>
              <a:t>Shared and mutable</a:t>
            </a:r>
          </a:p>
          <a:p>
            <a:pPr lvl="1"/>
            <a:r>
              <a:rPr lang="en-US" sz="2800" dirty="0"/>
              <a:t>Synchronization needed to control access.</a:t>
            </a:r>
          </a:p>
          <a:p>
            <a:pPr lvl="1"/>
            <a:endParaRPr lang="en-US" sz="2800" dirty="0"/>
          </a:p>
          <a:p>
            <a:r>
              <a:rPr lang="en-US" sz="2800" dirty="0"/>
              <a:t>Whenever possible make memory of type 1 or 2.</a:t>
            </a:r>
          </a:p>
          <a:p>
            <a:r>
              <a:rPr lang="en-US" sz="2800" dirty="0"/>
              <a:t>If you can minimize/eliminate side-effects in your code, you can make more memory type 2.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350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Consistent locking:</a:t>
            </a:r>
          </a:p>
          <a:p>
            <a:r>
              <a:rPr lang="en-US" sz="2800" dirty="0"/>
              <a:t>Every location that reads or writes a shared resource has a lock.</a:t>
            </a:r>
          </a:p>
          <a:p>
            <a:r>
              <a:rPr lang="en-US" sz="2800" dirty="0"/>
              <a:t>Even if you can’t think of a bad interleaving, better safe than sorry.</a:t>
            </a:r>
          </a:p>
          <a:p>
            <a:endParaRPr lang="en-US" sz="2800" dirty="0"/>
          </a:p>
          <a:p>
            <a:r>
              <a:rPr lang="en-US" sz="2800" dirty="0"/>
              <a:t>When deciding how big to make a critical section:</a:t>
            </a:r>
          </a:p>
          <a:p>
            <a:r>
              <a:rPr lang="en-US" sz="2800" dirty="0"/>
              <a:t>Start coarse grained, and move finer if you really need to improve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797062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Avoid expensive computations or I/O in critical sections. </a:t>
            </a:r>
          </a:p>
          <a:p>
            <a:r>
              <a:rPr lang="en-US" sz="2800" dirty="0"/>
              <a:t>If possible release the lock, do the long computation, and reacquire the lock.</a:t>
            </a:r>
          </a:p>
          <a:p>
            <a:r>
              <a:rPr lang="en-US" sz="2800" dirty="0"/>
              <a:t>Just make sure you haven’t introduced a race condition.</a:t>
            </a:r>
          </a:p>
          <a:p>
            <a:endParaRPr lang="en-US" sz="2800" dirty="0"/>
          </a:p>
          <a:p>
            <a:r>
              <a:rPr lang="en-US" sz="2800" dirty="0"/>
              <a:t>Think in terms of what operations need to be atomic.</a:t>
            </a:r>
          </a:p>
          <a:p>
            <a:r>
              <a:rPr lang="en-US" sz="2800" dirty="0"/>
              <a:t>i.e. consider atomicity first, then think about where the locks go.</a:t>
            </a:r>
          </a:p>
        </p:txBody>
      </p:sp>
    </p:spTree>
    <p:extLst>
      <p:ext uri="{BB962C8B-B14F-4D97-AF65-F5344CB8AC3E}">
        <p14:creationId xmlns:p14="http://schemas.microsoft.com/office/powerpoint/2010/main" val="2316152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Don’t write your own.</a:t>
            </a:r>
          </a:p>
          <a:p>
            <a:endParaRPr lang="en-US" sz="2800" dirty="0"/>
          </a:p>
          <a:p>
            <a:r>
              <a:rPr lang="en-US" sz="2800" dirty="0"/>
              <a:t>There’s probably a library that does what you need.</a:t>
            </a:r>
          </a:p>
          <a:p>
            <a:r>
              <a:rPr lang="en-US" sz="2800" dirty="0"/>
              <a:t>Use it.</a:t>
            </a:r>
          </a:p>
          <a:p>
            <a:endParaRPr lang="en-US" sz="2800" dirty="0"/>
          </a:p>
          <a:p>
            <a:r>
              <a:rPr lang="en-US" sz="2800" dirty="0"/>
              <a:t>There are thread-safe libraries like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ConcurrentHashMap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No need to do it yourself when experts already did it </a:t>
            </a:r>
          </a:p>
          <a:p>
            <a:pPr lvl="1"/>
            <a:r>
              <a:rPr lang="en-US" sz="2400" dirty="0">
                <a:latin typeface="+mn-lt"/>
                <a:cs typeface="Courier New" panose="02070309020205020404" pitchFamily="49" charset="0"/>
              </a:rPr>
              <a:t>and probably did it better.</a:t>
            </a:r>
          </a:p>
        </p:txBody>
      </p:sp>
    </p:spTree>
    <p:extLst>
      <p:ext uri="{BB962C8B-B14F-4D97-AF65-F5344CB8AC3E}">
        <p14:creationId xmlns:p14="http://schemas.microsoft.com/office/powerpoint/2010/main" val="801346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Java Notes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CE6B-F02C-4EBF-88F4-1FDBC2B2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F14-A5BE-4EDE-8558-A1D66724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3843"/>
            <a:ext cx="11187258" cy="4845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balance=0;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{return balance;}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 x) {balance = x;}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withdraw(int amount){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if(amount &gt;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throw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687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Java 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re-entrant lock is available in </a:t>
            </a:r>
            <a:r>
              <a:rPr lang="en-US" sz="2800" dirty="0" err="1"/>
              <a:t>java.util</a:t>
            </a:r>
            <a:endParaRPr lang="en-US" sz="2800" dirty="0"/>
          </a:p>
          <a:p>
            <a:r>
              <a:rPr lang="en-US" sz="2800" dirty="0" err="1"/>
              <a:t>java.util.concurrent.locks.ReentrantLock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Methods are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()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unlock()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81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Java has built-in support for reentrant locks with the keyword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 (expression) {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Critical section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800" dirty="0">
                <a:latin typeface="+mn-lt"/>
                <a:cs typeface="Courier New" panose="02070309020205020404" pitchFamily="49" charset="0"/>
              </a:rPr>
              <a:t>Expression must evaluate to an object.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Every object “is a lock” in java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Lock is acquired at the opening brace and released at the matching closing brace.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Released even if control leaves due to throw/return/etc.</a:t>
            </a:r>
          </a:p>
        </p:txBody>
      </p:sp>
    </p:spTree>
    <p:extLst>
      <p:ext uri="{BB962C8B-B14F-4D97-AF65-F5344CB8AC3E}">
        <p14:creationId xmlns:p14="http://schemas.microsoft.com/office/powerpoint/2010/main" val="109742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your whole method is a critical section</a:t>
            </a:r>
          </a:p>
          <a:p>
            <a:r>
              <a:rPr lang="en-US" sz="2800" dirty="0"/>
              <a:t>And the object you want for your lock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You can change the method header to include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E.g.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synchronized 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Equivalent of having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synchronized(this){ }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around entire method body.</a:t>
            </a:r>
          </a:p>
        </p:txBody>
      </p:sp>
    </p:spTree>
    <p:extLst>
      <p:ext uri="{BB962C8B-B14F-4D97-AF65-F5344CB8AC3E}">
        <p14:creationId xmlns:p14="http://schemas.microsoft.com/office/powerpoint/2010/main" val="2360630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306AA2-B156-9AE7-C259-E24ED697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C84F8-AFD0-1CC2-F6B0-15B394DA7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6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distinction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Race Condition</a:t>
            </a:r>
            <a:r>
              <a:rPr lang="en-US" sz="2800" dirty="0"/>
              <a:t> is an error in parallel code – it’s an error where the output depends on the order of execution of the threads (who wins the race to be executed).</a:t>
            </a:r>
          </a:p>
          <a:p>
            <a:r>
              <a:rPr lang="en-US" sz="2800" dirty="0"/>
              <a:t>We’ll divide into two types</a:t>
            </a:r>
          </a:p>
          <a:p>
            <a:r>
              <a:rPr lang="en-US" sz="2800" dirty="0"/>
              <a:t>A </a:t>
            </a:r>
            <a:r>
              <a:rPr lang="en-US" sz="2800" b="1" dirty="0"/>
              <a:t>data race </a:t>
            </a:r>
            <a:r>
              <a:rPr lang="en-US" sz="2800" dirty="0"/>
              <a:t>is an error where </a:t>
            </a:r>
            <a:r>
              <a:rPr lang="en-US" sz="2800" b="1" dirty="0"/>
              <a:t>at (potentially) the same time:</a:t>
            </a:r>
          </a:p>
          <a:p>
            <a:r>
              <a:rPr lang="en-US" sz="2800" dirty="0"/>
              <a:t>1. Two threads are writing the same variable. </a:t>
            </a:r>
          </a:p>
          <a:p>
            <a:r>
              <a:rPr lang="en-US" sz="2800" dirty="0"/>
              <a:t>2. One thread writes to a variable while another is reading it. </a:t>
            </a:r>
          </a:p>
          <a:p>
            <a:r>
              <a:rPr lang="en-US" sz="2800" dirty="0"/>
              <a:t>A </a:t>
            </a:r>
            <a:r>
              <a:rPr lang="en-US" sz="2800" b="1" dirty="0"/>
              <a:t>Bad interleaving</a:t>
            </a:r>
          </a:p>
          <a:p>
            <a:r>
              <a:rPr lang="en-US" sz="2800" dirty="0"/>
              <a:t>Is when incorrect behavior (as defined by the user) could result from a particular sequential execution order.</a:t>
            </a:r>
          </a:p>
        </p:txBody>
      </p:sp>
    </p:spTree>
    <p:extLst>
      <p:ext uri="{BB962C8B-B14F-4D97-AF65-F5344CB8AC3E}">
        <p14:creationId xmlns:p14="http://schemas.microsoft.com/office/powerpoint/2010/main" val="2302903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 this code…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Stack&lt;E&gt;{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E[] array = (E[])new Object[SIZE];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-1;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synchronized public Boolean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index==-1;}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synchronized public void push(E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{array[++index]=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synchronized public E pop()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 { throw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StackEmptyException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array[index--];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E peek() { 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 push(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5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peek</a:t>
            </a:r>
            <a:r>
              <a:rPr lang="en-US" sz="2800" dirty="0"/>
              <a:t> is, uh, interesting..</a:t>
            </a:r>
          </a:p>
          <a:p>
            <a:r>
              <a:rPr lang="en-US" sz="2800" dirty="0"/>
              <a:t>Certainly would work as sequential code (albeit probably bad style).</a:t>
            </a:r>
          </a:p>
          <a:p>
            <a:r>
              <a:rPr lang="en-US" sz="2800" dirty="0"/>
              <a:t>But with multiple threads…?</a:t>
            </a:r>
          </a:p>
          <a:p>
            <a:endParaRPr lang="en-US" sz="2800" dirty="0"/>
          </a:p>
          <a:p>
            <a:r>
              <a:rPr lang="en-US" sz="2800" dirty="0"/>
              <a:t>Well, there aren’t any </a:t>
            </a:r>
            <a:r>
              <a:rPr lang="en-US" sz="2800" b="1" dirty="0"/>
              <a:t>data races. </a:t>
            </a:r>
            <a:r>
              <a:rPr lang="en-US" sz="2800" dirty="0"/>
              <a:t>The calls to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pop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are synchronized. We only ever have one thread touching any data (the underlying array or index variable) at a time.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But it certainly isn’t correct! Peek has an intermediate state that (if exposed during a </a:t>
            </a:r>
            <a:r>
              <a:rPr lang="en-US" sz="2800" b="1" dirty="0">
                <a:latin typeface="+mn-lt"/>
                <a:cs typeface="Courier New" panose="02070309020205020404" pitchFamily="49" charset="0"/>
              </a:rPr>
              <a:t>bad interleaving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) leads to incorrect behavior.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28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(push + </a:t>
            </a:r>
            <a:r>
              <a:rPr lang="en-US" dirty="0" err="1"/>
              <a:t>isEmpty</a:t>
            </a:r>
            <a:r>
              <a:rPr lang="en-US" dirty="0"/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push(x);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09644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917" y="209644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917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917" y="319816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If we push (and haven’t popped) then the stack is not empty.</a:t>
            </a:r>
          </a:p>
          <a:p>
            <a:endParaRPr lang="en-US" sz="2800" dirty="0"/>
          </a:p>
          <a:p>
            <a:r>
              <a:rPr lang="en-US" sz="2800" dirty="0"/>
              <a:t>This is a bad interleaving, without a data race.</a:t>
            </a:r>
          </a:p>
        </p:txBody>
      </p:sp>
    </p:spTree>
    <p:extLst>
      <p:ext uri="{BB962C8B-B14F-4D97-AF65-F5344CB8AC3E}">
        <p14:creationId xmlns:p14="http://schemas.microsoft.com/office/powerpoint/2010/main" val="34255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(Two Pushes)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push(y);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Pushed values go in LIFO order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05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(Two Pushes)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push(y);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09644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917" y="209644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917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917" y="319816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Pushed values go in LIFO order</a:t>
            </a:r>
          </a:p>
          <a:p>
            <a:endParaRPr lang="en-US" sz="2800" dirty="0"/>
          </a:p>
          <a:p>
            <a:r>
              <a:rPr lang="en-US" sz="2800" dirty="0"/>
              <a:t>This is a bad interleaving, without a data race.</a:t>
            </a:r>
          </a:p>
          <a:p>
            <a:r>
              <a:rPr lang="en-US" sz="2800" dirty="0"/>
              <a:t>Notice, this interleaving would be fine if we just had a generic list!</a:t>
            </a:r>
          </a:p>
        </p:txBody>
      </p:sp>
    </p:spTree>
    <p:extLst>
      <p:ext uri="{BB962C8B-B14F-4D97-AF65-F5344CB8AC3E}">
        <p14:creationId xmlns:p14="http://schemas.microsoft.com/office/powerpoint/2010/main" val="19336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30D0-561A-4527-8718-437E3F73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A7CC-C432-4683-ACF9-980EDE44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the account has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800" dirty="0"/>
              <a:t>of 150.</a:t>
            </a:r>
          </a:p>
          <a:p>
            <a:endParaRPr lang="en-US" sz="2800" dirty="0"/>
          </a:p>
          <a:p>
            <a:r>
              <a:rPr lang="en-US" sz="2800" dirty="0"/>
              <a:t>Two threads run: one withdrawing 100, another withdrawing 75.</a:t>
            </a:r>
          </a:p>
          <a:p>
            <a:endParaRPr lang="en-US" sz="2800" dirty="0"/>
          </a:p>
          <a:p>
            <a:r>
              <a:rPr lang="en-US" sz="2800" dirty="0"/>
              <a:t>Find a bad interleaving – 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2898358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(Two Pushes, POP)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push(y);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Popped values come in LIFO order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493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(Two Pushes, POP)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push(y);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09644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917" y="209644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917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917" y="319816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Popped values come in LIFO order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210428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48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(peek)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Peek on a non-empty heap does not throw an exception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19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 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A (peek)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Thread B (peek)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09644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917" y="209644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917" y="2675632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917" y="319816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90" y="4368800"/>
            <a:ext cx="11091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Logical expectation: Peek on a non-empty heap does not throw an exception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2971" y="3227618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7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Fix: Don’t allow interleaving!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Peek needs synchronization </a:t>
            </a:r>
          </a:p>
          <a:p>
            <a:endParaRPr lang="en-US" sz="2800" dirty="0"/>
          </a:p>
          <a:p>
            <a:r>
              <a:rPr lang="en-US" sz="2800" dirty="0"/>
              <a:t>Enlarge the critical section to be the whole method. </a:t>
            </a:r>
          </a:p>
          <a:p>
            <a:r>
              <a:rPr lang="en-US" sz="2800" dirty="0"/>
              <a:t>Ensures no one is even looking at the stack until we push back the element we popped. </a:t>
            </a:r>
          </a:p>
        </p:txBody>
      </p:sp>
    </p:spTree>
    <p:extLst>
      <p:ext uri="{BB962C8B-B14F-4D97-AF65-F5344CB8AC3E}">
        <p14:creationId xmlns:p14="http://schemas.microsoft.com/office/powerpoint/2010/main" val="1634434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Wrong “fix”: read-only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 so far: peek does writes, creating an intermediate state.</a:t>
            </a:r>
          </a:p>
          <a:p>
            <a:endParaRPr lang="en-US" sz="2800" dirty="0"/>
          </a:p>
          <a:p>
            <a:r>
              <a:rPr lang="en-US" sz="2800" dirty="0"/>
              <a:t>It’s tempting to try to fix the code like this: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peek</a:t>
            </a:r>
            <a:r>
              <a:rPr lang="en-US" sz="2800" dirty="0"/>
              <a:t> , if “normally” implemented (or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800" dirty="0"/>
              <a:t>) doesn’t actually write anything. Maybe we can skip the synchronization on those.</a:t>
            </a:r>
          </a:p>
          <a:p>
            <a:endParaRPr lang="en-US" sz="2800" dirty="0"/>
          </a:p>
          <a:p>
            <a:r>
              <a:rPr lang="en-US" sz="2800" dirty="0"/>
              <a:t>Do NOT remove the synchronization. You will create a data race!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800" dirty="0"/>
              <a:t> reads the same data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peek</a:t>
            </a:r>
            <a:r>
              <a:rPr lang="en-US" sz="2800" dirty="0"/>
              <a:t> writes (e.g.,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800" dirty="0"/>
              <a:t> variable). That is </a:t>
            </a:r>
            <a:r>
              <a:rPr lang="en-US" sz="2800" b="1" dirty="0" err="1"/>
              <a:t>definitionally</a:t>
            </a:r>
            <a:r>
              <a:rPr lang="en-US" sz="2800" b="1" dirty="0"/>
              <a:t> </a:t>
            </a:r>
            <a:r>
              <a:rPr lang="en-US" sz="2800" dirty="0"/>
              <a:t>a data race</a:t>
            </a:r>
          </a:p>
        </p:txBody>
      </p:sp>
    </p:spTree>
    <p:extLst>
      <p:ext uri="{BB962C8B-B14F-4D97-AF65-F5344CB8AC3E}">
        <p14:creationId xmlns:p14="http://schemas.microsoft.com/office/powerpoint/2010/main" val="3002037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Can’t Keep Getting Away With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It might look like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800" dirty="0"/>
              <a:t>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peek</a:t>
            </a:r>
            <a:r>
              <a:rPr lang="en-US" sz="2800" dirty="0"/>
              <a:t> not being synchronized won’t lead to errors. </a:t>
            </a:r>
          </a:p>
          <a:p>
            <a:r>
              <a:rPr lang="en-US" sz="2800" dirty="0"/>
              <a:t>After all, that push is just one line! I can’t figure out how to make bad </a:t>
            </a:r>
            <a:r>
              <a:rPr lang="en-US" sz="2800" dirty="0" err="1"/>
              <a:t>interleavings</a:t>
            </a:r>
            <a:r>
              <a:rPr lang="en-US" sz="2800" dirty="0"/>
              <a:t>.</a:t>
            </a:r>
          </a:p>
          <a:p>
            <a:r>
              <a:rPr lang="en-US" sz="2800" b="1" dirty="0"/>
              <a:t>Don’t </a:t>
            </a:r>
            <a:r>
              <a:rPr lang="en-US" sz="2800" dirty="0"/>
              <a:t>think just because you can’t figure out a bad interleaving that a data race won’t be a problem.</a:t>
            </a:r>
          </a:p>
          <a:p>
            <a:r>
              <a:rPr lang="en-US" sz="2800" dirty="0"/>
              <a:t>1. “single steps” aren’t always single steps.</a:t>
            </a:r>
          </a:p>
          <a:p>
            <a:r>
              <a:rPr lang="en-US" sz="2800" dirty="0"/>
              <a:t>2. A data race is an error </a:t>
            </a:r>
            <a:r>
              <a:rPr lang="en-US" sz="2800" b="1" dirty="0"/>
              <a:t>by definition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  <a:r>
              <a:rPr lang="en-US" sz="2800" dirty="0"/>
              <a:t>The compiler does a lot of optimizations (including reordering sequential code) </a:t>
            </a:r>
            <a:r>
              <a:rPr lang="en-US" sz="2800" b="1" dirty="0"/>
              <a:t>assuming </a:t>
            </a:r>
            <a:r>
              <a:rPr lang="en-US" sz="2800" dirty="0"/>
              <a:t>you don’t have data races. If you have them, your code may execute wrong. And good luck figuring that bug out..(see Grossman 7.2)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1862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kinds of race conditions:</a:t>
            </a:r>
          </a:p>
          <a:p>
            <a:r>
              <a:rPr lang="en-US" sz="2800" dirty="0"/>
              <a:t>Data race (a thread potentially reads while another writes, or two potentially write simultaneously)</a:t>
            </a:r>
          </a:p>
          <a:p>
            <a:r>
              <a:rPr lang="en-US" sz="2800" dirty="0"/>
              <a:t>Bad Interleaving: exposes intermediate state to other threads, leads to behavior </a:t>
            </a:r>
            <a:r>
              <a:rPr lang="en-US" sz="2800" b="1" dirty="0"/>
              <a:t>we </a:t>
            </a:r>
            <a:r>
              <a:rPr lang="en-US" sz="2800" dirty="0"/>
              <a:t>find incorrect. </a:t>
            </a:r>
          </a:p>
          <a:p>
            <a:endParaRPr lang="en-US" sz="2800" b="1" dirty="0"/>
          </a:p>
          <a:p>
            <a:r>
              <a:rPr lang="en-US" sz="2800" dirty="0"/>
              <a:t>Data races are never acceptable, even if you can’t find a bad interleaving.</a:t>
            </a:r>
          </a:p>
        </p:txBody>
      </p:sp>
    </p:spTree>
    <p:extLst>
      <p:ext uri="{BB962C8B-B14F-4D97-AF65-F5344CB8AC3E}">
        <p14:creationId xmlns:p14="http://schemas.microsoft.com/office/powerpoint/2010/main" val="25291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5681181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1463857"/>
            <a:ext cx="568118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int b = getBalance();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setBalance(b-amount);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5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5681181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1463857"/>
            <a:ext cx="568118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266" y="202447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820" y="258509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6552" y="20244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68354" y="263286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6552" y="37052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266" y="368712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973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7912-A88A-48FA-A22A-5BAA486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3718-BAF0-42CD-9D57-5DB84CA1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problem?</a:t>
            </a:r>
          </a:p>
          <a:p>
            <a:r>
              <a:rPr lang="en-US" sz="2800" dirty="0"/>
              <a:t>We stored the result of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locally, but another thread overwrote it after we stored it.</a:t>
            </a:r>
          </a:p>
          <a:p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The value became stale.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97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</a:t>
            </a:r>
            <a:r>
              <a:rPr lang="en-US" sz="2800"/>
              <a:t>become stale</a:t>
            </a:r>
            <a:r>
              <a:rPr lang="en-US" sz="2800" dirty="0"/>
              <a:t>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97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lecture-04-moreHeaps</Template>
  <TotalTime>4485</TotalTime>
  <Words>3534</Words>
  <Application>Microsoft Office PowerPoint</Application>
  <PresentationFormat>Widescreen</PresentationFormat>
  <Paragraphs>573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Concurrency</vt:lpstr>
      <vt:lpstr>Announcements</vt:lpstr>
      <vt:lpstr>Bad Interleaving</vt:lpstr>
      <vt:lpstr>One Example</vt:lpstr>
      <vt:lpstr>Bad Interleavings</vt:lpstr>
      <vt:lpstr>Bad Interleaving</vt:lpstr>
      <vt:lpstr>Bad Interleaving</vt:lpstr>
      <vt:lpstr>Bad Interleavings</vt:lpstr>
      <vt:lpstr>A Principle</vt:lpstr>
      <vt:lpstr>A Principle</vt:lpstr>
      <vt:lpstr>Bad Interleaving</vt:lpstr>
      <vt:lpstr>Bad Interleaving</vt:lpstr>
      <vt:lpstr>Bad Interleaving</vt:lpstr>
      <vt:lpstr>A Real Principle</vt:lpstr>
      <vt:lpstr>BankAccount v.2</vt:lpstr>
      <vt:lpstr>Locks</vt:lpstr>
      <vt:lpstr>Locks</vt:lpstr>
      <vt:lpstr>Locks</vt:lpstr>
      <vt:lpstr>Using Locks</vt:lpstr>
      <vt:lpstr>Using Locks</vt:lpstr>
      <vt:lpstr>Using Locks</vt:lpstr>
      <vt:lpstr>Using Locks</vt:lpstr>
      <vt:lpstr>Re-entrant Locks</vt:lpstr>
      <vt:lpstr>Re-entrant Locks</vt:lpstr>
      <vt:lpstr>Some Java Notes</vt:lpstr>
      <vt:lpstr>Real Java locks</vt:lpstr>
      <vt:lpstr>synchronized</vt:lpstr>
      <vt:lpstr>synchronized</vt:lpstr>
      <vt:lpstr>Deadlock</vt:lpstr>
      <vt:lpstr>Multiple Locks</vt:lpstr>
      <vt:lpstr>Multiple Locks</vt:lpstr>
      <vt:lpstr>Deadlock</vt:lpstr>
      <vt:lpstr>Deadlock Solutions</vt:lpstr>
      <vt:lpstr>Conventional Wisdom</vt:lpstr>
      <vt:lpstr>Conventional Wisdom</vt:lpstr>
      <vt:lpstr>Conventional Wisdom</vt:lpstr>
      <vt:lpstr>Conventional Wisdom</vt:lpstr>
      <vt:lpstr>Conventional Wisdom</vt:lpstr>
      <vt:lpstr>Some Java Notes</vt:lpstr>
      <vt:lpstr>Real Java locks</vt:lpstr>
      <vt:lpstr>synchronized</vt:lpstr>
      <vt:lpstr>synchronized</vt:lpstr>
      <vt:lpstr>Data Race</vt:lpstr>
      <vt:lpstr>A distinction</vt:lpstr>
      <vt:lpstr>Huh?</vt:lpstr>
      <vt:lpstr>What’s the problem?</vt:lpstr>
      <vt:lpstr>Bad Interleaving 1</vt:lpstr>
      <vt:lpstr>Bad Interleaving 2</vt:lpstr>
      <vt:lpstr>Bad Interleaving 2</vt:lpstr>
      <vt:lpstr>Bad Interleaving 3</vt:lpstr>
      <vt:lpstr>Bad Interleaving 3</vt:lpstr>
      <vt:lpstr>Bad Interleaving 4</vt:lpstr>
      <vt:lpstr>Bad Interleaving 4</vt:lpstr>
      <vt:lpstr>The Fix: Don’t allow interleaving!</vt:lpstr>
      <vt:lpstr>The Wrong “fix”: read-only interleavings</vt:lpstr>
      <vt:lpstr>We Can’t Keep Getting Away With It</vt:lpstr>
      <vt:lpstr>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Concurrency</dc:title>
  <dc:creator>rtweber2</dc:creator>
  <cp:lastModifiedBy>Robert Weber</cp:lastModifiedBy>
  <cp:revision>19</cp:revision>
  <cp:lastPrinted>2025-05-22T02:08:09Z</cp:lastPrinted>
  <dcterms:created xsi:type="dcterms:W3CDTF">2021-11-15T00:31:10Z</dcterms:created>
  <dcterms:modified xsi:type="dcterms:W3CDTF">2025-05-22T23:20:37Z</dcterms:modified>
</cp:coreProperties>
</file>