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handoutMasterIdLst>
    <p:handoutMasterId r:id="rId67"/>
  </p:handoutMasterIdLst>
  <p:sldIdLst>
    <p:sldId id="256" r:id="rId2"/>
    <p:sldId id="330" r:id="rId3"/>
    <p:sldId id="325" r:id="rId4"/>
    <p:sldId id="343" r:id="rId5"/>
    <p:sldId id="334" r:id="rId6"/>
    <p:sldId id="287" r:id="rId7"/>
    <p:sldId id="335" r:id="rId8"/>
    <p:sldId id="277" r:id="rId9"/>
    <p:sldId id="278" r:id="rId10"/>
    <p:sldId id="336" r:id="rId11"/>
    <p:sldId id="279" r:id="rId12"/>
    <p:sldId id="337" r:id="rId13"/>
    <p:sldId id="338" r:id="rId14"/>
    <p:sldId id="303" r:id="rId15"/>
    <p:sldId id="339" r:id="rId16"/>
    <p:sldId id="280" r:id="rId17"/>
    <p:sldId id="281" r:id="rId18"/>
    <p:sldId id="282" r:id="rId19"/>
    <p:sldId id="340" r:id="rId20"/>
    <p:sldId id="288" r:id="rId21"/>
    <p:sldId id="341" r:id="rId22"/>
    <p:sldId id="342" r:id="rId23"/>
    <p:sldId id="313" r:id="rId24"/>
    <p:sldId id="332" r:id="rId25"/>
    <p:sldId id="323" r:id="rId26"/>
    <p:sldId id="333" r:id="rId27"/>
    <p:sldId id="290" r:id="rId28"/>
    <p:sldId id="285" r:id="rId29"/>
    <p:sldId id="324" r:id="rId30"/>
    <p:sldId id="314" r:id="rId31"/>
    <p:sldId id="331" r:id="rId32"/>
    <p:sldId id="257" r:id="rId33"/>
    <p:sldId id="293" r:id="rId34"/>
    <p:sldId id="261" r:id="rId35"/>
    <p:sldId id="262" r:id="rId36"/>
    <p:sldId id="259" r:id="rId37"/>
    <p:sldId id="260" r:id="rId38"/>
    <p:sldId id="299" r:id="rId39"/>
    <p:sldId id="304" r:id="rId40"/>
    <p:sldId id="263" r:id="rId41"/>
    <p:sldId id="264" r:id="rId42"/>
    <p:sldId id="265" r:id="rId43"/>
    <p:sldId id="300" r:id="rId44"/>
    <p:sldId id="266" r:id="rId45"/>
    <p:sldId id="267" r:id="rId46"/>
    <p:sldId id="269" r:id="rId47"/>
    <p:sldId id="270" r:id="rId48"/>
    <p:sldId id="301" r:id="rId49"/>
    <p:sldId id="302" r:id="rId50"/>
    <p:sldId id="268" r:id="rId51"/>
    <p:sldId id="271" r:id="rId52"/>
    <p:sldId id="272" r:id="rId53"/>
    <p:sldId id="273" r:id="rId54"/>
    <p:sldId id="274" r:id="rId55"/>
    <p:sldId id="275" r:id="rId56"/>
    <p:sldId id="305" r:id="rId57"/>
    <p:sldId id="276" r:id="rId58"/>
    <p:sldId id="283" r:id="rId59"/>
    <p:sldId id="284" r:id="rId60"/>
    <p:sldId id="294" r:id="rId61"/>
    <p:sldId id="295" r:id="rId62"/>
    <p:sldId id="296" r:id="rId63"/>
    <p:sldId id="297" r:id="rId64"/>
    <p:sldId id="298" r:id="rId65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DA8755-7244-4A75-9F79-BE9F375C01D8}">
          <p14:sldIdLst>
            <p14:sldId id="256"/>
            <p14:sldId id="330"/>
            <p14:sldId id="325"/>
            <p14:sldId id="343"/>
            <p14:sldId id="334"/>
            <p14:sldId id="287"/>
            <p14:sldId id="335"/>
            <p14:sldId id="277"/>
            <p14:sldId id="278"/>
            <p14:sldId id="336"/>
            <p14:sldId id="279"/>
            <p14:sldId id="337"/>
            <p14:sldId id="338"/>
            <p14:sldId id="303"/>
            <p14:sldId id="339"/>
            <p14:sldId id="280"/>
            <p14:sldId id="281"/>
            <p14:sldId id="282"/>
            <p14:sldId id="340"/>
            <p14:sldId id="288"/>
            <p14:sldId id="341"/>
            <p14:sldId id="342"/>
            <p14:sldId id="313"/>
            <p14:sldId id="332"/>
            <p14:sldId id="323"/>
            <p14:sldId id="333"/>
            <p14:sldId id="290"/>
            <p14:sldId id="285"/>
            <p14:sldId id="324"/>
            <p14:sldId id="314"/>
            <p14:sldId id="331"/>
            <p14:sldId id="257"/>
            <p14:sldId id="293"/>
            <p14:sldId id="261"/>
            <p14:sldId id="262"/>
            <p14:sldId id="259"/>
            <p14:sldId id="260"/>
            <p14:sldId id="299"/>
            <p14:sldId id="304"/>
            <p14:sldId id="263"/>
            <p14:sldId id="264"/>
            <p14:sldId id="265"/>
            <p14:sldId id="300"/>
            <p14:sldId id="266"/>
            <p14:sldId id="267"/>
            <p14:sldId id="269"/>
            <p14:sldId id="270"/>
            <p14:sldId id="301"/>
            <p14:sldId id="302"/>
            <p14:sldId id="268"/>
            <p14:sldId id="271"/>
            <p14:sldId id="272"/>
            <p14:sldId id="273"/>
            <p14:sldId id="274"/>
            <p14:sldId id="275"/>
            <p14:sldId id="305"/>
            <p14:sldId id="276"/>
            <p14:sldId id="283"/>
            <p14:sldId id="284"/>
            <p14:sldId id="294"/>
            <p14:sldId id="295"/>
            <p14:sldId id="296"/>
            <p14:sldId id="297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99556-4530-4387-B87F-A2F8D5FC750C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A3EA9-1C7E-4CC3-BF45-5DDE80178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08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7410E-60CD-4D5F-B95D-B42EC5ACAA9C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7CE39-C5B8-4D78-9921-A259E62FA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34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“Therefore” is a limit statement As P goes off to </a:t>
            </a:r>
            <a:r>
              <a:rPr lang="en-US" dirty="0" err="1"/>
              <a:t>inifinity</a:t>
            </a:r>
            <a:r>
              <a:rPr lang="en-US" dirty="0"/>
              <a:t> the second fraction in the denominator goes to 0, so we get 1/S.</a:t>
            </a:r>
            <a:br>
              <a:rPr lang="en-US" dirty="0"/>
            </a:br>
            <a:r>
              <a:rPr lang="en-US" dirty="0"/>
              <a:t>Amdahl’s law is the second to last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83130-A2D7-4B97-9777-E29A2C56204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67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Computation assumes that S and P are sequential relative to each other (i.e., you can’t run the sequential portion at the same time you run the parallel portion.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83130-A2D7-4B97-9777-E29A2C56204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4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F92D86E-4587-4D20-84AE-16FF5E75883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6384-E358-41A4-88E2-598F6C62061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89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D86E-4587-4D20-84AE-16FF5E75883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6384-E358-41A4-88E2-598F6C62061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84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D86E-4587-4D20-84AE-16FF5E75883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6384-E358-41A4-88E2-598F6C6206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13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D86E-4587-4D20-84AE-16FF5E75883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6384-E358-41A4-88E2-598F6C620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4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D86E-4587-4D20-84AE-16FF5E75883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6384-E358-41A4-88E2-598F6C62061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69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D86E-4587-4D20-84AE-16FF5E75883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6384-E358-41A4-88E2-598F6C6206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7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D86E-4587-4D20-84AE-16FF5E75883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6384-E358-41A4-88E2-598F6C6206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3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D86E-4587-4D20-84AE-16FF5E75883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6384-E358-41A4-88E2-598F6C620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8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D86E-4587-4D20-84AE-16FF5E75883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6384-E358-41A4-88E2-598F6C620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6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D86E-4587-4D20-84AE-16FF5E75883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6384-E358-41A4-88E2-598F6C62061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470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D86E-4587-4D20-84AE-16FF5E75883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6384-E358-41A4-88E2-598F6C62061A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25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F92D86E-4587-4D20-84AE-16FF5E75883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74366384-E358-41A4-88E2-598F6C62061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0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homes.cs.washington.edu/~djg/teachingMaterials/spac/sophomoricParallelismAndConcurrency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6D1E3-36C6-455F-8DCC-0801C30B5D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Wrap Parallel</a:t>
            </a:r>
            <a:br>
              <a:rPr lang="en-US" dirty="0"/>
            </a:br>
            <a:r>
              <a:rPr lang="en-US" dirty="0"/>
              <a:t>Concurrency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19340-E9A5-4B44-A5B5-8FC2C9AB00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CSE 332 Sp25</a:t>
            </a:r>
          </a:p>
          <a:p>
            <a:r>
              <a:rPr lang="en-US" sz="2400" dirty="0"/>
              <a:t>Lecture 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B9EC4A-C1DF-45A1-93EA-60BB7A5F51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"/>
          <a:stretch/>
        </p:blipFill>
        <p:spPr>
          <a:xfrm>
            <a:off x="0" y="-37898"/>
            <a:ext cx="12252960" cy="46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54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Parallel Prefix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What’s the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Work?</a:t>
            </a:r>
          </a:p>
          <a:p>
            <a:endParaRPr lang="en-US" sz="2800" dirty="0"/>
          </a:p>
          <a:p>
            <a:r>
              <a:rPr lang="en-US" sz="2800" dirty="0"/>
              <a:t>Span?</a:t>
            </a:r>
          </a:p>
          <a:p>
            <a:r>
              <a:rPr lang="en-US" sz="2800" dirty="0"/>
              <a:t>First pass was a slightly modified version of our sum reduce code.</a:t>
            </a:r>
          </a:p>
          <a:p>
            <a:r>
              <a:rPr lang="en-US" sz="2800" dirty="0"/>
              <a:t>Second pass had a similar structure</a:t>
            </a:r>
          </a:p>
          <a:p>
            <a:r>
              <a:rPr lang="en-US" sz="2800" dirty="0"/>
              <a:t>Third pass was a map</a:t>
            </a:r>
          </a:p>
        </p:txBody>
      </p:sp>
    </p:spTree>
    <p:extLst>
      <p:ext uri="{BB962C8B-B14F-4D97-AF65-F5344CB8AC3E}">
        <p14:creationId xmlns:p14="http://schemas.microsoft.com/office/powerpoint/2010/main" val="2530117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Parallel Prefix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What’s the 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r>
                  <a:rPr lang="en-US" sz="2800" dirty="0"/>
                  <a:t>Work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r>
                  <a:rPr lang="en-US" sz="2800" dirty="0"/>
                  <a:t>Span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800" dirty="0"/>
              </a:p>
              <a:p>
                <a:r>
                  <a:rPr lang="en-US" sz="2800" dirty="0"/>
                  <a:t>First pass was a slightly modified version of our sum reduce code.</a:t>
                </a:r>
              </a:p>
              <a:p>
                <a:r>
                  <a:rPr lang="en-US" sz="2800" dirty="0"/>
                  <a:t>Second pass had a similar structure.</a:t>
                </a:r>
              </a:p>
              <a:p>
                <a:r>
                  <a:rPr lang="en-US" sz="2800" dirty="0"/>
                  <a:t>Third pass was a map.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567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4A9B6-1BC6-36A7-744B-19ADC90A3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Patterns So Far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5E2B2C-AD24-295E-0A0B-DEDA379D1E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1. Map </a:t>
                </a:r>
              </a:p>
              <a:p>
                <a:pPr lvl="1"/>
                <a:r>
                  <a:rPr lang="en-US" sz="2400" dirty="0"/>
                  <a:t>Apply a function to every element of an array</a:t>
                </a:r>
              </a:p>
              <a:p>
                <a:r>
                  <a:rPr lang="en-US" sz="2800" dirty="0"/>
                  <a:t>2. Reduce</a:t>
                </a:r>
              </a:p>
              <a:p>
                <a:pPr lvl="1"/>
                <a:r>
                  <a:rPr lang="en-US" sz="2400" dirty="0"/>
                  <a:t>Create a single object to summarize an array (e.g., sum of all elements)</a:t>
                </a:r>
              </a:p>
              <a:p>
                <a:r>
                  <a:rPr lang="en-US" sz="2800" dirty="0"/>
                  <a:t>3. Prefix</a:t>
                </a:r>
              </a:p>
              <a:p>
                <a:pPr lvl="1"/>
                <a:r>
                  <a:rPr lang="en-US" sz="2400" dirty="0"/>
                  <a:t>Compute answer[</a:t>
                </a:r>
                <a:r>
                  <a:rPr lang="en-US" sz="2400" dirty="0" err="1"/>
                  <a:t>i</a:t>
                </a:r>
                <a:r>
                  <a:rPr lang="en-US" sz="2400" dirty="0"/>
                  <a:t>]=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(</a:t>
                </a:r>
                <a:r>
                  <a:rPr lang="en-US" sz="2400" dirty="0" err="1"/>
                  <a:t>arr</a:t>
                </a:r>
                <a:r>
                  <a:rPr lang="en-US" sz="2400" dirty="0"/>
                  <a:t>[</a:t>
                </a:r>
                <a:r>
                  <a:rPr lang="en-US" sz="2400" dirty="0" err="1"/>
                  <a:t>i</a:t>
                </a:r>
                <a:r>
                  <a:rPr lang="en-US" sz="2400" dirty="0"/>
                  <a:t>], answer[i-1])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5E2B2C-AD24-295E-0A0B-DEDA379D1E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1768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Pack (aka Filter)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 You want to find all the elements in an array meeting some property.</a:t>
            </a:r>
          </a:p>
          <a:p>
            <a:r>
              <a:rPr lang="en-US" sz="2800" dirty="0"/>
              <a:t>And move ONLY those into a new array. </a:t>
            </a:r>
          </a:p>
          <a:p>
            <a:endParaRPr lang="en-US" sz="2800" dirty="0"/>
          </a:p>
          <a:p>
            <a:r>
              <a:rPr lang="en-US" sz="2800" dirty="0"/>
              <a:t>Input:</a:t>
            </a:r>
          </a:p>
          <a:p>
            <a:endParaRPr lang="en-US" sz="2800" dirty="0"/>
          </a:p>
          <a:p>
            <a:r>
              <a:rPr lang="en-US" sz="2800" dirty="0"/>
              <a:t>Want every element &gt;= 10</a:t>
            </a:r>
          </a:p>
          <a:p>
            <a:r>
              <a:rPr lang="en-US" sz="2800" dirty="0"/>
              <a:t>Output:</a:t>
            </a:r>
          </a:p>
          <a:p>
            <a:r>
              <a:rPr lang="en-US" sz="2800" dirty="0"/>
              <a:t>  </a:t>
            </a:r>
          </a:p>
          <a:p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77762" y="3566569"/>
          <a:ext cx="1138473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526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76500" y="5500839"/>
          <a:ext cx="569236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526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658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 Easy – do a map to find the right elements…</a:t>
            </a:r>
          </a:p>
          <a:p>
            <a:r>
              <a:rPr lang="en-US" sz="2800" dirty="0"/>
              <a:t>Hard – How do you copy them over?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7604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 Easy – do a map to find the right elements…</a:t>
            </a:r>
          </a:p>
          <a:p>
            <a:r>
              <a:rPr lang="en-US" sz="2800" dirty="0"/>
              <a:t>Hard – How do you copy them over?</a:t>
            </a:r>
          </a:p>
          <a:p>
            <a:r>
              <a:rPr lang="en-US" sz="2800" dirty="0"/>
              <a:t>I need to know what array location to store in, </a:t>
            </a:r>
          </a:p>
          <a:p>
            <a:r>
              <a:rPr lang="en-US" sz="2800" dirty="0"/>
              <a:t>i.e. how many elements to my left will go in the new array.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308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 Easy – do a map to find the right elements…</a:t>
            </a:r>
          </a:p>
          <a:p>
            <a:r>
              <a:rPr lang="en-US" sz="2800" dirty="0"/>
              <a:t>Hard – How do you copy them over?</a:t>
            </a:r>
          </a:p>
          <a:p>
            <a:r>
              <a:rPr lang="en-US" sz="2800" dirty="0"/>
              <a:t>I need to know what array location to store in, </a:t>
            </a:r>
          </a:p>
          <a:p>
            <a:r>
              <a:rPr lang="en-US" sz="2800" dirty="0"/>
              <a:t>i.e. how many elements to my left will go in the new array.</a:t>
            </a:r>
          </a:p>
          <a:p>
            <a:pPr lvl="1"/>
            <a:r>
              <a:rPr lang="en-US" sz="2800" dirty="0"/>
              <a:t>Use Parallel Prefix!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6567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Step 1: Parallel Map – produce bit vector of elements meeting property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/>
              <a:t>Step 2: Parallel prefix sum on the bit vector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Step 3: Parallel map for output.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77762" y="1930274"/>
          <a:ext cx="1138473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526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77762" y="2716731"/>
          <a:ext cx="1138473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526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77762" y="4193006"/>
          <a:ext cx="1138473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526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76500" y="5500839"/>
          <a:ext cx="569236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526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886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do we do step 3?</a:t>
            </a:r>
          </a:p>
          <a:p>
            <a:pPr marL="0" indent="0">
              <a:buNone/>
            </a:pPr>
            <a:r>
              <a:rPr lang="en-US" sz="2800" dirty="0">
                <a:latin typeface="+mn-lt"/>
                <a:cs typeface="Courier New" panose="02070309020205020404" pitchFamily="49" charset="0"/>
              </a:rPr>
              <a:t>i.e. what’s the map?</a:t>
            </a:r>
          </a:p>
          <a:p>
            <a:pPr marL="0" indent="0">
              <a:buNone/>
            </a:pPr>
            <a:endParaRPr lang="en-US" sz="2800" dirty="0">
              <a:latin typeface="+mn-lt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if(bits[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== 1)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output[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bitsum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– 1] = input[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128016" lvl="1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8016" lvl="1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97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We did 3 phases:</a:t>
            </a:r>
          </a:p>
          <a:p>
            <a:r>
              <a:rPr lang="en-US" sz="2800" dirty="0"/>
              <a:t>A map</a:t>
            </a:r>
          </a:p>
          <a:p>
            <a:r>
              <a:rPr lang="en-US" sz="2800" dirty="0"/>
              <a:t>A prefix</a:t>
            </a:r>
          </a:p>
          <a:p>
            <a:r>
              <a:rPr lang="en-US" sz="2800" dirty="0"/>
              <a:t>And another map.</a:t>
            </a:r>
          </a:p>
          <a:p>
            <a:endParaRPr lang="en-US" sz="2800" dirty="0"/>
          </a:p>
          <a:p>
            <a:r>
              <a:rPr lang="en-US" sz="2800" dirty="0"/>
              <a:t>Work:</a:t>
            </a:r>
          </a:p>
          <a:p>
            <a:r>
              <a:rPr lang="en-US" sz="2800" dirty="0"/>
              <a:t>Span:</a:t>
            </a:r>
          </a:p>
          <a:p>
            <a:endParaRPr lang="en-US" sz="2800" dirty="0"/>
          </a:p>
          <a:p>
            <a:r>
              <a:rPr lang="en-US" sz="2800" dirty="0"/>
              <a:t>Remark: You could fit this into 2 phases instead of 3. Won’t change O().</a:t>
            </a:r>
          </a:p>
        </p:txBody>
      </p:sp>
    </p:spTree>
    <p:extLst>
      <p:ext uri="{BB962C8B-B14F-4D97-AF65-F5344CB8AC3E}">
        <p14:creationId xmlns:p14="http://schemas.microsoft.com/office/powerpoint/2010/main" val="251076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B63E8-E738-4DD2-9900-600A6451D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88225-C815-45CA-BBEB-6A9FC6B54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4356339"/>
            <a:ext cx="11187258" cy="1953021"/>
          </a:xfrm>
        </p:spPr>
        <p:txBody>
          <a:bodyPr>
            <a:normAutofit/>
          </a:bodyPr>
          <a:lstStyle/>
          <a:p>
            <a:r>
              <a:rPr lang="en-US" sz="2800" dirty="0"/>
              <a:t>Optional readings (</a:t>
            </a:r>
            <a:r>
              <a:rPr lang="en-US" sz="2800" dirty="0">
                <a:hlinkClick r:id="rId2"/>
              </a:rPr>
              <a:t>Grossman</a:t>
            </a:r>
            <a:r>
              <a:rPr lang="en-US" sz="2800" dirty="0"/>
              <a:t>) covers next few weeks of parallelism and concurrency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70B4BA6-9633-E431-9D8D-E29E7D7EA5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4172440"/>
              </p:ext>
            </p:extLst>
          </p:nvPr>
        </p:nvGraphicFramePr>
        <p:xfrm>
          <a:off x="502446" y="1357346"/>
          <a:ext cx="11187108" cy="2543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254">
                  <a:extLst>
                    <a:ext uri="{9D8B030D-6E8A-4147-A177-3AD203B41FA5}">
                      <a16:colId xmlns:a16="http://schemas.microsoft.com/office/drawing/2014/main" val="4182190204"/>
                    </a:ext>
                  </a:extLst>
                </a:gridCol>
                <a:gridCol w="3457575">
                  <a:extLst>
                    <a:ext uri="{9D8B030D-6E8A-4147-A177-3AD203B41FA5}">
                      <a16:colId xmlns:a16="http://schemas.microsoft.com/office/drawing/2014/main" val="2440125737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65577832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929414496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3482144644"/>
                    </a:ext>
                  </a:extLst>
                </a:gridCol>
                <a:gridCol w="3174204">
                  <a:extLst>
                    <a:ext uri="{9D8B030D-6E8A-4147-A177-3AD203B41FA5}">
                      <a16:colId xmlns:a16="http://schemas.microsoft.com/office/drawing/2014/main" val="1540392438"/>
                    </a:ext>
                  </a:extLst>
                </a:gridCol>
              </a:tblGrid>
              <a:tr h="53220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277359"/>
                  </a:ext>
                </a:extLst>
              </a:tr>
              <a:tr h="957963">
                <a:tc>
                  <a:txBody>
                    <a:bodyPr/>
                    <a:lstStyle/>
                    <a:p>
                      <a:r>
                        <a:rPr lang="en-US" sz="2200" dirty="0"/>
                        <a:t>This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 9 (reductions, </a:t>
                      </a:r>
                      <a:r>
                        <a:rPr lang="en-US" sz="2400" dirty="0" err="1"/>
                        <a:t>gs</a:t>
                      </a:r>
                      <a:r>
                        <a:rPr lang="en-US" sz="2400" dirty="0"/>
                        <a:t>) due</a:t>
                      </a:r>
                    </a:p>
                    <a:p>
                      <a:r>
                        <a:rPr lang="en-US" sz="2400" dirty="0"/>
                        <a:t>Ex 11 (parallel prog)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TODAY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Ex 10 (F-J prog) due</a:t>
                      </a:r>
                      <a:br>
                        <a:rPr lang="en-US" sz="2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Ex 12 (concurrency, GS)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242132"/>
                  </a:ext>
                </a:extLst>
              </a:tr>
              <a:tr h="712905">
                <a:tc>
                  <a:txBody>
                    <a:bodyPr/>
                    <a:lstStyle/>
                    <a:p>
                      <a:r>
                        <a:rPr lang="en-US" sz="2200" dirty="0"/>
                        <a:t>Next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7030A0"/>
                          </a:solidFill>
                        </a:rPr>
                        <a:t>Veteran’s Day (no class)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 11 due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 12 due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481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29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We did 3 phases:</a:t>
                </a:r>
              </a:p>
              <a:p>
                <a:r>
                  <a:rPr lang="en-US" sz="2800" dirty="0"/>
                  <a:t>A map</a:t>
                </a:r>
              </a:p>
              <a:p>
                <a:r>
                  <a:rPr lang="en-US" sz="2800" dirty="0"/>
                  <a:t>A prefix</a:t>
                </a:r>
              </a:p>
              <a:p>
                <a:r>
                  <a:rPr lang="en-US" sz="2800" dirty="0"/>
                  <a:t>And another map.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Work: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Span: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Remark: You could fit this into 2 phases instead of 3. Won’t change O().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492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We’ve now seen four common patterns in parallel 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Map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Reduce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Prefix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Pack (a.k.a. Filter)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6640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C324D-3260-92BF-FE9E-44A7014EB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other code faster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AC279-C138-01F4-1BE6-B86DDB1FB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Sometimes making parallel algorithms is just “can I turn my existing code into maps/reduces/prefixes/packs.</a:t>
            </a:r>
          </a:p>
          <a:p>
            <a:r>
              <a:rPr lang="en-US" sz="2800" dirty="0"/>
              <a:t>Other times parallel code with optimal span often requires changing to a different algorithm that parallelizes better.</a:t>
            </a:r>
          </a:p>
          <a:p>
            <a:pPr lvl="1"/>
            <a:r>
              <a:rPr lang="en-US" sz="2800" dirty="0"/>
              <a:t>These strategies often increase the work (slightly).</a:t>
            </a:r>
          </a:p>
          <a:p>
            <a:r>
              <a:rPr lang="en-US" sz="2800" dirty="0"/>
              <a:t>Two more optional examples: merge sort and quicksort, in parallel.</a:t>
            </a:r>
          </a:p>
          <a:p>
            <a:r>
              <a:rPr lang="en-US" sz="2800" dirty="0"/>
              <a:t>Details of the algorithms might change</a:t>
            </a:r>
          </a:p>
          <a:p>
            <a:pPr lvl="1"/>
            <a:r>
              <a:rPr lang="en-US" sz="2400" dirty="0"/>
              <a:t>E.g., merge step in </a:t>
            </a:r>
            <a:r>
              <a:rPr lang="en-US" sz="2400" dirty="0" err="1"/>
              <a:t>mergesort</a:t>
            </a:r>
            <a:r>
              <a:rPr lang="en-US" sz="2400" dirty="0"/>
              <a:t> altered to run quicker in parallel. </a:t>
            </a:r>
          </a:p>
          <a:p>
            <a:r>
              <a:rPr lang="en-US" sz="2800" dirty="0"/>
              <a:t>Not responsible for them, but if you’re curious, see lecture 21 slides (or the Grossman text). </a:t>
            </a:r>
          </a:p>
        </p:txBody>
      </p:sp>
    </p:spTree>
    <p:extLst>
      <p:ext uri="{BB962C8B-B14F-4D97-AF65-F5344CB8AC3E}">
        <p14:creationId xmlns:p14="http://schemas.microsoft.com/office/powerpoint/2010/main" val="435639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747D94-778F-4F8A-E238-DB6843B24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0992D1-2A5D-A5A1-8217-511A84C01C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59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Now it’s time for some bad news.</a:t>
            </a:r>
          </a:p>
          <a:p>
            <a:r>
              <a:rPr lang="en-US" sz="2800" dirty="0"/>
              <a:t>In practice, your program won’t </a:t>
            </a:r>
            <a:r>
              <a:rPr lang="en-US" sz="2800" b="1" dirty="0"/>
              <a:t>just</a:t>
            </a:r>
            <a:r>
              <a:rPr lang="en-US" sz="2800" dirty="0"/>
              <a:t> sum all the elements in an array.</a:t>
            </a:r>
          </a:p>
          <a:p>
            <a:r>
              <a:rPr lang="en-US" sz="2800" dirty="0"/>
              <a:t>You will have a program with </a:t>
            </a:r>
          </a:p>
          <a:p>
            <a:r>
              <a:rPr lang="en-US" sz="2800" dirty="0"/>
              <a:t>Some parts that parallelize well</a:t>
            </a:r>
          </a:p>
          <a:p>
            <a:pPr lvl="1"/>
            <a:r>
              <a:rPr lang="en-US" sz="2400" dirty="0"/>
              <a:t>Can turn them into a map or a reduce.</a:t>
            </a:r>
          </a:p>
          <a:p>
            <a:r>
              <a:rPr lang="en-US" sz="2800" dirty="0"/>
              <a:t>Some parts that won’t parallelize at all</a:t>
            </a:r>
          </a:p>
          <a:p>
            <a:pPr lvl="1"/>
            <a:r>
              <a:rPr lang="en-US" sz="2400" dirty="0"/>
              <a:t>Operations on a linked list. (</a:t>
            </a:r>
            <a:r>
              <a:rPr lang="en-US" sz="2400" b="1" dirty="0"/>
              <a:t>data structures matter</a:t>
            </a:r>
            <a:r>
              <a:rPr lang="en-US" sz="2400" dirty="0"/>
              <a:t>!!!)</a:t>
            </a:r>
          </a:p>
          <a:p>
            <a:pPr lvl="1"/>
            <a:r>
              <a:rPr lang="en-US" sz="2400" dirty="0"/>
              <a:t>Reading a text file.</a:t>
            </a:r>
          </a:p>
          <a:p>
            <a:pPr lvl="1"/>
            <a:r>
              <a:rPr lang="en-US" sz="2400" dirty="0"/>
              <a:t>A computation where each step needs the result of the previous steps.</a:t>
            </a:r>
          </a:p>
        </p:txBody>
      </p:sp>
    </p:spTree>
    <p:extLst>
      <p:ext uri="{BB962C8B-B14F-4D97-AF65-F5344CB8AC3E}">
        <p14:creationId xmlns:p14="http://schemas.microsoft.com/office/powerpoint/2010/main" val="99774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4014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Let the work be 1 unit of time.</a:t>
                </a:r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be the portion of the code that is unparallelizable (“sequential”).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At best we can get perfect linear speedup on the parallel portion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endParaRPr lang="en-US" sz="2800" dirty="0"/>
              </a:p>
              <a:p>
                <a:r>
                  <a:rPr lang="en-US" sz="2800" dirty="0"/>
                  <a:t>So overall speedup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processors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den>
                    </m:f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3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+(1−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endParaRPr lang="en-US" sz="3400" b="0" dirty="0"/>
              </a:p>
              <a:p>
                <a:r>
                  <a:rPr lang="en-US" sz="3000" dirty="0"/>
                  <a:t>Therefore Parallelism: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sz="34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40143"/>
              </a:xfrm>
              <a:blipFill>
                <a:blip r:embed="rId3"/>
                <a:stretch>
                  <a:fillRect l="-763" t="-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900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Suppose our program takes 100 seconds.</a:t>
                </a:r>
              </a:p>
              <a:p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is 1/3 (i.e. 33 seconds).</a:t>
                </a:r>
                <a:br>
                  <a:rPr lang="en-US" sz="2800" dirty="0"/>
                </a:br>
                <a:br>
                  <a:rPr lang="en-US" sz="2800" dirty="0"/>
                </a:br>
                <a:r>
                  <a:rPr lang="en-US" sz="2800" dirty="0"/>
                  <a:t>What is the running time with </a:t>
                </a:r>
              </a:p>
              <a:p>
                <a:r>
                  <a:rPr lang="en-US" sz="2800" dirty="0"/>
                  <a:t>3 processors </a:t>
                </a:r>
              </a:p>
              <a:p>
                <a:r>
                  <a:rPr lang="en-US" sz="2800" dirty="0"/>
                  <a:t>6 processors</a:t>
                </a:r>
              </a:p>
              <a:p>
                <a:r>
                  <a:rPr lang="en-US" sz="2800" dirty="0"/>
                  <a:t>22 processors</a:t>
                </a:r>
              </a:p>
              <a:p>
                <a:r>
                  <a:rPr lang="en-US" sz="2800" dirty="0"/>
                  <a:t>67 processors</a:t>
                </a:r>
              </a:p>
              <a:p>
                <a:r>
                  <a:rPr lang="en-US" sz="2800" dirty="0"/>
                  <a:t>1,000,000 processors (approximately).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AA38044D-C01B-F8D8-7792-5B1ADE8F6A13}"/>
              </a:ext>
            </a:extLst>
          </p:cNvPr>
          <p:cNvGrpSpPr/>
          <p:nvPr/>
        </p:nvGrpSpPr>
        <p:grpSpPr>
          <a:xfrm>
            <a:off x="7772400" y="1609344"/>
            <a:ext cx="4224528" cy="2459736"/>
            <a:chOff x="7772400" y="1609344"/>
            <a:chExt cx="4224528" cy="24597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A2D4D7A7-A35A-1874-8A41-A689CF61B482}"/>
                    </a:ext>
                  </a:extLst>
                </p:cNvPr>
                <p:cNvSpPr/>
                <p:nvPr/>
              </p:nvSpPr>
              <p:spPr>
                <a:xfrm>
                  <a:off x="7772400" y="1609344"/>
                  <a:ext cx="4224528" cy="245973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solidFill>
                    <a:srgbClr val="A48DD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den>
                            </m:f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A2D4D7A7-A35A-1874-8A41-A689CF61B4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1609344"/>
                  <a:ext cx="4224528" cy="24597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A48DD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10F01A1-40C1-8E6D-4056-D0FC293616D8}"/>
                </a:ext>
              </a:extLst>
            </p:cNvPr>
            <p:cNvSpPr/>
            <p:nvPr/>
          </p:nvSpPr>
          <p:spPr>
            <a:xfrm>
              <a:off x="7772400" y="1609344"/>
              <a:ext cx="4224528" cy="740664"/>
            </a:xfrm>
            <a:prstGeom prst="rect">
              <a:avLst/>
            </a:prstGeom>
            <a:solidFill>
              <a:srgbClr val="4C32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Amdahl’s Law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0202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Suppose our program takes 100 seconds.</a:t>
                </a:r>
              </a:p>
              <a:p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is 1/3 (i.e. 33 seconds).</a:t>
                </a:r>
                <a:br>
                  <a:rPr lang="en-US" sz="2800" dirty="0"/>
                </a:br>
                <a:br>
                  <a:rPr lang="en-US" sz="2800" dirty="0"/>
                </a:br>
                <a:r>
                  <a:rPr lang="en-US" sz="2800" dirty="0"/>
                  <a:t>What is the running time with </a:t>
                </a:r>
              </a:p>
              <a:p>
                <a:r>
                  <a:rPr lang="en-US" sz="2800" dirty="0"/>
                  <a:t>3 processors: 33 + 67/3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dirty="0"/>
                  <a:t> 55 seconds</a:t>
                </a:r>
              </a:p>
              <a:p>
                <a:r>
                  <a:rPr lang="en-US" sz="2800" dirty="0"/>
                  <a:t>6 processors: 33 + 67/6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dirty="0"/>
                  <a:t> 44 seconds</a:t>
                </a:r>
              </a:p>
              <a:p>
                <a:r>
                  <a:rPr lang="en-US" sz="2800" dirty="0"/>
                  <a:t>22 processors: 33 + 67/22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dirty="0"/>
                  <a:t> 36 seconds</a:t>
                </a:r>
              </a:p>
              <a:p>
                <a:r>
                  <a:rPr lang="en-US" sz="2800" dirty="0"/>
                  <a:t>67 processors 33 + 67/67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dirty="0"/>
                  <a:t> 34 seconds</a:t>
                </a:r>
              </a:p>
              <a:p>
                <a:r>
                  <a:rPr lang="en-US" sz="2800" dirty="0"/>
                  <a:t>1,000,000 processors (approximately).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dirty="0"/>
                  <a:t> 33 seconds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0EEF8DA-0853-8B1D-0FC8-3DB26A49824E}"/>
              </a:ext>
            </a:extLst>
          </p:cNvPr>
          <p:cNvGrpSpPr/>
          <p:nvPr/>
        </p:nvGrpSpPr>
        <p:grpSpPr>
          <a:xfrm>
            <a:off x="7772400" y="1609344"/>
            <a:ext cx="4224528" cy="2459736"/>
            <a:chOff x="7772400" y="1609344"/>
            <a:chExt cx="4224528" cy="24597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A8E8A2E-3777-84E7-DE2C-BD7F633EDB13}"/>
                    </a:ext>
                  </a:extLst>
                </p:cNvPr>
                <p:cNvSpPr/>
                <p:nvPr/>
              </p:nvSpPr>
              <p:spPr>
                <a:xfrm>
                  <a:off x="7772400" y="1609344"/>
                  <a:ext cx="4224528" cy="245973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solidFill>
                    <a:srgbClr val="A48DD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den>
                            </m:f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A8E8A2E-3777-84E7-DE2C-BD7F633EDB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1609344"/>
                  <a:ext cx="4224528" cy="24597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rgbClr val="A48DD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50F3977-3666-919A-6338-39164694C471}"/>
                </a:ext>
              </a:extLst>
            </p:cNvPr>
            <p:cNvSpPr/>
            <p:nvPr/>
          </p:nvSpPr>
          <p:spPr>
            <a:xfrm>
              <a:off x="7772400" y="1609344"/>
              <a:ext cx="4224528" cy="740664"/>
            </a:xfrm>
            <a:prstGeom prst="rect">
              <a:avLst/>
            </a:prstGeom>
            <a:solidFill>
              <a:srgbClr val="4C32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Amdahl’s Law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0717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This is BAD NEWS</a:t>
            </a:r>
          </a:p>
          <a:p>
            <a:r>
              <a:rPr lang="en-US" sz="2800" dirty="0"/>
              <a:t>If 1/3 of our program can’t be parallelized, we can’t get a speedup better than 3.</a:t>
            </a:r>
          </a:p>
          <a:p>
            <a:r>
              <a:rPr lang="en-US" sz="2800" dirty="0"/>
              <a:t> No matter how many processors we throw at our problem.</a:t>
            </a:r>
          </a:p>
          <a:p>
            <a:r>
              <a:rPr lang="en-US" sz="2800" dirty="0"/>
              <a:t>And while the first few processors make a huge difference, the benefit diminishes quickly.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595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and Moore’s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800" dirty="0"/>
                  <a:t>In the Moore’s Law days, 12 years was long enough to get 100x speedup.</a:t>
                </a:r>
              </a:p>
              <a:p>
                <a:r>
                  <a:rPr lang="en-US" sz="2800" dirty="0"/>
                  <a:t>Suppose in 12 years, the clock speed is the same, but you have 256 processors.</a:t>
                </a:r>
              </a:p>
              <a:p>
                <a:r>
                  <a:rPr lang="en-US" sz="2800" dirty="0"/>
                  <a:t>What portion of your program can you hope to leave </a:t>
                </a:r>
                <a:r>
                  <a:rPr lang="en-US" sz="2800" dirty="0" err="1"/>
                  <a:t>unparallelized</a:t>
                </a:r>
                <a:r>
                  <a:rPr lang="en-US" sz="2800" dirty="0"/>
                  <a:t>?</a:t>
                </a:r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100≤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256</m:t>
                            </m:r>
                          </m:den>
                        </m:f>
                      </m:den>
                    </m:f>
                  </m:oMath>
                </a14:m>
                <a:endParaRPr lang="en-US" sz="2800" dirty="0"/>
              </a:p>
              <a:p>
                <a:r>
                  <a:rPr lang="en-US" sz="2800" dirty="0"/>
                  <a:t>[</a:t>
                </a:r>
                <a:r>
                  <a:rPr lang="en-US" sz="2800" dirty="0" err="1"/>
                  <a:t>wolframalpha</a:t>
                </a:r>
                <a:r>
                  <a:rPr lang="en-US" sz="2800" dirty="0"/>
                  <a:t> says]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≤0.0061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728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Law: Moving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Unparallelized</a:t>
            </a:r>
            <a:r>
              <a:rPr lang="en-US" sz="2800" dirty="0"/>
              <a:t> code becomes a bottleneck quickly.</a:t>
            </a:r>
          </a:p>
          <a:p>
            <a:r>
              <a:rPr lang="en-US" sz="2800" dirty="0"/>
              <a:t>What do we do? Design smarter algorithms!</a:t>
            </a:r>
          </a:p>
          <a:p>
            <a:endParaRPr lang="en-US" sz="2800" dirty="0"/>
          </a:p>
          <a:p>
            <a:r>
              <a:rPr lang="en-US" sz="2800" dirty="0"/>
              <a:t>Consider the following problem:</a:t>
            </a:r>
          </a:p>
          <a:p>
            <a:r>
              <a:rPr lang="en-US" sz="2800" dirty="0"/>
              <a:t>Given an array of numbers, return an array with the “running sum” </a:t>
            </a:r>
          </a:p>
          <a:p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27200" y="4475236"/>
          <a:ext cx="8128000" cy="782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256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27200" y="5643395"/>
          <a:ext cx="8128000" cy="782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256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347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6FEDA-9AE3-3821-EECF-809D97756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FB641-BE11-EB13-1C58-538DABC03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and Moore’s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F7BBA-75C7-2802-C1EB-6CCDCBED0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800" dirty="0"/>
              <a:t>Moore’s Law was “a business decision”</a:t>
            </a:r>
          </a:p>
          <a:p>
            <a:pPr marL="0" indent="0">
              <a:buNone/>
            </a:pPr>
            <a:r>
              <a:rPr lang="en-US" sz="2800" dirty="0"/>
              <a:t> - How much effort/money/employees are dedicated to improving processors so computers got faster.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Amdahl’s Law is a theorem</a:t>
            </a:r>
          </a:p>
          <a:p>
            <a:pPr marL="0" indent="0">
              <a:buNone/>
            </a:pPr>
            <a:r>
              <a:rPr lang="en-US" sz="2800" dirty="0"/>
              <a:t> - You can prove it formally.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4727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DE0F03-BB90-B142-6317-146E629BF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EBE97D-449A-C66B-B72F-FD9487DFC5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27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C1A99-9BEF-4FA7-81E4-24BD77B7E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0FA42-D372-45FE-897E-18D83DB1B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 far we’ve been writing parallel algorithms that don’t share resources.</a:t>
            </a:r>
          </a:p>
          <a:p>
            <a:endParaRPr lang="en-US" sz="2800" dirty="0"/>
          </a:p>
          <a:p>
            <a:r>
              <a:rPr lang="en-US" sz="2800" dirty="0"/>
              <a:t>Fork-join algorithms all had a simple structure</a:t>
            </a:r>
          </a:p>
          <a:p>
            <a:pPr lvl="1"/>
            <a:r>
              <a:rPr lang="en-US" sz="2800" dirty="0"/>
              <a:t>Each thread had memory only it accesses.</a:t>
            </a:r>
          </a:p>
          <a:p>
            <a:pPr lvl="1"/>
            <a:r>
              <a:rPr lang="en-US" sz="2800" dirty="0"/>
              <a:t>Results of one thread not accessed until joined.</a:t>
            </a:r>
          </a:p>
          <a:p>
            <a:pPr lvl="1"/>
            <a:r>
              <a:rPr lang="en-US" sz="2800" dirty="0"/>
              <a:t>The </a:t>
            </a:r>
            <a:r>
              <a:rPr lang="en-US" sz="2800" b="1" dirty="0"/>
              <a:t>structure </a:t>
            </a:r>
            <a:r>
              <a:rPr lang="en-US" sz="2800" dirty="0"/>
              <a:t>of the code ensured sharing didn’t go wrong.</a:t>
            </a:r>
          </a:p>
          <a:p>
            <a:pPr lvl="1"/>
            <a:endParaRPr lang="en-US" sz="2800" dirty="0"/>
          </a:p>
          <a:p>
            <a:r>
              <a:rPr lang="en-US" sz="2800" dirty="0"/>
              <a:t>Can’t use the same strategy when memory overlaps</a:t>
            </a:r>
          </a:p>
          <a:p>
            <a:r>
              <a:rPr lang="en-US" sz="2800" dirty="0"/>
              <a:t>Thread doing independent tasks on same resources. </a:t>
            </a:r>
          </a:p>
        </p:txBody>
      </p:sp>
    </p:spTree>
    <p:extLst>
      <p:ext uri="{BB962C8B-B14F-4D97-AF65-F5344CB8AC3E}">
        <p14:creationId xmlns:p14="http://schemas.microsoft.com/office/powerpoint/2010/main" val="1511619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Code</a:t>
            </a:r>
          </a:p>
        </p:txBody>
      </p:sp>
      <p:sp>
        <p:nvSpPr>
          <p:cNvPr id="5" name="Oval 4"/>
          <p:cNvSpPr/>
          <p:nvPr/>
        </p:nvSpPr>
        <p:spPr>
          <a:xfrm>
            <a:off x="795528" y="2651760"/>
            <a:ext cx="1764792" cy="17647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32560" y="4605528"/>
            <a:ext cx="1764792" cy="17647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60320" y="1377696"/>
            <a:ext cx="1764792" cy="17647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35496" y="1769364"/>
            <a:ext cx="4895088" cy="48950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02280" y="1990178"/>
          <a:ext cx="390144" cy="975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39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449" marR="81449" marT="40724" marB="40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39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449" marR="81449" marT="40724" marB="40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39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449" marR="81449" marT="40724" marB="40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237488" y="3241044"/>
          <a:ext cx="390144" cy="975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39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449" marR="81449" marT="40724" marB="40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39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449" marR="81449" marT="40724" marB="40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39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449" marR="81449" marT="40724" marB="40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924812" y="5202684"/>
          <a:ext cx="390144" cy="975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39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449" marR="81449" marT="40724" marB="40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39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449" marR="81449" marT="40724" marB="40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39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449" marR="81449" marT="40724" marB="40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125724" y="1453309"/>
            <a:ext cx="96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76244" y="2029259"/>
            <a:ext cx="96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local</a:t>
            </a:r>
          </a:p>
          <a:p>
            <a:r>
              <a:rPr lang="en-US" sz="2400" dirty="0" err="1"/>
              <a:t>vars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77112" y="2687012"/>
            <a:ext cx="96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7632" y="3262962"/>
            <a:ext cx="96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local</a:t>
            </a:r>
          </a:p>
          <a:p>
            <a:r>
              <a:rPr lang="en-US" sz="2400" dirty="0" err="1"/>
              <a:t>vars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976628" y="4648781"/>
            <a:ext cx="96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27148" y="5224731"/>
            <a:ext cx="96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local</a:t>
            </a:r>
          </a:p>
          <a:p>
            <a:r>
              <a:rPr lang="en-US" sz="2400" dirty="0" err="1"/>
              <a:t>vars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946136" y="2029259"/>
            <a:ext cx="272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Heap memory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14616" y="3678460"/>
            <a:ext cx="1868424" cy="927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Objects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625840" y="4841258"/>
            <a:ext cx="1868424" cy="927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Structures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224528" y="2651760"/>
            <a:ext cx="2496312" cy="914400"/>
          </a:xfrm>
          <a:prstGeom prst="straightConnector1">
            <a:avLst/>
          </a:prstGeom>
          <a:ln w="635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3"/>
            <a:endCxn id="8" idx="2"/>
          </p:cNvCxnSpPr>
          <p:nvPr/>
        </p:nvCxnSpPr>
        <p:spPr>
          <a:xfrm>
            <a:off x="2587752" y="3678461"/>
            <a:ext cx="4047744" cy="538447"/>
          </a:xfrm>
          <a:prstGeom prst="straightConnector1">
            <a:avLst/>
          </a:prstGeom>
          <a:ln w="635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197352" y="4605528"/>
            <a:ext cx="3438144" cy="880872"/>
          </a:xfrm>
          <a:prstGeom prst="straightConnector1">
            <a:avLst/>
          </a:prstGeom>
          <a:ln w="635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2300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629BA-3FB6-4F27-8543-CFB5C99CE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Concurrency?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A7DDE-BD17-4EFB-ABBF-0986A86D2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If we’re not using them to solve the same big problem, why threads?</a:t>
            </a:r>
          </a:p>
          <a:p>
            <a:endParaRPr lang="en-US" sz="2800" dirty="0"/>
          </a:p>
          <a:p>
            <a:r>
              <a:rPr lang="en-US" sz="2800" dirty="0"/>
              <a:t>Code responsiveness</a:t>
            </a:r>
          </a:p>
          <a:p>
            <a:pPr lvl="1"/>
            <a:r>
              <a:rPr lang="en-US" sz="2800" dirty="0"/>
              <a:t>One thread responds to GUI, another does big computations</a:t>
            </a:r>
          </a:p>
          <a:p>
            <a:r>
              <a:rPr lang="en-US" sz="2800" dirty="0"/>
              <a:t>Processor utilization</a:t>
            </a:r>
          </a:p>
          <a:p>
            <a:pPr lvl="1"/>
            <a:r>
              <a:rPr lang="en-US" sz="2800" dirty="0"/>
              <a:t>If a thread needs to go to disk, can throw another thread on while it waits.</a:t>
            </a:r>
          </a:p>
          <a:p>
            <a:r>
              <a:rPr lang="en-US" sz="2800" dirty="0"/>
              <a:t>Failure isolation</a:t>
            </a:r>
          </a:p>
          <a:p>
            <a:pPr lvl="1"/>
            <a:r>
              <a:rPr lang="en-US" sz="2800" dirty="0"/>
              <a:t>Don’t want one exception to crash the whole program.</a:t>
            </a:r>
          </a:p>
        </p:txBody>
      </p:sp>
    </p:spTree>
    <p:extLst>
      <p:ext uri="{BB962C8B-B14F-4D97-AF65-F5344CB8AC3E}">
        <p14:creationId xmlns:p14="http://schemas.microsoft.com/office/powerpoint/2010/main" val="172474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FDEEB-C3BF-4170-A245-0EE5C3780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8A9B0-AA7C-4260-9758-B86F4B234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Different threads might access the same resources</a:t>
            </a:r>
          </a:p>
          <a:p>
            <a:pPr marL="128016" lvl="1" indent="0">
              <a:buNone/>
            </a:pPr>
            <a:r>
              <a:rPr lang="en-US" sz="2800" dirty="0"/>
              <a:t>In unpredictable orders or even simultaneously</a:t>
            </a:r>
          </a:p>
          <a:p>
            <a:pPr marL="128016" lvl="1" indent="0">
              <a:buNone/>
            </a:pPr>
            <a:endParaRPr lang="en-US" sz="2800" dirty="0"/>
          </a:p>
          <a:p>
            <a:pPr marL="128016" lvl="1" indent="0">
              <a:buNone/>
            </a:pPr>
            <a:r>
              <a:rPr lang="en-US" sz="2800" dirty="0"/>
              <a:t>Simultaneous access is rare</a:t>
            </a:r>
          </a:p>
          <a:p>
            <a:pPr lvl="1"/>
            <a:r>
              <a:rPr lang="en-US" sz="2800" dirty="0"/>
              <a:t>Makes testing </a:t>
            </a:r>
            <a:r>
              <a:rPr lang="en-US" sz="2800" b="1" u="sng" dirty="0">
                <a:solidFill>
                  <a:srgbClr val="FF0000"/>
                </a:solidFill>
              </a:rPr>
              <a:t>very</a:t>
            </a:r>
            <a:r>
              <a:rPr lang="en-US" sz="2800" dirty="0"/>
              <a:t> difficult</a:t>
            </a:r>
          </a:p>
          <a:p>
            <a:pPr lvl="1"/>
            <a:r>
              <a:rPr lang="en-US" sz="2800" dirty="0"/>
              <a:t>Instead, we’ll be disciplined when writing the code.</a:t>
            </a:r>
          </a:p>
          <a:p>
            <a:r>
              <a:rPr lang="en-US" sz="2800" dirty="0"/>
              <a:t>In this class, we’ll focus on code idioms that are known to work.</a:t>
            </a:r>
          </a:p>
          <a:p>
            <a:endParaRPr lang="en-US" sz="2800" dirty="0"/>
          </a:p>
          <a:p>
            <a:r>
              <a:rPr lang="en-US" sz="2800" dirty="0"/>
              <a:t>Only some discussion of Java specifics – there are more details in the Grossman notes.</a:t>
            </a:r>
          </a:p>
        </p:txBody>
      </p:sp>
    </p:spTree>
    <p:extLst>
      <p:ext uri="{BB962C8B-B14F-4D97-AF65-F5344CB8AC3E}">
        <p14:creationId xmlns:p14="http://schemas.microsoft.com/office/powerpoint/2010/main" val="1010231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78F16-C829-48D1-902E-8A9AA4F05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a 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F6021-3300-4D5E-B467-C94F57651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Two threads both want to insert into a queue.</a:t>
            </a:r>
          </a:p>
          <a:p>
            <a:r>
              <a:rPr lang="en-US" sz="2800" dirty="0"/>
              <a:t>Each has its own program counter, they can each be running different parts of the code simultaneously.</a:t>
            </a:r>
          </a:p>
          <a:p>
            <a:r>
              <a:rPr lang="en-US" sz="2800" dirty="0"/>
              <a:t>They can arbitrarily “interrupt” each other.</a:t>
            </a:r>
          </a:p>
          <a:p>
            <a:endParaRPr lang="en-US" sz="2800" dirty="0"/>
          </a:p>
          <a:p>
            <a:r>
              <a:rPr lang="en-US" sz="2800" dirty="0"/>
              <a:t>What can go wrong?</a:t>
            </a:r>
          </a:p>
        </p:txBody>
      </p:sp>
    </p:spTree>
    <p:extLst>
      <p:ext uri="{BB962C8B-B14F-4D97-AF65-F5344CB8AC3E}">
        <p14:creationId xmlns:p14="http://schemas.microsoft.com/office/powerpoint/2010/main" val="4079065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1063A-2975-460C-9A03-6DB7F4E2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Interleaving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FC9E5-B2E9-41ED-A64F-F5E347035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669" y="1842271"/>
            <a:ext cx="5774464" cy="475245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Enqueue(x){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if(back==null){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back=new Node(x);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front=back;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else{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back.next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=new Node(x);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back=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back.next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717A9C-EF9C-466C-B2B8-DA93D75BDBDF}"/>
              </a:ext>
            </a:extLst>
          </p:cNvPr>
          <p:cNvSpPr txBox="1">
            <a:spLocks/>
          </p:cNvSpPr>
          <p:nvPr/>
        </p:nvSpPr>
        <p:spPr>
          <a:xfrm>
            <a:off x="5988034" y="1844856"/>
            <a:ext cx="5774464" cy="4752453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Enqueue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(x){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if(back==null){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back=new Node(x);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front=back;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else{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back.next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=new Node(x);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back=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back.next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987218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1063A-2975-460C-9A03-6DB7F4E2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Interleaving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FC9E5-B2E9-41ED-A64F-F5E347035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669" y="1842271"/>
            <a:ext cx="5774464" cy="475245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Enqueue(x){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if(back==null){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back=new Node(x);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front=back;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else{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back.next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=new Node(x);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back=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back.next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717A9C-EF9C-466C-B2B8-DA93D75BDBDF}"/>
              </a:ext>
            </a:extLst>
          </p:cNvPr>
          <p:cNvSpPr txBox="1">
            <a:spLocks/>
          </p:cNvSpPr>
          <p:nvPr/>
        </p:nvSpPr>
        <p:spPr>
          <a:xfrm>
            <a:off x="5988034" y="1844856"/>
            <a:ext cx="5774464" cy="4752453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Enqueue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(x){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if(back==null){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back=new Node(x);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front=back;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else{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back.next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=new Node(x);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back=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back.next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234" y="2409986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234" y="2908647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658" y="3019971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50658" y="2409985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234" y="3485685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658" y="3712291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731384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A906F6C-7206-89DC-1890-A366BE3B3260}"/>
              </a:ext>
            </a:extLst>
          </p:cNvPr>
          <p:cNvSpPr/>
          <p:nvPr/>
        </p:nvSpPr>
        <p:spPr>
          <a:xfrm>
            <a:off x="2712720" y="4574839"/>
            <a:ext cx="7981878" cy="2019885"/>
          </a:xfrm>
          <a:prstGeom prst="rect">
            <a:avLst/>
          </a:prstGeom>
          <a:solidFill>
            <a:srgbClr val="7030A0">
              <a:alpha val="27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3264C0-DAF9-C641-0A64-96D389151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Interleaving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1979B2-DE03-1D32-6CA9-7666C2849D58}"/>
              </a:ext>
            </a:extLst>
          </p:cNvPr>
          <p:cNvSpPr txBox="1"/>
          <p:nvPr/>
        </p:nvSpPr>
        <p:spPr>
          <a:xfrm>
            <a:off x="407598" y="1526248"/>
            <a:ext cx="609456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if(back==null){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	back=new Node(10);</a:t>
            </a:r>
          </a:p>
          <a:p>
            <a:pPr marL="0" indent="0">
              <a:buNone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front=back;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D16080-5287-1F58-6537-9486D4CAB334}"/>
              </a:ext>
            </a:extLst>
          </p:cNvPr>
          <p:cNvSpPr txBox="1"/>
          <p:nvPr/>
        </p:nvSpPr>
        <p:spPr>
          <a:xfrm>
            <a:off x="4600036" y="1897183"/>
            <a:ext cx="609456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if(back==null){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 back=new Node(5);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front=back;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en-US" sz="28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5C533C-9F2E-27C8-AA8A-9BCB1BEFAF94}"/>
              </a:ext>
            </a:extLst>
          </p:cNvPr>
          <p:cNvCxnSpPr/>
          <p:nvPr/>
        </p:nvCxnSpPr>
        <p:spPr>
          <a:xfrm flipV="1">
            <a:off x="3122571" y="5549661"/>
            <a:ext cx="0" cy="56071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0A3E843-C9AD-84D2-8F72-A70B07E1CA8E}"/>
              </a:ext>
            </a:extLst>
          </p:cNvPr>
          <p:cNvCxnSpPr>
            <a:cxnSpLocks/>
            <a:endCxn id="15" idx="3"/>
          </p:cNvCxnSpPr>
          <p:nvPr/>
        </p:nvCxnSpPr>
        <p:spPr>
          <a:xfrm flipV="1">
            <a:off x="4766385" y="5707058"/>
            <a:ext cx="627144" cy="3932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BD7016F-47F1-C9E2-CB36-CABDCDCE33C8}"/>
              </a:ext>
            </a:extLst>
          </p:cNvPr>
          <p:cNvSpPr txBox="1"/>
          <p:nvPr/>
        </p:nvSpPr>
        <p:spPr>
          <a:xfrm>
            <a:off x="2936240" y="6110378"/>
            <a:ext cx="133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front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7E0BA3-5D5B-395D-0D8C-AC941982C463}"/>
              </a:ext>
            </a:extLst>
          </p:cNvPr>
          <p:cNvSpPr txBox="1"/>
          <p:nvPr/>
        </p:nvSpPr>
        <p:spPr>
          <a:xfrm>
            <a:off x="4572000" y="6110377"/>
            <a:ext cx="133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back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33BF825-AF2E-F227-E57B-4AE53EF52E29}"/>
              </a:ext>
            </a:extLst>
          </p:cNvPr>
          <p:cNvSpPr/>
          <p:nvPr/>
        </p:nvSpPr>
        <p:spPr>
          <a:xfrm>
            <a:off x="5265570" y="4961260"/>
            <a:ext cx="873757" cy="87375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C20CACC-F07C-F9A0-9F27-4F8EBAC086BF}"/>
              </a:ext>
            </a:extLst>
          </p:cNvPr>
          <p:cNvCxnSpPr>
            <a:cxnSpLocks/>
            <a:endCxn id="21" idx="4"/>
          </p:cNvCxnSpPr>
          <p:nvPr/>
        </p:nvCxnSpPr>
        <p:spPr>
          <a:xfrm flipV="1">
            <a:off x="4723058" y="5488031"/>
            <a:ext cx="43327" cy="62234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3E39CB8C-A678-D93D-F994-FFBC9C16C75F}"/>
              </a:ext>
            </a:extLst>
          </p:cNvPr>
          <p:cNvSpPr/>
          <p:nvPr/>
        </p:nvSpPr>
        <p:spPr>
          <a:xfrm>
            <a:off x="4329506" y="4614274"/>
            <a:ext cx="873757" cy="87375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3A9945F-0B44-F0F6-719A-C74A04B19548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3165899" y="5398139"/>
            <a:ext cx="2099671" cy="65060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34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4981" y="5702532"/>
          <a:ext cx="11384736" cy="891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9100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356800" y="1903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76</a:t>
            </a:r>
          </a:p>
          <a:p>
            <a:r>
              <a:rPr lang="en-US" sz="2800" dirty="0"/>
              <a:t>Left sum:</a:t>
            </a:r>
          </a:p>
        </p:txBody>
      </p:sp>
      <p:sp>
        <p:nvSpPr>
          <p:cNvPr id="7" name="Rectangle 6"/>
          <p:cNvSpPr/>
          <p:nvPr/>
        </p:nvSpPr>
        <p:spPr>
          <a:xfrm>
            <a:off x="1991361" y="15390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36</a:t>
            </a:r>
          </a:p>
          <a:p>
            <a:r>
              <a:rPr lang="en-US" sz="2800" dirty="0"/>
              <a:t>Left Sum: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3384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6</a:t>
            </a:r>
          </a:p>
          <a:p>
            <a:r>
              <a:rPr lang="en-US" sz="2800" dirty="0"/>
              <a:t>L: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7950" y="2911915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10</a:t>
            </a:r>
          </a:p>
          <a:p>
            <a:r>
              <a:rPr lang="en-US" sz="2800" dirty="0"/>
              <a:t>Left Sum: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523480" y="15390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40</a:t>
            </a:r>
          </a:p>
          <a:p>
            <a:r>
              <a:rPr lang="en-US" sz="2800" dirty="0"/>
              <a:t>Left Sum: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27375" y="2911915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26</a:t>
            </a:r>
          </a:p>
          <a:p>
            <a:r>
              <a:rPr lang="en-US" sz="2800" dirty="0"/>
              <a:t>Left Sum: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96646" y="2959913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30</a:t>
            </a:r>
          </a:p>
          <a:p>
            <a:r>
              <a:rPr lang="en-US" sz="2800" dirty="0"/>
              <a:t>Left Sum: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335668" y="2959913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10</a:t>
            </a:r>
          </a:p>
          <a:p>
            <a:r>
              <a:rPr lang="en-US" sz="2800" dirty="0"/>
              <a:t>Left Sum: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08452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4</a:t>
            </a:r>
          </a:p>
          <a:p>
            <a:r>
              <a:rPr lang="en-US" sz="2800" dirty="0"/>
              <a:t>L: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46554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16</a:t>
            </a:r>
          </a:p>
          <a:p>
            <a:r>
              <a:rPr lang="en-US" sz="2800" dirty="0"/>
              <a:t>L: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43092" y="4384509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10</a:t>
            </a:r>
          </a:p>
          <a:p>
            <a:r>
              <a:rPr lang="en-US" sz="2800" dirty="0"/>
              <a:t>L: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327611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16</a:t>
            </a:r>
          </a:p>
          <a:p>
            <a:r>
              <a:rPr lang="en-US" sz="2800" dirty="0"/>
              <a:t>L: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822743" y="437389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14</a:t>
            </a:r>
          </a:p>
          <a:p>
            <a:r>
              <a:rPr lang="en-US" sz="2800" dirty="0"/>
              <a:t>L: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264770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2</a:t>
            </a:r>
          </a:p>
          <a:p>
            <a:r>
              <a:rPr lang="en-US" sz="2800" dirty="0"/>
              <a:t>L: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583952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8</a:t>
            </a:r>
          </a:p>
          <a:p>
            <a:r>
              <a:rPr lang="en-US" sz="2800" dirty="0"/>
              <a:t>L:</a:t>
            </a:r>
          </a:p>
        </p:txBody>
      </p:sp>
      <p:cxnSp>
        <p:nvCxnSpPr>
          <p:cNvPr id="34" name="Straight Arrow Connector 33"/>
          <p:cNvCxnSpPr>
            <a:stCxn id="21" idx="2"/>
            <a:endCxn id="10" idx="0"/>
          </p:cNvCxnSpPr>
          <p:nvPr/>
        </p:nvCxnSpPr>
        <p:spPr>
          <a:xfrm flipH="1">
            <a:off x="1033089" y="3942693"/>
            <a:ext cx="831272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922917" y="3932651"/>
            <a:ext cx="831272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2"/>
          </p:cNvCxnSpPr>
          <p:nvPr/>
        </p:nvCxnSpPr>
        <p:spPr>
          <a:xfrm flipH="1">
            <a:off x="6747171" y="3990691"/>
            <a:ext cx="835886" cy="39978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1" idx="0"/>
          </p:cNvCxnSpPr>
          <p:nvPr/>
        </p:nvCxnSpPr>
        <p:spPr>
          <a:xfrm flipH="1">
            <a:off x="9794475" y="3962518"/>
            <a:ext cx="731475" cy="391314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1" idx="2"/>
            <a:endCxn id="26" idx="0"/>
          </p:cNvCxnSpPr>
          <p:nvPr/>
        </p:nvCxnSpPr>
        <p:spPr>
          <a:xfrm>
            <a:off x="1864361" y="3942693"/>
            <a:ext cx="673796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735267" y="3942693"/>
            <a:ext cx="673796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4" idx="2"/>
          </p:cNvCxnSpPr>
          <p:nvPr/>
        </p:nvCxnSpPr>
        <p:spPr>
          <a:xfrm>
            <a:off x="7583057" y="3990691"/>
            <a:ext cx="795324" cy="39005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2" idx="0"/>
          </p:cNvCxnSpPr>
          <p:nvPr/>
        </p:nvCxnSpPr>
        <p:spPr>
          <a:xfrm>
            <a:off x="10522078" y="3989302"/>
            <a:ext cx="591579" cy="36453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21" idx="0"/>
          </p:cNvCxnSpPr>
          <p:nvPr/>
        </p:nvCxnSpPr>
        <p:spPr>
          <a:xfrm flipH="1">
            <a:off x="1864361" y="2553045"/>
            <a:ext cx="1643148" cy="35887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7476148" y="2585453"/>
            <a:ext cx="1643148" cy="35887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7" idx="0"/>
          </p:cNvCxnSpPr>
          <p:nvPr/>
        </p:nvCxnSpPr>
        <p:spPr>
          <a:xfrm flipH="1">
            <a:off x="3507510" y="1230296"/>
            <a:ext cx="2492438" cy="30878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22" idx="0"/>
          </p:cNvCxnSpPr>
          <p:nvPr/>
        </p:nvCxnSpPr>
        <p:spPr>
          <a:xfrm>
            <a:off x="5999948" y="1221163"/>
            <a:ext cx="3039681" cy="31792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" idx="2"/>
            <a:endCxn id="23" idx="0"/>
          </p:cNvCxnSpPr>
          <p:nvPr/>
        </p:nvCxnSpPr>
        <p:spPr>
          <a:xfrm>
            <a:off x="3507510" y="2569863"/>
            <a:ext cx="1206276" cy="34205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9119296" y="2580407"/>
            <a:ext cx="1204884" cy="363916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4945E2C-CC46-6609-D48E-BE1DB9C1BCA2}"/>
              </a:ext>
            </a:extLst>
          </p:cNvPr>
          <p:cNvSpPr/>
          <p:nvPr/>
        </p:nvSpPr>
        <p:spPr>
          <a:xfrm>
            <a:off x="6179322" y="206265"/>
            <a:ext cx="1207699" cy="358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0,8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D9E665-3BBB-EDDE-72E8-BEC8C9D40F85}"/>
              </a:ext>
            </a:extLst>
          </p:cNvPr>
          <p:cNvSpPr/>
          <p:nvPr/>
        </p:nvSpPr>
        <p:spPr>
          <a:xfrm>
            <a:off x="9376253" y="1521053"/>
            <a:ext cx="1207699" cy="358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4,8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C2AF41-1E09-06B3-0E20-EF2A56FE558B}"/>
              </a:ext>
            </a:extLst>
          </p:cNvPr>
          <p:cNvSpPr/>
          <p:nvPr/>
        </p:nvSpPr>
        <p:spPr>
          <a:xfrm>
            <a:off x="10890381" y="2947620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6,8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B379B8-9059-4879-96FB-5017C780DC2B}"/>
              </a:ext>
            </a:extLst>
          </p:cNvPr>
          <p:cNvSpPr/>
          <p:nvPr/>
        </p:nvSpPr>
        <p:spPr>
          <a:xfrm>
            <a:off x="7957687" y="2966762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4,6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CCDFCF-2E05-1829-AF3E-6456080085C7}"/>
              </a:ext>
            </a:extLst>
          </p:cNvPr>
          <p:cNvSpPr/>
          <p:nvPr/>
        </p:nvSpPr>
        <p:spPr>
          <a:xfrm>
            <a:off x="5092708" y="2887785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2,4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552942-B7F3-8C82-6A11-F8AC6B0F461B}"/>
              </a:ext>
            </a:extLst>
          </p:cNvPr>
          <p:cNvSpPr/>
          <p:nvPr/>
        </p:nvSpPr>
        <p:spPr>
          <a:xfrm>
            <a:off x="2247449" y="2919212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0,2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545DEB-A5AD-9F28-078B-63D28A74A92D}"/>
              </a:ext>
            </a:extLst>
          </p:cNvPr>
          <p:cNvSpPr/>
          <p:nvPr/>
        </p:nvSpPr>
        <p:spPr>
          <a:xfrm>
            <a:off x="4205550" y="1545861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0,4</a:t>
            </a:r>
          </a:p>
        </p:txBody>
      </p:sp>
    </p:spTree>
    <p:extLst>
      <p:ext uri="{BB962C8B-B14F-4D97-AF65-F5344CB8AC3E}">
        <p14:creationId xmlns:p14="http://schemas.microsoft.com/office/powerpoint/2010/main" val="3387769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CCE6B-F02C-4EBF-88F4-1FDBC2B2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22F14-A5BE-4EDE-8558-A1D667245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613843"/>
            <a:ext cx="11187258" cy="484550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BankAccount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private int balance=0;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int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 {return balance;}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void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(int x) {balance = x;}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void withdraw(int amount){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int b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if(amount &gt; b)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	throw new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WithdrawTooLargeException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(b-amount);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b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768708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430D0-561A-4527-8718-437E3F736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</a:t>
            </a:r>
            <a:r>
              <a:rPr lang="en-US" dirty="0" err="1"/>
              <a:t>Interleavings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7A7CC-C432-4683-ACF9-980EDE44C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Suppose the account has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balance</a:t>
            </a:r>
            <a:r>
              <a:rPr lang="en-US" sz="2800" dirty="0">
                <a:latin typeface="+mn-lt"/>
                <a:cs typeface="Courier New" panose="02070309020205020404" pitchFamily="49" charset="0"/>
              </a:rPr>
              <a:t> </a:t>
            </a:r>
            <a:r>
              <a:rPr lang="en-US" sz="2800" dirty="0"/>
              <a:t>of 150.</a:t>
            </a:r>
          </a:p>
          <a:p>
            <a:endParaRPr lang="en-US" sz="2800" dirty="0"/>
          </a:p>
          <a:p>
            <a:r>
              <a:rPr lang="en-US" sz="2800" dirty="0"/>
              <a:t>Two threads run: one withdrawing 100, another withdrawing 75.</a:t>
            </a:r>
          </a:p>
          <a:p>
            <a:endParaRPr lang="en-US" sz="2800" dirty="0"/>
          </a:p>
          <a:p>
            <a:r>
              <a:rPr lang="en-US" sz="2800" dirty="0"/>
              <a:t>Find a bad interleaving – what can go wrong?</a:t>
            </a:r>
          </a:p>
        </p:txBody>
      </p:sp>
    </p:spTree>
    <p:extLst>
      <p:ext uri="{BB962C8B-B14F-4D97-AF65-F5344CB8AC3E}">
        <p14:creationId xmlns:p14="http://schemas.microsoft.com/office/powerpoint/2010/main" val="28983585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B2056-E34F-4DB2-B0E7-0124453ED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Interleaving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F98C4-CC0B-435C-A1E1-6F7B871B0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463857"/>
            <a:ext cx="5681181" cy="4845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void withdraw(int amount){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int b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if(amount &gt; b)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throw new …;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(b-amount);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CCF651-1380-4C49-BAB7-558CB52DD332}"/>
              </a:ext>
            </a:extLst>
          </p:cNvPr>
          <p:cNvSpPr txBox="1">
            <a:spLocks/>
          </p:cNvSpPr>
          <p:nvPr/>
        </p:nvSpPr>
        <p:spPr>
          <a:xfrm>
            <a:off x="6168868" y="1463857"/>
            <a:ext cx="5681181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void withdraw(int amount){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  int b = getBalance();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  if(amount &gt; b)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  throw new …;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  setBalance(b-amount);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05524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B2056-E34F-4DB2-B0E7-0124453ED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Interleaving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F98C4-CC0B-435C-A1E1-6F7B871B0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463857"/>
            <a:ext cx="5681181" cy="4845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void withdraw(int amount){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int b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if(amount &gt; b)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throw new …;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(b-amount);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CCF651-1380-4C49-BAB7-558CB52DD332}"/>
              </a:ext>
            </a:extLst>
          </p:cNvPr>
          <p:cNvSpPr txBox="1">
            <a:spLocks/>
          </p:cNvSpPr>
          <p:nvPr/>
        </p:nvSpPr>
        <p:spPr>
          <a:xfrm>
            <a:off x="6168868" y="1463857"/>
            <a:ext cx="5681181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void withdraw(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amount){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b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if(amount &gt; b)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throw new …;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(b-amount);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7266" y="2024476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820" y="2585095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66552" y="2024475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68354" y="2632866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66552" y="3705253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266" y="3687121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973140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E7912-A88A-48FA-A22A-5BAA48670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</a:t>
            </a:r>
            <a:r>
              <a:rPr lang="en-US" dirty="0" err="1"/>
              <a:t>Interleavings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03718-BAF0-42CD-9D57-5DB84CA1E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What’s the problem?</a:t>
            </a:r>
          </a:p>
          <a:p>
            <a:r>
              <a:rPr lang="en-US" sz="2800" dirty="0"/>
              <a:t>We stored the result of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balance</a:t>
            </a:r>
            <a:r>
              <a:rPr lang="en-US" sz="2800" dirty="0">
                <a:latin typeface="+mn-lt"/>
                <a:cs typeface="Courier New" panose="02070309020205020404" pitchFamily="49" charset="0"/>
              </a:rPr>
              <a:t> locally, but another thread overwrote it after we stored it.</a:t>
            </a:r>
          </a:p>
          <a:p>
            <a:endParaRPr lang="en-US" sz="2800" dirty="0">
              <a:latin typeface="+mn-lt"/>
              <a:cs typeface="Courier New" panose="02070309020205020404" pitchFamily="49" charset="0"/>
            </a:endParaRP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The value became stale.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09738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9FF58-309E-4307-8869-07AC69BBF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6A2CE-3A4B-435F-BA66-C4BCEC215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Principle: don’t let a variable that might be written </a:t>
            </a:r>
            <a:r>
              <a:rPr lang="en-US" sz="2800"/>
              <a:t>become stale</a:t>
            </a:r>
            <a:r>
              <a:rPr lang="en-US" sz="2800" dirty="0"/>
              <a:t>.</a:t>
            </a:r>
          </a:p>
          <a:p>
            <a:r>
              <a:rPr lang="en-US" sz="2800" dirty="0"/>
              <a:t>Ask for it again right before you use 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C5F546-870D-4928-9702-B8F4CDD535B2}"/>
              </a:ext>
            </a:extLst>
          </p:cNvPr>
          <p:cNvSpPr txBox="1">
            <a:spLocks/>
          </p:cNvSpPr>
          <p:nvPr/>
        </p:nvSpPr>
        <p:spPr>
          <a:xfrm>
            <a:off x="2371954" y="2811394"/>
            <a:ext cx="7413730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void withdraw(int amount){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int b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if(amount &gt;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throw new …;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()-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amount);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19746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9FF58-309E-4307-8869-07AC69BBF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6A2CE-3A4B-435F-BA66-C4BCEC215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Principle: don’t let a variable that might be written become stable.</a:t>
            </a:r>
          </a:p>
          <a:p>
            <a:r>
              <a:rPr lang="en-US" sz="2800" dirty="0"/>
              <a:t>Ask for it again right before you use 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C5F546-870D-4928-9702-B8F4CDD535B2}"/>
              </a:ext>
            </a:extLst>
          </p:cNvPr>
          <p:cNvSpPr txBox="1">
            <a:spLocks/>
          </p:cNvSpPr>
          <p:nvPr/>
        </p:nvSpPr>
        <p:spPr>
          <a:xfrm>
            <a:off x="2371954" y="2811394"/>
            <a:ext cx="7413730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void withdraw(int amount){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int b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if(amount &gt;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throw new …;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()-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amount);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6AC0C3-4BC7-4078-B923-E6454CA6BB21}"/>
              </a:ext>
            </a:extLst>
          </p:cNvPr>
          <p:cNvSpPr/>
          <p:nvPr/>
        </p:nvSpPr>
        <p:spPr>
          <a:xfrm>
            <a:off x="575239" y="0"/>
            <a:ext cx="10510887" cy="70173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45000" b="1" cap="none" spc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210" y="5997844"/>
            <a:ext cx="11213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That’s not a real concurrency principle. It doesn’t solve anything.</a:t>
            </a:r>
          </a:p>
        </p:txBody>
      </p:sp>
    </p:spTree>
    <p:extLst>
      <p:ext uri="{BB962C8B-B14F-4D97-AF65-F5344CB8AC3E}">
        <p14:creationId xmlns:p14="http://schemas.microsoft.com/office/powerpoint/2010/main" val="37275969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B2056-E34F-4DB2-B0E7-0124453ED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Interleaving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F98C4-CC0B-435C-A1E1-6F7B871B0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51" y="2158737"/>
            <a:ext cx="5914469" cy="4150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void withdraw(int amount){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int b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if(amount &gt;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throw new …;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()-amount);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CCF651-1380-4C49-BAB7-558CB52DD332}"/>
              </a:ext>
            </a:extLst>
          </p:cNvPr>
          <p:cNvSpPr txBox="1">
            <a:spLocks/>
          </p:cNvSpPr>
          <p:nvPr/>
        </p:nvSpPr>
        <p:spPr>
          <a:xfrm>
            <a:off x="6168868" y="2158737"/>
            <a:ext cx="5914469" cy="415062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void withdraw(int amount){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int b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if(amount &gt;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throw new …;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()-amount);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46822C-9628-480E-ACB2-40D071994AA9}"/>
              </a:ext>
            </a:extLst>
          </p:cNvPr>
          <p:cNvSpPr txBox="1"/>
          <p:nvPr/>
        </p:nvSpPr>
        <p:spPr>
          <a:xfrm>
            <a:off x="480767" y="1395167"/>
            <a:ext cx="11281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There’s still a bad interleaving. Find one.</a:t>
            </a:r>
          </a:p>
        </p:txBody>
      </p:sp>
    </p:spTree>
    <p:extLst>
      <p:ext uri="{BB962C8B-B14F-4D97-AF65-F5344CB8AC3E}">
        <p14:creationId xmlns:p14="http://schemas.microsoft.com/office/powerpoint/2010/main" val="31894646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B2056-E34F-4DB2-B0E7-0124453ED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Interleaving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F98C4-CC0B-435C-A1E1-6F7B871B0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51" y="2158737"/>
            <a:ext cx="5914469" cy="4150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void withdraw(int amount){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int b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if(amount &gt;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throw new …;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()-amount);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CCF651-1380-4C49-BAB7-558CB52DD332}"/>
              </a:ext>
            </a:extLst>
          </p:cNvPr>
          <p:cNvSpPr txBox="1">
            <a:spLocks/>
          </p:cNvSpPr>
          <p:nvPr/>
        </p:nvSpPr>
        <p:spPr>
          <a:xfrm>
            <a:off x="6168868" y="2158737"/>
            <a:ext cx="5914469" cy="415062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void withdraw(int amount){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int b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if(amount &gt;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throw new …;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()-amount);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46822C-9628-480E-ACB2-40D071994AA9}"/>
              </a:ext>
            </a:extLst>
          </p:cNvPr>
          <p:cNvSpPr txBox="1"/>
          <p:nvPr/>
        </p:nvSpPr>
        <p:spPr>
          <a:xfrm>
            <a:off x="480767" y="1395167"/>
            <a:ext cx="11281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There’s still a bad interleaving. Find one.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733" y="2704454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2733" y="3259175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87391" y="2704453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49560" y="3259175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0428" y="5348863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09071" y="5348863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9782" y="4424131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21905" y="4424131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691668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B2056-E34F-4DB2-B0E7-0124453ED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Interleaving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F98C4-CC0B-435C-A1E1-6F7B871B0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51" y="2158737"/>
            <a:ext cx="5914469" cy="4150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void withdraw(int amount){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int b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if(amount &gt;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throw new …;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()-amount);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CCF651-1380-4C49-BAB7-558CB52DD332}"/>
              </a:ext>
            </a:extLst>
          </p:cNvPr>
          <p:cNvSpPr txBox="1">
            <a:spLocks/>
          </p:cNvSpPr>
          <p:nvPr/>
        </p:nvSpPr>
        <p:spPr>
          <a:xfrm>
            <a:off x="6168868" y="2158737"/>
            <a:ext cx="5914469" cy="415062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void withdraw(int amount){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int b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if(amount &gt;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throw new …;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()-amount);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46822C-9628-480E-ACB2-40D071994AA9}"/>
              </a:ext>
            </a:extLst>
          </p:cNvPr>
          <p:cNvSpPr txBox="1"/>
          <p:nvPr/>
        </p:nvSpPr>
        <p:spPr>
          <a:xfrm>
            <a:off x="480767" y="1395167"/>
            <a:ext cx="11281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There’s still a bad interleaving. Find one.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733" y="2704454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2733" y="3259175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87391" y="2704453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49560" y="3259175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0428" y="5348863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2794" y="4410580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65318" y="5348863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21905" y="4424131"/>
            <a:ext cx="4959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2733" y="6078528"/>
            <a:ext cx="11081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this version, we can have negative balances without throwing the exception!</a:t>
            </a:r>
          </a:p>
        </p:txBody>
      </p:sp>
    </p:spTree>
    <p:extLst>
      <p:ext uri="{BB962C8B-B14F-4D97-AF65-F5344CB8AC3E}">
        <p14:creationId xmlns:p14="http://schemas.microsoft.com/office/powerpoint/2010/main" val="2843146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4981" y="5702532"/>
          <a:ext cx="11384736" cy="891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9100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356800" y="1903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76</a:t>
            </a:r>
          </a:p>
          <a:p>
            <a:r>
              <a:rPr lang="en-US" sz="2800" dirty="0"/>
              <a:t>Left sum: 0</a:t>
            </a:r>
          </a:p>
        </p:txBody>
      </p:sp>
      <p:sp>
        <p:nvSpPr>
          <p:cNvPr id="7" name="Rectangle 6"/>
          <p:cNvSpPr/>
          <p:nvPr/>
        </p:nvSpPr>
        <p:spPr>
          <a:xfrm>
            <a:off x="1991361" y="15390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36</a:t>
            </a:r>
          </a:p>
          <a:p>
            <a:r>
              <a:rPr lang="en-US" sz="2800" dirty="0"/>
              <a:t>Left Sum: 0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3384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6</a:t>
            </a:r>
          </a:p>
          <a:p>
            <a:r>
              <a:rPr lang="en-US" sz="2800" dirty="0"/>
              <a:t>L: 0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7950" y="2911915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10</a:t>
            </a:r>
          </a:p>
          <a:p>
            <a:r>
              <a:rPr lang="en-US" sz="2800" dirty="0"/>
              <a:t>Left Sum: 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523480" y="15390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40</a:t>
            </a:r>
          </a:p>
          <a:p>
            <a:r>
              <a:rPr lang="en-US" sz="2800" dirty="0"/>
              <a:t>Left Sum:0+36=36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27375" y="2911915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26</a:t>
            </a:r>
          </a:p>
          <a:p>
            <a:r>
              <a:rPr lang="en-US" sz="2800" dirty="0"/>
              <a:t>Left Sum: 10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96646" y="2959913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30</a:t>
            </a:r>
          </a:p>
          <a:p>
            <a:r>
              <a:rPr lang="en-US" sz="2800" dirty="0"/>
              <a:t>Left Sum: 36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335668" y="2959913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10</a:t>
            </a:r>
          </a:p>
          <a:p>
            <a:r>
              <a:rPr lang="en-US" sz="2800" dirty="0"/>
              <a:t>Left Sum: 66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08452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4</a:t>
            </a:r>
          </a:p>
          <a:p>
            <a:r>
              <a:rPr lang="en-US" sz="2800" dirty="0"/>
              <a:t>L: 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46554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16</a:t>
            </a:r>
          </a:p>
          <a:p>
            <a:r>
              <a:rPr lang="en-US" sz="2800" dirty="0"/>
              <a:t>L: 10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43092" y="4384509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10</a:t>
            </a:r>
          </a:p>
          <a:p>
            <a:r>
              <a:rPr lang="en-US" sz="2800" dirty="0"/>
              <a:t>L: 26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327611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16</a:t>
            </a:r>
          </a:p>
          <a:p>
            <a:r>
              <a:rPr lang="en-US" sz="2800" dirty="0"/>
              <a:t>L: 36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822743" y="437389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14</a:t>
            </a:r>
          </a:p>
          <a:p>
            <a:r>
              <a:rPr lang="en-US" sz="2800" dirty="0"/>
              <a:t>L: 52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264770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2</a:t>
            </a:r>
          </a:p>
          <a:p>
            <a:r>
              <a:rPr lang="en-US" sz="2800" dirty="0"/>
              <a:t>L: 66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583952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8</a:t>
            </a:r>
          </a:p>
          <a:p>
            <a:r>
              <a:rPr lang="en-US" sz="2800" dirty="0"/>
              <a:t>L: 68</a:t>
            </a:r>
          </a:p>
        </p:txBody>
      </p:sp>
      <p:cxnSp>
        <p:nvCxnSpPr>
          <p:cNvPr id="34" name="Straight Arrow Connector 33"/>
          <p:cNvCxnSpPr>
            <a:stCxn id="21" idx="2"/>
            <a:endCxn id="10" idx="0"/>
          </p:cNvCxnSpPr>
          <p:nvPr/>
        </p:nvCxnSpPr>
        <p:spPr>
          <a:xfrm flipH="1">
            <a:off x="1033089" y="3942693"/>
            <a:ext cx="831272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922917" y="3932651"/>
            <a:ext cx="831272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2"/>
          </p:cNvCxnSpPr>
          <p:nvPr/>
        </p:nvCxnSpPr>
        <p:spPr>
          <a:xfrm flipH="1">
            <a:off x="6747171" y="3990691"/>
            <a:ext cx="835886" cy="39978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1" idx="0"/>
          </p:cNvCxnSpPr>
          <p:nvPr/>
        </p:nvCxnSpPr>
        <p:spPr>
          <a:xfrm flipH="1">
            <a:off x="9794475" y="3962518"/>
            <a:ext cx="731475" cy="391314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1" idx="2"/>
            <a:endCxn id="26" idx="0"/>
          </p:cNvCxnSpPr>
          <p:nvPr/>
        </p:nvCxnSpPr>
        <p:spPr>
          <a:xfrm>
            <a:off x="1864361" y="3942693"/>
            <a:ext cx="673796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735267" y="3942693"/>
            <a:ext cx="673796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4" idx="2"/>
          </p:cNvCxnSpPr>
          <p:nvPr/>
        </p:nvCxnSpPr>
        <p:spPr>
          <a:xfrm>
            <a:off x="7583057" y="3990691"/>
            <a:ext cx="795324" cy="39005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2" idx="0"/>
          </p:cNvCxnSpPr>
          <p:nvPr/>
        </p:nvCxnSpPr>
        <p:spPr>
          <a:xfrm>
            <a:off x="10522078" y="3989302"/>
            <a:ext cx="591579" cy="36453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21" idx="0"/>
          </p:cNvCxnSpPr>
          <p:nvPr/>
        </p:nvCxnSpPr>
        <p:spPr>
          <a:xfrm flipH="1">
            <a:off x="1864361" y="2553045"/>
            <a:ext cx="1643148" cy="35887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7476148" y="2585453"/>
            <a:ext cx="1643148" cy="35887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7" idx="0"/>
          </p:cNvCxnSpPr>
          <p:nvPr/>
        </p:nvCxnSpPr>
        <p:spPr>
          <a:xfrm flipH="1">
            <a:off x="3507510" y="1230296"/>
            <a:ext cx="2492438" cy="30878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22" idx="0"/>
          </p:cNvCxnSpPr>
          <p:nvPr/>
        </p:nvCxnSpPr>
        <p:spPr>
          <a:xfrm>
            <a:off x="5999948" y="1221163"/>
            <a:ext cx="3039681" cy="31792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" idx="2"/>
            <a:endCxn id="23" idx="0"/>
          </p:cNvCxnSpPr>
          <p:nvPr/>
        </p:nvCxnSpPr>
        <p:spPr>
          <a:xfrm>
            <a:off x="3507510" y="2569863"/>
            <a:ext cx="1206276" cy="34205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9119296" y="2580407"/>
            <a:ext cx="1204884" cy="363916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583056" y="227029"/>
            <a:ext cx="4542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Your right child has a left sum of:</a:t>
            </a:r>
          </a:p>
          <a:p>
            <a:r>
              <a:rPr lang="en-US" sz="2400" dirty="0"/>
              <a:t>Your left sum + its sibling’s sum.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0779" y="190385"/>
            <a:ext cx="36590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Your left child gets your left sum.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C9DD46-DF75-331E-5506-5737261FB36D}"/>
              </a:ext>
            </a:extLst>
          </p:cNvPr>
          <p:cNvSpPr/>
          <p:nvPr/>
        </p:nvSpPr>
        <p:spPr>
          <a:xfrm>
            <a:off x="6179322" y="206265"/>
            <a:ext cx="1207699" cy="358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0,8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FCF4B3-DBDA-117E-0F31-9F491A00A684}"/>
              </a:ext>
            </a:extLst>
          </p:cNvPr>
          <p:cNvSpPr/>
          <p:nvPr/>
        </p:nvSpPr>
        <p:spPr>
          <a:xfrm>
            <a:off x="9376253" y="1521053"/>
            <a:ext cx="1207699" cy="358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4,8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B3D9CA-69FA-6C4F-F3F9-F2B4B2288755}"/>
              </a:ext>
            </a:extLst>
          </p:cNvPr>
          <p:cNvSpPr/>
          <p:nvPr/>
        </p:nvSpPr>
        <p:spPr>
          <a:xfrm>
            <a:off x="10890381" y="2947620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6,8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33EA56-9E91-85C3-045E-194BC2A200BF}"/>
              </a:ext>
            </a:extLst>
          </p:cNvPr>
          <p:cNvSpPr/>
          <p:nvPr/>
        </p:nvSpPr>
        <p:spPr>
          <a:xfrm>
            <a:off x="7957687" y="2966762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4,6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D71AF5-578E-9627-B9C9-2515B531E949}"/>
              </a:ext>
            </a:extLst>
          </p:cNvPr>
          <p:cNvSpPr/>
          <p:nvPr/>
        </p:nvSpPr>
        <p:spPr>
          <a:xfrm>
            <a:off x="5092708" y="2887785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2,4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5A5F5D-E611-BF0C-06CA-6D7D9CBDDB9F}"/>
              </a:ext>
            </a:extLst>
          </p:cNvPr>
          <p:cNvSpPr/>
          <p:nvPr/>
        </p:nvSpPr>
        <p:spPr>
          <a:xfrm>
            <a:off x="2247449" y="2919212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0,2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F77563-F90A-F9A8-13DB-F6F04B912814}"/>
              </a:ext>
            </a:extLst>
          </p:cNvPr>
          <p:cNvSpPr/>
          <p:nvPr/>
        </p:nvSpPr>
        <p:spPr>
          <a:xfrm>
            <a:off x="4205550" y="1545861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0,4</a:t>
            </a:r>
          </a:p>
        </p:txBody>
      </p:sp>
    </p:spTree>
    <p:extLst>
      <p:ext uri="{BB962C8B-B14F-4D97-AF65-F5344CB8AC3E}">
        <p14:creationId xmlns:p14="http://schemas.microsoft.com/office/powerpoint/2010/main" val="37033909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A51FE-D990-429C-A536-82E230E8F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Real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456FB-BE53-4D24-B5E4-32CA8F7BB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Mutual Exclusion (aka Mutex, aka Locks)</a:t>
            </a:r>
          </a:p>
          <a:p>
            <a:r>
              <a:rPr lang="en-US" sz="2800" dirty="0"/>
              <a:t>Rewrite our methods so only one thread can use a resource at a time</a:t>
            </a:r>
          </a:p>
          <a:p>
            <a:pPr lvl="1"/>
            <a:r>
              <a:rPr lang="en-US" sz="2800" dirty="0"/>
              <a:t>All other threads must wait.</a:t>
            </a:r>
          </a:p>
          <a:p>
            <a:endParaRPr lang="en-US" sz="2800" dirty="0"/>
          </a:p>
          <a:p>
            <a:r>
              <a:rPr lang="en-US" sz="2800" dirty="0"/>
              <a:t>We need to identify the critical section</a:t>
            </a:r>
          </a:p>
          <a:p>
            <a:pPr lvl="1"/>
            <a:r>
              <a:rPr lang="en-US" sz="2800" dirty="0"/>
              <a:t>Portion of the code only a single thread can execute at once.</a:t>
            </a:r>
          </a:p>
          <a:p>
            <a:endParaRPr lang="en-US" sz="2800" dirty="0"/>
          </a:p>
          <a:p>
            <a:r>
              <a:rPr lang="en-US" sz="2800" dirty="0"/>
              <a:t>This MUST be done by the programmer.</a:t>
            </a:r>
          </a:p>
        </p:txBody>
      </p:sp>
    </p:spTree>
    <p:extLst>
      <p:ext uri="{BB962C8B-B14F-4D97-AF65-F5344CB8AC3E}">
        <p14:creationId xmlns:p14="http://schemas.microsoft.com/office/powerpoint/2010/main" val="36706744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4E4145A-2012-4D6B-882D-DD0C07149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919" y="1091380"/>
            <a:ext cx="11187258" cy="523076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BankAccount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private int balance=0;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private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busy = false;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void withdraw(int amount){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while(busy){ /* spin wait */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busy = true;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int b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if(amount &gt; b)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	throw new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WithdrawTooLargeException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(b-amount);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busy = false;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b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5E3844-C3F3-4A81-8EC8-800D527FCCC1}"/>
              </a:ext>
            </a:extLst>
          </p:cNvPr>
          <p:cNvSpPr txBox="1"/>
          <p:nvPr/>
        </p:nvSpPr>
        <p:spPr>
          <a:xfrm>
            <a:off x="7273337" y="5597360"/>
            <a:ext cx="6240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Does this code work?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854FF2-00C7-80CB-8D72-F5DC3F6E0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7"/>
            <a:ext cx="11187259" cy="828104"/>
          </a:xfrm>
        </p:spPr>
        <p:txBody>
          <a:bodyPr/>
          <a:lstStyle/>
          <a:p>
            <a:r>
              <a:rPr lang="en-US" dirty="0" err="1"/>
              <a:t>BankAccount</a:t>
            </a:r>
            <a:r>
              <a:rPr lang="en-US" dirty="0"/>
              <a:t> v.2</a:t>
            </a:r>
          </a:p>
        </p:txBody>
      </p:sp>
    </p:spTree>
    <p:extLst>
      <p:ext uri="{BB962C8B-B14F-4D97-AF65-F5344CB8AC3E}">
        <p14:creationId xmlns:p14="http://schemas.microsoft.com/office/powerpoint/2010/main" val="22563890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41E22-13EB-40B2-B840-0FCA345C4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282A-382A-4C9E-916A-7770229C8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 can still have a bad interleaving.</a:t>
            </a:r>
          </a:p>
          <a:p>
            <a:r>
              <a:rPr lang="en-US" sz="2800" dirty="0"/>
              <a:t>If two threads see busy = false and get past the loop simultaneously.</a:t>
            </a:r>
          </a:p>
          <a:p>
            <a:endParaRPr lang="en-US" sz="2800" dirty="0"/>
          </a:p>
          <a:p>
            <a:r>
              <a:rPr lang="en-US" sz="2800" dirty="0"/>
              <a:t>We need a single operation that </a:t>
            </a:r>
          </a:p>
          <a:p>
            <a:pPr lvl="1"/>
            <a:r>
              <a:rPr lang="en-US" sz="2400" dirty="0"/>
              <a:t>Checks if busy is false</a:t>
            </a:r>
          </a:p>
          <a:p>
            <a:pPr lvl="1"/>
            <a:r>
              <a:rPr lang="en-US" sz="2400" dirty="0"/>
              <a:t>AND sets it to true if it is</a:t>
            </a:r>
          </a:p>
          <a:p>
            <a:pPr lvl="1"/>
            <a:r>
              <a:rPr lang="en-US" sz="2400" dirty="0"/>
              <a:t>Where no other thread can interrupt us.</a:t>
            </a:r>
          </a:p>
          <a:p>
            <a:pPr lvl="1"/>
            <a:endParaRPr lang="en-US" sz="2400" dirty="0"/>
          </a:p>
          <a:p>
            <a:r>
              <a:rPr lang="en-US" sz="2800" dirty="0"/>
              <a:t>An operation is </a:t>
            </a:r>
            <a:r>
              <a:rPr lang="en-US" sz="2800" b="1" dirty="0"/>
              <a:t>atomic</a:t>
            </a:r>
            <a:r>
              <a:rPr lang="en-US" sz="2800" dirty="0"/>
              <a:t> if no other threads can interrupt it/interleave with it. </a:t>
            </a:r>
          </a:p>
        </p:txBody>
      </p:sp>
    </p:spTree>
    <p:extLst>
      <p:ext uri="{BB962C8B-B14F-4D97-AF65-F5344CB8AC3E}">
        <p14:creationId xmlns:p14="http://schemas.microsoft.com/office/powerpoint/2010/main" val="35402487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AFE9A-E707-4ADF-B4A1-368D10A4F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C3EEB-4718-4F00-8C3A-EEE5972A6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There’s no regular java command to do that. </a:t>
            </a:r>
          </a:p>
          <a:p>
            <a:r>
              <a:rPr lang="en-US" sz="2800" dirty="0"/>
              <a:t>We need a new library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sz="2800" dirty="0"/>
              <a:t> (not the real Java class, but will let us understand the principles)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acquire()</a:t>
            </a:r>
            <a:r>
              <a:rPr lang="en-US" sz="2800" dirty="0"/>
              <a:t> – blocks if lock is unavailable. When lock becomes available, one thread only gets lock.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release()</a:t>
            </a:r>
            <a:r>
              <a:rPr lang="en-US" sz="2800" dirty="0"/>
              <a:t> – allow another thread to acquire lock.</a:t>
            </a:r>
          </a:p>
          <a:p>
            <a:endParaRPr lang="en-US" sz="2800" dirty="0"/>
          </a:p>
          <a:p>
            <a:r>
              <a:rPr lang="en-US" sz="2800" dirty="0"/>
              <a:t>Need OS level support to implement. </a:t>
            </a:r>
          </a:p>
          <a:p>
            <a:r>
              <a:rPr lang="en-US" sz="2800" dirty="0"/>
              <a:t>Take an operating systems course to learn more.</a:t>
            </a:r>
          </a:p>
        </p:txBody>
      </p:sp>
    </p:spTree>
    <p:extLst>
      <p:ext uri="{BB962C8B-B14F-4D97-AF65-F5344CB8AC3E}">
        <p14:creationId xmlns:p14="http://schemas.microsoft.com/office/powerpoint/2010/main" val="31914332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6DE5C-A4C1-4852-85DC-6C4FE1DD9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B2407-798C-482F-9219-4AC2273BC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BankAccount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128016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private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balance = 0;</a:t>
            </a:r>
          </a:p>
          <a:p>
            <a:pPr marL="128016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private Lock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new Lock();</a:t>
            </a:r>
          </a:p>
          <a:p>
            <a:pPr marL="128016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128016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void withdraw(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amount){</a:t>
            </a:r>
          </a:p>
          <a:p>
            <a:pPr marL="310896" lvl="2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lk.acquire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 //might block</a:t>
            </a:r>
          </a:p>
          <a:p>
            <a:pPr marL="310896" lvl="2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b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310896" lvl="2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if(amount &gt; b)</a:t>
            </a:r>
          </a:p>
          <a:p>
            <a:pPr marL="457200" lvl="3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throw new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WithdrawTooLargeException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310896" lvl="2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setBalance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(b – amount);</a:t>
            </a:r>
          </a:p>
          <a:p>
            <a:pPr marL="310896" lvl="2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lk.release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310896" lvl="2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310896" lvl="2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4945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Questions:</a:t>
            </a:r>
          </a:p>
          <a:p>
            <a:r>
              <a:rPr lang="en-US" sz="2800" dirty="0"/>
              <a:t>What is the </a:t>
            </a:r>
            <a:r>
              <a:rPr lang="en-US" sz="2800" u="sng" dirty="0"/>
              <a:t>critical section</a:t>
            </a:r>
            <a:r>
              <a:rPr lang="en-US" sz="2800" dirty="0"/>
              <a:t> (i.e., the part of the code protected by the lock)?</a:t>
            </a:r>
          </a:p>
          <a:p>
            <a:r>
              <a:rPr lang="en-US" sz="2800" dirty="0"/>
              <a:t>How many locks should we have</a:t>
            </a:r>
          </a:p>
          <a:p>
            <a:pPr lvl="1"/>
            <a:r>
              <a:rPr lang="en-US" sz="2800" dirty="0"/>
              <a:t>One per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BankAccount</a:t>
            </a:r>
            <a:r>
              <a:rPr lang="en-US" sz="2800" dirty="0"/>
              <a:t> object?</a:t>
            </a:r>
          </a:p>
          <a:p>
            <a:pPr lvl="1"/>
            <a:r>
              <a:rPr lang="en-US" sz="2800" dirty="0"/>
              <a:t>Two per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BankAccount</a:t>
            </a:r>
            <a:r>
              <a:rPr lang="en-US" sz="2800" dirty="0"/>
              <a:t> object (one in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withdraw</a:t>
            </a:r>
            <a:r>
              <a:rPr lang="en-US" sz="2800" dirty="0"/>
              <a:t> and a different lock in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deposit</a:t>
            </a:r>
            <a:r>
              <a:rPr lang="en-US" sz="2800" dirty="0"/>
              <a:t>)?</a:t>
            </a:r>
          </a:p>
          <a:p>
            <a:pPr lvl="1"/>
            <a:r>
              <a:rPr lang="en-US" sz="2800" dirty="0"/>
              <a:t>One (static) one for the entire class (shared by all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BankAccount</a:t>
            </a:r>
            <a:r>
              <a:rPr lang="en-US" sz="2800" dirty="0"/>
              <a:t> objects)?</a:t>
            </a:r>
          </a:p>
        </p:txBody>
      </p:sp>
    </p:spTree>
    <p:extLst>
      <p:ext uri="{BB962C8B-B14F-4D97-AF65-F5344CB8AC3E}">
        <p14:creationId xmlns:p14="http://schemas.microsoft.com/office/powerpoint/2010/main" val="25401316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CF476-5D0E-DC36-FD14-9635288F1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52D0-19B0-C09B-EF98-4AEBAACAA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D3AB8-3114-EE06-3CE8-76F9A42D2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More Questions:</a:t>
            </a:r>
          </a:p>
          <a:p>
            <a:r>
              <a:rPr lang="en-US" sz="2800" dirty="0"/>
              <a:t>There is a subtle bug in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withdraw()</a:t>
            </a:r>
            <a:r>
              <a:rPr lang="en-US" sz="2800" dirty="0"/>
              <a:t>, what is it?</a:t>
            </a:r>
          </a:p>
          <a:p>
            <a:r>
              <a:rPr lang="en-US" sz="2800" dirty="0"/>
              <a:t>Do we need locks for </a:t>
            </a:r>
          </a:p>
          <a:p>
            <a:pPr lvl="1"/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800" dirty="0"/>
              <a:t>?</a:t>
            </a:r>
          </a:p>
          <a:p>
            <a:pPr lvl="1"/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800" dirty="0"/>
              <a:t>?</a:t>
            </a:r>
          </a:p>
          <a:p>
            <a:pPr lvl="1"/>
            <a:r>
              <a:rPr lang="en-US" sz="2800" dirty="0"/>
              <a:t>For the purposes of this question, assume those methods are public.</a:t>
            </a:r>
          </a:p>
        </p:txBody>
      </p:sp>
    </p:spTree>
    <p:extLst>
      <p:ext uri="{BB962C8B-B14F-4D97-AF65-F5344CB8AC3E}">
        <p14:creationId xmlns:p14="http://schemas.microsoft.com/office/powerpoint/2010/main" val="16365317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many locks?</a:t>
            </a:r>
          </a:p>
          <a:p>
            <a:r>
              <a:rPr lang="en-US" sz="2800" dirty="0"/>
              <a:t>Different locks for withdraw and deposit will lead to bad </a:t>
            </a:r>
            <a:r>
              <a:rPr lang="en-US" sz="2800" dirty="0" err="1"/>
              <a:t>interleavings</a:t>
            </a:r>
            <a:r>
              <a:rPr lang="en-US" sz="2800" dirty="0"/>
              <a:t>.</a:t>
            </a:r>
          </a:p>
          <a:p>
            <a:pPr lvl="1"/>
            <a:r>
              <a:rPr lang="en-US" sz="2800" dirty="0"/>
              <a:t>The shared resource is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balance</a:t>
            </a:r>
            <a:r>
              <a:rPr lang="en-US" sz="2800" dirty="0">
                <a:latin typeface="+mn-lt"/>
                <a:cs typeface="Courier New" panose="02070309020205020404" pitchFamily="49" charset="0"/>
              </a:rPr>
              <a:t> not the methods themselves.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One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sz="2800" dirty="0">
                <a:latin typeface="+mn-lt"/>
                <a:cs typeface="Courier New" panose="02070309020205020404" pitchFamily="49" charset="0"/>
              </a:rPr>
              <a:t> for the whole class isn’t wrong…but it is a bad design decision.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Only one thread anywhere can do any withdraw/deposit operation; No matter how many bank accounts there are. 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There’s a tradeoff in how granular you make critical sections:</a:t>
            </a:r>
          </a:p>
          <a:p>
            <a:pPr lvl="1"/>
            <a:r>
              <a:rPr lang="en-US" sz="2800" dirty="0">
                <a:latin typeface="+mn-lt"/>
                <a:cs typeface="Courier New" panose="02070309020205020404" pitchFamily="49" charset="0"/>
              </a:rPr>
              <a:t>Bigger: easier to rule out errors, but fewer threads can work at once.</a:t>
            </a:r>
          </a:p>
        </p:txBody>
      </p:sp>
    </p:spTree>
    <p:extLst>
      <p:ext uri="{BB962C8B-B14F-4D97-AF65-F5344CB8AC3E}">
        <p14:creationId xmlns:p14="http://schemas.microsoft.com/office/powerpoint/2010/main" val="37287118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Bug in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withdraw</a:t>
            </a:r>
            <a:r>
              <a:rPr lang="en-US" sz="2800" dirty="0"/>
              <a:t>:</a:t>
            </a:r>
          </a:p>
          <a:p>
            <a:pPr lvl="1"/>
            <a:r>
              <a:rPr lang="en-US" sz="2400" dirty="0"/>
              <a:t>When you throw an exception, you still hold onto the lock!</a:t>
            </a:r>
          </a:p>
          <a:p>
            <a:pPr lvl="1"/>
            <a:endParaRPr lang="en-US" sz="2400" dirty="0"/>
          </a:p>
          <a:p>
            <a:r>
              <a:rPr lang="en-US" sz="2800" dirty="0"/>
              <a:t>You could release the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sz="2800" dirty="0"/>
              <a:t> before throwing the exception.</a:t>
            </a:r>
          </a:p>
          <a:p>
            <a:r>
              <a:rPr lang="en-US" sz="2800" dirty="0"/>
              <a:t>Or use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try{} finally{}</a:t>
            </a:r>
            <a:r>
              <a:rPr lang="en-US" sz="2800" dirty="0"/>
              <a:t> blocks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try{ critical section }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finally{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lk.release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()}</a:t>
            </a:r>
          </a:p>
        </p:txBody>
      </p:sp>
    </p:spTree>
    <p:extLst>
      <p:ext uri="{BB962C8B-B14F-4D97-AF65-F5344CB8AC3E}">
        <p14:creationId xmlns:p14="http://schemas.microsoft.com/office/powerpoint/2010/main" val="25538390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Re-entrant 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Do we need to lock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()?</a:t>
            </a:r>
          </a:p>
          <a:p>
            <a:r>
              <a:rPr lang="en-US" sz="2800" dirty="0"/>
              <a:t>If it’s public, yes. </a:t>
            </a:r>
          </a:p>
          <a:p>
            <a:endParaRPr lang="en-US" sz="2800" dirty="0"/>
          </a:p>
          <a:p>
            <a:r>
              <a:rPr lang="en-US" sz="2800" dirty="0"/>
              <a:t>But now we have a problem: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withdraw</a:t>
            </a:r>
            <a:r>
              <a:rPr lang="en-US" sz="2800" dirty="0"/>
              <a:t> will acquire the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sz="2800" dirty="0"/>
              <a:t>, </a:t>
            </a:r>
          </a:p>
          <a:p>
            <a:r>
              <a:rPr lang="en-US" sz="2800" dirty="0"/>
              <a:t>Then call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setBalance</a:t>
            </a:r>
            <a:r>
              <a:rPr lang="en-US" sz="2800" dirty="0"/>
              <a:t>…</a:t>
            </a:r>
          </a:p>
          <a:p>
            <a:r>
              <a:rPr lang="en-US" sz="2800" dirty="0"/>
              <a:t>Which needs </a:t>
            </a:r>
            <a:r>
              <a:rPr lang="en-US" sz="2800" u="sng" dirty="0"/>
              <a:t>the same</a:t>
            </a:r>
            <a:r>
              <a:rPr lang="en-US" sz="2800" dirty="0"/>
              <a:t>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</a:p>
        </p:txBody>
      </p:sp>
    </p:spTree>
    <p:extLst>
      <p:ext uri="{BB962C8B-B14F-4D97-AF65-F5344CB8AC3E}">
        <p14:creationId xmlns:p14="http://schemas.microsoft.com/office/powerpoint/2010/main" val="311035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Once we’ve finished calculating the sums, we’ll start on the left sums.</a:t>
            </a:r>
            <a:br>
              <a:rPr lang="en-US" sz="2800" dirty="0"/>
            </a:br>
            <a:r>
              <a:rPr lang="en-US" sz="2800" dirty="0"/>
              <a:t>Can we do that step in parallel?</a:t>
            </a:r>
          </a:p>
          <a:p>
            <a:r>
              <a:rPr lang="en-US" sz="2800" dirty="0"/>
              <a:t>YES!</a:t>
            </a:r>
          </a:p>
          <a:p>
            <a:endParaRPr lang="en-US" sz="2800" dirty="0"/>
          </a:p>
          <a:p>
            <a:r>
              <a:rPr lang="en-US" sz="2800" dirty="0"/>
              <a:t>Why are we doing two separate passes?</a:t>
            </a:r>
            <a:br>
              <a:rPr lang="en-US" sz="2800" dirty="0"/>
            </a:br>
            <a:r>
              <a:rPr lang="en-US" sz="2800" dirty="0"/>
              <a:t>Those sum values have to be stored and ready.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Second pass has:</a:t>
            </a:r>
            <a:br>
              <a:rPr lang="en-US" sz="2800" dirty="0"/>
            </a:br>
            <a:r>
              <a:rPr lang="en-US" sz="2800" dirty="0"/>
              <a:t>Work:</a:t>
            </a:r>
          </a:p>
          <a:p>
            <a:r>
              <a:rPr lang="en-US" sz="2800" dirty="0"/>
              <a:t>Span: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00212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Re-entrant 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Our locks need to be </a:t>
            </a:r>
            <a:r>
              <a:rPr lang="en-US" sz="2800" b="1" dirty="0"/>
              <a:t>re-entrant</a:t>
            </a:r>
            <a:r>
              <a:rPr lang="en-US" sz="2800" dirty="0"/>
              <a:t>. </a:t>
            </a:r>
          </a:p>
          <a:p>
            <a:r>
              <a:rPr lang="en-US" sz="2800" dirty="0"/>
              <a:t>That is, the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sz="2800" dirty="0"/>
              <a:t> isn’t held by a single method call</a:t>
            </a:r>
          </a:p>
          <a:p>
            <a:r>
              <a:rPr lang="en-US" sz="2800" dirty="0"/>
              <a:t>But rather by a thread.</a:t>
            </a:r>
          </a:p>
          <a:p>
            <a:pPr lvl="1"/>
            <a:r>
              <a:rPr lang="en-US" sz="2800" dirty="0"/>
              <a:t>Execution can </a:t>
            </a:r>
            <a:r>
              <a:rPr lang="en-US" sz="2800" b="1" dirty="0"/>
              <a:t>re-enter </a:t>
            </a:r>
            <a:r>
              <a:rPr lang="en-US" sz="2800" dirty="0"/>
              <a:t>another critical section, while holding the same lock.</a:t>
            </a:r>
          </a:p>
          <a:p>
            <a:r>
              <a:rPr lang="en-US" sz="2800" dirty="0"/>
              <a:t>Lock needs to know which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release</a:t>
            </a:r>
            <a:r>
              <a:rPr lang="en-US" sz="2800" dirty="0">
                <a:latin typeface="+mn-lt"/>
                <a:cs typeface="Courier New" panose="02070309020205020404" pitchFamily="49" charset="0"/>
              </a:rPr>
              <a:t> call is the “real” release, and which one is just the end of an inner method call. 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Intuition: have a counter. Increment it when you “re-acquire” the lock, decrement when you release. Until releasing on 0 then really release. 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Take an operating systems course to learn more.</a:t>
            </a:r>
          </a:p>
        </p:txBody>
      </p:sp>
    </p:spTree>
    <p:extLst>
      <p:ext uri="{BB962C8B-B14F-4D97-AF65-F5344CB8AC3E}">
        <p14:creationId xmlns:p14="http://schemas.microsoft.com/office/powerpoint/2010/main" val="27405063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Java Notes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106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Java locks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re-entrant lock is available in:</a:t>
            </a:r>
          </a:p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java.util.concurrent.locks.ReentrantLock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dirty="0"/>
          </a:p>
          <a:p>
            <a:r>
              <a:rPr lang="en-US" sz="2800" dirty="0"/>
              <a:t>Methods are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sz="2800" dirty="0"/>
              <a:t>() and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unlock()</a:t>
            </a: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5290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synchronized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cs typeface="Courier New" panose="02070309020205020404" pitchFamily="49" charset="0"/>
              </a:rPr>
              <a:t>Java has built-in support for reentrant locks with the keyword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synchronized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synchronized (expression) {</a:t>
            </a:r>
          </a:p>
          <a:p>
            <a:pPr marL="128016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Critical section</a:t>
            </a:r>
          </a:p>
          <a:p>
            <a:pPr marL="128016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1"/>
            <a:r>
              <a:rPr lang="en-US" sz="2800" dirty="0">
                <a:latin typeface="+mn-lt"/>
                <a:cs typeface="Courier New" panose="02070309020205020404" pitchFamily="49" charset="0"/>
              </a:rPr>
              <a:t>Expression must evaluate to an object.</a:t>
            </a:r>
          </a:p>
          <a:p>
            <a:pPr lvl="2"/>
            <a:r>
              <a:rPr lang="en-US" sz="2800" dirty="0">
                <a:latin typeface="+mn-lt"/>
                <a:cs typeface="Courier New" panose="02070309020205020404" pitchFamily="49" charset="0"/>
              </a:rPr>
              <a:t>Every object “is a lock” in java</a:t>
            </a:r>
          </a:p>
          <a:p>
            <a:pPr lvl="2"/>
            <a:r>
              <a:rPr lang="en-US" sz="2800" dirty="0">
                <a:latin typeface="+mn-lt"/>
                <a:cs typeface="Courier New" panose="02070309020205020404" pitchFamily="49" charset="0"/>
              </a:rPr>
              <a:t>Lock is acquired at the opening brace and released at the matching closing brace.</a:t>
            </a:r>
          </a:p>
          <a:p>
            <a:pPr lvl="2"/>
            <a:r>
              <a:rPr lang="en-US" sz="2800" dirty="0">
                <a:latin typeface="+mn-lt"/>
                <a:cs typeface="Courier New" panose="02070309020205020404" pitchFamily="49" charset="0"/>
              </a:rPr>
              <a:t>Released even if control leaves due to throw/return/etc.</a:t>
            </a:r>
          </a:p>
        </p:txBody>
      </p:sp>
    </p:spTree>
    <p:extLst>
      <p:ext uri="{BB962C8B-B14F-4D97-AF65-F5344CB8AC3E}">
        <p14:creationId xmlns:p14="http://schemas.microsoft.com/office/powerpoint/2010/main" val="33795986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synchronized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If your whole method is a critical section</a:t>
            </a:r>
          </a:p>
          <a:p>
            <a:r>
              <a:rPr lang="en-US" sz="2800" dirty="0"/>
              <a:t>And the object you want for your lock is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You can change the method header to include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synchronized.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E.g.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private synchronized void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getBalance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Equivalent of having 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synchronized(this){ } </a:t>
            </a:r>
            <a:r>
              <a:rPr lang="en-US" sz="2800" dirty="0">
                <a:latin typeface="+mn-lt"/>
                <a:cs typeface="Courier New" panose="02070309020205020404" pitchFamily="49" charset="0"/>
              </a:rPr>
              <a:t>around entire method body.</a:t>
            </a:r>
          </a:p>
        </p:txBody>
      </p:sp>
    </p:spTree>
    <p:extLst>
      <p:ext uri="{BB962C8B-B14F-4D97-AF65-F5344CB8AC3E}">
        <p14:creationId xmlns:p14="http://schemas.microsoft.com/office/powerpoint/2010/main" val="1731129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Once we’ve finished calculating the sums, we’ll start on the left sums.</a:t>
                </a:r>
                <a:br>
                  <a:rPr lang="en-US" sz="2800" dirty="0"/>
                </a:br>
                <a:r>
                  <a:rPr lang="en-US" sz="2800" dirty="0"/>
                  <a:t>Can we do that step in parallel?</a:t>
                </a:r>
              </a:p>
              <a:p>
                <a:r>
                  <a:rPr lang="en-US" sz="2800" dirty="0"/>
                  <a:t>YES!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Why are we doing two separate passes?</a:t>
                </a:r>
                <a:br>
                  <a:rPr lang="en-US" sz="2800" dirty="0"/>
                </a:br>
                <a:r>
                  <a:rPr lang="en-US" sz="2800" dirty="0"/>
                  <a:t>Those sum values have to be stored and ready. </a:t>
                </a:r>
                <a:br>
                  <a:rPr lang="en-US" sz="2800" dirty="0"/>
                </a:br>
                <a:br>
                  <a:rPr lang="en-US" sz="2800" dirty="0"/>
                </a:br>
                <a:r>
                  <a:rPr lang="en-US" sz="2800" dirty="0"/>
                  <a:t>Second pass has:</a:t>
                </a:r>
                <a:br>
                  <a:rPr lang="en-US" sz="2800" dirty="0"/>
                </a:br>
                <a:r>
                  <a:rPr lang="en-US" sz="2800" dirty="0"/>
                  <a:t>Work: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Span: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993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Pass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What’s our final answer?</a:t>
            </a:r>
          </a:p>
          <a:p>
            <a:endParaRPr lang="en-US" sz="2800" dirty="0"/>
          </a:p>
          <a:p>
            <a:r>
              <a:rPr lang="en-US" sz="2800" dirty="0"/>
              <a:t>Our sequential code said element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/>
              <a:t> of the new array should be</a:t>
            </a:r>
          </a:p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+ output[i-1] </a:t>
            </a:r>
          </a:p>
          <a:p>
            <a:r>
              <a:rPr lang="en-US" sz="2800" dirty="0"/>
              <a:t>Or equivalently</a:t>
            </a:r>
          </a:p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+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left_sum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endParaRPr lang="en-US" sz="2800" dirty="0"/>
          </a:p>
          <a:p>
            <a:r>
              <a:rPr lang="en-US" sz="2800" dirty="0"/>
              <a:t>Just need one more map using the data structure.</a:t>
            </a:r>
          </a:p>
        </p:txBody>
      </p:sp>
    </p:spTree>
    <p:extLst>
      <p:ext uri="{BB962C8B-B14F-4D97-AF65-F5344CB8AC3E}">
        <p14:creationId xmlns:p14="http://schemas.microsoft.com/office/powerpoint/2010/main" val="3366575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3753" y="5519436"/>
          <a:ext cx="1138473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526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356800" y="1903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76</a:t>
            </a:r>
          </a:p>
          <a:p>
            <a:r>
              <a:rPr lang="en-US" sz="2800" dirty="0"/>
              <a:t>Left sum: 0</a:t>
            </a:r>
          </a:p>
        </p:txBody>
      </p:sp>
      <p:sp>
        <p:nvSpPr>
          <p:cNvPr id="7" name="Rectangle 6"/>
          <p:cNvSpPr/>
          <p:nvPr/>
        </p:nvSpPr>
        <p:spPr>
          <a:xfrm>
            <a:off x="1991361" y="15390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36</a:t>
            </a:r>
          </a:p>
          <a:p>
            <a:r>
              <a:rPr lang="en-US" sz="2800" dirty="0"/>
              <a:t>Left Sum: 0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3384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6</a:t>
            </a:r>
          </a:p>
          <a:p>
            <a:r>
              <a:rPr lang="en-US" sz="2800" dirty="0"/>
              <a:t>L: 0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7950" y="2911915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10</a:t>
            </a:r>
          </a:p>
          <a:p>
            <a:r>
              <a:rPr lang="en-US" sz="2800" dirty="0"/>
              <a:t>Left Sum: 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523480" y="15390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40</a:t>
            </a:r>
          </a:p>
          <a:p>
            <a:r>
              <a:rPr lang="en-US" sz="2800" dirty="0"/>
              <a:t>Left Sum:0+36=36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27375" y="2911915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26</a:t>
            </a:r>
          </a:p>
          <a:p>
            <a:r>
              <a:rPr lang="en-US" sz="2800" dirty="0"/>
              <a:t>Left Sum: 10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96646" y="2959913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30</a:t>
            </a:r>
          </a:p>
          <a:p>
            <a:r>
              <a:rPr lang="en-US" sz="2800" dirty="0"/>
              <a:t>Left Sum: 36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335668" y="2959913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Sum: 10</a:t>
            </a:r>
          </a:p>
          <a:p>
            <a:r>
              <a:rPr lang="en-US" sz="2800" dirty="0"/>
              <a:t>Left Sum: 66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08452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4</a:t>
            </a:r>
          </a:p>
          <a:p>
            <a:r>
              <a:rPr lang="en-US" sz="2800" dirty="0"/>
              <a:t>L: 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46554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16</a:t>
            </a:r>
          </a:p>
          <a:p>
            <a:r>
              <a:rPr lang="en-US" sz="2800" dirty="0"/>
              <a:t>L: 10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43092" y="4384509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10</a:t>
            </a:r>
          </a:p>
          <a:p>
            <a:r>
              <a:rPr lang="en-US" sz="2800" dirty="0"/>
              <a:t>L: 26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327611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16</a:t>
            </a:r>
          </a:p>
          <a:p>
            <a:r>
              <a:rPr lang="en-US" sz="2800" dirty="0"/>
              <a:t>L: 36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822743" y="437389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14</a:t>
            </a:r>
          </a:p>
          <a:p>
            <a:r>
              <a:rPr lang="en-US" sz="2800" dirty="0"/>
              <a:t>L: 52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264770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2</a:t>
            </a:r>
          </a:p>
          <a:p>
            <a:r>
              <a:rPr lang="en-US" sz="2800" dirty="0"/>
              <a:t>L: 66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583952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S: 8</a:t>
            </a:r>
          </a:p>
          <a:p>
            <a:r>
              <a:rPr lang="en-US" sz="2800" dirty="0"/>
              <a:t>L: 68</a:t>
            </a:r>
          </a:p>
        </p:txBody>
      </p:sp>
      <p:cxnSp>
        <p:nvCxnSpPr>
          <p:cNvPr id="34" name="Straight Arrow Connector 33"/>
          <p:cNvCxnSpPr>
            <a:stCxn id="21" idx="2"/>
            <a:endCxn id="10" idx="0"/>
          </p:cNvCxnSpPr>
          <p:nvPr/>
        </p:nvCxnSpPr>
        <p:spPr>
          <a:xfrm flipH="1">
            <a:off x="1033089" y="3942693"/>
            <a:ext cx="831272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922917" y="3932651"/>
            <a:ext cx="831272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2"/>
          </p:cNvCxnSpPr>
          <p:nvPr/>
        </p:nvCxnSpPr>
        <p:spPr>
          <a:xfrm flipH="1">
            <a:off x="6747171" y="3990691"/>
            <a:ext cx="835886" cy="39978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1" idx="0"/>
          </p:cNvCxnSpPr>
          <p:nvPr/>
        </p:nvCxnSpPr>
        <p:spPr>
          <a:xfrm flipH="1">
            <a:off x="9794475" y="3962518"/>
            <a:ext cx="731475" cy="391314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1" idx="2"/>
            <a:endCxn id="26" idx="0"/>
          </p:cNvCxnSpPr>
          <p:nvPr/>
        </p:nvCxnSpPr>
        <p:spPr>
          <a:xfrm>
            <a:off x="1864361" y="3942693"/>
            <a:ext cx="673796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735267" y="3942693"/>
            <a:ext cx="673796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4" idx="2"/>
          </p:cNvCxnSpPr>
          <p:nvPr/>
        </p:nvCxnSpPr>
        <p:spPr>
          <a:xfrm>
            <a:off x="7583057" y="3990691"/>
            <a:ext cx="795324" cy="39005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2" idx="0"/>
          </p:cNvCxnSpPr>
          <p:nvPr/>
        </p:nvCxnSpPr>
        <p:spPr>
          <a:xfrm>
            <a:off x="10522078" y="3989302"/>
            <a:ext cx="591579" cy="36453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21" idx="0"/>
          </p:cNvCxnSpPr>
          <p:nvPr/>
        </p:nvCxnSpPr>
        <p:spPr>
          <a:xfrm flipH="1">
            <a:off x="1864361" y="2553045"/>
            <a:ext cx="1643148" cy="35887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7476148" y="2585453"/>
            <a:ext cx="1643148" cy="35887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7" idx="0"/>
          </p:cNvCxnSpPr>
          <p:nvPr/>
        </p:nvCxnSpPr>
        <p:spPr>
          <a:xfrm flipH="1">
            <a:off x="3507510" y="1230296"/>
            <a:ext cx="2492438" cy="30878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22" idx="0"/>
          </p:cNvCxnSpPr>
          <p:nvPr/>
        </p:nvCxnSpPr>
        <p:spPr>
          <a:xfrm>
            <a:off x="5999948" y="1221163"/>
            <a:ext cx="3039681" cy="31792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" idx="2"/>
            <a:endCxn id="23" idx="0"/>
          </p:cNvCxnSpPr>
          <p:nvPr/>
        </p:nvCxnSpPr>
        <p:spPr>
          <a:xfrm>
            <a:off x="3507510" y="2569863"/>
            <a:ext cx="1206276" cy="34205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9119296" y="2580407"/>
            <a:ext cx="1204884" cy="363916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583056" y="227029"/>
            <a:ext cx="4542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Your right child has a left sum of:</a:t>
            </a:r>
          </a:p>
          <a:p>
            <a:r>
              <a:rPr lang="en-US" sz="2400" dirty="0"/>
              <a:t>Your left sum + its sibling’s sum.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0779" y="190385"/>
            <a:ext cx="36590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Your left child gets your left sum.</a:t>
            </a:r>
          </a:p>
          <a:p>
            <a:endParaRPr lang="en-US" dirty="0"/>
          </a:p>
        </p:txBody>
      </p: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337612" y="6174099"/>
          <a:ext cx="1138473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30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59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B80A826-0804-7DE9-228A-6E06DF24B301}"/>
              </a:ext>
            </a:extLst>
          </p:cNvPr>
          <p:cNvSpPr/>
          <p:nvPr/>
        </p:nvSpPr>
        <p:spPr>
          <a:xfrm>
            <a:off x="6179322" y="206265"/>
            <a:ext cx="1207699" cy="358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0,8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F0CFD4-32AA-07F9-2ABA-E909F12D48B5}"/>
              </a:ext>
            </a:extLst>
          </p:cNvPr>
          <p:cNvSpPr/>
          <p:nvPr/>
        </p:nvSpPr>
        <p:spPr>
          <a:xfrm>
            <a:off x="9376253" y="1521053"/>
            <a:ext cx="1207699" cy="358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4,8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D77CC-04EE-FD23-830D-DA436B645A3C}"/>
              </a:ext>
            </a:extLst>
          </p:cNvPr>
          <p:cNvSpPr/>
          <p:nvPr/>
        </p:nvSpPr>
        <p:spPr>
          <a:xfrm>
            <a:off x="10890381" y="2947620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6,8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F03F86-5A04-A0E1-0036-D724764BAEDD}"/>
              </a:ext>
            </a:extLst>
          </p:cNvPr>
          <p:cNvSpPr/>
          <p:nvPr/>
        </p:nvSpPr>
        <p:spPr>
          <a:xfrm>
            <a:off x="7957687" y="2966762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4,6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F2501E-4FE3-5B5A-0C2B-7722CD4864C8}"/>
              </a:ext>
            </a:extLst>
          </p:cNvPr>
          <p:cNvSpPr/>
          <p:nvPr/>
        </p:nvSpPr>
        <p:spPr>
          <a:xfrm>
            <a:off x="5092708" y="2887785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2,4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08B761-B6B1-3FAE-CA14-4D5743DD31F1}"/>
              </a:ext>
            </a:extLst>
          </p:cNvPr>
          <p:cNvSpPr/>
          <p:nvPr/>
        </p:nvSpPr>
        <p:spPr>
          <a:xfrm>
            <a:off x="2247449" y="2919212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0,2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02B21F-343D-80A4-B8BE-E6991B6DE5B3}"/>
              </a:ext>
            </a:extLst>
          </p:cNvPr>
          <p:cNvSpPr/>
          <p:nvPr/>
        </p:nvSpPr>
        <p:spPr>
          <a:xfrm>
            <a:off x="4205550" y="1545861"/>
            <a:ext cx="818108" cy="481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Range 0,4</a:t>
            </a:r>
          </a:p>
        </p:txBody>
      </p:sp>
    </p:spTree>
    <p:extLst>
      <p:ext uri="{BB962C8B-B14F-4D97-AF65-F5344CB8AC3E}">
        <p14:creationId xmlns:p14="http://schemas.microsoft.com/office/powerpoint/2010/main" val="26352091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lecture-02-asymptotics</Template>
  <TotalTime>5264</TotalTime>
  <Words>3860</Words>
  <Application>Microsoft Office PowerPoint</Application>
  <PresentationFormat>Widescreen</PresentationFormat>
  <Paragraphs>779</Paragraphs>
  <Slides>64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5" baseType="lpstr">
      <vt:lpstr>Aptos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Wrap Parallel Concurrency</vt:lpstr>
      <vt:lpstr>Announcements</vt:lpstr>
      <vt:lpstr>Amdahl’s Law: Moving Forward</vt:lpstr>
      <vt:lpstr>PowerPoint Presentation</vt:lpstr>
      <vt:lpstr>PowerPoint Presentation</vt:lpstr>
      <vt:lpstr>Second Pass</vt:lpstr>
      <vt:lpstr>Second Pass</vt:lpstr>
      <vt:lpstr>Third Pass</vt:lpstr>
      <vt:lpstr>PowerPoint Presentation</vt:lpstr>
      <vt:lpstr>Analyzing Parallel Prefix</vt:lpstr>
      <vt:lpstr>Analyzing Parallel Prefix</vt:lpstr>
      <vt:lpstr>Our Patterns So Far</vt:lpstr>
      <vt:lpstr>Parallel Pack (aka Filter)</vt:lpstr>
      <vt:lpstr>Parallel Pack</vt:lpstr>
      <vt:lpstr>Parallel Pack</vt:lpstr>
      <vt:lpstr>Parallel Pack</vt:lpstr>
      <vt:lpstr>Parallel Pack</vt:lpstr>
      <vt:lpstr>Step 3</vt:lpstr>
      <vt:lpstr>Parallel Pack</vt:lpstr>
      <vt:lpstr>Parallel Pack</vt:lpstr>
      <vt:lpstr>Four Patterns</vt:lpstr>
      <vt:lpstr>Making other code faster </vt:lpstr>
      <vt:lpstr>Amdahl’s Law</vt:lpstr>
      <vt:lpstr>Amdahl’s Law</vt:lpstr>
      <vt:lpstr>Amdahl’s Law</vt:lpstr>
      <vt:lpstr>Amdahl’s Law</vt:lpstr>
      <vt:lpstr>Amdahl’s Law</vt:lpstr>
      <vt:lpstr>Amdahl’s Law</vt:lpstr>
      <vt:lpstr>Amdahl’s Law and Moore’s Law</vt:lpstr>
      <vt:lpstr>Amdahl’s Law and Moore’s Law</vt:lpstr>
      <vt:lpstr>Concurrency</vt:lpstr>
      <vt:lpstr>Sharing Resources</vt:lpstr>
      <vt:lpstr>Parallel Code</vt:lpstr>
      <vt:lpstr>Why Concurrency?</vt:lpstr>
      <vt:lpstr>Concurrency</vt:lpstr>
      <vt:lpstr>Sharing a Queue</vt:lpstr>
      <vt:lpstr>Bad Interleaving</vt:lpstr>
      <vt:lpstr>Bad Interleaving</vt:lpstr>
      <vt:lpstr>Bad Interleaving</vt:lpstr>
      <vt:lpstr>One Example</vt:lpstr>
      <vt:lpstr>Bad Interleavings</vt:lpstr>
      <vt:lpstr>Bad Interleaving</vt:lpstr>
      <vt:lpstr>Bad Interleaving</vt:lpstr>
      <vt:lpstr>Bad Interleavings</vt:lpstr>
      <vt:lpstr>A Principle</vt:lpstr>
      <vt:lpstr>A Principle</vt:lpstr>
      <vt:lpstr>Bad Interleaving</vt:lpstr>
      <vt:lpstr>Bad Interleaving</vt:lpstr>
      <vt:lpstr>Bad Interleaving</vt:lpstr>
      <vt:lpstr>A Real Principle</vt:lpstr>
      <vt:lpstr>BankAccount v.2</vt:lpstr>
      <vt:lpstr>Locks</vt:lpstr>
      <vt:lpstr>Locks</vt:lpstr>
      <vt:lpstr>Locks</vt:lpstr>
      <vt:lpstr>Using Locks</vt:lpstr>
      <vt:lpstr>Using Locks</vt:lpstr>
      <vt:lpstr>Using Locks</vt:lpstr>
      <vt:lpstr>Using Locks</vt:lpstr>
      <vt:lpstr>Re-entrant Locks</vt:lpstr>
      <vt:lpstr>Re-entrant Locks</vt:lpstr>
      <vt:lpstr>Some Java Notes</vt:lpstr>
      <vt:lpstr>Real Java locks</vt:lpstr>
      <vt:lpstr>synchronized</vt:lpstr>
      <vt:lpstr>synchronized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Concurrency</dc:title>
  <dc:creator>Robert Weber</dc:creator>
  <cp:lastModifiedBy>Robert Weber</cp:lastModifiedBy>
  <cp:revision>42</cp:revision>
  <cp:lastPrinted>2025-05-20T21:19:20Z</cp:lastPrinted>
  <dcterms:created xsi:type="dcterms:W3CDTF">2018-07-31T03:27:57Z</dcterms:created>
  <dcterms:modified xsi:type="dcterms:W3CDTF">2025-05-20T21:20:44Z</dcterms:modified>
</cp:coreProperties>
</file>