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1"/>
  </p:notesMasterIdLst>
  <p:sldIdLst>
    <p:sldId id="256" r:id="rId2"/>
    <p:sldId id="330" r:id="rId3"/>
    <p:sldId id="310" r:id="rId4"/>
    <p:sldId id="311" r:id="rId5"/>
    <p:sldId id="319" r:id="rId6"/>
    <p:sldId id="320" r:id="rId7"/>
    <p:sldId id="321" r:id="rId8"/>
    <p:sldId id="322" r:id="rId9"/>
    <p:sldId id="313" r:id="rId10"/>
    <p:sldId id="260" r:id="rId11"/>
    <p:sldId id="323" r:id="rId12"/>
    <p:sldId id="261" r:id="rId13"/>
    <p:sldId id="290" r:id="rId14"/>
    <p:sldId id="285" r:id="rId15"/>
    <p:sldId id="324" r:id="rId16"/>
    <p:sldId id="314" r:id="rId17"/>
    <p:sldId id="332" r:id="rId18"/>
    <p:sldId id="325" r:id="rId19"/>
    <p:sldId id="270" r:id="rId20"/>
    <p:sldId id="262" r:id="rId21"/>
    <p:sldId id="257" r:id="rId22"/>
    <p:sldId id="258" r:id="rId23"/>
    <p:sldId id="271" r:id="rId24"/>
    <p:sldId id="272" r:id="rId25"/>
    <p:sldId id="274" r:id="rId26"/>
    <p:sldId id="286" r:id="rId27"/>
    <p:sldId id="273" r:id="rId28"/>
    <p:sldId id="276" r:id="rId29"/>
    <p:sldId id="287" r:id="rId30"/>
    <p:sldId id="275" r:id="rId31"/>
    <p:sldId id="277" r:id="rId32"/>
    <p:sldId id="278" r:id="rId33"/>
    <p:sldId id="259" r:id="rId34"/>
    <p:sldId id="279" r:id="rId35"/>
    <p:sldId id="333" r:id="rId36"/>
    <p:sldId id="263" r:id="rId37"/>
    <p:sldId id="303" r:id="rId38"/>
    <p:sldId id="304" r:id="rId39"/>
    <p:sldId id="280" r:id="rId40"/>
    <p:sldId id="281" r:id="rId41"/>
    <p:sldId id="282" r:id="rId42"/>
    <p:sldId id="283" r:id="rId43"/>
    <p:sldId id="288" r:id="rId44"/>
    <p:sldId id="305" r:id="rId45"/>
    <p:sldId id="331" r:id="rId46"/>
    <p:sldId id="306" r:id="rId47"/>
    <p:sldId id="264" r:id="rId48"/>
    <p:sldId id="298" r:id="rId49"/>
    <p:sldId id="265" r:id="rId50"/>
    <p:sldId id="289" r:id="rId51"/>
    <p:sldId id="291" r:id="rId52"/>
    <p:sldId id="284" r:id="rId53"/>
    <p:sldId id="266" r:id="rId54"/>
    <p:sldId id="267" r:id="rId55"/>
    <p:sldId id="268" r:id="rId56"/>
    <p:sldId id="292" r:id="rId57"/>
    <p:sldId id="293" r:id="rId58"/>
    <p:sldId id="269" r:id="rId59"/>
    <p:sldId id="299" r:id="rId60"/>
    <p:sldId id="300" r:id="rId61"/>
    <p:sldId id="301" r:id="rId62"/>
    <p:sldId id="302" r:id="rId63"/>
    <p:sldId id="294" r:id="rId64"/>
    <p:sldId id="295" r:id="rId65"/>
    <p:sldId id="296" r:id="rId66"/>
    <p:sldId id="297" r:id="rId67"/>
    <p:sldId id="327" r:id="rId68"/>
    <p:sldId id="329" r:id="rId69"/>
    <p:sldId id="328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62C5A-FD61-45A5-AAB6-DA665D90C6B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9DB3A-2871-4B0B-91FC-A203CA579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9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T_1 is taking your **parallel** code, but just running it on one processor. </a:t>
            </a:r>
          </a:p>
          <a:p>
            <a:r>
              <a:rPr lang="en-US" dirty="0"/>
              <a:t>You might change the algorithm, and thereby change the work. Or you might split the effort required, create overlap amongst the threads.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130-A2D7-4B97-9777-E29A2C5620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71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*Really* we’d prefer to compare S/T_P, where S is sequential code’s running time (i.e., no overhead, no algorithm changes, etc.) but this is probably good enough most of the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130-A2D7-4B97-9777-E29A2C5620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5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T_1/P is the total work to be done divided by the number of processers we have, so you can’t finish faster than that with P processors since all the work has to be done.</a:t>
            </a:r>
            <a:br>
              <a:rPr lang="en-US" dirty="0"/>
            </a:br>
            <a:r>
              <a:rPr lang="en-US" dirty="0" err="1"/>
              <a:t>T_infinity</a:t>
            </a:r>
            <a:r>
              <a:rPr lang="en-US" dirty="0"/>
              <a:t> says “you have infinity processors” so we can’t do better than that with only P processors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130-A2D7-4B97-9777-E29A2C5620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4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“Therefore” is a limit statement As P goes off to </a:t>
            </a:r>
            <a:r>
              <a:rPr lang="en-US" dirty="0" err="1"/>
              <a:t>inifinity</a:t>
            </a:r>
            <a:r>
              <a:rPr lang="en-US" dirty="0"/>
              <a:t> the second fraction in the denominator goes to 0, so we get 1/S.</a:t>
            </a:r>
            <a:br>
              <a:rPr lang="en-US" dirty="0"/>
            </a:br>
            <a:r>
              <a:rPr lang="en-US" dirty="0"/>
              <a:t>Amdahl’s law is the second to last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130-A2D7-4B97-9777-E29A2C5620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6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Computation assumes that S and P are sequential relative to each other (i.e., you can’t run the sequential portion at the same time you run the parallel portion.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130-A2D7-4B97-9777-E29A2C5620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341F3-ECFB-2463-E41E-B1E75626D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F51F77-CB03-9BA2-1B99-1907AFC8F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F9B14A-6824-347E-92BD-4476D3689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T_1 is taking your **parallel** code, but just running it on one processor. </a:t>
            </a:r>
          </a:p>
          <a:p>
            <a:r>
              <a:rPr lang="en-US" dirty="0"/>
              <a:t>You might change the algorithm, and thereby change the work. Or you might split the effort required, create overlap amongst the threads.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DB87E-ADC5-69BC-BCB2-0BA8C00AA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130-A2D7-4B97-9777-E29A2C56204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8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BCE7E32-17D7-4DF7-A042-E8A4577F3A7F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9FD4-6D39-454F-A987-DA08ADF436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08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7E32-17D7-4DF7-A042-E8A4577F3A7F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9FD4-6D39-454F-A987-DA08ADF436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8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7E32-17D7-4DF7-A042-E8A4577F3A7F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9FD4-6D39-454F-A987-DA08ADF436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11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7E32-17D7-4DF7-A042-E8A4577F3A7F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9FD4-6D39-454F-A987-DA08ADF43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4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7E32-17D7-4DF7-A042-E8A4577F3A7F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9FD4-6D39-454F-A987-DA08ADF436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0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7E32-17D7-4DF7-A042-E8A4577F3A7F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9FD4-6D39-454F-A987-DA08ADF436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7E32-17D7-4DF7-A042-E8A4577F3A7F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9FD4-6D39-454F-A987-DA08ADF436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5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7E32-17D7-4DF7-A042-E8A4577F3A7F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9FD4-6D39-454F-A987-DA08ADF43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5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7E32-17D7-4DF7-A042-E8A4577F3A7F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9FD4-6D39-454F-A987-DA08ADF43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7E32-17D7-4DF7-A042-E8A4577F3A7F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9FD4-6D39-454F-A987-DA08ADF436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8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7E32-17D7-4DF7-A042-E8A4577F3A7F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9FD4-6D39-454F-A987-DA08ADF4368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BCE7E32-17D7-4DF7-A042-E8A4577F3A7F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40D9FD4-6D39-454F-A987-DA08ADF4368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51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s.cs.washington.edu/~djg/teachingMaterials/spac/sophomoricParallelismAndConcurrency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washington.edu/people/faculty/ladner-richard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3D7E-CA39-4D50-A550-A7F677053E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Multi-Pass Parallel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61C99-A1C9-4118-94F6-00331F85E6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332 25Sp</a:t>
            </a:r>
          </a:p>
          <a:p>
            <a:r>
              <a:rPr lang="en-US" dirty="0"/>
              <a:t>Lecture 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482C9-D928-482E-B227-0DE5EA5EF0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-60158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20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Now it’s time for some bad news.</a:t>
            </a:r>
          </a:p>
          <a:p>
            <a:r>
              <a:rPr lang="en-US" sz="2800" dirty="0"/>
              <a:t>In practice, your program won’t </a:t>
            </a:r>
            <a:r>
              <a:rPr lang="en-US" sz="2800" b="1" dirty="0"/>
              <a:t>just</a:t>
            </a:r>
            <a:r>
              <a:rPr lang="en-US" sz="2800" dirty="0"/>
              <a:t> sum all the elements in an array.</a:t>
            </a:r>
          </a:p>
          <a:p>
            <a:r>
              <a:rPr lang="en-US" sz="2800" dirty="0"/>
              <a:t>You will have a program with </a:t>
            </a:r>
          </a:p>
          <a:p>
            <a:r>
              <a:rPr lang="en-US" sz="2800" dirty="0"/>
              <a:t>Some parts that parallelize well</a:t>
            </a:r>
          </a:p>
          <a:p>
            <a:pPr lvl="1"/>
            <a:r>
              <a:rPr lang="en-US" sz="2400" dirty="0"/>
              <a:t>Can turn them into a map or a reduce.</a:t>
            </a:r>
          </a:p>
          <a:p>
            <a:r>
              <a:rPr lang="en-US" sz="2800" dirty="0"/>
              <a:t>Some parts that won’t parallelize at all</a:t>
            </a:r>
          </a:p>
          <a:p>
            <a:pPr lvl="1"/>
            <a:r>
              <a:rPr lang="en-US" sz="2400" dirty="0"/>
              <a:t>Operations on a linked list. (</a:t>
            </a:r>
            <a:r>
              <a:rPr lang="en-US" sz="2400" b="1" dirty="0"/>
              <a:t>data structures matter</a:t>
            </a:r>
            <a:r>
              <a:rPr lang="en-US" sz="2400" dirty="0"/>
              <a:t>!!!)</a:t>
            </a:r>
          </a:p>
          <a:p>
            <a:pPr lvl="1"/>
            <a:r>
              <a:rPr lang="en-US" sz="2400" dirty="0"/>
              <a:t>Reading a text file.</a:t>
            </a:r>
          </a:p>
          <a:p>
            <a:pPr lvl="1"/>
            <a:r>
              <a:rPr lang="en-US" sz="2400" dirty="0"/>
              <a:t>A computation where each step needs the result of the previous steps.</a:t>
            </a:r>
          </a:p>
        </p:txBody>
      </p:sp>
    </p:spTree>
    <p:extLst>
      <p:ext uri="{BB962C8B-B14F-4D97-AF65-F5344CB8AC3E}">
        <p14:creationId xmlns:p14="http://schemas.microsoft.com/office/powerpoint/2010/main" val="9977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401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Let the work be 1 unit of time.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be the portion of the code that is unparallelizable (“sequential”).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At best we can get perfect linear speedup on the parallel portion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So overall speedup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processors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+(1−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sz="3400" b="0" dirty="0"/>
              </a:p>
              <a:p>
                <a:r>
                  <a:rPr lang="en-US" sz="3000" dirty="0"/>
                  <a:t>Therefore Parallelism: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sz="3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40143"/>
              </a:xfrm>
              <a:blipFill>
                <a:blip r:embed="rId3"/>
                <a:stretch>
                  <a:fillRect l="-763" t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00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Suppose our program takes 100 seconds.</a:t>
                </a:r>
              </a:p>
              <a:p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1/3 (i.e. 33 seconds).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What is the running time with </a:t>
                </a:r>
              </a:p>
              <a:p>
                <a:r>
                  <a:rPr lang="en-US" sz="2800" dirty="0"/>
                  <a:t>3 processors </a:t>
                </a:r>
              </a:p>
              <a:p>
                <a:r>
                  <a:rPr lang="en-US" sz="2800" dirty="0"/>
                  <a:t>6 processors</a:t>
                </a:r>
              </a:p>
              <a:p>
                <a:r>
                  <a:rPr lang="en-US" sz="2800" dirty="0"/>
                  <a:t>22 processors</a:t>
                </a:r>
              </a:p>
              <a:p>
                <a:r>
                  <a:rPr lang="en-US" sz="2800" dirty="0"/>
                  <a:t>67 processors</a:t>
                </a:r>
              </a:p>
              <a:p>
                <a:r>
                  <a:rPr lang="en-US" sz="2800" dirty="0"/>
                  <a:t>1,000,000 processors (approximately).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A38044D-C01B-F8D8-7792-5B1ADE8F6A13}"/>
              </a:ext>
            </a:extLst>
          </p:cNvPr>
          <p:cNvGrpSpPr/>
          <p:nvPr/>
        </p:nvGrpSpPr>
        <p:grpSpPr>
          <a:xfrm>
            <a:off x="7772400" y="1609344"/>
            <a:ext cx="4224528" cy="2459736"/>
            <a:chOff x="7772400" y="1609344"/>
            <a:chExt cx="4224528" cy="24597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2D4D7A7-A35A-1874-8A41-A689CF61B482}"/>
                    </a:ext>
                  </a:extLst>
                </p:cNvPr>
                <p:cNvSpPr/>
                <p:nvPr/>
              </p:nvSpPr>
              <p:spPr>
                <a:xfrm>
                  <a:off x="7772400" y="1609344"/>
                  <a:ext cx="4224528" cy="245973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solidFill>
                    <a:srgbClr val="A48DD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2D4D7A7-A35A-1874-8A41-A689CF61B4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1609344"/>
                  <a:ext cx="4224528" cy="24597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A48DD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0F01A1-40C1-8E6D-4056-D0FC293616D8}"/>
                </a:ext>
              </a:extLst>
            </p:cNvPr>
            <p:cNvSpPr/>
            <p:nvPr/>
          </p:nvSpPr>
          <p:spPr>
            <a:xfrm>
              <a:off x="7772400" y="1609344"/>
              <a:ext cx="4224528" cy="740664"/>
            </a:xfrm>
            <a:prstGeom prst="rect">
              <a:avLst/>
            </a:prstGeom>
            <a:solidFill>
              <a:srgbClr val="4C32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Amdahl’s Law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20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Suppose our program takes 100 seconds.</a:t>
                </a:r>
              </a:p>
              <a:p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1/3 (i.e. 33 seconds).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What is the running time with </a:t>
                </a:r>
              </a:p>
              <a:p>
                <a:r>
                  <a:rPr lang="en-US" sz="2800" dirty="0"/>
                  <a:t>3 processors: 33 + 67/3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55 seconds</a:t>
                </a:r>
              </a:p>
              <a:p>
                <a:r>
                  <a:rPr lang="en-US" sz="2800" dirty="0"/>
                  <a:t>6 processors: 33 + 67/6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44 seconds</a:t>
                </a:r>
              </a:p>
              <a:p>
                <a:r>
                  <a:rPr lang="en-US" sz="2800" dirty="0"/>
                  <a:t>22 processors: 33 + 67/22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36 seconds</a:t>
                </a:r>
              </a:p>
              <a:p>
                <a:r>
                  <a:rPr lang="en-US" sz="2800" dirty="0"/>
                  <a:t>67 processors 33 + 67/67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34 seconds</a:t>
                </a:r>
              </a:p>
              <a:p>
                <a:r>
                  <a:rPr lang="en-US" sz="2800" dirty="0"/>
                  <a:t>1,000,000 processors (approximately).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33 seconds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0EEF8DA-0853-8B1D-0FC8-3DB26A49824E}"/>
              </a:ext>
            </a:extLst>
          </p:cNvPr>
          <p:cNvGrpSpPr/>
          <p:nvPr/>
        </p:nvGrpSpPr>
        <p:grpSpPr>
          <a:xfrm>
            <a:off x="7772400" y="1609344"/>
            <a:ext cx="4224528" cy="2459736"/>
            <a:chOff x="7772400" y="1609344"/>
            <a:chExt cx="4224528" cy="24597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A8E8A2E-3777-84E7-DE2C-BD7F633EDB13}"/>
                    </a:ext>
                  </a:extLst>
                </p:cNvPr>
                <p:cNvSpPr/>
                <p:nvPr/>
              </p:nvSpPr>
              <p:spPr>
                <a:xfrm>
                  <a:off x="7772400" y="1609344"/>
                  <a:ext cx="4224528" cy="245973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solidFill>
                    <a:srgbClr val="A48DD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A8E8A2E-3777-84E7-DE2C-BD7F633EDB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1609344"/>
                  <a:ext cx="4224528" cy="24597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A48DD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0F3977-3666-919A-6338-39164694C471}"/>
                </a:ext>
              </a:extLst>
            </p:cNvPr>
            <p:cNvSpPr/>
            <p:nvPr/>
          </p:nvSpPr>
          <p:spPr>
            <a:xfrm>
              <a:off x="7772400" y="1609344"/>
              <a:ext cx="4224528" cy="740664"/>
            </a:xfrm>
            <a:prstGeom prst="rect">
              <a:avLst/>
            </a:prstGeom>
            <a:solidFill>
              <a:srgbClr val="4C32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Amdahl’s Law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717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is BAD NEWS</a:t>
            </a:r>
          </a:p>
          <a:p>
            <a:r>
              <a:rPr lang="en-US" sz="2800" dirty="0"/>
              <a:t>If 1/3 of our program can’t be parallelized, we can’t get a speedup better than 3.</a:t>
            </a:r>
          </a:p>
          <a:p>
            <a:r>
              <a:rPr lang="en-US" sz="2800" dirty="0"/>
              <a:t> No matter how many processors we throw at our problem.</a:t>
            </a:r>
          </a:p>
          <a:p>
            <a:r>
              <a:rPr lang="en-US" sz="2800" dirty="0"/>
              <a:t>And while the first few processors make a huge difference, the benefit diminishes quickly.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59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and Moore’s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800" dirty="0"/>
                  <a:t>In the Moore’s Law days, 12 years was long enough to get 100x speedup.</a:t>
                </a:r>
              </a:p>
              <a:p>
                <a:r>
                  <a:rPr lang="en-US" sz="2800" dirty="0"/>
                  <a:t>Suppose in 12 years, the clock speed is the same, but you have 256 processors.</a:t>
                </a:r>
              </a:p>
              <a:p>
                <a:r>
                  <a:rPr lang="en-US" sz="2800" dirty="0"/>
                  <a:t>What portion of your program can you hope to leave </a:t>
                </a:r>
                <a:r>
                  <a:rPr lang="en-US" sz="2800" dirty="0" err="1"/>
                  <a:t>unparallelized</a:t>
                </a:r>
                <a:r>
                  <a:rPr lang="en-US" sz="2800" dirty="0"/>
                  <a:t>?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100≤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den>
                        </m:f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[</a:t>
                </a:r>
                <a:r>
                  <a:rPr lang="en-US" sz="2800" dirty="0" err="1"/>
                  <a:t>wolframalpha</a:t>
                </a:r>
                <a:r>
                  <a:rPr lang="en-US" sz="2800" dirty="0"/>
                  <a:t> says]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≤0.0061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2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6FEDA-9AE3-3821-EECF-809D9775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B641-BE11-EB13-1C58-538DABC0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and Moore’s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F7BBA-75C7-2802-C1EB-6CCDCBED0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800" dirty="0"/>
              <a:t>Moore’s Law was “a business decision”</a:t>
            </a:r>
          </a:p>
          <a:p>
            <a:pPr marL="0" indent="0">
              <a:buNone/>
            </a:pPr>
            <a:r>
              <a:rPr lang="en-US" sz="2800" dirty="0"/>
              <a:t> - How much effort/money/employees are dedicated to improving processors so computers got faster.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Amdahl’s Law is a theorem</a:t>
            </a:r>
          </a:p>
          <a:p>
            <a:pPr marL="0" indent="0">
              <a:buNone/>
            </a:pPr>
            <a:r>
              <a:rPr lang="en-US" sz="2800" dirty="0"/>
              <a:t> - You can prove it formally.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472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972229-3E47-F95E-87CA-D87688DB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Prefix and Pack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ED930-C6F7-8D5A-144E-9F1BC98C0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73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Law: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Unparallelized</a:t>
            </a:r>
            <a:r>
              <a:rPr lang="en-US" sz="2800" dirty="0"/>
              <a:t> code becomes a bottleneck quickly.</a:t>
            </a:r>
          </a:p>
          <a:p>
            <a:r>
              <a:rPr lang="en-US" sz="2800" dirty="0"/>
              <a:t>What do we do? Design smarter algorithms!</a:t>
            </a:r>
          </a:p>
          <a:p>
            <a:endParaRPr lang="en-US" sz="2800" dirty="0"/>
          </a:p>
          <a:p>
            <a:r>
              <a:rPr lang="en-US" sz="2800" dirty="0"/>
              <a:t>Consider the following problem:</a:t>
            </a:r>
          </a:p>
          <a:p>
            <a:r>
              <a:rPr lang="en-US" sz="2800" dirty="0"/>
              <a:t>Given an array of numbers, return an array with the “running sum” </a:t>
            </a:r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27200" y="4475236"/>
          <a:ext cx="8128000" cy="78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25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27200" y="5643395"/>
          <a:ext cx="8128000" cy="78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25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347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output[0] = input[0];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arr.length;i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output[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input[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+ output[i-1];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8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63E8-E738-4DD2-9900-600A6451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8225-C815-45CA-BBEB-6A9FC6B5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356339"/>
            <a:ext cx="11187258" cy="1953021"/>
          </a:xfrm>
        </p:spPr>
        <p:txBody>
          <a:bodyPr>
            <a:normAutofit/>
          </a:bodyPr>
          <a:lstStyle/>
          <a:p>
            <a:r>
              <a:rPr lang="en-US" sz="2800" dirty="0"/>
              <a:t>Optional readings (</a:t>
            </a:r>
            <a:r>
              <a:rPr lang="en-US" sz="2800" dirty="0">
                <a:hlinkClick r:id="rId2"/>
              </a:rPr>
              <a:t>Grossman</a:t>
            </a:r>
            <a:r>
              <a:rPr lang="en-US" sz="2800" dirty="0"/>
              <a:t>) covers next few weeks of parallelism and concurrency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0B4BA6-9633-E431-9D8D-E29E7D7EA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942237"/>
              </p:ext>
            </p:extLst>
          </p:nvPr>
        </p:nvGraphicFramePr>
        <p:xfrm>
          <a:off x="502446" y="1357346"/>
          <a:ext cx="11187108" cy="254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254">
                  <a:extLst>
                    <a:ext uri="{9D8B030D-6E8A-4147-A177-3AD203B41FA5}">
                      <a16:colId xmlns:a16="http://schemas.microsoft.com/office/drawing/2014/main" val="4182190204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2440125737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65577832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29414496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3482144644"/>
                    </a:ext>
                  </a:extLst>
                </a:gridCol>
                <a:gridCol w="3174204">
                  <a:extLst>
                    <a:ext uri="{9D8B030D-6E8A-4147-A177-3AD203B41FA5}">
                      <a16:colId xmlns:a16="http://schemas.microsoft.com/office/drawing/2014/main" val="1540392438"/>
                    </a:ext>
                  </a:extLst>
                </a:gridCol>
              </a:tblGrid>
              <a:tr h="53220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77359"/>
                  </a:ext>
                </a:extLst>
              </a:tr>
              <a:tr h="957963">
                <a:tc>
                  <a:txBody>
                    <a:bodyPr/>
                    <a:lstStyle/>
                    <a:p>
                      <a:r>
                        <a:rPr lang="en-US" sz="2200" dirty="0"/>
                        <a:t>This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TODAY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Ex 9 (reductions, </a:t>
                      </a:r>
                      <a:r>
                        <a:rPr lang="en-US" sz="2400" dirty="0" err="1"/>
                        <a:t>gs</a:t>
                      </a:r>
                      <a:r>
                        <a:rPr lang="en-US" sz="2400" dirty="0"/>
                        <a:t>) due</a:t>
                      </a:r>
                    </a:p>
                    <a:p>
                      <a:r>
                        <a:rPr lang="en-US" sz="2400" dirty="0"/>
                        <a:t>Ex 11 (parallel prog)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Ex 10 (F-J prog) due</a:t>
                      </a:r>
                      <a:br>
                        <a:rPr lang="en-US" sz="2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Ex 12 (concurrency, GS)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42132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r>
                        <a:rPr lang="en-US" sz="2200" dirty="0"/>
                        <a:t>Next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Veteran’s Day (no class)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11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12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81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29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/>
              <a:t>clever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Doesn’t look parallelizable…</a:t>
            </a:r>
          </a:p>
          <a:p>
            <a:r>
              <a:rPr lang="en-US" sz="2800" dirty="0"/>
              <a:t>But it is!</a:t>
            </a:r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Algorithm was invented by Michael Fischer and Richard Ladner</a:t>
            </a:r>
          </a:p>
          <a:p>
            <a:pPr lvl="1"/>
            <a:r>
              <a:rPr lang="en-US" sz="2400" dirty="0"/>
              <a:t>Both were in UW CSE’s theory group at the time</a:t>
            </a:r>
          </a:p>
          <a:p>
            <a:pPr lvl="1"/>
            <a:r>
              <a:rPr lang="en-US" sz="2400" dirty="0">
                <a:hlinkClick r:id="rId2"/>
              </a:rPr>
              <a:t>Richard Ladner</a:t>
            </a:r>
            <a:r>
              <a:rPr lang="en-US" sz="2400" dirty="0"/>
              <a:t> is still around</a:t>
            </a:r>
          </a:p>
          <a:p>
            <a:pPr lvl="2"/>
            <a:r>
              <a:rPr lang="en-US" sz="2000" dirty="0"/>
              <a:t>Look for a cowboy hat…</a:t>
            </a:r>
          </a:p>
          <a:p>
            <a:pPr lvl="2"/>
            <a:endParaRPr lang="en-US" sz="2000" dirty="0"/>
          </a:p>
          <a:p>
            <a:r>
              <a:rPr lang="en-US" sz="2800" dirty="0"/>
              <a:t>For today: I’m not going to worry at all about constant factors. </a:t>
            </a:r>
          </a:p>
          <a:p>
            <a:r>
              <a:rPr lang="en-US" sz="2800" dirty="0"/>
              <a:t>Just try to get the ideas across. </a:t>
            </a:r>
          </a:p>
        </p:txBody>
      </p:sp>
    </p:spTree>
    <p:extLst>
      <p:ext uri="{BB962C8B-B14F-4D97-AF65-F5344CB8AC3E}">
        <p14:creationId xmlns:p14="http://schemas.microsoft.com/office/powerpoint/2010/main" val="9282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do we need?</a:t>
            </a:r>
          </a:p>
          <a:p>
            <a:r>
              <a:rPr lang="en-US" sz="2800" dirty="0"/>
              <a:t>Need to quickly know the “left sum” i.e. the sum of all the elements to my left. </a:t>
            </a:r>
          </a:p>
          <a:p>
            <a:pPr lvl="1"/>
            <a:r>
              <a:rPr lang="en-US" sz="2800" dirty="0"/>
              <a:t>in the sequential code that was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output[i-1]</a:t>
            </a:r>
          </a:p>
          <a:p>
            <a:r>
              <a:rPr lang="en-US" sz="2800" dirty="0"/>
              <a:t>We’ll use two passes, </a:t>
            </a:r>
          </a:p>
          <a:p>
            <a:r>
              <a:rPr lang="en-US" sz="2800" dirty="0"/>
              <a:t>The first sets up a data structure</a:t>
            </a:r>
          </a:p>
          <a:p>
            <a:pPr lvl="1"/>
            <a:r>
              <a:rPr lang="en-US" sz="2800" dirty="0"/>
              <a:t>Which will contain enough information to find left sums quickly</a:t>
            </a:r>
          </a:p>
          <a:p>
            <a:r>
              <a:rPr lang="en-US" sz="2800" dirty="0"/>
              <a:t>The second will assemble the left sum and finish the array.</a:t>
            </a:r>
          </a:p>
        </p:txBody>
      </p:sp>
    </p:spTree>
    <p:extLst>
      <p:ext uri="{BB962C8B-B14F-4D97-AF65-F5344CB8AC3E}">
        <p14:creationId xmlns:p14="http://schemas.microsoft.com/office/powerpoint/2010/main" val="27669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4981" y="5702532"/>
          <a:ext cx="11384736" cy="8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9100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56800" y="1903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361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384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7950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23480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27375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96646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35668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08452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46554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43092" y="4384509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27611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22743" y="437389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264770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83952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</a:t>
            </a:r>
          </a:p>
          <a:p>
            <a:r>
              <a:rPr lang="en-US" sz="2800" dirty="0"/>
              <a:t>L:</a:t>
            </a:r>
          </a:p>
        </p:txBody>
      </p:sp>
      <p:cxnSp>
        <p:nvCxnSpPr>
          <p:cNvPr id="34" name="Straight Arrow Connector 33"/>
          <p:cNvCxnSpPr>
            <a:stCxn id="21" idx="2"/>
            <a:endCxn id="10" idx="0"/>
          </p:cNvCxnSpPr>
          <p:nvPr/>
        </p:nvCxnSpPr>
        <p:spPr>
          <a:xfrm flipH="1">
            <a:off x="1033089" y="3942693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22917" y="3932651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</p:cNvCxnSpPr>
          <p:nvPr/>
        </p:nvCxnSpPr>
        <p:spPr>
          <a:xfrm flipH="1">
            <a:off x="6747171" y="3990691"/>
            <a:ext cx="835886" cy="3997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 flipH="1">
            <a:off x="9794475" y="3962518"/>
            <a:ext cx="731475" cy="391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6" idx="0"/>
          </p:cNvCxnSpPr>
          <p:nvPr/>
        </p:nvCxnSpPr>
        <p:spPr>
          <a:xfrm>
            <a:off x="1864361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35267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</p:cNvCxnSpPr>
          <p:nvPr/>
        </p:nvCxnSpPr>
        <p:spPr>
          <a:xfrm>
            <a:off x="7583057" y="3990691"/>
            <a:ext cx="795324" cy="39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10522078" y="3989302"/>
            <a:ext cx="591579" cy="36453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0"/>
          </p:cNvCxnSpPr>
          <p:nvPr/>
        </p:nvCxnSpPr>
        <p:spPr>
          <a:xfrm flipH="1">
            <a:off x="1864361" y="2553045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476148" y="2585453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" idx="0"/>
          </p:cNvCxnSpPr>
          <p:nvPr/>
        </p:nvCxnSpPr>
        <p:spPr>
          <a:xfrm flipH="1">
            <a:off x="3507510" y="1230296"/>
            <a:ext cx="2492438" cy="3087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2" idx="0"/>
          </p:cNvCxnSpPr>
          <p:nvPr/>
        </p:nvCxnSpPr>
        <p:spPr>
          <a:xfrm>
            <a:off x="5999948" y="1221163"/>
            <a:ext cx="3039681" cy="31792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  <a:endCxn id="23" idx="0"/>
          </p:cNvCxnSpPr>
          <p:nvPr/>
        </p:nvCxnSpPr>
        <p:spPr>
          <a:xfrm>
            <a:off x="3507510" y="2569863"/>
            <a:ext cx="1206276" cy="342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119296" y="2580407"/>
            <a:ext cx="1204884" cy="36391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0D1DAD5-5E86-5EDF-C04F-8F31F9F16C1A}"/>
              </a:ext>
            </a:extLst>
          </p:cNvPr>
          <p:cNvSpPr/>
          <p:nvPr/>
        </p:nvSpPr>
        <p:spPr>
          <a:xfrm>
            <a:off x="6179322" y="206265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2AF1E8-33E2-8443-7068-EF72060ED796}"/>
              </a:ext>
            </a:extLst>
          </p:cNvPr>
          <p:cNvSpPr/>
          <p:nvPr/>
        </p:nvSpPr>
        <p:spPr>
          <a:xfrm>
            <a:off x="9376253" y="1521053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5C58A-BBFE-C289-A2BA-3BAEADADFB2E}"/>
              </a:ext>
            </a:extLst>
          </p:cNvPr>
          <p:cNvSpPr/>
          <p:nvPr/>
        </p:nvSpPr>
        <p:spPr>
          <a:xfrm>
            <a:off x="10890381" y="2947620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6,8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5D40BE-C480-6BA8-E71E-5123D465D161}"/>
              </a:ext>
            </a:extLst>
          </p:cNvPr>
          <p:cNvSpPr/>
          <p:nvPr/>
        </p:nvSpPr>
        <p:spPr>
          <a:xfrm>
            <a:off x="7957687" y="296676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2BA435-3B9F-E2C4-7EC8-95BDBEA09626}"/>
              </a:ext>
            </a:extLst>
          </p:cNvPr>
          <p:cNvSpPr/>
          <p:nvPr/>
        </p:nvSpPr>
        <p:spPr>
          <a:xfrm>
            <a:off x="5092708" y="2887785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2,4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2AFCB1-6DEE-24F6-242F-DE5BED1391CF}"/>
              </a:ext>
            </a:extLst>
          </p:cNvPr>
          <p:cNvSpPr/>
          <p:nvPr/>
        </p:nvSpPr>
        <p:spPr>
          <a:xfrm>
            <a:off x="2247449" y="291921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A6944C-EE7B-604F-48A3-415D461F555B}"/>
              </a:ext>
            </a:extLst>
          </p:cNvPr>
          <p:cNvSpPr/>
          <p:nvPr/>
        </p:nvSpPr>
        <p:spPr>
          <a:xfrm>
            <a:off x="8484776" y="224394"/>
            <a:ext cx="2289616" cy="613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Ranges given as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[include, exclude)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D516B7-43E4-C560-7588-78FCFF91F4B6}"/>
              </a:ext>
            </a:extLst>
          </p:cNvPr>
          <p:cNvSpPr/>
          <p:nvPr/>
        </p:nvSpPr>
        <p:spPr>
          <a:xfrm>
            <a:off x="4205550" y="1545861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0,4</a:t>
            </a:r>
          </a:p>
        </p:txBody>
      </p:sp>
    </p:spTree>
    <p:extLst>
      <p:ext uri="{BB962C8B-B14F-4D97-AF65-F5344CB8AC3E}">
        <p14:creationId xmlns:p14="http://schemas.microsoft.com/office/powerpoint/2010/main" val="551455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4981" y="5702532"/>
          <a:ext cx="11384736" cy="8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9100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56800" y="1903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361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384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6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7950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10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23480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27375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96646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35668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08452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4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46554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43092" y="4384509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27611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22743" y="437389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264770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83952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</a:t>
            </a:r>
          </a:p>
          <a:p>
            <a:r>
              <a:rPr lang="en-US" sz="2800" dirty="0"/>
              <a:t>L:</a:t>
            </a:r>
          </a:p>
        </p:txBody>
      </p:sp>
      <p:cxnSp>
        <p:nvCxnSpPr>
          <p:cNvPr id="34" name="Straight Arrow Connector 33"/>
          <p:cNvCxnSpPr>
            <a:stCxn id="21" idx="2"/>
            <a:endCxn id="10" idx="0"/>
          </p:cNvCxnSpPr>
          <p:nvPr/>
        </p:nvCxnSpPr>
        <p:spPr>
          <a:xfrm flipH="1">
            <a:off x="1033089" y="3942693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22917" y="3932651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</p:cNvCxnSpPr>
          <p:nvPr/>
        </p:nvCxnSpPr>
        <p:spPr>
          <a:xfrm flipH="1">
            <a:off x="6747171" y="3990691"/>
            <a:ext cx="835886" cy="3997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 flipH="1">
            <a:off x="9794475" y="3962518"/>
            <a:ext cx="731475" cy="391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6" idx="0"/>
          </p:cNvCxnSpPr>
          <p:nvPr/>
        </p:nvCxnSpPr>
        <p:spPr>
          <a:xfrm>
            <a:off x="1864361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35267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</p:cNvCxnSpPr>
          <p:nvPr/>
        </p:nvCxnSpPr>
        <p:spPr>
          <a:xfrm>
            <a:off x="7583057" y="3990691"/>
            <a:ext cx="795324" cy="39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10522078" y="3989302"/>
            <a:ext cx="591579" cy="36453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0"/>
          </p:cNvCxnSpPr>
          <p:nvPr/>
        </p:nvCxnSpPr>
        <p:spPr>
          <a:xfrm flipH="1">
            <a:off x="1864361" y="2553045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476148" y="2585453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" idx="0"/>
          </p:cNvCxnSpPr>
          <p:nvPr/>
        </p:nvCxnSpPr>
        <p:spPr>
          <a:xfrm flipH="1">
            <a:off x="3507510" y="1230296"/>
            <a:ext cx="2492438" cy="3087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2" idx="0"/>
          </p:cNvCxnSpPr>
          <p:nvPr/>
        </p:nvCxnSpPr>
        <p:spPr>
          <a:xfrm>
            <a:off x="5999948" y="1221163"/>
            <a:ext cx="3039681" cy="31792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  <a:endCxn id="23" idx="0"/>
          </p:cNvCxnSpPr>
          <p:nvPr/>
        </p:nvCxnSpPr>
        <p:spPr>
          <a:xfrm>
            <a:off x="3507510" y="2569863"/>
            <a:ext cx="1206276" cy="342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119296" y="2580407"/>
            <a:ext cx="1204884" cy="36391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220A6A0-FBAE-1049-4D5C-B599F36FA660}"/>
              </a:ext>
            </a:extLst>
          </p:cNvPr>
          <p:cNvSpPr/>
          <p:nvPr/>
        </p:nvSpPr>
        <p:spPr>
          <a:xfrm>
            <a:off x="6179322" y="206265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5C54-7A12-C866-F40F-0C32107C234C}"/>
              </a:ext>
            </a:extLst>
          </p:cNvPr>
          <p:cNvSpPr/>
          <p:nvPr/>
        </p:nvSpPr>
        <p:spPr>
          <a:xfrm>
            <a:off x="9376253" y="1521053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C80A90-4275-6E23-CA09-E9C5C4EE62C0}"/>
              </a:ext>
            </a:extLst>
          </p:cNvPr>
          <p:cNvSpPr/>
          <p:nvPr/>
        </p:nvSpPr>
        <p:spPr>
          <a:xfrm>
            <a:off x="10890381" y="2947620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6,8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B473B-033A-8616-21D7-52A9E0404234}"/>
              </a:ext>
            </a:extLst>
          </p:cNvPr>
          <p:cNvSpPr/>
          <p:nvPr/>
        </p:nvSpPr>
        <p:spPr>
          <a:xfrm>
            <a:off x="7957687" y="296676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410286-4ED0-69F7-5AAC-06C01AFAE6E9}"/>
              </a:ext>
            </a:extLst>
          </p:cNvPr>
          <p:cNvSpPr/>
          <p:nvPr/>
        </p:nvSpPr>
        <p:spPr>
          <a:xfrm>
            <a:off x="5092708" y="2887785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2,4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C3CD42-AD96-49E7-A100-63AD73877776}"/>
              </a:ext>
            </a:extLst>
          </p:cNvPr>
          <p:cNvSpPr/>
          <p:nvPr/>
        </p:nvSpPr>
        <p:spPr>
          <a:xfrm>
            <a:off x="2247449" y="291921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6F62D7-7026-00B1-DCAB-E34C376AEC4C}"/>
              </a:ext>
            </a:extLst>
          </p:cNvPr>
          <p:cNvSpPr/>
          <p:nvPr/>
        </p:nvSpPr>
        <p:spPr>
          <a:xfrm>
            <a:off x="8484776" y="224394"/>
            <a:ext cx="2289616" cy="613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Ranges given as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[include, exclude)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57A75E-48D6-B08C-EA62-86B91B93682E}"/>
              </a:ext>
            </a:extLst>
          </p:cNvPr>
          <p:cNvSpPr/>
          <p:nvPr/>
        </p:nvSpPr>
        <p:spPr>
          <a:xfrm>
            <a:off x="4205550" y="1545861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0,4</a:t>
            </a:r>
          </a:p>
        </p:txBody>
      </p:sp>
    </p:spTree>
    <p:extLst>
      <p:ext uri="{BB962C8B-B14F-4D97-AF65-F5344CB8AC3E}">
        <p14:creationId xmlns:p14="http://schemas.microsoft.com/office/powerpoint/2010/main" val="1421505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4981" y="5702532"/>
          <a:ext cx="11384736" cy="8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9100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56800" y="1903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76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361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36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384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6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7950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10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23480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40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27375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26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96646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30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35668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10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08452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4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46554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16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43092" y="4384509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10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27611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16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22743" y="437389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14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264770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2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83952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8</a:t>
            </a:r>
          </a:p>
          <a:p>
            <a:r>
              <a:rPr lang="en-US" sz="2800" dirty="0"/>
              <a:t>L:</a:t>
            </a:r>
          </a:p>
        </p:txBody>
      </p:sp>
      <p:cxnSp>
        <p:nvCxnSpPr>
          <p:cNvPr id="34" name="Straight Arrow Connector 33"/>
          <p:cNvCxnSpPr>
            <a:stCxn id="21" idx="2"/>
            <a:endCxn id="10" idx="0"/>
          </p:cNvCxnSpPr>
          <p:nvPr/>
        </p:nvCxnSpPr>
        <p:spPr>
          <a:xfrm flipH="1">
            <a:off x="1033089" y="3942693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22917" y="3932651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</p:cNvCxnSpPr>
          <p:nvPr/>
        </p:nvCxnSpPr>
        <p:spPr>
          <a:xfrm flipH="1">
            <a:off x="6747171" y="3990691"/>
            <a:ext cx="835886" cy="3997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 flipH="1">
            <a:off x="9794475" y="3962518"/>
            <a:ext cx="731475" cy="391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6" idx="0"/>
          </p:cNvCxnSpPr>
          <p:nvPr/>
        </p:nvCxnSpPr>
        <p:spPr>
          <a:xfrm>
            <a:off x="1864361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35267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</p:cNvCxnSpPr>
          <p:nvPr/>
        </p:nvCxnSpPr>
        <p:spPr>
          <a:xfrm>
            <a:off x="7583057" y="3990691"/>
            <a:ext cx="795324" cy="39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10522078" y="3989302"/>
            <a:ext cx="591579" cy="36453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0"/>
          </p:cNvCxnSpPr>
          <p:nvPr/>
        </p:nvCxnSpPr>
        <p:spPr>
          <a:xfrm flipH="1">
            <a:off x="1864361" y="2553045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476148" y="2585453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" idx="0"/>
          </p:cNvCxnSpPr>
          <p:nvPr/>
        </p:nvCxnSpPr>
        <p:spPr>
          <a:xfrm flipH="1">
            <a:off x="3507510" y="1230296"/>
            <a:ext cx="2492438" cy="3087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2" idx="0"/>
          </p:cNvCxnSpPr>
          <p:nvPr/>
        </p:nvCxnSpPr>
        <p:spPr>
          <a:xfrm>
            <a:off x="5999948" y="1221163"/>
            <a:ext cx="3039681" cy="31792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  <a:endCxn id="23" idx="0"/>
          </p:cNvCxnSpPr>
          <p:nvPr/>
        </p:nvCxnSpPr>
        <p:spPr>
          <a:xfrm>
            <a:off x="3507510" y="2569863"/>
            <a:ext cx="1206276" cy="342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119296" y="2580407"/>
            <a:ext cx="1204884" cy="36391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4945E2C-CC46-6609-D48E-BE1DB9C1BCA2}"/>
              </a:ext>
            </a:extLst>
          </p:cNvPr>
          <p:cNvSpPr/>
          <p:nvPr/>
        </p:nvSpPr>
        <p:spPr>
          <a:xfrm>
            <a:off x="6179322" y="206265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D9E665-3BBB-EDDE-72E8-BEC8C9D40F85}"/>
              </a:ext>
            </a:extLst>
          </p:cNvPr>
          <p:cNvSpPr/>
          <p:nvPr/>
        </p:nvSpPr>
        <p:spPr>
          <a:xfrm>
            <a:off x="9376253" y="1521053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2AF41-1E09-06B3-0E20-EF2A56FE558B}"/>
              </a:ext>
            </a:extLst>
          </p:cNvPr>
          <p:cNvSpPr/>
          <p:nvPr/>
        </p:nvSpPr>
        <p:spPr>
          <a:xfrm>
            <a:off x="10890381" y="2947620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6,8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B379B8-9059-4879-96FB-5017C780DC2B}"/>
              </a:ext>
            </a:extLst>
          </p:cNvPr>
          <p:cNvSpPr/>
          <p:nvPr/>
        </p:nvSpPr>
        <p:spPr>
          <a:xfrm>
            <a:off x="7957687" y="296676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CCDFCF-2E05-1829-AF3E-6456080085C7}"/>
              </a:ext>
            </a:extLst>
          </p:cNvPr>
          <p:cNvSpPr/>
          <p:nvPr/>
        </p:nvSpPr>
        <p:spPr>
          <a:xfrm>
            <a:off x="5092708" y="2887785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2,4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552942-B7F3-8C82-6A11-F8AC6B0F461B}"/>
              </a:ext>
            </a:extLst>
          </p:cNvPr>
          <p:cNvSpPr/>
          <p:nvPr/>
        </p:nvSpPr>
        <p:spPr>
          <a:xfrm>
            <a:off x="2247449" y="291921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5DEB-A5AD-9F28-078B-63D28A74A92D}"/>
              </a:ext>
            </a:extLst>
          </p:cNvPr>
          <p:cNvSpPr/>
          <p:nvPr/>
        </p:nvSpPr>
        <p:spPr>
          <a:xfrm>
            <a:off x="4205550" y="1545861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0,4</a:t>
            </a:r>
          </a:p>
        </p:txBody>
      </p:sp>
    </p:spTree>
    <p:extLst>
      <p:ext uri="{BB962C8B-B14F-4D97-AF65-F5344CB8AC3E}">
        <p14:creationId xmlns:p14="http://schemas.microsoft.com/office/powerpoint/2010/main" val="3387769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Calculating those sums is the end of the first pass.</a:t>
            </a:r>
          </a:p>
          <a:p>
            <a:r>
              <a:rPr lang="en-US" sz="2800" dirty="0"/>
              <a:t>How long does it take in parallel?</a:t>
            </a:r>
          </a:p>
          <a:p>
            <a:endParaRPr lang="en-US" sz="2800" dirty="0"/>
          </a:p>
          <a:p>
            <a:r>
              <a:rPr lang="en-US" sz="2800" dirty="0"/>
              <a:t>Work: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Span:</a:t>
            </a:r>
          </a:p>
          <a:p>
            <a:endParaRPr lang="en-US" sz="2800" dirty="0"/>
          </a:p>
          <a:p>
            <a:r>
              <a:rPr lang="en-US" sz="2800" dirty="0"/>
              <a:t>Remember “work” is the running time on one processor.</a:t>
            </a:r>
          </a:p>
          <a:p>
            <a:r>
              <a:rPr lang="en-US" sz="2800" dirty="0"/>
              <a:t>“span” is the running time on infinitely many processors.</a:t>
            </a:r>
          </a:p>
        </p:txBody>
      </p:sp>
    </p:spTree>
    <p:extLst>
      <p:ext uri="{BB962C8B-B14F-4D97-AF65-F5344CB8AC3E}">
        <p14:creationId xmlns:p14="http://schemas.microsoft.com/office/powerpoint/2010/main" val="1834335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Calculating those sums is the end of the first pass.</a:t>
                </a:r>
              </a:p>
              <a:p>
                <a:r>
                  <a:rPr lang="en-US" sz="2800" dirty="0"/>
                  <a:t>How long does it take in parallel?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Work: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800" dirty="0"/>
                </a:br>
                <a:endParaRPr lang="en-US" sz="2800" dirty="0"/>
              </a:p>
              <a:p>
                <a:r>
                  <a:rPr lang="en-US" sz="2800" dirty="0"/>
                  <a:t>Span: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Just slightly modify our sum reduce code to build the data structure.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884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4981" y="5702532"/>
          <a:ext cx="11384736" cy="8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9100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56800" y="1903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76</a:t>
            </a:r>
          </a:p>
          <a:p>
            <a:r>
              <a:rPr lang="en-US" sz="2800" dirty="0"/>
              <a:t>Left sum: 0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361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36</a:t>
            </a:r>
          </a:p>
          <a:p>
            <a:r>
              <a:rPr lang="en-US" sz="2800" dirty="0"/>
              <a:t>Left Sum: 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384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6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7950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10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23480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40</a:t>
            </a:r>
          </a:p>
          <a:p>
            <a:r>
              <a:rPr lang="en-US" sz="2800" dirty="0"/>
              <a:t>Left Sum:0+36=36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27375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26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96646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30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35668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10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08452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4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46554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16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43092" y="4384509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10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27611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16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22743" y="437389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14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264770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2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83952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8</a:t>
            </a:r>
          </a:p>
          <a:p>
            <a:r>
              <a:rPr lang="en-US" sz="2800" dirty="0"/>
              <a:t>L:</a:t>
            </a:r>
          </a:p>
        </p:txBody>
      </p:sp>
      <p:cxnSp>
        <p:nvCxnSpPr>
          <p:cNvPr id="34" name="Straight Arrow Connector 33"/>
          <p:cNvCxnSpPr>
            <a:stCxn id="21" idx="2"/>
            <a:endCxn id="10" idx="0"/>
          </p:cNvCxnSpPr>
          <p:nvPr/>
        </p:nvCxnSpPr>
        <p:spPr>
          <a:xfrm flipH="1">
            <a:off x="1033089" y="3942693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22917" y="3932651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</p:cNvCxnSpPr>
          <p:nvPr/>
        </p:nvCxnSpPr>
        <p:spPr>
          <a:xfrm flipH="1">
            <a:off x="6747171" y="3990691"/>
            <a:ext cx="835886" cy="3997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 flipH="1">
            <a:off x="9794475" y="3962518"/>
            <a:ext cx="731475" cy="391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6" idx="0"/>
          </p:cNvCxnSpPr>
          <p:nvPr/>
        </p:nvCxnSpPr>
        <p:spPr>
          <a:xfrm>
            <a:off x="1864361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35267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</p:cNvCxnSpPr>
          <p:nvPr/>
        </p:nvCxnSpPr>
        <p:spPr>
          <a:xfrm>
            <a:off x="7583057" y="3990691"/>
            <a:ext cx="795324" cy="39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10522078" y="3989302"/>
            <a:ext cx="591579" cy="36453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0"/>
          </p:cNvCxnSpPr>
          <p:nvPr/>
        </p:nvCxnSpPr>
        <p:spPr>
          <a:xfrm flipH="1">
            <a:off x="1864361" y="2553045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476148" y="2585453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" idx="0"/>
          </p:cNvCxnSpPr>
          <p:nvPr/>
        </p:nvCxnSpPr>
        <p:spPr>
          <a:xfrm flipH="1">
            <a:off x="3507510" y="1230296"/>
            <a:ext cx="2492438" cy="3087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2" idx="0"/>
          </p:cNvCxnSpPr>
          <p:nvPr/>
        </p:nvCxnSpPr>
        <p:spPr>
          <a:xfrm>
            <a:off x="5999948" y="1221163"/>
            <a:ext cx="3039681" cy="31792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  <a:endCxn id="23" idx="0"/>
          </p:cNvCxnSpPr>
          <p:nvPr/>
        </p:nvCxnSpPr>
        <p:spPr>
          <a:xfrm>
            <a:off x="3507510" y="2569863"/>
            <a:ext cx="1206276" cy="342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119296" y="2580407"/>
            <a:ext cx="1204884" cy="36391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3056" y="227029"/>
            <a:ext cx="454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right child has a left sum of:</a:t>
            </a:r>
          </a:p>
          <a:p>
            <a:r>
              <a:rPr lang="en-US" sz="2400" dirty="0"/>
              <a:t>Your left sum + its sibling’s sum.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779" y="190385"/>
            <a:ext cx="3659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left child gets your left sum.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8ED4BB-05D9-6663-4891-6085A05FE8CC}"/>
              </a:ext>
            </a:extLst>
          </p:cNvPr>
          <p:cNvSpPr/>
          <p:nvPr/>
        </p:nvSpPr>
        <p:spPr>
          <a:xfrm>
            <a:off x="6179322" y="206265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CB1E2-033B-FC51-B0AF-62F2124F4CC6}"/>
              </a:ext>
            </a:extLst>
          </p:cNvPr>
          <p:cNvSpPr/>
          <p:nvPr/>
        </p:nvSpPr>
        <p:spPr>
          <a:xfrm>
            <a:off x="9376253" y="1521053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027773-68F6-F87A-B1EB-9CA808F493C5}"/>
              </a:ext>
            </a:extLst>
          </p:cNvPr>
          <p:cNvSpPr/>
          <p:nvPr/>
        </p:nvSpPr>
        <p:spPr>
          <a:xfrm>
            <a:off x="10890381" y="2947620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6,8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C5550A-DBD7-D341-0EA0-5726EC395104}"/>
              </a:ext>
            </a:extLst>
          </p:cNvPr>
          <p:cNvSpPr/>
          <p:nvPr/>
        </p:nvSpPr>
        <p:spPr>
          <a:xfrm>
            <a:off x="7957687" y="296676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D2C925-C2C3-588A-DE07-3EB200ACBAFC}"/>
              </a:ext>
            </a:extLst>
          </p:cNvPr>
          <p:cNvSpPr/>
          <p:nvPr/>
        </p:nvSpPr>
        <p:spPr>
          <a:xfrm>
            <a:off x="5092708" y="2887785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2,4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43DB2C-D1D6-DB48-51D7-ED5A688B43DF}"/>
              </a:ext>
            </a:extLst>
          </p:cNvPr>
          <p:cNvSpPr/>
          <p:nvPr/>
        </p:nvSpPr>
        <p:spPr>
          <a:xfrm>
            <a:off x="2247449" y="291921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B4636E-D6D2-3930-6023-8A642CB3C6FF}"/>
              </a:ext>
            </a:extLst>
          </p:cNvPr>
          <p:cNvSpPr/>
          <p:nvPr/>
        </p:nvSpPr>
        <p:spPr>
          <a:xfrm>
            <a:off x="4205550" y="1545861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0,4</a:t>
            </a:r>
          </a:p>
        </p:txBody>
      </p:sp>
    </p:spTree>
    <p:extLst>
      <p:ext uri="{BB962C8B-B14F-4D97-AF65-F5344CB8AC3E}">
        <p14:creationId xmlns:p14="http://schemas.microsoft.com/office/powerpoint/2010/main" val="3701124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4981" y="5702532"/>
          <a:ext cx="11384736" cy="8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9100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56800" y="1903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76</a:t>
            </a:r>
          </a:p>
          <a:p>
            <a:r>
              <a:rPr lang="en-US" sz="2800" dirty="0"/>
              <a:t>Left sum: 0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361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36</a:t>
            </a:r>
          </a:p>
          <a:p>
            <a:r>
              <a:rPr lang="en-US" sz="2800" dirty="0"/>
              <a:t>Left Sum: 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384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6</a:t>
            </a:r>
          </a:p>
          <a:p>
            <a:r>
              <a:rPr lang="en-US" sz="2800" dirty="0"/>
              <a:t>L: 0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7950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10</a:t>
            </a:r>
          </a:p>
          <a:p>
            <a:r>
              <a:rPr lang="en-US" sz="2800" dirty="0"/>
              <a:t>Left Sum: 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23480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40</a:t>
            </a:r>
          </a:p>
          <a:p>
            <a:r>
              <a:rPr lang="en-US" sz="2800" dirty="0"/>
              <a:t>Left Sum:0+36=36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27375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26</a:t>
            </a:r>
          </a:p>
          <a:p>
            <a:r>
              <a:rPr lang="en-US" sz="2800" dirty="0"/>
              <a:t>Left Sum: 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96646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30</a:t>
            </a:r>
          </a:p>
          <a:p>
            <a:r>
              <a:rPr lang="en-US" sz="2800" dirty="0"/>
              <a:t>Left Sum: 36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35668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10</a:t>
            </a:r>
          </a:p>
          <a:p>
            <a:r>
              <a:rPr lang="en-US" sz="2800" dirty="0"/>
              <a:t>Left Sum: 66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08452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4</a:t>
            </a:r>
          </a:p>
          <a:p>
            <a:r>
              <a:rPr lang="en-US" sz="2800" dirty="0"/>
              <a:t>L: 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46554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16</a:t>
            </a:r>
          </a:p>
          <a:p>
            <a:r>
              <a:rPr lang="en-US" sz="2800" dirty="0"/>
              <a:t>L: 10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43092" y="4384509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10</a:t>
            </a:r>
          </a:p>
          <a:p>
            <a:r>
              <a:rPr lang="en-US" sz="2800" dirty="0"/>
              <a:t>L: 26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27611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16</a:t>
            </a:r>
          </a:p>
          <a:p>
            <a:r>
              <a:rPr lang="en-US" sz="2800" dirty="0"/>
              <a:t>L: 36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22743" y="437389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14</a:t>
            </a:r>
          </a:p>
          <a:p>
            <a:r>
              <a:rPr lang="en-US" sz="2800" dirty="0"/>
              <a:t>L: 52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264770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2</a:t>
            </a:r>
          </a:p>
          <a:p>
            <a:r>
              <a:rPr lang="en-US" sz="2800" dirty="0"/>
              <a:t>L: 66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83952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8</a:t>
            </a:r>
          </a:p>
          <a:p>
            <a:r>
              <a:rPr lang="en-US" sz="2800" dirty="0"/>
              <a:t>L: 68</a:t>
            </a:r>
          </a:p>
        </p:txBody>
      </p:sp>
      <p:cxnSp>
        <p:nvCxnSpPr>
          <p:cNvPr id="34" name="Straight Arrow Connector 33"/>
          <p:cNvCxnSpPr>
            <a:stCxn id="21" idx="2"/>
            <a:endCxn id="10" idx="0"/>
          </p:cNvCxnSpPr>
          <p:nvPr/>
        </p:nvCxnSpPr>
        <p:spPr>
          <a:xfrm flipH="1">
            <a:off x="1033089" y="3942693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22917" y="3932651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</p:cNvCxnSpPr>
          <p:nvPr/>
        </p:nvCxnSpPr>
        <p:spPr>
          <a:xfrm flipH="1">
            <a:off x="6747171" y="3990691"/>
            <a:ext cx="835886" cy="3997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 flipH="1">
            <a:off x="9794475" y="3962518"/>
            <a:ext cx="731475" cy="391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6" idx="0"/>
          </p:cNvCxnSpPr>
          <p:nvPr/>
        </p:nvCxnSpPr>
        <p:spPr>
          <a:xfrm>
            <a:off x="1864361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35267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</p:cNvCxnSpPr>
          <p:nvPr/>
        </p:nvCxnSpPr>
        <p:spPr>
          <a:xfrm>
            <a:off x="7583057" y="3990691"/>
            <a:ext cx="795324" cy="39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10522078" y="3989302"/>
            <a:ext cx="591579" cy="36453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0"/>
          </p:cNvCxnSpPr>
          <p:nvPr/>
        </p:nvCxnSpPr>
        <p:spPr>
          <a:xfrm flipH="1">
            <a:off x="1864361" y="2553045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476148" y="2585453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" idx="0"/>
          </p:cNvCxnSpPr>
          <p:nvPr/>
        </p:nvCxnSpPr>
        <p:spPr>
          <a:xfrm flipH="1">
            <a:off x="3507510" y="1230296"/>
            <a:ext cx="2492438" cy="3087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2" idx="0"/>
          </p:cNvCxnSpPr>
          <p:nvPr/>
        </p:nvCxnSpPr>
        <p:spPr>
          <a:xfrm>
            <a:off x="5999948" y="1221163"/>
            <a:ext cx="3039681" cy="31792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  <a:endCxn id="23" idx="0"/>
          </p:cNvCxnSpPr>
          <p:nvPr/>
        </p:nvCxnSpPr>
        <p:spPr>
          <a:xfrm>
            <a:off x="3507510" y="2569863"/>
            <a:ext cx="1206276" cy="342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119296" y="2580407"/>
            <a:ext cx="1204884" cy="36391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3056" y="227029"/>
            <a:ext cx="454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right child has a left sum of:</a:t>
            </a:r>
          </a:p>
          <a:p>
            <a:r>
              <a:rPr lang="en-US" sz="2400" dirty="0"/>
              <a:t>Your left sum + its sibling’s sum.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779" y="190385"/>
            <a:ext cx="3659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left child gets your left sum.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9DD46-DF75-331E-5506-5737261FB36D}"/>
              </a:ext>
            </a:extLst>
          </p:cNvPr>
          <p:cNvSpPr/>
          <p:nvPr/>
        </p:nvSpPr>
        <p:spPr>
          <a:xfrm>
            <a:off x="6179322" y="206265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FCF4B3-DBDA-117E-0F31-9F491A00A684}"/>
              </a:ext>
            </a:extLst>
          </p:cNvPr>
          <p:cNvSpPr/>
          <p:nvPr/>
        </p:nvSpPr>
        <p:spPr>
          <a:xfrm>
            <a:off x="9376253" y="1521053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B3D9CA-69FA-6C4F-F3F9-F2B4B2288755}"/>
              </a:ext>
            </a:extLst>
          </p:cNvPr>
          <p:cNvSpPr/>
          <p:nvPr/>
        </p:nvSpPr>
        <p:spPr>
          <a:xfrm>
            <a:off x="10890381" y="2947620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6,8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33EA56-9E91-85C3-045E-194BC2A200BF}"/>
              </a:ext>
            </a:extLst>
          </p:cNvPr>
          <p:cNvSpPr/>
          <p:nvPr/>
        </p:nvSpPr>
        <p:spPr>
          <a:xfrm>
            <a:off x="7957687" y="296676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D71AF5-578E-9627-B9C9-2515B531E949}"/>
              </a:ext>
            </a:extLst>
          </p:cNvPr>
          <p:cNvSpPr/>
          <p:nvPr/>
        </p:nvSpPr>
        <p:spPr>
          <a:xfrm>
            <a:off x="5092708" y="2887785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2,4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5A5F5D-E611-BF0C-06CA-6D7D9CBDDB9F}"/>
              </a:ext>
            </a:extLst>
          </p:cNvPr>
          <p:cNvSpPr/>
          <p:nvPr/>
        </p:nvSpPr>
        <p:spPr>
          <a:xfrm>
            <a:off x="2247449" y="291921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F77563-F90A-F9A8-13DB-F6F04B912814}"/>
              </a:ext>
            </a:extLst>
          </p:cNvPr>
          <p:cNvSpPr/>
          <p:nvPr/>
        </p:nvSpPr>
        <p:spPr>
          <a:xfrm>
            <a:off x="4205550" y="1545861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0,4</a:t>
            </a:r>
          </a:p>
        </p:txBody>
      </p:sp>
    </p:spTree>
    <p:extLst>
      <p:ext uri="{BB962C8B-B14F-4D97-AF65-F5344CB8AC3E}">
        <p14:creationId xmlns:p14="http://schemas.microsoft.com/office/powerpoint/2010/main" val="3703390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Once we’ve finished calculating the sums, we’ll start on the left sums.</a:t>
            </a:r>
            <a:br>
              <a:rPr lang="en-US" sz="2800" dirty="0"/>
            </a:br>
            <a:r>
              <a:rPr lang="en-US" sz="2800" dirty="0"/>
              <a:t>Can we do that step in parallel?</a:t>
            </a:r>
          </a:p>
          <a:p>
            <a:r>
              <a:rPr lang="en-US" sz="2800" dirty="0"/>
              <a:t>YES!</a:t>
            </a:r>
          </a:p>
          <a:p>
            <a:endParaRPr lang="en-US" sz="2800" dirty="0"/>
          </a:p>
          <a:p>
            <a:r>
              <a:rPr lang="en-US" sz="2800" dirty="0"/>
              <a:t>Why are we doing two separate passes?</a:t>
            </a:r>
            <a:br>
              <a:rPr lang="en-US" sz="2800" dirty="0"/>
            </a:br>
            <a:r>
              <a:rPr lang="en-US" sz="2800" dirty="0"/>
              <a:t>Those sum values have to be stored and ready.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Second pass has:</a:t>
            </a:r>
            <a:br>
              <a:rPr lang="en-US" sz="2800" dirty="0"/>
            </a:br>
            <a:r>
              <a:rPr lang="en-US" sz="2800" dirty="0"/>
              <a:t>Work:</a:t>
            </a:r>
          </a:p>
          <a:p>
            <a:r>
              <a:rPr lang="en-US" sz="2800" dirty="0"/>
              <a:t>Span: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002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5A713-FFC3-BC38-F848-29E6EDE6A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C8F7-D1AC-4D63-FB64-92056607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Diagram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11083C5-F56D-42B7-B246-9B7D41E92CFD}"/>
              </a:ext>
            </a:extLst>
          </p:cNvPr>
          <p:cNvGrpSpPr/>
          <p:nvPr/>
        </p:nvGrpSpPr>
        <p:grpSpPr>
          <a:xfrm>
            <a:off x="3699934" y="960310"/>
            <a:ext cx="3332535" cy="2219118"/>
            <a:chOff x="3699934" y="1277943"/>
            <a:chExt cx="3332535" cy="221911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A1A8EDA-CFA8-2A59-91B3-147FEF6AE780}"/>
                </a:ext>
              </a:extLst>
            </p:cNvPr>
            <p:cNvSpPr/>
            <p:nvPr/>
          </p:nvSpPr>
          <p:spPr>
            <a:xfrm>
              <a:off x="5300134" y="1277943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BF3EA6A-C3AE-2037-F51C-7148393F1A32}"/>
                </a:ext>
              </a:extLst>
            </p:cNvPr>
            <p:cNvSpPr/>
            <p:nvPr/>
          </p:nvSpPr>
          <p:spPr>
            <a:xfrm>
              <a:off x="5923335" y="2073809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E7D9E2-DF1E-8E9C-CF07-1C80FEB567A1}"/>
                </a:ext>
              </a:extLst>
            </p:cNvPr>
            <p:cNvSpPr/>
            <p:nvPr/>
          </p:nvSpPr>
          <p:spPr>
            <a:xfrm>
              <a:off x="4461934" y="2073809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3782FA3-4650-DB65-54EE-75269466885A}"/>
                </a:ext>
              </a:extLst>
            </p:cNvPr>
            <p:cNvSpPr/>
            <p:nvPr/>
          </p:nvSpPr>
          <p:spPr>
            <a:xfrm>
              <a:off x="6473669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E48AF7-B288-5B92-DE6F-7D54649D4975}"/>
                </a:ext>
              </a:extLst>
            </p:cNvPr>
            <p:cNvSpPr/>
            <p:nvPr/>
          </p:nvSpPr>
          <p:spPr>
            <a:xfrm>
              <a:off x="5643935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451F2B3-E2F9-E3C8-2479-E927DA7BF545}"/>
                </a:ext>
              </a:extLst>
            </p:cNvPr>
            <p:cNvSpPr/>
            <p:nvPr/>
          </p:nvSpPr>
          <p:spPr>
            <a:xfrm>
              <a:off x="4741334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2EB2AC-5F15-30ED-6511-831D81F6C352}"/>
                </a:ext>
              </a:extLst>
            </p:cNvPr>
            <p:cNvSpPr/>
            <p:nvPr/>
          </p:nvSpPr>
          <p:spPr>
            <a:xfrm>
              <a:off x="3699934" y="2988207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80C0180-F403-5CF0-729E-9BA357B4EEA5}"/>
                </a:ext>
              </a:extLst>
            </p:cNvPr>
            <p:cNvCxnSpPr>
              <a:stCxn id="4" idx="3"/>
              <a:endCxn id="6" idx="7"/>
            </p:cNvCxnSpPr>
            <p:nvPr/>
          </p:nvCxnSpPr>
          <p:spPr>
            <a:xfrm flipH="1">
              <a:off x="4938900" y="1712276"/>
              <a:ext cx="443068" cy="4360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2524B46-4F1E-A560-B594-6B960E23FCD2}"/>
                </a:ext>
              </a:extLst>
            </p:cNvPr>
            <p:cNvCxnSpPr>
              <a:stCxn id="4" idx="5"/>
              <a:endCxn id="5" idx="0"/>
            </p:cNvCxnSpPr>
            <p:nvPr/>
          </p:nvCxnSpPr>
          <p:spPr>
            <a:xfrm>
              <a:off x="5777100" y="1712276"/>
              <a:ext cx="425635" cy="361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2367CA-9468-5AB4-2FAA-9C74AA5BE999}"/>
                </a:ext>
              </a:extLst>
            </p:cNvPr>
            <p:cNvCxnSpPr>
              <a:stCxn id="6" idx="3"/>
              <a:endCxn id="10" idx="0"/>
            </p:cNvCxnSpPr>
            <p:nvPr/>
          </p:nvCxnSpPr>
          <p:spPr>
            <a:xfrm flipH="1">
              <a:off x="3979334" y="2508142"/>
              <a:ext cx="564434" cy="48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1CF38C9-DE88-5BBB-6BBE-A97A7873AC85}"/>
                </a:ext>
              </a:extLst>
            </p:cNvPr>
            <p:cNvCxnSpPr>
              <a:stCxn id="6" idx="4"/>
              <a:endCxn id="9" idx="0"/>
            </p:cNvCxnSpPr>
            <p:nvPr/>
          </p:nvCxnSpPr>
          <p:spPr>
            <a:xfrm>
              <a:off x="4741334" y="2582662"/>
              <a:ext cx="279400" cy="4055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45FDEF8-4B64-8F68-C15A-F109FB645456}"/>
                </a:ext>
              </a:extLst>
            </p:cNvPr>
            <p:cNvCxnSpPr>
              <a:stCxn id="5" idx="4"/>
              <a:endCxn id="8" idx="0"/>
            </p:cNvCxnSpPr>
            <p:nvPr/>
          </p:nvCxnSpPr>
          <p:spPr>
            <a:xfrm flipH="1">
              <a:off x="5923335" y="2582662"/>
              <a:ext cx="279400" cy="4055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8ED914D-2425-8482-4119-F4483014BDF5}"/>
                </a:ext>
              </a:extLst>
            </p:cNvPr>
            <p:cNvCxnSpPr>
              <a:stCxn id="5" idx="5"/>
              <a:endCxn id="7" idx="0"/>
            </p:cNvCxnSpPr>
            <p:nvPr/>
          </p:nvCxnSpPr>
          <p:spPr>
            <a:xfrm>
              <a:off x="6400301" y="2508142"/>
              <a:ext cx="352768" cy="4800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3B27AF0-1B3B-850C-1C48-E0C8CE0CA7D9}"/>
              </a:ext>
            </a:extLst>
          </p:cNvPr>
          <p:cNvSpPr/>
          <p:nvPr/>
        </p:nvSpPr>
        <p:spPr>
          <a:xfrm rot="10800000">
            <a:off x="4889235" y="6191817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0BAFF89-F9B1-CC4B-3BE7-2CD262C01C88}"/>
              </a:ext>
            </a:extLst>
          </p:cNvPr>
          <p:cNvSpPr/>
          <p:nvPr/>
        </p:nvSpPr>
        <p:spPr>
          <a:xfrm rot="10800000">
            <a:off x="4266034" y="5395951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54FE182-5711-D8A7-BF89-7CB0183079B5}"/>
              </a:ext>
            </a:extLst>
          </p:cNvPr>
          <p:cNvSpPr/>
          <p:nvPr/>
        </p:nvSpPr>
        <p:spPr>
          <a:xfrm rot="10800000">
            <a:off x="5727435" y="5395951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52C264-4079-3DF8-96E8-483348F25598}"/>
              </a:ext>
            </a:extLst>
          </p:cNvPr>
          <p:cNvSpPr/>
          <p:nvPr/>
        </p:nvSpPr>
        <p:spPr>
          <a:xfrm rot="10800000">
            <a:off x="3715700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A04D7DB-07CB-E77B-1544-B9FF481226C9}"/>
              </a:ext>
            </a:extLst>
          </p:cNvPr>
          <p:cNvSpPr/>
          <p:nvPr/>
        </p:nvSpPr>
        <p:spPr>
          <a:xfrm rot="10800000">
            <a:off x="4545434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A30212B-56EA-AE5A-0687-8B3C765DBD94}"/>
              </a:ext>
            </a:extLst>
          </p:cNvPr>
          <p:cNvSpPr/>
          <p:nvPr/>
        </p:nvSpPr>
        <p:spPr>
          <a:xfrm rot="10800000">
            <a:off x="5448035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6025A6D-B84C-76BE-659D-83C850368F64}"/>
              </a:ext>
            </a:extLst>
          </p:cNvPr>
          <p:cNvSpPr/>
          <p:nvPr/>
        </p:nvSpPr>
        <p:spPr>
          <a:xfrm rot="10800000">
            <a:off x="6489435" y="448155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300FADD-C7DB-6EA1-C1E8-AFF6A0242601}"/>
              </a:ext>
            </a:extLst>
          </p:cNvPr>
          <p:cNvCxnSpPr>
            <a:stCxn id="32" idx="3"/>
            <a:endCxn id="34" idx="7"/>
          </p:cNvCxnSpPr>
          <p:nvPr/>
        </p:nvCxnSpPr>
        <p:spPr>
          <a:xfrm rot="10800000" flipH="1">
            <a:off x="5366201" y="5830284"/>
            <a:ext cx="443068" cy="4360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EB10620-92FE-F86C-BB3E-896D7C6C143A}"/>
              </a:ext>
            </a:extLst>
          </p:cNvPr>
          <p:cNvCxnSpPr>
            <a:stCxn id="32" idx="5"/>
            <a:endCxn id="33" idx="0"/>
          </p:cNvCxnSpPr>
          <p:nvPr/>
        </p:nvCxnSpPr>
        <p:spPr>
          <a:xfrm rot="10800000">
            <a:off x="4545434" y="5904804"/>
            <a:ext cx="425635" cy="36153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5C052A-408A-EED9-0688-4B944CB22506}"/>
              </a:ext>
            </a:extLst>
          </p:cNvPr>
          <p:cNvCxnSpPr>
            <a:stCxn id="34" idx="3"/>
            <a:endCxn id="38" idx="0"/>
          </p:cNvCxnSpPr>
          <p:nvPr/>
        </p:nvCxnSpPr>
        <p:spPr>
          <a:xfrm rot="10800000" flipH="1">
            <a:off x="6204401" y="4990406"/>
            <a:ext cx="564434" cy="48006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0C4EBD6-E55E-5500-8CB3-2447C0E83748}"/>
              </a:ext>
            </a:extLst>
          </p:cNvPr>
          <p:cNvCxnSpPr>
            <a:stCxn id="34" idx="4"/>
            <a:endCxn id="37" idx="0"/>
          </p:cNvCxnSpPr>
          <p:nvPr/>
        </p:nvCxnSpPr>
        <p:spPr>
          <a:xfrm rot="10800000">
            <a:off x="5727435" y="4990405"/>
            <a:ext cx="279400" cy="405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053C9EE-1F02-A68F-8091-A5F1B8DB2FA3}"/>
              </a:ext>
            </a:extLst>
          </p:cNvPr>
          <p:cNvCxnSpPr>
            <a:stCxn id="33" idx="4"/>
            <a:endCxn id="36" idx="0"/>
          </p:cNvCxnSpPr>
          <p:nvPr/>
        </p:nvCxnSpPr>
        <p:spPr>
          <a:xfrm rot="10800000" flipH="1">
            <a:off x="4545434" y="4990405"/>
            <a:ext cx="279400" cy="405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114283A-07E5-297E-9D38-59068F8699AB}"/>
              </a:ext>
            </a:extLst>
          </p:cNvPr>
          <p:cNvCxnSpPr>
            <a:stCxn id="33" idx="5"/>
            <a:endCxn id="35" idx="0"/>
          </p:cNvCxnSpPr>
          <p:nvPr/>
        </p:nvCxnSpPr>
        <p:spPr>
          <a:xfrm rot="10800000">
            <a:off x="3995100" y="4990405"/>
            <a:ext cx="352768" cy="48006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B45B4204-A343-239D-E3EC-4E4928AD1AA7}"/>
              </a:ext>
            </a:extLst>
          </p:cNvPr>
          <p:cNvSpPr/>
          <p:nvPr/>
        </p:nvSpPr>
        <p:spPr>
          <a:xfrm>
            <a:off x="2957185" y="357774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F8A9341-0971-EAE9-3836-A9563A1EA801}"/>
              </a:ext>
            </a:extLst>
          </p:cNvPr>
          <p:cNvSpPr/>
          <p:nvPr/>
        </p:nvSpPr>
        <p:spPr>
          <a:xfrm>
            <a:off x="6981902" y="357606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90FEC2-EE7A-B594-11B9-82F39B62CFEB}"/>
              </a:ext>
            </a:extLst>
          </p:cNvPr>
          <p:cNvSpPr txBox="1"/>
          <p:nvPr/>
        </p:nvSpPr>
        <p:spPr>
          <a:xfrm rot="5400000">
            <a:off x="5160434" y="3102483"/>
            <a:ext cx="4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60DA42-4EA7-2F0D-A5A9-9BF346F3F79A}"/>
              </a:ext>
            </a:extLst>
          </p:cNvPr>
          <p:cNvSpPr txBox="1"/>
          <p:nvPr/>
        </p:nvSpPr>
        <p:spPr>
          <a:xfrm rot="5400000">
            <a:off x="5189553" y="3996712"/>
            <a:ext cx="4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F581C11-6009-0EEE-4D6C-628AE0AF77DB}"/>
              </a:ext>
            </a:extLst>
          </p:cNvPr>
          <p:cNvSpPr txBox="1"/>
          <p:nvPr/>
        </p:nvSpPr>
        <p:spPr>
          <a:xfrm>
            <a:off x="5046224" y="3512471"/>
            <a:ext cx="75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E6CB55B-EEDA-3A6E-54B5-E3E9328B40E5}"/>
              </a:ext>
            </a:extLst>
          </p:cNvPr>
          <p:cNvSpPr/>
          <p:nvPr/>
        </p:nvSpPr>
        <p:spPr>
          <a:xfrm>
            <a:off x="3770400" y="3583140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15107E-DFDB-F965-1780-92DE36130343}"/>
              </a:ext>
            </a:extLst>
          </p:cNvPr>
          <p:cNvSpPr/>
          <p:nvPr/>
        </p:nvSpPr>
        <p:spPr>
          <a:xfrm>
            <a:off x="6063035" y="3597774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F21D671-D257-8A68-926E-21632D5AE95E}"/>
              </a:ext>
            </a:extLst>
          </p:cNvPr>
          <p:cNvSpPr txBox="1"/>
          <p:nvPr/>
        </p:nvSpPr>
        <p:spPr>
          <a:xfrm>
            <a:off x="250257" y="1756176"/>
            <a:ext cx="2986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node per O(1) operation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E9C8A7AD-823A-2A50-64F1-B211054F4020}"/>
              </a:ext>
            </a:extLst>
          </p:cNvPr>
          <p:cNvSpPr/>
          <p:nvPr/>
        </p:nvSpPr>
        <p:spPr>
          <a:xfrm>
            <a:off x="8365683" y="770609"/>
            <a:ext cx="698560" cy="236405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1DC19B8-40C5-4B43-51A7-F35CD5E04942}"/>
              </a:ext>
            </a:extLst>
          </p:cNvPr>
          <p:cNvSpPr/>
          <p:nvPr/>
        </p:nvSpPr>
        <p:spPr>
          <a:xfrm>
            <a:off x="8365683" y="4468348"/>
            <a:ext cx="698560" cy="236405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F65F3D-E86E-C77E-C000-3BFC87B2D5D1}"/>
              </a:ext>
            </a:extLst>
          </p:cNvPr>
          <p:cNvSpPr txBox="1"/>
          <p:nvPr/>
        </p:nvSpPr>
        <p:spPr>
          <a:xfrm>
            <a:off x="9262872" y="1042416"/>
            <a:ext cx="2697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Divide to create threads.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A9D595-C4DA-EC0F-3012-101FE70CC6E0}"/>
              </a:ext>
            </a:extLst>
          </p:cNvPr>
          <p:cNvSpPr txBox="1"/>
          <p:nvPr/>
        </p:nvSpPr>
        <p:spPr>
          <a:xfrm>
            <a:off x="9203883" y="4993418"/>
            <a:ext cx="2697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sz="2800" dirty="0"/>
              <a:t> and combine to create final answer.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2B0AB-0F6E-D9D0-02E5-2D0CCA4F22A8}"/>
              </a:ext>
            </a:extLst>
          </p:cNvPr>
          <p:cNvSpPr txBox="1"/>
          <p:nvPr/>
        </p:nvSpPr>
        <p:spPr>
          <a:xfrm>
            <a:off x="9174474" y="3375146"/>
            <a:ext cx="2697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Base Case computations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8E292B7-A900-B2D8-2602-ADB3685ED101}"/>
              </a:ext>
            </a:extLst>
          </p:cNvPr>
          <p:cNvSpPr/>
          <p:nvPr/>
        </p:nvSpPr>
        <p:spPr>
          <a:xfrm>
            <a:off x="8404400" y="3361470"/>
            <a:ext cx="698560" cy="93803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83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Once we’ve finished calculating the sums, we’ll start on the left sums.</a:t>
                </a:r>
                <a:br>
                  <a:rPr lang="en-US" sz="2800" dirty="0"/>
                </a:br>
                <a:r>
                  <a:rPr lang="en-US" sz="2800" dirty="0"/>
                  <a:t>Can we do that step in parallel?</a:t>
                </a:r>
              </a:p>
              <a:p>
                <a:r>
                  <a:rPr lang="en-US" sz="2800" dirty="0"/>
                  <a:t>YES!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Why are we doing two separate passes?</a:t>
                </a:r>
                <a:br>
                  <a:rPr lang="en-US" sz="2800" dirty="0"/>
                </a:br>
                <a:r>
                  <a:rPr lang="en-US" sz="2800" dirty="0"/>
                  <a:t>Those sum values have to be stored and ready. 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Second pass has:</a:t>
                </a:r>
                <a:br>
                  <a:rPr lang="en-US" sz="2800" dirty="0"/>
                </a:br>
                <a:r>
                  <a:rPr lang="en-US" sz="2800" dirty="0"/>
                  <a:t>Work: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Span: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993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What’s our final answer?</a:t>
            </a:r>
          </a:p>
          <a:p>
            <a:endParaRPr lang="en-US" sz="2800" dirty="0"/>
          </a:p>
          <a:p>
            <a:r>
              <a:rPr lang="en-US" sz="2800" dirty="0"/>
              <a:t>Our sequential code said element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/>
              <a:t> of the new array should be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+ output[i-1] </a:t>
            </a:r>
          </a:p>
          <a:p>
            <a:r>
              <a:rPr lang="en-US" sz="2800" dirty="0"/>
              <a:t>Or equivalently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left_sum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endParaRPr lang="en-US" sz="2800" dirty="0"/>
          </a:p>
          <a:p>
            <a:r>
              <a:rPr lang="en-US" sz="2800" dirty="0"/>
              <a:t>Just need one more map using the data structure.</a:t>
            </a:r>
          </a:p>
        </p:txBody>
      </p:sp>
    </p:spTree>
    <p:extLst>
      <p:ext uri="{BB962C8B-B14F-4D97-AF65-F5344CB8AC3E}">
        <p14:creationId xmlns:p14="http://schemas.microsoft.com/office/powerpoint/2010/main" val="3366575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753" y="5519436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56800" y="1903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76</a:t>
            </a:r>
          </a:p>
          <a:p>
            <a:r>
              <a:rPr lang="en-US" sz="2800" dirty="0"/>
              <a:t>Left sum: 0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361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36</a:t>
            </a:r>
          </a:p>
          <a:p>
            <a:r>
              <a:rPr lang="en-US" sz="2800" dirty="0"/>
              <a:t>Left Sum: 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384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6</a:t>
            </a:r>
          </a:p>
          <a:p>
            <a:r>
              <a:rPr lang="en-US" sz="2800" dirty="0"/>
              <a:t>L: 0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7950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10</a:t>
            </a:r>
          </a:p>
          <a:p>
            <a:r>
              <a:rPr lang="en-US" sz="2800" dirty="0"/>
              <a:t>Left Sum: 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23480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40</a:t>
            </a:r>
          </a:p>
          <a:p>
            <a:r>
              <a:rPr lang="en-US" sz="2800" dirty="0"/>
              <a:t>Left Sum:0+36=36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27375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26</a:t>
            </a:r>
          </a:p>
          <a:p>
            <a:r>
              <a:rPr lang="en-US" sz="2800" dirty="0"/>
              <a:t>Left Sum: 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96646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30</a:t>
            </a:r>
          </a:p>
          <a:p>
            <a:r>
              <a:rPr lang="en-US" sz="2800" dirty="0"/>
              <a:t>Left Sum: 36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35668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10</a:t>
            </a:r>
          </a:p>
          <a:p>
            <a:r>
              <a:rPr lang="en-US" sz="2800" dirty="0"/>
              <a:t>Left Sum: 66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08452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4</a:t>
            </a:r>
          </a:p>
          <a:p>
            <a:r>
              <a:rPr lang="en-US" sz="2800" dirty="0"/>
              <a:t>L: 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46554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16</a:t>
            </a:r>
          </a:p>
          <a:p>
            <a:r>
              <a:rPr lang="en-US" sz="2800" dirty="0"/>
              <a:t>L: 10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43092" y="4384509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10</a:t>
            </a:r>
          </a:p>
          <a:p>
            <a:r>
              <a:rPr lang="en-US" sz="2800" dirty="0"/>
              <a:t>L: 26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27611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16</a:t>
            </a:r>
          </a:p>
          <a:p>
            <a:r>
              <a:rPr lang="en-US" sz="2800" dirty="0"/>
              <a:t>L: 36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22743" y="437389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14</a:t>
            </a:r>
          </a:p>
          <a:p>
            <a:r>
              <a:rPr lang="en-US" sz="2800" dirty="0"/>
              <a:t>L: 52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264770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2</a:t>
            </a:r>
          </a:p>
          <a:p>
            <a:r>
              <a:rPr lang="en-US" sz="2800" dirty="0"/>
              <a:t>L: 66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83952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8</a:t>
            </a:r>
          </a:p>
          <a:p>
            <a:r>
              <a:rPr lang="en-US" sz="2800" dirty="0"/>
              <a:t>L: 68</a:t>
            </a:r>
          </a:p>
        </p:txBody>
      </p:sp>
      <p:cxnSp>
        <p:nvCxnSpPr>
          <p:cNvPr id="34" name="Straight Arrow Connector 33"/>
          <p:cNvCxnSpPr>
            <a:stCxn id="21" idx="2"/>
            <a:endCxn id="10" idx="0"/>
          </p:cNvCxnSpPr>
          <p:nvPr/>
        </p:nvCxnSpPr>
        <p:spPr>
          <a:xfrm flipH="1">
            <a:off x="1033089" y="3942693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22917" y="3932651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</p:cNvCxnSpPr>
          <p:nvPr/>
        </p:nvCxnSpPr>
        <p:spPr>
          <a:xfrm flipH="1">
            <a:off x="6747171" y="3990691"/>
            <a:ext cx="835886" cy="3997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 flipH="1">
            <a:off x="9794475" y="3962518"/>
            <a:ext cx="731475" cy="391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6" idx="0"/>
          </p:cNvCxnSpPr>
          <p:nvPr/>
        </p:nvCxnSpPr>
        <p:spPr>
          <a:xfrm>
            <a:off x="1864361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35267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</p:cNvCxnSpPr>
          <p:nvPr/>
        </p:nvCxnSpPr>
        <p:spPr>
          <a:xfrm>
            <a:off x="7583057" y="3990691"/>
            <a:ext cx="795324" cy="39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10522078" y="3989302"/>
            <a:ext cx="591579" cy="36453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0"/>
          </p:cNvCxnSpPr>
          <p:nvPr/>
        </p:nvCxnSpPr>
        <p:spPr>
          <a:xfrm flipH="1">
            <a:off x="1864361" y="2553045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476148" y="2585453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" idx="0"/>
          </p:cNvCxnSpPr>
          <p:nvPr/>
        </p:nvCxnSpPr>
        <p:spPr>
          <a:xfrm flipH="1">
            <a:off x="3507510" y="1230296"/>
            <a:ext cx="2492438" cy="3087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2" idx="0"/>
          </p:cNvCxnSpPr>
          <p:nvPr/>
        </p:nvCxnSpPr>
        <p:spPr>
          <a:xfrm>
            <a:off x="5999948" y="1221163"/>
            <a:ext cx="3039681" cy="31792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  <a:endCxn id="23" idx="0"/>
          </p:cNvCxnSpPr>
          <p:nvPr/>
        </p:nvCxnSpPr>
        <p:spPr>
          <a:xfrm>
            <a:off x="3507510" y="2569863"/>
            <a:ext cx="1206276" cy="342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119296" y="2580407"/>
            <a:ext cx="1204884" cy="36391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3056" y="227029"/>
            <a:ext cx="454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right child has a left sum of:</a:t>
            </a:r>
          </a:p>
          <a:p>
            <a:r>
              <a:rPr lang="en-US" sz="2400" dirty="0"/>
              <a:t>Your left sum + its sibling’s sum.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779" y="190385"/>
            <a:ext cx="3659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left child gets your left sum.</a:t>
            </a:r>
          </a:p>
          <a:p>
            <a:endParaRPr lang="en-US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37612" y="6174099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59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B80A826-0804-7DE9-228A-6E06DF24B301}"/>
              </a:ext>
            </a:extLst>
          </p:cNvPr>
          <p:cNvSpPr/>
          <p:nvPr/>
        </p:nvSpPr>
        <p:spPr>
          <a:xfrm>
            <a:off x="6179322" y="206265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F0CFD4-32AA-07F9-2ABA-E909F12D48B5}"/>
              </a:ext>
            </a:extLst>
          </p:cNvPr>
          <p:cNvSpPr/>
          <p:nvPr/>
        </p:nvSpPr>
        <p:spPr>
          <a:xfrm>
            <a:off x="9376253" y="1521053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D77CC-04EE-FD23-830D-DA436B645A3C}"/>
              </a:ext>
            </a:extLst>
          </p:cNvPr>
          <p:cNvSpPr/>
          <p:nvPr/>
        </p:nvSpPr>
        <p:spPr>
          <a:xfrm>
            <a:off x="10890381" y="2947620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6,8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F03F86-5A04-A0E1-0036-D724764BAEDD}"/>
              </a:ext>
            </a:extLst>
          </p:cNvPr>
          <p:cNvSpPr/>
          <p:nvPr/>
        </p:nvSpPr>
        <p:spPr>
          <a:xfrm>
            <a:off x="7957687" y="296676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F2501E-4FE3-5B5A-0C2B-7722CD4864C8}"/>
              </a:ext>
            </a:extLst>
          </p:cNvPr>
          <p:cNvSpPr/>
          <p:nvPr/>
        </p:nvSpPr>
        <p:spPr>
          <a:xfrm>
            <a:off x="5092708" y="2887785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2,4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08B761-B6B1-3FAE-CA14-4D5743DD31F1}"/>
              </a:ext>
            </a:extLst>
          </p:cNvPr>
          <p:cNvSpPr/>
          <p:nvPr/>
        </p:nvSpPr>
        <p:spPr>
          <a:xfrm>
            <a:off x="2247449" y="291921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02B21F-343D-80A4-B8BE-E6991B6DE5B3}"/>
              </a:ext>
            </a:extLst>
          </p:cNvPr>
          <p:cNvSpPr/>
          <p:nvPr/>
        </p:nvSpPr>
        <p:spPr>
          <a:xfrm>
            <a:off x="4205550" y="1545861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0,4</a:t>
            </a:r>
          </a:p>
        </p:txBody>
      </p:sp>
    </p:spTree>
    <p:extLst>
      <p:ext uri="{BB962C8B-B14F-4D97-AF65-F5344CB8AC3E}">
        <p14:creationId xmlns:p14="http://schemas.microsoft.com/office/powerpoint/2010/main" val="2635209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Parallel Prefix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What’s the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Work?</a:t>
            </a:r>
          </a:p>
          <a:p>
            <a:endParaRPr lang="en-US" sz="2800" dirty="0"/>
          </a:p>
          <a:p>
            <a:r>
              <a:rPr lang="en-US" sz="2800" dirty="0"/>
              <a:t>Span?</a:t>
            </a:r>
          </a:p>
          <a:p>
            <a:r>
              <a:rPr lang="en-US" sz="2800" dirty="0"/>
              <a:t>First pass was a slightly modified version of our sum reduce code.</a:t>
            </a:r>
          </a:p>
          <a:p>
            <a:r>
              <a:rPr lang="en-US" sz="2800" dirty="0"/>
              <a:t>Second pass had a similar structure</a:t>
            </a:r>
          </a:p>
          <a:p>
            <a:r>
              <a:rPr lang="en-US" sz="2800" dirty="0"/>
              <a:t>Third pass was a map</a:t>
            </a:r>
          </a:p>
        </p:txBody>
      </p:sp>
    </p:spTree>
    <p:extLst>
      <p:ext uri="{BB962C8B-B14F-4D97-AF65-F5344CB8AC3E}">
        <p14:creationId xmlns:p14="http://schemas.microsoft.com/office/powerpoint/2010/main" val="2530117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Parallel Prefix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What’s the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Work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Span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/>
                  <a:t>First pass was a slightly modified version of our sum reduce code.</a:t>
                </a:r>
              </a:p>
              <a:p>
                <a:r>
                  <a:rPr lang="en-US" sz="2800" dirty="0"/>
                  <a:t>Second pass had a similar structure.</a:t>
                </a:r>
              </a:p>
              <a:p>
                <a:r>
                  <a:rPr lang="en-US" sz="2800" dirty="0"/>
                  <a:t>Third pass was a map.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567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A9B6-1BC6-36A7-744B-19ADC90A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Patterns So Far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E2B2C-AD24-295E-0A0B-DEDA379D1E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1. Map </a:t>
                </a:r>
              </a:p>
              <a:p>
                <a:pPr lvl="1"/>
                <a:r>
                  <a:rPr lang="en-US" sz="2400" dirty="0"/>
                  <a:t>Apply a function to every element of an array</a:t>
                </a:r>
              </a:p>
              <a:p>
                <a:r>
                  <a:rPr lang="en-US" sz="2800" dirty="0"/>
                  <a:t>2. Reduce</a:t>
                </a:r>
              </a:p>
              <a:p>
                <a:pPr lvl="1"/>
                <a:r>
                  <a:rPr lang="en-US" sz="2400" dirty="0"/>
                  <a:t>Create a single object to summarize an array (e.g., sum of all elements)</a:t>
                </a:r>
              </a:p>
              <a:p>
                <a:r>
                  <a:rPr lang="en-US" sz="2800" dirty="0"/>
                  <a:t>3. Prefix</a:t>
                </a:r>
              </a:p>
              <a:p>
                <a:pPr lvl="1"/>
                <a:r>
                  <a:rPr lang="en-US" sz="2400" dirty="0"/>
                  <a:t>Compute answer[</a:t>
                </a:r>
                <a:r>
                  <a:rPr lang="en-US" sz="2400" dirty="0" err="1"/>
                  <a:t>i</a:t>
                </a:r>
                <a:r>
                  <a:rPr lang="en-US" sz="2400" dirty="0"/>
                  <a:t>]=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(</a:t>
                </a:r>
                <a:r>
                  <a:rPr lang="en-US" sz="2400" dirty="0" err="1"/>
                  <a:t>arr</a:t>
                </a:r>
                <a:r>
                  <a:rPr lang="en-US" sz="2400" dirty="0"/>
                  <a:t>[</a:t>
                </a:r>
                <a:r>
                  <a:rPr lang="en-US" sz="2400" dirty="0" err="1"/>
                  <a:t>i</a:t>
                </a:r>
                <a:r>
                  <a:rPr lang="en-US" sz="2400" dirty="0"/>
                  <a:t>], answer[i-1])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E2B2C-AD24-295E-0A0B-DEDA379D1E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768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Pack (aka Filter)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You want to find all the elements in an array meeting some property.</a:t>
            </a:r>
          </a:p>
          <a:p>
            <a:r>
              <a:rPr lang="en-US" sz="2800" dirty="0"/>
              <a:t>And move ONLY those into a new array. </a:t>
            </a:r>
          </a:p>
          <a:p>
            <a:endParaRPr lang="en-US" sz="2800" dirty="0"/>
          </a:p>
          <a:p>
            <a:r>
              <a:rPr lang="en-US" sz="2800" dirty="0"/>
              <a:t>Input:</a:t>
            </a:r>
          </a:p>
          <a:p>
            <a:endParaRPr lang="en-US" sz="2800" dirty="0"/>
          </a:p>
          <a:p>
            <a:r>
              <a:rPr lang="en-US" sz="2800" dirty="0"/>
              <a:t>Want every element &gt;= 10</a:t>
            </a:r>
          </a:p>
          <a:p>
            <a:r>
              <a:rPr lang="en-US" sz="2800" dirty="0"/>
              <a:t>Output:</a:t>
            </a:r>
          </a:p>
          <a:p>
            <a:r>
              <a:rPr lang="en-US" sz="2800" dirty="0"/>
              <a:t>  </a:t>
            </a:r>
          </a:p>
          <a:p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7762" y="3566569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6500" y="5500839"/>
          <a:ext cx="569236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58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Easy – do a map to find the right elements…</a:t>
            </a:r>
          </a:p>
          <a:p>
            <a:r>
              <a:rPr lang="en-US" sz="2800" dirty="0"/>
              <a:t>Hard – How do you copy them over?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7604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Easy – do a map to find the right elements…</a:t>
            </a:r>
          </a:p>
          <a:p>
            <a:r>
              <a:rPr lang="en-US" sz="2800" dirty="0"/>
              <a:t>Hard – How do you copy them over?</a:t>
            </a:r>
          </a:p>
          <a:p>
            <a:r>
              <a:rPr lang="en-US" sz="2800" dirty="0"/>
              <a:t>I need to know what array location to store in, </a:t>
            </a:r>
          </a:p>
          <a:p>
            <a:r>
              <a:rPr lang="en-US" sz="2800" dirty="0"/>
              <a:t>i.e. how many elements to my left will go in the new array.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308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Easy – do a map to find the right elements…</a:t>
            </a:r>
          </a:p>
          <a:p>
            <a:r>
              <a:rPr lang="en-US" sz="2800" dirty="0"/>
              <a:t>Hard – How do you copy them over?</a:t>
            </a:r>
          </a:p>
          <a:p>
            <a:r>
              <a:rPr lang="en-US" sz="2800" dirty="0"/>
              <a:t>I need to know what array location to store in, </a:t>
            </a:r>
          </a:p>
          <a:p>
            <a:r>
              <a:rPr lang="en-US" sz="2800" dirty="0"/>
              <a:t>i.e. how many elements to my left will go in the new array.</a:t>
            </a:r>
          </a:p>
          <a:p>
            <a:pPr lvl="1"/>
            <a:r>
              <a:rPr lang="en-US" sz="2800" dirty="0"/>
              <a:t>Use Parallel Prefix!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656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E0F21-CA71-EC11-21D7-5C763C8AF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39F5-0B59-FDBE-7350-266B4FE3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Diagram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2ED659-0218-F98D-EAD7-E06F14DF3E7D}"/>
              </a:ext>
            </a:extLst>
          </p:cNvPr>
          <p:cNvGrpSpPr/>
          <p:nvPr/>
        </p:nvGrpSpPr>
        <p:grpSpPr>
          <a:xfrm>
            <a:off x="3699934" y="960310"/>
            <a:ext cx="3332535" cy="2219118"/>
            <a:chOff x="3699934" y="1277943"/>
            <a:chExt cx="3332535" cy="221911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0DDA50E-71B3-65DA-E5D9-7A4E5EE35517}"/>
                </a:ext>
              </a:extLst>
            </p:cNvPr>
            <p:cNvSpPr/>
            <p:nvPr/>
          </p:nvSpPr>
          <p:spPr>
            <a:xfrm>
              <a:off x="5300134" y="1277943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85DDADD-3A92-ED30-BD28-378660722641}"/>
                </a:ext>
              </a:extLst>
            </p:cNvPr>
            <p:cNvSpPr/>
            <p:nvPr/>
          </p:nvSpPr>
          <p:spPr>
            <a:xfrm>
              <a:off x="5923335" y="2073809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79D09F1-70EC-2894-710A-5A96F90BD7AF}"/>
                </a:ext>
              </a:extLst>
            </p:cNvPr>
            <p:cNvSpPr/>
            <p:nvPr/>
          </p:nvSpPr>
          <p:spPr>
            <a:xfrm>
              <a:off x="4461934" y="2073809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D1B797-4124-2A3C-185C-B1ED7AF7458A}"/>
                </a:ext>
              </a:extLst>
            </p:cNvPr>
            <p:cNvSpPr/>
            <p:nvPr/>
          </p:nvSpPr>
          <p:spPr>
            <a:xfrm>
              <a:off x="6473669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2597AFA-ADEB-BC60-ED80-B449F29FDE0A}"/>
                </a:ext>
              </a:extLst>
            </p:cNvPr>
            <p:cNvSpPr/>
            <p:nvPr/>
          </p:nvSpPr>
          <p:spPr>
            <a:xfrm>
              <a:off x="5643935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094DE6B-97F5-7F17-CF65-F169328D11ED}"/>
                </a:ext>
              </a:extLst>
            </p:cNvPr>
            <p:cNvSpPr/>
            <p:nvPr/>
          </p:nvSpPr>
          <p:spPr>
            <a:xfrm>
              <a:off x="4741334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50A9A7C-D520-2B6A-8086-F1AEC30F77DB}"/>
                </a:ext>
              </a:extLst>
            </p:cNvPr>
            <p:cNvSpPr/>
            <p:nvPr/>
          </p:nvSpPr>
          <p:spPr>
            <a:xfrm>
              <a:off x="3699934" y="2988207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27DBFB0-490D-013E-43F8-3E9D667124A7}"/>
                </a:ext>
              </a:extLst>
            </p:cNvPr>
            <p:cNvCxnSpPr>
              <a:stCxn id="4" idx="3"/>
              <a:endCxn id="6" idx="7"/>
            </p:cNvCxnSpPr>
            <p:nvPr/>
          </p:nvCxnSpPr>
          <p:spPr>
            <a:xfrm flipH="1">
              <a:off x="4938900" y="1712276"/>
              <a:ext cx="443068" cy="4360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FCDE24A-EDB1-9B5E-931C-AE2C142B3666}"/>
                </a:ext>
              </a:extLst>
            </p:cNvPr>
            <p:cNvCxnSpPr>
              <a:stCxn id="4" idx="5"/>
              <a:endCxn id="5" idx="0"/>
            </p:cNvCxnSpPr>
            <p:nvPr/>
          </p:nvCxnSpPr>
          <p:spPr>
            <a:xfrm>
              <a:off x="5777100" y="1712276"/>
              <a:ext cx="425635" cy="361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92CD63D-9614-912B-6CE1-3466B19F9266}"/>
                </a:ext>
              </a:extLst>
            </p:cNvPr>
            <p:cNvCxnSpPr>
              <a:stCxn id="6" idx="3"/>
              <a:endCxn id="10" idx="0"/>
            </p:cNvCxnSpPr>
            <p:nvPr/>
          </p:nvCxnSpPr>
          <p:spPr>
            <a:xfrm flipH="1">
              <a:off x="3979334" y="2508142"/>
              <a:ext cx="564434" cy="48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53D4E7B-BDD1-BF0D-CE28-1B98140458FB}"/>
                </a:ext>
              </a:extLst>
            </p:cNvPr>
            <p:cNvCxnSpPr>
              <a:stCxn id="6" idx="4"/>
              <a:endCxn id="9" idx="0"/>
            </p:cNvCxnSpPr>
            <p:nvPr/>
          </p:nvCxnSpPr>
          <p:spPr>
            <a:xfrm>
              <a:off x="4741334" y="2582662"/>
              <a:ext cx="279400" cy="4055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5D5FBD5-38B3-C64B-296B-1969844714E2}"/>
                </a:ext>
              </a:extLst>
            </p:cNvPr>
            <p:cNvCxnSpPr>
              <a:stCxn id="5" idx="4"/>
              <a:endCxn id="8" idx="0"/>
            </p:cNvCxnSpPr>
            <p:nvPr/>
          </p:nvCxnSpPr>
          <p:spPr>
            <a:xfrm flipH="1">
              <a:off x="5923335" y="2582662"/>
              <a:ext cx="279400" cy="4055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79063CA-2C9E-BF28-4AD0-7E509BD83DC0}"/>
                </a:ext>
              </a:extLst>
            </p:cNvPr>
            <p:cNvCxnSpPr>
              <a:stCxn id="5" idx="5"/>
              <a:endCxn id="7" idx="0"/>
            </p:cNvCxnSpPr>
            <p:nvPr/>
          </p:nvCxnSpPr>
          <p:spPr>
            <a:xfrm>
              <a:off x="6400301" y="2508142"/>
              <a:ext cx="352768" cy="4800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AB75DE1D-A930-625E-EED9-94154ACDC41D}"/>
              </a:ext>
            </a:extLst>
          </p:cNvPr>
          <p:cNvSpPr/>
          <p:nvPr/>
        </p:nvSpPr>
        <p:spPr>
          <a:xfrm rot="10800000">
            <a:off x="4889235" y="6191817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CF20C56-2E59-9BEE-20EE-F8E458C728BD}"/>
              </a:ext>
            </a:extLst>
          </p:cNvPr>
          <p:cNvSpPr/>
          <p:nvPr/>
        </p:nvSpPr>
        <p:spPr>
          <a:xfrm rot="10800000">
            <a:off x="4266034" y="5395951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2236FD9-FF77-7E85-46ED-54D0EF331D2E}"/>
              </a:ext>
            </a:extLst>
          </p:cNvPr>
          <p:cNvSpPr/>
          <p:nvPr/>
        </p:nvSpPr>
        <p:spPr>
          <a:xfrm rot="10800000">
            <a:off x="5727435" y="5395951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1847C3-BC07-61F9-101C-DDAC64D37D6F}"/>
              </a:ext>
            </a:extLst>
          </p:cNvPr>
          <p:cNvSpPr/>
          <p:nvPr/>
        </p:nvSpPr>
        <p:spPr>
          <a:xfrm rot="10800000">
            <a:off x="3715700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0F476A2-EF66-C6B0-5E60-829637BAA7A6}"/>
              </a:ext>
            </a:extLst>
          </p:cNvPr>
          <p:cNvSpPr/>
          <p:nvPr/>
        </p:nvSpPr>
        <p:spPr>
          <a:xfrm rot="10800000">
            <a:off x="4545434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303EBD3-F703-E08C-9A51-6508AE6CB568}"/>
              </a:ext>
            </a:extLst>
          </p:cNvPr>
          <p:cNvSpPr/>
          <p:nvPr/>
        </p:nvSpPr>
        <p:spPr>
          <a:xfrm rot="10800000">
            <a:off x="5448035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AE64079-94AD-6F44-0F5C-9464A6520302}"/>
              </a:ext>
            </a:extLst>
          </p:cNvPr>
          <p:cNvSpPr/>
          <p:nvPr/>
        </p:nvSpPr>
        <p:spPr>
          <a:xfrm rot="10800000">
            <a:off x="6489435" y="448155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2D40B5E-4E5A-24CB-A38B-E63C7D59C2CA}"/>
              </a:ext>
            </a:extLst>
          </p:cNvPr>
          <p:cNvCxnSpPr>
            <a:stCxn id="32" idx="3"/>
            <a:endCxn id="34" idx="7"/>
          </p:cNvCxnSpPr>
          <p:nvPr/>
        </p:nvCxnSpPr>
        <p:spPr>
          <a:xfrm rot="10800000" flipH="1">
            <a:off x="5366201" y="5830284"/>
            <a:ext cx="443068" cy="4360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CD8DEA6-BE5C-425A-0AB5-5916747E8F71}"/>
              </a:ext>
            </a:extLst>
          </p:cNvPr>
          <p:cNvCxnSpPr>
            <a:stCxn id="32" idx="5"/>
            <a:endCxn id="33" idx="0"/>
          </p:cNvCxnSpPr>
          <p:nvPr/>
        </p:nvCxnSpPr>
        <p:spPr>
          <a:xfrm rot="10800000">
            <a:off x="4545434" y="5904804"/>
            <a:ext cx="425635" cy="36153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778525B-34D1-3082-609B-8D2136098CC5}"/>
              </a:ext>
            </a:extLst>
          </p:cNvPr>
          <p:cNvCxnSpPr>
            <a:stCxn id="34" idx="3"/>
            <a:endCxn id="38" idx="0"/>
          </p:cNvCxnSpPr>
          <p:nvPr/>
        </p:nvCxnSpPr>
        <p:spPr>
          <a:xfrm rot="10800000" flipH="1">
            <a:off x="6204401" y="4990406"/>
            <a:ext cx="564434" cy="48006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DE28AD-83A5-A8BB-60DD-F8AB373D477B}"/>
              </a:ext>
            </a:extLst>
          </p:cNvPr>
          <p:cNvCxnSpPr>
            <a:stCxn id="34" idx="4"/>
            <a:endCxn id="37" idx="0"/>
          </p:cNvCxnSpPr>
          <p:nvPr/>
        </p:nvCxnSpPr>
        <p:spPr>
          <a:xfrm rot="10800000">
            <a:off x="5727435" y="4990405"/>
            <a:ext cx="279400" cy="405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0D8997D-CF2D-E343-94B5-CF0EB05DE6BE}"/>
              </a:ext>
            </a:extLst>
          </p:cNvPr>
          <p:cNvCxnSpPr>
            <a:stCxn id="33" idx="4"/>
            <a:endCxn id="36" idx="0"/>
          </p:cNvCxnSpPr>
          <p:nvPr/>
        </p:nvCxnSpPr>
        <p:spPr>
          <a:xfrm rot="10800000" flipH="1">
            <a:off x="4545434" y="4990405"/>
            <a:ext cx="279400" cy="405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326AE66-EAA2-B604-1478-9C90B684EC39}"/>
              </a:ext>
            </a:extLst>
          </p:cNvPr>
          <p:cNvCxnSpPr>
            <a:stCxn id="33" idx="5"/>
            <a:endCxn id="35" idx="0"/>
          </p:cNvCxnSpPr>
          <p:nvPr/>
        </p:nvCxnSpPr>
        <p:spPr>
          <a:xfrm rot="10800000">
            <a:off x="3995100" y="4990405"/>
            <a:ext cx="352768" cy="48006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34B0AEB9-696D-45E7-5BAB-2F5FF700137D}"/>
              </a:ext>
            </a:extLst>
          </p:cNvPr>
          <p:cNvSpPr/>
          <p:nvPr/>
        </p:nvSpPr>
        <p:spPr>
          <a:xfrm>
            <a:off x="2957185" y="357774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C232F88-840D-2188-419D-25B25B077ED5}"/>
              </a:ext>
            </a:extLst>
          </p:cNvPr>
          <p:cNvSpPr/>
          <p:nvPr/>
        </p:nvSpPr>
        <p:spPr>
          <a:xfrm>
            <a:off x="6981902" y="357606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60C877-FA7C-3CF1-3226-CB6096F14F5A}"/>
              </a:ext>
            </a:extLst>
          </p:cNvPr>
          <p:cNvSpPr txBox="1"/>
          <p:nvPr/>
        </p:nvSpPr>
        <p:spPr>
          <a:xfrm rot="5400000">
            <a:off x="5160434" y="3102483"/>
            <a:ext cx="4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04D565-DE85-966A-C673-47007CED2851}"/>
              </a:ext>
            </a:extLst>
          </p:cNvPr>
          <p:cNvSpPr txBox="1"/>
          <p:nvPr/>
        </p:nvSpPr>
        <p:spPr>
          <a:xfrm rot="5400000">
            <a:off x="5189553" y="3996712"/>
            <a:ext cx="4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84248E0-F535-CC8E-54D3-375FCA152923}"/>
              </a:ext>
            </a:extLst>
          </p:cNvPr>
          <p:cNvSpPr txBox="1"/>
          <p:nvPr/>
        </p:nvSpPr>
        <p:spPr>
          <a:xfrm>
            <a:off x="5046224" y="3512471"/>
            <a:ext cx="75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18F267C-F050-5B67-5919-3D9DF31B1CDE}"/>
              </a:ext>
            </a:extLst>
          </p:cNvPr>
          <p:cNvSpPr/>
          <p:nvPr/>
        </p:nvSpPr>
        <p:spPr>
          <a:xfrm>
            <a:off x="3770400" y="3583140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CE82C8F-8644-6BCA-14BC-795B5614A003}"/>
              </a:ext>
            </a:extLst>
          </p:cNvPr>
          <p:cNvSpPr/>
          <p:nvPr/>
        </p:nvSpPr>
        <p:spPr>
          <a:xfrm>
            <a:off x="6063035" y="3597774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1E4ED85-4CE4-7761-935B-E2A97D59F960}"/>
              </a:ext>
            </a:extLst>
          </p:cNvPr>
          <p:cNvSpPr txBox="1"/>
          <p:nvPr/>
        </p:nvSpPr>
        <p:spPr>
          <a:xfrm>
            <a:off x="250257" y="1756176"/>
            <a:ext cx="2986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node per O(1) operation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5133F9-D88B-4FAB-5048-CCD3095D8639}"/>
              </a:ext>
            </a:extLst>
          </p:cNvPr>
          <p:cNvSpPr txBox="1"/>
          <p:nvPr/>
        </p:nvSpPr>
        <p:spPr>
          <a:xfrm>
            <a:off x="8042669" y="4002742"/>
            <a:ext cx="2986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Question: why are there no cycles in this graph?</a:t>
            </a:r>
          </a:p>
        </p:txBody>
      </p:sp>
    </p:spTree>
    <p:extLst>
      <p:ext uri="{BB962C8B-B14F-4D97-AF65-F5344CB8AC3E}">
        <p14:creationId xmlns:p14="http://schemas.microsoft.com/office/powerpoint/2010/main" val="1302214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1: Parallel Map – produce bit vector of elements meeting property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Step 2: Parallel prefix sum on the bit vector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Step 3: Parallel map for output.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7762" y="1930274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7762" y="2716731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7762" y="4193006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6500" y="5500839"/>
          <a:ext cx="569236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886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do we do step 3?</a:t>
            </a:r>
          </a:p>
          <a:p>
            <a:pPr marL="0" indent="0">
              <a:buNone/>
            </a:pPr>
            <a:r>
              <a:rPr lang="en-US" sz="2800" dirty="0">
                <a:latin typeface="+mn-lt"/>
                <a:cs typeface="Courier New" panose="02070309020205020404" pitchFamily="49" charset="0"/>
              </a:rPr>
              <a:t>i.e. what’s the map?</a:t>
            </a:r>
          </a:p>
          <a:p>
            <a:pPr marL="0" indent="0">
              <a:buNone/>
            </a:pPr>
            <a:endParaRPr lang="en-US" sz="2800" dirty="0">
              <a:latin typeface="+mn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if(bits[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== 1)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output[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bitsum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– 1] = input[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128016" lvl="1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8016" lvl="1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97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We did 3 phases:</a:t>
            </a:r>
          </a:p>
          <a:p>
            <a:r>
              <a:rPr lang="en-US" sz="2800" dirty="0"/>
              <a:t>A map</a:t>
            </a:r>
          </a:p>
          <a:p>
            <a:r>
              <a:rPr lang="en-US" sz="2800" dirty="0"/>
              <a:t>A prefix</a:t>
            </a:r>
          </a:p>
          <a:p>
            <a:r>
              <a:rPr lang="en-US" sz="2800" dirty="0"/>
              <a:t>And another map.</a:t>
            </a:r>
          </a:p>
          <a:p>
            <a:endParaRPr lang="en-US" sz="2800" dirty="0"/>
          </a:p>
          <a:p>
            <a:r>
              <a:rPr lang="en-US" sz="2800" dirty="0"/>
              <a:t>Work:</a:t>
            </a:r>
          </a:p>
          <a:p>
            <a:r>
              <a:rPr lang="en-US" sz="2800" dirty="0"/>
              <a:t>Span:</a:t>
            </a:r>
          </a:p>
          <a:p>
            <a:endParaRPr lang="en-US" sz="2800" dirty="0"/>
          </a:p>
          <a:p>
            <a:r>
              <a:rPr lang="en-US" sz="2800" dirty="0"/>
              <a:t>Remark: You could fit this into 2 phases instead of 3. Won’t change O().</a:t>
            </a:r>
          </a:p>
        </p:txBody>
      </p:sp>
    </p:spTree>
    <p:extLst>
      <p:ext uri="{BB962C8B-B14F-4D97-AF65-F5344CB8AC3E}">
        <p14:creationId xmlns:p14="http://schemas.microsoft.com/office/powerpoint/2010/main" val="251076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We did 3 phases:</a:t>
                </a:r>
              </a:p>
              <a:p>
                <a:r>
                  <a:rPr lang="en-US" sz="2800" dirty="0"/>
                  <a:t>A map</a:t>
                </a:r>
              </a:p>
              <a:p>
                <a:r>
                  <a:rPr lang="en-US" sz="2800" dirty="0"/>
                  <a:t>A prefix</a:t>
                </a:r>
              </a:p>
              <a:p>
                <a:r>
                  <a:rPr lang="en-US" sz="2800" dirty="0"/>
                  <a:t>And another map.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Work: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Span: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Remark: You could fit this into 2 phases instead of 3. Won’t change O().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492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We’ve now seen four common patterns in parallel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Map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Reduce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Prefix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Pack (a.k.a. Filter)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6640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324D-3260-92BF-FE9E-44A7014EB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other code faster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AC279-C138-01F4-1BE6-B86DDB1FB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Sometimes making parallel algorithms is just “can I turn my existing code into maps/reduces/prefixes/packs.</a:t>
            </a:r>
          </a:p>
          <a:p>
            <a:r>
              <a:rPr lang="en-US" sz="2800" dirty="0"/>
              <a:t>Other times parallel code with optimal span often requires changing to a different algorithm that parallelizes better.</a:t>
            </a:r>
          </a:p>
          <a:p>
            <a:pPr lvl="1"/>
            <a:r>
              <a:rPr lang="en-US" sz="2800" dirty="0"/>
              <a:t>These strategies often increase the work (slightly).</a:t>
            </a:r>
          </a:p>
          <a:p>
            <a:r>
              <a:rPr lang="en-US" sz="2800" dirty="0"/>
              <a:t>Two more optional examples: merge sort and quicksort, in parallel.</a:t>
            </a:r>
          </a:p>
          <a:p>
            <a:r>
              <a:rPr lang="en-US" sz="2800" dirty="0"/>
              <a:t>Details of the algorithms might change</a:t>
            </a:r>
          </a:p>
          <a:p>
            <a:pPr lvl="1"/>
            <a:r>
              <a:rPr lang="en-US" sz="2400" dirty="0"/>
              <a:t>E.g., merge step in </a:t>
            </a:r>
            <a:r>
              <a:rPr lang="en-US" sz="2400" dirty="0" err="1"/>
              <a:t>mergesort</a:t>
            </a:r>
            <a:r>
              <a:rPr lang="en-US" sz="2400" dirty="0"/>
              <a:t> altered to run quicker in parallel. </a:t>
            </a:r>
          </a:p>
          <a:p>
            <a:r>
              <a:rPr lang="en-US" sz="2800" dirty="0"/>
              <a:t>Not responsible for them, but if you’re curious, see these slides (or the Grossman text). </a:t>
            </a:r>
          </a:p>
        </p:txBody>
      </p:sp>
    </p:spTree>
    <p:extLst>
      <p:ext uri="{BB962C8B-B14F-4D97-AF65-F5344CB8AC3E}">
        <p14:creationId xmlns:p14="http://schemas.microsoft.com/office/powerpoint/2010/main" val="435639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CD345-4EBD-4AC5-BD47-77CE3525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Sorts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4DE85-216E-4D9F-A559-262BACF24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0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Parallelizing Quick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Quicksort(){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pick a pivot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partition array such that: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left side of the array is less than pivot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pivot in middle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right side of array is greater than pivot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recursively sort left and right sides.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5222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Analysis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For all of our quick sort analysis, we’ll do best case.</a:t>
                </a:r>
              </a:p>
              <a:p>
                <a:r>
                  <a:rPr lang="en-US" sz="2800" dirty="0"/>
                  <a:t>The average case is the same as best case.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Worst case is still going to be the same (bad)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with parallelism or not.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6502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Parallelizing Quick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1: Make the recursive calls forks instead of recursion. </a:t>
            </a:r>
          </a:p>
          <a:p>
            <a:endParaRPr lang="en-US" sz="2800" dirty="0"/>
          </a:p>
          <a:p>
            <a:r>
              <a:rPr lang="en-US" sz="2800" dirty="0"/>
              <a:t>What is the new (need some recurrences)</a:t>
            </a:r>
          </a:p>
          <a:p>
            <a:endParaRPr lang="en-US" sz="2800" dirty="0"/>
          </a:p>
          <a:p>
            <a:r>
              <a:rPr lang="en-US" sz="2800" dirty="0"/>
              <a:t>Work? </a:t>
            </a:r>
          </a:p>
          <a:p>
            <a:endParaRPr lang="en-US" sz="2800" dirty="0"/>
          </a:p>
          <a:p>
            <a:r>
              <a:rPr lang="en-US" sz="2800" dirty="0"/>
              <a:t>Span?</a:t>
            </a:r>
          </a:p>
        </p:txBody>
      </p:sp>
    </p:spTree>
    <p:extLst>
      <p:ext uri="{BB962C8B-B14F-4D97-AF65-F5344CB8AC3E}">
        <p14:creationId xmlns:p14="http://schemas.microsoft.com/office/powerpoint/2010/main" val="408037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Big idea: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, the number of processors, be another variable in our big-O analysis.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/>
                  <a:t> be the big-O running time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processors.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/>
                  <a:t> for summing an array?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2003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Parallelizing Quick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Step 1: Make the recursive calls forks instead of recursion.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What is the new (need some recurrences)</a:t>
                </a:r>
              </a:p>
              <a:p>
                <a:r>
                  <a:rPr lang="en-US" sz="2800" dirty="0"/>
                  <a:t>Work?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Span?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9196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Parallelizing Quick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Step 1: Make the recursive calls forks instead of recursion.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What is the new (need some recurrences)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Work?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Span?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622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Quick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With infinitely many processors, we can speed up quicksort from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to…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So…yeah….</a:t>
                </a:r>
              </a:p>
              <a:p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We can do better!</a:t>
                </a:r>
              </a:p>
              <a:p>
                <a:r>
                  <a:rPr lang="en-US" sz="2800" dirty="0"/>
                  <a:t>In exchange for using auxiliary arrays (i.e. a not in-place sort).</a:t>
                </a:r>
              </a:p>
              <a:p>
                <a:r>
                  <a:rPr lang="en-US" sz="2800" dirty="0"/>
                  <a:t>Probably not better today. But maybe eventually…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6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Quick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bottleneck of the code isn’t the number of recursive calls</a:t>
            </a:r>
          </a:p>
          <a:p>
            <a:r>
              <a:rPr lang="en-US" sz="2800" dirty="0"/>
              <a:t>It’s the amount of time we spend doing the partitions.</a:t>
            </a:r>
          </a:p>
          <a:p>
            <a:endParaRPr lang="en-US" sz="2800" dirty="0"/>
          </a:p>
          <a:p>
            <a:r>
              <a:rPr lang="en-US" sz="2800" dirty="0"/>
              <a:t>Can we partition in parallel?</a:t>
            </a:r>
          </a:p>
          <a:p>
            <a:r>
              <a:rPr lang="en-US" sz="2800" dirty="0"/>
              <a:t>What is a partition?</a:t>
            </a:r>
          </a:p>
          <a:p>
            <a:r>
              <a:rPr lang="en-US" sz="2800" dirty="0"/>
              <a:t>It’s moving all the elements smaller than the pivot into one subarray</a:t>
            </a:r>
          </a:p>
          <a:p>
            <a:r>
              <a:rPr lang="en-US" sz="2800" dirty="0"/>
              <a:t>And all the other elements into the other</a:t>
            </a:r>
          </a:p>
        </p:txBody>
      </p:sp>
    </p:spTree>
    <p:extLst>
      <p:ext uri="{BB962C8B-B14F-4D97-AF65-F5344CB8AC3E}">
        <p14:creationId xmlns:p14="http://schemas.microsoft.com/office/powerpoint/2010/main" val="37520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Parallel Quick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Sounds like a pack! (or two)</a:t>
            </a:r>
          </a:p>
          <a:p>
            <a:endParaRPr lang="en-US" sz="2800" dirty="0"/>
          </a:p>
          <a:p>
            <a:r>
              <a:rPr lang="en-US" sz="2800" dirty="0"/>
              <a:t>Step 1: choose pivot</a:t>
            </a:r>
          </a:p>
          <a:p>
            <a:r>
              <a:rPr lang="en-US" sz="2800" dirty="0"/>
              <a:t>Step 2: parallel pack elements smaller than pivot into the auxiliary array</a:t>
            </a:r>
          </a:p>
          <a:p>
            <a:r>
              <a:rPr lang="en-US" sz="2800" dirty="0"/>
              <a:t>Step 3: parallel pack elements greater than pivot into the auxiliary array</a:t>
            </a:r>
          </a:p>
          <a:p>
            <a:pPr marL="0" indent="0">
              <a:buNone/>
            </a:pPr>
            <a:r>
              <a:rPr lang="en-US" sz="2800" dirty="0"/>
              <a:t> Step 4: </a:t>
            </a:r>
            <a:r>
              <a:rPr lang="en-US" sz="2800" dirty="0" err="1"/>
              <a:t>Recurse</a:t>
            </a:r>
            <a:r>
              <a:rPr lang="en-US" sz="2800" dirty="0"/>
              <a:t>! (in parallel)</a:t>
            </a:r>
          </a:p>
        </p:txBody>
      </p:sp>
    </p:spTree>
    <p:extLst>
      <p:ext uri="{BB962C8B-B14F-4D97-AF65-F5344CB8AC3E}">
        <p14:creationId xmlns:p14="http://schemas.microsoft.com/office/powerpoint/2010/main" val="26479194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Parallel Quick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(a recurrence for)</a:t>
            </a:r>
          </a:p>
          <a:p>
            <a:endParaRPr lang="en-US" sz="2800" dirty="0"/>
          </a:p>
          <a:p>
            <a:r>
              <a:rPr lang="en-US" sz="2800" dirty="0"/>
              <a:t>The work?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The span?</a:t>
            </a:r>
          </a:p>
        </p:txBody>
      </p:sp>
    </p:spTree>
    <p:extLst>
      <p:ext uri="{BB962C8B-B14F-4D97-AF65-F5344CB8AC3E}">
        <p14:creationId xmlns:p14="http://schemas.microsoft.com/office/powerpoint/2010/main" val="12091100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Parallel Quick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 is (a recurrence for)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The work: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The span: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5846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Parallel Quick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 is (a recurrence for)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The work: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The span: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4089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How do we merge?</a:t>
                </a:r>
              </a:p>
              <a:p>
                <a:r>
                  <a:rPr lang="en-US" sz="2800" dirty="0"/>
                  <a:t>Find median of one array. (in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time)</a:t>
                </a:r>
              </a:p>
              <a:p>
                <a:r>
                  <a:rPr lang="en-US" sz="2800" dirty="0"/>
                  <a:t>Binary search in the other to find where it would fit.</a:t>
                </a:r>
              </a:p>
              <a:p>
                <a:r>
                  <a:rPr lang="en-US" sz="2800" dirty="0"/>
                  <a:t>Merge the two left subarrays and the two right subarrays</a:t>
                </a:r>
              </a:p>
              <a:p>
                <a:pPr lvl="1"/>
                <a:r>
                  <a:rPr lang="en-US" sz="2400" dirty="0"/>
                  <a:t>In parallel!</a:t>
                </a:r>
              </a:p>
              <a:p>
                <a:pPr lvl="1"/>
                <a:endParaRPr lang="en-US" sz="2800" dirty="0"/>
              </a:p>
              <a:p>
                <a:pPr marL="128016" lvl="1" indent="0">
                  <a:buNone/>
                </a:pPr>
                <a:r>
                  <a:rPr lang="en-US" sz="2800" dirty="0"/>
                  <a:t>Only need one auxiliary array </a:t>
                </a:r>
              </a:p>
              <a:p>
                <a:pPr marL="128016" lvl="1" indent="0">
                  <a:buNone/>
                </a:pPr>
                <a:r>
                  <a:rPr lang="en-US" sz="2800" dirty="0"/>
                  <a:t>Each recursive call knows which range of the output array it’s responsible for.</a:t>
                </a:r>
              </a:p>
              <a:p>
                <a:pPr marL="128016" lvl="1" indent="0">
                  <a:buNone/>
                </a:pPr>
                <a:r>
                  <a:rPr lang="en-US" sz="2800" dirty="0"/>
                  <a:t>Key for the analysis: find the median in the bigger array, and binary search in the smaller array.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3019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6243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Merge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7820" y="1277943"/>
          <a:ext cx="292792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20159" y="1277943"/>
          <a:ext cx="292792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5239" y="2436422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0559" y="2436422"/>
          <a:ext cx="234234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205743" y="2434443"/>
          <a:ext cx="175675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548084" y="243642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5239" y="4981706"/>
            <a:ext cx="10487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Find median of larger subarray (left chosen arbitrarily for tie)</a:t>
            </a:r>
          </a:p>
          <a:p>
            <a:r>
              <a:rPr lang="en-US" sz="2800" dirty="0"/>
              <a:t>Binary search to find where 6 fits in other array</a:t>
            </a:r>
          </a:p>
          <a:p>
            <a:r>
              <a:rPr lang="en-US" sz="2800" dirty="0"/>
              <a:t>Parallel recursive calls to merge</a:t>
            </a:r>
          </a:p>
        </p:txBody>
      </p:sp>
    </p:spTree>
    <p:extLst>
      <p:ext uri="{BB962C8B-B14F-4D97-AF65-F5344CB8AC3E}">
        <p14:creationId xmlns:p14="http://schemas.microsoft.com/office/powerpoint/2010/main" val="336802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800" b="1" dirty="0"/>
                  <a:t>Work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  <a:br>
                  <a:rPr lang="en-US" sz="2800" dirty="0"/>
                </a:br>
                <a:r>
                  <a:rPr lang="en-US" sz="2800" dirty="0"/>
                  <a:t>it’s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summing an array.</a:t>
                </a:r>
              </a:p>
              <a:p>
                <a:r>
                  <a:rPr lang="en-US" sz="2800" dirty="0"/>
                  <a:t>Probably (but not necessarily!!!) going to be equivalent to the running time of the code you would write if you had never heard of parallelism.</a:t>
                </a:r>
              </a:p>
              <a:p>
                <a:r>
                  <a:rPr lang="en-US" sz="2800" dirty="0"/>
                  <a:t>Definition is running time of </a:t>
                </a:r>
                <a:r>
                  <a:rPr lang="en-US" sz="2800" b="1" dirty="0"/>
                  <a:t>parallel</a:t>
                </a:r>
                <a:r>
                  <a:rPr lang="en-US" sz="2800" dirty="0"/>
                  <a:t> code if you had a single processor.</a:t>
                </a:r>
                <a:endParaRPr lang="en-US" sz="2400" b="1" dirty="0"/>
              </a:p>
              <a:p>
                <a:r>
                  <a:rPr lang="en-US" sz="2800" b="1" dirty="0"/>
                  <a:t>Span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for summing an array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sub>
                    </m:sSub>
                  </m:oMath>
                </a14:m>
                <a:r>
                  <a:rPr lang="en-US" sz="2800" dirty="0"/>
                  <a:t> is running time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800" dirty="0"/>
                  <a:t> Processors, so span is “you always have a processor available”</a:t>
                </a:r>
              </a:p>
              <a:p>
                <a:r>
                  <a:rPr lang="en-US" sz="2800" dirty="0"/>
                  <a:t>Longest path in graph of computation. “critical path”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2348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Merge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7820" y="1277943"/>
          <a:ext cx="292792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20159" y="1277943"/>
          <a:ext cx="292792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5239" y="2436422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0559" y="2436422"/>
          <a:ext cx="234234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205743" y="2434443"/>
          <a:ext cx="175675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548084" y="243642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5239" y="4981706"/>
            <a:ext cx="10487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Find median of larger subarray (left chosen arbitrarily for tie)</a:t>
            </a:r>
          </a:p>
          <a:p>
            <a:r>
              <a:rPr lang="en-US" sz="2800" dirty="0"/>
              <a:t>Binary search to find where 6 fits in other array</a:t>
            </a:r>
          </a:p>
          <a:p>
            <a:r>
              <a:rPr lang="en-US" sz="2800" dirty="0"/>
              <a:t>Parallel recursive calls to merge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6650" y="3421443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60824" y="3431973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32092" y="3421443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371729" y="3421443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955807" y="3409414"/>
          <a:ext cx="1171170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397318" y="338515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0068538" y="3425718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0710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Merge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7820" y="1277943"/>
          <a:ext cx="292792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20159" y="1277943"/>
          <a:ext cx="292792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5239" y="2436422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0559" y="2436422"/>
          <a:ext cx="234234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205743" y="2434443"/>
          <a:ext cx="175675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548084" y="243642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5239" y="4981706"/>
            <a:ext cx="10487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Find median of larger subarray (left chosen arbitrarily for tie)</a:t>
            </a:r>
          </a:p>
          <a:p>
            <a:r>
              <a:rPr lang="en-US" sz="2800" dirty="0"/>
              <a:t>Binary search to find where 6 fits in other array</a:t>
            </a:r>
          </a:p>
          <a:p>
            <a:r>
              <a:rPr lang="en-US" sz="2800" dirty="0"/>
              <a:t>Parallel recursive calls to merge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6650" y="3421443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60824" y="3431973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32092" y="3421443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371729" y="3421443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955807" y="3409414"/>
          <a:ext cx="1171170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397318" y="338515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0068538" y="3425718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06649" y="4277931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043385" y="4277931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331994" y="429254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327810" y="4277931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030833" y="4274254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231233" y="4274254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583847" y="4264092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388830" y="4255541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8609192" y="4255020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0068538" y="4282805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5597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Merge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7820" y="1277943"/>
          <a:ext cx="292792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20159" y="1277943"/>
          <a:ext cx="292792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5239" y="2436422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0559" y="2436422"/>
          <a:ext cx="234234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205743" y="2434443"/>
          <a:ext cx="175675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548084" y="243642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6650" y="3421443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60824" y="3431973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32092" y="3421443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371729" y="3421443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955807" y="3409414"/>
          <a:ext cx="1171170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397318" y="338515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0068538" y="3425718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06649" y="4277931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043385" y="4277931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331994" y="429254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327810" y="4277931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030833" y="4274254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231233" y="4274254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583847" y="4264092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388830" y="4255541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8609192" y="4255020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0068538" y="4282805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2730" y="5402969"/>
          <a:ext cx="5837380" cy="558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37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37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37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82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0283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Let’s just analyze the merge:</a:t>
                </a:r>
              </a:p>
              <a:p>
                <a:pPr marL="0" indent="0">
                  <a:buNone/>
                </a:pPr>
                <a:r>
                  <a:rPr lang="en-US" sz="2800" dirty="0"/>
                  <a:t>What’s the worst case?</a:t>
                </a:r>
              </a:p>
              <a:p>
                <a:pPr marL="0" indent="0">
                  <a:buNone/>
                </a:pPr>
                <a:r>
                  <a:rPr lang="en-US" sz="2800" dirty="0"/>
                  <a:t>	One subarray has ¾ of the elements, the other has ¼ .</a:t>
                </a:r>
              </a:p>
              <a:p>
                <a:pPr marL="0" indent="0">
                  <a:buNone/>
                </a:pPr>
                <a:r>
                  <a:rPr lang="en-US" sz="2800" dirty="0"/>
                  <a:t>	This is why we start with the median of the larger array.</a:t>
                </a:r>
              </a:p>
              <a:p>
                <a:r>
                  <a:rPr lang="en-US" sz="2800" dirty="0"/>
                  <a:t>Work: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dirty="0"/>
                  <a:t>Span: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5" t="-2138" b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7501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Let’s just analyze the merge:</a:t>
                </a:r>
              </a:p>
              <a:p>
                <a:pPr marL="0" indent="0">
                  <a:buNone/>
                </a:pPr>
                <a:r>
                  <a:rPr lang="en-US" sz="2800" dirty="0"/>
                  <a:t>What’s the worst case?</a:t>
                </a:r>
              </a:p>
              <a:p>
                <a:pPr marL="0" indent="0">
                  <a:buNone/>
                </a:pPr>
                <a:r>
                  <a:rPr lang="en-US" sz="2800" dirty="0"/>
                  <a:t>	One subarray has ¾ of the elements, the other has ¼ .</a:t>
                </a:r>
              </a:p>
              <a:p>
                <a:pPr marL="0" indent="0">
                  <a:buNone/>
                </a:pPr>
                <a:r>
                  <a:rPr lang="en-US" sz="2800" dirty="0"/>
                  <a:t>	This is why we start with the median of the larger array.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Work: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b="0" dirty="0"/>
              </a:p>
              <a:p>
                <a:endParaRPr lang="en-US" sz="2800" b="0" dirty="0"/>
              </a:p>
              <a:p>
                <a:r>
                  <a:rPr lang="en-US" sz="2800" dirty="0"/>
                  <a:t>Span: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3819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Now the full </a:t>
                </a:r>
                <a:r>
                  <a:rPr lang="en-US" sz="2800" dirty="0" err="1"/>
                  <a:t>mergesort</a:t>
                </a:r>
                <a:r>
                  <a:rPr lang="en-US" sz="2800" dirty="0"/>
                  <a:t> algorithm: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Work: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Span: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7345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Now the full </a:t>
                </a:r>
                <a:r>
                  <a:rPr lang="en-US" sz="2800" dirty="0" err="1"/>
                  <a:t>mergesort</a:t>
                </a:r>
                <a:r>
                  <a:rPr lang="en-US" sz="2800" dirty="0"/>
                  <a:t> algorithm: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Work: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b="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Span: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8665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744DAE-6719-F4F6-A21C-1558FFE77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0F7D-7D27-2153-C4F3-92E49E8B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9E1A35-D776-F0B7-9F50-51B3420C72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sub>
                    </m:sSub>
                  </m:oMath>
                </a14:m>
                <a:r>
                  <a:rPr lang="en-US" sz="3000" dirty="0"/>
                  <a:t> is running time with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3000" dirty="0"/>
                  <a:t> Processors, so span is “you always have a processor available”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800" b="1" dirty="0"/>
                  <a:t>Work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  <a:br>
                  <a:rPr lang="en-US" sz="2800" dirty="0"/>
                </a:br>
                <a:r>
                  <a:rPr lang="en-US" sz="2800" dirty="0"/>
                  <a:t>Total computation required.</a:t>
                </a:r>
              </a:p>
              <a:p>
                <a:r>
                  <a:rPr lang="en-US" sz="2800" b="1" dirty="0"/>
                  <a:t>Span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:r>
                  <a:rPr lang="en-US" sz="2800" dirty="0"/>
                  <a:t>Longest path in graph of computation. “critical path”</a:t>
                </a:r>
              </a:p>
              <a:p>
                <a:r>
                  <a:rPr lang="en-US" sz="2800" b="1" dirty="0"/>
                  <a:t>Speedup</a:t>
                </a:r>
                <a:r>
                  <a:rPr lang="en-US" sz="2800" dirty="0"/>
                  <a:t>: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processors: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 </a:t>
                </a:r>
                <a:br>
                  <a:rPr lang="en-US" sz="2800" dirty="0"/>
                </a:br>
                <a:r>
                  <a:rPr lang="en-US" sz="2800" dirty="0"/>
                  <a:t>ideally: speedup will be close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(“perfect linear speedup”)</a:t>
                </a:r>
              </a:p>
              <a:p>
                <a:r>
                  <a:rPr lang="en-US" sz="2800" b="1" dirty="0"/>
                  <a:t>Parallelism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the speedup when you have as many processors as you can use (there’s a point at which another one won’t actually help).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9E1A35-D776-F0B7-9F50-51B3420C72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5842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79FF6D-EC61-4153-5A51-EC147C63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FF94-2C64-BF21-2BE4-1A5FAE5E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21463F-8DE1-5ACB-5A90-ED9F710D85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Suppose our program takes 100 seconds.</a:t>
                </a:r>
              </a:p>
              <a:p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1/3 (i.e. 33 seconds).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What is the running time with </a:t>
                </a:r>
              </a:p>
              <a:p>
                <a:r>
                  <a:rPr lang="en-US" sz="2800" dirty="0"/>
                  <a:t>3 processors </a:t>
                </a:r>
              </a:p>
              <a:p>
                <a:r>
                  <a:rPr lang="en-US" sz="2800" dirty="0"/>
                  <a:t>6 processors</a:t>
                </a:r>
              </a:p>
              <a:p>
                <a:r>
                  <a:rPr lang="en-US" sz="2800" dirty="0"/>
                  <a:t>22 processors</a:t>
                </a:r>
              </a:p>
              <a:p>
                <a:r>
                  <a:rPr lang="en-US" sz="2800" dirty="0"/>
                  <a:t>67 processors</a:t>
                </a:r>
              </a:p>
              <a:p>
                <a:r>
                  <a:rPr lang="en-US" sz="2800" dirty="0"/>
                  <a:t>1,000,000 processors (approximately).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21463F-8DE1-5ACB-5A90-ED9F710D85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85797EF-4619-9FB7-56E8-CF946D8EEB82}"/>
              </a:ext>
            </a:extLst>
          </p:cNvPr>
          <p:cNvGrpSpPr/>
          <p:nvPr/>
        </p:nvGrpSpPr>
        <p:grpSpPr>
          <a:xfrm>
            <a:off x="7772400" y="1609344"/>
            <a:ext cx="4224528" cy="2459736"/>
            <a:chOff x="7772400" y="1609344"/>
            <a:chExt cx="4224528" cy="24597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7CC48F3-6611-899D-5BE5-046731C91ACA}"/>
                    </a:ext>
                  </a:extLst>
                </p:cNvPr>
                <p:cNvSpPr/>
                <p:nvPr/>
              </p:nvSpPr>
              <p:spPr>
                <a:xfrm>
                  <a:off x="7772400" y="1609344"/>
                  <a:ext cx="4224528" cy="2459736"/>
                </a:xfrm>
                <a:prstGeom prst="rect">
                  <a:avLst/>
                </a:prstGeom>
                <a:noFill/>
                <a:ln>
                  <a:solidFill>
                    <a:srgbClr val="A48DD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den>
                        </m:f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7CC48F3-6611-899D-5BE5-046731C91A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1609344"/>
                  <a:ext cx="4224528" cy="24597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A48DD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F2B3AE-A2D7-0222-8C7C-07C752A42691}"/>
                </a:ext>
              </a:extLst>
            </p:cNvPr>
            <p:cNvSpPr/>
            <p:nvPr/>
          </p:nvSpPr>
          <p:spPr>
            <a:xfrm>
              <a:off x="7772400" y="1609344"/>
              <a:ext cx="4224528" cy="7406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Amdahl’s Law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5117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5FCB00E-7E91-C3DE-83A4-1220D4235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8EB664-65E6-3619-1B98-D5F8ED7C43C3}"/>
              </a:ext>
            </a:extLst>
          </p:cNvPr>
          <p:cNvGraphicFramePr>
            <a:graphicFrameLocks noGrp="1"/>
          </p:cNvGraphicFramePr>
          <p:nvPr/>
        </p:nvGraphicFramePr>
        <p:xfrm>
          <a:off x="344981" y="5702532"/>
          <a:ext cx="11384736" cy="8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9100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9AB95DF-53E5-3783-DF1C-2A90809A9A4A}"/>
              </a:ext>
            </a:extLst>
          </p:cNvPr>
          <p:cNvSpPr/>
          <p:nvPr/>
        </p:nvSpPr>
        <p:spPr>
          <a:xfrm>
            <a:off x="4356800" y="190385"/>
            <a:ext cx="3032297" cy="1030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Sum:</a:t>
            </a:r>
          </a:p>
          <a:p>
            <a:r>
              <a:rPr lang="en-US" sz="2800" dirty="0">
                <a:solidFill>
                  <a:schemeClr val="tx1"/>
                </a:solidFill>
              </a:rPr>
              <a:t>Left sum: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B786E-311F-915F-E504-1137D15E7A9C}"/>
              </a:ext>
            </a:extLst>
          </p:cNvPr>
          <p:cNvSpPr/>
          <p:nvPr/>
        </p:nvSpPr>
        <p:spPr>
          <a:xfrm>
            <a:off x="1991361" y="1539085"/>
            <a:ext cx="3032297" cy="1030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Sum:</a:t>
            </a:r>
          </a:p>
          <a:p>
            <a:r>
              <a:rPr lang="en-US" sz="2800" dirty="0">
                <a:solidFill>
                  <a:schemeClr val="tx1"/>
                </a:solidFill>
              </a:rPr>
              <a:t>Left Sum: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626F55-BFEF-929F-0586-4D086A848FBD}"/>
              </a:ext>
            </a:extLst>
          </p:cNvPr>
          <p:cNvSpPr/>
          <p:nvPr/>
        </p:nvSpPr>
        <p:spPr>
          <a:xfrm>
            <a:off x="503384" y="4370650"/>
            <a:ext cx="1059410" cy="1030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S:</a:t>
            </a:r>
          </a:p>
          <a:p>
            <a:r>
              <a:rPr lang="en-US" sz="2800" dirty="0">
                <a:solidFill>
                  <a:schemeClr val="tx1"/>
                </a:solidFill>
              </a:rPr>
              <a:t>L: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9391AD-DC10-4CDC-C6E6-C6D1EFF9B319}"/>
              </a:ext>
            </a:extLst>
          </p:cNvPr>
          <p:cNvSpPr/>
          <p:nvPr/>
        </p:nvSpPr>
        <p:spPr>
          <a:xfrm>
            <a:off x="677950" y="2911915"/>
            <a:ext cx="2372821" cy="1030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Sum:</a:t>
            </a:r>
          </a:p>
          <a:p>
            <a:r>
              <a:rPr lang="en-US" sz="2800" dirty="0">
                <a:solidFill>
                  <a:schemeClr val="tx1"/>
                </a:solidFill>
              </a:rPr>
              <a:t>Left Sum: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D8C338-3B57-1C5D-7DDD-ED740AF5CF02}"/>
              </a:ext>
            </a:extLst>
          </p:cNvPr>
          <p:cNvSpPr/>
          <p:nvPr/>
        </p:nvSpPr>
        <p:spPr>
          <a:xfrm>
            <a:off x="7523480" y="1539085"/>
            <a:ext cx="3032297" cy="1030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Sum:</a:t>
            </a:r>
          </a:p>
          <a:p>
            <a:r>
              <a:rPr lang="en-US" sz="2800" dirty="0">
                <a:solidFill>
                  <a:schemeClr val="tx1"/>
                </a:solidFill>
              </a:rPr>
              <a:t>Left Sum: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C71F12-A694-8858-449B-46954A9D4AB7}"/>
              </a:ext>
            </a:extLst>
          </p:cNvPr>
          <p:cNvSpPr/>
          <p:nvPr/>
        </p:nvSpPr>
        <p:spPr>
          <a:xfrm>
            <a:off x="3527375" y="2911915"/>
            <a:ext cx="2372821" cy="1030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Sum:</a:t>
            </a:r>
          </a:p>
          <a:p>
            <a:r>
              <a:rPr lang="en-US" sz="2800" dirty="0">
                <a:solidFill>
                  <a:schemeClr val="tx1"/>
                </a:solidFill>
              </a:rPr>
              <a:t>Left Sum: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03AED9-71AF-59CB-91B0-D8078F954176}"/>
              </a:ext>
            </a:extLst>
          </p:cNvPr>
          <p:cNvSpPr/>
          <p:nvPr/>
        </p:nvSpPr>
        <p:spPr>
          <a:xfrm>
            <a:off x="6396646" y="2959913"/>
            <a:ext cx="2372821" cy="1030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Sum:</a:t>
            </a:r>
          </a:p>
          <a:p>
            <a:r>
              <a:rPr lang="en-US" sz="2800" dirty="0">
                <a:solidFill>
                  <a:schemeClr val="tx1"/>
                </a:solidFill>
              </a:rPr>
              <a:t>Left Sum: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4D9C6B-B8BE-57F2-5577-0B8A4FD004C6}"/>
              </a:ext>
            </a:extLst>
          </p:cNvPr>
          <p:cNvSpPr/>
          <p:nvPr/>
        </p:nvSpPr>
        <p:spPr>
          <a:xfrm>
            <a:off x="9335668" y="2959913"/>
            <a:ext cx="2372821" cy="1030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Sum:</a:t>
            </a:r>
          </a:p>
          <a:p>
            <a:r>
              <a:rPr lang="en-US" sz="2800" dirty="0">
                <a:solidFill>
                  <a:schemeClr val="tx1"/>
                </a:solidFill>
              </a:rPr>
              <a:t>Left Sum: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F675E-3D3C-3090-C719-5193527CC0B0}"/>
              </a:ext>
            </a:extLst>
          </p:cNvPr>
          <p:cNvSpPr/>
          <p:nvPr/>
        </p:nvSpPr>
        <p:spPr>
          <a:xfrm>
            <a:off x="2008452" y="4370650"/>
            <a:ext cx="1059410" cy="1030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S:</a:t>
            </a:r>
          </a:p>
          <a:p>
            <a:r>
              <a:rPr lang="en-US" sz="2800" dirty="0">
                <a:solidFill>
                  <a:schemeClr val="tx1"/>
                </a:solidFill>
              </a:rPr>
              <a:t>L: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0D4EC3-F0F6-BF26-9359-4557B98304F5}"/>
              </a:ext>
            </a:extLst>
          </p:cNvPr>
          <p:cNvSpPr/>
          <p:nvPr/>
        </p:nvSpPr>
        <p:spPr>
          <a:xfrm>
            <a:off x="3446554" y="4353832"/>
            <a:ext cx="1059410" cy="1030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S:</a:t>
            </a:r>
          </a:p>
          <a:p>
            <a:r>
              <a:rPr lang="en-US" sz="2800" dirty="0">
                <a:solidFill>
                  <a:schemeClr val="tx1"/>
                </a:solidFill>
              </a:rPr>
              <a:t>L: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DFFED7-4EA4-E2AF-DDAB-4368F4C54649}"/>
              </a:ext>
            </a:extLst>
          </p:cNvPr>
          <p:cNvSpPr/>
          <p:nvPr/>
        </p:nvSpPr>
        <p:spPr>
          <a:xfrm>
            <a:off x="4843092" y="4384509"/>
            <a:ext cx="1059410" cy="1030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S:</a:t>
            </a:r>
          </a:p>
          <a:p>
            <a:r>
              <a:rPr lang="en-US" sz="2800" dirty="0">
                <a:solidFill>
                  <a:schemeClr val="tx1"/>
                </a:solidFill>
              </a:rPr>
              <a:t>L: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D57404-8781-DB1F-5CCC-E3C9FECB66A8}"/>
              </a:ext>
            </a:extLst>
          </p:cNvPr>
          <p:cNvSpPr/>
          <p:nvPr/>
        </p:nvSpPr>
        <p:spPr>
          <a:xfrm>
            <a:off x="6327611" y="4370650"/>
            <a:ext cx="1059410" cy="1030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S:</a:t>
            </a:r>
          </a:p>
          <a:p>
            <a:r>
              <a:rPr lang="en-US" sz="2800" dirty="0">
                <a:solidFill>
                  <a:schemeClr val="tx1"/>
                </a:solidFill>
              </a:rPr>
              <a:t>L: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2C845C-766F-C76F-192D-373939B4F9F9}"/>
              </a:ext>
            </a:extLst>
          </p:cNvPr>
          <p:cNvSpPr/>
          <p:nvPr/>
        </p:nvSpPr>
        <p:spPr>
          <a:xfrm>
            <a:off x="7822743" y="4373892"/>
            <a:ext cx="1059410" cy="1030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S:</a:t>
            </a:r>
          </a:p>
          <a:p>
            <a:r>
              <a:rPr lang="en-US" sz="2800" dirty="0">
                <a:solidFill>
                  <a:schemeClr val="tx1"/>
                </a:solidFill>
              </a:rPr>
              <a:t>L: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EE6C9F-F02B-C0F0-BAB4-DDB9429FDBE1}"/>
              </a:ext>
            </a:extLst>
          </p:cNvPr>
          <p:cNvSpPr/>
          <p:nvPr/>
        </p:nvSpPr>
        <p:spPr>
          <a:xfrm>
            <a:off x="9264770" y="4353832"/>
            <a:ext cx="1059410" cy="1030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S:</a:t>
            </a:r>
          </a:p>
          <a:p>
            <a:r>
              <a:rPr lang="en-US" sz="2800" dirty="0">
                <a:solidFill>
                  <a:schemeClr val="tx1"/>
                </a:solidFill>
              </a:rPr>
              <a:t>L: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417AA7-1F1E-F08C-095B-AC18B9A8FD45}"/>
              </a:ext>
            </a:extLst>
          </p:cNvPr>
          <p:cNvSpPr/>
          <p:nvPr/>
        </p:nvSpPr>
        <p:spPr>
          <a:xfrm>
            <a:off x="10583952" y="4353832"/>
            <a:ext cx="1059410" cy="1030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S:</a:t>
            </a:r>
          </a:p>
          <a:p>
            <a:r>
              <a:rPr lang="en-US" sz="2800" dirty="0">
                <a:solidFill>
                  <a:schemeClr val="tx1"/>
                </a:solidFill>
              </a:rPr>
              <a:t>L: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8CB3E4F-4F02-C6FE-49EA-0AFC89D0B481}"/>
              </a:ext>
            </a:extLst>
          </p:cNvPr>
          <p:cNvCxnSpPr>
            <a:stCxn id="21" idx="2"/>
            <a:endCxn id="10" idx="0"/>
          </p:cNvCxnSpPr>
          <p:nvPr/>
        </p:nvCxnSpPr>
        <p:spPr>
          <a:xfrm flipH="1">
            <a:off x="1033089" y="3942693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CD3C85B-8166-2514-6350-362EFEA2F1BF}"/>
              </a:ext>
            </a:extLst>
          </p:cNvPr>
          <p:cNvCxnSpPr/>
          <p:nvPr/>
        </p:nvCxnSpPr>
        <p:spPr>
          <a:xfrm flipH="1">
            <a:off x="3922917" y="3932651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3E4113-4B2A-F7DA-0F82-F69E874B0E9A}"/>
              </a:ext>
            </a:extLst>
          </p:cNvPr>
          <p:cNvCxnSpPr>
            <a:stCxn id="24" idx="2"/>
          </p:cNvCxnSpPr>
          <p:nvPr/>
        </p:nvCxnSpPr>
        <p:spPr>
          <a:xfrm flipH="1">
            <a:off x="6747171" y="3990691"/>
            <a:ext cx="835886" cy="3997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A626639-48C7-B447-EEC6-353605E5F2B5}"/>
              </a:ext>
            </a:extLst>
          </p:cNvPr>
          <p:cNvCxnSpPr>
            <a:endCxn id="31" idx="0"/>
          </p:cNvCxnSpPr>
          <p:nvPr/>
        </p:nvCxnSpPr>
        <p:spPr>
          <a:xfrm flipH="1">
            <a:off x="9794475" y="3962518"/>
            <a:ext cx="731475" cy="391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83DE3D-3FDA-EA0E-2798-C74314BCA2B9}"/>
              </a:ext>
            </a:extLst>
          </p:cNvPr>
          <p:cNvCxnSpPr>
            <a:stCxn id="21" idx="2"/>
            <a:endCxn id="26" idx="0"/>
          </p:cNvCxnSpPr>
          <p:nvPr/>
        </p:nvCxnSpPr>
        <p:spPr>
          <a:xfrm>
            <a:off x="1864361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C1DC744-8D6B-230B-41C4-5C54A9883481}"/>
              </a:ext>
            </a:extLst>
          </p:cNvPr>
          <p:cNvCxnSpPr/>
          <p:nvPr/>
        </p:nvCxnSpPr>
        <p:spPr>
          <a:xfrm>
            <a:off x="4735267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62E0CA0-160D-05AF-F5D8-87986543450B}"/>
              </a:ext>
            </a:extLst>
          </p:cNvPr>
          <p:cNvCxnSpPr>
            <a:stCxn id="24" idx="2"/>
          </p:cNvCxnSpPr>
          <p:nvPr/>
        </p:nvCxnSpPr>
        <p:spPr>
          <a:xfrm>
            <a:off x="7583057" y="3990691"/>
            <a:ext cx="795324" cy="39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9BD33C6-1718-D64E-AA79-A728CD5CB675}"/>
              </a:ext>
            </a:extLst>
          </p:cNvPr>
          <p:cNvCxnSpPr>
            <a:endCxn id="32" idx="0"/>
          </p:cNvCxnSpPr>
          <p:nvPr/>
        </p:nvCxnSpPr>
        <p:spPr>
          <a:xfrm>
            <a:off x="10522078" y="3989302"/>
            <a:ext cx="591579" cy="36453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E8B174B-0FF5-FB0A-188D-3F90D7EB52E0}"/>
              </a:ext>
            </a:extLst>
          </p:cNvPr>
          <p:cNvCxnSpPr>
            <a:endCxn id="21" idx="0"/>
          </p:cNvCxnSpPr>
          <p:nvPr/>
        </p:nvCxnSpPr>
        <p:spPr>
          <a:xfrm flipH="1">
            <a:off x="1864361" y="2553045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1E0D983-EC5C-44B7-C1A7-E7825E01E40E}"/>
              </a:ext>
            </a:extLst>
          </p:cNvPr>
          <p:cNvCxnSpPr/>
          <p:nvPr/>
        </p:nvCxnSpPr>
        <p:spPr>
          <a:xfrm flipH="1">
            <a:off x="7476148" y="2585453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D41FAA-39DD-D413-68D8-80D57026B0A6}"/>
              </a:ext>
            </a:extLst>
          </p:cNvPr>
          <p:cNvCxnSpPr>
            <a:endCxn id="7" idx="0"/>
          </p:cNvCxnSpPr>
          <p:nvPr/>
        </p:nvCxnSpPr>
        <p:spPr>
          <a:xfrm flipH="1">
            <a:off x="3507510" y="1230296"/>
            <a:ext cx="2492438" cy="3087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9FE138A-5EE8-7DB5-D142-CCA2F32332E6}"/>
              </a:ext>
            </a:extLst>
          </p:cNvPr>
          <p:cNvCxnSpPr>
            <a:endCxn id="22" idx="0"/>
          </p:cNvCxnSpPr>
          <p:nvPr/>
        </p:nvCxnSpPr>
        <p:spPr>
          <a:xfrm>
            <a:off x="5999948" y="1221163"/>
            <a:ext cx="3039681" cy="31792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028C07F-B7C7-76B1-A140-3163D7FBE92F}"/>
              </a:ext>
            </a:extLst>
          </p:cNvPr>
          <p:cNvCxnSpPr>
            <a:stCxn id="7" idx="2"/>
            <a:endCxn id="23" idx="0"/>
          </p:cNvCxnSpPr>
          <p:nvPr/>
        </p:nvCxnSpPr>
        <p:spPr>
          <a:xfrm>
            <a:off x="3507510" y="2569863"/>
            <a:ext cx="1206276" cy="342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764B1A5-6D5B-5EB7-9C09-5F27DCCBAD87}"/>
              </a:ext>
            </a:extLst>
          </p:cNvPr>
          <p:cNvCxnSpPr/>
          <p:nvPr/>
        </p:nvCxnSpPr>
        <p:spPr>
          <a:xfrm>
            <a:off x="9119296" y="2580407"/>
            <a:ext cx="1204884" cy="36391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84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b="1" dirty="0"/>
                  <a:t>Speedup</a:t>
                </a:r>
                <a:r>
                  <a:rPr lang="en-US" sz="2800" dirty="0"/>
                  <a:t>: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processors: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ideally: speedup will be close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(“perfect linear speedup”)</a:t>
                </a:r>
              </a:p>
              <a:p>
                <a:r>
                  <a:rPr lang="en-US" sz="2800" dirty="0"/>
                  <a:t>E.g.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800" dirty="0"/>
                  <a:t>sec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2800" dirty="0"/>
                  <a:t>sec, then speedup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r>
                  <a:rPr lang="en-US" sz="2800" b="1" dirty="0"/>
                  <a:t>Parallelism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the speedup when you have as many processors as you can use (there’s a point at which another one won’t actually help).</a:t>
                </a:r>
              </a:p>
              <a:p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629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85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016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We can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800" dirty="0"/>
                  <a:t> theoretically.</a:t>
                </a:r>
              </a:p>
              <a:p>
                <a:r>
                  <a:rPr lang="en-US" sz="2800" dirty="0"/>
                  <a:t>But we probably care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/>
                  <a:t> for, say,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/>
                  <a:t> can’t beat (make sure you understand why):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/>
                <a:endParaRPr lang="en-US" sz="2800" dirty="0"/>
              </a:p>
              <a:p>
                <a:pPr marL="128016" lvl="1" indent="0">
                  <a:buNone/>
                </a:pPr>
                <a:r>
                  <a:rPr lang="en-US" sz="2800" dirty="0"/>
                  <a:t>So optimal running time (asymptotically)</a:t>
                </a: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128016" lvl="1" indent="0">
                  <a:buNone/>
                </a:pPr>
                <a:r>
                  <a:rPr lang="en-US" sz="2800" dirty="0" err="1"/>
                  <a:t>ForkJoin</a:t>
                </a:r>
                <a:r>
                  <a:rPr lang="en-US" sz="2800" dirty="0"/>
                  <a:t> Framework has </a:t>
                </a:r>
                <a:r>
                  <a:rPr lang="en-US" sz="2800" b="1" dirty="0"/>
                  <a:t>expected </a:t>
                </a:r>
                <a:r>
                  <a:rPr lang="en-US" sz="2800" dirty="0"/>
                  <a:t>time guarantee of that O()</a:t>
                </a:r>
              </a:p>
              <a:p>
                <a:pPr marL="128016" lvl="1" indent="0">
                  <a:buNone/>
                </a:pPr>
                <a:r>
                  <a:rPr lang="en-US" sz="2800" dirty="0"/>
                  <a:t>Assuming you write your code well enough.</a:t>
                </a:r>
              </a:p>
              <a:p>
                <a:pPr marL="128016" lvl="1" indent="0">
                  <a:buNone/>
                </a:pPr>
                <a:r>
                  <a:rPr lang="en-US" sz="2800" dirty="0"/>
                  <a:t>Uses randomized scheduling.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01638"/>
              </a:xfrm>
              <a:blipFill rotWithShape="0">
                <a:blip r:embed="rId4"/>
                <a:stretch>
                  <a:fillRect l="-654" t="-2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5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747D94-778F-4F8A-E238-DB6843B2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992D1-2A5D-A5A1-8217-511A84C01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59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lecture-18-parallel-2</Template>
  <TotalTime>5460</TotalTime>
  <Words>4099</Words>
  <Application>Microsoft Office PowerPoint</Application>
  <PresentationFormat>Widescreen</PresentationFormat>
  <Paragraphs>975</Paragraphs>
  <Slides>69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0" baseType="lpstr">
      <vt:lpstr>Aptos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Multi-Pass Parallel</vt:lpstr>
      <vt:lpstr>Announcements</vt:lpstr>
      <vt:lpstr>Useful Diagram</vt:lpstr>
      <vt:lpstr>Useful Diagram</vt:lpstr>
      <vt:lpstr>Analysis</vt:lpstr>
      <vt:lpstr>Definitions</vt:lpstr>
      <vt:lpstr>More Definitions</vt:lpstr>
      <vt:lpstr>Optimal T_P</vt:lpstr>
      <vt:lpstr>Amdahl’s Law</vt:lpstr>
      <vt:lpstr>Amdahl’s Law</vt:lpstr>
      <vt:lpstr>Amdahl’s Law</vt:lpstr>
      <vt:lpstr>Amdahl’s Law</vt:lpstr>
      <vt:lpstr>Amdahl’s Law</vt:lpstr>
      <vt:lpstr>Amdahl’s Law</vt:lpstr>
      <vt:lpstr>Amdahl’s Law and Moore’s Law</vt:lpstr>
      <vt:lpstr>Amdahl’s Law and Moore’s Law</vt:lpstr>
      <vt:lpstr>Parallel Prefix and Pack</vt:lpstr>
      <vt:lpstr>Amdahl’s Law: Moving Forward</vt:lpstr>
      <vt:lpstr>Sequential Code</vt:lpstr>
      <vt:lpstr>More clever algorithms</vt:lpstr>
      <vt:lpstr>Parallelizing</vt:lpstr>
      <vt:lpstr>PowerPoint Presentation</vt:lpstr>
      <vt:lpstr>PowerPoint Presentation</vt:lpstr>
      <vt:lpstr>PowerPoint Presentation</vt:lpstr>
      <vt:lpstr>First Pass</vt:lpstr>
      <vt:lpstr>First Pass</vt:lpstr>
      <vt:lpstr>PowerPoint Presentation</vt:lpstr>
      <vt:lpstr>PowerPoint Presentation</vt:lpstr>
      <vt:lpstr>Second Pass</vt:lpstr>
      <vt:lpstr>Second Pass</vt:lpstr>
      <vt:lpstr>Third Pass</vt:lpstr>
      <vt:lpstr>PowerPoint Presentation</vt:lpstr>
      <vt:lpstr>Analyzing Parallel Prefix</vt:lpstr>
      <vt:lpstr>Analyzing Parallel Prefix</vt:lpstr>
      <vt:lpstr>Our Patterns So Far</vt:lpstr>
      <vt:lpstr>Parallel Pack (aka Filter)</vt:lpstr>
      <vt:lpstr>Parallel Pack</vt:lpstr>
      <vt:lpstr>Parallel Pack</vt:lpstr>
      <vt:lpstr>Parallel Pack</vt:lpstr>
      <vt:lpstr>Parallel Pack</vt:lpstr>
      <vt:lpstr>Step 3</vt:lpstr>
      <vt:lpstr>Parallel Pack</vt:lpstr>
      <vt:lpstr>Parallel Pack</vt:lpstr>
      <vt:lpstr>Four Patterns</vt:lpstr>
      <vt:lpstr>Making other code faster </vt:lpstr>
      <vt:lpstr>Parallel Sorts</vt:lpstr>
      <vt:lpstr>Parallelizing Quick Sort</vt:lpstr>
      <vt:lpstr>Quick Analysis Note</vt:lpstr>
      <vt:lpstr>Parallelizing Quick Sort</vt:lpstr>
      <vt:lpstr>Parallelizing Quick Sort</vt:lpstr>
      <vt:lpstr>Parallelizing Quick Sort</vt:lpstr>
      <vt:lpstr>Parallel Quick Sort</vt:lpstr>
      <vt:lpstr>Parallel Quick Sort</vt:lpstr>
      <vt:lpstr>Better Parallel Quick Sort</vt:lpstr>
      <vt:lpstr>Better Parallel Quick Sort</vt:lpstr>
      <vt:lpstr>Better Parallel Quick Sort</vt:lpstr>
      <vt:lpstr>Better Parallel Quick Sort</vt:lpstr>
      <vt:lpstr>Parallel Merge Sort</vt:lpstr>
      <vt:lpstr>Parallel Merge</vt:lpstr>
      <vt:lpstr>Parallel Merge</vt:lpstr>
      <vt:lpstr>Parallel Merge</vt:lpstr>
      <vt:lpstr>Parallel Merge</vt:lpstr>
      <vt:lpstr>Parallel Merge Sort</vt:lpstr>
      <vt:lpstr>Parallel Merge Sort</vt:lpstr>
      <vt:lpstr>Parallel Merge Sort</vt:lpstr>
      <vt:lpstr>Parallel Merge Sort</vt:lpstr>
      <vt:lpstr>Definitions</vt:lpstr>
      <vt:lpstr>Amdahl’s Law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more Parallel Code</dc:title>
  <dc:creator>rtweber2</dc:creator>
  <cp:lastModifiedBy>Robert Weber</cp:lastModifiedBy>
  <cp:revision>9</cp:revision>
  <cp:lastPrinted>2025-05-16T22:06:32Z</cp:lastPrinted>
  <dcterms:created xsi:type="dcterms:W3CDTF">2021-11-13T00:11:12Z</dcterms:created>
  <dcterms:modified xsi:type="dcterms:W3CDTF">2025-05-19T18:29:55Z</dcterms:modified>
</cp:coreProperties>
</file>