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18" r:id="rId3"/>
    <p:sldId id="299" r:id="rId4"/>
    <p:sldId id="300" r:id="rId5"/>
    <p:sldId id="301" r:id="rId6"/>
    <p:sldId id="291" r:id="rId7"/>
    <p:sldId id="302" r:id="rId8"/>
    <p:sldId id="303" r:id="rId9"/>
    <p:sldId id="304" r:id="rId10"/>
    <p:sldId id="305" r:id="rId11"/>
    <p:sldId id="306" r:id="rId12"/>
    <p:sldId id="270" r:id="rId13"/>
    <p:sldId id="271" r:id="rId14"/>
    <p:sldId id="312" r:id="rId15"/>
    <p:sldId id="307" r:id="rId16"/>
    <p:sldId id="272" r:id="rId17"/>
    <p:sldId id="257" r:id="rId18"/>
    <p:sldId id="276" r:id="rId19"/>
    <p:sldId id="277" r:id="rId20"/>
    <p:sldId id="275" r:id="rId21"/>
    <p:sldId id="274" r:id="rId22"/>
    <p:sldId id="309" r:id="rId23"/>
    <p:sldId id="263" r:id="rId24"/>
    <p:sldId id="278" r:id="rId25"/>
    <p:sldId id="279" r:id="rId26"/>
    <p:sldId id="264" r:id="rId27"/>
    <p:sldId id="280" r:id="rId28"/>
    <p:sldId id="308" r:id="rId29"/>
    <p:sldId id="258" r:id="rId30"/>
    <p:sldId id="282" r:id="rId31"/>
    <p:sldId id="315" r:id="rId32"/>
    <p:sldId id="316" r:id="rId33"/>
    <p:sldId id="317" r:id="rId34"/>
    <p:sldId id="310" r:id="rId35"/>
    <p:sldId id="311" r:id="rId36"/>
    <p:sldId id="288" r:id="rId37"/>
    <p:sldId id="281" r:id="rId38"/>
    <p:sldId id="289" r:id="rId39"/>
    <p:sldId id="283" r:id="rId40"/>
    <p:sldId id="313" r:id="rId41"/>
    <p:sldId id="260" r:id="rId42"/>
    <p:sldId id="284" r:id="rId43"/>
    <p:sldId id="261" r:id="rId44"/>
    <p:sldId id="290" r:id="rId45"/>
    <p:sldId id="285" r:id="rId46"/>
    <p:sldId id="286" r:id="rId47"/>
    <p:sldId id="314" r:id="rId48"/>
    <p:sldId id="287" r:id="rId49"/>
    <p:sldId id="26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A48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D70F-9B36-4519-8F13-475F8CF6F233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83130-A2D7-4B97-9777-E29A2C562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1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 instead of summing we’re checking whether integers are prime (via trial division)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DBFAA-80BE-4ADD-A727-6F843B8FD7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4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DBFAA-80BE-4ADD-A727-6F843B8FD7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7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Warm up: the library has internal settings that the JVM manages for efficiency reasons. It takes actually creating threads and the JVM realizing they’re doing more work to get appropriately prioritized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powmod</a:t>
            </a:r>
            <a:r>
              <a:rPr lang="en-US" dirty="0"/>
              <a:t> you did in section yesterday is a map</a:t>
            </a:r>
          </a:p>
          <a:p>
            <a:r>
              <a:rPr lang="en-US" dirty="0" err="1"/>
              <a:t>Powmod</a:t>
            </a:r>
            <a:r>
              <a:rPr lang="en-US" dirty="0"/>
              <a:t> (</a:t>
            </a:r>
            <a:r>
              <a:rPr lang="en-US" dirty="0" err="1"/>
              <a:t>arr</a:t>
            </a:r>
            <a:r>
              <a:rPr lang="en-US" dirty="0"/>
              <a:t>, p, m) returned array where </a:t>
            </a:r>
            <a:r>
              <a:rPr lang="en-US" dirty="0" err="1"/>
              <a:t>newArr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]^p mod 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8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T_1 is taking your **parallel** code, but just running it on one processor. </a:t>
            </a:r>
          </a:p>
          <a:p>
            <a:r>
              <a:rPr lang="en-US" dirty="0"/>
              <a:t>You might change the algorithm, and thereby change the work. Or you might split the effort required, create overlap amongst the threads.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7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*Really* we’d prefer to compare S/T_P, where S is sequential code’s running time (i.e., no overhead, no algorithm changes, etc.) but this is probably good enough most of the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T_1/P is the total work to be done divided by the number of processers we have, so you can’t finish faster than that with P processors since all the work has to be done.</a:t>
            </a:r>
            <a:br>
              <a:rPr lang="en-US" dirty="0"/>
            </a:br>
            <a:r>
              <a:rPr lang="en-US" dirty="0" err="1"/>
              <a:t>T_infinity</a:t>
            </a:r>
            <a:r>
              <a:rPr lang="en-US" dirty="0"/>
              <a:t> says “you have infinity processors” so we can’t do better than that with only P processors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4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“Therefore” is a limit statement As P goes off to </a:t>
            </a:r>
            <a:r>
              <a:rPr lang="en-US" dirty="0" err="1"/>
              <a:t>inifinity</a:t>
            </a:r>
            <a:r>
              <a:rPr lang="en-US" dirty="0"/>
              <a:t> the second fraction in the denominator goes to 0, so we get 1/S.</a:t>
            </a:r>
            <a:br>
              <a:rPr lang="en-US" dirty="0"/>
            </a:br>
            <a:r>
              <a:rPr lang="en-US" dirty="0"/>
              <a:t>Amdahl’s law is the second to last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7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 assumes that S and P are sequential relative to each other (i.e., you can’t run the sequential portion at the same time you run the parallel portion.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EAFEF51-921C-4451-B219-D0C56FA802D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7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6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18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6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2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6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7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7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4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08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EAFEF51-921C-4451-B219-D0C56FA802D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6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s.cs.washington.edu/~djg/teachingMaterials/spac/sophomoricParallelismAndConcurrency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Parallelism 2</a:t>
            </a:r>
            <a:br>
              <a:rPr lang="en-US" dirty="0"/>
            </a:br>
            <a:r>
              <a:rPr lang="en-US" dirty="0"/>
              <a:t>Analysis, Amdahl’s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25Sp</a:t>
            </a:r>
          </a:p>
          <a:p>
            <a:r>
              <a:rPr lang="en-US" dirty="0"/>
              <a:t>Lecture 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3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Imagine calling our current algorithm on an array of size 4.</a:t>
            </a:r>
          </a:p>
          <a:p>
            <a:r>
              <a:rPr lang="en-US" sz="2800" dirty="0"/>
              <a:t>How many threads does it make</a:t>
            </a:r>
          </a:p>
          <a:p>
            <a:r>
              <a:rPr lang="en-US" sz="2800" dirty="0"/>
              <a:t>6</a:t>
            </a:r>
          </a:p>
          <a:p>
            <a:r>
              <a:rPr lang="en-US" sz="2800" dirty="0"/>
              <a:t>It shouldn’t take that many threads to add a few numbers.</a:t>
            </a:r>
          </a:p>
          <a:p>
            <a:r>
              <a:rPr lang="en-US" sz="2800" dirty="0"/>
              <a:t>And every thread introduces A LOT of overhead.</a:t>
            </a:r>
          </a:p>
          <a:p>
            <a:endParaRPr lang="en-US" sz="2800" dirty="0"/>
          </a:p>
          <a:p>
            <a:r>
              <a:rPr lang="en-US" sz="2800" dirty="0"/>
              <a:t>We’ll want to </a:t>
            </a:r>
            <a:r>
              <a:rPr lang="en-US" sz="2800" b="1" dirty="0"/>
              <a:t>cut-off </a:t>
            </a:r>
            <a:r>
              <a:rPr lang="en-US" sz="2800" dirty="0"/>
              <a:t>the parallelism when the threads cause too much overhead.</a:t>
            </a:r>
          </a:p>
          <a:p>
            <a:r>
              <a:rPr lang="en-US" sz="2800" dirty="0"/>
              <a:t>Similar optimizations can be used for (sequential) merge and quick sort</a:t>
            </a:r>
          </a:p>
        </p:txBody>
      </p:sp>
    </p:spTree>
    <p:extLst>
      <p:ext uri="{BB962C8B-B14F-4D97-AF65-F5344CB8AC3E}">
        <p14:creationId xmlns:p14="http://schemas.microsoft.com/office/powerpoint/2010/main" val="18885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Cut-offs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Are we really saving that much?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Suppose we’re summing an array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And we set a cut-off of size-100</a:t>
                </a:r>
              </a:p>
              <a:p>
                <a:pPr lvl="1"/>
                <a:r>
                  <a:rPr lang="en-US" sz="2400" dirty="0"/>
                  <a:t>i.e. subarrays of size 100 are summed without making any new threads.</a:t>
                </a:r>
              </a:p>
              <a:p>
                <a:r>
                  <a:rPr lang="en-US" sz="2800" dirty="0"/>
                  <a:t>What fraction of the threads have we just eliminated?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99% !!!! (for fun you should check the math)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4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39263"/>
          </a:xfrm>
        </p:spPr>
        <p:txBody>
          <a:bodyPr>
            <a:normAutofit/>
          </a:bodyPr>
          <a:lstStyle/>
          <a:p>
            <a:r>
              <a:rPr lang="en-US" sz="2800" dirty="0"/>
              <a:t>A small tweak to our code will eliminate half of our threads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344" y="1947672"/>
            <a:ext cx="5669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left.fork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right.fork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left.join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right.join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0068" y="3537962"/>
            <a:ext cx="31722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left.fork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right.run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left.join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1519" y="4183076"/>
            <a:ext cx="3106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Old version. </a:t>
            </a:r>
          </a:p>
          <a:p>
            <a:r>
              <a:rPr lang="en-US" sz="2800" dirty="0"/>
              <a:t>Too many threads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3672" y="2289034"/>
            <a:ext cx="4285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version. </a:t>
            </a:r>
          </a:p>
          <a:p>
            <a:r>
              <a:rPr lang="en-US" sz="2800" dirty="0"/>
              <a:t>Good amount of threads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109471" y="3977859"/>
            <a:ext cx="1079653" cy="782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603403" y="2392583"/>
            <a:ext cx="1079653" cy="782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6344" y="5321147"/>
            <a:ext cx="11167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Current thread actually executes the right hand side. </a:t>
            </a:r>
          </a:p>
          <a:p>
            <a:r>
              <a:rPr lang="en-US" sz="2800" dirty="0"/>
              <a:t>Ordering of these commands is very important!</a:t>
            </a:r>
          </a:p>
        </p:txBody>
      </p:sp>
    </p:spTree>
    <p:extLst>
      <p:ext uri="{BB962C8B-B14F-4D97-AF65-F5344CB8AC3E}">
        <p14:creationId xmlns:p14="http://schemas.microsoft.com/office/powerpoint/2010/main" val="20990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None of our optimizations will make a difference in the O() analysis </a:t>
            </a:r>
          </a:p>
          <a:p>
            <a:pPr marL="0" indent="0">
              <a:buNone/>
            </a:pPr>
            <a:r>
              <a:rPr lang="en-US" sz="2800" dirty="0"/>
              <a:t> But they will make a difference in practice.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467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3F0082-A487-DD08-B934-B88BC8BA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ForkJoin</a:t>
            </a:r>
            <a:r>
              <a:rPr lang="en-US" dirty="0"/>
              <a:t> Framework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D9C41-B3FB-872E-8170-3EDA85424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0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2F4A-34F1-67FC-6796-9B77556E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2" y="29649"/>
            <a:ext cx="11187259" cy="1014667"/>
          </a:xfrm>
        </p:spPr>
        <p:txBody>
          <a:bodyPr/>
          <a:lstStyle/>
          <a:p>
            <a:r>
              <a:rPr lang="en-US" dirty="0" err="1"/>
              <a:t>ForkJoin</a:t>
            </a:r>
            <a:r>
              <a:rPr lang="en-US" dirty="0"/>
              <a:t> Framework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001B7F-8F55-AC10-16DC-4C31121E8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213367"/>
              </p:ext>
            </p:extLst>
          </p:nvPr>
        </p:nvGraphicFramePr>
        <p:xfrm>
          <a:off x="575092" y="839031"/>
          <a:ext cx="11187112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1591172176"/>
                    </a:ext>
                  </a:extLst>
                </a:gridCol>
                <a:gridCol w="8241347">
                  <a:extLst>
                    <a:ext uri="{9D8B030D-6E8A-4147-A177-3AD203B41FA5}">
                      <a16:colId xmlns:a16="http://schemas.microsoft.com/office/drawing/2014/main" val="525496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1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Thread objects override (void/V) method </a:t>
                      </a:r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compute</a:t>
                      </a:r>
                    </a:p>
                    <a:p>
                      <a:r>
                        <a:rPr lang="en-US" sz="2800" dirty="0"/>
                        <a:t>When </a:t>
                      </a:r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fork</a:t>
                      </a:r>
                      <a:r>
                        <a:rPr lang="en-US" sz="2800" dirty="0"/>
                        <a:t> is called, </a:t>
                      </a:r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compute</a:t>
                      </a:r>
                      <a:r>
                        <a:rPr lang="en-US" sz="2800" dirty="0"/>
                        <a:t> method is executed </a:t>
                      </a:r>
                    </a:p>
                    <a:p>
                      <a:r>
                        <a:rPr lang="en-US" sz="2800" dirty="0"/>
                        <a:t>A bit like main(…)---default starting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5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Starts a new thread executing </a:t>
                      </a:r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compute</a:t>
                      </a:r>
                      <a:r>
                        <a:rPr lang="en-US" sz="2800" dirty="0"/>
                        <a:t>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09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Calling </a:t>
                      </a:r>
                      <a:r>
                        <a:rPr lang="en-US" sz="2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otherThread.join</a:t>
                      </a:r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US" sz="2800" dirty="0"/>
                        <a:t> pauses </a:t>
                      </a:r>
                      <a:r>
                        <a:rPr lang="en-US" sz="2800" u="sng" dirty="0"/>
                        <a:t>this</a:t>
                      </a:r>
                      <a:r>
                        <a:rPr lang="en-US" sz="2800" dirty="0"/>
                        <a:t> thread until </a:t>
                      </a:r>
                      <a:r>
                        <a:rPr lang="en-US" sz="2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otherThread</a:t>
                      </a:r>
                      <a:r>
                        <a:rPr lang="en-US" sz="2800" dirty="0"/>
                        <a:t> has completed its </a:t>
                      </a:r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compute</a:t>
                      </a:r>
                      <a:r>
                        <a:rPr lang="en-US" sz="28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7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RecursiveTask</a:t>
                      </a:r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&lt;V&gt;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Class which we extend to make threads to return a result of type </a:t>
                      </a:r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V.</a:t>
                      </a:r>
                      <a:r>
                        <a:rPr lang="en-US" sz="2800" dirty="0">
                          <a:latin typeface="+mn-lt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compute</a:t>
                      </a:r>
                      <a:r>
                        <a:rPr lang="en-US" sz="2800" dirty="0">
                          <a:latin typeface="+mn-lt"/>
                          <a:cs typeface="Courier New" panose="02070309020205020404" pitchFamily="49" charset="0"/>
                        </a:rPr>
                        <a:t> returns </a:t>
                      </a:r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2800" dirty="0">
                          <a:latin typeface="+mn-lt"/>
                          <a:cs typeface="Courier New" panose="02070309020205020404" pitchFamily="49" charset="0"/>
                        </a:rPr>
                        <a:t> for this 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4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Recursive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Class we extend when we don’t return a result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80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ForkJoinPool</a:t>
                      </a:r>
                      <a:endParaRPr lang="en-US" sz="2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Object that manages threads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07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invoke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Pool method to start first thread object.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11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66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Engineering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Getting every ounce of speedup out requires a lot of thought.</a:t>
            </a:r>
          </a:p>
          <a:p>
            <a:r>
              <a:rPr lang="en-US" sz="2800" dirty="0"/>
              <a:t>Choose a good sequential threshold</a:t>
            </a:r>
          </a:p>
          <a:p>
            <a:pPr lvl="1"/>
            <a:r>
              <a:rPr lang="en-US" sz="2400" dirty="0"/>
              <a:t>Depends on the library</a:t>
            </a:r>
          </a:p>
          <a:p>
            <a:pPr lvl="1"/>
            <a:r>
              <a:rPr lang="en-US" sz="2400" dirty="0"/>
              <a:t>For ours, a few hundred to one-thousand operations in the non-parallel call is recommended.</a:t>
            </a:r>
          </a:p>
          <a:p>
            <a:r>
              <a:rPr lang="en-US" sz="2800" dirty="0"/>
              <a:t>Library needs to “warm up”</a:t>
            </a:r>
          </a:p>
          <a:p>
            <a:endParaRPr lang="en-US" sz="2400" dirty="0"/>
          </a:p>
          <a:p>
            <a:r>
              <a:rPr lang="en-US" sz="2800" dirty="0"/>
              <a:t>Wait for more processors?</a:t>
            </a:r>
          </a:p>
          <a:p>
            <a:r>
              <a:rPr lang="en-US" sz="2800" dirty="0"/>
              <a:t>Memory Hierarchy</a:t>
            </a:r>
          </a:p>
          <a:p>
            <a:pPr lvl="1"/>
            <a:r>
              <a:rPr lang="en-US" sz="2400" dirty="0"/>
              <a:t>Won’t focus on this, but it can have an effect.</a:t>
            </a:r>
          </a:p>
        </p:txBody>
      </p:sp>
    </p:spTree>
    <p:extLst>
      <p:ext uri="{BB962C8B-B14F-4D97-AF65-F5344CB8AC3E}">
        <p14:creationId xmlns:p14="http://schemas.microsoft.com/office/powerpoint/2010/main" val="34976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ForkJoin</a:t>
            </a:r>
            <a:r>
              <a:rPr lang="en-US" dirty="0"/>
              <a:t> Library---Magic Incantations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909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java.util.concurrent.ForkJoinPool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java.util.concurrent.RecursiveTask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java.util.concurrent.RecursiveAction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dirty="0"/>
              <a:t>Two possible classes to extend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RecursiveTask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&lt;E&gt;  (</a:t>
            </a:r>
            <a:r>
              <a:rPr lang="en-US" sz="2400" dirty="0">
                <a:latin typeface="+mn-lt"/>
                <a:cs typeface="Courier New" panose="02070309020205020404" pitchFamily="49" charset="0"/>
              </a:rPr>
              <a:t>Returns an E object)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RecrusiveAction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dirty="0">
                <a:latin typeface="+mn-lt"/>
                <a:cs typeface="Courier New" panose="02070309020205020404" pitchFamily="49" charset="0"/>
              </a:rPr>
              <a:t>Doesn’t return anything)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First thread created by: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final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ForkJoinPool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POOL = new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ForkJoinPool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POOL.invoke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firstThd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9858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ForkJoin</a:t>
            </a:r>
            <a:r>
              <a:rPr lang="en-US" dirty="0"/>
              <a:t> Library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 a new thread: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800" dirty="0"/>
              <a:t>()</a:t>
            </a:r>
          </a:p>
          <a:p>
            <a:r>
              <a:rPr lang="en-US" sz="2800" dirty="0"/>
              <a:t>Wait for a thread to finish: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2800" dirty="0"/>
              <a:t>() 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2800" dirty="0"/>
              <a:t>() will return an object, if you extended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RecursiveTask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Your Thread objects need to write a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compute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() method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Calling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compute()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 does NOT start a new thread in the JVM.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659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ArraySum</a:t>
            </a:r>
            <a:r>
              <a:rPr lang="en-US" dirty="0"/>
              <a:t> in </a:t>
            </a:r>
            <a:r>
              <a:rPr lang="en-US" dirty="0" err="1"/>
              <a:t>ForkJoin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RecursiveTask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lo; int hi; int[]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int cutoff;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static final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ForkJoinPool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POOL = new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ForkJoinPool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(int l, int h, int[] a, int c){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lo = l;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hi = h;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a;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cutoff = c;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5242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63E8-E738-4DD2-9900-600A6451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8225-C815-45CA-BBEB-6A9FC6B5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356339"/>
            <a:ext cx="11187258" cy="1953021"/>
          </a:xfrm>
        </p:spPr>
        <p:txBody>
          <a:bodyPr>
            <a:normAutofit/>
          </a:bodyPr>
          <a:lstStyle/>
          <a:p>
            <a:r>
              <a:rPr lang="en-US" sz="2800" dirty="0"/>
              <a:t>Optional readings (</a:t>
            </a:r>
            <a:r>
              <a:rPr lang="en-US" sz="2800" dirty="0">
                <a:hlinkClick r:id="rId2"/>
              </a:rPr>
              <a:t>Grossman</a:t>
            </a:r>
            <a:r>
              <a:rPr lang="en-US" sz="2800" dirty="0"/>
              <a:t>) covers next few weeks of parallelism and concurrency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0B4BA6-9633-E431-9D8D-E29E7D7EA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168608"/>
              </p:ext>
            </p:extLst>
          </p:nvPr>
        </p:nvGraphicFramePr>
        <p:xfrm>
          <a:off x="502446" y="1357346"/>
          <a:ext cx="11187108" cy="2909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254">
                  <a:extLst>
                    <a:ext uri="{9D8B030D-6E8A-4147-A177-3AD203B41FA5}">
                      <a16:colId xmlns:a16="http://schemas.microsoft.com/office/drawing/2014/main" val="4182190204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440125737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65577832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29414496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482144644"/>
                    </a:ext>
                  </a:extLst>
                </a:gridCol>
                <a:gridCol w="3174204">
                  <a:extLst>
                    <a:ext uri="{9D8B030D-6E8A-4147-A177-3AD203B41FA5}">
                      <a16:colId xmlns:a16="http://schemas.microsoft.com/office/drawing/2014/main" val="1540392438"/>
                    </a:ext>
                  </a:extLst>
                </a:gridCol>
              </a:tblGrid>
              <a:tr h="5322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77359"/>
                  </a:ext>
                </a:extLst>
              </a:tr>
              <a:tr h="957963">
                <a:tc>
                  <a:txBody>
                    <a:bodyPr/>
                    <a:lstStyle/>
                    <a:p>
                      <a:r>
                        <a:rPr lang="en-US" sz="2200" dirty="0"/>
                        <a:t>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7 (DFS, coding) due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Ex 9 (reductions, </a:t>
                      </a:r>
                      <a:r>
                        <a:rPr lang="en-US" sz="2400" dirty="0" err="1"/>
                        <a:t>gs</a:t>
                      </a:r>
                      <a:r>
                        <a:rPr lang="en-US" sz="2400" dirty="0"/>
                        <a:t>)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Bring laptop!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TODAY</a:t>
                      </a:r>
                      <a:br>
                        <a:rPr lang="en-US" sz="2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8 (Dijkstra,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) due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10,11 (parallel prog)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213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r>
                        <a:rPr lang="en-US" sz="2200" dirty="0"/>
                        <a:t>Next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9 (reductions, </a:t>
                      </a:r>
                      <a:r>
                        <a:rPr lang="en-US" sz="2400" dirty="0" err="1"/>
                        <a:t>gs</a:t>
                      </a:r>
                      <a:r>
                        <a:rPr lang="en-US" sz="2400" dirty="0"/>
                        <a:t>)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10 (parallel, prog)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2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676657"/>
            <a:ext cx="11187258" cy="601201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protected Integer compute(){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if(hi-lo &lt; cutoff){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for(int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=lo;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&lt;hi;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new Integer(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left =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lo,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)/2);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right =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)/2, hi);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left.fork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Integer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right.compute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Integer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left.join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newInteger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7684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463857"/>
            <a:ext cx="11430000" cy="484550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public static Integer sum(int[]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500);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POOL.invoke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}//end class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25C228-9458-F658-CCAC-682B98AF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71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2A718-6541-478B-7C37-F156423E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“reduce” pattern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1D8BB-FAE5-DAF5-879E-EDBAF5731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9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shouldn’t be too hard to imagine how to modify this code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Find the maximum element in an array.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Determine if there is an element meeting some property.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Find the left-most element satisfying some property.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Count the number of elements meeting some property.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Check if elements are in sorted order.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[And so on…]</a:t>
            </a:r>
          </a:p>
        </p:txBody>
      </p:sp>
    </p:spTree>
    <p:extLst>
      <p:ext uri="{BB962C8B-B14F-4D97-AF65-F5344CB8AC3E}">
        <p14:creationId xmlns:p14="http://schemas.microsoft.com/office/powerpoint/2010/main" val="12290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123210"/>
          </a:xfrm>
        </p:spPr>
        <p:txBody>
          <a:bodyPr>
            <a:normAutofit/>
          </a:bodyPr>
          <a:lstStyle/>
          <a:p>
            <a:r>
              <a:rPr lang="en-US" sz="2800" dirty="0"/>
              <a:t>You did similar problems yesterday.</a:t>
            </a:r>
          </a:p>
          <a:p>
            <a:r>
              <a:rPr lang="en-US" sz="2800" dirty="0"/>
              <a:t>The key is to describe: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compute the answer at the cut-off.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merge the results of two subarrays.</a:t>
            </a:r>
          </a:p>
          <a:p>
            <a:pPr marL="0" indent="0">
              <a:buNone/>
            </a:pPr>
            <a:r>
              <a:rPr lang="en-US" sz="2800" dirty="0"/>
              <a:t>We say parallel code like this “reduces” the array</a:t>
            </a:r>
          </a:p>
          <a:p>
            <a:pPr marL="0" indent="0">
              <a:buNone/>
            </a:pPr>
            <a:r>
              <a:rPr lang="en-US" sz="2800" dirty="0"/>
              <a:t>	We’re reducing the arrays to a single item</a:t>
            </a:r>
          </a:p>
          <a:p>
            <a:pPr marL="0" indent="0">
              <a:buNone/>
            </a:pPr>
            <a:r>
              <a:rPr lang="en-US" sz="2800" dirty="0"/>
              <a:t>	Then combining with an </a:t>
            </a:r>
            <a:r>
              <a:rPr lang="en-US" sz="2800" b="1" dirty="0"/>
              <a:t>associative</a:t>
            </a:r>
            <a:r>
              <a:rPr lang="en-US" sz="2800" dirty="0"/>
              <a:t> operation.</a:t>
            </a:r>
          </a:p>
          <a:p>
            <a:pPr marL="0" indent="0">
              <a:buNone/>
            </a:pPr>
            <a:r>
              <a:rPr lang="en-US" sz="2800" dirty="0"/>
              <a:t>	e.g. sum, max, leftmost, product, count, or, and, …</a:t>
            </a:r>
          </a:p>
          <a:p>
            <a:pPr marL="0" indent="0">
              <a:buNone/>
            </a:pPr>
            <a:r>
              <a:rPr lang="en-US" sz="2800" dirty="0"/>
              <a:t>Doesn’t have to be a single number, could be an object.</a:t>
            </a:r>
          </a:p>
        </p:txBody>
      </p:sp>
    </p:spTree>
    <p:extLst>
      <p:ext uri="{BB962C8B-B14F-4D97-AF65-F5344CB8AC3E}">
        <p14:creationId xmlns:p14="http://schemas.microsoft.com/office/powerpoint/2010/main" val="179963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– Terminology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operation like we’ve seen is often called “reducing” the input.</a:t>
            </a:r>
          </a:p>
          <a:p>
            <a:r>
              <a:rPr lang="en-US" sz="2800" dirty="0"/>
              <a:t>Don’t confuse this operation with “reductions” from lecture 18.</a:t>
            </a:r>
          </a:p>
          <a:p>
            <a:endParaRPr lang="en-US" sz="2800" dirty="0"/>
          </a:p>
          <a:p>
            <a:r>
              <a:rPr lang="en-US" sz="2800" dirty="0"/>
              <a:t>We’ll call the parallelism-related operation “a reduce.” or “a reduce operation” (and the algorithm design thing “a reduction”)</a:t>
            </a:r>
          </a:p>
          <a:p>
            <a:r>
              <a:rPr lang="en-US" sz="2800" dirty="0"/>
              <a:t>This convention isn’t universal (you’ll find resources calling the parallel code “a reduction</a:t>
            </a:r>
            <a:r>
              <a:rPr lang="en-US" sz="2800" dirty="0">
                <a:sym typeface="Wingdings" panose="05000000000000000000" pitchFamily="2" charset="2"/>
              </a:rPr>
              <a:t>”)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6712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Another common pattern in parallel code</a:t>
            </a:r>
          </a:p>
          <a:p>
            <a:r>
              <a:rPr lang="en-US" sz="2800" dirty="0"/>
              <a:t>Just applies some function to each element in a collection.</a:t>
            </a:r>
          </a:p>
          <a:p>
            <a:pPr lvl="1"/>
            <a:r>
              <a:rPr lang="en-US" sz="2800" dirty="0"/>
              <a:t>No combining!</a:t>
            </a:r>
          </a:p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PowMod</a:t>
            </a:r>
            <a:r>
              <a:rPr lang="en-US" sz="3200" dirty="0"/>
              <a:t> from yesterday was a map</a:t>
            </a:r>
          </a:p>
          <a:p>
            <a:r>
              <a:rPr lang="en-US" sz="3200" dirty="0"/>
              <a:t>Easy example: vector addition</a:t>
            </a:r>
          </a:p>
          <a:p>
            <a:r>
              <a:rPr lang="en-US" sz="3200" dirty="0"/>
              <a:t>These operations are common enough that some processors do vector computations in parallel at the hardware level.</a:t>
            </a:r>
          </a:p>
          <a:p>
            <a:pPr lvl="1"/>
            <a:r>
              <a:rPr lang="en-US" sz="2800" dirty="0"/>
              <a:t>That’s a major reason why GPUs are so popular for ML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4659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&amp; Reduces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Maps and Reduces are “workhorses” of parallel programming.</a:t>
            </a:r>
          </a:p>
          <a:p>
            <a:r>
              <a:rPr lang="en-US" sz="2800" dirty="0"/>
              <a:t>Google’s MapReduce framework relies on these showing up frequently.</a:t>
            </a:r>
          </a:p>
          <a:p>
            <a:pPr lvl="1"/>
            <a:r>
              <a:rPr lang="en-US" sz="2800" dirty="0"/>
              <a:t>or Hadoop (the open-source version)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Usually </a:t>
            </a:r>
            <a:r>
              <a:rPr lang="en-US" sz="2800" dirty="0"/>
              <a:t>your reduces will extend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RecursiveTask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&lt;E&gt;</a:t>
            </a:r>
          </a:p>
          <a:p>
            <a:pPr lvl="1"/>
            <a:r>
              <a:rPr lang="en-US" sz="2800" b="1" dirty="0">
                <a:latin typeface="+mn-lt"/>
                <a:cs typeface="Courier New" panose="02070309020205020404" pitchFamily="49" charset="0"/>
              </a:rPr>
              <a:t>Usually 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your maps will extend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RecursiveAction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0669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566E4F-6248-A226-5163-AA0A4D4A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75020-4402-31F3-AE5F-CC2D5FE7D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6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Big idea: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, the number of processors, be another variable in our big-O analysis.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 be the big-O running time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processors.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 for summing an array?</a:t>
                </a:r>
              </a:p>
              <a:p>
                <a:r>
                  <a:rPr lang="en-US" sz="2800" dirty="0"/>
                  <a:t>We’ll need to do computations in a new way.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4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ParallelSum</a:t>
            </a:r>
            <a:r>
              <a:rPr lang="en-US" dirty="0"/>
              <a:t>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580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sum(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[4];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&lt;4;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/4 (i+1)*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/4);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].fork()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&lt;4;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].join()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45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Diagram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699934" y="960310"/>
            <a:ext cx="3332535" cy="2219118"/>
            <a:chOff x="3699934" y="1277943"/>
            <a:chExt cx="3332535" cy="2219118"/>
          </a:xfrm>
        </p:grpSpPr>
        <p:sp>
          <p:nvSpPr>
            <p:cNvPr id="4" name="Oval 3"/>
            <p:cNvSpPr/>
            <p:nvPr/>
          </p:nvSpPr>
          <p:spPr>
            <a:xfrm>
              <a:off x="5300134" y="1277943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923335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61934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473669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643935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741334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99934" y="2988207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4" idx="3"/>
              <a:endCxn id="6" idx="7"/>
            </p:cNvCxnSpPr>
            <p:nvPr/>
          </p:nvCxnSpPr>
          <p:spPr>
            <a:xfrm flipH="1">
              <a:off x="4938900" y="1712276"/>
              <a:ext cx="443068" cy="4360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5"/>
              <a:endCxn id="5" idx="0"/>
            </p:cNvCxnSpPr>
            <p:nvPr/>
          </p:nvCxnSpPr>
          <p:spPr>
            <a:xfrm>
              <a:off x="5777100" y="1712276"/>
              <a:ext cx="425635" cy="361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3"/>
              <a:endCxn id="10" idx="0"/>
            </p:cNvCxnSpPr>
            <p:nvPr/>
          </p:nvCxnSpPr>
          <p:spPr>
            <a:xfrm flipH="1">
              <a:off x="3979334" y="2508142"/>
              <a:ext cx="564434" cy="48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4"/>
              <a:endCxn id="9" idx="0"/>
            </p:cNvCxnSpPr>
            <p:nvPr/>
          </p:nvCxnSpPr>
          <p:spPr>
            <a:xfrm>
              <a:off x="4741334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" idx="4"/>
              <a:endCxn id="8" idx="0"/>
            </p:cNvCxnSpPr>
            <p:nvPr/>
          </p:nvCxnSpPr>
          <p:spPr>
            <a:xfrm flipH="1">
              <a:off x="5923335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5" idx="5"/>
              <a:endCxn id="7" idx="0"/>
            </p:cNvCxnSpPr>
            <p:nvPr/>
          </p:nvCxnSpPr>
          <p:spPr>
            <a:xfrm>
              <a:off x="6400301" y="2508142"/>
              <a:ext cx="352768" cy="480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 rot="10800000">
            <a:off x="4889235" y="6191817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0800000">
            <a:off x="4266034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0800000">
            <a:off x="5727435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0800000">
            <a:off x="3715700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0800000">
            <a:off x="4545434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0800000">
            <a:off x="5448035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0800000">
            <a:off x="6489435" y="448155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2" idx="3"/>
            <a:endCxn id="34" idx="7"/>
          </p:cNvCxnSpPr>
          <p:nvPr/>
        </p:nvCxnSpPr>
        <p:spPr>
          <a:xfrm rot="10800000" flipH="1">
            <a:off x="5366201" y="5830284"/>
            <a:ext cx="443068" cy="4360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5"/>
            <a:endCxn id="33" idx="0"/>
          </p:cNvCxnSpPr>
          <p:nvPr/>
        </p:nvCxnSpPr>
        <p:spPr>
          <a:xfrm rot="10800000">
            <a:off x="4545434" y="5904804"/>
            <a:ext cx="425635" cy="36153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3"/>
            <a:endCxn id="38" idx="0"/>
          </p:cNvCxnSpPr>
          <p:nvPr/>
        </p:nvCxnSpPr>
        <p:spPr>
          <a:xfrm rot="10800000" flipH="1">
            <a:off x="6204401" y="4990406"/>
            <a:ext cx="564434" cy="48006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4"/>
            <a:endCxn id="37" idx="0"/>
          </p:cNvCxnSpPr>
          <p:nvPr/>
        </p:nvCxnSpPr>
        <p:spPr>
          <a:xfrm rot="10800000">
            <a:off x="5727435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4"/>
            <a:endCxn id="36" idx="0"/>
          </p:cNvCxnSpPr>
          <p:nvPr/>
        </p:nvCxnSpPr>
        <p:spPr>
          <a:xfrm rot="10800000" flipH="1">
            <a:off x="4545434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5"/>
            <a:endCxn id="35" idx="0"/>
          </p:cNvCxnSpPr>
          <p:nvPr/>
        </p:nvCxnSpPr>
        <p:spPr>
          <a:xfrm rot="10800000">
            <a:off x="3995100" y="4990405"/>
            <a:ext cx="352768" cy="48006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957185" y="357774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81902" y="357606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5400000">
            <a:off x="5160434" y="3102483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 rot="5400000">
            <a:off x="5189553" y="3996712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46224" y="3512471"/>
            <a:ext cx="75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0" name="Oval 49"/>
          <p:cNvSpPr/>
          <p:nvPr/>
        </p:nvSpPr>
        <p:spPr>
          <a:xfrm>
            <a:off x="3770400" y="3583140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63035" y="3597774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50257" y="1756176"/>
            <a:ext cx="298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node per O(1) operation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7961480" y="1225068"/>
                <a:ext cx="334964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Edge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waits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can’t start until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finishes.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Might be due to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sz="2800" dirty="0"/>
                  <a:t> or might be sequential code.</a:t>
                </a: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480" y="1225068"/>
                <a:ext cx="3349648" cy="3539430"/>
              </a:xfrm>
              <a:prstGeom prst="rect">
                <a:avLst/>
              </a:prstGeom>
              <a:blipFill>
                <a:blip r:embed="rId2"/>
                <a:stretch>
                  <a:fillRect l="-3636" t="-1893" r="-4000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616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2BB5D-A6DC-5FAD-629B-278150352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FCF9C-CC4E-C354-C64E-311E60AC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Diagram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972B8D-C815-5302-626B-AA79473B6A72}"/>
              </a:ext>
            </a:extLst>
          </p:cNvPr>
          <p:cNvSpPr txBox="1"/>
          <p:nvPr/>
        </p:nvSpPr>
        <p:spPr>
          <a:xfrm>
            <a:off x="250257" y="1756176"/>
            <a:ext cx="29863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node per O(1) operation</a:t>
            </a:r>
          </a:p>
          <a:p>
            <a:endParaRPr lang="en-US" sz="2800" dirty="0"/>
          </a:p>
          <a:p>
            <a:r>
              <a:rPr lang="en-US" sz="2800" dirty="0"/>
              <a:t>What does the dependency graph look like for that snippet?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22617A-FCD6-40C8-2BEA-8017B58809FD}"/>
              </a:ext>
            </a:extLst>
          </p:cNvPr>
          <p:cNvSpPr txBox="1"/>
          <p:nvPr/>
        </p:nvSpPr>
        <p:spPr>
          <a:xfrm>
            <a:off x="7961480" y="1225068"/>
            <a:ext cx="3349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01: x=x+5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02: y=x+7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03: z=x+13</a:t>
            </a:r>
          </a:p>
        </p:txBody>
      </p:sp>
    </p:spTree>
    <p:extLst>
      <p:ext uri="{BB962C8B-B14F-4D97-AF65-F5344CB8AC3E}">
        <p14:creationId xmlns:p14="http://schemas.microsoft.com/office/powerpoint/2010/main" val="1342191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42A37-44F3-7A0F-4378-FBA93CB7B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664A-3E7C-6F73-0E51-5516105E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Diagram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443F8F-7A31-D54C-DA50-984C7364BD03}"/>
              </a:ext>
            </a:extLst>
          </p:cNvPr>
          <p:cNvGrpSpPr/>
          <p:nvPr/>
        </p:nvGrpSpPr>
        <p:grpSpPr>
          <a:xfrm>
            <a:off x="3236585" y="1917565"/>
            <a:ext cx="3638351" cy="2669858"/>
            <a:chOff x="4461934" y="960310"/>
            <a:chExt cx="2020201" cy="130471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18700FD-5732-8451-C087-192B997B6347}"/>
                </a:ext>
              </a:extLst>
            </p:cNvPr>
            <p:cNvSpPr/>
            <p:nvPr/>
          </p:nvSpPr>
          <p:spPr>
            <a:xfrm>
              <a:off x="5300134" y="960310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3908850-B230-56DF-0938-E83D10769C4E}"/>
                </a:ext>
              </a:extLst>
            </p:cNvPr>
            <p:cNvSpPr/>
            <p:nvPr/>
          </p:nvSpPr>
          <p:spPr>
            <a:xfrm>
              <a:off x="5923335" y="1756176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03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E21AB1-86C0-496D-CFBF-9FC69245B319}"/>
                </a:ext>
              </a:extLst>
            </p:cNvPr>
            <p:cNvSpPr/>
            <p:nvPr/>
          </p:nvSpPr>
          <p:spPr>
            <a:xfrm>
              <a:off x="4461934" y="1756176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02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CCCDF2-D6B9-C0D2-D7DF-C28EA6B959DC}"/>
                </a:ext>
              </a:extLst>
            </p:cNvPr>
            <p:cNvCxnSpPr>
              <a:stCxn id="4" idx="3"/>
              <a:endCxn id="6" idx="7"/>
            </p:cNvCxnSpPr>
            <p:nvPr/>
          </p:nvCxnSpPr>
          <p:spPr>
            <a:xfrm flipH="1">
              <a:off x="4938900" y="1394643"/>
              <a:ext cx="443068" cy="4360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01B659C-F4C7-2F79-049A-930A3E2F90E4}"/>
                </a:ext>
              </a:extLst>
            </p:cNvPr>
            <p:cNvCxnSpPr>
              <a:stCxn id="4" idx="5"/>
              <a:endCxn id="5" idx="0"/>
            </p:cNvCxnSpPr>
            <p:nvPr/>
          </p:nvCxnSpPr>
          <p:spPr>
            <a:xfrm>
              <a:off x="5777100" y="1394643"/>
              <a:ext cx="425635" cy="361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ACB1F01-8B7C-3BE1-7EAE-CFA870201C00}"/>
              </a:ext>
            </a:extLst>
          </p:cNvPr>
          <p:cNvSpPr txBox="1"/>
          <p:nvPr/>
        </p:nvSpPr>
        <p:spPr>
          <a:xfrm>
            <a:off x="250257" y="1756176"/>
            <a:ext cx="298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node per O(1) operation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C1A546-82A2-77EF-F17E-564A66C5F47A}"/>
              </a:ext>
            </a:extLst>
          </p:cNvPr>
          <p:cNvSpPr txBox="1"/>
          <p:nvPr/>
        </p:nvSpPr>
        <p:spPr>
          <a:xfrm>
            <a:off x="7961480" y="1225068"/>
            <a:ext cx="3349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01: x=x+5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02: y=x+7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03: z=x+13</a:t>
            </a:r>
          </a:p>
        </p:txBody>
      </p:sp>
    </p:spTree>
    <p:extLst>
      <p:ext uri="{BB962C8B-B14F-4D97-AF65-F5344CB8AC3E}">
        <p14:creationId xmlns:p14="http://schemas.microsoft.com/office/powerpoint/2010/main" val="765100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BCCC-01C4-BA3A-61C4-A38808C9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F4830-97DE-8F80-5205-FA4D3F5FB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parallel code:</a:t>
            </a:r>
          </a:p>
          <a:p>
            <a:r>
              <a:rPr lang="en-US" sz="2800" dirty="0"/>
              <a:t>Fork will usually “split” a node into two nodes (even if only one new thread is created), parent to two children (or many if many forks)</a:t>
            </a:r>
          </a:p>
          <a:p>
            <a:r>
              <a:rPr lang="en-US" sz="2800" dirty="0"/>
              <a:t>Join will usually “combine” two nodes into one node (even if only one thread is joined), two sources to one destination (or many if many joins)</a:t>
            </a:r>
          </a:p>
        </p:txBody>
      </p:sp>
    </p:spTree>
    <p:extLst>
      <p:ext uri="{BB962C8B-B14F-4D97-AF65-F5344CB8AC3E}">
        <p14:creationId xmlns:p14="http://schemas.microsoft.com/office/powerpoint/2010/main" val="1082593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5A713-FFC3-BC38-F848-29E6EDE6A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C8F7-D1AC-4D63-FB64-92056607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Diagram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1083C5-F56D-42B7-B246-9B7D41E92CFD}"/>
              </a:ext>
            </a:extLst>
          </p:cNvPr>
          <p:cNvGrpSpPr/>
          <p:nvPr/>
        </p:nvGrpSpPr>
        <p:grpSpPr>
          <a:xfrm>
            <a:off x="3699934" y="960310"/>
            <a:ext cx="3332535" cy="2219118"/>
            <a:chOff x="3699934" y="1277943"/>
            <a:chExt cx="3332535" cy="22191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A1A8EDA-CFA8-2A59-91B3-147FEF6AE780}"/>
                </a:ext>
              </a:extLst>
            </p:cNvPr>
            <p:cNvSpPr/>
            <p:nvPr/>
          </p:nvSpPr>
          <p:spPr>
            <a:xfrm>
              <a:off x="5300134" y="1277943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BF3EA6A-C3AE-2037-F51C-7148393F1A32}"/>
                </a:ext>
              </a:extLst>
            </p:cNvPr>
            <p:cNvSpPr/>
            <p:nvPr/>
          </p:nvSpPr>
          <p:spPr>
            <a:xfrm>
              <a:off x="5923335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E7D9E2-DF1E-8E9C-CF07-1C80FEB567A1}"/>
                </a:ext>
              </a:extLst>
            </p:cNvPr>
            <p:cNvSpPr/>
            <p:nvPr/>
          </p:nvSpPr>
          <p:spPr>
            <a:xfrm>
              <a:off x="4461934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3782FA3-4650-DB65-54EE-75269466885A}"/>
                </a:ext>
              </a:extLst>
            </p:cNvPr>
            <p:cNvSpPr/>
            <p:nvPr/>
          </p:nvSpPr>
          <p:spPr>
            <a:xfrm>
              <a:off x="6473669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E48AF7-B288-5B92-DE6F-7D54649D4975}"/>
                </a:ext>
              </a:extLst>
            </p:cNvPr>
            <p:cNvSpPr/>
            <p:nvPr/>
          </p:nvSpPr>
          <p:spPr>
            <a:xfrm>
              <a:off x="5643935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451F2B3-E2F9-E3C8-2479-E927DA7BF545}"/>
                </a:ext>
              </a:extLst>
            </p:cNvPr>
            <p:cNvSpPr/>
            <p:nvPr/>
          </p:nvSpPr>
          <p:spPr>
            <a:xfrm>
              <a:off x="4741334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2EB2AC-5F15-30ED-6511-831D81F6C352}"/>
                </a:ext>
              </a:extLst>
            </p:cNvPr>
            <p:cNvSpPr/>
            <p:nvPr/>
          </p:nvSpPr>
          <p:spPr>
            <a:xfrm>
              <a:off x="3699934" y="2988207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80C0180-F403-5CF0-729E-9BA357B4EEA5}"/>
                </a:ext>
              </a:extLst>
            </p:cNvPr>
            <p:cNvCxnSpPr>
              <a:stCxn id="4" idx="3"/>
              <a:endCxn id="6" idx="7"/>
            </p:cNvCxnSpPr>
            <p:nvPr/>
          </p:nvCxnSpPr>
          <p:spPr>
            <a:xfrm flipH="1">
              <a:off x="4938900" y="1712276"/>
              <a:ext cx="443068" cy="4360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2524B46-4F1E-A560-B594-6B960E23FCD2}"/>
                </a:ext>
              </a:extLst>
            </p:cNvPr>
            <p:cNvCxnSpPr>
              <a:stCxn id="4" idx="5"/>
              <a:endCxn id="5" idx="0"/>
            </p:cNvCxnSpPr>
            <p:nvPr/>
          </p:nvCxnSpPr>
          <p:spPr>
            <a:xfrm>
              <a:off x="5777100" y="1712276"/>
              <a:ext cx="425635" cy="361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2367CA-9468-5AB4-2FAA-9C74AA5BE999}"/>
                </a:ext>
              </a:extLst>
            </p:cNvPr>
            <p:cNvCxnSpPr>
              <a:stCxn id="6" idx="3"/>
              <a:endCxn id="10" idx="0"/>
            </p:cNvCxnSpPr>
            <p:nvPr/>
          </p:nvCxnSpPr>
          <p:spPr>
            <a:xfrm flipH="1">
              <a:off x="3979334" y="2508142"/>
              <a:ext cx="564434" cy="48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1CF38C9-DE88-5BBB-6BBE-A97A7873AC85}"/>
                </a:ext>
              </a:extLst>
            </p:cNvPr>
            <p:cNvCxnSpPr>
              <a:stCxn id="6" idx="4"/>
              <a:endCxn id="9" idx="0"/>
            </p:cNvCxnSpPr>
            <p:nvPr/>
          </p:nvCxnSpPr>
          <p:spPr>
            <a:xfrm>
              <a:off x="4741334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45FDEF8-4B64-8F68-C15A-F109FB645456}"/>
                </a:ext>
              </a:extLst>
            </p:cNvPr>
            <p:cNvCxnSpPr>
              <a:stCxn id="5" idx="4"/>
              <a:endCxn id="8" idx="0"/>
            </p:cNvCxnSpPr>
            <p:nvPr/>
          </p:nvCxnSpPr>
          <p:spPr>
            <a:xfrm flipH="1">
              <a:off x="5923335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ED914D-2425-8482-4119-F4483014BDF5}"/>
                </a:ext>
              </a:extLst>
            </p:cNvPr>
            <p:cNvCxnSpPr>
              <a:stCxn id="5" idx="5"/>
              <a:endCxn id="7" idx="0"/>
            </p:cNvCxnSpPr>
            <p:nvPr/>
          </p:nvCxnSpPr>
          <p:spPr>
            <a:xfrm>
              <a:off x="6400301" y="2508142"/>
              <a:ext cx="352768" cy="480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3B27AF0-1B3B-850C-1C48-E0C8CE0CA7D9}"/>
              </a:ext>
            </a:extLst>
          </p:cNvPr>
          <p:cNvSpPr/>
          <p:nvPr/>
        </p:nvSpPr>
        <p:spPr>
          <a:xfrm rot="10800000">
            <a:off x="4889235" y="6191817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0BAFF89-F9B1-CC4B-3BE7-2CD262C01C88}"/>
              </a:ext>
            </a:extLst>
          </p:cNvPr>
          <p:cNvSpPr/>
          <p:nvPr/>
        </p:nvSpPr>
        <p:spPr>
          <a:xfrm rot="10800000">
            <a:off x="4266034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4FE182-5711-D8A7-BF89-7CB0183079B5}"/>
              </a:ext>
            </a:extLst>
          </p:cNvPr>
          <p:cNvSpPr/>
          <p:nvPr/>
        </p:nvSpPr>
        <p:spPr>
          <a:xfrm rot="10800000">
            <a:off x="5727435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52C264-4079-3DF8-96E8-483348F25598}"/>
              </a:ext>
            </a:extLst>
          </p:cNvPr>
          <p:cNvSpPr/>
          <p:nvPr/>
        </p:nvSpPr>
        <p:spPr>
          <a:xfrm rot="10800000">
            <a:off x="3715700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A04D7DB-07CB-E77B-1544-B9FF481226C9}"/>
              </a:ext>
            </a:extLst>
          </p:cNvPr>
          <p:cNvSpPr/>
          <p:nvPr/>
        </p:nvSpPr>
        <p:spPr>
          <a:xfrm rot="10800000">
            <a:off x="4545434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A30212B-56EA-AE5A-0687-8B3C765DBD94}"/>
              </a:ext>
            </a:extLst>
          </p:cNvPr>
          <p:cNvSpPr/>
          <p:nvPr/>
        </p:nvSpPr>
        <p:spPr>
          <a:xfrm rot="10800000">
            <a:off x="5448035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6025A6D-B84C-76BE-659D-83C850368F64}"/>
              </a:ext>
            </a:extLst>
          </p:cNvPr>
          <p:cNvSpPr/>
          <p:nvPr/>
        </p:nvSpPr>
        <p:spPr>
          <a:xfrm rot="10800000">
            <a:off x="6489435" y="448155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300FADD-C7DB-6EA1-C1E8-AFF6A0242601}"/>
              </a:ext>
            </a:extLst>
          </p:cNvPr>
          <p:cNvCxnSpPr>
            <a:stCxn id="32" idx="3"/>
            <a:endCxn id="34" idx="7"/>
          </p:cNvCxnSpPr>
          <p:nvPr/>
        </p:nvCxnSpPr>
        <p:spPr>
          <a:xfrm rot="10800000" flipH="1">
            <a:off x="5366201" y="5830284"/>
            <a:ext cx="443068" cy="4360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EB10620-92FE-F86C-BB3E-896D7C6C143A}"/>
              </a:ext>
            </a:extLst>
          </p:cNvPr>
          <p:cNvCxnSpPr>
            <a:stCxn id="32" idx="5"/>
            <a:endCxn id="33" idx="0"/>
          </p:cNvCxnSpPr>
          <p:nvPr/>
        </p:nvCxnSpPr>
        <p:spPr>
          <a:xfrm rot="10800000">
            <a:off x="4545434" y="5904804"/>
            <a:ext cx="425635" cy="36153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5C052A-408A-EED9-0688-4B944CB22506}"/>
              </a:ext>
            </a:extLst>
          </p:cNvPr>
          <p:cNvCxnSpPr>
            <a:stCxn id="34" idx="3"/>
            <a:endCxn id="38" idx="0"/>
          </p:cNvCxnSpPr>
          <p:nvPr/>
        </p:nvCxnSpPr>
        <p:spPr>
          <a:xfrm rot="10800000" flipH="1">
            <a:off x="6204401" y="4990406"/>
            <a:ext cx="564434" cy="48006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0C4EBD6-E55E-5500-8CB3-2447C0E83748}"/>
              </a:ext>
            </a:extLst>
          </p:cNvPr>
          <p:cNvCxnSpPr>
            <a:stCxn id="34" idx="4"/>
            <a:endCxn id="37" idx="0"/>
          </p:cNvCxnSpPr>
          <p:nvPr/>
        </p:nvCxnSpPr>
        <p:spPr>
          <a:xfrm rot="10800000">
            <a:off x="5727435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053C9EE-1F02-A68F-8091-A5F1B8DB2FA3}"/>
              </a:ext>
            </a:extLst>
          </p:cNvPr>
          <p:cNvCxnSpPr>
            <a:stCxn id="33" idx="4"/>
            <a:endCxn id="36" idx="0"/>
          </p:cNvCxnSpPr>
          <p:nvPr/>
        </p:nvCxnSpPr>
        <p:spPr>
          <a:xfrm rot="10800000" flipH="1">
            <a:off x="4545434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114283A-07E5-297E-9D38-59068F8699AB}"/>
              </a:ext>
            </a:extLst>
          </p:cNvPr>
          <p:cNvCxnSpPr>
            <a:stCxn id="33" idx="5"/>
            <a:endCxn id="35" idx="0"/>
          </p:cNvCxnSpPr>
          <p:nvPr/>
        </p:nvCxnSpPr>
        <p:spPr>
          <a:xfrm rot="10800000">
            <a:off x="3995100" y="4990405"/>
            <a:ext cx="352768" cy="48006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B45B4204-A343-239D-E3EC-4E4928AD1AA7}"/>
              </a:ext>
            </a:extLst>
          </p:cNvPr>
          <p:cNvSpPr/>
          <p:nvPr/>
        </p:nvSpPr>
        <p:spPr>
          <a:xfrm>
            <a:off x="2957185" y="357774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F8A9341-0971-EAE9-3836-A9563A1EA801}"/>
              </a:ext>
            </a:extLst>
          </p:cNvPr>
          <p:cNvSpPr/>
          <p:nvPr/>
        </p:nvSpPr>
        <p:spPr>
          <a:xfrm>
            <a:off x="6981902" y="357606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90FEC2-EE7A-B594-11B9-82F39B62CFEB}"/>
              </a:ext>
            </a:extLst>
          </p:cNvPr>
          <p:cNvSpPr txBox="1"/>
          <p:nvPr/>
        </p:nvSpPr>
        <p:spPr>
          <a:xfrm rot="5400000">
            <a:off x="5160434" y="3102483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60DA42-4EA7-2F0D-A5A9-9BF346F3F79A}"/>
              </a:ext>
            </a:extLst>
          </p:cNvPr>
          <p:cNvSpPr txBox="1"/>
          <p:nvPr/>
        </p:nvSpPr>
        <p:spPr>
          <a:xfrm rot="5400000">
            <a:off x="5189553" y="3996712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581C11-6009-0EEE-4D6C-628AE0AF77DB}"/>
              </a:ext>
            </a:extLst>
          </p:cNvPr>
          <p:cNvSpPr txBox="1"/>
          <p:nvPr/>
        </p:nvSpPr>
        <p:spPr>
          <a:xfrm>
            <a:off x="5046224" y="3512471"/>
            <a:ext cx="75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6CB55B-EEDA-3A6E-54B5-E3E9328B40E5}"/>
              </a:ext>
            </a:extLst>
          </p:cNvPr>
          <p:cNvSpPr/>
          <p:nvPr/>
        </p:nvSpPr>
        <p:spPr>
          <a:xfrm>
            <a:off x="3770400" y="3583140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15107E-DFDB-F965-1780-92DE36130343}"/>
              </a:ext>
            </a:extLst>
          </p:cNvPr>
          <p:cNvSpPr/>
          <p:nvPr/>
        </p:nvSpPr>
        <p:spPr>
          <a:xfrm>
            <a:off x="6063035" y="3597774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21D671-D257-8A68-926E-21632D5AE95E}"/>
              </a:ext>
            </a:extLst>
          </p:cNvPr>
          <p:cNvSpPr txBox="1"/>
          <p:nvPr/>
        </p:nvSpPr>
        <p:spPr>
          <a:xfrm>
            <a:off x="250257" y="1756176"/>
            <a:ext cx="298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node per O(1) operation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E9C8A7AD-823A-2A50-64F1-B211054F4020}"/>
              </a:ext>
            </a:extLst>
          </p:cNvPr>
          <p:cNvSpPr/>
          <p:nvPr/>
        </p:nvSpPr>
        <p:spPr>
          <a:xfrm>
            <a:off x="8365683" y="770609"/>
            <a:ext cx="698560" cy="23640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1DC19B8-40C5-4B43-51A7-F35CD5E04942}"/>
              </a:ext>
            </a:extLst>
          </p:cNvPr>
          <p:cNvSpPr/>
          <p:nvPr/>
        </p:nvSpPr>
        <p:spPr>
          <a:xfrm>
            <a:off x="8365683" y="4468348"/>
            <a:ext cx="698560" cy="23640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F65F3D-E86E-C77E-C000-3BFC87B2D5D1}"/>
              </a:ext>
            </a:extLst>
          </p:cNvPr>
          <p:cNvSpPr txBox="1"/>
          <p:nvPr/>
        </p:nvSpPr>
        <p:spPr>
          <a:xfrm>
            <a:off x="9262872" y="1042416"/>
            <a:ext cx="2697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Divide to create threads.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9D595-C4DA-EC0F-3012-101FE70CC6E0}"/>
              </a:ext>
            </a:extLst>
          </p:cNvPr>
          <p:cNvSpPr txBox="1"/>
          <p:nvPr/>
        </p:nvSpPr>
        <p:spPr>
          <a:xfrm>
            <a:off x="9203883" y="4993418"/>
            <a:ext cx="2697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2800" dirty="0"/>
              <a:t> and combine to create final answer.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2B0AB-0F6E-D9D0-02E5-2D0CCA4F22A8}"/>
              </a:ext>
            </a:extLst>
          </p:cNvPr>
          <p:cNvSpPr txBox="1"/>
          <p:nvPr/>
        </p:nvSpPr>
        <p:spPr>
          <a:xfrm>
            <a:off x="9174474" y="3375146"/>
            <a:ext cx="2697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 Case computations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8E292B7-A900-B2D8-2602-ADB3685ED101}"/>
              </a:ext>
            </a:extLst>
          </p:cNvPr>
          <p:cNvSpPr/>
          <p:nvPr/>
        </p:nvSpPr>
        <p:spPr>
          <a:xfrm>
            <a:off x="8404400" y="3361470"/>
            <a:ext cx="698560" cy="93803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83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E0F21-CA71-EC11-21D7-5C763C8AF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39F5-0B59-FDBE-7350-266B4FE3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Diagram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2ED659-0218-F98D-EAD7-E06F14DF3E7D}"/>
              </a:ext>
            </a:extLst>
          </p:cNvPr>
          <p:cNvGrpSpPr/>
          <p:nvPr/>
        </p:nvGrpSpPr>
        <p:grpSpPr>
          <a:xfrm>
            <a:off x="3699934" y="960310"/>
            <a:ext cx="3332535" cy="2219118"/>
            <a:chOff x="3699934" y="1277943"/>
            <a:chExt cx="3332535" cy="22191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0DDA50E-71B3-65DA-E5D9-7A4E5EE35517}"/>
                </a:ext>
              </a:extLst>
            </p:cNvPr>
            <p:cNvSpPr/>
            <p:nvPr/>
          </p:nvSpPr>
          <p:spPr>
            <a:xfrm>
              <a:off x="5300134" y="1277943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85DDADD-3A92-ED30-BD28-378660722641}"/>
                </a:ext>
              </a:extLst>
            </p:cNvPr>
            <p:cNvSpPr/>
            <p:nvPr/>
          </p:nvSpPr>
          <p:spPr>
            <a:xfrm>
              <a:off x="5923335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9D09F1-70EC-2894-710A-5A96F90BD7AF}"/>
                </a:ext>
              </a:extLst>
            </p:cNvPr>
            <p:cNvSpPr/>
            <p:nvPr/>
          </p:nvSpPr>
          <p:spPr>
            <a:xfrm>
              <a:off x="4461934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D1B797-4124-2A3C-185C-B1ED7AF7458A}"/>
                </a:ext>
              </a:extLst>
            </p:cNvPr>
            <p:cNvSpPr/>
            <p:nvPr/>
          </p:nvSpPr>
          <p:spPr>
            <a:xfrm>
              <a:off x="6473669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597AFA-ADEB-BC60-ED80-B449F29FDE0A}"/>
                </a:ext>
              </a:extLst>
            </p:cNvPr>
            <p:cNvSpPr/>
            <p:nvPr/>
          </p:nvSpPr>
          <p:spPr>
            <a:xfrm>
              <a:off x="5643935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94DE6B-97F5-7F17-CF65-F169328D11ED}"/>
                </a:ext>
              </a:extLst>
            </p:cNvPr>
            <p:cNvSpPr/>
            <p:nvPr/>
          </p:nvSpPr>
          <p:spPr>
            <a:xfrm>
              <a:off x="4741334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0A9A7C-D520-2B6A-8086-F1AEC30F77DB}"/>
                </a:ext>
              </a:extLst>
            </p:cNvPr>
            <p:cNvSpPr/>
            <p:nvPr/>
          </p:nvSpPr>
          <p:spPr>
            <a:xfrm>
              <a:off x="3699934" y="2988207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27DBFB0-490D-013E-43F8-3E9D667124A7}"/>
                </a:ext>
              </a:extLst>
            </p:cNvPr>
            <p:cNvCxnSpPr>
              <a:stCxn id="4" idx="3"/>
              <a:endCxn id="6" idx="7"/>
            </p:cNvCxnSpPr>
            <p:nvPr/>
          </p:nvCxnSpPr>
          <p:spPr>
            <a:xfrm flipH="1">
              <a:off x="4938900" y="1712276"/>
              <a:ext cx="443068" cy="4360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FCDE24A-EDB1-9B5E-931C-AE2C142B3666}"/>
                </a:ext>
              </a:extLst>
            </p:cNvPr>
            <p:cNvCxnSpPr>
              <a:stCxn id="4" idx="5"/>
              <a:endCxn id="5" idx="0"/>
            </p:cNvCxnSpPr>
            <p:nvPr/>
          </p:nvCxnSpPr>
          <p:spPr>
            <a:xfrm>
              <a:off x="5777100" y="1712276"/>
              <a:ext cx="425635" cy="361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92CD63D-9614-912B-6CE1-3466B19F9266}"/>
                </a:ext>
              </a:extLst>
            </p:cNvPr>
            <p:cNvCxnSpPr>
              <a:stCxn id="6" idx="3"/>
              <a:endCxn id="10" idx="0"/>
            </p:cNvCxnSpPr>
            <p:nvPr/>
          </p:nvCxnSpPr>
          <p:spPr>
            <a:xfrm flipH="1">
              <a:off x="3979334" y="2508142"/>
              <a:ext cx="564434" cy="48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53D4E7B-BDD1-BF0D-CE28-1B98140458FB}"/>
                </a:ext>
              </a:extLst>
            </p:cNvPr>
            <p:cNvCxnSpPr>
              <a:stCxn id="6" idx="4"/>
              <a:endCxn id="9" idx="0"/>
            </p:cNvCxnSpPr>
            <p:nvPr/>
          </p:nvCxnSpPr>
          <p:spPr>
            <a:xfrm>
              <a:off x="4741334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5D5FBD5-38B3-C64B-296B-1969844714E2}"/>
                </a:ext>
              </a:extLst>
            </p:cNvPr>
            <p:cNvCxnSpPr>
              <a:stCxn id="5" idx="4"/>
              <a:endCxn id="8" idx="0"/>
            </p:cNvCxnSpPr>
            <p:nvPr/>
          </p:nvCxnSpPr>
          <p:spPr>
            <a:xfrm flipH="1">
              <a:off x="5923335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79063CA-2C9E-BF28-4AD0-7E509BD83DC0}"/>
                </a:ext>
              </a:extLst>
            </p:cNvPr>
            <p:cNvCxnSpPr>
              <a:stCxn id="5" idx="5"/>
              <a:endCxn id="7" idx="0"/>
            </p:cNvCxnSpPr>
            <p:nvPr/>
          </p:nvCxnSpPr>
          <p:spPr>
            <a:xfrm>
              <a:off x="6400301" y="2508142"/>
              <a:ext cx="352768" cy="480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AB75DE1D-A930-625E-EED9-94154ACDC41D}"/>
              </a:ext>
            </a:extLst>
          </p:cNvPr>
          <p:cNvSpPr/>
          <p:nvPr/>
        </p:nvSpPr>
        <p:spPr>
          <a:xfrm rot="10800000">
            <a:off x="4889235" y="6191817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F20C56-2E59-9BEE-20EE-F8E458C728BD}"/>
              </a:ext>
            </a:extLst>
          </p:cNvPr>
          <p:cNvSpPr/>
          <p:nvPr/>
        </p:nvSpPr>
        <p:spPr>
          <a:xfrm rot="10800000">
            <a:off x="4266034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2236FD9-FF77-7E85-46ED-54D0EF331D2E}"/>
              </a:ext>
            </a:extLst>
          </p:cNvPr>
          <p:cNvSpPr/>
          <p:nvPr/>
        </p:nvSpPr>
        <p:spPr>
          <a:xfrm rot="10800000">
            <a:off x="5727435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1847C3-BC07-61F9-101C-DDAC64D37D6F}"/>
              </a:ext>
            </a:extLst>
          </p:cNvPr>
          <p:cNvSpPr/>
          <p:nvPr/>
        </p:nvSpPr>
        <p:spPr>
          <a:xfrm rot="10800000">
            <a:off x="3715700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F476A2-EF66-C6B0-5E60-829637BAA7A6}"/>
              </a:ext>
            </a:extLst>
          </p:cNvPr>
          <p:cNvSpPr/>
          <p:nvPr/>
        </p:nvSpPr>
        <p:spPr>
          <a:xfrm rot="10800000">
            <a:off x="4545434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03EBD3-F703-E08C-9A51-6508AE6CB568}"/>
              </a:ext>
            </a:extLst>
          </p:cNvPr>
          <p:cNvSpPr/>
          <p:nvPr/>
        </p:nvSpPr>
        <p:spPr>
          <a:xfrm rot="10800000">
            <a:off x="5448035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AE64079-94AD-6F44-0F5C-9464A6520302}"/>
              </a:ext>
            </a:extLst>
          </p:cNvPr>
          <p:cNvSpPr/>
          <p:nvPr/>
        </p:nvSpPr>
        <p:spPr>
          <a:xfrm rot="10800000">
            <a:off x="6489435" y="448155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D40B5E-4E5A-24CB-A38B-E63C7D59C2CA}"/>
              </a:ext>
            </a:extLst>
          </p:cNvPr>
          <p:cNvCxnSpPr>
            <a:stCxn id="32" idx="3"/>
            <a:endCxn id="34" idx="7"/>
          </p:cNvCxnSpPr>
          <p:nvPr/>
        </p:nvCxnSpPr>
        <p:spPr>
          <a:xfrm rot="10800000" flipH="1">
            <a:off x="5366201" y="5830284"/>
            <a:ext cx="443068" cy="4360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CD8DEA6-BE5C-425A-0AB5-5916747E8F71}"/>
              </a:ext>
            </a:extLst>
          </p:cNvPr>
          <p:cNvCxnSpPr>
            <a:stCxn id="32" idx="5"/>
            <a:endCxn id="33" idx="0"/>
          </p:cNvCxnSpPr>
          <p:nvPr/>
        </p:nvCxnSpPr>
        <p:spPr>
          <a:xfrm rot="10800000">
            <a:off x="4545434" y="5904804"/>
            <a:ext cx="425635" cy="36153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778525B-34D1-3082-609B-8D2136098CC5}"/>
              </a:ext>
            </a:extLst>
          </p:cNvPr>
          <p:cNvCxnSpPr>
            <a:stCxn id="34" idx="3"/>
            <a:endCxn id="38" idx="0"/>
          </p:cNvCxnSpPr>
          <p:nvPr/>
        </p:nvCxnSpPr>
        <p:spPr>
          <a:xfrm rot="10800000" flipH="1">
            <a:off x="6204401" y="4990406"/>
            <a:ext cx="564434" cy="48006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DE28AD-83A5-A8BB-60DD-F8AB373D477B}"/>
              </a:ext>
            </a:extLst>
          </p:cNvPr>
          <p:cNvCxnSpPr>
            <a:stCxn id="34" idx="4"/>
            <a:endCxn id="37" idx="0"/>
          </p:cNvCxnSpPr>
          <p:nvPr/>
        </p:nvCxnSpPr>
        <p:spPr>
          <a:xfrm rot="10800000">
            <a:off x="5727435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D8997D-CF2D-E343-94B5-CF0EB05DE6BE}"/>
              </a:ext>
            </a:extLst>
          </p:cNvPr>
          <p:cNvCxnSpPr>
            <a:stCxn id="33" idx="4"/>
            <a:endCxn id="36" idx="0"/>
          </p:cNvCxnSpPr>
          <p:nvPr/>
        </p:nvCxnSpPr>
        <p:spPr>
          <a:xfrm rot="10800000" flipH="1">
            <a:off x="4545434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26AE66-EAA2-B604-1478-9C90B684EC39}"/>
              </a:ext>
            </a:extLst>
          </p:cNvPr>
          <p:cNvCxnSpPr>
            <a:stCxn id="33" idx="5"/>
            <a:endCxn id="35" idx="0"/>
          </p:cNvCxnSpPr>
          <p:nvPr/>
        </p:nvCxnSpPr>
        <p:spPr>
          <a:xfrm rot="10800000">
            <a:off x="3995100" y="4990405"/>
            <a:ext cx="352768" cy="48006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34B0AEB9-696D-45E7-5BAB-2F5FF700137D}"/>
              </a:ext>
            </a:extLst>
          </p:cNvPr>
          <p:cNvSpPr/>
          <p:nvPr/>
        </p:nvSpPr>
        <p:spPr>
          <a:xfrm>
            <a:off x="2957185" y="357774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C232F88-840D-2188-419D-25B25B077ED5}"/>
              </a:ext>
            </a:extLst>
          </p:cNvPr>
          <p:cNvSpPr/>
          <p:nvPr/>
        </p:nvSpPr>
        <p:spPr>
          <a:xfrm>
            <a:off x="6981902" y="357606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60C877-FA7C-3CF1-3226-CB6096F14F5A}"/>
              </a:ext>
            </a:extLst>
          </p:cNvPr>
          <p:cNvSpPr txBox="1"/>
          <p:nvPr/>
        </p:nvSpPr>
        <p:spPr>
          <a:xfrm rot="5400000">
            <a:off x="5160434" y="3102483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04D565-DE85-966A-C673-47007CED2851}"/>
              </a:ext>
            </a:extLst>
          </p:cNvPr>
          <p:cNvSpPr txBox="1"/>
          <p:nvPr/>
        </p:nvSpPr>
        <p:spPr>
          <a:xfrm rot="5400000">
            <a:off x="5189553" y="3996712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4248E0-F535-CC8E-54D3-375FCA152923}"/>
              </a:ext>
            </a:extLst>
          </p:cNvPr>
          <p:cNvSpPr txBox="1"/>
          <p:nvPr/>
        </p:nvSpPr>
        <p:spPr>
          <a:xfrm>
            <a:off x="5046224" y="3512471"/>
            <a:ext cx="75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18F267C-F050-5B67-5919-3D9DF31B1CDE}"/>
              </a:ext>
            </a:extLst>
          </p:cNvPr>
          <p:cNvSpPr/>
          <p:nvPr/>
        </p:nvSpPr>
        <p:spPr>
          <a:xfrm>
            <a:off x="3770400" y="3583140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CE82C8F-8644-6BCA-14BC-795B5614A003}"/>
              </a:ext>
            </a:extLst>
          </p:cNvPr>
          <p:cNvSpPr/>
          <p:nvPr/>
        </p:nvSpPr>
        <p:spPr>
          <a:xfrm>
            <a:off x="6063035" y="3597774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E4ED85-4CE4-7761-935B-E2A97D59F960}"/>
              </a:ext>
            </a:extLst>
          </p:cNvPr>
          <p:cNvSpPr txBox="1"/>
          <p:nvPr/>
        </p:nvSpPr>
        <p:spPr>
          <a:xfrm>
            <a:off x="250257" y="1756176"/>
            <a:ext cx="298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node per O(1) operation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5133F9-D88B-4FAB-5048-CCD3095D8639}"/>
              </a:ext>
            </a:extLst>
          </p:cNvPr>
          <p:cNvSpPr txBox="1"/>
          <p:nvPr/>
        </p:nvSpPr>
        <p:spPr>
          <a:xfrm>
            <a:off x="8042669" y="4002742"/>
            <a:ext cx="2986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Question: why are there no cycles in this graph?</a:t>
            </a:r>
          </a:p>
        </p:txBody>
      </p:sp>
    </p:spTree>
    <p:extLst>
      <p:ext uri="{BB962C8B-B14F-4D97-AF65-F5344CB8AC3E}">
        <p14:creationId xmlns:p14="http://schemas.microsoft.com/office/powerpoint/2010/main" val="1302214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Big idea: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, the number of processors, be another variable in our big-O analysis.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 be the big-O running time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processors.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 for summing an array?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200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800" b="1" dirty="0"/>
                  <a:t>Work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  <a:br>
                  <a:rPr lang="en-US" sz="2800" dirty="0"/>
                </a:br>
                <a:r>
                  <a:rPr lang="en-US" sz="2800" dirty="0"/>
                  <a:t>it’s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summing an array.</a:t>
                </a:r>
              </a:p>
              <a:p>
                <a:r>
                  <a:rPr lang="en-US" sz="2800" dirty="0"/>
                  <a:t>Probably (but not necessarily!!!) going to be equivalent to the running time of the code you would write if you had never heard of parallelism.</a:t>
                </a:r>
              </a:p>
              <a:p>
                <a:r>
                  <a:rPr lang="en-US" sz="2800" dirty="0"/>
                  <a:t>Definition is running time of </a:t>
                </a:r>
                <a:r>
                  <a:rPr lang="en-US" sz="2800" b="1" dirty="0"/>
                  <a:t>parallel</a:t>
                </a:r>
                <a:r>
                  <a:rPr lang="en-US" sz="2800" dirty="0"/>
                  <a:t> code if you had a single processor.</a:t>
                </a:r>
                <a:endParaRPr lang="en-US" sz="2400" b="1" dirty="0"/>
              </a:p>
              <a:p>
                <a:r>
                  <a:rPr lang="en-US" sz="2800" b="1" dirty="0"/>
                  <a:t>Span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for summing an array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b>
                    </m:sSub>
                  </m:oMath>
                </a14:m>
                <a:r>
                  <a:rPr lang="en-US" sz="2800" dirty="0"/>
                  <a:t> is running time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800" dirty="0"/>
                  <a:t> Processors, so span is “you always have a processor available”</a:t>
                </a:r>
              </a:p>
              <a:p>
                <a:r>
                  <a:rPr lang="en-US" sz="2800" dirty="0"/>
                  <a:t>Longest path in graph of computation. “critical path”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234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1" dirty="0"/>
                  <a:t>Speedup</a:t>
                </a:r>
                <a:r>
                  <a:rPr lang="en-US" sz="2800" dirty="0"/>
                  <a:t>: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processors: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ideally: speedup will be close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(“perfect linear speedup”)</a:t>
                </a:r>
              </a:p>
              <a:p>
                <a:r>
                  <a:rPr lang="en-US" sz="2800" dirty="0"/>
                  <a:t>E.g.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800" dirty="0"/>
                  <a:t>sec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800" dirty="0"/>
                  <a:t>sec, then speedup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Parallelism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the speedup when you have as many processors as you can use (there’s a point at which another one won’t actually help).</a:t>
                </a:r>
              </a:p>
              <a:p>
                <a:endParaRPr lang="en-US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629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852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16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dirty="0"/>
                  <a:t> theoretically.</a:t>
                </a:r>
              </a:p>
              <a:p>
                <a:r>
                  <a:rPr lang="en-US" sz="2800" dirty="0"/>
                  <a:t>But we probably care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 for, say,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 can’t beat (make sure you understand why):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  <a:p>
                <a:pPr marL="128016" lvl="1" indent="0">
                  <a:buNone/>
                </a:pPr>
                <a:r>
                  <a:rPr lang="en-US" sz="2800" dirty="0"/>
                  <a:t>So optimal running time (asymptotically)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128016" lvl="1" indent="0">
                  <a:buNone/>
                </a:pPr>
                <a:r>
                  <a:rPr lang="en-US" sz="2800" dirty="0" err="1"/>
                  <a:t>ForkJoin</a:t>
                </a:r>
                <a:r>
                  <a:rPr lang="en-US" sz="2800" dirty="0"/>
                  <a:t> Framework has </a:t>
                </a:r>
                <a:r>
                  <a:rPr lang="en-US" sz="2800" b="1" dirty="0"/>
                  <a:t>expected </a:t>
                </a:r>
                <a:r>
                  <a:rPr lang="en-US" sz="2800" dirty="0"/>
                  <a:t>time guarantee of that O()</a:t>
                </a:r>
              </a:p>
              <a:p>
                <a:pPr marL="128016" lvl="1" indent="0">
                  <a:buNone/>
                </a:pPr>
                <a:r>
                  <a:rPr lang="en-US" sz="2800" dirty="0"/>
                  <a:t>Assuming you write your code well enough.</a:t>
                </a:r>
              </a:p>
              <a:p>
                <a:pPr marL="128016" lvl="1" indent="0">
                  <a:buNone/>
                </a:pPr>
                <a:r>
                  <a:rPr lang="en-US" sz="2800" dirty="0"/>
                  <a:t>Uses randomized scheduling.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1638"/>
              </a:xfrm>
              <a:blipFill rotWithShape="0">
                <a:blip r:embed="rId4"/>
                <a:stretch>
                  <a:fillRect l="-654" t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5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Optimizing: Number of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last version of </a:t>
            </a:r>
            <a:r>
              <a:rPr lang="en-US" sz="2800" dirty="0" err="1"/>
              <a:t>ParallelSum</a:t>
            </a:r>
            <a:r>
              <a:rPr lang="en-US" sz="2800" dirty="0"/>
              <a:t> will work.</a:t>
            </a:r>
          </a:p>
          <a:p>
            <a:r>
              <a:rPr lang="en-US" sz="2800" dirty="0"/>
              <a:t>I.e. it will always get the right answer</a:t>
            </a:r>
          </a:p>
          <a:p>
            <a:r>
              <a:rPr lang="en-US" sz="2800" dirty="0"/>
              <a:t>And it will use 4 threads.</a:t>
            </a:r>
          </a:p>
          <a:p>
            <a:endParaRPr lang="en-US" sz="2800" dirty="0"/>
          </a:p>
          <a:p>
            <a:r>
              <a:rPr lang="en-US" sz="2800" dirty="0"/>
              <a:t>But…</a:t>
            </a:r>
          </a:p>
          <a:p>
            <a:r>
              <a:rPr lang="en-US" sz="2800" dirty="0"/>
              <a:t>What if we get a new computer with 6 processors?</a:t>
            </a:r>
          </a:p>
          <a:p>
            <a:pPr lvl="1"/>
            <a:r>
              <a:rPr lang="en-US" sz="2400" dirty="0"/>
              <a:t>We’ll have to rewrite our code</a:t>
            </a:r>
          </a:p>
          <a:p>
            <a:r>
              <a:rPr lang="en-US" sz="2800" dirty="0"/>
              <a:t>What if the OS decides “no, you only get 2 processors right now.”</a:t>
            </a:r>
          </a:p>
          <a:p>
            <a:r>
              <a:rPr lang="en-US" sz="2800" dirty="0"/>
              <a:t>What if our threads take wildly different amounts of time?</a:t>
            </a:r>
          </a:p>
        </p:txBody>
      </p:sp>
    </p:spTree>
    <p:extLst>
      <p:ext uri="{BB962C8B-B14F-4D97-AF65-F5344CB8AC3E}">
        <p14:creationId xmlns:p14="http://schemas.microsoft.com/office/powerpoint/2010/main" val="11573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47D94-778F-4F8A-E238-DB6843B2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992D1-2A5D-A5A1-8217-511A84C01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59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Now it’s time for some bad news.</a:t>
            </a:r>
          </a:p>
          <a:p>
            <a:r>
              <a:rPr lang="en-US" sz="2800" dirty="0"/>
              <a:t>In practice, your program won’t </a:t>
            </a:r>
            <a:r>
              <a:rPr lang="en-US" sz="2800" b="1" dirty="0"/>
              <a:t>just</a:t>
            </a:r>
            <a:r>
              <a:rPr lang="en-US" sz="2800" dirty="0"/>
              <a:t> sum all the elements in an array.</a:t>
            </a:r>
          </a:p>
          <a:p>
            <a:r>
              <a:rPr lang="en-US" sz="2800" dirty="0"/>
              <a:t>You will have a program with </a:t>
            </a:r>
          </a:p>
          <a:p>
            <a:r>
              <a:rPr lang="en-US" sz="2800" dirty="0"/>
              <a:t>Some parts that parallelize well</a:t>
            </a:r>
          </a:p>
          <a:p>
            <a:pPr lvl="1"/>
            <a:r>
              <a:rPr lang="en-US" sz="2400" dirty="0"/>
              <a:t>Can turn them into a map or a reduce.</a:t>
            </a:r>
          </a:p>
          <a:p>
            <a:r>
              <a:rPr lang="en-US" sz="2800" dirty="0"/>
              <a:t>Some parts that won’t parallelize at all</a:t>
            </a:r>
          </a:p>
          <a:p>
            <a:pPr lvl="1"/>
            <a:r>
              <a:rPr lang="en-US" sz="2400" dirty="0"/>
              <a:t>Operations on a linked list. DATA STRUCTURES MATTER!!!</a:t>
            </a:r>
          </a:p>
          <a:p>
            <a:pPr lvl="1"/>
            <a:r>
              <a:rPr lang="en-US" sz="2400" dirty="0"/>
              <a:t>Reading a text file.</a:t>
            </a:r>
          </a:p>
          <a:p>
            <a:pPr lvl="1"/>
            <a:r>
              <a:rPr lang="en-US" sz="2400" dirty="0"/>
              <a:t>A computation where each step needs the result of the previous steps.</a:t>
            </a:r>
          </a:p>
        </p:txBody>
      </p:sp>
    </p:spTree>
    <p:extLst>
      <p:ext uri="{BB962C8B-B14F-4D97-AF65-F5344CB8AC3E}">
        <p14:creationId xmlns:p14="http://schemas.microsoft.com/office/powerpoint/2010/main" val="9977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401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Let the work be 1 unit of time.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be the portion of the code that is unparallelizable (“sequential”).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At best we can get perfect linear speedup on the parallel portion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So overall speedup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processors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+(1−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3400" b="0" dirty="0"/>
              </a:p>
              <a:p>
                <a:r>
                  <a:rPr lang="en-US" sz="3000" dirty="0"/>
                  <a:t>Therefore Parallelism: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3400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40143"/>
              </a:xfrm>
              <a:blipFill>
                <a:blip r:embed="rId3"/>
                <a:stretch>
                  <a:fillRect l="-763" t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0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Suppose our program takes 100 seconds.</a:t>
                </a:r>
              </a:p>
              <a:p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1/3 (i.e. 33 seconds).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What is the running time with </a:t>
                </a:r>
              </a:p>
              <a:p>
                <a:r>
                  <a:rPr lang="en-US" sz="2800" dirty="0"/>
                  <a:t>3 processors </a:t>
                </a:r>
              </a:p>
              <a:p>
                <a:r>
                  <a:rPr lang="en-US" sz="2800" dirty="0"/>
                  <a:t>6 processors</a:t>
                </a:r>
              </a:p>
              <a:p>
                <a:r>
                  <a:rPr lang="en-US" sz="2800" dirty="0"/>
                  <a:t>22 processors</a:t>
                </a:r>
              </a:p>
              <a:p>
                <a:r>
                  <a:rPr lang="en-US" sz="2800" dirty="0"/>
                  <a:t>67 processors</a:t>
                </a:r>
              </a:p>
              <a:p>
                <a:r>
                  <a:rPr lang="en-US" sz="2800" dirty="0"/>
                  <a:t>1,000,000 processors (approximately).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A38044D-C01B-F8D8-7792-5B1ADE8F6A13}"/>
              </a:ext>
            </a:extLst>
          </p:cNvPr>
          <p:cNvGrpSpPr/>
          <p:nvPr/>
        </p:nvGrpSpPr>
        <p:grpSpPr>
          <a:xfrm>
            <a:off x="7772400" y="1609344"/>
            <a:ext cx="4224528" cy="2459736"/>
            <a:chOff x="7772400" y="1609344"/>
            <a:chExt cx="4224528" cy="24597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2D4D7A7-A35A-1874-8A41-A689CF61B482}"/>
                    </a:ext>
                  </a:extLst>
                </p:cNvPr>
                <p:cNvSpPr/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solidFill>
                    <a:srgbClr val="A48DD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2D4D7A7-A35A-1874-8A41-A689CF61B4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A48DD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0F01A1-40C1-8E6D-4056-D0FC293616D8}"/>
                </a:ext>
              </a:extLst>
            </p:cNvPr>
            <p:cNvSpPr/>
            <p:nvPr/>
          </p:nvSpPr>
          <p:spPr>
            <a:xfrm>
              <a:off x="7772400" y="1609344"/>
              <a:ext cx="4224528" cy="740664"/>
            </a:xfrm>
            <a:prstGeom prst="rect">
              <a:avLst/>
            </a:prstGeom>
            <a:solidFill>
              <a:srgbClr val="4C32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Amdahl’s Law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202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Suppose our program takes 100 seconds.</a:t>
                </a:r>
              </a:p>
              <a:p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1/3 (i.e. 33 seconds).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What is the running time with </a:t>
                </a:r>
              </a:p>
              <a:p>
                <a:r>
                  <a:rPr lang="en-US" sz="2800" dirty="0"/>
                  <a:t>3 processors: 33 + 67/3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55 seconds</a:t>
                </a:r>
              </a:p>
              <a:p>
                <a:r>
                  <a:rPr lang="en-US" sz="2800" dirty="0"/>
                  <a:t>6 processors: 33 + 67/6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44 seconds</a:t>
                </a:r>
              </a:p>
              <a:p>
                <a:r>
                  <a:rPr lang="en-US" sz="2800" dirty="0"/>
                  <a:t>22 processors: 33 + 67/22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36 seconds</a:t>
                </a:r>
              </a:p>
              <a:p>
                <a:r>
                  <a:rPr lang="en-US" sz="2800" dirty="0"/>
                  <a:t>67 processors 33 + 67/67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34 seconds</a:t>
                </a:r>
              </a:p>
              <a:p>
                <a:r>
                  <a:rPr lang="en-US" sz="2800" dirty="0"/>
                  <a:t>1,000,000 processors (approximately).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33 seconds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0EEF8DA-0853-8B1D-0FC8-3DB26A49824E}"/>
              </a:ext>
            </a:extLst>
          </p:cNvPr>
          <p:cNvGrpSpPr/>
          <p:nvPr/>
        </p:nvGrpSpPr>
        <p:grpSpPr>
          <a:xfrm>
            <a:off x="7772400" y="1609344"/>
            <a:ext cx="4224528" cy="2459736"/>
            <a:chOff x="7772400" y="1609344"/>
            <a:chExt cx="4224528" cy="24597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A8E8A2E-3777-84E7-DE2C-BD7F633EDB13}"/>
                    </a:ext>
                  </a:extLst>
                </p:cNvPr>
                <p:cNvSpPr/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solidFill>
                    <a:srgbClr val="A48DD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A8E8A2E-3777-84E7-DE2C-BD7F633EDB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A48DD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0F3977-3666-919A-6338-39164694C471}"/>
                </a:ext>
              </a:extLst>
            </p:cNvPr>
            <p:cNvSpPr/>
            <p:nvPr/>
          </p:nvSpPr>
          <p:spPr>
            <a:xfrm>
              <a:off x="7772400" y="1609344"/>
              <a:ext cx="4224528" cy="740664"/>
            </a:xfrm>
            <a:prstGeom prst="rect">
              <a:avLst/>
            </a:prstGeom>
            <a:solidFill>
              <a:srgbClr val="4C32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Amdahl’s Law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717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is BAD NEWS</a:t>
            </a:r>
          </a:p>
          <a:p>
            <a:r>
              <a:rPr lang="en-US" sz="2800" dirty="0"/>
              <a:t>If 1/3 of our program can’t be parallelized, we can’t get a speedup better than 3.</a:t>
            </a:r>
          </a:p>
          <a:p>
            <a:r>
              <a:rPr lang="en-US" sz="2800" dirty="0"/>
              <a:t> No matter how many processors we throw at our problem.</a:t>
            </a:r>
          </a:p>
          <a:p>
            <a:r>
              <a:rPr lang="en-US" sz="2800" dirty="0"/>
              <a:t>And while the first few processors make a huge difference, the benefit diminishes quickly.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595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and Moore’s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800" dirty="0"/>
                  <a:t>In the Moore’s Law days, 12 years was long enough to get 100x speedup.</a:t>
                </a:r>
              </a:p>
              <a:p>
                <a:r>
                  <a:rPr lang="en-US" sz="2800" dirty="0"/>
                  <a:t>Suppose in 12 years, the clock speed is the same, but you have 256 processors.</a:t>
                </a:r>
              </a:p>
              <a:p>
                <a:r>
                  <a:rPr lang="en-US" sz="2800" dirty="0"/>
                  <a:t>What portion of your program can you hope to leave </a:t>
                </a:r>
                <a:r>
                  <a:rPr lang="en-US" sz="2800" dirty="0" err="1"/>
                  <a:t>unparallelized</a:t>
                </a:r>
                <a:r>
                  <a:rPr lang="en-US" sz="2800" dirty="0"/>
                  <a:t>?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100≤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den>
                        </m:f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[</a:t>
                </a:r>
                <a:r>
                  <a:rPr lang="en-US" sz="2800" dirty="0" err="1"/>
                  <a:t>wolframalpha</a:t>
                </a:r>
                <a:r>
                  <a:rPr lang="en-US" sz="2800" dirty="0"/>
                  <a:t> says]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≤0.0061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28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FEDA-9AE3-3821-EECF-809D9775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B641-BE11-EB13-1C58-538DABC0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and Moore’s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F7BBA-75C7-2802-C1EB-6CCDCBED0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800" dirty="0"/>
              <a:t>Moore’s Law was “a business decision”</a:t>
            </a:r>
          </a:p>
          <a:p>
            <a:pPr marL="0" indent="0">
              <a:buNone/>
            </a:pPr>
            <a:r>
              <a:rPr lang="en-US" sz="2800" dirty="0"/>
              <a:t> - How much effort/money/employees are dedicated to improving processors so computers got faster.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Amdahl’s Law is a theorem</a:t>
            </a:r>
          </a:p>
          <a:p>
            <a:pPr marL="0" indent="0">
              <a:buNone/>
            </a:pPr>
            <a:r>
              <a:rPr lang="en-US" sz="2800" dirty="0"/>
              <a:t> - You can prove it formally.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4727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Law: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Unparallelized</a:t>
            </a:r>
            <a:r>
              <a:rPr lang="en-US" sz="2800" dirty="0"/>
              <a:t> code becomes a bottleneck quickly.</a:t>
            </a:r>
          </a:p>
          <a:p>
            <a:r>
              <a:rPr lang="en-US" sz="2800" dirty="0"/>
              <a:t>What do we do? Design smarter algorithms!</a:t>
            </a:r>
          </a:p>
          <a:p>
            <a:endParaRPr lang="en-US" sz="2800" dirty="0"/>
          </a:p>
          <a:p>
            <a:r>
              <a:rPr lang="en-US" sz="2800" dirty="0"/>
              <a:t>Consider the following problem:</a:t>
            </a:r>
          </a:p>
          <a:p>
            <a:r>
              <a:rPr lang="en-US" sz="2800" dirty="0"/>
              <a:t>Given an array of numbers, return an array with the “running sum” 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92747"/>
              </p:ext>
            </p:extLst>
          </p:nvPr>
        </p:nvGraphicFramePr>
        <p:xfrm>
          <a:off x="1727200" y="4475236"/>
          <a:ext cx="8128000" cy="78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526032"/>
              </p:ext>
            </p:extLst>
          </p:nvPr>
        </p:nvGraphicFramePr>
        <p:xfrm>
          <a:off x="1727200" y="5643395"/>
          <a:ext cx="8128000" cy="78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00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/>
              <a:t>clever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Doesn’t look parallelizable…</a:t>
            </a:r>
          </a:p>
          <a:p>
            <a:r>
              <a:rPr lang="en-US" sz="2800" dirty="0"/>
              <a:t>But it is!</a:t>
            </a:r>
          </a:p>
          <a:p>
            <a:pPr lvl="1"/>
            <a:endParaRPr lang="en-US" sz="2400" dirty="0"/>
          </a:p>
          <a:p>
            <a:r>
              <a:rPr lang="en-US" sz="2800" dirty="0"/>
              <a:t>Think about how you might do this (it’s NOT obvious)</a:t>
            </a:r>
          </a:p>
          <a:p>
            <a:r>
              <a:rPr lang="en-US" sz="2800" dirty="0"/>
              <a:t>We’ll go through it on Monday!</a:t>
            </a:r>
          </a:p>
        </p:txBody>
      </p:sp>
    </p:spTree>
    <p:extLst>
      <p:ext uri="{BB962C8B-B14F-4D97-AF65-F5344CB8AC3E}">
        <p14:creationId xmlns:p14="http://schemas.microsoft.com/office/powerpoint/2010/main" val="28343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Optimizing: Number of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counter-intuitive solution:</a:t>
            </a:r>
          </a:p>
          <a:p>
            <a:pPr marL="128016" lvl="1" indent="0">
              <a:buNone/>
            </a:pPr>
            <a:r>
              <a:rPr lang="en-US" sz="2800" b="1" u="sng" dirty="0"/>
              <a:t>Even more parallelism!</a:t>
            </a:r>
          </a:p>
          <a:p>
            <a:pPr marL="128016" lvl="1" indent="0">
              <a:buNone/>
            </a:pPr>
            <a:endParaRPr lang="en-US" sz="2800" dirty="0"/>
          </a:p>
          <a:p>
            <a:pPr marL="128016" lvl="1" indent="0">
              <a:buNone/>
            </a:pPr>
            <a:r>
              <a:rPr lang="en-US" sz="2800" dirty="0"/>
              <a:t>Divide the work into more smaller pieces.</a:t>
            </a:r>
          </a:p>
          <a:p>
            <a:pPr marL="128016" lvl="1" indent="0">
              <a:buNone/>
            </a:pPr>
            <a:r>
              <a:rPr lang="en-US" sz="2800" dirty="0"/>
              <a:t>If you get more processors, you take advantage of all of them.</a:t>
            </a:r>
          </a:p>
          <a:p>
            <a:pPr marL="128016" lvl="1" indent="0">
              <a:buNone/>
            </a:pPr>
            <a:r>
              <a:rPr lang="en-US" sz="2800" dirty="0"/>
              <a:t>If one thread finishes super fast, throw the next thread to that processor.</a:t>
            </a:r>
          </a:p>
          <a:p>
            <a:pPr marL="128016" lvl="1" indent="0">
              <a:buNone/>
            </a:pPr>
            <a:r>
              <a:rPr lang="en-US" sz="2800" dirty="0"/>
              <a:t>	“Load Imbalance”</a:t>
            </a:r>
          </a:p>
          <a:p>
            <a:r>
              <a:rPr lang="en-US" sz="2800" dirty="0"/>
              <a:t>Engineering Question:</a:t>
            </a:r>
          </a:p>
          <a:p>
            <a:pPr lvl="1"/>
            <a:r>
              <a:rPr lang="en-US" sz="2800" dirty="0"/>
              <a:t>Let’s say we change our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ParallelSum</a:t>
            </a:r>
            <a:r>
              <a:rPr lang="en-US" sz="2800" dirty="0"/>
              <a:t> code so each thread adds 10 elements.</a:t>
            </a:r>
          </a:p>
          <a:p>
            <a:pPr lvl="1"/>
            <a:r>
              <a:rPr lang="en-US" sz="2800" dirty="0"/>
              <a:t>Is that a good idea? What’s the running time of the code going to be?</a:t>
            </a:r>
          </a:p>
        </p:txBody>
      </p:sp>
    </p:spTree>
    <p:extLst>
      <p:ext uri="{BB962C8B-B14F-4D97-AF65-F5344CB8AC3E}">
        <p14:creationId xmlns:p14="http://schemas.microsoft.com/office/powerpoint/2010/main" val="25987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0D25-491E-73AB-87D2-CB52DC39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Creation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6C21E0-F5FC-35EC-1DD4-53FE126FF4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If we create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sz="2800" dirty="0"/>
                  <a:t> threads, each summing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/>
                  <a:t> elements…</a:t>
                </a:r>
              </a:p>
              <a:p>
                <a:r>
                  <a:rPr lang="en-US" sz="2800" dirty="0"/>
                  <a:t>Creating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sz="2800" dirty="0"/>
                  <a:t> threads one-right-after-the-other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time.</a:t>
                </a:r>
              </a:p>
              <a:p>
                <a:r>
                  <a:rPr lang="en-US" sz="2800" dirty="0"/>
                  <a:t>(Same with joining the threads together at the end).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This is a linear time algorithm now. Can we do better?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6C21E0-F5FC-35EC-1DD4-53FE126FF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61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Conquer: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if we want a bunch of threads, but don’t want to spend a bunch of time making threads?</a:t>
            </a:r>
          </a:p>
          <a:p>
            <a:endParaRPr lang="en-US" sz="2800" dirty="0"/>
          </a:p>
          <a:p>
            <a:r>
              <a:rPr lang="en-US" sz="2800" dirty="0"/>
              <a:t>Parallelize thread creation too!</a:t>
            </a:r>
          </a:p>
          <a:p>
            <a:pPr marL="128016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5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</a:t>
            </a:r>
            <a:r>
              <a:rPr lang="en-US" dirty="0" err="1"/>
              <a:t>SumThread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5239" y="1284647"/>
            <a:ext cx="11385113" cy="5394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extends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SomeThreadObject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//constructor, fields unchanged.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void run(){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if(hi-lo ==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[lo]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else{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left = new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lo,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)/2);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right = new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)/2, hi);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left.start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right.start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left.join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right.join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left.ans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right.ans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0258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</a:t>
            </a:r>
            <a:r>
              <a:rPr lang="en-US" dirty="0" err="1"/>
              <a:t>Conqure</a:t>
            </a:r>
            <a:r>
              <a:rPr lang="en-US" dirty="0"/>
              <a:t> </a:t>
            </a:r>
            <a:r>
              <a:rPr lang="en-US" dirty="0" err="1"/>
              <a:t>SumThread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sum(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t = new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t.run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 //this call isn’t making a new thread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85885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lecture-14-parallel-1</Template>
  <TotalTime>6879</TotalTime>
  <Words>3132</Words>
  <Application>Microsoft Office PowerPoint</Application>
  <PresentationFormat>Widescreen</PresentationFormat>
  <Paragraphs>425</Paragraphs>
  <Slides>49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Parallelism 2 Analysis, Amdahl’s Law</vt:lpstr>
      <vt:lpstr>Announcements</vt:lpstr>
      <vt:lpstr>ParallelSum: Take 2</vt:lpstr>
      <vt:lpstr>Optimizing: Number of Threads</vt:lpstr>
      <vt:lpstr>Optimizing: Number of Threads</vt:lpstr>
      <vt:lpstr>Thread Creation</vt:lpstr>
      <vt:lpstr>Divide and Conquer: Parallelism</vt:lpstr>
      <vt:lpstr>Divide and Conquer SumThread</vt:lpstr>
      <vt:lpstr>Divide And Conqure SumThread</vt:lpstr>
      <vt:lpstr>Divide And Conquer Optimization</vt:lpstr>
      <vt:lpstr>Cut-offs</vt:lpstr>
      <vt:lpstr>One more optimization</vt:lpstr>
      <vt:lpstr>Analysis</vt:lpstr>
      <vt:lpstr>ForkJoin Framework</vt:lpstr>
      <vt:lpstr>ForkJoin Framework</vt:lpstr>
      <vt:lpstr>Other Engineering Decisions</vt:lpstr>
      <vt:lpstr>ForkJoin Library---Magic Incantations</vt:lpstr>
      <vt:lpstr>ForkJoin Library summary</vt:lpstr>
      <vt:lpstr>ArraySum in ForkJoin</vt:lpstr>
      <vt:lpstr>PowerPoint Presentation</vt:lpstr>
      <vt:lpstr>PowerPoint Presentation</vt:lpstr>
      <vt:lpstr>The “reduce” pattern</vt:lpstr>
      <vt:lpstr>Reduce</vt:lpstr>
      <vt:lpstr>Reduce</vt:lpstr>
      <vt:lpstr>Reduce – Terminology </vt:lpstr>
      <vt:lpstr>Map</vt:lpstr>
      <vt:lpstr>Maps &amp; Reduces</vt:lpstr>
      <vt:lpstr>Analysis</vt:lpstr>
      <vt:lpstr>Analysis</vt:lpstr>
      <vt:lpstr>Useful Diagram</vt:lpstr>
      <vt:lpstr>Useful Diagram</vt:lpstr>
      <vt:lpstr>Useful Diagram</vt:lpstr>
      <vt:lpstr>Useful Diagram</vt:lpstr>
      <vt:lpstr>Useful Diagram</vt:lpstr>
      <vt:lpstr>Useful Diagram</vt:lpstr>
      <vt:lpstr>Analysis</vt:lpstr>
      <vt:lpstr>Definitions</vt:lpstr>
      <vt:lpstr>More Definitions</vt:lpstr>
      <vt:lpstr>Optimal T_P</vt:lpstr>
      <vt:lpstr>Amdahl’s Law</vt:lpstr>
      <vt:lpstr>Amdahl’s Law</vt:lpstr>
      <vt:lpstr>Amdahl’s Law</vt:lpstr>
      <vt:lpstr>Amdahl’s Law</vt:lpstr>
      <vt:lpstr>Amdahl’s Law</vt:lpstr>
      <vt:lpstr>Amdahl’s Law</vt:lpstr>
      <vt:lpstr>Amdahl’s Law and Moore’s Law</vt:lpstr>
      <vt:lpstr>Amdahl’s Law and Moore’s Law</vt:lpstr>
      <vt:lpstr>Amdahl’s Law: Moving Forward</vt:lpstr>
      <vt:lpstr>More clever algorithms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46</cp:revision>
  <cp:lastPrinted>2025-05-16T19:06:02Z</cp:lastPrinted>
  <dcterms:created xsi:type="dcterms:W3CDTF">2018-07-22T21:45:40Z</dcterms:created>
  <dcterms:modified xsi:type="dcterms:W3CDTF">2025-05-16T19:22:34Z</dcterms:modified>
</cp:coreProperties>
</file>