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87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9" r:id="rId25"/>
    <p:sldId id="278" r:id="rId26"/>
    <p:sldId id="279" r:id="rId27"/>
    <p:sldId id="291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9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30560-423B-44D1-A382-69921B8117DF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DBFAA-80BE-4ADD-A727-6F843B8FD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25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extra cooks are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DBFAA-80BE-4ADD-A727-6F843B8FD7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32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need to create a thread---how do we create things in Java, well we do that by creating objects. We’ll make our object a subclass of some Thread class. Java has a built-in, we’re going to use a different library that’s a bit more practical for our purposes. Don’t worry about that now, just pseudocode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DBFAA-80BE-4ADD-A727-6F843B8FD7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20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Imagine instead of summing we’re checking whether integers are prime (via trial division)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DBFAA-80BE-4ADD-A727-6F843B8FD72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40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DBFAA-80BE-4ADD-A727-6F843B8FD72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76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D9CA9E6-D878-44D5-9660-B55E4D851AA1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3DCD-8FFB-43D4-9598-3CCC3F10CD7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92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9E6-D878-44D5-9660-B55E4D851AA1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3DCD-8FFB-43D4-9598-3CCC3F10CD7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041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9E6-D878-44D5-9660-B55E4D851AA1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3DCD-8FFB-43D4-9598-3CCC3F10CD7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9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9E6-D878-44D5-9660-B55E4D851AA1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3DCD-8FFB-43D4-9598-3CCC3F10C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04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9E6-D878-44D5-9660-B55E4D851AA1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3DCD-8FFB-43D4-9598-3CCC3F10CD7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779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9E6-D878-44D5-9660-B55E4D851AA1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3DCD-8FFB-43D4-9598-3CCC3F10CD7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6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9E6-D878-44D5-9660-B55E4D851AA1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3DCD-8FFB-43D4-9598-3CCC3F10CD7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0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9E6-D878-44D5-9660-B55E4D851AA1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3DCD-8FFB-43D4-9598-3CCC3F10C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9E6-D878-44D5-9660-B55E4D851AA1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3DCD-8FFB-43D4-9598-3CCC3F10C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2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9E6-D878-44D5-9660-B55E4D851AA1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3DCD-8FFB-43D4-9598-3CCC3F10CD7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54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9E6-D878-44D5-9660-B55E4D851AA1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3DCD-8FFB-43D4-9598-3CCC3F10CD72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46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D9CA9E6-D878-44D5-9660-B55E4D851AA1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A7C3DCD-8FFB-43D4-9598-3CCC3F10CD7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89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homes.cs.washington.edu/~djg/teachingMaterials/spac/sophomoricParallelismAndConcurrency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 to Parallelism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332 25Sp</a:t>
            </a:r>
          </a:p>
          <a:p>
            <a:r>
              <a:rPr lang="en-US" dirty="0"/>
              <a:t>Lecture 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19B08F-B28A-43D1-BC6C-00C408789E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1"/>
          <a:stretch/>
        </p:blipFill>
        <p:spPr>
          <a:xfrm>
            <a:off x="0" y="9330"/>
            <a:ext cx="12252960" cy="462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88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Memory with Threads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Our parallelism model will be shared memory with threads.</a:t>
            </a:r>
          </a:p>
          <a:p>
            <a:pPr lvl="1"/>
            <a:r>
              <a:rPr lang="en-US" sz="2400" dirty="0"/>
              <a:t>There are other models (see Grossman), we won’t use them.</a:t>
            </a:r>
          </a:p>
          <a:p>
            <a:r>
              <a:rPr lang="en-US" sz="2800" dirty="0"/>
              <a:t>Sequential Story:</a:t>
            </a:r>
          </a:p>
          <a:p>
            <a:pPr lvl="1"/>
            <a:r>
              <a:rPr lang="en-US" sz="2400" dirty="0"/>
              <a:t>One program counter</a:t>
            </a:r>
          </a:p>
          <a:p>
            <a:pPr lvl="1"/>
            <a:r>
              <a:rPr lang="en-US" sz="2400" dirty="0"/>
              <a:t>One call stack</a:t>
            </a: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2400" b="1" dirty="0"/>
              <a:t> </a:t>
            </a:r>
            <a:r>
              <a:rPr lang="en-US" sz="2400" dirty="0"/>
              <a:t>Objects go in the heap</a:t>
            </a:r>
          </a:p>
          <a:p>
            <a:r>
              <a:rPr lang="en-US" sz="2800" dirty="0"/>
              <a:t>Parallel Story</a:t>
            </a:r>
          </a:p>
          <a:p>
            <a:pPr lvl="1"/>
            <a:r>
              <a:rPr lang="en-US" sz="2400" dirty="0"/>
              <a:t>Set of threads. Each has its own program counter and its own stack</a:t>
            </a:r>
          </a:p>
          <a:p>
            <a:pPr lvl="1"/>
            <a:r>
              <a:rPr lang="en-US" sz="2400" dirty="0"/>
              <a:t>Threads will (implicitly) share objects and static fields</a:t>
            </a:r>
          </a:p>
          <a:p>
            <a:pPr lvl="1"/>
            <a:r>
              <a:rPr lang="en-US" sz="2400" dirty="0"/>
              <a:t>Threads communicate by altering memory.</a:t>
            </a:r>
          </a:p>
        </p:txBody>
      </p:sp>
    </p:spTree>
    <p:extLst>
      <p:ext uri="{BB962C8B-B14F-4D97-AF65-F5344CB8AC3E}">
        <p14:creationId xmlns:p14="http://schemas.microsoft.com/office/powerpoint/2010/main" val="53164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Code</a:t>
            </a:r>
          </a:p>
        </p:txBody>
      </p:sp>
      <p:sp>
        <p:nvSpPr>
          <p:cNvPr id="5" name="Oval 4"/>
          <p:cNvSpPr/>
          <p:nvPr/>
        </p:nvSpPr>
        <p:spPr>
          <a:xfrm>
            <a:off x="795528" y="2651760"/>
            <a:ext cx="1764792" cy="17647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35496" y="1769364"/>
            <a:ext cx="4895088" cy="48950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883941"/>
              </p:ext>
            </p:extLst>
          </p:nvPr>
        </p:nvGraphicFramePr>
        <p:xfrm>
          <a:off x="1237488" y="3241044"/>
          <a:ext cx="390144" cy="975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839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449" marR="81449" marT="40724" marB="40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39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449" marR="81449" marT="40724" marB="40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39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449" marR="81449" marT="40724" marB="40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77112" y="2687012"/>
            <a:ext cx="96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7632" y="3262962"/>
            <a:ext cx="96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local</a:t>
            </a:r>
          </a:p>
          <a:p>
            <a:r>
              <a:rPr lang="en-US" sz="2400" dirty="0" err="1"/>
              <a:t>vars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946136" y="2029259"/>
            <a:ext cx="272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Heap memory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14616" y="3678460"/>
            <a:ext cx="1868424" cy="927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Objects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625840" y="4841258"/>
            <a:ext cx="1868424" cy="927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Structures</a:t>
            </a:r>
          </a:p>
        </p:txBody>
      </p:sp>
      <p:cxnSp>
        <p:nvCxnSpPr>
          <p:cNvPr id="24" name="Straight Arrow Connector 23"/>
          <p:cNvCxnSpPr>
            <a:stCxn id="15" idx="3"/>
            <a:endCxn id="8" idx="2"/>
          </p:cNvCxnSpPr>
          <p:nvPr/>
        </p:nvCxnSpPr>
        <p:spPr>
          <a:xfrm>
            <a:off x="2587752" y="3678461"/>
            <a:ext cx="4047744" cy="538447"/>
          </a:xfrm>
          <a:prstGeom prst="straightConnector1">
            <a:avLst/>
          </a:prstGeom>
          <a:ln w="635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058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Code</a:t>
            </a:r>
          </a:p>
        </p:txBody>
      </p:sp>
      <p:sp>
        <p:nvSpPr>
          <p:cNvPr id="5" name="Oval 4"/>
          <p:cNvSpPr/>
          <p:nvPr/>
        </p:nvSpPr>
        <p:spPr>
          <a:xfrm>
            <a:off x="795528" y="2651760"/>
            <a:ext cx="1764792" cy="17647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32560" y="4605528"/>
            <a:ext cx="1764792" cy="17647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60320" y="1377696"/>
            <a:ext cx="1764792" cy="17647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35496" y="1769364"/>
            <a:ext cx="4895088" cy="48950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301497"/>
              </p:ext>
            </p:extLst>
          </p:nvPr>
        </p:nvGraphicFramePr>
        <p:xfrm>
          <a:off x="3002280" y="1990178"/>
          <a:ext cx="390144" cy="975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839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449" marR="81449" marT="40724" marB="40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39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449" marR="81449" marT="40724" marB="40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39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449" marR="81449" marT="40724" marB="40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883941"/>
              </p:ext>
            </p:extLst>
          </p:nvPr>
        </p:nvGraphicFramePr>
        <p:xfrm>
          <a:off x="1237488" y="3241044"/>
          <a:ext cx="390144" cy="975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839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449" marR="81449" marT="40724" marB="40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39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449" marR="81449" marT="40724" marB="40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39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449" marR="81449" marT="40724" marB="40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88858"/>
              </p:ext>
            </p:extLst>
          </p:nvPr>
        </p:nvGraphicFramePr>
        <p:xfrm>
          <a:off x="1924812" y="5202684"/>
          <a:ext cx="390144" cy="975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839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449" marR="81449" marT="40724" marB="40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39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449" marR="81449" marT="40724" marB="40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39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449" marR="81449" marT="40724" marB="40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125724" y="1453309"/>
            <a:ext cx="96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76244" y="2029259"/>
            <a:ext cx="96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local</a:t>
            </a:r>
          </a:p>
          <a:p>
            <a:r>
              <a:rPr lang="en-US" sz="2400" dirty="0" err="1"/>
              <a:t>vars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77112" y="2687012"/>
            <a:ext cx="96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7632" y="3262962"/>
            <a:ext cx="96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local</a:t>
            </a:r>
          </a:p>
          <a:p>
            <a:r>
              <a:rPr lang="en-US" sz="2400" dirty="0" err="1"/>
              <a:t>vars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976628" y="4648781"/>
            <a:ext cx="96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27148" y="5224731"/>
            <a:ext cx="96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local</a:t>
            </a:r>
          </a:p>
          <a:p>
            <a:r>
              <a:rPr lang="en-US" sz="2400" dirty="0" err="1"/>
              <a:t>vars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946136" y="2029259"/>
            <a:ext cx="272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Heap memory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14616" y="3678460"/>
            <a:ext cx="1868424" cy="927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Objects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625840" y="4841258"/>
            <a:ext cx="1868424" cy="927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Structures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224528" y="2651760"/>
            <a:ext cx="2496312" cy="914400"/>
          </a:xfrm>
          <a:prstGeom prst="straightConnector1">
            <a:avLst/>
          </a:prstGeom>
          <a:ln w="635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5" idx="3"/>
            <a:endCxn id="8" idx="2"/>
          </p:cNvCxnSpPr>
          <p:nvPr/>
        </p:nvCxnSpPr>
        <p:spPr>
          <a:xfrm>
            <a:off x="2587752" y="3678461"/>
            <a:ext cx="4047744" cy="538447"/>
          </a:xfrm>
          <a:prstGeom prst="straightConnector1">
            <a:avLst/>
          </a:prstGeom>
          <a:ln w="635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197352" y="4605528"/>
            <a:ext cx="3438144" cy="880872"/>
          </a:xfrm>
          <a:prstGeom prst="straightConnector1">
            <a:avLst/>
          </a:prstGeom>
          <a:ln w="635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450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new primitives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 write parallel programs we need a library with:</a:t>
            </a:r>
          </a:p>
          <a:p>
            <a:endParaRPr lang="en-US" sz="2800" dirty="0"/>
          </a:p>
          <a:p>
            <a:r>
              <a:rPr lang="en-US" sz="2800" dirty="0"/>
              <a:t>Ways to create and run multiple things at once</a:t>
            </a:r>
          </a:p>
          <a:p>
            <a:pPr lvl="1"/>
            <a:r>
              <a:rPr lang="en-US" sz="2800" dirty="0"/>
              <a:t>i.e. threads</a:t>
            </a:r>
          </a:p>
          <a:p>
            <a:r>
              <a:rPr lang="en-US" sz="2800" dirty="0"/>
              <a:t>Ways for threads to share memory</a:t>
            </a:r>
          </a:p>
          <a:p>
            <a:pPr lvl="1"/>
            <a:r>
              <a:rPr lang="en-US" sz="2400" dirty="0"/>
              <a:t>Usually just having the same references</a:t>
            </a:r>
          </a:p>
          <a:p>
            <a:r>
              <a:rPr lang="en-US" sz="2800" dirty="0"/>
              <a:t>Ways for threads to coordinate</a:t>
            </a:r>
          </a:p>
          <a:p>
            <a:pPr lvl="1"/>
            <a:r>
              <a:rPr lang="en-US" sz="2400" dirty="0"/>
              <a:t>This week: A way for threads to wait for others to finish</a:t>
            </a:r>
          </a:p>
          <a:p>
            <a:pPr lvl="1"/>
            <a:r>
              <a:rPr lang="en-US" sz="2400" dirty="0"/>
              <a:t>Next week: prevent others from accessing memory until we’re done</a:t>
            </a:r>
          </a:p>
        </p:txBody>
      </p:sp>
    </p:spTree>
    <p:extLst>
      <p:ext uri="{BB962C8B-B14F-4D97-AF65-F5344CB8AC3E}">
        <p14:creationId xmlns:p14="http://schemas.microsoft.com/office/powerpoint/2010/main" val="30814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We’ll only write pseudocode (we’ll introduce the library soon)</a:t>
            </a:r>
          </a:p>
          <a:p>
            <a:r>
              <a:rPr lang="en-US" sz="2800" dirty="0"/>
              <a:t>Parallelism requires a different mode of thinking</a:t>
            </a:r>
            <a:endParaRPr lang="en-US" sz="2400" dirty="0"/>
          </a:p>
          <a:p>
            <a:r>
              <a:rPr lang="en-US" sz="2400" dirty="0"/>
              <a:t>Just going to practice that on an example problem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8410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Goal: Given an array, sum up all the elements.</a:t>
            </a:r>
          </a:p>
          <a:p>
            <a:endParaRPr lang="en-US" sz="2800" dirty="0"/>
          </a:p>
          <a:p>
            <a:r>
              <a:rPr lang="en-US" sz="2800" dirty="0"/>
              <a:t>First idea: Start up 4 threads. Each sums ¼ of the array.</a:t>
            </a:r>
          </a:p>
          <a:p>
            <a:r>
              <a:rPr lang="en-US" sz="2800" dirty="0"/>
              <a:t>Then add together those answers.</a:t>
            </a:r>
          </a:p>
        </p:txBody>
      </p:sp>
    </p:spTree>
    <p:extLst>
      <p:ext uri="{BB962C8B-B14F-4D97-AF65-F5344CB8AC3E}">
        <p14:creationId xmlns:p14="http://schemas.microsoft.com/office/powerpoint/2010/main" val="321766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ParallelSum</a:t>
            </a:r>
            <a:r>
              <a:rPr lang="en-US" dirty="0"/>
              <a:t>: Take 1 (not correct)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39414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extends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SomeThreadObject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lo;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hi;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0; //result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[] a,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l,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h){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lo = l; hi=h;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=a;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void run(){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for(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=lo;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&lt;hi;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+=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78908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ParallelSum</a:t>
            </a:r>
            <a:r>
              <a:rPr lang="en-US" dirty="0"/>
              <a:t>: Take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49" y="1463857"/>
            <a:ext cx="11765901" cy="520457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sum(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arr.length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[4];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&lt;4;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 = new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arr,i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/4,(i+1)*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/4);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&lt;4;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].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55567" y="522514"/>
            <a:ext cx="5999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There are major bugs with this code.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Find some of them!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164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 made some Thread objects…</a:t>
            </a:r>
          </a:p>
          <a:p>
            <a:pPr lvl="1"/>
            <a:r>
              <a:rPr lang="en-US" sz="2800" dirty="0"/>
              <a:t>but we never actually started them. They’re just sitting there.</a:t>
            </a:r>
          </a:p>
          <a:p>
            <a:pPr lvl="1"/>
            <a:r>
              <a:rPr lang="en-US" sz="2800" dirty="0"/>
              <a:t>Be careful what method you call!</a:t>
            </a:r>
          </a:p>
          <a:p>
            <a:pPr lvl="1"/>
            <a:r>
              <a:rPr lang="en-US" sz="2800" dirty="0"/>
              <a:t>Libraries will have different methods for</a:t>
            </a:r>
          </a:p>
          <a:p>
            <a:pPr lvl="2"/>
            <a:r>
              <a:rPr lang="en-US" sz="2800" dirty="0"/>
              <a:t>“look at this thread object, run the code IN YOURSELF not in that thread.”</a:t>
            </a:r>
          </a:p>
          <a:p>
            <a:pPr lvl="2"/>
            <a:r>
              <a:rPr lang="en-US" sz="2800" dirty="0"/>
              <a:t>“look at this object, tell THAT THREAD to run its code.”</a:t>
            </a:r>
          </a:p>
          <a:p>
            <a:pPr lvl="1"/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247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ParallelSum</a:t>
            </a:r>
            <a:r>
              <a:rPr lang="en-US" dirty="0"/>
              <a:t>: Take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77943"/>
            <a:ext cx="11187258" cy="53904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sum(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[4];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&lt;4;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= new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/4 (i+1)*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/4);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ts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].fork();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&lt;4;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].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405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B63E8-E738-4DD2-9900-600A6451D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88225-C815-45CA-BBEB-6A9FC6B54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4356339"/>
            <a:ext cx="11187258" cy="1953021"/>
          </a:xfrm>
        </p:spPr>
        <p:txBody>
          <a:bodyPr>
            <a:normAutofit/>
          </a:bodyPr>
          <a:lstStyle/>
          <a:p>
            <a:r>
              <a:rPr lang="en-US" sz="2800" dirty="0"/>
              <a:t>Bring Laptops to section tomorrow!</a:t>
            </a:r>
          </a:p>
          <a:p>
            <a:r>
              <a:rPr lang="en-US" sz="2800" dirty="0"/>
              <a:t>Optional readings (</a:t>
            </a:r>
            <a:r>
              <a:rPr lang="en-US" sz="2800" dirty="0">
                <a:hlinkClick r:id="rId2"/>
              </a:rPr>
              <a:t>Grossman</a:t>
            </a:r>
            <a:r>
              <a:rPr lang="en-US" sz="2800" dirty="0"/>
              <a:t>) covers next few weeks of parallelism and concurrency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70B4BA6-9633-E431-9D8D-E29E7D7EA5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8970820"/>
              </p:ext>
            </p:extLst>
          </p:nvPr>
        </p:nvGraphicFramePr>
        <p:xfrm>
          <a:off x="502446" y="1357346"/>
          <a:ext cx="11187108" cy="2543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254">
                  <a:extLst>
                    <a:ext uri="{9D8B030D-6E8A-4147-A177-3AD203B41FA5}">
                      <a16:colId xmlns:a16="http://schemas.microsoft.com/office/drawing/2014/main" val="4182190204"/>
                    </a:ext>
                  </a:extLst>
                </a:gridCol>
                <a:gridCol w="3457575">
                  <a:extLst>
                    <a:ext uri="{9D8B030D-6E8A-4147-A177-3AD203B41FA5}">
                      <a16:colId xmlns:a16="http://schemas.microsoft.com/office/drawing/2014/main" val="2440125737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65577832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929414496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3482144644"/>
                    </a:ext>
                  </a:extLst>
                </a:gridCol>
                <a:gridCol w="3174204">
                  <a:extLst>
                    <a:ext uri="{9D8B030D-6E8A-4147-A177-3AD203B41FA5}">
                      <a16:colId xmlns:a16="http://schemas.microsoft.com/office/drawing/2014/main" val="1540392438"/>
                    </a:ext>
                  </a:extLst>
                </a:gridCol>
              </a:tblGrid>
              <a:tr h="53220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277359"/>
                  </a:ext>
                </a:extLst>
              </a:tr>
              <a:tr h="957963">
                <a:tc>
                  <a:txBody>
                    <a:bodyPr/>
                    <a:lstStyle/>
                    <a:p>
                      <a:r>
                        <a:rPr lang="en-US" sz="2200" dirty="0"/>
                        <a:t>This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 7 (DFS, coding) due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Ex 9 (reductions, </a:t>
                      </a:r>
                      <a:r>
                        <a:rPr lang="en-US" sz="2400" dirty="0" err="1"/>
                        <a:t>gs</a:t>
                      </a:r>
                      <a:r>
                        <a:rPr lang="en-US" sz="2400" dirty="0"/>
                        <a:t>)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TODAY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Bring laptop!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Ex 8 (Dijkstra,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gs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) due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Ex 10,11 (parallel prog)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242132"/>
                  </a:ext>
                </a:extLst>
              </a:tr>
              <a:tr h="712905">
                <a:tc>
                  <a:txBody>
                    <a:bodyPr/>
                    <a:lstStyle/>
                    <a:p>
                      <a:r>
                        <a:rPr lang="en-US" sz="2200" dirty="0"/>
                        <a:t>Next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 9 (reductions, </a:t>
                      </a:r>
                      <a:r>
                        <a:rPr lang="en-US" sz="2400" dirty="0" err="1"/>
                        <a:t>gs</a:t>
                      </a:r>
                      <a:r>
                        <a:rPr lang="en-US" sz="2400" dirty="0"/>
                        <a:t>) due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 10 (parallel, prog) due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481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29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 made some Thread objects…</a:t>
            </a:r>
          </a:p>
          <a:p>
            <a:pPr lvl="1"/>
            <a:r>
              <a:rPr lang="en-US" sz="2400" dirty="0"/>
              <a:t>but we never actually started them. They’re just sitting there.</a:t>
            </a:r>
          </a:p>
          <a:p>
            <a:pPr lvl="1"/>
            <a:r>
              <a:rPr lang="en-US" sz="2400" dirty="0"/>
              <a:t>Be careful what method you call!</a:t>
            </a:r>
          </a:p>
          <a:p>
            <a:pPr lvl="1"/>
            <a:r>
              <a:rPr lang="en-US" sz="2400" dirty="0"/>
              <a:t>Libraries will have different methods for</a:t>
            </a:r>
          </a:p>
          <a:p>
            <a:pPr lvl="2"/>
            <a:r>
              <a:rPr lang="en-US" sz="2000" dirty="0"/>
              <a:t>“look at this thread object, run the code IN YOURSELF not in that thread.”</a:t>
            </a:r>
          </a:p>
          <a:p>
            <a:pPr lvl="2"/>
            <a:r>
              <a:rPr lang="en-US" sz="2000" dirty="0"/>
              <a:t>“look at this object, tell THAT THREAD to run its code.”</a:t>
            </a:r>
          </a:p>
          <a:p>
            <a:r>
              <a:rPr lang="en-US" sz="2800" dirty="0"/>
              <a:t>The current thread is still running. </a:t>
            </a:r>
          </a:p>
          <a:p>
            <a:r>
              <a:rPr lang="en-US" sz="2800" dirty="0"/>
              <a:t>Will each thread update its </a:t>
            </a:r>
            <a:r>
              <a:rPr lang="en-US" sz="2800" dirty="0" err="1"/>
              <a:t>ans</a:t>
            </a:r>
            <a:r>
              <a:rPr lang="en-US" sz="2800" dirty="0"/>
              <a:t> field in time?</a:t>
            </a:r>
          </a:p>
          <a:p>
            <a:r>
              <a:rPr lang="en-US" sz="2800" dirty="0"/>
              <a:t>Need to tell original thread to WAIT for its children to finish.</a:t>
            </a:r>
          </a:p>
        </p:txBody>
      </p:sp>
    </p:spTree>
    <p:extLst>
      <p:ext uri="{BB962C8B-B14F-4D97-AF65-F5344CB8AC3E}">
        <p14:creationId xmlns:p14="http://schemas.microsoft.com/office/powerpoint/2010/main" val="4047252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ParallelSum</a:t>
            </a:r>
            <a:r>
              <a:rPr lang="en-US" dirty="0"/>
              <a:t>: Take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77943"/>
            <a:ext cx="11187258" cy="55800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sum(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[4];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&lt;4;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= new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/4 (i+1)*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/4);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ts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].fork()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&lt;4;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ts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].join()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].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146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Parallelism libraries will define methods you can’t implement on your own.</a:t>
            </a:r>
          </a:p>
          <a:p>
            <a:pPr lvl="1"/>
            <a:r>
              <a:rPr lang="en-US" sz="2400" dirty="0"/>
              <a:t>E.g. whatever method starts a new thread isn’t something you can do yourself.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Join </a:t>
            </a:r>
            <a:r>
              <a:rPr lang="en-US" sz="2800" dirty="0">
                <a:latin typeface="+mn-lt"/>
                <a:cs typeface="Courier New" panose="02070309020205020404" pitchFamily="49" charset="0"/>
              </a:rPr>
              <a:t>is our first taste of coordinating computation</a:t>
            </a:r>
          </a:p>
          <a:p>
            <a:pPr lvl="1"/>
            <a:r>
              <a:rPr lang="en-US" sz="2400" dirty="0">
                <a:latin typeface="+mn-lt"/>
                <a:cs typeface="Courier New" panose="02070309020205020404" pitchFamily="49" charset="0"/>
              </a:rPr>
              <a:t>Calling thread “blocks” (just sits there doing nothing) until receiver returns</a:t>
            </a:r>
          </a:p>
          <a:p>
            <a:pPr lvl="1"/>
            <a:r>
              <a:rPr lang="en-US" sz="2400" dirty="0">
                <a:latin typeface="+mn-lt"/>
                <a:cs typeface="Courier New" panose="02070309020205020404" pitchFamily="49" charset="0"/>
              </a:rPr>
              <a:t>Avoids </a:t>
            </a:r>
            <a:r>
              <a:rPr lang="en-US" sz="2400" b="1" dirty="0">
                <a:latin typeface="+mn-lt"/>
                <a:cs typeface="Courier New" panose="02070309020205020404" pitchFamily="49" charset="0"/>
              </a:rPr>
              <a:t>race condition</a:t>
            </a:r>
            <a:r>
              <a:rPr lang="en-US" sz="2400" dirty="0">
                <a:latin typeface="+mn-lt"/>
                <a:cs typeface="Courier New" panose="02070309020205020404" pitchFamily="49" charset="0"/>
              </a:rPr>
              <a:t> in our original code.</a:t>
            </a: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This style of programming is called “fork/join”</a:t>
            </a:r>
          </a:p>
          <a:p>
            <a:pPr lvl="1"/>
            <a:r>
              <a:rPr lang="en-US" sz="2400" dirty="0">
                <a:latin typeface="+mn-lt"/>
                <a:cs typeface="Courier New" panose="02070309020205020404" pitchFamily="49" charset="0"/>
              </a:rPr>
              <a:t>Java note: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join </a:t>
            </a:r>
            <a:r>
              <a:rPr lang="en-US" sz="2400" dirty="0">
                <a:latin typeface="+mn-lt"/>
                <a:cs typeface="Courier New" panose="02070309020205020404" pitchFamily="49" charset="0"/>
              </a:rPr>
              <a:t>can throw exceptions. May not compile unless you catch a </a:t>
            </a:r>
            <a:r>
              <a:rPr lang="en-US" sz="2400" dirty="0" err="1">
                <a:latin typeface="+mn-lt"/>
                <a:cs typeface="Courier New" panose="02070309020205020404" pitchFamily="49" charset="0"/>
              </a:rPr>
              <a:t>java.lang.InterruptedException</a:t>
            </a:r>
            <a:endParaRPr lang="en-US" sz="2400" dirty="0">
              <a:latin typeface="+mn-lt"/>
              <a:cs typeface="Courier New" panose="02070309020205020404" pitchFamily="49" charset="0"/>
            </a:endParaRPr>
          </a:p>
          <a:p>
            <a:pPr lvl="1"/>
            <a:r>
              <a:rPr lang="en-US" sz="2400" dirty="0">
                <a:latin typeface="+mn-lt"/>
                <a:cs typeface="Courier New" panose="02070309020205020404" pitchFamily="49" charset="0"/>
              </a:rPr>
              <a:t>A simple try-catch block should be fine for simple code.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23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(Almost) No Shared Memory!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Fork/join programs like these don’t really share memory</a:t>
            </a:r>
          </a:p>
          <a:p>
            <a:r>
              <a:rPr lang="en-US" sz="2800" dirty="0"/>
              <a:t>We divided up the array – no one tried to access the same locations.</a:t>
            </a:r>
          </a:p>
          <a:p>
            <a:r>
              <a:rPr lang="en-US" sz="2800" dirty="0"/>
              <a:t>Lo, hi, </a:t>
            </a:r>
            <a:r>
              <a:rPr lang="en-US" sz="2800" dirty="0" err="1"/>
              <a:t>arr</a:t>
            </a:r>
            <a:r>
              <a:rPr lang="en-US" sz="2800" dirty="0"/>
              <a:t> fields weren’t shared. Each helper thread had those values written by the main thread.</a:t>
            </a:r>
          </a:p>
          <a:p>
            <a:r>
              <a:rPr lang="en-US" sz="2800" dirty="0"/>
              <a:t>Main thread gets data back – doesn’t let the helper threads alter any shared data themselves.</a:t>
            </a:r>
          </a:p>
          <a:p>
            <a:endParaRPr lang="en-US" sz="2800" dirty="0"/>
          </a:p>
          <a:p>
            <a:r>
              <a:rPr lang="en-US" sz="2800" dirty="0"/>
              <a:t>To avoid race conditions, we’ll use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Next week, we’ll see other ways to synchronize.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834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335B43-8A0F-E997-797E-111112861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18C864-32A3-83BF-DED2-6B8DF144B4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68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Optimizing: Number of Threads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last version of </a:t>
            </a:r>
            <a:r>
              <a:rPr lang="en-US" sz="2800" dirty="0" err="1"/>
              <a:t>ParallelSum</a:t>
            </a:r>
            <a:r>
              <a:rPr lang="en-US" sz="2800" dirty="0"/>
              <a:t> will work.</a:t>
            </a:r>
          </a:p>
          <a:p>
            <a:r>
              <a:rPr lang="en-US" sz="2800" dirty="0"/>
              <a:t>I.e. it will always get the right answer</a:t>
            </a:r>
          </a:p>
          <a:p>
            <a:r>
              <a:rPr lang="en-US" sz="2800" dirty="0"/>
              <a:t>And it will use 4 threads.</a:t>
            </a:r>
          </a:p>
          <a:p>
            <a:endParaRPr lang="en-US" sz="2800" dirty="0"/>
          </a:p>
          <a:p>
            <a:r>
              <a:rPr lang="en-US" sz="2800" dirty="0"/>
              <a:t>But…</a:t>
            </a:r>
          </a:p>
          <a:p>
            <a:r>
              <a:rPr lang="en-US" sz="2800" dirty="0"/>
              <a:t>What if we get a new computer with 6 processors?</a:t>
            </a:r>
          </a:p>
          <a:p>
            <a:pPr lvl="1"/>
            <a:r>
              <a:rPr lang="en-US" sz="2400" dirty="0"/>
              <a:t>We’ll have to rewrite our code</a:t>
            </a:r>
          </a:p>
          <a:p>
            <a:r>
              <a:rPr lang="en-US" sz="2800" dirty="0"/>
              <a:t>What if the OS decides “no, you only get 2 processors right now.”</a:t>
            </a:r>
          </a:p>
          <a:p>
            <a:r>
              <a:rPr lang="en-US" sz="2800" dirty="0"/>
              <a:t>What if our threads take wildly different amounts of time?</a:t>
            </a:r>
          </a:p>
        </p:txBody>
      </p:sp>
    </p:spTree>
    <p:extLst>
      <p:ext uri="{BB962C8B-B14F-4D97-AF65-F5344CB8AC3E}">
        <p14:creationId xmlns:p14="http://schemas.microsoft.com/office/powerpoint/2010/main" val="115732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Optimizing: Number of Threads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The counter-intuitive solution:</a:t>
            </a:r>
          </a:p>
          <a:p>
            <a:pPr marL="128016" lvl="1" indent="0">
              <a:buNone/>
            </a:pPr>
            <a:r>
              <a:rPr lang="en-US" sz="2800" b="1" u="sng" dirty="0"/>
              <a:t>Even more parallelism!</a:t>
            </a:r>
          </a:p>
          <a:p>
            <a:pPr marL="128016" lvl="1" indent="0">
              <a:buNone/>
            </a:pPr>
            <a:endParaRPr lang="en-US" sz="2800" dirty="0"/>
          </a:p>
          <a:p>
            <a:pPr marL="128016" lvl="1" indent="0">
              <a:buNone/>
            </a:pPr>
            <a:r>
              <a:rPr lang="en-US" sz="2800" dirty="0"/>
              <a:t>Divide the work into more smaller pieces.</a:t>
            </a:r>
          </a:p>
          <a:p>
            <a:pPr marL="128016" lvl="1" indent="0">
              <a:buNone/>
            </a:pPr>
            <a:r>
              <a:rPr lang="en-US" sz="2800" dirty="0"/>
              <a:t>If you get more processors, you take advantage of all of them.</a:t>
            </a:r>
          </a:p>
          <a:p>
            <a:pPr marL="128016" lvl="1" indent="0">
              <a:buNone/>
            </a:pPr>
            <a:r>
              <a:rPr lang="en-US" sz="2800" dirty="0"/>
              <a:t>If one thread finishes super fast, throw the next thread to that processor.</a:t>
            </a:r>
          </a:p>
          <a:p>
            <a:pPr marL="128016" lvl="1" indent="0">
              <a:buNone/>
            </a:pPr>
            <a:r>
              <a:rPr lang="en-US" sz="2800" dirty="0"/>
              <a:t>	“Load Imbalance”</a:t>
            </a:r>
          </a:p>
          <a:p>
            <a:r>
              <a:rPr lang="en-US" sz="2800" dirty="0"/>
              <a:t>Engineering Question:</a:t>
            </a:r>
          </a:p>
          <a:p>
            <a:pPr lvl="1"/>
            <a:r>
              <a:rPr lang="en-US" sz="2800" dirty="0"/>
              <a:t>Let’s say we change our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ParallelSum</a:t>
            </a:r>
            <a:r>
              <a:rPr lang="en-US" sz="2800" dirty="0"/>
              <a:t> code so each thread adds 10 elements.</a:t>
            </a:r>
          </a:p>
          <a:p>
            <a:pPr lvl="1"/>
            <a:r>
              <a:rPr lang="en-US" sz="2800" dirty="0"/>
              <a:t>Is that a good idea? What’s the running time of the code going to be?</a:t>
            </a:r>
          </a:p>
        </p:txBody>
      </p:sp>
    </p:spTree>
    <p:extLst>
      <p:ext uri="{BB962C8B-B14F-4D97-AF65-F5344CB8AC3E}">
        <p14:creationId xmlns:p14="http://schemas.microsoft.com/office/powerpoint/2010/main" val="259873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60D25-491E-73AB-87D2-CB52DC396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Creation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6C21E0-F5FC-35EC-1DD4-53FE126FF4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If we create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/10</m:t>
                    </m:r>
                  </m:oMath>
                </a14:m>
                <a:r>
                  <a:rPr lang="en-US" sz="2800" dirty="0"/>
                  <a:t> threads, each summing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2800" dirty="0"/>
                  <a:t> elements…</a:t>
                </a:r>
              </a:p>
              <a:p>
                <a:r>
                  <a:rPr lang="en-US" sz="2800" dirty="0"/>
                  <a:t>Creating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/10</m:t>
                    </m:r>
                  </m:oMath>
                </a14:m>
                <a:r>
                  <a:rPr lang="en-US" sz="2800" dirty="0"/>
                  <a:t> threads one-right-after-the-other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time.</a:t>
                </a:r>
              </a:p>
              <a:p>
                <a:r>
                  <a:rPr lang="en-US" sz="2800" dirty="0"/>
                  <a:t>(Same with joining the threads together at the end).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This is a linear time algorithm now. Can we do better?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6C21E0-F5FC-35EC-1DD4-53FE126FF4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4619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Conquer: 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if we want a bunch of threads, but don’t want to spend a bunch of time making threads?</a:t>
            </a:r>
          </a:p>
          <a:p>
            <a:endParaRPr lang="en-US" sz="2800" dirty="0"/>
          </a:p>
          <a:p>
            <a:r>
              <a:rPr lang="en-US" sz="2800" dirty="0"/>
              <a:t>Parallelize thread creation too!</a:t>
            </a:r>
          </a:p>
          <a:p>
            <a:pPr marL="128016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57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</a:t>
            </a:r>
            <a:r>
              <a:rPr lang="en-US" dirty="0" err="1"/>
              <a:t>SumThread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75239" y="1284647"/>
            <a:ext cx="11385113" cy="539414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extends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SomeThreadObject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//constructor, fields unchanged.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void run(){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 if(hi-lo == 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[lo]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 else{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left = new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, lo, (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hi+lo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)/2);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right = new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, (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hi+lo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)/2, hi);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left.start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right.start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left.join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right.join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left.ans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right.ans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 }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02583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&amp; Concurrency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All of your programs have made the same assumption</a:t>
            </a:r>
          </a:p>
          <a:p>
            <a:r>
              <a:rPr lang="en-US" sz="2800" b="1" dirty="0"/>
              <a:t>One thing happens at a time</a:t>
            </a:r>
          </a:p>
          <a:p>
            <a:r>
              <a:rPr lang="en-US" sz="2800" dirty="0"/>
              <a:t>Usually called “sequential programming” </a:t>
            </a:r>
          </a:p>
          <a:p>
            <a:r>
              <a:rPr lang="en-US" sz="2800" dirty="0"/>
              <a:t>Over the next two weeks we’ll remove this assumption</a:t>
            </a:r>
          </a:p>
          <a:p>
            <a:pPr lvl="1"/>
            <a:r>
              <a:rPr lang="en-US" sz="2400" dirty="0"/>
              <a:t>Write programs that divide work between multiple </a:t>
            </a:r>
            <a:r>
              <a:rPr lang="en-US" sz="2400" b="1" dirty="0"/>
              <a:t>threads </a:t>
            </a:r>
            <a:r>
              <a:rPr lang="en-US" sz="2400" dirty="0"/>
              <a:t>and </a:t>
            </a:r>
            <a:r>
              <a:rPr lang="en-US" sz="2400" b="1" dirty="0"/>
              <a:t>synchronize</a:t>
            </a:r>
            <a:r>
              <a:rPr lang="en-US" sz="2400" dirty="0"/>
              <a:t> their behavior</a:t>
            </a:r>
          </a:p>
          <a:p>
            <a:pPr lvl="1"/>
            <a:r>
              <a:rPr lang="en-US" sz="2400" dirty="0"/>
              <a:t>Design algorithms to provide a speedup </a:t>
            </a:r>
          </a:p>
          <a:p>
            <a:pPr lvl="2"/>
            <a:r>
              <a:rPr lang="en-US" sz="2400" dirty="0"/>
              <a:t>More </a:t>
            </a:r>
            <a:r>
              <a:rPr lang="en-US" sz="2400" b="1" dirty="0"/>
              <a:t>throughput: </a:t>
            </a:r>
            <a:r>
              <a:rPr lang="en-US" sz="2400" dirty="0"/>
              <a:t>work done per unit time</a:t>
            </a:r>
          </a:p>
          <a:p>
            <a:pPr lvl="1"/>
            <a:r>
              <a:rPr lang="en-US" sz="2400" dirty="0"/>
              <a:t>Data structures decide how to allow </a:t>
            </a:r>
            <a:r>
              <a:rPr lang="en-US" sz="2400" b="1" dirty="0"/>
              <a:t>concurrent access </a:t>
            </a:r>
            <a:r>
              <a:rPr lang="en-US" sz="2400" dirty="0"/>
              <a:t>to data among all the threads.</a:t>
            </a:r>
          </a:p>
        </p:txBody>
      </p:sp>
    </p:spTree>
    <p:extLst>
      <p:ext uri="{BB962C8B-B14F-4D97-AF65-F5344CB8AC3E}">
        <p14:creationId xmlns:p14="http://schemas.microsoft.com/office/powerpoint/2010/main" val="373453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</a:t>
            </a:r>
            <a:r>
              <a:rPr lang="en-US" dirty="0" err="1"/>
              <a:t>Conqure</a:t>
            </a:r>
            <a:r>
              <a:rPr lang="en-US" dirty="0"/>
              <a:t> </a:t>
            </a:r>
            <a:r>
              <a:rPr lang="en-US" dirty="0" err="1"/>
              <a:t>SumThread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sum(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t = new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0,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arr.length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t.run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 //this call isn’t making a new thread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t.ans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85885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Imagine calling our current algorithm on an array of size 4.</a:t>
            </a:r>
          </a:p>
          <a:p>
            <a:r>
              <a:rPr lang="en-US" sz="2800" dirty="0"/>
              <a:t>How many threads does it make</a:t>
            </a:r>
          </a:p>
          <a:p>
            <a:r>
              <a:rPr lang="en-US" sz="2800" dirty="0"/>
              <a:t>6</a:t>
            </a:r>
          </a:p>
          <a:p>
            <a:r>
              <a:rPr lang="en-US" sz="2800" dirty="0"/>
              <a:t>It shouldn’t take that many threads to add a few numbers.</a:t>
            </a:r>
          </a:p>
          <a:p>
            <a:r>
              <a:rPr lang="en-US" sz="2800" dirty="0"/>
              <a:t>And every thread introduces A LOT of overhead.</a:t>
            </a:r>
          </a:p>
          <a:p>
            <a:endParaRPr lang="en-US" sz="2800" dirty="0"/>
          </a:p>
          <a:p>
            <a:r>
              <a:rPr lang="en-US" sz="2800" dirty="0"/>
              <a:t>We’ll want to </a:t>
            </a:r>
            <a:r>
              <a:rPr lang="en-US" sz="2800" b="1" dirty="0"/>
              <a:t>cut-off </a:t>
            </a:r>
            <a:r>
              <a:rPr lang="en-US" sz="2800" dirty="0"/>
              <a:t>the parallelism when the threads cause too much overhead.</a:t>
            </a:r>
          </a:p>
          <a:p>
            <a:r>
              <a:rPr lang="en-US" sz="2800" dirty="0"/>
              <a:t>Similar optimizations can be used for (sequential) merge and quick sort</a:t>
            </a:r>
          </a:p>
        </p:txBody>
      </p:sp>
    </p:spTree>
    <p:extLst>
      <p:ext uri="{BB962C8B-B14F-4D97-AF65-F5344CB8AC3E}">
        <p14:creationId xmlns:p14="http://schemas.microsoft.com/office/powerpoint/2010/main" val="188854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Cut-offs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Are we really saving that much?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Suppose we’re summing an array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sup>
                    </m:sSup>
                  </m:oMath>
                </a14:m>
                <a:endParaRPr lang="en-US" sz="2800" dirty="0"/>
              </a:p>
              <a:p>
                <a:r>
                  <a:rPr lang="en-US" sz="2800" dirty="0"/>
                  <a:t>And we set a cut-off of size-100</a:t>
                </a:r>
              </a:p>
              <a:p>
                <a:pPr lvl="1"/>
                <a:r>
                  <a:rPr lang="en-US" sz="2400" dirty="0"/>
                  <a:t>i.e. subarrays of size 100 are summed without making any new threads.</a:t>
                </a:r>
              </a:p>
              <a:p>
                <a:r>
                  <a:rPr lang="en-US" sz="2800" dirty="0"/>
                  <a:t>What fraction of the threads have we just eliminated?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99% !!!! (for fun you should check the math)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144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639263"/>
          </a:xfrm>
        </p:spPr>
        <p:txBody>
          <a:bodyPr>
            <a:normAutofit/>
          </a:bodyPr>
          <a:lstStyle/>
          <a:p>
            <a:r>
              <a:rPr lang="en-US" sz="2800" dirty="0"/>
              <a:t>A small tweak to our code will eliminate half of our threads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6344" y="1947672"/>
            <a:ext cx="108778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cs typeface="Courier New" panose="02070309020205020404" pitchFamily="49" charset="0"/>
              </a:rPr>
              <a:t>Old</a:t>
            </a:r>
          </a:p>
          <a:p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left = new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, lo, (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hi+lo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)/2);</a:t>
            </a:r>
          </a:p>
          <a:p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right = new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, (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hi+lo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)/2, hi);</a:t>
            </a:r>
          </a:p>
          <a:p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left.start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right.start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left.join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right.join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1511808" y="4103744"/>
            <a:ext cx="1068019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cs typeface="Courier New" panose="02070309020205020404" pitchFamily="49" charset="0"/>
              </a:rPr>
              <a:t>Better</a:t>
            </a:r>
          </a:p>
          <a:p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left = new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, lo, (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hi+lo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)/2);</a:t>
            </a:r>
          </a:p>
          <a:p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right = new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, (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hi+lo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)/2, hi);</a:t>
            </a:r>
          </a:p>
          <a:p>
            <a:r>
              <a:rPr lang="en-US" sz="2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left.start</a:t>
            </a:r>
            <a:r>
              <a:rPr lang="en-US" sz="2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</a:p>
          <a:p>
            <a:r>
              <a:rPr lang="en-US" sz="2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right.run</a:t>
            </a:r>
            <a:r>
              <a:rPr lang="en-US" sz="2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left.join</a:t>
            </a:r>
            <a:r>
              <a:rPr lang="en-US" sz="2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2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BE24DB-A71C-ABEB-F85C-E148C231AFE3}"/>
              </a:ext>
            </a:extLst>
          </p:cNvPr>
          <p:cNvSpPr/>
          <p:nvPr/>
        </p:nvSpPr>
        <p:spPr>
          <a:xfrm>
            <a:off x="5230368" y="5532120"/>
            <a:ext cx="4480560" cy="10626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Order of these lines matters!</a:t>
            </a:r>
          </a:p>
        </p:txBody>
      </p:sp>
    </p:spTree>
    <p:extLst>
      <p:ext uri="{BB962C8B-B14F-4D97-AF65-F5344CB8AC3E}">
        <p14:creationId xmlns:p14="http://schemas.microsoft.com/office/powerpoint/2010/main" val="683208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None of our optimizations will make a difference in the O() analysis </a:t>
            </a:r>
          </a:p>
          <a:p>
            <a:pPr lvl="1"/>
            <a:r>
              <a:rPr lang="en-US" sz="2400" dirty="0"/>
              <a:t>Which we’ll see next time</a:t>
            </a:r>
          </a:p>
          <a:p>
            <a:r>
              <a:rPr lang="en-US" sz="2800" dirty="0"/>
              <a:t>But they will make a difference in practice.</a:t>
            </a:r>
          </a:p>
          <a:p>
            <a:endParaRPr lang="en-US" sz="2800" dirty="0"/>
          </a:p>
          <a:p>
            <a:r>
              <a:rPr lang="en-US" sz="2800" dirty="0"/>
              <a:t>Next Time:</a:t>
            </a:r>
            <a:br>
              <a:rPr lang="en-US" sz="2800" dirty="0"/>
            </a:br>
            <a:r>
              <a:rPr lang="en-US" sz="2800" dirty="0"/>
              <a:t>Using a real library</a:t>
            </a:r>
          </a:p>
          <a:p>
            <a:r>
              <a:rPr lang="en-US" sz="2800" dirty="0"/>
              <a:t>Analyzing parallel programs.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40673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E2F4A-34F1-67FC-6796-9B77556E3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ForkJoin</a:t>
            </a:r>
            <a:r>
              <a:rPr lang="en-US" dirty="0"/>
              <a:t> Framework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B001B7F-8F55-AC10-16DC-4C31121E8F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276442"/>
              </p:ext>
            </p:extLst>
          </p:nvPr>
        </p:nvGraphicFramePr>
        <p:xfrm>
          <a:off x="574675" y="1463675"/>
          <a:ext cx="11187112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765">
                  <a:extLst>
                    <a:ext uri="{9D8B030D-6E8A-4147-A177-3AD203B41FA5}">
                      <a16:colId xmlns:a16="http://schemas.microsoft.com/office/drawing/2014/main" val="1591172176"/>
                    </a:ext>
                  </a:extLst>
                </a:gridCol>
                <a:gridCol w="8241347">
                  <a:extLst>
                    <a:ext uri="{9D8B030D-6E8A-4147-A177-3AD203B41FA5}">
                      <a16:colId xmlns:a16="http://schemas.microsoft.com/office/drawing/2014/main" val="5254961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541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compute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Thread objects override (void) method run</a:t>
                      </a:r>
                    </a:p>
                    <a:p>
                      <a:r>
                        <a:rPr lang="en-US" sz="2800" dirty="0"/>
                        <a:t>When fork() is called, run() method is executed </a:t>
                      </a:r>
                    </a:p>
                    <a:p>
                      <a:r>
                        <a:rPr lang="en-US" sz="2800" dirty="0"/>
                        <a:t>A bit like main(String[] </a:t>
                      </a:r>
                      <a:r>
                        <a:rPr lang="en-US" sz="2800" dirty="0" err="1"/>
                        <a:t>args</a:t>
                      </a:r>
                      <a:r>
                        <a:rPr lang="en-US" sz="2800" dirty="0"/>
                        <a:t>)---default starting point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450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Starts a new thread executing that object’s run method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090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join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Calling </a:t>
                      </a:r>
                      <a:r>
                        <a:rPr lang="en-US" sz="2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otherThread.join</a:t>
                      </a:r>
                      <a:r>
                        <a:rPr lang="en-US" sz="2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  <a:r>
                        <a:rPr lang="en-US" sz="2800" dirty="0"/>
                        <a:t> pauses </a:t>
                      </a:r>
                      <a:r>
                        <a:rPr lang="en-US" sz="2800" u="sng" dirty="0"/>
                        <a:t>this</a:t>
                      </a:r>
                      <a:r>
                        <a:rPr lang="en-US" sz="2800" dirty="0"/>
                        <a:t> thread until </a:t>
                      </a:r>
                      <a:r>
                        <a:rPr lang="en-US" sz="2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otherThread</a:t>
                      </a:r>
                      <a:r>
                        <a:rPr lang="en-US" sz="2800" dirty="0"/>
                        <a:t> has completed its run method.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472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/>
                        <a:t>RecursiveTask</a:t>
                      </a:r>
                      <a:r>
                        <a:rPr lang="en-US" sz="2800" dirty="0"/>
                        <a:t>&lt;V&gt;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Class which we extend to make threads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541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808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665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doing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Parallelism is where computation is heading.</a:t>
            </a:r>
          </a:p>
          <a:p>
            <a:endParaRPr lang="en-US" sz="2800" dirty="0"/>
          </a:p>
          <a:p>
            <a:r>
              <a:rPr lang="en-US" sz="2800" dirty="0"/>
              <a:t>From 1980-2005 (</a:t>
            </a:r>
            <a:r>
              <a:rPr lang="en-US" sz="2800" dirty="0" err="1"/>
              <a:t>ish</a:t>
            </a:r>
            <a:r>
              <a:rPr lang="en-US" sz="2800" dirty="0"/>
              <a:t>) desktop computers got twice as fast every 18 months or so. </a:t>
            </a:r>
          </a:p>
          <a:p>
            <a:pPr lvl="1"/>
            <a:r>
              <a:rPr lang="en-US" sz="2400" dirty="0"/>
              <a:t>Moore’s Law. Not an immutable law of nature. Business decision.</a:t>
            </a:r>
          </a:p>
          <a:p>
            <a:pPr lvl="1"/>
            <a:r>
              <a:rPr lang="en-US" sz="2400" dirty="0"/>
              <a:t>How? Keep making everything smaller</a:t>
            </a:r>
          </a:p>
          <a:p>
            <a:r>
              <a:rPr lang="en-US" sz="2800" dirty="0"/>
              <a:t>Code not running fast enough? It’ll be four times as fast if you just buy a new computer.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7242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doing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End of Moore’s Law</a:t>
            </a:r>
          </a:p>
          <a:p>
            <a:r>
              <a:rPr lang="en-US" sz="2800" dirty="0"/>
              <a:t>We’re at the limit of our ability to shrink processors.</a:t>
            </a:r>
          </a:p>
          <a:p>
            <a:pPr lvl="1"/>
            <a:r>
              <a:rPr lang="en-US" sz="2400" dirty="0"/>
              <a:t>Transistors are really small (much smaller and quantum mechanics kicks in)</a:t>
            </a:r>
          </a:p>
          <a:p>
            <a:pPr lvl="1"/>
            <a:r>
              <a:rPr lang="en-US" sz="2400" dirty="0"/>
              <a:t>and get really hot.</a:t>
            </a:r>
          </a:p>
          <a:p>
            <a:endParaRPr lang="en-US" sz="2800" dirty="0"/>
          </a:p>
          <a:p>
            <a:r>
              <a:rPr lang="en-US" sz="2800" dirty="0"/>
              <a:t>Computer Architects are working very hard to still speed up processors just a little bit more.</a:t>
            </a:r>
          </a:p>
          <a:p>
            <a:pPr lvl="1"/>
            <a:r>
              <a:rPr lang="en-US" sz="2400" dirty="0"/>
              <a:t>Take an architecture class to get a taste.</a:t>
            </a:r>
          </a:p>
          <a:p>
            <a:endParaRPr lang="en-US" sz="2800" dirty="0"/>
          </a:p>
          <a:p>
            <a:r>
              <a:rPr lang="en-US" sz="2800" dirty="0"/>
              <a:t>But to really achieve a speedup, the solution has been </a:t>
            </a:r>
            <a:r>
              <a:rPr lang="en-US" sz="2400" b="1" dirty="0"/>
              <a:t>more processors</a:t>
            </a:r>
            <a:r>
              <a:rPr lang="en-US" sz="24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448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doing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394143"/>
          </a:xfrm>
        </p:spPr>
        <p:txBody>
          <a:bodyPr>
            <a:normAutofit/>
          </a:bodyPr>
          <a:lstStyle/>
          <a:p>
            <a:r>
              <a:rPr lang="en-US" sz="2800" dirty="0"/>
              <a:t>Parallelism is where the world is heading.</a:t>
            </a:r>
          </a:p>
          <a:p>
            <a:r>
              <a:rPr lang="en-US" sz="2800" dirty="0"/>
              <a:t>Our computers are still getting faster by adding more processors</a:t>
            </a:r>
          </a:p>
          <a:p>
            <a:pPr lvl="1"/>
            <a:r>
              <a:rPr lang="en-US" sz="2400" dirty="0"/>
              <a:t>Rather than just making each new one twice as fast.</a:t>
            </a:r>
          </a:p>
          <a:p>
            <a:endParaRPr lang="en-US" sz="2800" dirty="0"/>
          </a:p>
          <a:p>
            <a:r>
              <a:rPr lang="en-US" sz="2800" dirty="0"/>
              <a:t>If we want to solve new, bigger problems, we’re going to need to take advantage of more than one processor.</a:t>
            </a:r>
          </a:p>
          <a:p>
            <a:endParaRPr lang="en-US" sz="2800" dirty="0"/>
          </a:p>
          <a:p>
            <a:r>
              <a:rPr lang="en-US" sz="2800" dirty="0"/>
              <a:t>We won’t forget about sequential/single processor programming.</a:t>
            </a:r>
          </a:p>
          <a:p>
            <a:pPr lvl="1"/>
            <a:r>
              <a:rPr lang="en-US" sz="2400" dirty="0"/>
              <a:t>It will still be simpler and good enough most of the time.</a:t>
            </a:r>
          </a:p>
          <a:p>
            <a:r>
              <a:rPr lang="en-US" sz="2800" dirty="0"/>
              <a:t>But understanding parallelism is more important than ever.</a:t>
            </a:r>
          </a:p>
        </p:txBody>
      </p:sp>
    </p:spTree>
    <p:extLst>
      <p:ext uri="{BB962C8B-B14F-4D97-AF65-F5344CB8AC3E}">
        <p14:creationId xmlns:p14="http://schemas.microsoft.com/office/powerpoint/2010/main" val="277354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vs. Concurrency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Parallelism</a:t>
            </a:r>
            <a:r>
              <a:rPr lang="en-US" sz="2800" dirty="0"/>
              <a:t>: Use extra resources (i.e. processors) to solve your problem faster</a:t>
            </a:r>
          </a:p>
          <a:p>
            <a:r>
              <a:rPr lang="en-US" sz="2800" b="1" dirty="0"/>
              <a:t>Concurrency</a:t>
            </a:r>
            <a:r>
              <a:rPr lang="en-US" sz="2800" dirty="0"/>
              <a:t>: Correctly and efficiently sharing a single resource among multiple threads.</a:t>
            </a:r>
          </a:p>
          <a:p>
            <a:endParaRPr lang="en-US" sz="2800" dirty="0"/>
          </a:p>
          <a:p>
            <a:r>
              <a:rPr lang="en-US" sz="2800" dirty="0"/>
              <a:t>Terms aren’t completely standard.</a:t>
            </a:r>
          </a:p>
          <a:p>
            <a:r>
              <a:rPr lang="en-US" sz="2800" dirty="0"/>
              <a:t>They overlap somewhat.</a:t>
            </a:r>
          </a:p>
        </p:txBody>
      </p:sp>
    </p:spTree>
    <p:extLst>
      <p:ext uri="{BB962C8B-B14F-4D97-AF65-F5344CB8AC3E}">
        <p14:creationId xmlns:p14="http://schemas.microsoft.com/office/powerpoint/2010/main" val="96685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Cooking:</a:t>
            </a:r>
          </a:p>
          <a:p>
            <a:r>
              <a:rPr lang="en-US" sz="2800" b="1" dirty="0"/>
              <a:t>Parallelism </a:t>
            </a:r>
            <a:r>
              <a:rPr lang="en-US" sz="2800" dirty="0"/>
              <a:t>(do one job faster with more power): </a:t>
            </a:r>
          </a:p>
          <a:p>
            <a:r>
              <a:rPr lang="en-US" sz="2800" dirty="0"/>
              <a:t>I have hundreds of potatoes to slice.</a:t>
            </a:r>
          </a:p>
          <a:p>
            <a:r>
              <a:rPr lang="en-US" sz="2800" dirty="0"/>
              <a:t>Get 20 extra cooks (and knives) </a:t>
            </a:r>
          </a:p>
          <a:p>
            <a:r>
              <a:rPr lang="en-US" sz="2800" dirty="0"/>
              <a:t>Hand them all a bunch of potatoes</a:t>
            </a:r>
          </a:p>
          <a:p>
            <a:r>
              <a:rPr lang="en-US" sz="2800" b="1" dirty="0"/>
              <a:t>Concurrency </a:t>
            </a:r>
            <a:r>
              <a:rPr lang="en-US" sz="2800" dirty="0"/>
              <a:t>(manage shared resources)</a:t>
            </a:r>
            <a:r>
              <a:rPr lang="en-US" sz="2800" b="1" dirty="0"/>
              <a:t>:</a:t>
            </a:r>
            <a:endParaRPr lang="en-US" sz="2800" dirty="0"/>
          </a:p>
          <a:p>
            <a:r>
              <a:rPr lang="en-US" sz="2800" dirty="0"/>
              <a:t>10 cooks are trying to share 4 burners</a:t>
            </a:r>
          </a:p>
          <a:p>
            <a:r>
              <a:rPr lang="en-US" sz="2800" dirty="0"/>
              <a:t>And one oven</a:t>
            </a:r>
          </a:p>
        </p:txBody>
      </p:sp>
    </p:spTree>
    <p:extLst>
      <p:ext uri="{BB962C8B-B14F-4D97-AF65-F5344CB8AC3E}">
        <p14:creationId xmlns:p14="http://schemas.microsoft.com/office/powerpoint/2010/main" val="112013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Parallelism:</a:t>
            </a:r>
          </a:p>
          <a:p>
            <a:r>
              <a:rPr lang="en-US" sz="2800" dirty="0"/>
              <a:t>I want to sum up all the elements in an array</a:t>
            </a:r>
          </a:p>
          <a:p>
            <a:r>
              <a:rPr lang="en-US" sz="2800" dirty="0"/>
              <a:t>Divide the array in 4, sum up each piece in a different thread</a:t>
            </a:r>
          </a:p>
          <a:p>
            <a:r>
              <a:rPr lang="en-US" sz="2800" dirty="0"/>
              <a:t>Add together the threads’ answers for the final answer</a:t>
            </a:r>
          </a:p>
          <a:p>
            <a:endParaRPr lang="en-US" sz="2800" dirty="0"/>
          </a:p>
          <a:p>
            <a:r>
              <a:rPr lang="en-US" sz="2800" dirty="0"/>
              <a:t>Concurrency:</a:t>
            </a:r>
            <a:br>
              <a:rPr lang="en-US" sz="2800" dirty="0"/>
            </a:br>
            <a:r>
              <a:rPr lang="en-US" sz="2800" dirty="0"/>
              <a:t>Two users are trying to add an entry to a hash table at the same time.</a:t>
            </a:r>
          </a:p>
          <a:p>
            <a:r>
              <a:rPr lang="en-US" sz="2800" dirty="0"/>
              <a:t>What if the hashes collide? What if they’re the same key and different values?</a:t>
            </a:r>
          </a:p>
        </p:txBody>
      </p:sp>
    </p:spTree>
    <p:extLst>
      <p:ext uri="{BB962C8B-B14F-4D97-AF65-F5344CB8AC3E}">
        <p14:creationId xmlns:p14="http://schemas.microsoft.com/office/powerpoint/2010/main" val="22116686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lecture-01-intro</Template>
  <TotalTime>4501</TotalTime>
  <Words>2449</Words>
  <Application>Microsoft Office PowerPoint</Application>
  <PresentationFormat>Widescreen</PresentationFormat>
  <Paragraphs>326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Aptos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Intro to Parallelism</vt:lpstr>
      <vt:lpstr>Announcements</vt:lpstr>
      <vt:lpstr>Parallelism &amp; Concurrency</vt:lpstr>
      <vt:lpstr>Why are we doing this?</vt:lpstr>
      <vt:lpstr>Why are we doing this?</vt:lpstr>
      <vt:lpstr>Why are we doing this?</vt:lpstr>
      <vt:lpstr>Parallelism vs. Concurrency</vt:lpstr>
      <vt:lpstr>Analogies</vt:lpstr>
      <vt:lpstr>Examples</vt:lpstr>
      <vt:lpstr>Sharing Memory with Threads</vt:lpstr>
      <vt:lpstr>Sequential Code</vt:lpstr>
      <vt:lpstr>Parallel Code</vt:lpstr>
      <vt:lpstr>We need new primitives</vt:lpstr>
      <vt:lpstr>For Today</vt:lpstr>
      <vt:lpstr>A Simple Problem</vt:lpstr>
      <vt:lpstr>ParallelSum: Take 1 (not correct)</vt:lpstr>
      <vt:lpstr>ParallelSum: Take 1</vt:lpstr>
      <vt:lpstr>Bugs</vt:lpstr>
      <vt:lpstr>ParallelSum: Take 2</vt:lpstr>
      <vt:lpstr>Bugs</vt:lpstr>
      <vt:lpstr>ParallelSum: Take 2</vt:lpstr>
      <vt:lpstr>Join</vt:lpstr>
      <vt:lpstr>(Almost) No Shared Memory!</vt:lpstr>
      <vt:lpstr>Optimizations</vt:lpstr>
      <vt:lpstr>Optimizing: Number of Threads</vt:lpstr>
      <vt:lpstr>Optimizing: Number of Threads</vt:lpstr>
      <vt:lpstr>Thread Creation</vt:lpstr>
      <vt:lpstr>Divide and Conquer: Parallelism</vt:lpstr>
      <vt:lpstr>Divide and Conquer SumThread</vt:lpstr>
      <vt:lpstr>Divide And Conqure SumThread</vt:lpstr>
      <vt:lpstr>Divide And Conquer Optimization</vt:lpstr>
      <vt:lpstr>Cut-offs</vt:lpstr>
      <vt:lpstr>One more optimization</vt:lpstr>
      <vt:lpstr>Wrap Up</vt:lpstr>
      <vt:lpstr>ForkJoin Framework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Parallelism</dc:title>
  <dc:creator>Robert Weber</dc:creator>
  <cp:lastModifiedBy>Robert Weber</cp:lastModifiedBy>
  <cp:revision>34</cp:revision>
  <cp:lastPrinted>2025-05-14T19:14:33Z</cp:lastPrinted>
  <dcterms:created xsi:type="dcterms:W3CDTF">2018-07-19T16:47:06Z</dcterms:created>
  <dcterms:modified xsi:type="dcterms:W3CDTF">2025-05-14T19:22:13Z</dcterms:modified>
</cp:coreProperties>
</file>