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276" r:id="rId3"/>
    <p:sldId id="386" r:id="rId4"/>
    <p:sldId id="387" r:id="rId5"/>
    <p:sldId id="390" r:id="rId6"/>
    <p:sldId id="388" r:id="rId7"/>
    <p:sldId id="389" r:id="rId8"/>
    <p:sldId id="373" r:id="rId9"/>
    <p:sldId id="374" r:id="rId10"/>
    <p:sldId id="268" r:id="rId11"/>
    <p:sldId id="370" r:id="rId12"/>
    <p:sldId id="271" r:id="rId13"/>
    <p:sldId id="272" r:id="rId14"/>
    <p:sldId id="377" r:id="rId15"/>
    <p:sldId id="361" r:id="rId16"/>
    <p:sldId id="392" r:id="rId17"/>
    <p:sldId id="362" r:id="rId18"/>
    <p:sldId id="363" r:id="rId19"/>
    <p:sldId id="364" r:id="rId20"/>
    <p:sldId id="285" r:id="rId21"/>
    <p:sldId id="365" r:id="rId22"/>
    <p:sldId id="366" r:id="rId23"/>
    <p:sldId id="367" r:id="rId24"/>
    <p:sldId id="368" r:id="rId25"/>
    <p:sldId id="369" r:id="rId26"/>
    <p:sldId id="375" r:id="rId27"/>
    <p:sldId id="376" r:id="rId28"/>
    <p:sldId id="378" r:id="rId29"/>
    <p:sldId id="372" r:id="rId30"/>
    <p:sldId id="277" r:id="rId31"/>
    <p:sldId id="289" r:id="rId32"/>
    <p:sldId id="280" r:id="rId33"/>
    <p:sldId id="281" r:id="rId34"/>
    <p:sldId id="291" r:id="rId35"/>
    <p:sldId id="323" r:id="rId36"/>
    <p:sldId id="325" r:id="rId37"/>
    <p:sldId id="326" r:id="rId38"/>
    <p:sldId id="332" r:id="rId39"/>
    <p:sldId id="334" r:id="rId40"/>
    <p:sldId id="335" r:id="rId41"/>
    <p:sldId id="337" r:id="rId42"/>
    <p:sldId id="336" r:id="rId43"/>
    <p:sldId id="338" r:id="rId44"/>
    <p:sldId id="331" r:id="rId45"/>
    <p:sldId id="333" r:id="rId46"/>
    <p:sldId id="39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2T17:50:24.810"/>
    </inkml:context>
    <inkml:brush xml:id="br0">
      <inkml:brushProperty name="width" value="0.035" units="cm"/>
      <inkml:brushProperty name="height" value="0.035" units="cm"/>
    </inkml:brush>
  </inkml:definitions>
  <inkml:trace contextRef="#ctx0" brushRef="#br0">909 437 10306,'-19'-3'328,"0"-1"0,1 0 0,-1-2 0,1 0 0,0-1 0,-28-15 0,40 19-250,0-1 0,0 0 0,1 0 0,0-1 0,-1 1 0,1-1 1,1 0-1,-1 0 0,1-1 0,0 1 0,0-1 0,1 0 0,-1 0 0,1-1 0,1 1 0,-1 0 0,1-1 0,0 0 0,0 0 0,1 1 0,-1-13 0,2 11-3,0 0 0,1 0 0,0-1 0,0 1 0,1 0 0,0 0 0,0 0 0,1 0 0,0 0 0,0 1 0,1-1 0,0 1 0,0 0 0,1 0 0,0 0 0,0 1 0,0 0 0,10-9 0,0 3-22,0 0-1,1 1 1,0 1 0,1 1 0,0 0 0,36-13 0,-40 18-54,1 1 0,0 0 1,-1 0-1,1 1 0,1 1 0,24 1 0,84 14-25,-123-14 26,27 6-9,-2 0 0,1 2 0,-1 0 0,0 2 0,-1 1 0,0 1 0,-1 1 0,31 23 1,5 8-4,94 94 1,-134-119 18,-2 0 0,0 1-1,-1 1 1,0 0-1,-2 2 1,-1-1 0,-1 2-1,-1-1 1,-1 2 0,-1-1-1,-1 1 1,-1 1-1,-1-1 1,-2 1 0,0 0-1,-2 1 1,-1-1-1,0 0 1,-3 0 0,0 0-1,-1 1 1,-10 33-1,5-26 2,-2 0-1,-2-1 0,-1 0 1,-2 0-1,-26 42 0,28-54-1,-2-1 0,0-1 0,-1 0 0,-1-1-1,-1-1 1,0-1 0,-2 0 0,-32 20-1,29-22-6,-2-2-1,0 0 0,0-2 0,-1 0 0,0-2 0,-33 6 0,22-8 20,0-1 0,-1-3-1,0 0 1,-38-5 0,15-4 101,1-2 1,-1-3 0,1-2 0,1-3 0,-77-34 0,70 20 60,1-2 0,1-4 0,3-2-1,-90-73 1,132 95-88,1 1 0,1-2 0,0-1 0,1 0-1,1-1 1,1 0 0,1-1 0,-19-41 0,25 46 25,1-1 1,0 0-1,2 0 1,0 0-1,0-1 1,2 1-1,0-1 1,1 0-1,1 0 1,1 1-1,0-1 0,2 0 1,3-18-1,-2 25-79,-1 0 0,2 1 0,-1-1-1,1 1 1,1 0 0,0 0 0,0 0-1,1 1 1,0 0 0,1 0 0,0 1-1,15-12 1,7-3-78,1 2 0,50-27 1,-48 30-34,40-23-191,137-81-2286,-139 75 1757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2T17:50:32.497"/>
    </inkml:context>
    <inkml:brush xml:id="br0">
      <inkml:brushProperty name="width" value="0.035" units="cm"/>
      <inkml:brushProperty name="height" value="0.035" units="cm"/>
    </inkml:brush>
  </inkml:definitions>
  <inkml:trace contextRef="#ctx0" brushRef="#br0">7 27 15027,'0'0'33,"0"0"0,-1 0 0,1 0-1,0 0 1,-1-1 0,1 1 0,0 0 0,0 0-1,-1 0 1,1 0 0,0 0 0,0 0 0,-1-1-1,1 1 1,0 0 0,0 0 0,0 0-1,-1-1 1,1 1 0,0 0 0,0 0 0,0-1-1,0 1 1,-1 0 0,1 0 0,0-1 0,0 1-1,0 0 1,0 0 0,0-1 0,0 1 0,0 0-1,0-1 1,0 1 0,0 0 0,0-1 0,0 1-1,0 0 1,0 0 0,0-1 0,0 1 0,0-1-1,14-7 289,20 0-390,-14 7 31,0 1-1,0 1 1,1 1 0,-1 1 0,-1 0 0,1 1-1,25 10 1,14 8 1,57 30 0,466 270-92,-152-76-81,48 14 20,55 29 363,12-25-1,-139-72-8,-214-98 64,-160-79-117,173 87 1362,-198-96-1035,-9-3-194,-17 1-222,-31-5-1030,21-4 353,-4-2 173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2T17:50:33.456"/>
    </inkml:context>
    <inkml:brush xml:id="br0">
      <inkml:brushProperty name="width" value="0.035" units="cm"/>
      <inkml:brushProperty name="height" value="0.035" units="cm"/>
    </inkml:brush>
  </inkml:definitions>
  <inkml:trace contextRef="#ctx0" brushRef="#br0">426 1 16083,'-16'0'130,"0"2"0,0 0 0,-1 1 0,2 0 0,-28 10-1,38-11-135,-1 1-1,1 0 1,-1 0-1,1 0 1,0 1 0,0 0-1,1-1 1,-1 2-1,1-1 1,0 1-1,0-1 1,0 1-1,1 0 1,-1 0-1,1 1 1,0-1 0,1 1-1,-3 6 1,-6 30-28,1 1 1,2 0 0,2 1-1,2-1 1,2 56 0,22 177-83,23-3 130,-11-82-8,-15-53-2,-1 217 1,-40 140-14,19-223 19,6-168 4,-12 110 0,-36 101 108,36-260-26,0 6 1,-33 98 0,20-100 213,14-39-140,2 1-1,0 0 1,-8 36-1,15-47-136,1 0-1,0 0 1,0 0-1,2 10 1,-1-10 15,0 0 0,0-1 0,-1 1 0,-3 16 0,1-11-6,-1 0 0,0-1-1,-2 1 1,0-1 0,0 1-1,-1-2 1,-10 17 0,-19 20-653,33-47 433,1-1-1,-1 1 1,1 0 0,0 0-1,0 0 1,0 0 0,1 0-1,-1 0 1,1 0 0,-1 6 0,3 35-1892,-1-26 390,0 4 585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2T17:50:34.505"/>
    </inkml:context>
    <inkml:brush xml:id="br0">
      <inkml:brushProperty name="width" value="0.035" units="cm"/>
      <inkml:brushProperty name="height" value="0.035" units="cm"/>
    </inkml:brush>
  </inkml:definitions>
  <inkml:trace contextRef="#ctx0" brushRef="#br0">4386 3466 15667,'-13'-10'1263,"11"8"-1258,0 1 0,0 0 0,0-1-1,0 0 1,0 0 0,0 1 0,0-1 0,-1-3 0,-33-46 485,-3 2 0,-65-66 0,-50-34-197,-25-19-206,28 31-74,8-11-6,48 46-26,-157-128-1,-223-187 107,180 169-71,142 124-9,-120-101 2,176 150 10,-191-109 0,33 23-9,-287-203 157,503 336-146,12 8 29,-55-31 0,-111-35 97,118 56-137,2-3-1,-98-61 1,128 66-9,20 14-9,0 0 0,2-2-1,-22-19 1,43 34-13,-1 1-1,0-1 0,1 1 1,-1-1-1,0 1 1,1-1-1,-1 1 1,1-1-1,-1 0 0,1 1 1,-1-1-1,1 0 1,-1 0-1,1 1 1,0-1-1,-1 0 0,1 0 1,0 0-1,0 1 1,-1-1-1,1 0 1,0 0-1,0 0 0,0 0 1,0 0-1,0 1 1,1-1-1,-1 0 1,0 0-1,0 0 0,0 0 1,1 1-1,-1-1 1,0 0-1,1 0 1,-1 1-1,1-1 0,-1 0 1,2-1-1,12-8 725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2T17:50:35.492"/>
    </inkml:context>
    <inkml:brush xml:id="br0">
      <inkml:brushProperty name="width" value="0.035" units="cm"/>
      <inkml:brushProperty name="height" value="0.035" units="cm"/>
    </inkml:brush>
  </inkml:definitions>
  <inkml:trace contextRef="#ctx0" brushRef="#br0">10 4187 11771,'0'0'67,"-1"0"1,0-1-1,1 1 1,-1-1-1,1 1 1,-1 0-1,1-1 1,-1 1-1,1-1 1,-1 1-1,1-1 1,-1 1 0,1-1-1,0 0 1,-1 1-1,1-1 1,0 0-1,0 1 1,-1-1-1,1 1 1,0-1-1,0 0 1,0 1-1,0-1 1,0 0 0,0 0-1,0 0 1,6-23 993,-4 21-1038,-1-1 0,1 0 0,-1 0 1,0 1-1,0-9 0,0 7 29,-1 0 1,1 0-1,0 1 1,1-1-1,-1 0 1,1 0-1,3-5 1,-3 5 41,0-1 1,0 1-1,0-1 1,0 0-1,0-8 1,0-9 171,-1 9 13,0-1-1,1 0 1,8-28-1,-4 17 17,0 0 0,-2-1 0,2-45 1,2-19-70,117-567 664,-67 440-574,12-55-46,-57 213-252,3 2-1,37-90 0,94-236-360,6-14-51,-12 35 240,-92 229 250,37-164 469,-63 207-403,-6 28-7,2 0 1,48-100-1,-48 127-109,27-34-1,-26 40-71,22-35-1697,-37 59 1609,0 0 1,0 1-1,1 0 0,-1 0 0,1 0 1,0 0-1,13-6 0,0 1-516,30-9 0,-8 3-542,-16 4 709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2T17:50:36.390"/>
    </inkml:context>
    <inkml:brush xml:id="br0">
      <inkml:brushProperty name="width" value="0.035" units="cm"/>
      <inkml:brushProperty name="height" value="0.035" units="cm"/>
    </inkml:brush>
  </inkml:definitions>
  <inkml:trace contextRef="#ctx0" brushRef="#br0">22 68 12059,'-2'4'108,"-1"2"-55,0 0-1,0 0 1,1 0 0,0 0-1,0 1 1,-2 9-1,4-14-50,0 0 0,0 0 0,0 1 0,1-1 0,-1 0 0,0 0 0,1 0 0,0 0 0,0 0 0,-1 0 0,1 0 0,0 0 0,0 0 0,1 0 0,-1-1 0,0 1 0,1 0 0,-1-1 0,1 1 0,-1-1 0,1 0 0,0 1 0,-1-1 0,4 1 0,14 9 86,0-1 0,1-1 0,1-2 0,-1 1 0,27 4 0,-12-2-61,45 8 75,1-3 0,128 6 0,-166-17-88,551 5 508,0-48 107,-387 23-549,237-37 104,-54 5 0,685-13-64,-929 57-100,213-10 603,410-3-304,-591 17-227,368-30 986,-457 23-1128,58-8-515,-140 14 833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2T17:50:37.380"/>
    </inkml:context>
    <inkml:brush xml:id="br0">
      <inkml:brushProperty name="width" value="0.035" units="cm"/>
      <inkml:brushProperty name="height" value="0.035" units="cm"/>
    </inkml:brush>
  </inkml:definitions>
  <inkml:trace contextRef="#ctx0" brushRef="#br0">12 51 12755,'-2'-14'447,"2"10"-301,0 1 0,-1-1 0,1 1 0,-1-1 0,0 1-1,0-1 1,0 1 0,-3-6 0,4 9-42,13 22-399,17 77 228,57 129 0,-49-135 64,79 251 44,-43-117 22,293 1018 82,-150-471-170,-78-265 731,-98-355-483,6-3 1,134 287-1,-131-314 83,-11-22 477,-20-58-736,-3 0 1,-1 2 0,13 74-1,-25-91-157,-2 1 0,0-1 0,-2 1 0,-1-1 0,-2 0 0,-1 0 0,-12 43 0,10-50-375,-2-4 147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2T17:50:38.874"/>
    </inkml:context>
    <inkml:brush xml:id="br0">
      <inkml:brushProperty name="width" value="0.035" units="cm"/>
      <inkml:brushProperty name="height" value="0.035" units="cm"/>
    </inkml:brush>
  </inkml:definitions>
  <inkml:trace contextRef="#ctx0" brushRef="#br0">3936 97 11891,'6'-13'412,"-1"0"0,-1 0 0,0 0 0,3-19 0,-7 32-398,0 0 0,0-1 1,1 1-1,-1 0 0,0-1 0,0 1 1,0 0-1,0 0 0,0-1 0,0 1 1,0 0-1,0-1 0,0 1 0,0-1 0,0 1 1,0 0-1,0-1 0,0 1 0,0 0 1,0-1-1,0 1 0,0 0 0,0 0 1,0-1-1,0 1 0,-1 0 0,1-1 1,0 1-1,0 0 0,0-1 0,-1 1 0,1 0 1,0 0-1,0 0 0,-1-1 0,1 1 1,0 0-1,0 0 0,-1 0 0,1-1 1,0 1-1,-1 0 0,1 0 0,0 0 1,-1 0-1,1 0 0,0 0 0,-1 0 0,1 0 1,0 0-1,-1 0 0,1 0 0,0 0 1,-1 0-1,1 0 0,0 0 0,-1 0 1,1 0-1,0 0 0,-1 0 0,1 1 0,0-1 1,-1 0-1,1 0 0,0 0 0,0 1 1,-1-1-1,1 0 0,-25 19 71,21-15 68,-70 63 671,54-46-706,-2-1 0,-26 19 0,-7-2 60,-99 52 0,118-71-140,0 3 0,-46 34 0,-58 59 0,77-60-29,-85 55-1,-45 4 14,-43 28 15,45-24 10,153-95 203,-76 34 1,45-24-24,-206 87 363,158-70-375,-58 17-188,122-46-27,-42 12 9,-80 34 22,-162 84-7,-15-1 799,299-129-766,0-3 0,-2-2 0,-82 11 0,-16 5 66,19 10-94,132-40-22,0 0 0,0 0 0,0 0 0,0 0 0,0 0 0,0 0 0,0 1 0,1-1 0,-1 1 1,-3 2-1,5-3-5,-9 1 184,5-10-4144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2T17:50:43.494"/>
    </inkml:context>
    <inkml:brush xml:id="br0">
      <inkml:brushProperty name="width" value="0.035" units="cm"/>
      <inkml:brushProperty name="height" value="0.035" units="cm"/>
    </inkml:brush>
  </inkml:definitions>
  <inkml:trace contextRef="#ctx0" brushRef="#br0">150 447 12755,'-4'-15'314,"-1"0"1,2 0-1,0 0 0,1 0 1,-1-19-1,3 26-267,1 0 1,0 1-1,0-1 0,1 0 0,0 0 1,0 1-1,1-1 0,0 1 0,0 0 1,1-1-1,-1 1 0,6-6 0,3-2 22,-1 1-1,2 0 0,0 1 1,0 1-1,1 0 1,1 1-1,0 0 1,18-9-1,21-8 121,62-24 0,-110 50-192,10-4 13,1 0 0,0 1 1,0 1-1,0 1 0,1 0 0,-1 2 0,32 0 0,-25 2-6,0 2 0,1 0 0,-1 2 0,-1 1 0,27 10-1,-17-4-16,-1 3 0,-1 0 0,0 2 0,-2 1 0,0 2 0,-1 1 0,50 48 0,-52-42-24,-3 0 0,0 2 0,-1 1 0,-2 1 0,-2 0 0,0 2 0,-2 0 0,12 37 0,-19-43 5,-1 1 0,-1 0 0,-1 1 0,-2-1 0,0 1 0,-3 0 1,0 0-1,-1 0 0,-2 0 0,-10 49 0,8-59 15,-2 0 0,-1 0 0,0 0-1,-1-1 1,-1 0 0,0-1 0,-2 0 0,0 0 0,-1-1 0,0-1-1,-2 0 1,1 0 0,-2-2 0,0 1 0,-1-2 0,0 0 0,0-1-1,-1-1 1,-1 0 0,0-2 0,0 0 0,-1 0 0,0-2 0,0-1 0,0 0-1,-24 2 1,7-4 131,0-2 0,1-2-1,-1-1 1,1-2 0,-1-2-1,1 0 1,1-3 0,0-1 0,0-1-1,-52-26 1,42 15 112,1-2 0,0-3 0,2-1 0,2-1 0,0-3-1,2-1 1,-35-41 0,56 55-89,1 0 0,1-1 0,0-1 0,2 0 0,0-1 0,2 0 0,0-1 0,2 0-1,0-1 1,2 1 0,-7-46 0,11 52-74,1 0 0,0 0 0,1 0 0,1 0 0,1 1 1,0-1-1,2 0 0,-1 0 0,2 1 0,0 0 0,1 0 0,1 0 0,0 1 0,2 0 0,-1 1 0,2-1 0,21-24 0,-14 21-265,1 1 1,1 2-1,0-1 0,2 2 0,-1 1 1,2 1-1,-1 0 0,2 2 1,42-15-1,-33 16-526,2 1 1,-1 1-1,1 2 1,0 1 0,0 2-1,56 4 1,7 6-608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2T17:50:44.403"/>
    </inkml:context>
    <inkml:brush xml:id="br0">
      <inkml:brushProperty name="width" value="0.035" units="cm"/>
      <inkml:brushProperty name="height" value="0.035" units="cm"/>
    </inkml:brush>
  </inkml:definitions>
  <inkml:trace contextRef="#ctx0" brushRef="#br0">331 312 10906,'0'1'165,"-1"-1"1,0 0-1,0 0 0,0 0 0,0 0 0,0 0 0,0 0 0,0-1 0,0 1 1,0 0-1,0 0 0,1-1 0,-1 1 0,0 0 0,0-1 0,0 1 0,1-1 1,-1 1-1,0-1 0,0 1 0,1-1 0,-1 0 0,0 1 0,1-1 0,-1 0 1,1 0-1,-1 1 0,1-1 0,-1 0 0,0-1 0,1 0-117,0 0 0,0 0 0,0 1 0,0-1 0,1 0 0,-1 0 0,0 0 0,1 1 0,-1-1 0,1 0 0,0 0 0,-1 1 0,1-1 0,0 1 0,2-4 0,6-6-17,0-1 1,0 2-1,1-1 0,1 1 1,-1 1-1,14-10 1,76-43-9,-87 55-22,1 0 1,0 1 0,0 0-1,0 1 1,1 1-1,-1 0 1,1 1 0,0 0-1,26 0 1,-29 4-13,0-1 0,0 2-1,0 0 1,0 0 0,-1 1 0,1 0 0,-1 1-1,0 1 1,0 0 0,-1 0 0,1 1-1,17 13 1,-13-8-30,-1 0 1,-1 1-1,0 1 0,0 0 0,-1 1 0,-1 0 0,-1 1 0,0 0 0,-1 1 0,0 0 1,-1 0-1,-1 1 0,-1 0 0,0 0 0,-1 1 0,-1 0 0,-1-1 0,0 1 1,-2 0-1,0 1 0,0-1 0,-2 0 0,0 0 0,-2 0 0,0 0 0,0 0 0,-2-1 1,-12 33-1,6-26-24,0 0 1,-2-1-1,0 0 1,-2-1-1,0 0 1,-2-2-1,0 0 1,-23 20-1,27-27 70,-2-2 0,0 0 0,0 0 0,-1-1 0,0-1-1,-1-1 1,1 0 0,-2-1 0,1-1 0,-1-1 0,0 0-1,-29 3 1,22-6 173,0-2 0,0 0-1,0-2 1,0-1 0,0-1-1,0 0 1,1-2 0,-1-1 0,2-1-1,-1-2 1,1 0 0,0-1-1,1-1 1,-25-18 0,32 19-94,0-1 0,0 0 0,1-1 0,1 0 0,0-1 0,0-1 0,2 0 0,0 0-1,1-1 1,0-1 0,2 0 0,0 0 0,0 0 0,2-1 0,0 0 0,1-1 0,1 1 0,1-1 0,-2-28 0,5 23-103,1 1 0,1 0 0,0 0 0,2 0 0,1 0 0,1 0 0,1 1 0,1 0 0,0 1 0,22-39 0,-19 43-411,1 0 0,0 0 0,1 1 0,1 1 0,0 0 0,1 1-1,1 0 1,0 2 0,1 0 0,0 0 0,0 2 0,30-13 0,41-11-1155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2T17:50:45.057"/>
    </inkml:context>
    <inkml:brush xml:id="br0">
      <inkml:brushProperty name="width" value="0.035" units="cm"/>
      <inkml:brushProperty name="height" value="0.035" units="cm"/>
    </inkml:brush>
  </inkml:definitions>
  <inkml:trace contextRef="#ctx0" brushRef="#br0">564 235 12987,'-2'-5'470,"1"0"0,0-1 0,1 1 0,-1-1 0,1 1 0,0-1 0,1 1 0,1-10 0,-1 9-382,1 1 0,0 0 1,0 0-1,1 0 0,0 0 0,-1 0 0,2 0 1,-1 1-1,0-1 0,1 1 0,0 0 1,0 0-1,7-5 0,3-3-57,1 1 0,1 1 1,0 0-1,1 1 0,0 1 0,0 1 1,0 0-1,1 1 0,0 1 0,0 1 1,1 0-1,-1 1 0,1 1 0,23 1 1,-26 1-46,0 2 1,0-1-1,0 2 1,-1 0-1,1 1 1,-1 1-1,1 0 1,-2 1 0,1 1-1,-1 0 1,0 1-1,0 0 1,-1 1-1,0 1 1,0 0-1,20 22 1,-16-12-35,-2 1 1,0 0-1,-2 1 0,0 1 1,-1 0-1,-2 0 0,0 1 0,-2 1 1,0 0-1,-2 0 0,-1 0 1,0 0-1,0 52 0,-4-43-12,-2-1-1,-1 1 0,-2 0 1,-2-1-1,0 0 0,-3 0 1,0 0-1,-2-2 0,-2 1 1,-19 35-1,23-51 48,0 0 0,-2-1 1,0 0-1,-1-1 0,0 0 0,-1-1 1,-1 0-1,0-1 0,0 0 0,-24 13 0,23-17 14,-1 0 0,0-1 0,0-1-1,0-1 1,-1 0 0,1-1-1,-1-1 1,0 0 0,0-1 0,0-1-1,-23-2 1,15-2 24,0 0 0,0-2 1,1-1-1,0-1 0,0-1 0,1-1 1,0-1-1,1-1 0,-34-21 0,2-5 18,1-2-1,-67-66 0,71 58 3,2-2 0,-52-71 0,79 92 66,1 0 0,1-2 0,2 0 0,1-1 0,2 0 0,-15-49 0,25 68-74,0 1 0,1 0 0,1 0 0,0-1 1,0 1-1,1-1 0,1 1 0,0-1 0,0 1 0,1-1 0,1 1 0,4-15 0,-3 16-70,1 1 0,0 0-1,0 0 1,1 0 0,0 1 0,0-1-1,1 1 1,0 1 0,1 0-1,-1 0 1,1 0 0,1 1-1,16-10 1,1 3-224,0 1 0,0 2 0,1 1 0,0 1 0,1 1 0,0 1 0,31-2 0,46-4-248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2T17:50:25.875"/>
    </inkml:context>
    <inkml:brush xml:id="br0">
      <inkml:brushProperty name="width" value="0.035" units="cm"/>
      <inkml:brushProperty name="height" value="0.035" units="cm"/>
    </inkml:brush>
  </inkml:definitions>
  <inkml:trace contextRef="#ctx0" brushRef="#br0">105 424 12675,'-7'-3'161,"-1"0"0,1-1 0,0 0 0,1 0 0,-1 0 0,1-1 1,-1 0-1,2 0 0,-1 0 0,-9-11 0,12 11-21,0 0 1,0-1-1,1 1 1,-1-1-1,1 1 0,1-1 1,-1 0-1,1 0 1,-1 0-1,2 0 0,-1 0 1,1 0-1,0 0 0,1-10 1,1 5-72,0 1 1,0 0-1,1 0 1,1 0-1,-1 0 0,2 0 1,-1 1-1,1 0 1,1 0-1,0 0 1,0 0-1,1 1 1,0 0-1,0 1 0,13-11 1,-4 5-40,0 0 1,1 2 0,1 0-1,0 1 1,0 0 0,1 2-1,20-7 1,-18 9-49,0 1-1,1 1 1,0 1-1,0 1 1,-1 1-1,1 0 1,0 2-1,0 1 0,0 0 1,0 2-1,-1 0 1,1 2-1,-1 0 1,-1 1-1,1 1 1,-1 1-1,22 14 1,-23-12-22,-2 0 1,1 2 0,-1 0-1,-1 0 1,-1 2-1,0 0 1,-1 1-1,0 0 1,-1 1 0,-1 0-1,-1 1 1,0 1-1,-2 0 1,0 0 0,-1 1-1,-1 0 1,8 36-1,-11-32-57,-2 1 0,0-1-1,-2 0 1,0 1-1,-2-1 1,-1 0 0,-1 1-1,-1-2 1,-1 1 0,-1 0-1,-1-1 1,-1-1 0,-1 1-1,-14 22 1,13-26 80,-1 0-1,-2-1 1,0 0-1,0-1 1,-2 0-1,0-2 1,-1 0 0,0 0-1,-1-2 1,-1 0-1,0-1 1,-1-1-1,0-1 1,0-1 0,-32 10-1,22-11 103,0-1 0,0-2 0,-1-1 0,-51 0 0,61-4 119,0-2 0,0 0 1,0-1-1,0-1 0,1-1 0,-1-1 0,-33-14 0,46 16-10,1 0-1,-1 0 1,1-1-1,0 0 1,0 0 0,0-1-1,1 0 1,-1 0 0,2-1-1,-1 1 1,1-1-1,0-1 1,-7-12 0,8 10-39,0 0 0,0 0 1,1-1-1,0 0 0,1 1 1,1-1-1,-1 0 0,2 0 1,0-21-1,2 13-160,1 0 0,1 0 0,0 1 0,2-1 0,0 1 0,0 0 0,2 1 0,1 0 0,0 0-1,1 0 1,0 1 0,15-16 0,-4 9-391,1 1 0,1 1 0,1 0-1,0 2 1,2 1 0,0 2 0,1 0-1,1 1 1,48-17 0,10 5-485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2T17:50:45.838"/>
    </inkml:context>
    <inkml:brush xml:id="br0">
      <inkml:brushProperty name="width" value="0.035" units="cm"/>
      <inkml:brushProperty name="height" value="0.035" units="cm"/>
    </inkml:brush>
  </inkml:definitions>
  <inkml:trace contextRef="#ctx0" brushRef="#br0">87 300 9250,'-1'-3'5660,"0"-6"-4203,3 4-1095,5-13 164,0-1 0,2 2 0,11-20 0,-10 23-466,0 2 1,2-1-1,-1 2 0,2-1 0,-1 2 0,2-1 0,18-10 0,-5 5-45,0 2-1,0 1 0,34-11 0,-46 19-23,-1 1-1,1 1 1,0 0 0,0 0 0,0 2 0,18-1-1,-23 3-4,-1 0 0,0 0 0,1 1 0,-1 0-1,0 0 1,0 1 0,0 0 0,-1 1 0,1 0-1,-1 0 1,11 8 0,0 2-41,0 0-1,-1 2 1,-1 1-1,-1 0 1,0 0 0,-1 2-1,-1 0 1,-1 1-1,0 0 1,-2 1-1,0 0 1,15 46 0,-20-49-19,-1 0-1,-1 0 1,-1 1 0,-1 0 0,0 0 0,-1 0 0,-1-1 0,-1 1 0,-1 0-1,0 0 1,-2 0 0,0-1 0,-1 0 0,-1 0 0,0 0 0,-16 30 0,12-30-5,-1-2 1,-1 1 0,0-1-1,-1-1 1,-1 0 0,0-1 0,-22 16-1,23-20 69,0-1 0,-1 0 0,0-2 0,0 1 0,-1-2 0,0 0 0,0 0 0,-1-2 0,-26 6 0,18-7 129,1-1 0,0-1 1,-1-1-1,1-1 0,0-1 1,0-1-1,0-2 0,0 0 1,-43-16-1,51 15 14,0-1 1,1 0 0,0-1-1,0-1 1,1 0-1,0-1 1,0 0-1,1-1 1,1-1 0,0 0-1,0 0 1,2-1-1,-1 0 1,1-1-1,-8-18 1,11 18-56,0 0 0,1 0-1,0-1 1,1 0 0,1 0 0,1 0 0,0 0 0,1 0 0,0 0-1,3-28 1,-1 32-138,1 0 0,1 0-1,0 0 1,0 0 0,1 1 0,0-1-1,1 1 1,0 0 0,0 1 0,1-1-1,1 1 1,0 0 0,0 0-1,0 1 1,14-11 0,-4 6-220,0 1-1,0 0 1,1 2 0,28-13-1,83-23 2348,-14 12-1010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2T17:50:46.433"/>
    </inkml:context>
    <inkml:brush xml:id="br0">
      <inkml:brushProperty name="width" value="0.035" units="cm"/>
      <inkml:brushProperty name="height" value="0.035" units="cm"/>
    </inkml:brush>
  </inkml:definitions>
  <inkml:trace contextRef="#ctx0" brushRef="#br0">372 234 15291,'84'-49'2508,"12"-5"-2543,-73 43 26,0 1 1,1 1 0,29-7-1,-45 14 0,0 0 0,1 1 0,-1 1 0,0-1 0,1 1 1,-1 1-1,0-1 0,0 1 0,1 1 0,-1 0 0,0 0 0,0 0 0,14 7 0,-4 2-8,0 0 0,0 1 0,-1 0 0,-1 2 0,18 18 0,69 83-41,-98-109 55,13 16-19,0 2 0,-2-1 0,0 2-1,-2 0 1,-1 1 0,-1 1-1,17 55 1,-24-64-55,-1 1 1,-1 0-1,-1 0 0,0 0 1,-2 1-1,0-1 0,-1 0 0,-1 0 1,-1 0-1,0 0 0,-2-1 1,0 1-1,-8 19 0,4-19-27,0-1 0,-1 0 0,-1-1 0,-1 0 0,0 0 0,-1-1 0,-1-1 0,-1 0 0,0-1 0,0-1 0,-29 19 0,28-22 100,0 0 1,0-2-1,-1 0 0,0 0 1,-1-2-1,0 0 0,0-1 0,0-1 1,0-1-1,-1 0 0,1-2 0,-1 0 1,-21-2-1,1-3 184,-1-2 1,1-3-1,0 0 1,0-3-1,1-1 0,1-2 1,0-1-1,2-2 1,-51-34-1,63 35-3,2-1-1,0-1 1,1-1-1,1-1 0,1 0 1,0-1-1,2-1 1,1-1-1,-13-27 1,15 23-102,0 0 1,2-1-1,2 0 1,0-1-1,2 0 1,1-1 0,1 1-1,0-35 1,6 46-81,0-1 1,1 1-1,1 0 1,1 0-1,1 0 1,0 0 0,2 1-1,0 0 1,1 0-1,14-23 1,-12 23-164,2 1 0,0 0 0,0 1-1,2 0 1,0 1 0,1 1 0,0 0 0,1 1 0,30-19 0,-31 25-8,0 1 0,0 0 0,1 1 0,0 0 0,0 1 0,0 1 1,0 1-1,1 1 0,-1 0 0,0 0 0,23 4 0,46 10-279</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2T17:50:49.073"/>
    </inkml:context>
    <inkml:brush xml:id="br0">
      <inkml:brushProperty name="width" value="0.035" units="cm"/>
      <inkml:brushProperty name="height" value="0.035" units="cm"/>
    </inkml:brush>
  </inkml:definitions>
  <inkml:trace contextRef="#ctx0" brushRef="#br0">777 4177 7578,'12'0'1012,"-9"0"-584,0 0 0,1 0-1,-1 0 1,0 0-1,0 0 1,0-1-1,5-1 1,-7 2-388,0-1-1,0 1 1,-1-1 0,1 0-1,0 1 1,0-1 0,0 0-1,-1 1 1,1-1 0,0 0-1,-1 0 1,1 0 0,-1 0-1,1 0 1,-1 0 0,0 0-1,1 0 1,-1 0 0,0 0-1,1 0 1,-1 0 0,0 0-1,0 0 1,0 0-1,0 0 1,0 0 0,0-1-1,0-74 599,18-122-1,75-303 386,23-6-448,-13 168-264,-58 208-298,89-230 159,-23 67-50,-57 139-63,129-357 348,-139 362-256,-13 40-171,7-11-255,-8 21 249,54-123-1,-67 189 56,2 1 0,1 1 0,1 0 1,1 2-1,2 1 0,1 0 0,44-37 0,27-11 21,-95 76-51,0 0 0,0 0 0,0 1 0,0-1 1,0 0-1,0 1 0,0-1 0,1 1 0,-1-1 0,0 1 1,0-1-1,1 1 0,-1 0 0,0 0 0,1 0 0,-1 0 1,0 0-1,1 0 0,-1 0 0,0 0 0,1 0 1,-1 0-1,0 1 0,1-1 0,-1 1 0,0-1 0,0 1 1,0-1-1,1 1 0,-1 0 0,0 0 0,0-1 0,0 1 1,0 0-1,1 1 0,2 4-21,0 0 1,0 0-1,0 0 0,-1 0 1,4 11-1,1 0 28,225 400-170,78 67 152,-194-307-45,69 142-70,-19 13 88,-36-67 64,107 181 7,-36-68-126,-9 35 69,-83-170 32,90 198-7,-181-399 0,-2 1 0,-2 0 0,17 85 0,-30-119 1,-1-1 4,1 0-1,-2-1 0,1 1 1,-1 0-1,0 0 0,-2 10 1,2-17-1,0-1 0,-1 1 0,1-1 0,0 0 0,-1 0 0,1 1 1,-1-1-1,1 0 0,0 0 0,-1 1 0,1-1 0,-1 0 0,1 0 1,-1 0-1,1 0 0,-1 0 0,1 1 0,-1-1 0,1 0 0,-1 0 1,1 0-1,-1 0 0,0-1 0,-6 3 322,5-11-274,0 1 1,0-1-1,-1 1 0,-5-11 0,2 10-55,0 1 0,-1 0-1,0 1 1,-1-1-1,1 1 1,-1 0 0,-1 1-1,-15-10 1,3 2-19,-488-291-148,326 215 140,-10-5 29,-367-190 24,185 77-23,56 28 0,-225-68 27,363 170-24,-253-136 13,125 58 82,-59-31 103,211 113-1,57 29 69,-11-18-66,110 63-145,10-5 192,76 21-183,-63-11-39,2-1 1,-1 0-1,24-1 0,-45-3-23,0 0-1,-1-1 1,1 1-1,0-1 1,-1 1 0,1-1-1,-1 0 1,1 0-1,0 0 1,-1 0-1,0 0 1,1 0-1,-1 0 1,0 0 0,1 0-1,-1-1 1,0 1-1,0-1 1,0 1-1,1-3 1,-1 3 0,0-1 0,1 0 1,-1 0-1,1 0 0,0 1 0,-1-1 1,1 1-1,0-1 0,0 1 0,0 0 1,2-2-1,19-3-23,0 0 0,0 2 0,36-3 0,17-4-14,-12-1 11,28-6-113,124-8 1,491 21-163,-258 16 335,-300-14-14,149-22-1,45-27 21,-7-24 6,-121 22 7,-145 37-44,12-2 5,0 3-1,133-8 1,-197 22-8,29-5 0,-36 4 44,1 1 0,-1 1 0,1 0 0,0 0 0,13 2 0,-20-1 36,-2 0-86,1 1 0,-1-1 0,0 1 0,0-1 0,0 1-1,0 0 1,0 0 0,0 0 0,0 1 0,3 1 0,30 9 11,-35-12 80,1 1-1,0-1 0,-1 0 0,1 1 0,-1-1 0,1 0 1,0 0-1,-1 0 0,1 0 0,0 0 0,-1 0 1,1-1-1,0 1 0,-1-1 0,1 1 0,-1-1 1,1 1-1,-1-1 0,1 0 0,-1 0 0,1 0 0,-1 0 1,2-1-1,14-10 1116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2T17:50:49.775"/>
    </inkml:context>
    <inkml:brush xml:id="br0">
      <inkml:brushProperty name="width" value="0.035" units="cm"/>
      <inkml:brushProperty name="height" value="0.035" units="cm"/>
    </inkml:brush>
  </inkml:definitions>
  <inkml:trace contextRef="#ctx0" brushRef="#br0">3 7 4385,'0'0'528,"-3"-4"-1312,3 1 552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2T17:50:50.602"/>
    </inkml:context>
    <inkml:brush xml:id="br0">
      <inkml:brushProperty name="width" value="0.035" units="cm"/>
      <inkml:brushProperty name="height" value="0.035" units="cm"/>
    </inkml:brush>
  </inkml:definitions>
  <inkml:trace contextRef="#ctx0" brushRef="#br0">0 2706 4329,'1'-2'285,"-1"1"0,1-1 0,-1 1 0,1 0 0,0-1 0,0 1 0,0 0-1,0 0 1,0 0 0,0 0 0,0 0 0,0 0 0,0 0 0,0 0 0,1 0 0,-1 0 0,0 0 0,1 1 0,-1-1 0,1 1 0,-1-1 0,0 1 0,1-1 0,-1 1 0,1 0 0,-1 0-1,1 0 1,-1 0 0,1 0 0,-1 0 0,1 0 0,2 1 0,5-1-511,-3-1 326,0 0 0,-1 0 1,1-1-1,-1 0 1,0 0-1,1 0 1,-1-1-1,0 0 1,0 0-1,-1 0 0,6-5 1,15-8 462,23-10-192,-1-2 0,-1-2 0,-2-1 0,59-56 0,93-120 940,-106 109-1354,-64 72 38,1 2-1,1 0 1,47-29-1,100-49 33,-34 22-16,88-51-43,-24 34 1,-137 68 36,-1-2-1,110-71 1,128-102 22,-211 143 26,-21 18-18,-51 32-14,-1-1 0,0-1 0,-1-1 0,-1 0 0,28-28 0,207-228 169,-182 194-161,-33 34-19,84-72 0,-68 72 66,84-85 0,-65 35 124,-9 9-175,-32 47-101,2 2 0,44-36-1,-43 42-2181,-36 27 2168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2T17:50:51.475"/>
    </inkml:context>
    <inkml:brush xml:id="br0">
      <inkml:brushProperty name="width" value="0.035" units="cm"/>
      <inkml:brushProperty name="height" value="0.035" units="cm"/>
    </inkml:brush>
  </inkml:definitions>
  <inkml:trace contextRef="#ctx0" brushRef="#br0">178 192 12251,'4'-3'191,"0"-1"1,0 0-1,0 1 0,-1-1 1,0-1-1,0 1 1,0 0-1,0-1 1,-1 1-1,4-11 1,-2 2-284,0-1-1,3-25 1,-6 34-31,0 0 0,0 0 0,1 1 0,0-1 0,0 1 0,0-1 0,1 1 0,5-7 0,6-12 852,-36 164 1643,14-102-2319,-2 0-1,-27 69 1,31-94 69,-1-1 0,0 0 1,0-1-1,-2 0 0,1 0 0,-1-1 0,-1 0 1,0 0-1,-1-1 0,0-1 0,-16 12 0,22-18-44,1-1 0,0 0-1,-1 0 1,1-1-1,-1 1 1,-5 0-1,9-1-82,0-1 0,0 0-1,0 1 1,0-1 0,0 0-1,0 0 1,0 0-1,0 0 1,0 0 0,0 0-1,0 0 1,0 0 0,0-1-1,0 1 1,0 0-1,0 0 1,0-1 0,0 1-1,0-1 1,0 1 0,0-1-1,1 1 1,-1-1-1,0 1 1,0-1 0,0 0-1,1 1 1,-1-1 0,0 0-1,1 0 1,-1 0-1,1 0 1,-1 1 0,1-1-1,-1-2 1,1 2-57,0 0-1,0 0 1,0 0 0,0 0-1,0 0 1,0 0 0,0 0 0,1 1-1,-1-1 1,0 0 0,1 0-1,-1 0 1,0 0 0,1 0 0,-1 0-1,1 1 1,0-1 0,-1 0 0,2-1-1,10-9-456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2T17:50:56.615"/>
    </inkml:context>
    <inkml:brush xml:id="br0">
      <inkml:brushProperty name="width" value="0.035" units="cm"/>
      <inkml:brushProperty name="height" value="0.035" units="cm"/>
    </inkml:brush>
  </inkml:definitions>
  <inkml:trace contextRef="#ctx0" brushRef="#br0">588 53 13299,'22'-9'83,"1"0"1,-1 1 0,1 1-1,0 1 1,1 1 0,-1 1-1,1 2 1,41-1 0,-49 4-44,0 1 0,1 0 1,-1 1-1,0 0 0,0 2 1,-1-1-1,1 2 0,-1 0 1,0 1-1,0 1 0,-1 0 1,0 1-1,20 17 0,-11-4-44,-1 0-1,-1 1 0,-1 2 1,-1 0-1,-1 0 0,-1 2 0,-1 0 1,-2 1-1,-1 1 0,-1 0 0,12 48 1,-16-49-2,-2 2 0,-1-1 0,-1 0 0,-2 1 0,-1 0 0,-1 0 0,-2-1 1,-1 1-1,-1-1 0,-1 1 0,-2-1 0,-14 38 0,14-49-2,-2-1-1,0 1 1,-1-1 0,-1-1 0,0 0-1,-1-1 1,-1 0 0,0 0-1,-1-2 1,-1 0 0,0 0-1,0-1 1,-2-1 0,1-1-1,-1 0 1,-34 13 0,26-14 21,0-1 0,0 0 0,-1-2 0,0-2 0,0 0 0,0-1 0,-1-2 0,1 0 0,0-2 0,-1-1 0,-49-11 0,39 4 195,0-2 0,1-1-1,1-2 1,0-2 0,1-1 0,0-1 0,2-2 0,0-1 0,1-2 0,2-1 0,0-1-1,1-2 1,2-1 0,1 0 0,1-2 0,-33-55 0,41 58-71,1 0 0,2 0 0,1-1 0,0-1 0,-12-52 0,22 69-163,0 0 0,1-1 0,0 1 0,1 0 0,1-1 0,0 1-1,3-17 1,-2 20-45,1 1 0,-1 0 0,2-1 0,-1 1 0,1 0 0,0 1-1,1-1 1,0 1 0,0 0 0,0 0 0,10-9 0,-4 6-112,1 1 1,-1-1 0,2 2-1,-1 0 1,1 0 0,14-5-1,1 2-202,0 1 0,32-8-1,37-3-146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2T17:50:58.812"/>
    </inkml:context>
    <inkml:brush xml:id="br0">
      <inkml:brushProperty name="width" value="0.035" units="cm"/>
      <inkml:brushProperty name="height" value="0.035" units="cm"/>
    </inkml:brush>
  </inkml:definitions>
  <inkml:trace contextRef="#ctx0" brushRef="#br0">70 169 11434,'0'0'85,"-1"0"-1,1 0 0,0 0 0,-1 0 0,1 0 0,0-1 0,-1 1 0,1 0 1,0 0-1,-1-1 0,1 1 0,0 0 0,-1 0 0,1-1 0,0 1 0,0 0 0,0-1 1,-1 1-1,1 0 0,0-1 0,0 1 0,0 0 0,0-1 0,0 1 0,-1 0 1,1-1-1,0 1 0,0-1 0,0 1 0,0 0 0,0-1 0,0 1 0,0-1 1,0 1-1,1 0 0,-1-1 0,10-18 763,20-14-747,-15 21-76,1 1-1,-1 1 1,2 1 0,0 0-1,0 1 1,0 0 0,1 1 0,0 2-1,0 0 1,26-4 0,-3 3 14,-1 2 0,1 2 0,73 5 0,-89-1-41,1 2-1,-1 1 0,0 1 0,-1 1 0,1 1 0,-2 1 0,1 1 0,43 26 0,-41-19 0,-1 2 0,-1 0-1,0 1 1,-2 2 0,0 0-1,36 50 1,-39-45-29,-1 1 0,-1 1 1,-2 0-1,-1 1 0,-1 1 0,-2 0 0,-1 1 1,-1 0-1,-2 0 0,-1 1 0,-2 0 0,-1 0 1,-2 0-1,-4 61 0,-1-68-23,0-1-1,-2 0 1,0 0-1,-2-1 1,-1 0 0,-1 0-1,-1-1 1,-25 41 0,27-52 55,1-1 1,-1 1 0,-1-2 0,0 1 0,-1-2-1,0 1 1,0-1 0,-1-1 0,0 0 0,-1-1-1,0 0 1,0 0 0,0-2 0,-1 0 0,1 0 0,-1-1-1,-16 2 1,12-4 21,0-2-1,0 1 1,0-2-1,0 0 1,0-2 0,1 1-1,-1-2 1,1-1-1,-34-12 1,-2-7 41,-85-51 0,97 50-13,1-1 0,1-3 1,1 0-1,2-3 1,1-1-1,-39-48 0,58 62 59,1-1 0,1 0 0,1-2 0,1 1 0,1-2 0,1 1 0,1-1 0,1-1-1,1 0 1,1 0 0,1 0 0,1-1 0,-2-47 0,7 57-1,0 1 0,1-1 0,0 1-1,1-1 1,1 1 0,0 0 0,1 0 0,0 1 0,1-1-1,1 1 1,12-18 0,-11 20-170,-1 1 0,2 1 0,-1 0 0,1 0 0,1 0 0,-1 1 0,1 1 0,1 0 0,-1 0 0,1 1 0,1 0 0,-1 1 0,21-7 0,-2 5-350,0 1 0,1 1 0,44-1 0,25 5-181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2T17:50:59.653"/>
    </inkml:context>
    <inkml:brush xml:id="br0">
      <inkml:brushProperty name="width" value="0.035" units="cm"/>
      <inkml:brushProperty name="height" value="0.035" units="cm"/>
    </inkml:brush>
  </inkml:definitions>
  <inkml:trace contextRef="#ctx0" brushRef="#br0">129 319 13659,'-9'0'215,"1"-1"0,-1 0 1,1-1-1,0 0 0,-1 0 1,1-1-1,-9-4 0,14 6-218,-1-1 0,1 1 0,-1-1 0,1 0 0,0 0 0,0 0 0,0 0 0,0-1 0,0 1 0,1-1 0,-1 0 0,1 0 0,0 0-1,-1 0 1,2 0 0,-1 0 0,0-1 0,-2-5 0,4 7 32,0 1 0,0-1 0,0 0 0,1 0 0,-1 1 0,0-1 0,1 0 0,-1 0 0,1 1 0,-1-1 0,1 0 0,0 1 0,0-1 0,0 1 0,0-1 0,0 1 0,0-1 0,0 1 0,0 0 0,1 0 0,-1-1 0,0 1 0,1 0 0,-1 0 0,1 0-1,0 1 1,-1-1 0,3-1 0,7-3 65,0 1 0,21-7 0,-29 10-109,40-10 3,88-10 1,48 8-62,-173 13 72,436-8 90,-280 8-29,161 3 107,138-3 674,-301-3-396,104-5 423,-199 3-732,0-4 0,66-16 0,-58 6-119,86-19-49,-147 36 18,18-4-154,1 2 0,57 0-1,-78 3-187,-1 1 1,0-1-1,13-3 0,5 0-771,-12 3 723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2T17:51:00.574"/>
    </inkml:context>
    <inkml:brush xml:id="br0">
      <inkml:brushProperty name="width" value="0.035" units="cm"/>
      <inkml:brushProperty name="height" value="0.035" units="cm"/>
    </inkml:brush>
  </inkml:definitions>
  <inkml:trace contextRef="#ctx0" brushRef="#br0">37 472 7706,'-9'2'-589,"-17"5"4735,26-7-4108,0 0 1,0 0-1,0 1 1,0-1 0,0 0-1,1 0 1,-1 0-1,0 0 1,0 0-1,0 0 1,0 0-1,0 0 1,0 0-1,0 0 1,0 0 0,0 0-1,0 0 1,0 0-1,0 0 1,0 1-1,0-1 1,0 0-1,0 0 1,0 0-1,0 0 1,0 0 0,0 0-1,0 0 1,0 0-1,0 0 1,0 0-1,0 0 1,0 0-1,0 0 1,0 0-1,0 1 1,0-1 0,0 0-1,-1 0 1,1 0-1,0 0 1,0 0-1,0 0 1,0 0-1,0 0 1,0 0-1,0 0 1,0 0 0,0 0-1,0 0 1,0 0-1,0 0 1,0 0-1,0 0 1,0 0-1,-1 0 1,1 0-1,0 0 1,0 0 0,0 0-1,0 0 1,0 0-1,0 0 1,0 0-1,15 1 638,10-3-421,-1-1 0,0-1 0,0-2 0,0 0 0,37-15 0,15-5 319,65-7 5,198-21 1,-198 35-378,683-90 438,-258 49 510,-229 21-431,-293 36-844,-1-3 1,0-1-1,0-3 0,60-20 1,-92 25-44,0 0-1,-1 0 1,0-1 0,13-9-1,-10 4 836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2T17:50:26.729"/>
    </inkml:context>
    <inkml:brush xml:id="br0">
      <inkml:brushProperty name="width" value="0.035" units="cm"/>
      <inkml:brushProperty name="height" value="0.035" units="cm"/>
    </inkml:brush>
  </inkml:definitions>
  <inkml:trace contextRef="#ctx0" brushRef="#br0">93 269 11362,'0'0'83,"-1"-1"-1,0 1 1,0-1-1,0 0 1,1 1-1,-1-1 0,0 0 1,1 0-1,-1 1 1,1-1-1,-1 0 1,1 0-1,-1 0 0,1 0 1,-1 0-1,1 0 1,0 0-1,0 0 1,-1 0-1,1-2 0,0 1 76,-2-2 92,1-1-1,0 0 0,1 0 0,-1 1 0,1-1 0,0 0 0,0 0 0,1 0 1,-1 0-1,1 0 0,0 1 0,0-1 0,1 0 0,0 1 0,-1-1 0,4-5 0,2 1-180,0 1 0,1 0 0,0 1-1,0-1 1,1 1 0,15-9 0,60-30 64,-62 36-139,0 1 0,1 2 0,-1 0 0,1 1 0,1 1-1,-1 1 1,1 2 0,0 0 0,0 1 0,-1 2 0,1 0 0,0 1 0,-1 2 0,1 0-1,-1 2 1,0 0 0,-1 2 0,1 0 0,21 13 0,-22-10-37,-1 1 1,0 1-1,-1 1 1,0 1-1,-1 0 1,-1 2-1,0 0 1,-1 1 0,-1 1-1,-1 0 1,-1 1-1,0 1 1,-2 0-1,0 1 1,-2 0-1,0 0 1,-1 1-1,7 35 1,-12-37-100,-1 1-1,-1 0 1,-1 0 0,-2 0 0,0 0 0,-1-1 0,-1 1 0,0 0 0,-2-1-1,-1 0 1,-16 39 0,12-37 66,-1-1 0,0-1 0,-2 0 1,0 0-1,-2-1 0,0-1 0,-1-1 0,-1 0 0,0-1 0,-29 22 0,27-27 79,0-1 0,0 0-1,-1-2 1,-1 0 0,1-1-1,-1-1 1,0-1 0,-24 3 0,11-4 176,0-1 0,0-2 0,0-1 0,-51-6 0,64 3 33,1-1-1,-1-1 1,1-1-1,0-1 1,1-1-1,0 0 1,0-2-1,0 0 1,-19-13-1,24 12 12,0 0-1,1-1 1,1-1-1,-1 0 1,2-1-1,0 0 1,0-1-1,1 0 1,1-1-1,0 0 1,-7-19-1,10 21-130,1-1-1,0 1 1,1-1-1,0 0 1,2 0-1,-1 0 0,2 0 1,0-1-1,0 1 1,4-27-1,-2 31-147,1 1-1,1 0 0,0 0 0,0 0 1,0 0-1,1 1 0,1-1 1,-1 1-1,1 0 0,1 0 1,0 0-1,0 1 0,0 0 0,1 0 1,0 1-1,0 0 0,11-8 1,1 2-327,1 1 0,0 0 1,1 1-1,0 1 1,1 2-1,31-9 1,-19 10 832,0 0 1,1 2-1,57 1 0,7 7 805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2T17:51:01.086"/>
    </inkml:context>
    <inkml:brush xml:id="br0">
      <inkml:brushProperty name="width" value="0.035" units="cm"/>
      <inkml:brushProperty name="height" value="0.035" units="cm"/>
    </inkml:brush>
  </inkml:definitions>
  <inkml:trace contextRef="#ctx0" brushRef="#br0">18 172 15363,'52'-42'681,"31"-21"-358,-70 54-333,0 2 0,1-1 0,-1 2 0,27-10 0,-24 12 11,1 0-1,-1 0 1,1 2 0,0 0 0,0 1 0,0 1-1,0 0 1,0 1 0,0 1 0,19 5-1,-17-2-17,0 1 0,-1 1 0,1 0 0,-2 2 0,1 0 0,-1 1 0,0 0 0,22 21-1,-22-17-3,-1 2-1,-1 0 0,-1 0 1,0 1-1,-1 1 0,-1 0 1,0 1-1,-2 1 0,0 0 1,-1 0-1,-1 0 0,8 36 1,-11-35-37,-1 0-1,-1 0 1,-1 0 0,-1 0 0,0 1 0,-2-1-1,-1 0 1,0 1 0,-2-1 0,0-1 0,-1 1 0,-2 0-1,-8 19 1,10-29 39,-1 0 0,0 0 0,-1-1-1,0 0 1,-1 0 0,0 0 0,-1-1 0,0 0 0,0-1-1,0 0 1,-1-1 0,-1 0 0,1 0 0,-1-1-1,0 0 1,0-1 0,-1 0 0,0-1 0,0-1 0,-15 4-1,11-4 26,0-1-1,0-1 0,0 0 1,0-1-1,-1-1 0,1-1 1,0 0-1,0-1 0,1 0 1,-1-1-1,1-1 0,-1-1 1,1 0-1,1-1 0,-16-10 1,5 1 89,1-2 0,1 0 0,1-1 0,1-2 0,1 0 0,0-1 0,2-1 0,0-1 0,-22-41 0,29 45-10,2 0 1,0-1 0,1 0 0,1 0 0,0 0 0,2-1 0,1 0 0,1 0 0,0-1 0,2 1 0,1-1-1,0 1 1,5-27 0,-3 36-138,2 0-1,-1 1 1,1 0-1,1-1 1,0 2-1,1-1 1,0 1-1,1 0 1,0 0-1,16-18 1,-16 21-291,0 1 0,1 0 0,0 0 0,1 0 0,-1 1 0,1 0 0,1 1 0,-1 0 0,1 1 1,-1-1-1,1 2 0,1 0 0,15-4 0,17 4-971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2T17:51:01.595"/>
    </inkml:context>
    <inkml:brush xml:id="br0">
      <inkml:brushProperty name="width" value="0.035" units="cm"/>
      <inkml:brushProperty name="height" value="0.035" units="cm"/>
    </inkml:brush>
  </inkml:definitions>
  <inkml:trace contextRef="#ctx0" brushRef="#br0">12 19 14419,'-1'-4'255,"1"3"-237,0 1 0,0-1-1,0 1 1,0-1 0,0 0-1,0 1 1,0-1 0,0 1-1,0-1 1,0 1 0,-1-1-1,1 1 1,0-1 0,-1 1-1,1-1 1,0 1-1,0-1 1,-1 1 0,1-1-1,-1 1 1,1 0 0,-1-1-1,1 1 1,0 0 0,-1-1-1,1 1 1,-1 0 0,1 0-1,-1-1 1,1 1 0,-2 0-1,2 25-510,4 43 474,2 0 1,22 89 0,-11-62 127,62 426 917,-35-219-456,-32-225-406,31 245 356,-21 5 1144,-22-317-148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2T17:51:02.120"/>
    </inkml:context>
    <inkml:brush xml:id="br0">
      <inkml:brushProperty name="width" value="0.035" units="cm"/>
      <inkml:brushProperty name="height" value="0.035" units="cm"/>
    </inkml:brush>
  </inkml:definitions>
  <inkml:trace contextRef="#ctx0" brushRef="#br0">365 364 13091,'7'-23'1147,"20"-77"1000,-20 66-1642,-7 31-484,0 0 0,1 0 0,-1 0 1,1 1-1,0-1 0,0 0 0,0 0 0,0 0 1,0 1-1,0-1 0,1 1 0,-1-1 0,1 1 1,0-1-1,3-2 0,18-18 98,47-37 0,-60 53-118,0 0 1,1 1-1,0 1 0,0-1 1,0 2-1,1 0 1,-1 0-1,15-2 1,1 1-17,1 1 1,0 1 0,0 2 0,0 0-1,0 2 1,0 2 0,29 5-1,-44-5-42,0 0 0,-1 1 0,1 0 0,-1 1-1,0 0 1,0 1 0,-1 0 0,0 1-1,0 1 1,-1-1 0,1 2 0,-2-1 0,1 1-1,-1 1 1,-1 0 0,0 0 0,9 14 0,-7-6-1,-1 0 0,-1 1 1,-1 0-1,0 0 0,-2 1 1,0-1-1,-1 1 1,-1 0-1,0 24 0,-2-21-3,-1 1-1,-2-1 1,0 0-1,-2 1 1,0-1-1,-2-1 1,-13 37-1,13-45 7,-2 0 0,0 0-1,0 0 1,-1-1 0,-1 0-1,0-1 1,0 0 0,-2-1-1,1 0 1,-17 11 0,-3 0 20,0-2 1,-1-1-1,-41 18 0,52-29 47,-1 0-1,1-1 0,-1-1 0,0-1 1,-1-1-1,1-1 0,-1-1 1,0-1-1,1-1 0,-1 0 0,0-2 1,-32-7-1,26 2 16,-1-1 0,1-2 0,0 0 0,1-2 0,0-1 0,1-2 0,1 0 0,-41-33 0,51 35 49,1-1 0,0-1 0,2 0 1,0-1-1,0 0 0,2-1 0,0-1 1,1 0-1,-8-19 0,2-1 103,2 0 0,2-2 0,-11-59 0,20 80-154,0-1 1,2 1 0,0 0 0,1-1 0,1 1-1,0 0 1,8-30 0,-7 39-206,0 1 0,1-1 0,1 1-1,0 0 1,0 0 0,0 1 0,1-1 0,1 1-1,-1 0 1,1 0 0,1 1 0,-1-1 0,1 2-1,1-1 1,-1 1 0,16-10 0,14-4-732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2T17:51:02.757"/>
    </inkml:context>
    <inkml:brush xml:id="br0">
      <inkml:brushProperty name="width" value="0.035" units="cm"/>
      <inkml:brushProperty name="height" value="0.035" units="cm"/>
    </inkml:brush>
  </inkml:definitions>
  <inkml:trace contextRef="#ctx0" brushRef="#br0">3650 44 15491,'40'-5'788,"-38"2"-468,-11 0-42,-68-6 529,53 6-573,-70-10-27,77 10-221,0 0 0,-1 2-1,-34 0 1,-442 35-154,-571 75 81,700-81 27,0-23 28,97-2 167,-222 29 182,349-22-170,-32 4-1835,157-10-897,9-3 1685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2T17:51:03.325"/>
    </inkml:context>
    <inkml:brush xml:id="br0">
      <inkml:brushProperty name="width" value="0.035" units="cm"/>
      <inkml:brushProperty name="height" value="0.035" units="cm"/>
    </inkml:brush>
  </inkml:definitions>
  <inkml:trace contextRef="#ctx0" brushRef="#br0">0 165 15827,'10'-13'86,"0"2"0,1-1 0,0 1 0,1 1 0,0 0 0,0 1 0,1 0 0,0 1 0,1 0 0,0 1 0,0 1 0,29-9 0,5 3-149,-1 3 0,2 2 0,-1 3 0,1 1 0,0 2 0,0 3 0,-1 2 0,1 1 0,-1 3 0,-1 2 0,81 28 0,-95-25 21,0 1 0,0 2 0,-2 2 0,0 0 0,-1 2 0,52 45 1,-60-44-12,-1 1 0,-1 0 1,0 2-1,-2 0 0,-1 1 1,-1 1-1,-1 0 1,17 43-1,-27-55 35,0 1 1,-1-1-1,0 1 0,-1 0 0,-1 0 1,0 0-1,-1 1 0,-1-1 1,0 0-1,-1 0 0,-1 0 1,-6 27-1,3-26-2,-1-1 1,0 1-1,-1-2 0,0 1 1,-1-1-1,-1 0 1,-1 0-1,1-1 0,-2-1 1,0 0-1,-21 19 1,12-16 92,0-1 0,-1 0 1,-1-1-1,0-2 0,0 0 1,-1-1-1,-1-2 0,0 0 1,0-1-1,0-2 0,-31 4 1,18-5 31,-1-2 0,1-1 0,0-2 0,-1-2 0,1-1 0,-68-17 0,75 12-15,1-1 1,0-1 0,0-2 0,2-1 0,-1-1-1,2-1 1,0-1 0,1-2 0,-39-37 0,55 46 7,1-1-1,0 0 1,0-1 0,1 0 0,1 0 0,0 0-1,1-1 1,0 0 0,1 0 0,0 0 0,1 0-1,1-1 1,-2-14 0,3 2-21,0 0-1,1-1 1,2 1-1,0 0 1,12-48-1,-7 52-179,1-1-1,0 1 1,2 1-1,0 0 1,1 0 0,26-35-1,-19 33-243,1 1 0,1 1-1,0 0 1,2 2 0,28-21 0,6 4-15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2T17:51:05.720"/>
    </inkml:context>
    <inkml:brush xml:id="br0">
      <inkml:brushProperty name="width" value="0.035" units="cm"/>
      <inkml:brushProperty name="height" value="0.035" units="cm"/>
    </inkml:brush>
  </inkml:definitions>
  <inkml:trace contextRef="#ctx0" brushRef="#br0">3380 5 11626,'168'-5'3225,"-194"12"-2358,-25 1-760,-945 30 142,465-22-203,12-1 278,0-29 266,411 6-463,-537-16 125,621 25-239,0 1 0,0 1 0,0 2 0,-32 9 0,56-14-1,23 2-772,12 1 3549,-11-3-1416</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2T17:51:06.274"/>
    </inkml:context>
    <inkml:brush xml:id="br0">
      <inkml:brushProperty name="width" value="0.035" units="cm"/>
      <inkml:brushProperty name="height" value="0.035" units="cm"/>
    </inkml:brush>
  </inkml:definitions>
  <inkml:trace contextRef="#ctx0" brushRef="#br0">1 318 14035,'0'-7'304,"1"1"-1,0-1 1,1 0-1,-1 0 1,1 0 0,1 1-1,-1-1 1,1 1 0,4-7-1,4-5-168,21-28 0,-22 35-144,0 0 1,0 1-1,1 0 0,0 1 0,1 0 0,0 1 1,0 0-1,1 1 0,25-11 0,8 2-69,75-18 0,-108 31 82,19-5-12,0 1 1,0 2-1,0 2 0,0 0 1,1 2-1,-1 2 0,1 1 1,-1 1-1,0 2 0,0 1 1,0 2-1,-1 1 0,0 1 1,-1 2-1,31 15 0,-33-11-27,0 1 0,-1 1 0,-1 1 0,-1 1 0,0 1 1,-2 2-1,40 48 0,-48-51-12,0 1 1,-2 0 0,-1 1-1,0 0 1,-2 1 0,0 0-1,-2 1 1,-1 0-1,0 0 1,5 46 0,-10-43 40,-1 0-1,-1 0 1,-2 1 0,-1-1 0,-1-1-1,-1 1 1,-11 37 0,10-48 12,0-1 1,0 1-1,-2-1 0,0 0 1,0-1-1,-2 0 0,1 0 1,-2-1-1,0 0 0,0-1 0,-1 0 1,-1-1-1,-16 11 0,11-10 57,-1-2-1,0 0 1,0-1-1,-1-1 1,0-1-1,-1-1 1,1 0-1,-1-2 1,-1 0-1,1-1 1,0-2-1,-1 0 1,1-1-1,-22-3 1,25 0 6,0 0 1,0 0 0,1-2 0,0 0-1,0-1 1,0-1 0,0-1 0,1 0-1,1-1 1,-1 0 0,2-2 0,-1 1-1,1-2 1,1 0 0,0-1-1,1 0 1,-11-15 0,2-4 18,1-2 0,2 0 0,1 0 0,2-2-1,2 0 1,1-1 0,1 0 0,3 0 0,1-1 0,1 0 0,0-40 0,6 62-233,1-1 0,0 1 0,1 0 0,0 0 0,2 1 0,0-1 0,10-26 1,-1 14-391,0 0 0,2 1-1,20-28 1,3 4 59</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2T17:51:07.221"/>
    </inkml:context>
    <inkml:brush xml:id="br0">
      <inkml:brushProperty name="width" value="0.035" units="cm"/>
      <inkml:brushProperty name="height" value="0.035" units="cm"/>
    </inkml:brush>
  </inkml:definitions>
  <inkml:trace contextRef="#ctx0" brushRef="#br0">1 85 13027,'11'-26'1266,"4"-6"-468,-7 24-429,-7 8-306,0 0 1,-1-1-1,1 1 1,-1-1-1,1 1 1,-1-1 0,1 1-1,-1-1 1,1 1-1,-1-1 1,1 1-1,-1-1 1,0 1 0,1-1-1,-1 0 1,0 1-1,0-1 1,1 0 0,-1 1-1,0-1 1,0 0-1,0 1 1,0-1-1,0-1 1,0 2-52,0 0 1,0 0-1,0-1 1,0 1-1,0 0 0,0 0 1,0 0-1,0 0 1,0 0-1,0 0 0,0 0 1,0-1-1,0 1 1,0 0-1,0 0 0,0 0 1,0 0-1,0 0 1,1 0-1,-1 0 0,0-1 1,0 1-1,0 0 1,0 0-1,0 0 0,0 0 1,0 0-1,0 0 1,0 0-1,0 0 0,1 0 1,-1 0-1,0 0 1,0-1-1,0 1 0,0 0 1,0 0-1,0 0 1,1 0-1,-1 0 0,0 0 1,0 0-1,0 0 0,0 0 1,0 0-1,0 0 1,0 0-1,1 0 0,7 5 97,4 7-158,-7-4 51,-1 1 0,0-1 1,0 1-1,-1 0 0,-1 0 1,1 0-1,-1 1 0,1 13 1,-3-3 33,0 0 1,-1-1-1,-4 21 0,2-3-26,1 0-1,3 52 0,15 75-13,-4-52 6,0 236 15,-22 1 8,9-305-24,4 206 60,1-205 174,2 0 1,2-1 0,21 68 0,-11-55 1855,-16-62-908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2T17:50:27.587"/>
    </inkml:context>
    <inkml:brush xml:id="br0">
      <inkml:brushProperty name="width" value="0.035" units="cm"/>
      <inkml:brushProperty name="height" value="0.035" units="cm"/>
    </inkml:brush>
  </inkml:definitions>
  <inkml:trace contextRef="#ctx0" brushRef="#br0">358 285 12539,'11'-12'591,"-1"-1"0,0 0 0,-1 0 0,-1-1 0,0 0 0,12-30 0,-10 21-547,-6 16-13,1-1 0,0 1 1,0 0-1,0 0 0,1 1 1,0-1-1,1 1 1,-1 0-1,1 1 0,0 0 1,0 0-1,1 0 1,-1 1-1,1 0 0,0 1 1,0 0-1,12-3 0,5-1 73,1 1-1,-1 2 0,1 0 1,41 1-1,-43 4-102,0 1 0,0 1 0,-1 1 0,1 1-1,-1 1 1,0 1 0,0 1 0,-1 1 0,0 1 0,-1 1-1,0 1 1,-1 1 0,0 0 0,31 29 0,-27-20-11,0 1 0,-2 2-1,0 0 1,-2 1 0,-1 1 0,-1 1 0,-1 0 0,-2 1 0,-1 1 0,12 37-1,-19-42-38,-1 0-1,-2 0 1,0 0-1,-2 1 0,-1-1 1,0 1-1,-2-1 0,-2 1 1,0-1-1,-1 0 1,-1 0-1,-2 0 0,-18 46 1,10-37-18,-1-2-1,-1 0 1,-2 0 0,-1-2 0,-1 0 0,-2-2 0,-1 0 0,-1-2 0,-34 29 0,41-41 104,0-1 1,0-1-1,-1-1 1,0 0-1,-1-1 1,-1-1-1,1-1 1,-1-1-1,-42 9 1,37-13 19,0 0 1,0-2-1,0 0 1,0-2-1,0-1 1,0-1-1,0-1 1,-28-9-1,24 4 87,2 0 0,-1-2-1,1-2 1,1 0 0,1-2 0,0-1-1,0-1 1,2-1 0,0-1 0,1-1-1,1-1 1,1-1 0,1-1 0,1-1-1,1-1 1,2 0 0,0-1 0,-15-35-1,10 15 99,2-1 0,3 0 1,1-1-1,2-1 0,3 0 0,-5-61 0,12 82-295,2 0-1,2 0 1,0 0 0,1 1-1,2-1 1,1 1 0,1 0-1,2 0 1,0 0 0,2 1-1,1 1 1,23-42 0,-27 57-149,0 0 0,0 0 1,1 1-1,1 0 0,-1 0 0,1 1 1,1 0-1,0 1 0,0 0 1,0 1-1,1 0 0,0 0 0,13-4 1,-9 5-80,0 0 1,1 2 0,-1 0-1,1 1 1,-1 0-1,1 1 1,0 1 0,0 1-1,26 3 1,36 12-267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2T17:50:28.396"/>
    </inkml:context>
    <inkml:brush xml:id="br0">
      <inkml:brushProperty name="width" value="0.035" units="cm"/>
      <inkml:brushProperty name="height" value="0.035" units="cm"/>
    </inkml:brush>
  </inkml:definitions>
  <inkml:trace contextRef="#ctx0" brushRef="#br0">298 333 11122,'-1'0'234,"0"0"0,0 0-1,0 0 1,0-1 0,0 1 0,0 0-1,0-1 1,0 1 0,0 0-1,0-1 1,0 1 0,0-1-1,1 1 1,-1-1 0,0 0 0,0 1-1,1-1 1,-2-1 0,-9-21 676,9 18-935,1 0 0,0 1 1,0-1-1,1 0 0,0 0 0,0 0 1,0 0-1,1-4 0,1 0 59,1 0 0,1 0 0,-1 1-1,2-1 1,-1 1 0,1 0 0,0 1 0,1-1-1,0 1 1,0 0 0,0 0 0,8-6 0,5-2 296,0 0 1,0 2-1,33-18 1,-31 20-310,2 1 0,-1 2-1,1 0 1,1 1 0,-1 1 0,1 1 0,0 1 0,1 2-1,-1 0 1,0 1 0,1 2 0,-1 0 0,0 2 0,0 0-1,0 2 1,0 1 0,-1 1 0,0 0 0,0 2 0,-1 1 0,0 1-1,0 0 1,-2 2 0,1 0 0,-2 2 0,27 23 0,-25-17-52,-1 0 1,-1 2 0,-1 0 0,-1 1 0,-1 1 0,-1 0-1,-2 1 1,0 1 0,16 49 0,-24-57-57,0 0-1,0 1 1,-2-1 0,-1 1 0,0 0 0,-1 0 0,-2-1 0,0 1-1,0 0 1,-2 0 0,-1-1 0,0 1 0,-1-1 0,-2 0-1,-11 26 1,8-26 27,-2 0 0,1 0 0,-2-1 0,-1-1-1,0 0 1,-1-1 0,0-1 0,-2 0 0,-29 21-1,22-21 25,0-1-1,-1-1 1,0-1-1,-1-1 1,-1-2 0,1 0-1,-32 5 1,23-8 234,-1-1 1,0-2-1,0-1 1,0-2 0,0-2-1,0-1 1,0-1 0,1-3-1,0 0 1,0-3-1,0 0 1,-42-21 0,46 16 289,1-1 1,1-1-1,0-2 1,-44-38 0,59 44-368,1 1 1,1-1-1,0-1 1,1 0-1,1-1 1,0 0-1,1-1 1,0 0-1,1 0 1,-9-30-1,10 21-118,2-1-1,1 0 1,0 0-1,3-1 1,0 1 0,1 0-1,1-1 1,2 1-1,11-47 1,1 19-787,2 0 1,3 2-1,40-78 0,-32 75-544,-4 4 471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2T17:50:29.141"/>
    </inkml:context>
    <inkml:brush xml:id="br0">
      <inkml:brushProperty name="width" value="0.035" units="cm"/>
      <inkml:brushProperty name="height" value="0.035" units="cm"/>
    </inkml:brush>
  </inkml:definitions>
  <inkml:trace contextRef="#ctx0" brushRef="#br0">591 574 14987,'-13'-10'255,"-14"-9"283,0-1 0,-38-39-1,58 53-474,1-1-1,1 0 1,-1 0 0,1-1-1,0 0 1,1 0 0,0 0-1,0 0 1,1 0-1,0-1 1,0 0 0,1 1-1,0-1 1,-1-17-1,3 16-14,1-1-1,0 0 1,0 1-1,1-1 1,0 0-1,1 1 1,1 0-1,-1 0 1,11-19-1,-7 16-25,2 0 0,-1 0 0,2 1 0,-1 1 0,2 0 0,19-17 0,-15 16-17,2 0-1,-1 1 1,2 0-1,-1 2 0,1 0 1,1 1-1,0 0 0,0 2 1,0 0-1,1 2 1,23-3-1,-20 5-40,1 2-1,-1 1 1,1 0 0,-1 2 0,0 1-1,0 1 1,0 1 0,42 16 0,-31-7-9,-2 0 0,0 2 0,-1 2 0,-1 0 0,32 29 0,-40-29 18,-1 1-1,-2 0 1,0 2 0,-1 0-1,-1 2 1,-1 0 0,-1 0-1,-1 1 1,-1 1 0,-2 0 0,0 1-1,-2 0 1,6 29 0,-11-36-2,0 0 1,-2 0-1,0 0 1,-1 1-1,-2-1 1,0 0-1,0 0 1,-2 0-1,-1 0 1,0 0-1,-2-1 1,0 1-1,-1-1 1,-1-1-1,0 0 1,-2 0-1,0 0 1,-1-1-1,-15 18 1,8-14 67,-2-1-1,0-1 1,-1 0 0,-1-2 0,0 0 0,-2-2 0,0 0 0,-31 13 0,25-15 51,-2-1 0,1-2 0,-2-1 0,1-1 0,-1-2 0,-48 3 0,41-8 105,0-1 0,0-2 0,0-2 0,1-2 0,0-1 0,0-2-1,0-1 1,2-3 0,-1-1 0,1-1 0,1-2 0,-43-28 0,48 24 62,1-1 1,1-1-1,1-2 1,1-1-1,-33-40 1,47 51-207,2-1 1,0 0-1,0-1 1,2-1-1,0 1 1,1-1 0,1-1-1,1 1 1,0-1-1,1 0 1,1-1-1,-1-19 1,5 21-137,1 1 1,0-1 0,1 1-1,1 0 1,1 0-1,1 0 1,0 0 0,1 1-1,0 0 1,16-26-1,-8 18-351,2-1 0,0 2 0,2 0-1,1 1 1,36-33 0,-32 35-304,44-27-1,35-13-253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2T17:50:29.936"/>
    </inkml:context>
    <inkml:brush xml:id="br0">
      <inkml:brushProperty name="width" value="0.035" units="cm"/>
      <inkml:brushProperty name="height" value="0.035" units="cm"/>
    </inkml:brush>
  </inkml:definitions>
  <inkml:trace contextRef="#ctx0" brushRef="#br0">3622 0 13867,'-10'4'326,"0"-1"0,0 0-1,-1-1 1,1 0 0,-1 0 0,1-1 0,-1-1 0,-14 0-1,-34 3-100,-93 23-200,-205 65 0,137-31-39,-600 194 22,459-151 0,9-3-23,104-19 61,-257 98-85,397-140 144,-141 33 1,194-58 124,50-12-163,4-2-48,-1 1 0,1-1 0,0 1-1,-1-1 1,1 0 0,-1 1 0,1-1 0,-1 0 0,1 0-1,-1 0 1,1 0 0,0 0 0,-3-1 0,7 1-183,0 0 0,0 0 1,0 0-1,0-1 0,1 1 0,-1-1 1,0 0-1,0 0 0,0 0 1,0 0-1,0-1 0,-1 1 0,1-1 1,0 1-1,-1-1 0,5-4 1,1-5-179</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2T17:50:30.762"/>
    </inkml:context>
    <inkml:brush xml:id="br0">
      <inkml:brushProperty name="width" value="0.035" units="cm"/>
      <inkml:brushProperty name="height" value="0.035" units="cm"/>
    </inkml:brush>
  </inkml:definitions>
  <inkml:trace contextRef="#ctx0" brushRef="#br0">3081 3197 11354,'0'0'68,"0"0"-1,0 1 0,0-1 0,0 0 0,0 1 0,0-1 0,0 0 0,0 1 1,0-1-1,0 1 0,0-1 0,0 0 0,0 0 0,0 1 0,-1-1 1,1 0-1,0 1 0,0-1 0,0 0 0,-1 1 0,1-1 0,0 0 0,0 0 1,-1 1-1,1-1 0,0 0 0,-1 0 0,1 0 0,0 0 0,0 1 1,-1-1-1,1 0 0,-1 0 0,1 0 0,0 0 0,-1 0 0,1 0 0,0 0 1,-1 0-1,0 0 0,-19-6 1046,-19-19-462,9 1-259,1-2 0,-33-37 0,30 29-250,-128-152 638,2 2-553,132 157-226,-368-373 27,-19 22-9,-135-121 122,-12-101 906,526 563-1067,-322-391 416,286 348-31,44 53-185,2-1-1,1-1 1,1-1 0,-19-36-1,40 65-181,1 0 0,-1 0 0,1 1 0,0-1-1,-1 0 1,1 0 0,0 0 0,-1 0 0,1 0 0,0 0-1,0 0 1,0 1 0,0-1 0,0 0 0,0 0 0,0 0-1,0 0 1,0 0 0,0 0 0,0 0 0,1 0 0,-1 0-1,0 0 1,1 1 0,-1-1 0,1-1 0,0 1-57,0 1 0,-1-1 1,1 1-1,0 0 0,0 0 1,0-1-1,-1 1 0,1 0 1,0 0-1,0 0 0,0 0 1,-1 0-1,1 0 0,0 0 0,0 0 1,0 0-1,0 1 0,-1-1 1,1 0-1,0 0 0,0 1 1,-1-1-1,1 0 0,0 1 1,-1-1-1,1 1 0,0-1 0,0 2 1,22 12-2223,-12-6 1478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2T17:50:31.700"/>
    </inkml:context>
    <inkml:brush xml:id="br0">
      <inkml:brushProperty name="width" value="0.035" units="cm"/>
      <inkml:brushProperty name="height" value="0.035" units="cm"/>
    </inkml:brush>
  </inkml:definitions>
  <inkml:trace contextRef="#ctx0" brushRef="#br0">107 2902 11474,'-17'6'422,"0"1"-1,-22 13 0,11-5 573,23-13 1459,6-5-1112,3-4-1033,7-20 88,1 1 0,2 0 0,0 1 0,32-41 0,-15 23-187,96-113-98,-35 48-81,-31 26 31,-4-2 0,65-129 0,255-407-234,-345 572 193,43-56-54,93-98 0,-48 61 14,176-174 45,-243 263-22,178-156 110,-226 203-107,22-17 109,-2-1-1,40-46 0,-50 52-52,0 1-1,1 0 0,34-25 0,60-33-259,-46 33-910,-42 27-499,27-25 0,-37 30 687,4 0 290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F900B7-7E19-4596-B7EE-584BBE625343}" type="datetimeFigureOut">
              <a:rPr lang="en-US" smtClean="0"/>
              <a:t>5/9/2025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627CEA-2B8E-4670-A250-273F484E9DE1}" type="slidenum">
              <a:rPr lang="en-US" smtClean="0"/>
              <a:t>‹#›</a:t>
            </a:fld>
            <a:endParaRPr lang="en-US"/>
          </a:p>
        </p:txBody>
      </p:sp>
    </p:spTree>
    <p:extLst>
      <p:ext uri="{BB962C8B-B14F-4D97-AF65-F5344CB8AC3E}">
        <p14:creationId xmlns:p14="http://schemas.microsoft.com/office/powerpoint/2010/main" val="3829196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negative edge weights: Maybe we get a resource at a location (stop at a gas station or in a video game get more energy); Maybe this came out of a reduction (the numbers aren’t “really” distances---we’ll see an example of this)</a:t>
            </a:r>
          </a:p>
        </p:txBody>
      </p:sp>
      <p:sp>
        <p:nvSpPr>
          <p:cNvPr id="4" name="Slide Number Placeholder 3"/>
          <p:cNvSpPr>
            <a:spLocks noGrp="1"/>
          </p:cNvSpPr>
          <p:nvPr>
            <p:ph type="sldNum" sz="quarter" idx="5"/>
          </p:nvPr>
        </p:nvSpPr>
        <p:spPr/>
        <p:txBody>
          <a:bodyPr/>
          <a:lstStyle/>
          <a:p>
            <a:fld id="{18627CEA-2B8E-4670-A250-273F484E9DE1}" type="slidenum">
              <a:rPr lang="en-US" smtClean="0"/>
              <a:t>6</a:t>
            </a:fld>
            <a:endParaRPr lang="en-US"/>
          </a:p>
        </p:txBody>
      </p:sp>
    </p:spTree>
    <p:extLst>
      <p:ext uri="{BB962C8B-B14F-4D97-AF65-F5344CB8AC3E}">
        <p14:creationId xmlns:p14="http://schemas.microsoft.com/office/powerpoint/2010/main" val="2439376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9:55</a:t>
            </a:r>
          </a:p>
        </p:txBody>
      </p:sp>
      <p:sp>
        <p:nvSpPr>
          <p:cNvPr id="4" name="Slide Number Placeholder 3"/>
          <p:cNvSpPr>
            <a:spLocks noGrp="1"/>
          </p:cNvSpPr>
          <p:nvPr>
            <p:ph type="sldNum" sz="quarter" idx="10"/>
          </p:nvPr>
        </p:nvSpPr>
        <p:spPr/>
        <p:txBody>
          <a:bodyPr/>
          <a:lstStyle/>
          <a:p>
            <a:fld id="{93B336D0-BB87-4158-9DDA-BA914A234D18}" type="slidenum">
              <a:rPr lang="en-US" smtClean="0"/>
              <a:t>10</a:t>
            </a:fld>
            <a:endParaRPr lang="en-US"/>
          </a:p>
        </p:txBody>
      </p:sp>
    </p:spTree>
    <p:extLst>
      <p:ext uri="{BB962C8B-B14F-4D97-AF65-F5344CB8AC3E}">
        <p14:creationId xmlns:p14="http://schemas.microsoft.com/office/powerpoint/2010/main" val="519673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7 minutes.</a:t>
            </a:r>
          </a:p>
        </p:txBody>
      </p:sp>
      <p:sp>
        <p:nvSpPr>
          <p:cNvPr id="4" name="Slide Number Placeholder 3"/>
          <p:cNvSpPr>
            <a:spLocks noGrp="1"/>
          </p:cNvSpPr>
          <p:nvPr>
            <p:ph type="sldNum" sz="quarter" idx="10"/>
          </p:nvPr>
        </p:nvSpPr>
        <p:spPr/>
        <p:txBody>
          <a:bodyPr/>
          <a:lstStyle/>
          <a:p>
            <a:fld id="{93B336D0-BB87-4158-9DDA-BA914A234D18}" type="slidenum">
              <a:rPr lang="en-US" smtClean="0"/>
              <a:t>30</a:t>
            </a:fld>
            <a:endParaRPr lang="en-US"/>
          </a:p>
        </p:txBody>
      </p:sp>
    </p:spTree>
    <p:extLst>
      <p:ext uri="{BB962C8B-B14F-4D97-AF65-F5344CB8AC3E}">
        <p14:creationId xmlns:p14="http://schemas.microsoft.com/office/powerpoint/2010/main" val="3339824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Assume all edges are independent of each other</a:t>
            </a:r>
          </a:p>
        </p:txBody>
      </p:sp>
      <p:sp>
        <p:nvSpPr>
          <p:cNvPr id="4" name="Slide Number Placeholder 3"/>
          <p:cNvSpPr>
            <a:spLocks noGrp="1"/>
          </p:cNvSpPr>
          <p:nvPr>
            <p:ph type="sldNum" sz="quarter" idx="5"/>
          </p:nvPr>
        </p:nvSpPr>
        <p:spPr/>
        <p:txBody>
          <a:bodyPr/>
          <a:lstStyle/>
          <a:p>
            <a:fld id="{18627CEA-2B8E-4670-A250-273F484E9DE1}" type="slidenum">
              <a:rPr lang="en-US" smtClean="0"/>
              <a:t>31</a:t>
            </a:fld>
            <a:endParaRPr lang="en-US"/>
          </a:p>
        </p:txBody>
      </p:sp>
    </p:spTree>
    <p:extLst>
      <p:ext uri="{BB962C8B-B14F-4D97-AF65-F5344CB8AC3E}">
        <p14:creationId xmlns:p14="http://schemas.microsoft.com/office/powerpoint/2010/main" val="2218651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B294D0A-4376-486F-89EB-B6B7EBD6EC11}"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C909C1-42D9-4B35-930A-7BAFFCF6AD0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135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0B294D0A-4376-486F-89EB-B6B7EBD6EC11}" type="datetimeFigureOut">
              <a:rPr lang="en-US" smtClean="0"/>
              <a:t>5/9/2025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DDC909C1-42D9-4B35-930A-7BAFFCF6AD02}"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16797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0B294D0A-4376-486F-89EB-B6B7EBD6EC11}" type="datetimeFigureOut">
              <a:rPr lang="en-US" smtClean="0"/>
              <a:t>5/9/2025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DDC909C1-42D9-4B35-930A-7BAFFCF6AD02}"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58378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294D0A-4376-486F-89EB-B6B7EBD6EC11}"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C909C1-42D9-4B35-930A-7BAFFCF6AD02}" type="slidenum">
              <a:rPr lang="en-US" smtClean="0"/>
              <a:t>‹#›</a:t>
            </a:fld>
            <a:endParaRPr lang="en-US"/>
          </a:p>
        </p:txBody>
      </p:sp>
    </p:spTree>
    <p:extLst>
      <p:ext uri="{BB962C8B-B14F-4D97-AF65-F5344CB8AC3E}">
        <p14:creationId xmlns:p14="http://schemas.microsoft.com/office/powerpoint/2010/main" val="418591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294D0A-4376-486F-89EB-B6B7EBD6EC11}"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C909C1-42D9-4B35-930A-7BAFFCF6AD0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016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294D0A-4376-486F-89EB-B6B7EBD6EC11}" type="datetimeFigureOut">
              <a:rPr lang="en-US" smtClean="0"/>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C909C1-42D9-4B35-930A-7BAFFCF6AD02}"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3933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7" name="Date Placeholder 6"/>
          <p:cNvSpPr>
            <a:spLocks noGrp="1"/>
          </p:cNvSpPr>
          <p:nvPr>
            <p:ph type="dt" sz="half" idx="10"/>
          </p:nvPr>
        </p:nvSpPr>
        <p:spPr/>
        <p:txBody>
          <a:bodyPr/>
          <a:lstStyle/>
          <a:p>
            <a:fld id="{0B294D0A-4376-486F-89EB-B6B7EBD6EC11}" type="datetimeFigureOut">
              <a:rPr lang="en-US" smtClean="0"/>
              <a:t>5/9/2025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C909C1-42D9-4B35-930A-7BAFFCF6AD02}"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7689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294D0A-4376-486F-89EB-B6B7EBD6EC11}" type="datetimeFigureOut">
              <a:rPr lang="en-US" smtClean="0"/>
              <a:t>5/9/2025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C909C1-42D9-4B35-930A-7BAFFCF6AD02}" type="slidenum">
              <a:rPr lang="en-US" smtClean="0"/>
              <a:t>‹#›</a:t>
            </a:fld>
            <a:endParaRPr lang="en-US"/>
          </a:p>
        </p:txBody>
      </p:sp>
    </p:spTree>
    <p:extLst>
      <p:ext uri="{BB962C8B-B14F-4D97-AF65-F5344CB8AC3E}">
        <p14:creationId xmlns:p14="http://schemas.microsoft.com/office/powerpoint/2010/main" val="160769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94D0A-4376-486F-89EB-B6B7EBD6EC11}" type="datetimeFigureOut">
              <a:rPr lang="en-US" smtClean="0"/>
              <a:t>5/9/2025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C909C1-42D9-4B35-930A-7BAFFCF6AD02}" type="slidenum">
              <a:rPr lang="en-US" smtClean="0"/>
              <a:t>‹#›</a:t>
            </a:fld>
            <a:endParaRPr lang="en-US"/>
          </a:p>
        </p:txBody>
      </p:sp>
    </p:spTree>
    <p:extLst>
      <p:ext uri="{BB962C8B-B14F-4D97-AF65-F5344CB8AC3E}">
        <p14:creationId xmlns:p14="http://schemas.microsoft.com/office/powerpoint/2010/main" val="1783574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294D0A-4376-486F-89EB-B6B7EBD6EC11}" type="datetimeFigureOut">
              <a:rPr lang="en-US" smtClean="0"/>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C909C1-42D9-4B35-930A-7BAFFCF6AD0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965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0B294D0A-4376-486F-89EB-B6B7EBD6EC11}" type="datetimeFigureOut">
              <a:rPr lang="en-US" smtClean="0"/>
              <a:t>5/9/2025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DDC909C1-42D9-4B35-930A-7BAFFCF6AD02}"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6621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0B294D0A-4376-486F-89EB-B6B7EBD6EC11}" type="datetimeFigureOut">
              <a:rPr lang="en-US" smtClean="0"/>
              <a:t>5/9/2025</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DDC909C1-42D9-4B35-930A-7BAFFCF6AD02}"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2776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6" Type="http://schemas.openxmlformats.org/officeDocument/2006/relationships/customXml" Target="../ink/ink13.xml"/><Relationship Id="rId21" Type="http://schemas.openxmlformats.org/officeDocument/2006/relationships/image" Target="../media/image17.png"/><Relationship Id="rId42" Type="http://schemas.openxmlformats.org/officeDocument/2006/relationships/customXml" Target="../ink/ink21.xml"/><Relationship Id="rId47" Type="http://schemas.openxmlformats.org/officeDocument/2006/relationships/image" Target="../media/image32.png"/><Relationship Id="rId63" Type="http://schemas.openxmlformats.org/officeDocument/2006/relationships/image" Target="../media/image40.png"/><Relationship Id="rId68" Type="http://schemas.openxmlformats.org/officeDocument/2006/relationships/customXml" Target="../ink/ink34.xml"/><Relationship Id="rId2" Type="http://schemas.openxmlformats.org/officeDocument/2006/relationships/customXml" Target="../ink/ink1.xml"/><Relationship Id="rId16" Type="http://schemas.openxmlformats.org/officeDocument/2006/relationships/customXml" Target="../ink/ink8.xml"/><Relationship Id="rId29" Type="http://schemas.openxmlformats.org/officeDocument/2006/relationships/image" Target="../media/image22.png"/><Relationship Id="rId11" Type="http://schemas.openxmlformats.org/officeDocument/2006/relationships/image" Target="../media/image12.png"/><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27.png"/><Relationship Id="rId40" Type="http://schemas.openxmlformats.org/officeDocument/2006/relationships/customXml" Target="../ink/ink20.xml"/><Relationship Id="rId45" Type="http://schemas.openxmlformats.org/officeDocument/2006/relationships/image" Target="../media/image31.png"/><Relationship Id="rId53" Type="http://schemas.openxmlformats.org/officeDocument/2006/relationships/image" Target="../media/image35.png"/><Relationship Id="rId58" Type="http://schemas.openxmlformats.org/officeDocument/2006/relationships/customXml" Target="../ink/ink29.xml"/><Relationship Id="rId66" Type="http://schemas.openxmlformats.org/officeDocument/2006/relationships/customXml" Target="../ink/ink33.xml"/><Relationship Id="rId74" Type="http://schemas.openxmlformats.org/officeDocument/2006/relationships/customXml" Target="../ink/ink37.xml"/><Relationship Id="rId5" Type="http://schemas.openxmlformats.org/officeDocument/2006/relationships/image" Target="../media/image9.png"/><Relationship Id="rId61" Type="http://schemas.openxmlformats.org/officeDocument/2006/relationships/image" Target="../media/image39.png"/><Relationship Id="rId19" Type="http://schemas.openxmlformats.org/officeDocument/2006/relationships/image" Target="../media/image16.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21.png"/><Relationship Id="rId30" Type="http://schemas.openxmlformats.org/officeDocument/2006/relationships/customXml" Target="../ink/ink15.xml"/><Relationship Id="rId35" Type="http://schemas.openxmlformats.org/officeDocument/2006/relationships/image" Target="../media/image26.png"/><Relationship Id="rId43" Type="http://schemas.openxmlformats.org/officeDocument/2006/relationships/image" Target="../media/image30.png"/><Relationship Id="rId48" Type="http://schemas.openxmlformats.org/officeDocument/2006/relationships/customXml" Target="../ink/ink24.xml"/><Relationship Id="rId56" Type="http://schemas.openxmlformats.org/officeDocument/2006/relationships/customXml" Target="../ink/ink28.xml"/><Relationship Id="rId64" Type="http://schemas.openxmlformats.org/officeDocument/2006/relationships/customXml" Target="../ink/ink32.xml"/><Relationship Id="rId69" Type="http://schemas.openxmlformats.org/officeDocument/2006/relationships/image" Target="../media/image43.png"/><Relationship Id="rId8" Type="http://schemas.openxmlformats.org/officeDocument/2006/relationships/customXml" Target="../ink/ink4.xml"/><Relationship Id="rId51" Type="http://schemas.openxmlformats.org/officeDocument/2006/relationships/image" Target="../media/image34.png"/><Relationship Id="rId72" Type="http://schemas.openxmlformats.org/officeDocument/2006/relationships/customXml" Target="../ink/ink36.xml"/><Relationship Id="rId3" Type="http://schemas.openxmlformats.org/officeDocument/2006/relationships/image" Target="../media/image7.png"/><Relationship Id="rId12" Type="http://schemas.openxmlformats.org/officeDocument/2006/relationships/customXml" Target="../ink/ink6.xml"/><Relationship Id="rId17" Type="http://schemas.openxmlformats.org/officeDocument/2006/relationships/image" Target="../media/image15.png"/><Relationship Id="rId25" Type="http://schemas.openxmlformats.org/officeDocument/2006/relationships/image" Target="../media/image20.png"/><Relationship Id="rId33" Type="http://schemas.openxmlformats.org/officeDocument/2006/relationships/image" Target="../media/image25.png"/><Relationship Id="rId38" Type="http://schemas.openxmlformats.org/officeDocument/2006/relationships/customXml" Target="../ink/ink19.xml"/><Relationship Id="rId46" Type="http://schemas.openxmlformats.org/officeDocument/2006/relationships/customXml" Target="../ink/ink23.xml"/><Relationship Id="rId59" Type="http://schemas.openxmlformats.org/officeDocument/2006/relationships/image" Target="../media/image38.png"/><Relationship Id="rId67" Type="http://schemas.openxmlformats.org/officeDocument/2006/relationships/image" Target="../media/image42.png"/><Relationship Id="rId20" Type="http://schemas.openxmlformats.org/officeDocument/2006/relationships/customXml" Target="../ink/ink10.xml"/><Relationship Id="rId41" Type="http://schemas.openxmlformats.org/officeDocument/2006/relationships/image" Target="../media/image29.png"/><Relationship Id="rId54" Type="http://schemas.openxmlformats.org/officeDocument/2006/relationships/customXml" Target="../ink/ink27.xml"/><Relationship Id="rId62" Type="http://schemas.openxmlformats.org/officeDocument/2006/relationships/customXml" Target="../ink/ink31.xml"/><Relationship Id="rId70" Type="http://schemas.openxmlformats.org/officeDocument/2006/relationships/customXml" Target="../ink/ink35.xml"/><Relationship Id="rId75"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customXml" Target="../ink/ink3.xml"/><Relationship Id="rId15" Type="http://schemas.openxmlformats.org/officeDocument/2006/relationships/image" Target="../media/image14.png"/><Relationship Id="rId23" Type="http://schemas.openxmlformats.org/officeDocument/2006/relationships/image" Target="../media/image18.png"/><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33.png"/><Relationship Id="rId57" Type="http://schemas.openxmlformats.org/officeDocument/2006/relationships/image" Target="../media/image37.png"/><Relationship Id="rId10" Type="http://schemas.openxmlformats.org/officeDocument/2006/relationships/customXml" Target="../ink/ink5.xml"/><Relationship Id="rId31" Type="http://schemas.openxmlformats.org/officeDocument/2006/relationships/image" Target="../media/image24.png"/><Relationship Id="rId44" Type="http://schemas.openxmlformats.org/officeDocument/2006/relationships/customXml" Target="../ink/ink22.xml"/><Relationship Id="rId52" Type="http://schemas.openxmlformats.org/officeDocument/2006/relationships/customXml" Target="../ink/ink26.xml"/><Relationship Id="rId60" Type="http://schemas.openxmlformats.org/officeDocument/2006/relationships/customXml" Target="../ink/ink30.xml"/><Relationship Id="rId65" Type="http://schemas.openxmlformats.org/officeDocument/2006/relationships/image" Target="../media/image41.png"/><Relationship Id="rId73" Type="http://schemas.openxmlformats.org/officeDocument/2006/relationships/image" Target="../media/image45.png"/><Relationship Id="rId4" Type="http://schemas.openxmlformats.org/officeDocument/2006/relationships/customXml" Target="../ink/ink2.xml"/><Relationship Id="rId9" Type="http://schemas.openxmlformats.org/officeDocument/2006/relationships/image" Target="../media/image11.png"/><Relationship Id="rId13" Type="http://schemas.openxmlformats.org/officeDocument/2006/relationships/image" Target="../media/image13.png"/><Relationship Id="rId18" Type="http://schemas.openxmlformats.org/officeDocument/2006/relationships/customXml" Target="../ink/ink9.xml"/><Relationship Id="rId39" Type="http://schemas.openxmlformats.org/officeDocument/2006/relationships/image" Target="../media/image28.png"/><Relationship Id="rId34" Type="http://schemas.openxmlformats.org/officeDocument/2006/relationships/customXml" Target="../ink/ink17.xml"/><Relationship Id="rId50" Type="http://schemas.openxmlformats.org/officeDocument/2006/relationships/customXml" Target="../ink/ink25.xml"/><Relationship Id="rId55" Type="http://schemas.openxmlformats.org/officeDocument/2006/relationships/image" Target="../media/image36.png"/><Relationship Id="rId7" Type="http://schemas.openxmlformats.org/officeDocument/2006/relationships/image" Target="../media/image10.png"/><Relationship Id="rId71" Type="http://schemas.openxmlformats.org/officeDocument/2006/relationships/image" Target="../media/image44.png"/></Relationships>
</file>

<file path=ppt/slides/_rels/slide17.xml.rels><?xml version="1.0" encoding="UTF-8" standalone="yes"?>
<Relationships xmlns="http://schemas.openxmlformats.org/package/2006/relationships"><Relationship Id="rId2" Type="http://schemas.openxmlformats.org/officeDocument/2006/relationships/image" Target="../media/image20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8.png"/><Relationship Id="rId7" Type="http://schemas.openxmlformats.org/officeDocument/2006/relationships/hyperlink" Target="http://commons.wikimedia.org/wiki/File:Phone_Shiny_Icon.sv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3.png"/><Relationship Id="rId5" Type="http://schemas.openxmlformats.org/officeDocument/2006/relationships/hyperlink" Target="http://saasmarketingstrategy.blogspot.com/2013/02/old-tactics-can-still-work-for-saas.html" TargetMode="External"/><Relationship Id="rId10" Type="http://schemas.openxmlformats.org/officeDocument/2006/relationships/image" Target="../media/image52.jpg"/><Relationship Id="rId4" Type="http://schemas.openxmlformats.org/officeDocument/2006/relationships/image" Target="../media/image49.jpeg"/><Relationship Id="rId9" Type="http://schemas.openxmlformats.org/officeDocument/2006/relationships/hyperlink" Target="http://commons.wikimedia.org/wiki/File:Emoji_u1f40e.svg"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hyperlink" Target="http://saasmarketingstrategy.blogspot.com/2013/02/old-tactics-can-still-work-for-saas.html" TargetMode="External"/><Relationship Id="rId7" Type="http://schemas.openxmlformats.org/officeDocument/2006/relationships/hyperlink" Target="http://commons.wikimedia.org/wiki/File:Emoji_u1f40e.svg" TargetMode="External"/><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hyperlink" Target="http://commons.wikimedia.org/wiki/File:Phone_Shiny_Icon.svg" TargetMode="External"/><Relationship Id="rId4" Type="http://schemas.openxmlformats.org/officeDocument/2006/relationships/image" Target="../media/image50.png"/><Relationship Id="rId9" Type="http://schemas.openxmlformats.org/officeDocument/2006/relationships/image" Target="../media/image53.png"/></Relationships>
</file>

<file path=ppt/slides/_rels/slide33.xml.rels><?xml version="1.0" encoding="UTF-8" standalone="yes"?>
<Relationships xmlns="http://schemas.openxmlformats.org/package/2006/relationships"><Relationship Id="rId8" Type="http://schemas.openxmlformats.org/officeDocument/2006/relationships/hyperlink" Target="http://commons.wikimedia.org/wiki/File:Emoji_u1f40e.svg" TargetMode="External"/><Relationship Id="rId3" Type="http://schemas.openxmlformats.org/officeDocument/2006/relationships/image" Target="../media/image49.jpeg"/><Relationship Id="rId7" Type="http://schemas.openxmlformats.org/officeDocument/2006/relationships/image" Target="../media/image51.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hyperlink" Target="http://commons.wikimedia.org/wiki/File:Phone_Shiny_Icon.svg" TargetMode="External"/><Relationship Id="rId5" Type="http://schemas.openxmlformats.org/officeDocument/2006/relationships/image" Target="../media/image50.png"/><Relationship Id="rId10" Type="http://schemas.openxmlformats.org/officeDocument/2006/relationships/image" Target="../media/image53.png"/><Relationship Id="rId4" Type="http://schemas.openxmlformats.org/officeDocument/2006/relationships/hyperlink" Target="http://saasmarketingstrategy.blogspot.com/2013/02/old-tactics-can-still-work-for-saas.html" TargetMode="External"/><Relationship Id="rId9" Type="http://schemas.openxmlformats.org/officeDocument/2006/relationships/image" Target="../media/image52.jpg"/></Relationships>
</file>

<file path=ppt/slides/_rels/slide34.xml.rels><?xml version="1.0" encoding="UTF-8" standalone="yes"?>
<Relationships xmlns="http://schemas.openxmlformats.org/package/2006/relationships"><Relationship Id="rId8" Type="http://schemas.openxmlformats.org/officeDocument/2006/relationships/image" Target="../media/image52.jpg"/><Relationship Id="rId13" Type="http://schemas.openxmlformats.org/officeDocument/2006/relationships/image" Target="../media/image61.png"/><Relationship Id="rId3" Type="http://schemas.openxmlformats.org/officeDocument/2006/relationships/hyperlink" Target="http://saasmarketingstrategy.blogspot.com/2013/02/old-tactics-can-still-work-for-saas.html" TargetMode="External"/><Relationship Id="rId7" Type="http://schemas.openxmlformats.org/officeDocument/2006/relationships/hyperlink" Target="http://commons.wikimedia.org/wiki/File:Emoji_u1f40e.svg" TargetMode="External"/><Relationship Id="rId12" Type="http://schemas.openxmlformats.org/officeDocument/2006/relationships/image" Target="../media/image60.pn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59.png"/><Relationship Id="rId5" Type="http://schemas.openxmlformats.org/officeDocument/2006/relationships/hyperlink" Target="http://commons.wikimedia.org/wiki/File:Phone_Shiny_Icon.svg" TargetMode="External"/><Relationship Id="rId10" Type="http://schemas.openxmlformats.org/officeDocument/2006/relationships/image" Target="../media/image58.jpeg"/><Relationship Id="rId4" Type="http://schemas.openxmlformats.org/officeDocument/2006/relationships/image" Target="../media/image55.png"/><Relationship Id="rId9" Type="http://schemas.openxmlformats.org/officeDocument/2006/relationships/image" Target="../media/image5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0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CF823-8573-36CB-82CE-F526F0A6B567}"/>
              </a:ext>
            </a:extLst>
          </p:cNvPr>
          <p:cNvSpPr>
            <a:spLocks noGrp="1"/>
          </p:cNvSpPr>
          <p:nvPr>
            <p:ph type="ctrTitle"/>
          </p:nvPr>
        </p:nvSpPr>
        <p:spPr/>
        <p:txBody>
          <a:bodyPr/>
          <a:lstStyle/>
          <a:p>
            <a:r>
              <a:rPr lang="en-US" dirty="0"/>
              <a:t>Reductions</a:t>
            </a:r>
            <a:br>
              <a:rPr lang="en-US" dirty="0"/>
            </a:br>
            <a:r>
              <a:rPr lang="en-US" dirty="0"/>
              <a:t>And More on Graphs</a:t>
            </a:r>
          </a:p>
        </p:txBody>
      </p:sp>
      <p:sp>
        <p:nvSpPr>
          <p:cNvPr id="3" name="Subtitle 2">
            <a:extLst>
              <a:ext uri="{FF2B5EF4-FFF2-40B4-BE49-F238E27FC236}">
                <a16:creationId xmlns:a16="http://schemas.microsoft.com/office/drawing/2014/main" id="{94C8B1CE-72B4-0D9E-996C-2FF842D366A2}"/>
              </a:ext>
            </a:extLst>
          </p:cNvPr>
          <p:cNvSpPr>
            <a:spLocks noGrp="1"/>
          </p:cNvSpPr>
          <p:nvPr>
            <p:ph type="subTitle" idx="1"/>
          </p:nvPr>
        </p:nvSpPr>
        <p:spPr/>
        <p:txBody>
          <a:bodyPr/>
          <a:lstStyle/>
          <a:p>
            <a:r>
              <a:rPr lang="en-US" dirty="0"/>
              <a:t>CSE 332 Spring 25</a:t>
            </a:r>
          </a:p>
          <a:p>
            <a:r>
              <a:rPr lang="en-US"/>
              <a:t>Lecture 18</a:t>
            </a:r>
          </a:p>
        </p:txBody>
      </p:sp>
      <p:pic>
        <p:nvPicPr>
          <p:cNvPr id="4" name="Picture 3">
            <a:extLst>
              <a:ext uri="{FF2B5EF4-FFF2-40B4-BE49-F238E27FC236}">
                <a16:creationId xmlns:a16="http://schemas.microsoft.com/office/drawing/2014/main" id="{B13D74CB-2CD2-57D5-311A-C7518A765C70}"/>
              </a:ext>
            </a:extLst>
          </p:cNvPr>
          <p:cNvPicPr>
            <a:picLocks noChangeAspect="1"/>
          </p:cNvPicPr>
          <p:nvPr/>
        </p:nvPicPr>
        <p:blipFill rotWithShape="1">
          <a:blip r:embed="rId2">
            <a:extLst>
              <a:ext uri="{28A0092B-C50C-407E-A947-70E740481C1C}">
                <a14:useLocalDpi xmlns:a14="http://schemas.microsoft.com/office/drawing/2010/main" val="0"/>
              </a:ext>
            </a:extLst>
          </a:blip>
          <a:srcRect r="8051"/>
          <a:stretch/>
        </p:blipFill>
        <p:spPr>
          <a:xfrm>
            <a:off x="0" y="-47134"/>
            <a:ext cx="12252960" cy="4627084"/>
          </a:xfrm>
          <a:prstGeom prst="rect">
            <a:avLst/>
          </a:prstGeom>
        </p:spPr>
      </p:pic>
    </p:spTree>
    <p:extLst>
      <p:ext uri="{BB962C8B-B14F-4D97-AF65-F5344CB8AC3E}">
        <p14:creationId xmlns:p14="http://schemas.microsoft.com/office/powerpoint/2010/main" val="389938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Weighted Graphs: Take 2</a:t>
            </a:r>
          </a:p>
        </p:txBody>
      </p:sp>
      <p:sp>
        <p:nvSpPr>
          <p:cNvPr id="3" name="Content Placeholder 2"/>
          <p:cNvSpPr>
            <a:spLocks noGrp="1"/>
          </p:cNvSpPr>
          <p:nvPr>
            <p:ph idx="1"/>
          </p:nvPr>
        </p:nvSpPr>
        <p:spPr>
          <a:xfrm>
            <a:off x="575239" y="2724539"/>
            <a:ext cx="11187258" cy="3796488"/>
          </a:xfrm>
        </p:spPr>
        <p:txBody>
          <a:bodyPr>
            <a:noAutofit/>
          </a:bodyPr>
          <a:lstStyle/>
          <a:p>
            <a:r>
              <a:rPr lang="en-US" sz="2800" dirty="0"/>
              <a:t>You already do this all the time.</a:t>
            </a:r>
          </a:p>
          <a:p>
            <a:r>
              <a:rPr lang="en-US" sz="2800" dirty="0"/>
              <a:t>Any time you use a library, you’re reducing your problem to the one the library solves.</a:t>
            </a:r>
          </a:p>
          <a:p>
            <a:r>
              <a:rPr lang="en-US" sz="2800" dirty="0"/>
              <a:t>Can we reduce finding shortest paths on weighted graphs to finding them on unweighted graphs? </a:t>
            </a:r>
          </a:p>
        </p:txBody>
      </p:sp>
      <p:sp>
        <p:nvSpPr>
          <p:cNvPr id="6" name="Rectangle 5"/>
          <p:cNvSpPr/>
          <p:nvPr/>
        </p:nvSpPr>
        <p:spPr>
          <a:xfrm>
            <a:off x="575239" y="1551516"/>
            <a:ext cx="8559430" cy="100507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Using an algorithm for Problem B to solve Problem A.</a:t>
            </a:r>
          </a:p>
        </p:txBody>
      </p:sp>
      <p:sp>
        <p:nvSpPr>
          <p:cNvPr id="7" name="Rectangle 6"/>
          <p:cNvSpPr/>
          <p:nvPr/>
        </p:nvSpPr>
        <p:spPr>
          <a:xfrm>
            <a:off x="575239" y="1551516"/>
            <a:ext cx="8559430"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Reduction (informally)</a:t>
            </a:r>
          </a:p>
        </p:txBody>
      </p:sp>
    </p:spTree>
    <p:extLst>
      <p:ext uri="{BB962C8B-B14F-4D97-AF65-F5344CB8AC3E}">
        <p14:creationId xmlns:p14="http://schemas.microsoft.com/office/powerpoint/2010/main" val="71717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Weighted Graphs Take 2</a:t>
            </a:r>
          </a:p>
        </p:txBody>
      </p:sp>
      <p:sp>
        <p:nvSpPr>
          <p:cNvPr id="6" name="Content Placeholder 2"/>
          <p:cNvSpPr>
            <a:spLocks noGrp="1"/>
          </p:cNvSpPr>
          <p:nvPr>
            <p:ph idx="1"/>
          </p:nvPr>
        </p:nvSpPr>
        <p:spPr>
          <a:xfrm>
            <a:off x="575239" y="1476733"/>
            <a:ext cx="11187258" cy="4845504"/>
          </a:xfrm>
        </p:spPr>
        <p:txBody>
          <a:bodyPr>
            <a:normAutofit/>
          </a:bodyPr>
          <a:lstStyle/>
          <a:p>
            <a:r>
              <a:rPr lang="en-US" sz="2800" dirty="0"/>
              <a:t>Can we reduce “Shortest Paths on a weighted graph” to “shortest paths on an unweighted graph”?</a:t>
            </a:r>
            <a:br>
              <a:rPr lang="en-US" sz="2800" dirty="0"/>
            </a:br>
            <a:br>
              <a:rPr lang="en-US" sz="2800" dirty="0"/>
            </a:br>
            <a:r>
              <a:rPr lang="en-US" sz="2800" dirty="0"/>
              <a:t>I.e., someone wrote you a library function </a:t>
            </a:r>
            <a:r>
              <a:rPr lang="en-US" sz="2800" dirty="0" err="1">
                <a:latin typeface="Courier New" panose="02070309020205020404" pitchFamily="49" charset="0"/>
                <a:cs typeface="Courier New" panose="02070309020205020404" pitchFamily="49" charset="0"/>
              </a:rPr>
              <a:t>UnweightedSP</a:t>
            </a:r>
            <a:r>
              <a:rPr lang="en-US" sz="2800" dirty="0">
                <a:latin typeface="+mn-lt"/>
                <a:cs typeface="Courier New" panose="02070309020205020404" pitchFamily="49" charset="0"/>
              </a:rPr>
              <a:t> can you use that to find the shortest paths in a weighted graph?</a:t>
            </a:r>
          </a:p>
          <a:p>
            <a:r>
              <a:rPr lang="en-US" sz="2800" dirty="0" err="1">
                <a:latin typeface="Courier New" panose="02070309020205020404" pitchFamily="49" charset="0"/>
                <a:cs typeface="Courier New" panose="02070309020205020404" pitchFamily="49" charset="0"/>
              </a:rPr>
              <a:t>UnweightedSP</a:t>
            </a:r>
            <a:r>
              <a:rPr lang="en-US" sz="2800" dirty="0">
                <a:latin typeface="+mn-lt"/>
                <a:cs typeface="Courier New" panose="02070309020205020404" pitchFamily="49" charset="0"/>
              </a:rPr>
              <a:t> probably does BFS…but we’re not going to care exactly how it does what it does (just that it does it correctly).</a:t>
            </a:r>
          </a:p>
        </p:txBody>
      </p:sp>
    </p:spTree>
    <p:extLst>
      <p:ext uri="{BB962C8B-B14F-4D97-AF65-F5344CB8AC3E}">
        <p14:creationId xmlns:p14="http://schemas.microsoft.com/office/powerpoint/2010/main" val="3082229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Weighted Graphs: A Reduction</a:t>
            </a:r>
          </a:p>
        </p:txBody>
      </p:sp>
      <p:grpSp>
        <p:nvGrpSpPr>
          <p:cNvPr id="140" name="Group 139"/>
          <p:cNvGrpSpPr/>
          <p:nvPr/>
        </p:nvGrpSpPr>
        <p:grpSpPr>
          <a:xfrm>
            <a:off x="387175" y="2303351"/>
            <a:ext cx="3244286" cy="1553495"/>
            <a:chOff x="1571625" y="2325233"/>
            <a:chExt cx="2247900" cy="1233998"/>
          </a:xfrm>
        </p:grpSpPr>
        <p:sp>
          <p:nvSpPr>
            <p:cNvPr id="6" name="Oval 5"/>
            <p:cNvSpPr/>
            <p:nvPr/>
          </p:nvSpPr>
          <p:spPr>
            <a:xfrm>
              <a:off x="1571625" y="281463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7" name="Oval 6"/>
            <p:cNvSpPr/>
            <p:nvPr/>
          </p:nvSpPr>
          <p:spPr>
            <a:xfrm>
              <a:off x="2480876" y="234025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sp>
          <p:nvSpPr>
            <p:cNvPr id="8" name="Oval 7"/>
            <p:cNvSpPr/>
            <p:nvPr/>
          </p:nvSpPr>
          <p:spPr>
            <a:xfrm>
              <a:off x="2447922" y="315028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a:t>
              </a:r>
            </a:p>
          </p:txBody>
        </p:sp>
        <p:sp>
          <p:nvSpPr>
            <p:cNvPr id="9" name="Oval 8"/>
            <p:cNvSpPr/>
            <p:nvPr/>
          </p:nvSpPr>
          <p:spPr>
            <a:xfrm>
              <a:off x="3505200" y="281463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a:t>
              </a:r>
            </a:p>
          </p:txBody>
        </p:sp>
        <p:cxnSp>
          <p:nvCxnSpPr>
            <p:cNvPr id="10" name="Straight Arrow Connector 9"/>
            <p:cNvCxnSpPr>
              <a:stCxn id="7" idx="6"/>
              <a:endCxn id="9" idx="1"/>
            </p:cNvCxnSpPr>
            <p:nvPr/>
          </p:nvCxnSpPr>
          <p:spPr>
            <a:xfrm>
              <a:off x="2795201" y="2497415"/>
              <a:ext cx="756031" cy="36325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5"/>
              <a:endCxn id="8" idx="2"/>
            </p:cNvCxnSpPr>
            <p:nvPr/>
          </p:nvCxnSpPr>
          <p:spPr>
            <a:xfrm>
              <a:off x="1839918" y="3082930"/>
              <a:ext cx="608004"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6"/>
              <a:endCxn id="9" idx="2"/>
            </p:cNvCxnSpPr>
            <p:nvPr/>
          </p:nvCxnSpPr>
          <p:spPr>
            <a:xfrm>
              <a:off x="1885950" y="2971800"/>
              <a:ext cx="161925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6"/>
              <a:endCxn id="9" idx="3"/>
            </p:cNvCxnSpPr>
            <p:nvPr/>
          </p:nvCxnSpPr>
          <p:spPr>
            <a:xfrm flipV="1">
              <a:off x="2762247" y="3082930"/>
              <a:ext cx="788985"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0"/>
              <a:endCxn id="7" idx="2"/>
            </p:cNvCxnSpPr>
            <p:nvPr/>
          </p:nvCxnSpPr>
          <p:spPr>
            <a:xfrm flipV="1">
              <a:off x="1728788" y="2497415"/>
              <a:ext cx="752088" cy="31722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78021" y="2658034"/>
              <a:ext cx="534259" cy="369332"/>
            </a:xfrm>
            <a:prstGeom prst="rect">
              <a:avLst/>
            </a:prstGeom>
            <a:noFill/>
          </p:spPr>
          <p:txBody>
            <a:bodyPr wrap="square" rtlCol="0">
              <a:spAutoFit/>
            </a:bodyPr>
            <a:lstStyle/>
            <a:p>
              <a:r>
                <a:rPr lang="en-US" sz="2800" dirty="0"/>
                <a:t>2</a:t>
              </a:r>
            </a:p>
          </p:txBody>
        </p:sp>
        <p:sp>
          <p:nvSpPr>
            <p:cNvPr id="30" name="TextBox 29"/>
            <p:cNvSpPr txBox="1"/>
            <p:nvPr/>
          </p:nvSpPr>
          <p:spPr>
            <a:xfrm>
              <a:off x="1850954" y="2325233"/>
              <a:ext cx="534259" cy="369332"/>
            </a:xfrm>
            <a:prstGeom prst="rect">
              <a:avLst/>
            </a:prstGeom>
            <a:noFill/>
          </p:spPr>
          <p:txBody>
            <a:bodyPr wrap="square" rtlCol="0">
              <a:spAutoFit/>
            </a:bodyPr>
            <a:lstStyle/>
            <a:p>
              <a:r>
                <a:rPr lang="en-US" sz="2800" dirty="0"/>
                <a:t>2</a:t>
              </a:r>
            </a:p>
          </p:txBody>
        </p:sp>
        <p:sp>
          <p:nvSpPr>
            <p:cNvPr id="31" name="TextBox 30"/>
            <p:cNvSpPr txBox="1"/>
            <p:nvPr/>
          </p:nvSpPr>
          <p:spPr>
            <a:xfrm>
              <a:off x="2985225" y="3189899"/>
              <a:ext cx="534259" cy="369332"/>
            </a:xfrm>
            <a:prstGeom prst="rect">
              <a:avLst/>
            </a:prstGeom>
            <a:noFill/>
          </p:spPr>
          <p:txBody>
            <a:bodyPr wrap="square" rtlCol="0">
              <a:spAutoFit/>
            </a:bodyPr>
            <a:lstStyle/>
            <a:p>
              <a:r>
                <a:rPr lang="en-US" sz="2800" dirty="0"/>
                <a:t>2</a:t>
              </a:r>
            </a:p>
          </p:txBody>
        </p:sp>
        <p:sp>
          <p:nvSpPr>
            <p:cNvPr id="32" name="TextBox 31"/>
            <p:cNvSpPr txBox="1"/>
            <p:nvPr/>
          </p:nvSpPr>
          <p:spPr>
            <a:xfrm>
              <a:off x="3020946" y="2338937"/>
              <a:ext cx="534259" cy="369332"/>
            </a:xfrm>
            <a:prstGeom prst="rect">
              <a:avLst/>
            </a:prstGeom>
            <a:noFill/>
          </p:spPr>
          <p:txBody>
            <a:bodyPr wrap="square" rtlCol="0">
              <a:spAutoFit/>
            </a:bodyPr>
            <a:lstStyle/>
            <a:p>
              <a:r>
                <a:rPr lang="en-US" sz="2800" dirty="0"/>
                <a:t>1</a:t>
              </a:r>
            </a:p>
          </p:txBody>
        </p:sp>
        <p:sp>
          <p:nvSpPr>
            <p:cNvPr id="33" name="TextBox 32"/>
            <p:cNvSpPr txBox="1"/>
            <p:nvPr/>
          </p:nvSpPr>
          <p:spPr>
            <a:xfrm>
              <a:off x="1881915" y="3170553"/>
              <a:ext cx="534259" cy="369332"/>
            </a:xfrm>
            <a:prstGeom prst="rect">
              <a:avLst/>
            </a:prstGeom>
            <a:noFill/>
          </p:spPr>
          <p:txBody>
            <a:bodyPr wrap="square" rtlCol="0">
              <a:spAutoFit/>
            </a:bodyPr>
            <a:lstStyle/>
            <a:p>
              <a:r>
                <a:rPr lang="en-US" sz="2800" dirty="0"/>
                <a:t>1</a:t>
              </a:r>
            </a:p>
          </p:txBody>
        </p:sp>
      </p:grpSp>
      <p:grpSp>
        <p:nvGrpSpPr>
          <p:cNvPr id="141" name="Group 140"/>
          <p:cNvGrpSpPr/>
          <p:nvPr/>
        </p:nvGrpSpPr>
        <p:grpSpPr>
          <a:xfrm>
            <a:off x="3810601" y="2055299"/>
            <a:ext cx="3704744" cy="1636920"/>
            <a:chOff x="8696325" y="2321202"/>
            <a:chExt cx="2247900" cy="1124356"/>
          </a:xfrm>
        </p:grpSpPr>
        <p:sp>
          <p:nvSpPr>
            <p:cNvPr id="41" name="Oval 40"/>
            <p:cNvSpPr/>
            <p:nvPr/>
          </p:nvSpPr>
          <p:spPr>
            <a:xfrm>
              <a:off x="8696325" y="279558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42" name="Oval 41"/>
            <p:cNvSpPr/>
            <p:nvPr/>
          </p:nvSpPr>
          <p:spPr>
            <a:xfrm>
              <a:off x="9605576" y="232120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43" name="Oval 42"/>
            <p:cNvSpPr/>
            <p:nvPr/>
          </p:nvSpPr>
          <p:spPr>
            <a:xfrm>
              <a:off x="9572622" y="313123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44" name="Oval 43"/>
            <p:cNvSpPr/>
            <p:nvPr/>
          </p:nvSpPr>
          <p:spPr>
            <a:xfrm>
              <a:off x="10629900" y="279558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cxnSp>
          <p:nvCxnSpPr>
            <p:cNvPr id="45" name="Straight Arrow Connector 44"/>
            <p:cNvCxnSpPr>
              <a:stCxn id="42" idx="6"/>
              <a:endCxn id="44" idx="1"/>
            </p:cNvCxnSpPr>
            <p:nvPr/>
          </p:nvCxnSpPr>
          <p:spPr>
            <a:xfrm>
              <a:off x="9919901" y="2478365"/>
              <a:ext cx="756031" cy="36325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1" idx="5"/>
              <a:endCxn id="43" idx="2"/>
            </p:cNvCxnSpPr>
            <p:nvPr/>
          </p:nvCxnSpPr>
          <p:spPr>
            <a:xfrm>
              <a:off x="8964618" y="3063880"/>
              <a:ext cx="608004"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1" idx="6"/>
              <a:endCxn id="86" idx="2"/>
            </p:cNvCxnSpPr>
            <p:nvPr/>
          </p:nvCxnSpPr>
          <p:spPr>
            <a:xfrm flipV="1">
              <a:off x="9010650" y="2950889"/>
              <a:ext cx="700347" cy="186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3" idx="6"/>
              <a:endCxn id="76" idx="2"/>
            </p:cNvCxnSpPr>
            <p:nvPr/>
          </p:nvCxnSpPr>
          <p:spPr>
            <a:xfrm flipV="1">
              <a:off x="9886947" y="3224696"/>
              <a:ext cx="328615" cy="6370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55" idx="6"/>
              <a:endCxn id="42" idx="2"/>
            </p:cNvCxnSpPr>
            <p:nvPr/>
          </p:nvCxnSpPr>
          <p:spPr>
            <a:xfrm flipV="1">
              <a:off x="9337284" y="2478365"/>
              <a:ext cx="268292" cy="12008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9172576" y="2516097"/>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7" name="Straight Arrow Connector 56"/>
            <p:cNvCxnSpPr>
              <a:stCxn id="41" idx="0"/>
              <a:endCxn id="55" idx="2"/>
            </p:cNvCxnSpPr>
            <p:nvPr/>
          </p:nvCxnSpPr>
          <p:spPr>
            <a:xfrm flipV="1">
              <a:off x="8853488" y="2598451"/>
              <a:ext cx="319088" cy="19713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10215562" y="3142342"/>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79" name="Straight Arrow Connector 78"/>
            <p:cNvCxnSpPr>
              <a:stCxn id="76" idx="7"/>
              <a:endCxn id="44" idx="3"/>
            </p:cNvCxnSpPr>
            <p:nvPr/>
          </p:nvCxnSpPr>
          <p:spPr>
            <a:xfrm flipV="1">
              <a:off x="10356149" y="3063880"/>
              <a:ext cx="319783" cy="102583"/>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9710997" y="2868535"/>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88" name="Straight Arrow Connector 87"/>
            <p:cNvCxnSpPr>
              <a:stCxn id="86" idx="6"/>
              <a:endCxn id="44" idx="2"/>
            </p:cNvCxnSpPr>
            <p:nvPr/>
          </p:nvCxnSpPr>
          <p:spPr>
            <a:xfrm>
              <a:off x="9875705" y="2950889"/>
              <a:ext cx="754195" cy="186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p:grpSp>
        <p:nvGrpSpPr>
          <p:cNvPr id="144" name="Group 143"/>
          <p:cNvGrpSpPr/>
          <p:nvPr/>
        </p:nvGrpSpPr>
        <p:grpSpPr>
          <a:xfrm>
            <a:off x="8316156" y="3443968"/>
            <a:ext cx="3882622" cy="1370080"/>
            <a:chOff x="8666030" y="5165757"/>
            <a:chExt cx="2633528" cy="1124356"/>
          </a:xfrm>
        </p:grpSpPr>
        <p:sp>
          <p:nvSpPr>
            <p:cNvPr id="93" name="Oval 92"/>
            <p:cNvSpPr/>
            <p:nvPr/>
          </p:nvSpPr>
          <p:spPr>
            <a:xfrm>
              <a:off x="8666030" y="564014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94" name="Oval 93"/>
            <p:cNvSpPr/>
            <p:nvPr/>
          </p:nvSpPr>
          <p:spPr>
            <a:xfrm>
              <a:off x="9575281" y="516575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sp>
          <p:nvSpPr>
            <p:cNvPr id="95" name="Oval 94"/>
            <p:cNvSpPr/>
            <p:nvPr/>
          </p:nvSpPr>
          <p:spPr>
            <a:xfrm>
              <a:off x="9542327" y="597578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a:t>
              </a:r>
            </a:p>
          </p:txBody>
        </p:sp>
        <p:sp>
          <p:nvSpPr>
            <p:cNvPr id="96" name="Oval 95"/>
            <p:cNvSpPr/>
            <p:nvPr/>
          </p:nvSpPr>
          <p:spPr>
            <a:xfrm>
              <a:off x="10599605" y="564014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a:t>
              </a:r>
            </a:p>
          </p:txBody>
        </p:sp>
        <p:cxnSp>
          <p:nvCxnSpPr>
            <p:cNvPr id="97" name="Straight Arrow Connector 96"/>
            <p:cNvCxnSpPr>
              <a:stCxn id="94" idx="6"/>
              <a:endCxn id="96" idx="1"/>
            </p:cNvCxnSpPr>
            <p:nvPr/>
          </p:nvCxnSpPr>
          <p:spPr>
            <a:xfrm>
              <a:off x="9889606" y="5322920"/>
              <a:ext cx="756031" cy="36325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93" idx="5"/>
              <a:endCxn id="95" idx="2"/>
            </p:cNvCxnSpPr>
            <p:nvPr/>
          </p:nvCxnSpPr>
          <p:spPr>
            <a:xfrm>
              <a:off x="8934323" y="5908435"/>
              <a:ext cx="608004"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8980355" y="5804969"/>
              <a:ext cx="700347" cy="1861"/>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95" idx="6"/>
              <a:endCxn id="104" idx="2"/>
            </p:cNvCxnSpPr>
            <p:nvPr/>
          </p:nvCxnSpPr>
          <p:spPr>
            <a:xfrm flipV="1">
              <a:off x="9856652" y="6069251"/>
              <a:ext cx="328615" cy="6370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102" idx="6"/>
              <a:endCxn id="94" idx="2"/>
            </p:cNvCxnSpPr>
            <p:nvPr/>
          </p:nvCxnSpPr>
          <p:spPr>
            <a:xfrm flipV="1">
              <a:off x="9306989" y="5322920"/>
              <a:ext cx="268292" cy="12008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02" name="Oval 101"/>
            <p:cNvSpPr/>
            <p:nvPr/>
          </p:nvSpPr>
          <p:spPr>
            <a:xfrm>
              <a:off x="9142281" y="5360652"/>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cxnSp>
          <p:nvCxnSpPr>
            <p:cNvPr id="103" name="Straight Arrow Connector 102"/>
            <p:cNvCxnSpPr>
              <a:stCxn id="93" idx="0"/>
              <a:endCxn id="102" idx="2"/>
            </p:cNvCxnSpPr>
            <p:nvPr/>
          </p:nvCxnSpPr>
          <p:spPr>
            <a:xfrm flipV="1">
              <a:off x="8823193" y="5443006"/>
              <a:ext cx="319088" cy="19713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04" name="Oval 103"/>
            <p:cNvSpPr/>
            <p:nvPr/>
          </p:nvSpPr>
          <p:spPr>
            <a:xfrm>
              <a:off x="10185267" y="5986897"/>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cxnSp>
          <p:nvCxnSpPr>
            <p:cNvPr id="105" name="Straight Arrow Connector 104"/>
            <p:cNvCxnSpPr>
              <a:stCxn id="104" idx="7"/>
              <a:endCxn id="96" idx="3"/>
            </p:cNvCxnSpPr>
            <p:nvPr/>
          </p:nvCxnSpPr>
          <p:spPr>
            <a:xfrm flipV="1">
              <a:off x="10325854" y="5908435"/>
              <a:ext cx="319783" cy="102583"/>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06" name="Oval 105"/>
            <p:cNvSpPr/>
            <p:nvPr/>
          </p:nvSpPr>
          <p:spPr>
            <a:xfrm>
              <a:off x="9680702" y="5713090"/>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cxnSp>
          <p:nvCxnSpPr>
            <p:cNvPr id="107" name="Straight Arrow Connector 106"/>
            <p:cNvCxnSpPr/>
            <p:nvPr/>
          </p:nvCxnSpPr>
          <p:spPr>
            <a:xfrm>
              <a:off x="9845410" y="5804969"/>
              <a:ext cx="754195" cy="1861"/>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10888264" y="5591747"/>
              <a:ext cx="411294" cy="354893"/>
            </a:xfrm>
            <a:prstGeom prst="rect">
              <a:avLst/>
            </a:prstGeom>
            <a:noFill/>
          </p:spPr>
          <p:txBody>
            <a:bodyPr wrap="square" rtlCol="0">
              <a:spAutoFit/>
            </a:bodyPr>
            <a:lstStyle/>
            <a:p>
              <a:r>
                <a:rPr lang="en-US" sz="2800" dirty="0">
                  <a:solidFill>
                    <a:srgbClr val="4C3282"/>
                  </a:solidFill>
                </a:rPr>
                <a:t>2</a:t>
              </a:r>
            </a:p>
          </p:txBody>
        </p:sp>
      </p:grpSp>
      <p:grpSp>
        <p:nvGrpSpPr>
          <p:cNvPr id="143" name="Group 142"/>
          <p:cNvGrpSpPr/>
          <p:nvPr/>
        </p:nvGrpSpPr>
        <p:grpSpPr>
          <a:xfrm>
            <a:off x="4176919" y="5064868"/>
            <a:ext cx="3733457" cy="1500000"/>
            <a:chOff x="1546223" y="5087551"/>
            <a:chExt cx="2664553" cy="1238086"/>
          </a:xfrm>
        </p:grpSpPr>
        <p:sp>
          <p:nvSpPr>
            <p:cNvPr id="125" name="Oval 124"/>
            <p:cNvSpPr/>
            <p:nvPr/>
          </p:nvSpPr>
          <p:spPr>
            <a:xfrm>
              <a:off x="1546223" y="557695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126" name="Oval 125"/>
            <p:cNvSpPr/>
            <p:nvPr/>
          </p:nvSpPr>
          <p:spPr>
            <a:xfrm>
              <a:off x="2455474" y="510257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sp>
          <p:nvSpPr>
            <p:cNvPr id="127" name="Oval 126"/>
            <p:cNvSpPr/>
            <p:nvPr/>
          </p:nvSpPr>
          <p:spPr>
            <a:xfrm>
              <a:off x="2422520" y="5912601"/>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a:t>
              </a:r>
            </a:p>
          </p:txBody>
        </p:sp>
        <p:sp>
          <p:nvSpPr>
            <p:cNvPr id="128" name="Oval 127"/>
            <p:cNvSpPr/>
            <p:nvPr/>
          </p:nvSpPr>
          <p:spPr>
            <a:xfrm>
              <a:off x="3479798" y="557695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a:t>
              </a:r>
            </a:p>
          </p:txBody>
        </p:sp>
        <p:cxnSp>
          <p:nvCxnSpPr>
            <p:cNvPr id="129" name="Straight Arrow Connector 128"/>
            <p:cNvCxnSpPr>
              <a:stCxn id="126" idx="6"/>
              <a:endCxn id="128" idx="1"/>
            </p:cNvCxnSpPr>
            <p:nvPr/>
          </p:nvCxnSpPr>
          <p:spPr>
            <a:xfrm>
              <a:off x="2769799" y="5259733"/>
              <a:ext cx="756031" cy="36325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25" idx="5"/>
              <a:endCxn id="127" idx="2"/>
            </p:cNvCxnSpPr>
            <p:nvPr/>
          </p:nvCxnSpPr>
          <p:spPr>
            <a:xfrm>
              <a:off x="1814516" y="5845248"/>
              <a:ext cx="608004"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125" idx="6"/>
              <a:endCxn id="128" idx="2"/>
            </p:cNvCxnSpPr>
            <p:nvPr/>
          </p:nvCxnSpPr>
          <p:spPr>
            <a:xfrm>
              <a:off x="1860548" y="5734118"/>
              <a:ext cx="1619250"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127" idx="6"/>
              <a:endCxn id="128" idx="3"/>
            </p:cNvCxnSpPr>
            <p:nvPr/>
          </p:nvCxnSpPr>
          <p:spPr>
            <a:xfrm flipV="1">
              <a:off x="2736845" y="5845248"/>
              <a:ext cx="788985"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25" idx="0"/>
              <a:endCxn id="126" idx="2"/>
            </p:cNvCxnSpPr>
            <p:nvPr/>
          </p:nvCxnSpPr>
          <p:spPr>
            <a:xfrm flipV="1">
              <a:off x="1703386" y="5259733"/>
              <a:ext cx="752088" cy="31722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2452619" y="5420352"/>
              <a:ext cx="534259" cy="373420"/>
            </a:xfrm>
            <a:prstGeom prst="rect">
              <a:avLst/>
            </a:prstGeom>
            <a:noFill/>
          </p:spPr>
          <p:txBody>
            <a:bodyPr wrap="square" rtlCol="0">
              <a:spAutoFit/>
            </a:bodyPr>
            <a:lstStyle/>
            <a:p>
              <a:r>
                <a:rPr lang="en-US" sz="2800" dirty="0"/>
                <a:t>2</a:t>
              </a:r>
            </a:p>
          </p:txBody>
        </p:sp>
        <p:sp>
          <p:nvSpPr>
            <p:cNvPr id="135" name="TextBox 134"/>
            <p:cNvSpPr txBox="1"/>
            <p:nvPr/>
          </p:nvSpPr>
          <p:spPr>
            <a:xfrm>
              <a:off x="1825552" y="5087551"/>
              <a:ext cx="534259" cy="373420"/>
            </a:xfrm>
            <a:prstGeom prst="rect">
              <a:avLst/>
            </a:prstGeom>
            <a:noFill/>
          </p:spPr>
          <p:txBody>
            <a:bodyPr wrap="square" rtlCol="0">
              <a:spAutoFit/>
            </a:bodyPr>
            <a:lstStyle/>
            <a:p>
              <a:r>
                <a:rPr lang="en-US" sz="2800" dirty="0"/>
                <a:t>2</a:t>
              </a:r>
            </a:p>
          </p:txBody>
        </p:sp>
        <p:sp>
          <p:nvSpPr>
            <p:cNvPr id="136" name="TextBox 135"/>
            <p:cNvSpPr txBox="1"/>
            <p:nvPr/>
          </p:nvSpPr>
          <p:spPr>
            <a:xfrm>
              <a:off x="2959823" y="5952217"/>
              <a:ext cx="534259" cy="373420"/>
            </a:xfrm>
            <a:prstGeom prst="rect">
              <a:avLst/>
            </a:prstGeom>
            <a:noFill/>
          </p:spPr>
          <p:txBody>
            <a:bodyPr wrap="square" rtlCol="0">
              <a:spAutoFit/>
            </a:bodyPr>
            <a:lstStyle/>
            <a:p>
              <a:r>
                <a:rPr lang="en-US" sz="2800" dirty="0"/>
                <a:t>2</a:t>
              </a:r>
            </a:p>
          </p:txBody>
        </p:sp>
        <p:sp>
          <p:nvSpPr>
            <p:cNvPr id="137" name="TextBox 136"/>
            <p:cNvSpPr txBox="1"/>
            <p:nvPr/>
          </p:nvSpPr>
          <p:spPr>
            <a:xfrm>
              <a:off x="2995544" y="5101255"/>
              <a:ext cx="534259" cy="373420"/>
            </a:xfrm>
            <a:prstGeom prst="rect">
              <a:avLst/>
            </a:prstGeom>
            <a:noFill/>
          </p:spPr>
          <p:txBody>
            <a:bodyPr wrap="square" rtlCol="0">
              <a:spAutoFit/>
            </a:bodyPr>
            <a:lstStyle/>
            <a:p>
              <a:r>
                <a:rPr lang="en-US" sz="2800" dirty="0"/>
                <a:t>1</a:t>
              </a:r>
            </a:p>
          </p:txBody>
        </p:sp>
        <p:sp>
          <p:nvSpPr>
            <p:cNvPr id="138" name="TextBox 137"/>
            <p:cNvSpPr txBox="1"/>
            <p:nvPr/>
          </p:nvSpPr>
          <p:spPr>
            <a:xfrm>
              <a:off x="1856513" y="5932871"/>
              <a:ext cx="534259" cy="373420"/>
            </a:xfrm>
            <a:prstGeom prst="rect">
              <a:avLst/>
            </a:prstGeom>
            <a:noFill/>
          </p:spPr>
          <p:txBody>
            <a:bodyPr wrap="square" rtlCol="0">
              <a:spAutoFit/>
            </a:bodyPr>
            <a:lstStyle/>
            <a:p>
              <a:r>
                <a:rPr lang="en-US" sz="2800" dirty="0"/>
                <a:t>1</a:t>
              </a:r>
            </a:p>
          </p:txBody>
        </p:sp>
        <p:sp>
          <p:nvSpPr>
            <p:cNvPr id="139" name="TextBox 138"/>
            <p:cNvSpPr txBox="1"/>
            <p:nvPr/>
          </p:nvSpPr>
          <p:spPr>
            <a:xfrm>
              <a:off x="3799482" y="5543269"/>
              <a:ext cx="411294" cy="373420"/>
            </a:xfrm>
            <a:prstGeom prst="rect">
              <a:avLst/>
            </a:prstGeom>
            <a:noFill/>
          </p:spPr>
          <p:txBody>
            <a:bodyPr wrap="square" rtlCol="0">
              <a:spAutoFit/>
            </a:bodyPr>
            <a:lstStyle/>
            <a:p>
              <a:r>
                <a:rPr lang="en-US" sz="2800" dirty="0">
                  <a:solidFill>
                    <a:srgbClr val="4C3282"/>
                  </a:solidFill>
                </a:rPr>
                <a:t>2</a:t>
              </a:r>
            </a:p>
          </p:txBody>
        </p:sp>
      </p:grpSp>
      <p:sp>
        <p:nvSpPr>
          <p:cNvPr id="34" name="Rectangle 33"/>
          <p:cNvSpPr/>
          <p:nvPr/>
        </p:nvSpPr>
        <p:spPr>
          <a:xfrm>
            <a:off x="3775074" y="2030082"/>
            <a:ext cx="3790615" cy="1802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Input</a:t>
            </a:r>
          </a:p>
        </p:txBody>
      </p:sp>
      <p:sp>
        <p:nvSpPr>
          <p:cNvPr id="36" name="Rectangle 35"/>
          <p:cNvSpPr/>
          <p:nvPr/>
        </p:nvSpPr>
        <p:spPr>
          <a:xfrm>
            <a:off x="8142336" y="3285892"/>
            <a:ext cx="4049663" cy="17603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Unweighted Shortest Paths</a:t>
            </a:r>
          </a:p>
        </p:txBody>
      </p:sp>
      <p:sp>
        <p:nvSpPr>
          <p:cNvPr id="73" name="Rectangle 72"/>
          <p:cNvSpPr/>
          <p:nvPr/>
        </p:nvSpPr>
        <p:spPr>
          <a:xfrm>
            <a:off x="3946849" y="4906214"/>
            <a:ext cx="3789692" cy="1678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Output</a:t>
            </a:r>
          </a:p>
        </p:txBody>
      </p:sp>
    </p:spTree>
    <p:extLst>
      <p:ext uri="{BB962C8B-B14F-4D97-AF65-F5344CB8AC3E}">
        <p14:creationId xmlns:p14="http://schemas.microsoft.com/office/powerpoint/2010/main" val="236027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75E-6 -4.07407E-6 L 0.29961 -0.03009 " pathEditMode="relative" rAng="0" ptsTypes="AA">
                                      <p:cBhvr>
                                        <p:cTn id="6" dur="2000" fill="hold"/>
                                        <p:tgtEl>
                                          <p:spTgt spid="140"/>
                                        </p:tgtEl>
                                        <p:attrNameLst>
                                          <p:attrName>ppt_x</p:attrName>
                                          <p:attrName>ppt_y</p:attrName>
                                        </p:attrNameLst>
                                      </p:cBhvr>
                                      <p:rCtr x="14245" y="-926"/>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3.125E-6 -1.48148E-6 L 0.36966 -0.1 " pathEditMode="relative" rAng="0" ptsTypes="AA">
                                      <p:cBhvr>
                                        <p:cTn id="9" dur="2000" fill="hold"/>
                                        <p:tgtEl>
                                          <p:spTgt spid="141"/>
                                        </p:tgtEl>
                                        <p:attrNameLst>
                                          <p:attrName>ppt_x</p:attrName>
                                          <p:attrName>ppt_y</p:attrName>
                                        </p:attrNameLst>
                                      </p:cBhvr>
                                      <p:rCtr x="18477" y="-5000"/>
                                    </p:animMotion>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0.36966 -0.1 L 0.37683 0.18287 " pathEditMode="relative" rAng="0" ptsTypes="AA">
                                      <p:cBhvr>
                                        <p:cTn id="13" dur="2000" fill="hold"/>
                                        <p:tgtEl>
                                          <p:spTgt spid="141"/>
                                        </p:tgtEl>
                                        <p:attrNameLst>
                                          <p:attrName>ppt_x</p:attrName>
                                          <p:attrName>ppt_y</p:attrName>
                                        </p:attrNameLst>
                                      </p:cBhvr>
                                      <p:rCtr x="91" y="13032"/>
                                    </p:animMotion>
                                  </p:childTnLst>
                                </p:cTn>
                              </p:par>
                            </p:childTnLst>
                          </p:cTn>
                        </p:par>
                        <p:par>
                          <p:cTn id="14" fill="hold">
                            <p:stCondLst>
                              <p:cond delay="2000"/>
                            </p:stCondLst>
                            <p:childTnLst>
                              <p:par>
                                <p:cTn id="15" presetID="42" presetClass="path" presetSubtype="0" accel="50000" decel="50000" fill="hold" nodeType="afterEffect">
                                  <p:stCondLst>
                                    <p:cond delay="0"/>
                                  </p:stCondLst>
                                  <p:childTnLst>
                                    <p:animMotion origin="layout" path="M 3.95833E-6 -1.85185E-6 L 0.00143 0.26203 " pathEditMode="relative" rAng="0" ptsTypes="AA">
                                      <p:cBhvr>
                                        <p:cTn id="16" dur="2000" fill="hold"/>
                                        <p:tgtEl>
                                          <p:spTgt spid="144"/>
                                        </p:tgtEl>
                                        <p:attrNameLst>
                                          <p:attrName>ppt_x</p:attrName>
                                          <p:attrName>ppt_y</p:attrName>
                                        </p:attrNameLst>
                                      </p:cBhvr>
                                      <p:rCtr x="156" y="13056"/>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0.00143 0.26204 L -0.34558 0.24583 " pathEditMode="relative" rAng="0" ptsTypes="AA">
                                      <p:cBhvr>
                                        <p:cTn id="20" dur="2000" fill="hold"/>
                                        <p:tgtEl>
                                          <p:spTgt spid="144"/>
                                        </p:tgtEl>
                                        <p:attrNameLst>
                                          <p:attrName>ppt_x</p:attrName>
                                          <p:attrName>ppt_y</p:attrName>
                                        </p:attrNameLst>
                                      </p:cBhvr>
                                      <p:rCtr x="-17982" y="-1157"/>
                                    </p:animMotion>
                                  </p:childTnLst>
                                </p:cTn>
                              </p:par>
                            </p:childTnLst>
                          </p:cTn>
                        </p:par>
                        <p:par>
                          <p:cTn id="21" fill="hold">
                            <p:stCondLst>
                              <p:cond delay="2000"/>
                            </p:stCondLst>
                            <p:childTnLst>
                              <p:par>
                                <p:cTn id="22" presetID="42" presetClass="path" presetSubtype="0" accel="50000" decel="50000" fill="hold" nodeType="afterEffect">
                                  <p:stCondLst>
                                    <p:cond delay="0"/>
                                  </p:stCondLst>
                                  <p:childTnLst>
                                    <p:animMotion origin="layout" path="M -3.125E-6 4.81481E-6 L -0.32304 -0.01598 " pathEditMode="relative" rAng="0" ptsTypes="AA">
                                      <p:cBhvr>
                                        <p:cTn id="23" dur="2000" fill="hold"/>
                                        <p:tgtEl>
                                          <p:spTgt spid="143"/>
                                        </p:tgtEl>
                                        <p:attrNameLst>
                                          <p:attrName>ppt_x</p:attrName>
                                          <p:attrName>ppt_y</p:attrName>
                                        </p:attrNameLst>
                                      </p:cBhvr>
                                      <p:rCtr x="-16159" y="-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Weighted Graphs: A Reduction</a:t>
            </a:r>
          </a:p>
        </p:txBody>
      </p:sp>
      <p:sp>
        <p:nvSpPr>
          <p:cNvPr id="3" name="Content Placeholder 2"/>
          <p:cNvSpPr>
            <a:spLocks noGrp="1"/>
          </p:cNvSpPr>
          <p:nvPr>
            <p:ph idx="1"/>
          </p:nvPr>
        </p:nvSpPr>
        <p:spPr>
          <a:xfrm>
            <a:off x="575240" y="1463857"/>
            <a:ext cx="4834042" cy="3383565"/>
          </a:xfrm>
        </p:spPr>
        <p:txBody>
          <a:bodyPr>
            <a:noAutofit/>
          </a:bodyPr>
          <a:lstStyle/>
          <a:p>
            <a:r>
              <a:rPr lang="en-US" sz="2800" dirty="0"/>
              <a:t>What is the running time of our reduction on this graph?</a:t>
            </a:r>
          </a:p>
          <a:p>
            <a:endParaRPr lang="en-US" sz="2800" dirty="0"/>
          </a:p>
          <a:p>
            <a:pPr marL="0" indent="0">
              <a:buNone/>
            </a:pPr>
            <a:endParaRPr lang="en-US" sz="2800" dirty="0"/>
          </a:p>
          <a:p>
            <a:r>
              <a:rPr lang="en-US" sz="2800" dirty="0"/>
              <a:t>O(|V|+|E|) of the </a:t>
            </a:r>
            <a:r>
              <a:rPr lang="en-US" sz="2800" b="1" u="sng" dirty="0"/>
              <a:t>modified</a:t>
            </a:r>
            <a:r>
              <a:rPr lang="en-US" sz="2800" dirty="0"/>
              <a:t> graph, which is…slow. </a:t>
            </a:r>
            <a:br>
              <a:rPr lang="en-US" sz="2800" dirty="0"/>
            </a:br>
            <a:endParaRPr lang="en-US" sz="2800" dirty="0"/>
          </a:p>
        </p:txBody>
      </p:sp>
      <p:sp>
        <p:nvSpPr>
          <p:cNvPr id="6" name="Content Placeholder 2"/>
          <p:cNvSpPr txBox="1">
            <a:spLocks/>
          </p:cNvSpPr>
          <p:nvPr/>
        </p:nvSpPr>
        <p:spPr>
          <a:xfrm>
            <a:off x="5883534" y="1384902"/>
            <a:ext cx="4834042"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800" dirty="0"/>
              <a:t>Does our reduction even work on this graph?</a:t>
            </a:r>
          </a:p>
          <a:p>
            <a:endParaRPr lang="en-US" sz="2800" dirty="0"/>
          </a:p>
          <a:p>
            <a:endParaRPr lang="en-US" sz="2800" dirty="0"/>
          </a:p>
          <a:p>
            <a:endParaRPr lang="en-US" sz="2800" dirty="0"/>
          </a:p>
          <a:p>
            <a:r>
              <a:rPr lang="en-US" sz="2800" dirty="0" err="1"/>
              <a:t>Ummm</a:t>
            </a:r>
            <a:r>
              <a:rPr lang="en-US" sz="2800" dirty="0"/>
              <a:t>….</a:t>
            </a:r>
            <a:br>
              <a:rPr lang="en-US" sz="2800" dirty="0"/>
            </a:br>
            <a:endParaRPr lang="en-US" sz="2800" dirty="0"/>
          </a:p>
        </p:txBody>
      </p:sp>
      <p:sp>
        <p:nvSpPr>
          <p:cNvPr id="7" name="TextBox 6"/>
          <p:cNvSpPr txBox="1"/>
          <p:nvPr/>
        </p:nvSpPr>
        <p:spPr>
          <a:xfrm>
            <a:off x="575239" y="4808378"/>
            <a:ext cx="11528354" cy="1384995"/>
          </a:xfrm>
          <a:prstGeom prst="rect">
            <a:avLst/>
          </a:prstGeom>
          <a:noFill/>
        </p:spPr>
        <p:txBody>
          <a:bodyPr wrap="square" rtlCol="0">
            <a:spAutoFit/>
          </a:bodyPr>
          <a:lstStyle/>
          <a:p>
            <a:r>
              <a:rPr lang="en-US" sz="2800" dirty="0" err="1"/>
              <a:t>Tl;dr</a:t>
            </a:r>
            <a:r>
              <a:rPr lang="en-US" sz="2800" dirty="0"/>
              <a:t>: If your graph’s weights are all small positive integers, this reduction might work great. </a:t>
            </a:r>
          </a:p>
          <a:p>
            <a:r>
              <a:rPr lang="en-US" sz="2800" dirty="0"/>
              <a:t>Otherwise we would use Dijkstra’s</a:t>
            </a:r>
          </a:p>
        </p:txBody>
      </p:sp>
      <p:grpSp>
        <p:nvGrpSpPr>
          <p:cNvPr id="8" name="Group 7"/>
          <p:cNvGrpSpPr/>
          <p:nvPr/>
        </p:nvGrpSpPr>
        <p:grpSpPr>
          <a:xfrm>
            <a:off x="1048871" y="2325233"/>
            <a:ext cx="3137982" cy="1695663"/>
            <a:chOff x="1571625" y="2325233"/>
            <a:chExt cx="2247900" cy="1695663"/>
          </a:xfrm>
        </p:grpSpPr>
        <p:sp>
          <p:nvSpPr>
            <p:cNvPr id="9" name="Oval 8"/>
            <p:cNvSpPr/>
            <p:nvPr/>
          </p:nvSpPr>
          <p:spPr>
            <a:xfrm>
              <a:off x="1571625" y="281463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a:t>
              </a:r>
            </a:p>
          </p:txBody>
        </p:sp>
        <p:sp>
          <p:nvSpPr>
            <p:cNvPr id="10" name="Oval 9"/>
            <p:cNvSpPr/>
            <p:nvPr/>
          </p:nvSpPr>
          <p:spPr>
            <a:xfrm>
              <a:off x="2480876" y="234025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u</a:t>
              </a:r>
            </a:p>
          </p:txBody>
        </p:sp>
        <p:sp>
          <p:nvSpPr>
            <p:cNvPr id="11" name="Oval 10"/>
            <p:cNvSpPr/>
            <p:nvPr/>
          </p:nvSpPr>
          <p:spPr>
            <a:xfrm>
              <a:off x="2447922" y="315028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v</a:t>
              </a:r>
            </a:p>
          </p:txBody>
        </p:sp>
        <p:sp>
          <p:nvSpPr>
            <p:cNvPr id="12" name="Oval 11"/>
            <p:cNvSpPr/>
            <p:nvPr/>
          </p:nvSpPr>
          <p:spPr>
            <a:xfrm>
              <a:off x="3505200" y="281463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a:t>
              </a:r>
            </a:p>
          </p:txBody>
        </p:sp>
        <p:cxnSp>
          <p:nvCxnSpPr>
            <p:cNvPr id="13" name="Straight Arrow Connector 12"/>
            <p:cNvCxnSpPr>
              <a:stCxn id="10" idx="6"/>
              <a:endCxn id="12" idx="1"/>
            </p:cNvCxnSpPr>
            <p:nvPr/>
          </p:nvCxnSpPr>
          <p:spPr>
            <a:xfrm>
              <a:off x="2795201" y="2497415"/>
              <a:ext cx="756031" cy="36325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5"/>
              <a:endCxn id="11" idx="2"/>
            </p:cNvCxnSpPr>
            <p:nvPr/>
          </p:nvCxnSpPr>
          <p:spPr>
            <a:xfrm>
              <a:off x="1839918" y="3082930"/>
              <a:ext cx="608004"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6"/>
              <a:endCxn id="12" idx="2"/>
            </p:cNvCxnSpPr>
            <p:nvPr/>
          </p:nvCxnSpPr>
          <p:spPr>
            <a:xfrm>
              <a:off x="1885950" y="2971800"/>
              <a:ext cx="161925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1" idx="6"/>
              <a:endCxn id="12" idx="3"/>
            </p:cNvCxnSpPr>
            <p:nvPr/>
          </p:nvCxnSpPr>
          <p:spPr>
            <a:xfrm flipV="1">
              <a:off x="2762247" y="3082930"/>
              <a:ext cx="788985"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0"/>
              <a:endCxn id="10" idx="2"/>
            </p:cNvCxnSpPr>
            <p:nvPr/>
          </p:nvCxnSpPr>
          <p:spPr>
            <a:xfrm flipV="1">
              <a:off x="1728788" y="2497415"/>
              <a:ext cx="752088" cy="31722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360203" y="2658034"/>
              <a:ext cx="652078" cy="830997"/>
            </a:xfrm>
            <a:prstGeom prst="rect">
              <a:avLst/>
            </a:prstGeom>
            <a:noFill/>
          </p:spPr>
          <p:txBody>
            <a:bodyPr wrap="square" rtlCol="0">
              <a:spAutoFit/>
            </a:bodyPr>
            <a:lstStyle/>
            <a:p>
              <a:r>
                <a:rPr lang="en-US" sz="2400" dirty="0"/>
                <a:t>200</a:t>
              </a:r>
            </a:p>
          </p:txBody>
        </p:sp>
        <p:sp>
          <p:nvSpPr>
            <p:cNvPr id="19" name="TextBox 18"/>
            <p:cNvSpPr txBox="1"/>
            <p:nvPr/>
          </p:nvSpPr>
          <p:spPr>
            <a:xfrm>
              <a:off x="1634930" y="2325233"/>
              <a:ext cx="750284" cy="830997"/>
            </a:xfrm>
            <a:prstGeom prst="rect">
              <a:avLst/>
            </a:prstGeom>
            <a:noFill/>
          </p:spPr>
          <p:txBody>
            <a:bodyPr wrap="square" rtlCol="0">
              <a:spAutoFit/>
            </a:bodyPr>
            <a:lstStyle/>
            <a:p>
              <a:r>
                <a:rPr lang="en-US" sz="2400" dirty="0"/>
                <a:t>5000</a:t>
              </a:r>
            </a:p>
          </p:txBody>
        </p:sp>
        <p:sp>
          <p:nvSpPr>
            <p:cNvPr id="20" name="TextBox 19"/>
            <p:cNvSpPr txBox="1"/>
            <p:nvPr/>
          </p:nvSpPr>
          <p:spPr>
            <a:xfrm>
              <a:off x="2985225" y="3189899"/>
              <a:ext cx="727375" cy="830997"/>
            </a:xfrm>
            <a:prstGeom prst="rect">
              <a:avLst/>
            </a:prstGeom>
            <a:noFill/>
          </p:spPr>
          <p:txBody>
            <a:bodyPr wrap="square" rtlCol="0">
              <a:spAutoFit/>
            </a:bodyPr>
            <a:lstStyle/>
            <a:p>
              <a:r>
                <a:rPr lang="en-US" sz="2400" dirty="0"/>
                <a:t>5000</a:t>
              </a:r>
            </a:p>
          </p:txBody>
        </p:sp>
        <p:sp>
          <p:nvSpPr>
            <p:cNvPr id="21" name="TextBox 20"/>
            <p:cNvSpPr txBox="1"/>
            <p:nvPr/>
          </p:nvSpPr>
          <p:spPr>
            <a:xfrm>
              <a:off x="3020946" y="2338937"/>
              <a:ext cx="534259" cy="830997"/>
            </a:xfrm>
            <a:prstGeom prst="rect">
              <a:avLst/>
            </a:prstGeom>
            <a:noFill/>
          </p:spPr>
          <p:txBody>
            <a:bodyPr wrap="square" rtlCol="0">
              <a:spAutoFit/>
            </a:bodyPr>
            <a:lstStyle/>
            <a:p>
              <a:r>
                <a:rPr lang="en-US" sz="2400" dirty="0"/>
                <a:t>150</a:t>
              </a:r>
            </a:p>
          </p:txBody>
        </p:sp>
        <p:sp>
          <p:nvSpPr>
            <p:cNvPr id="22" name="TextBox 21"/>
            <p:cNvSpPr txBox="1"/>
            <p:nvPr/>
          </p:nvSpPr>
          <p:spPr>
            <a:xfrm>
              <a:off x="1881915" y="3170553"/>
              <a:ext cx="534259" cy="461665"/>
            </a:xfrm>
            <a:prstGeom prst="rect">
              <a:avLst/>
            </a:prstGeom>
            <a:noFill/>
          </p:spPr>
          <p:txBody>
            <a:bodyPr wrap="square" rtlCol="0">
              <a:spAutoFit/>
            </a:bodyPr>
            <a:lstStyle/>
            <a:p>
              <a:r>
                <a:rPr lang="en-US" sz="2400" dirty="0"/>
                <a:t>1</a:t>
              </a:r>
            </a:p>
          </p:txBody>
        </p:sp>
      </p:grpSp>
      <p:grpSp>
        <p:nvGrpSpPr>
          <p:cNvPr id="23" name="Group 22"/>
          <p:cNvGrpSpPr/>
          <p:nvPr/>
        </p:nvGrpSpPr>
        <p:grpSpPr>
          <a:xfrm>
            <a:off x="6484552" y="2313678"/>
            <a:ext cx="3089754" cy="1387886"/>
            <a:chOff x="1571625" y="2325233"/>
            <a:chExt cx="2247900" cy="1387886"/>
          </a:xfrm>
        </p:grpSpPr>
        <p:sp>
          <p:nvSpPr>
            <p:cNvPr id="24" name="Oval 23"/>
            <p:cNvSpPr/>
            <p:nvPr/>
          </p:nvSpPr>
          <p:spPr>
            <a:xfrm>
              <a:off x="1571625" y="281463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25" name="Oval 24"/>
            <p:cNvSpPr/>
            <p:nvPr/>
          </p:nvSpPr>
          <p:spPr>
            <a:xfrm>
              <a:off x="2480876" y="234025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sp>
          <p:nvSpPr>
            <p:cNvPr id="26" name="Oval 25"/>
            <p:cNvSpPr/>
            <p:nvPr/>
          </p:nvSpPr>
          <p:spPr>
            <a:xfrm>
              <a:off x="2447922" y="315028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a:t>
              </a:r>
            </a:p>
          </p:txBody>
        </p:sp>
        <p:sp>
          <p:nvSpPr>
            <p:cNvPr id="27" name="Oval 26"/>
            <p:cNvSpPr/>
            <p:nvPr/>
          </p:nvSpPr>
          <p:spPr>
            <a:xfrm>
              <a:off x="3505200" y="281463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a:t>
              </a:r>
            </a:p>
          </p:txBody>
        </p:sp>
        <p:cxnSp>
          <p:nvCxnSpPr>
            <p:cNvPr id="28" name="Straight Arrow Connector 27"/>
            <p:cNvCxnSpPr>
              <a:stCxn id="25" idx="6"/>
              <a:endCxn id="27" idx="1"/>
            </p:cNvCxnSpPr>
            <p:nvPr/>
          </p:nvCxnSpPr>
          <p:spPr>
            <a:xfrm>
              <a:off x="2795201" y="2497415"/>
              <a:ext cx="756031" cy="36325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4" idx="5"/>
              <a:endCxn id="26" idx="2"/>
            </p:cNvCxnSpPr>
            <p:nvPr/>
          </p:nvCxnSpPr>
          <p:spPr>
            <a:xfrm>
              <a:off x="1839918" y="3082930"/>
              <a:ext cx="608004"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4" idx="6"/>
              <a:endCxn id="27" idx="2"/>
            </p:cNvCxnSpPr>
            <p:nvPr/>
          </p:nvCxnSpPr>
          <p:spPr>
            <a:xfrm>
              <a:off x="1885950" y="2971800"/>
              <a:ext cx="161925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6" idx="6"/>
              <a:endCxn id="27" idx="3"/>
            </p:cNvCxnSpPr>
            <p:nvPr/>
          </p:nvCxnSpPr>
          <p:spPr>
            <a:xfrm flipV="1">
              <a:off x="2762247" y="3082930"/>
              <a:ext cx="788985"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4" idx="0"/>
              <a:endCxn id="25" idx="2"/>
            </p:cNvCxnSpPr>
            <p:nvPr/>
          </p:nvCxnSpPr>
          <p:spPr>
            <a:xfrm flipV="1">
              <a:off x="1728788" y="2497415"/>
              <a:ext cx="752088" cy="31722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2322089" y="2586131"/>
                  <a:ext cx="65207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dirty="0" smtClean="0">
                            <a:latin typeface="Cambria Math" panose="02040503050406030204" pitchFamily="18" charset="0"/>
                          </a:rPr>
                          <m:t>𝜋</m:t>
                        </m:r>
                      </m:oMath>
                    </m:oMathPara>
                  </a14:m>
                  <a:endParaRPr lang="en-US" sz="2800" dirty="0"/>
                </a:p>
              </p:txBody>
            </p:sp>
          </mc:Choice>
          <mc:Fallback xmlns="">
            <p:sp>
              <p:nvSpPr>
                <p:cNvPr id="33" name="TextBox 32"/>
                <p:cNvSpPr txBox="1">
                  <a:spLocks noRot="1" noChangeAspect="1" noMove="1" noResize="1" noEditPoints="1" noAdjustHandles="1" noChangeArrowheads="1" noChangeShapeType="1" noTextEdit="1"/>
                </p:cNvSpPr>
                <p:nvPr/>
              </p:nvSpPr>
              <p:spPr>
                <a:xfrm>
                  <a:off x="2322089" y="2586131"/>
                  <a:ext cx="652078" cy="52322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1634930" y="2325233"/>
                  <a:ext cx="75028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0.5</m:t>
                        </m:r>
                      </m:oMath>
                    </m:oMathPara>
                  </a14:m>
                  <a:endParaRPr lang="en-US" sz="2800" dirty="0"/>
                </a:p>
              </p:txBody>
            </p:sp>
          </mc:Choice>
          <mc:Fallback xmlns="">
            <p:sp>
              <p:nvSpPr>
                <p:cNvPr id="34" name="TextBox 33"/>
                <p:cNvSpPr txBox="1">
                  <a:spLocks noRot="1" noChangeAspect="1" noMove="1" noResize="1" noEditPoints="1" noAdjustHandles="1" noChangeArrowheads="1" noChangeShapeType="1" noTextEdit="1"/>
                </p:cNvSpPr>
                <p:nvPr/>
              </p:nvSpPr>
              <p:spPr>
                <a:xfrm>
                  <a:off x="1634930" y="2325233"/>
                  <a:ext cx="750284" cy="369332"/>
                </a:xfrm>
                <a:prstGeom prst="rect">
                  <a:avLst/>
                </a:prstGeom>
                <a:blipFill rotWithShape="0">
                  <a:blip r:embed="rId3"/>
                  <a:stretch>
                    <a:fillRect/>
                  </a:stretch>
                </a:blipFill>
              </p:spPr>
              <p:txBody>
                <a:bodyPr/>
                <a:lstStyle/>
                <a:p>
                  <a:r>
                    <a:rPr lang="en-US">
                      <a:noFill/>
                    </a:rPr>
                    <a:t> </a:t>
                  </a:r>
                </a:p>
              </p:txBody>
            </p:sp>
          </mc:Fallback>
        </mc:AlternateContent>
        <p:sp>
          <p:nvSpPr>
            <p:cNvPr id="35" name="TextBox 34"/>
            <p:cNvSpPr txBox="1"/>
            <p:nvPr/>
          </p:nvSpPr>
          <p:spPr>
            <a:xfrm>
              <a:off x="2985225" y="3189899"/>
              <a:ext cx="727375" cy="523220"/>
            </a:xfrm>
            <a:prstGeom prst="rect">
              <a:avLst/>
            </a:prstGeom>
            <a:noFill/>
          </p:spPr>
          <p:txBody>
            <a:bodyPr wrap="square" rtlCol="0">
              <a:spAutoFit/>
            </a:bodyPr>
            <a:lstStyle/>
            <a:p>
              <a:r>
                <a:rPr lang="en-US" sz="2800" dirty="0"/>
                <a:t>5000</a:t>
              </a:r>
            </a:p>
          </p:txBody>
        </p:sp>
        <mc:AlternateContent xmlns:mc="http://schemas.openxmlformats.org/markup-compatibility/2006" xmlns:a14="http://schemas.microsoft.com/office/drawing/2010/main">
          <mc:Choice Requires="a14">
            <p:sp>
              <p:nvSpPr>
                <p:cNvPr id="36" name="TextBox 35"/>
                <p:cNvSpPr txBox="1"/>
                <p:nvPr/>
              </p:nvSpPr>
              <p:spPr>
                <a:xfrm>
                  <a:off x="3020946" y="2338937"/>
                  <a:ext cx="53425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dirty="0" smtClean="0">
                            <a:latin typeface="Cambria Math" panose="02040503050406030204" pitchFamily="18" charset="0"/>
                          </a:rPr>
                          <m:t>3</m:t>
                        </m:r>
                      </m:oMath>
                    </m:oMathPara>
                  </a14:m>
                  <a:endParaRPr lang="en-US" sz="2800" dirty="0"/>
                </a:p>
              </p:txBody>
            </p:sp>
          </mc:Choice>
          <mc:Fallback xmlns="">
            <p:sp>
              <p:nvSpPr>
                <p:cNvPr id="36" name="TextBox 35"/>
                <p:cNvSpPr txBox="1">
                  <a:spLocks noRot="1" noChangeAspect="1" noMove="1" noResize="1" noEditPoints="1" noAdjustHandles="1" noChangeArrowheads="1" noChangeShapeType="1" noTextEdit="1"/>
                </p:cNvSpPr>
                <p:nvPr/>
              </p:nvSpPr>
              <p:spPr>
                <a:xfrm>
                  <a:off x="3020946" y="2338937"/>
                  <a:ext cx="534259" cy="369332"/>
                </a:xfrm>
                <a:prstGeom prst="rect">
                  <a:avLst/>
                </a:prstGeom>
                <a:blipFill rotWithShape="0">
                  <a:blip r:embed="rId4"/>
                  <a:stretch>
                    <a:fillRect/>
                  </a:stretch>
                </a:blipFill>
              </p:spPr>
              <p:txBody>
                <a:bodyPr/>
                <a:lstStyle/>
                <a:p>
                  <a:r>
                    <a:rPr lang="en-US">
                      <a:noFill/>
                    </a:rPr>
                    <a:t> </a:t>
                  </a:r>
                </a:p>
              </p:txBody>
            </p:sp>
          </mc:Fallback>
        </mc:AlternateContent>
        <p:sp>
          <p:nvSpPr>
            <p:cNvPr id="37" name="TextBox 36"/>
            <p:cNvSpPr txBox="1"/>
            <p:nvPr/>
          </p:nvSpPr>
          <p:spPr>
            <a:xfrm>
              <a:off x="1881915" y="3170553"/>
              <a:ext cx="534259" cy="523220"/>
            </a:xfrm>
            <a:prstGeom prst="rect">
              <a:avLst/>
            </a:prstGeom>
            <a:noFill/>
          </p:spPr>
          <p:txBody>
            <a:bodyPr wrap="square" rtlCol="0">
              <a:spAutoFit/>
            </a:bodyPr>
            <a:lstStyle/>
            <a:p>
              <a:r>
                <a:rPr lang="en-US" sz="2800" dirty="0"/>
                <a:t>1</a:t>
              </a:r>
            </a:p>
          </p:txBody>
        </p:sp>
      </p:grpSp>
    </p:spTree>
    <p:extLst>
      <p:ext uri="{BB962C8B-B14F-4D97-AF65-F5344CB8AC3E}">
        <p14:creationId xmlns:p14="http://schemas.microsoft.com/office/powerpoint/2010/main" val="239684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C0D0DC-6FED-9624-C560-0F8DD603E94B}"/>
              </a:ext>
            </a:extLst>
          </p:cNvPr>
          <p:cNvSpPr>
            <a:spLocks noGrp="1"/>
          </p:cNvSpPr>
          <p:nvPr>
            <p:ph type="title"/>
          </p:nvPr>
        </p:nvSpPr>
        <p:spPr/>
        <p:txBody>
          <a:bodyPr/>
          <a:lstStyle/>
          <a:p>
            <a:r>
              <a:rPr lang="en-US" dirty="0"/>
              <a:t>Coloring</a:t>
            </a:r>
          </a:p>
        </p:txBody>
      </p:sp>
      <p:sp>
        <p:nvSpPr>
          <p:cNvPr id="5" name="Text Placeholder 4">
            <a:extLst>
              <a:ext uri="{FF2B5EF4-FFF2-40B4-BE49-F238E27FC236}">
                <a16:creationId xmlns:a16="http://schemas.microsoft.com/office/drawing/2014/main" id="{2759C8B4-2E4B-BBB3-5F63-7039CF7AD44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31316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8389-C402-49D6-A21E-381DAAE49995}"/>
              </a:ext>
            </a:extLst>
          </p:cNvPr>
          <p:cNvSpPr>
            <a:spLocks noGrp="1"/>
          </p:cNvSpPr>
          <p:nvPr>
            <p:ph type="title"/>
          </p:nvPr>
        </p:nvSpPr>
        <p:spPr/>
        <p:txBody>
          <a:bodyPr/>
          <a:lstStyle/>
          <a:p>
            <a:r>
              <a:rPr lang="en-US" dirty="0"/>
              <a:t>Reduce 3-coloring to 4-coloring</a:t>
            </a:r>
          </a:p>
        </p:txBody>
      </p:sp>
      <p:sp>
        <p:nvSpPr>
          <p:cNvPr id="3" name="Content Placeholder 2">
            <a:extLst>
              <a:ext uri="{FF2B5EF4-FFF2-40B4-BE49-F238E27FC236}">
                <a16:creationId xmlns:a16="http://schemas.microsoft.com/office/drawing/2014/main" id="{7EECC50C-546C-4A49-8F7B-B8CDE790A8AC}"/>
              </a:ext>
            </a:extLst>
          </p:cNvPr>
          <p:cNvSpPr>
            <a:spLocks noGrp="1"/>
          </p:cNvSpPr>
          <p:nvPr>
            <p:ph idx="1"/>
          </p:nvPr>
        </p:nvSpPr>
        <p:spPr/>
        <p:txBody>
          <a:bodyPr/>
          <a:lstStyle/>
          <a:p>
            <a:r>
              <a:rPr lang="en-US" dirty="0"/>
              <a:t>Let’s reduce 3-coloring to 4-coloring</a:t>
            </a:r>
          </a:p>
          <a:p>
            <a:endParaRPr lang="en-US" dirty="0"/>
          </a:p>
          <a:p>
            <a:endParaRPr lang="en-US" dirty="0"/>
          </a:p>
          <a:p>
            <a:endParaRPr lang="en-US" dirty="0"/>
          </a:p>
          <a:p>
            <a:endParaRPr lang="en-US"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DA27462-6ACD-40C4-87CF-42872677C81F}"/>
                  </a:ext>
                </a:extLst>
              </p:cNvPr>
              <p:cNvSpPr/>
              <p:nvPr/>
            </p:nvSpPr>
            <p:spPr>
              <a:xfrm>
                <a:off x="608490" y="2145767"/>
                <a:ext cx="10168961" cy="227660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latin typeface="Segoe UI Semilight" panose="020B0402040204020203" pitchFamily="34" charset="0"/>
                    <a:cs typeface="Segoe UI Semilight" panose="020B0402040204020203" pitchFamily="34" charset="0"/>
                  </a:rPr>
                  <a:t>Input: Undirected Graph </a:t>
                </a:r>
                <a14:m>
                  <m:oMath xmlns:m="http://schemas.openxmlformats.org/officeDocument/2006/math">
                    <m:r>
                      <a:rPr lang="en-US" sz="2800" b="0" i="1" smtClean="0">
                        <a:latin typeface="Cambria Math" panose="02040503050406030204" pitchFamily="18" charset="0"/>
                      </a:rPr>
                      <m:t>𝐺</m:t>
                    </m:r>
                  </m:oMath>
                </a14:m>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Output: </a:t>
                </a:r>
                <a:r>
                  <a:rPr lang="en-US" sz="2800" dirty="0">
                    <a:latin typeface="Courier New" panose="02070309020205020404" pitchFamily="49" charset="0"/>
                    <a:cs typeface="Courier New" panose="02070309020205020404" pitchFamily="49" charset="0"/>
                  </a:rPr>
                  <a:t>True </a:t>
                </a:r>
                <a:r>
                  <a:rPr lang="en-US" sz="2800" dirty="0">
                    <a:latin typeface="Segoe UI Semilight" panose="020B0402040204020203" pitchFamily="34" charset="0"/>
                    <a:cs typeface="Segoe UI Semilight" panose="020B0402040204020203" pitchFamily="34" charset="0"/>
                  </a:rPr>
                  <a:t>if the vertices of </a:t>
                </a:r>
                <a14:m>
                  <m:oMath xmlns:m="http://schemas.openxmlformats.org/officeDocument/2006/math">
                    <m:r>
                      <a:rPr lang="en-US" sz="2800" b="0" i="1" smtClean="0">
                        <a:latin typeface="Cambria Math" panose="02040503050406030204" pitchFamily="18" charset="0"/>
                      </a:rPr>
                      <m:t>𝐺</m:t>
                    </m:r>
                  </m:oMath>
                </a14:m>
                <a:r>
                  <a:rPr lang="en-US" sz="2800" dirty="0">
                    <a:latin typeface="Segoe UI Semilight" panose="020B0402040204020203" pitchFamily="34" charset="0"/>
                    <a:cs typeface="Segoe UI Semilight" panose="020B0402040204020203" pitchFamily="34" charset="0"/>
                  </a:rPr>
                  <a:t> can be labeled with </a:t>
                </a:r>
                <a:r>
                  <a:rPr lang="en-US" sz="2800" dirty="0" err="1">
                    <a:latin typeface="Segoe UI Semilight" panose="020B0402040204020203" pitchFamily="34" charset="0"/>
                    <a:cs typeface="Segoe UI Semilight" panose="020B0402040204020203" pitchFamily="34" charset="0"/>
                  </a:rPr>
                  <a:t>red,green</a:t>
                </a:r>
                <a:r>
                  <a:rPr lang="en-US" sz="2800" dirty="0">
                    <a:latin typeface="Segoe UI Semilight" panose="020B0402040204020203" pitchFamily="34" charset="0"/>
                    <a:cs typeface="Segoe UI Semilight" panose="020B0402040204020203" pitchFamily="34" charset="0"/>
                  </a:rPr>
                  <a:t>, and blue so that no edge has both of its endpoints colored the same color. </a:t>
                </a:r>
                <a:r>
                  <a:rPr lang="en-US" sz="2800" dirty="0">
                    <a:latin typeface="Courier New" panose="02070309020205020404" pitchFamily="49" charset="0"/>
                    <a:cs typeface="Courier New" panose="02070309020205020404" pitchFamily="49" charset="0"/>
                  </a:rPr>
                  <a:t>False</a:t>
                </a:r>
                <a:r>
                  <a:rPr lang="en-US" sz="2800" dirty="0">
                    <a:latin typeface="Segoe UI Semilight" panose="020B0402040204020203" pitchFamily="34" charset="0"/>
                    <a:cs typeface="Segoe UI Semilight" panose="020B0402040204020203" pitchFamily="34" charset="0"/>
                  </a:rPr>
                  <a:t> if it cannot.</a:t>
                </a:r>
              </a:p>
            </p:txBody>
          </p:sp>
        </mc:Choice>
        <mc:Fallback xmlns="">
          <p:sp>
            <p:nvSpPr>
              <p:cNvPr id="4" name="Rectangle 3">
                <a:extLst>
                  <a:ext uri="{FF2B5EF4-FFF2-40B4-BE49-F238E27FC236}">
                    <a16:creationId xmlns:a16="http://schemas.microsoft.com/office/drawing/2014/main" id="{EDA27462-6ACD-40C4-87CF-42872677C81F}"/>
                  </a:ext>
                </a:extLst>
              </p:cNvPr>
              <p:cNvSpPr>
                <a:spLocks noRot="1" noChangeAspect="1" noMove="1" noResize="1" noEditPoints="1" noAdjustHandles="1" noChangeArrowheads="1" noChangeShapeType="1" noTextEdit="1"/>
              </p:cNvSpPr>
              <p:nvPr/>
            </p:nvSpPr>
            <p:spPr>
              <a:xfrm>
                <a:off x="608490" y="2145767"/>
                <a:ext cx="10168961" cy="2276604"/>
              </a:xfrm>
              <a:prstGeom prst="rect">
                <a:avLst/>
              </a:prstGeom>
              <a:blipFill>
                <a:blip r:embed="rId2"/>
                <a:stretch>
                  <a:fillRect l="-1259" r="-120" b="-6702"/>
                </a:stretch>
              </a:blipFill>
              <a:ln>
                <a:noFill/>
              </a:ln>
            </p:spPr>
            <p:txBody>
              <a:bodyPr/>
              <a:lstStyle/>
              <a:p>
                <a:r>
                  <a:rPr lang="en-US">
                    <a:noFill/>
                  </a:rPr>
                  <a:t> </a:t>
                </a:r>
              </a:p>
            </p:txBody>
          </p:sp>
        </mc:Fallback>
      </mc:AlternateContent>
      <p:sp>
        <p:nvSpPr>
          <p:cNvPr id="5" name="Rectangle 4">
            <a:extLst>
              <a:ext uri="{FF2B5EF4-FFF2-40B4-BE49-F238E27FC236}">
                <a16:creationId xmlns:a16="http://schemas.microsoft.com/office/drawing/2014/main" id="{132C97DC-9C8A-47AD-8B50-CE4286CEEC95}"/>
              </a:ext>
            </a:extLst>
          </p:cNvPr>
          <p:cNvSpPr/>
          <p:nvPr/>
        </p:nvSpPr>
        <p:spPr>
          <a:xfrm>
            <a:off x="608489" y="2152118"/>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3-coloring</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81B37DF-3D57-5493-85B3-4D6EF84ACECA}"/>
                  </a:ext>
                </a:extLst>
              </p:cNvPr>
              <p:cNvSpPr/>
              <p:nvPr/>
            </p:nvSpPr>
            <p:spPr>
              <a:xfrm>
                <a:off x="608490" y="4581396"/>
                <a:ext cx="10168961" cy="227660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latin typeface="Segoe UI Semilight" panose="020B0402040204020203" pitchFamily="34" charset="0"/>
                    <a:cs typeface="Segoe UI Semilight" panose="020B0402040204020203" pitchFamily="34" charset="0"/>
                  </a:rPr>
                  <a:t>Input: Undirected Graph </a:t>
                </a:r>
                <a14:m>
                  <m:oMath xmlns:m="http://schemas.openxmlformats.org/officeDocument/2006/math">
                    <m:r>
                      <a:rPr lang="en-US" sz="2800" b="0" i="1" smtClean="0">
                        <a:latin typeface="Cambria Math" panose="02040503050406030204" pitchFamily="18" charset="0"/>
                      </a:rPr>
                      <m:t>𝐺</m:t>
                    </m:r>
                  </m:oMath>
                </a14:m>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Output: </a:t>
                </a:r>
                <a:r>
                  <a:rPr lang="en-US" sz="2800" dirty="0">
                    <a:latin typeface="Courier New" panose="02070309020205020404" pitchFamily="49" charset="0"/>
                    <a:cs typeface="Courier New" panose="02070309020205020404" pitchFamily="49" charset="0"/>
                  </a:rPr>
                  <a:t>True </a:t>
                </a:r>
                <a:r>
                  <a:rPr lang="en-US" sz="2800" dirty="0">
                    <a:latin typeface="Segoe UI Semilight" panose="020B0402040204020203" pitchFamily="34" charset="0"/>
                    <a:cs typeface="Segoe UI Semilight" panose="020B0402040204020203" pitchFamily="34" charset="0"/>
                  </a:rPr>
                  <a:t>if the vertices of </a:t>
                </a:r>
                <a14:m>
                  <m:oMath xmlns:m="http://schemas.openxmlformats.org/officeDocument/2006/math">
                    <m:r>
                      <a:rPr lang="en-US" sz="2800" b="0" i="1" smtClean="0">
                        <a:latin typeface="Cambria Math" panose="02040503050406030204" pitchFamily="18" charset="0"/>
                      </a:rPr>
                      <m:t>𝐺</m:t>
                    </m:r>
                  </m:oMath>
                </a14:m>
                <a:r>
                  <a:rPr lang="en-US" sz="2800" dirty="0">
                    <a:latin typeface="Segoe UI Semilight" panose="020B0402040204020203" pitchFamily="34" charset="0"/>
                    <a:cs typeface="Segoe UI Semilight" panose="020B0402040204020203" pitchFamily="34" charset="0"/>
                  </a:rPr>
                  <a:t> can be labeled with </a:t>
                </a:r>
                <a:r>
                  <a:rPr lang="en-US" sz="2800" dirty="0" err="1">
                    <a:latin typeface="Segoe UI Semilight" panose="020B0402040204020203" pitchFamily="34" charset="0"/>
                    <a:cs typeface="Segoe UI Semilight" panose="020B0402040204020203" pitchFamily="34" charset="0"/>
                  </a:rPr>
                  <a:t>red,green</a:t>
                </a:r>
                <a:r>
                  <a:rPr lang="en-US" sz="2800" dirty="0">
                    <a:latin typeface="Segoe UI Semilight" panose="020B0402040204020203" pitchFamily="34" charset="0"/>
                    <a:cs typeface="Segoe UI Semilight" panose="020B0402040204020203" pitchFamily="34" charset="0"/>
                  </a:rPr>
                  <a:t>, blue, and orange so that no edge has both of its endpoints colored the same color. </a:t>
                </a:r>
                <a:r>
                  <a:rPr lang="en-US" sz="2800" dirty="0">
                    <a:latin typeface="Courier New" panose="02070309020205020404" pitchFamily="49" charset="0"/>
                    <a:cs typeface="Courier New" panose="02070309020205020404" pitchFamily="49" charset="0"/>
                  </a:rPr>
                  <a:t>False</a:t>
                </a:r>
                <a:r>
                  <a:rPr lang="en-US" sz="2800" dirty="0">
                    <a:latin typeface="Segoe UI Semilight" panose="020B0402040204020203" pitchFamily="34" charset="0"/>
                    <a:cs typeface="Segoe UI Semilight" panose="020B0402040204020203" pitchFamily="34" charset="0"/>
                  </a:rPr>
                  <a:t> if it cannot.</a:t>
                </a:r>
              </a:p>
            </p:txBody>
          </p:sp>
        </mc:Choice>
        <mc:Fallback xmlns="">
          <p:sp>
            <p:nvSpPr>
              <p:cNvPr id="6" name="Rectangle 5">
                <a:extLst>
                  <a:ext uri="{FF2B5EF4-FFF2-40B4-BE49-F238E27FC236}">
                    <a16:creationId xmlns:a16="http://schemas.microsoft.com/office/drawing/2014/main" id="{A81B37DF-3D57-5493-85B3-4D6EF84ACECA}"/>
                  </a:ext>
                </a:extLst>
              </p:cNvPr>
              <p:cNvSpPr>
                <a:spLocks noRot="1" noChangeAspect="1" noMove="1" noResize="1" noEditPoints="1" noAdjustHandles="1" noChangeArrowheads="1" noChangeShapeType="1" noTextEdit="1"/>
              </p:cNvSpPr>
              <p:nvPr/>
            </p:nvSpPr>
            <p:spPr>
              <a:xfrm>
                <a:off x="608490" y="4581396"/>
                <a:ext cx="10168961" cy="2276604"/>
              </a:xfrm>
              <a:prstGeom prst="rect">
                <a:avLst/>
              </a:prstGeom>
              <a:blipFill>
                <a:blip r:embed="rId3"/>
                <a:stretch>
                  <a:fillRect l="-1259" r="-120" b="-6702"/>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3BEB6490-8027-33BE-463A-B194C2BB039D}"/>
              </a:ext>
            </a:extLst>
          </p:cNvPr>
          <p:cNvSpPr/>
          <p:nvPr/>
        </p:nvSpPr>
        <p:spPr>
          <a:xfrm>
            <a:off x="608489" y="4587747"/>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4-coloring</a:t>
            </a:r>
          </a:p>
        </p:txBody>
      </p:sp>
    </p:spTree>
    <p:extLst>
      <p:ext uri="{BB962C8B-B14F-4D97-AF65-F5344CB8AC3E}">
        <p14:creationId xmlns:p14="http://schemas.microsoft.com/office/powerpoint/2010/main" val="2133631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E02D8-7FF5-E31F-505C-EB2150F064CE}"/>
              </a:ext>
            </a:extLst>
          </p:cNvPr>
          <p:cNvSpPr>
            <a:spLocks noGrp="1"/>
          </p:cNvSpPr>
          <p:nvPr>
            <p:ph type="title"/>
          </p:nvPr>
        </p:nvSpPr>
        <p:spPr/>
        <p:txBody>
          <a:bodyPr/>
          <a:lstStyle/>
          <a:p>
            <a:r>
              <a:rPr lang="en-US" dirty="0"/>
              <a:t>Are these 3-colorable? 4-colorable?</a:t>
            </a:r>
          </a:p>
        </p:txBody>
      </p:sp>
      <p:grpSp>
        <p:nvGrpSpPr>
          <p:cNvPr id="21" name="Group 20">
            <a:extLst>
              <a:ext uri="{FF2B5EF4-FFF2-40B4-BE49-F238E27FC236}">
                <a16:creationId xmlns:a16="http://schemas.microsoft.com/office/drawing/2014/main" id="{C23CCE07-C368-7B39-B618-B691B41BAE7D}"/>
              </a:ext>
            </a:extLst>
          </p:cNvPr>
          <p:cNvGrpSpPr/>
          <p:nvPr/>
        </p:nvGrpSpPr>
        <p:grpSpPr>
          <a:xfrm>
            <a:off x="798264" y="2246184"/>
            <a:ext cx="4174560" cy="3619080"/>
            <a:chOff x="798264" y="2246184"/>
            <a:chExt cx="4174560" cy="3619080"/>
          </a:xfrm>
        </p:grpSpPr>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25606E25-09BC-4FB1-A910-79E6EBB81E32}"/>
                    </a:ext>
                  </a:extLst>
                </p14:cNvPr>
                <p14:cNvContentPartPr/>
                <p14:nvPr/>
              </p14:nvContentPartPr>
              <p14:xfrm>
                <a:off x="2643624" y="3549024"/>
                <a:ext cx="640440" cy="508320"/>
              </p14:xfrm>
            </p:contentPart>
          </mc:Choice>
          <mc:Fallback>
            <p:pic>
              <p:nvPicPr>
                <p:cNvPr id="4" name="Ink 3">
                  <a:extLst>
                    <a:ext uri="{FF2B5EF4-FFF2-40B4-BE49-F238E27FC236}">
                      <a16:creationId xmlns:a16="http://schemas.microsoft.com/office/drawing/2014/main" id="{25606E25-09BC-4FB1-A910-79E6EBB81E32}"/>
                    </a:ext>
                  </a:extLst>
                </p:cNvPr>
                <p:cNvPicPr/>
                <p:nvPr/>
              </p:nvPicPr>
              <p:blipFill>
                <a:blip r:embed="rId3"/>
                <a:stretch>
                  <a:fillRect/>
                </a:stretch>
              </p:blipFill>
              <p:spPr>
                <a:xfrm>
                  <a:off x="2637504" y="3542904"/>
                  <a:ext cx="652680" cy="5205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CAC53F20-2373-BE86-C04A-7CE7661F848F}"/>
                    </a:ext>
                  </a:extLst>
                </p14:cNvPr>
                <p14:cNvContentPartPr/>
                <p14:nvPr/>
              </p14:nvContentPartPr>
              <p14:xfrm>
                <a:off x="1363104" y="2290104"/>
                <a:ext cx="326520" cy="377280"/>
              </p14:xfrm>
            </p:contentPart>
          </mc:Choice>
          <mc:Fallback>
            <p:pic>
              <p:nvPicPr>
                <p:cNvPr id="5" name="Ink 4">
                  <a:extLst>
                    <a:ext uri="{FF2B5EF4-FFF2-40B4-BE49-F238E27FC236}">
                      <a16:creationId xmlns:a16="http://schemas.microsoft.com/office/drawing/2014/main" id="{CAC53F20-2373-BE86-C04A-7CE7661F848F}"/>
                    </a:ext>
                  </a:extLst>
                </p:cNvPr>
                <p:cNvPicPr/>
                <p:nvPr/>
              </p:nvPicPr>
              <p:blipFill>
                <a:blip r:embed="rId5"/>
                <a:stretch>
                  <a:fillRect/>
                </a:stretch>
              </p:blipFill>
              <p:spPr>
                <a:xfrm>
                  <a:off x="1356984" y="2283984"/>
                  <a:ext cx="338760" cy="389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A0433BD4-4D8A-9D67-041B-AE90E1C29897}"/>
                    </a:ext>
                  </a:extLst>
                </p14:cNvPr>
                <p14:cNvContentPartPr/>
                <p14:nvPr/>
              </p14:nvContentPartPr>
              <p14:xfrm>
                <a:off x="4009464" y="2246184"/>
                <a:ext cx="375840" cy="385920"/>
              </p14:xfrm>
            </p:contentPart>
          </mc:Choice>
          <mc:Fallback>
            <p:pic>
              <p:nvPicPr>
                <p:cNvPr id="6" name="Ink 5">
                  <a:extLst>
                    <a:ext uri="{FF2B5EF4-FFF2-40B4-BE49-F238E27FC236}">
                      <a16:creationId xmlns:a16="http://schemas.microsoft.com/office/drawing/2014/main" id="{A0433BD4-4D8A-9D67-041B-AE90E1C29897}"/>
                    </a:ext>
                  </a:extLst>
                </p:cNvPr>
                <p:cNvPicPr/>
                <p:nvPr/>
              </p:nvPicPr>
              <p:blipFill>
                <a:blip r:embed="rId7"/>
                <a:stretch>
                  <a:fillRect/>
                </a:stretch>
              </p:blipFill>
              <p:spPr>
                <a:xfrm>
                  <a:off x="4003344" y="2240064"/>
                  <a:ext cx="388080" cy="398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9824714F-8221-5A04-7CC6-B69686A5ED2F}"/>
                    </a:ext>
                  </a:extLst>
                </p14:cNvPr>
                <p14:cNvContentPartPr/>
                <p14:nvPr/>
              </p14:nvContentPartPr>
              <p14:xfrm>
                <a:off x="4485744" y="4409424"/>
                <a:ext cx="487080" cy="480960"/>
              </p14:xfrm>
            </p:contentPart>
          </mc:Choice>
          <mc:Fallback>
            <p:pic>
              <p:nvPicPr>
                <p:cNvPr id="7" name="Ink 6">
                  <a:extLst>
                    <a:ext uri="{FF2B5EF4-FFF2-40B4-BE49-F238E27FC236}">
                      <a16:creationId xmlns:a16="http://schemas.microsoft.com/office/drawing/2014/main" id="{9824714F-8221-5A04-7CC6-B69686A5ED2F}"/>
                    </a:ext>
                  </a:extLst>
                </p:cNvPr>
                <p:cNvPicPr/>
                <p:nvPr/>
              </p:nvPicPr>
              <p:blipFill>
                <a:blip r:embed="rId9"/>
                <a:stretch>
                  <a:fillRect/>
                </a:stretch>
              </p:blipFill>
              <p:spPr>
                <a:xfrm>
                  <a:off x="4479624" y="4403304"/>
                  <a:ext cx="499320" cy="493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a:extLst>
                    <a:ext uri="{FF2B5EF4-FFF2-40B4-BE49-F238E27FC236}">
                      <a16:creationId xmlns:a16="http://schemas.microsoft.com/office/drawing/2014/main" id="{CA584F7B-E958-7F55-C560-3ABA343C6ED4}"/>
                    </a:ext>
                  </a:extLst>
                </p14:cNvPr>
                <p14:cNvContentPartPr/>
                <p14:nvPr/>
              </p14:nvContentPartPr>
              <p14:xfrm>
                <a:off x="2643624" y="5471784"/>
                <a:ext cx="464400" cy="393480"/>
              </p14:xfrm>
            </p:contentPart>
          </mc:Choice>
          <mc:Fallback>
            <p:pic>
              <p:nvPicPr>
                <p:cNvPr id="8" name="Ink 7">
                  <a:extLst>
                    <a:ext uri="{FF2B5EF4-FFF2-40B4-BE49-F238E27FC236}">
                      <a16:creationId xmlns:a16="http://schemas.microsoft.com/office/drawing/2014/main" id="{CA584F7B-E958-7F55-C560-3ABA343C6ED4}"/>
                    </a:ext>
                  </a:extLst>
                </p:cNvPr>
                <p:cNvPicPr/>
                <p:nvPr/>
              </p:nvPicPr>
              <p:blipFill>
                <a:blip r:embed="rId11"/>
                <a:stretch>
                  <a:fillRect/>
                </a:stretch>
              </p:blipFill>
              <p:spPr>
                <a:xfrm>
                  <a:off x="2637504" y="5465664"/>
                  <a:ext cx="476640" cy="405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BD96608D-74A7-801F-16A3-BC743F4B9F2A}"/>
                    </a:ext>
                  </a:extLst>
                </p14:cNvPr>
                <p14:cNvContentPartPr/>
                <p14:nvPr/>
              </p14:nvContentPartPr>
              <p14:xfrm>
                <a:off x="798264" y="4164624"/>
                <a:ext cx="524880" cy="424800"/>
              </p14:xfrm>
            </p:contentPart>
          </mc:Choice>
          <mc:Fallback>
            <p:pic>
              <p:nvPicPr>
                <p:cNvPr id="9" name="Ink 8">
                  <a:extLst>
                    <a:ext uri="{FF2B5EF4-FFF2-40B4-BE49-F238E27FC236}">
                      <a16:creationId xmlns:a16="http://schemas.microsoft.com/office/drawing/2014/main" id="{BD96608D-74A7-801F-16A3-BC743F4B9F2A}"/>
                    </a:ext>
                  </a:extLst>
                </p:cNvPr>
                <p:cNvPicPr/>
                <p:nvPr/>
              </p:nvPicPr>
              <p:blipFill>
                <a:blip r:embed="rId13"/>
                <a:stretch>
                  <a:fillRect/>
                </a:stretch>
              </p:blipFill>
              <p:spPr>
                <a:xfrm>
                  <a:off x="792144" y="4158504"/>
                  <a:ext cx="537120" cy="437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a:extLst>
                    <a:ext uri="{FF2B5EF4-FFF2-40B4-BE49-F238E27FC236}">
                      <a16:creationId xmlns:a16="http://schemas.microsoft.com/office/drawing/2014/main" id="{0509396C-B129-E065-95B3-5372B5D51D9E}"/>
                    </a:ext>
                  </a:extLst>
                </p14:cNvPr>
                <p14:cNvContentPartPr/>
                <p14:nvPr/>
              </p14:nvContentPartPr>
              <p14:xfrm>
                <a:off x="1358424" y="3933864"/>
                <a:ext cx="1303920" cy="376200"/>
              </p14:xfrm>
            </p:contentPart>
          </mc:Choice>
          <mc:Fallback>
            <p:pic>
              <p:nvPicPr>
                <p:cNvPr id="10" name="Ink 9">
                  <a:extLst>
                    <a:ext uri="{FF2B5EF4-FFF2-40B4-BE49-F238E27FC236}">
                      <a16:creationId xmlns:a16="http://schemas.microsoft.com/office/drawing/2014/main" id="{0509396C-B129-E065-95B3-5372B5D51D9E}"/>
                    </a:ext>
                  </a:extLst>
                </p:cNvPr>
                <p:cNvPicPr/>
                <p:nvPr/>
              </p:nvPicPr>
              <p:blipFill>
                <a:blip r:embed="rId15"/>
                <a:stretch>
                  <a:fillRect/>
                </a:stretch>
              </p:blipFill>
              <p:spPr>
                <a:xfrm>
                  <a:off x="1352304" y="3927744"/>
                  <a:ext cx="1316160" cy="388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0B7009BE-6947-D304-BDB8-3CB6963FFB1E}"/>
                    </a:ext>
                  </a:extLst>
                </p14:cNvPr>
                <p14:cNvContentPartPr/>
                <p14:nvPr/>
              </p14:nvContentPartPr>
              <p14:xfrm>
                <a:off x="1657224" y="2501424"/>
                <a:ext cx="1109520" cy="1154160"/>
              </p14:xfrm>
            </p:contentPart>
          </mc:Choice>
          <mc:Fallback>
            <p:pic>
              <p:nvPicPr>
                <p:cNvPr id="11" name="Ink 10">
                  <a:extLst>
                    <a:ext uri="{FF2B5EF4-FFF2-40B4-BE49-F238E27FC236}">
                      <a16:creationId xmlns:a16="http://schemas.microsoft.com/office/drawing/2014/main" id="{0B7009BE-6947-D304-BDB8-3CB6963FFB1E}"/>
                    </a:ext>
                  </a:extLst>
                </p:cNvPr>
                <p:cNvPicPr/>
                <p:nvPr/>
              </p:nvPicPr>
              <p:blipFill>
                <a:blip r:embed="rId17"/>
                <a:stretch>
                  <a:fillRect/>
                </a:stretch>
              </p:blipFill>
              <p:spPr>
                <a:xfrm>
                  <a:off x="1651104" y="2495304"/>
                  <a:ext cx="1121760" cy="1166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B1145360-3673-6A1D-EC61-19F09172B2DC}"/>
                    </a:ext>
                  </a:extLst>
                </p14:cNvPr>
                <p14:cNvContentPartPr/>
                <p14:nvPr/>
              </p14:nvContentPartPr>
              <p14:xfrm>
                <a:off x="3132504" y="2527344"/>
                <a:ext cx="876960" cy="1062720"/>
              </p14:xfrm>
            </p:contentPart>
          </mc:Choice>
          <mc:Fallback>
            <p:pic>
              <p:nvPicPr>
                <p:cNvPr id="12" name="Ink 11">
                  <a:extLst>
                    <a:ext uri="{FF2B5EF4-FFF2-40B4-BE49-F238E27FC236}">
                      <a16:creationId xmlns:a16="http://schemas.microsoft.com/office/drawing/2014/main" id="{B1145360-3673-6A1D-EC61-19F09172B2DC}"/>
                    </a:ext>
                  </a:extLst>
                </p:cNvPr>
                <p:cNvPicPr/>
                <p:nvPr/>
              </p:nvPicPr>
              <p:blipFill>
                <a:blip r:embed="rId19"/>
                <a:stretch>
                  <a:fillRect/>
                </a:stretch>
              </p:blipFill>
              <p:spPr>
                <a:xfrm>
                  <a:off x="3126384" y="2521224"/>
                  <a:ext cx="889200" cy="1074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AC0B3257-40B2-FA74-2D27-F0152112EADF}"/>
                    </a:ext>
                  </a:extLst>
                </p14:cNvPr>
                <p14:cNvContentPartPr/>
                <p14:nvPr/>
              </p14:nvContentPartPr>
              <p14:xfrm>
                <a:off x="3168504" y="3929544"/>
                <a:ext cx="1374840" cy="683640"/>
              </p14:xfrm>
            </p:contentPart>
          </mc:Choice>
          <mc:Fallback>
            <p:pic>
              <p:nvPicPr>
                <p:cNvPr id="13" name="Ink 12">
                  <a:extLst>
                    <a:ext uri="{FF2B5EF4-FFF2-40B4-BE49-F238E27FC236}">
                      <a16:creationId xmlns:a16="http://schemas.microsoft.com/office/drawing/2014/main" id="{AC0B3257-40B2-FA74-2D27-F0152112EADF}"/>
                    </a:ext>
                  </a:extLst>
                </p:cNvPr>
                <p:cNvPicPr/>
                <p:nvPr/>
              </p:nvPicPr>
              <p:blipFill>
                <a:blip r:embed="rId21"/>
                <a:stretch>
                  <a:fillRect/>
                </a:stretch>
              </p:blipFill>
              <p:spPr>
                <a:xfrm>
                  <a:off x="3162384" y="3923424"/>
                  <a:ext cx="1387080" cy="695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Ink 13">
                  <a:extLst>
                    <a:ext uri="{FF2B5EF4-FFF2-40B4-BE49-F238E27FC236}">
                      <a16:creationId xmlns:a16="http://schemas.microsoft.com/office/drawing/2014/main" id="{E8FBE265-D97F-65B7-446D-144E82CDE58F}"/>
                    </a:ext>
                  </a:extLst>
                </p14:cNvPr>
                <p14:cNvContentPartPr/>
                <p14:nvPr/>
              </p14:nvContentPartPr>
              <p14:xfrm>
                <a:off x="2813904" y="4040784"/>
                <a:ext cx="153720" cy="1418400"/>
              </p14:xfrm>
            </p:contentPart>
          </mc:Choice>
          <mc:Fallback>
            <p:pic>
              <p:nvPicPr>
                <p:cNvPr id="14" name="Ink 13">
                  <a:extLst>
                    <a:ext uri="{FF2B5EF4-FFF2-40B4-BE49-F238E27FC236}">
                      <a16:creationId xmlns:a16="http://schemas.microsoft.com/office/drawing/2014/main" id="{E8FBE265-D97F-65B7-446D-144E82CDE58F}"/>
                    </a:ext>
                  </a:extLst>
                </p:cNvPr>
                <p:cNvPicPr/>
                <p:nvPr/>
              </p:nvPicPr>
              <p:blipFill>
                <a:blip r:embed="rId23"/>
                <a:stretch>
                  <a:fillRect/>
                </a:stretch>
              </p:blipFill>
              <p:spPr>
                <a:xfrm>
                  <a:off x="2807784" y="4034664"/>
                  <a:ext cx="165960" cy="1430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Ink 14">
                  <a:extLst>
                    <a:ext uri="{FF2B5EF4-FFF2-40B4-BE49-F238E27FC236}">
                      <a16:creationId xmlns:a16="http://schemas.microsoft.com/office/drawing/2014/main" id="{C4A76C7A-2829-6F7E-3337-DC2CB8122926}"/>
                    </a:ext>
                  </a:extLst>
                </p14:cNvPr>
                <p14:cNvContentPartPr/>
                <p14:nvPr/>
              </p14:nvContentPartPr>
              <p14:xfrm>
                <a:off x="1028664" y="4487184"/>
                <a:ext cx="1579320" cy="1247760"/>
              </p14:xfrm>
            </p:contentPart>
          </mc:Choice>
          <mc:Fallback>
            <p:pic>
              <p:nvPicPr>
                <p:cNvPr id="15" name="Ink 14">
                  <a:extLst>
                    <a:ext uri="{FF2B5EF4-FFF2-40B4-BE49-F238E27FC236}">
                      <a16:creationId xmlns:a16="http://schemas.microsoft.com/office/drawing/2014/main" id="{C4A76C7A-2829-6F7E-3337-DC2CB8122926}"/>
                    </a:ext>
                  </a:extLst>
                </p:cNvPr>
                <p:cNvPicPr/>
                <p:nvPr/>
              </p:nvPicPr>
              <p:blipFill>
                <a:blip r:embed="rId25"/>
                <a:stretch>
                  <a:fillRect/>
                </a:stretch>
              </p:blipFill>
              <p:spPr>
                <a:xfrm>
                  <a:off x="1022544" y="4481064"/>
                  <a:ext cx="1591560" cy="1260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Ink 15">
                  <a:extLst>
                    <a:ext uri="{FF2B5EF4-FFF2-40B4-BE49-F238E27FC236}">
                      <a16:creationId xmlns:a16="http://schemas.microsoft.com/office/drawing/2014/main" id="{0B5F17D6-A462-8DFE-4547-653A1F65AB20}"/>
                    </a:ext>
                  </a:extLst>
                </p14:cNvPr>
                <p14:cNvContentPartPr/>
                <p14:nvPr/>
              </p14:nvContentPartPr>
              <p14:xfrm>
                <a:off x="990864" y="2634984"/>
                <a:ext cx="519120" cy="1507320"/>
              </p14:xfrm>
            </p:contentPart>
          </mc:Choice>
          <mc:Fallback>
            <p:pic>
              <p:nvPicPr>
                <p:cNvPr id="16" name="Ink 15">
                  <a:extLst>
                    <a:ext uri="{FF2B5EF4-FFF2-40B4-BE49-F238E27FC236}">
                      <a16:creationId xmlns:a16="http://schemas.microsoft.com/office/drawing/2014/main" id="{0B5F17D6-A462-8DFE-4547-653A1F65AB20}"/>
                    </a:ext>
                  </a:extLst>
                </p:cNvPr>
                <p:cNvPicPr/>
                <p:nvPr/>
              </p:nvPicPr>
              <p:blipFill>
                <a:blip r:embed="rId27"/>
                <a:stretch>
                  <a:fillRect/>
                </a:stretch>
              </p:blipFill>
              <p:spPr>
                <a:xfrm>
                  <a:off x="984744" y="2628864"/>
                  <a:ext cx="531360" cy="1519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E3371176-272A-8E2E-60FB-FAC9793EA17B}"/>
                    </a:ext>
                  </a:extLst>
                </p14:cNvPr>
                <p14:cNvContentPartPr/>
                <p14:nvPr/>
              </p14:nvContentPartPr>
              <p14:xfrm>
                <a:off x="1703664" y="2411784"/>
                <a:ext cx="2220120" cy="110160"/>
              </p14:xfrm>
            </p:contentPart>
          </mc:Choice>
          <mc:Fallback>
            <p:pic>
              <p:nvPicPr>
                <p:cNvPr id="18" name="Ink 17">
                  <a:extLst>
                    <a:ext uri="{FF2B5EF4-FFF2-40B4-BE49-F238E27FC236}">
                      <a16:creationId xmlns:a16="http://schemas.microsoft.com/office/drawing/2014/main" id="{E3371176-272A-8E2E-60FB-FAC9793EA17B}"/>
                    </a:ext>
                  </a:extLst>
                </p:cNvPr>
                <p:cNvPicPr/>
                <p:nvPr/>
              </p:nvPicPr>
              <p:blipFill>
                <a:blip r:embed="rId29"/>
                <a:stretch>
                  <a:fillRect/>
                </a:stretch>
              </p:blipFill>
              <p:spPr>
                <a:xfrm>
                  <a:off x="1697544" y="2405664"/>
                  <a:ext cx="22323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04D98158-7F59-6739-0AD5-69E2F15F13E9}"/>
                    </a:ext>
                  </a:extLst>
                </p14:cNvPr>
                <p14:cNvContentPartPr/>
                <p14:nvPr/>
              </p14:nvContentPartPr>
              <p14:xfrm>
                <a:off x="4249944" y="2649744"/>
                <a:ext cx="548640" cy="1829160"/>
              </p14:xfrm>
            </p:contentPart>
          </mc:Choice>
          <mc:Fallback>
            <p:pic>
              <p:nvPicPr>
                <p:cNvPr id="19" name="Ink 18">
                  <a:extLst>
                    <a:ext uri="{FF2B5EF4-FFF2-40B4-BE49-F238E27FC236}">
                      <a16:creationId xmlns:a16="http://schemas.microsoft.com/office/drawing/2014/main" id="{04D98158-7F59-6739-0AD5-69E2F15F13E9}"/>
                    </a:ext>
                  </a:extLst>
                </p:cNvPr>
                <p:cNvPicPr/>
                <p:nvPr/>
              </p:nvPicPr>
              <p:blipFill>
                <a:blip r:embed="rId31"/>
                <a:stretch>
                  <a:fillRect/>
                </a:stretch>
              </p:blipFill>
              <p:spPr>
                <a:xfrm>
                  <a:off x="4243824" y="2643624"/>
                  <a:ext cx="560880" cy="1841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83E000F1-2D31-CC6D-68FB-6FB206150CA6}"/>
                    </a:ext>
                  </a:extLst>
                </p14:cNvPr>
                <p14:cNvContentPartPr/>
                <p14:nvPr/>
              </p14:nvContentPartPr>
              <p14:xfrm>
                <a:off x="3130704" y="4961304"/>
                <a:ext cx="1427040" cy="709920"/>
              </p14:xfrm>
            </p:contentPart>
          </mc:Choice>
          <mc:Fallback>
            <p:pic>
              <p:nvPicPr>
                <p:cNvPr id="20" name="Ink 19">
                  <a:extLst>
                    <a:ext uri="{FF2B5EF4-FFF2-40B4-BE49-F238E27FC236}">
                      <a16:creationId xmlns:a16="http://schemas.microsoft.com/office/drawing/2014/main" id="{83E000F1-2D31-CC6D-68FB-6FB206150CA6}"/>
                    </a:ext>
                  </a:extLst>
                </p:cNvPr>
                <p:cNvPicPr/>
                <p:nvPr/>
              </p:nvPicPr>
              <p:blipFill>
                <a:blip r:embed="rId33"/>
                <a:stretch>
                  <a:fillRect/>
                </a:stretch>
              </p:blipFill>
              <p:spPr>
                <a:xfrm>
                  <a:off x="3124584" y="4955184"/>
                  <a:ext cx="1439280" cy="722160"/>
                </a:xfrm>
                <a:prstGeom prst="rect">
                  <a:avLst/>
                </a:prstGeom>
              </p:spPr>
            </p:pic>
          </mc:Fallback>
        </mc:AlternateContent>
      </p:grpSp>
      <p:grpSp>
        <p:nvGrpSpPr>
          <p:cNvPr id="31" name="Group 30">
            <a:extLst>
              <a:ext uri="{FF2B5EF4-FFF2-40B4-BE49-F238E27FC236}">
                <a16:creationId xmlns:a16="http://schemas.microsoft.com/office/drawing/2014/main" id="{C1A6BEC8-6174-F209-CE23-049AECB2897C}"/>
              </a:ext>
            </a:extLst>
          </p:cNvPr>
          <p:cNvGrpSpPr/>
          <p:nvPr/>
        </p:nvGrpSpPr>
        <p:grpSpPr>
          <a:xfrm>
            <a:off x="6847704" y="1536624"/>
            <a:ext cx="2189160" cy="2197440"/>
            <a:chOff x="6847704" y="1536624"/>
            <a:chExt cx="2189160" cy="2197440"/>
          </a:xfrm>
        </p:grpSpPr>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60741140-34DA-FBF4-DC56-BADE318CE4C9}"/>
                    </a:ext>
                  </a:extLst>
                </p14:cNvPr>
                <p14:cNvContentPartPr/>
                <p14:nvPr/>
              </p14:nvContentPartPr>
              <p14:xfrm>
                <a:off x="7624224" y="1536624"/>
                <a:ext cx="483480" cy="451080"/>
              </p14:xfrm>
            </p:contentPart>
          </mc:Choice>
          <mc:Fallback>
            <p:pic>
              <p:nvPicPr>
                <p:cNvPr id="22" name="Ink 21">
                  <a:extLst>
                    <a:ext uri="{FF2B5EF4-FFF2-40B4-BE49-F238E27FC236}">
                      <a16:creationId xmlns:a16="http://schemas.microsoft.com/office/drawing/2014/main" id="{60741140-34DA-FBF4-DC56-BADE318CE4C9}"/>
                    </a:ext>
                  </a:extLst>
                </p:cNvPr>
                <p:cNvPicPr/>
                <p:nvPr/>
              </p:nvPicPr>
              <p:blipFill>
                <a:blip r:embed="rId35"/>
                <a:stretch>
                  <a:fillRect/>
                </a:stretch>
              </p:blipFill>
              <p:spPr>
                <a:xfrm>
                  <a:off x="7618104" y="1530504"/>
                  <a:ext cx="495720" cy="463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7FDEB01D-FDD3-2D18-DE75-9768BE617C04}"/>
                    </a:ext>
                  </a:extLst>
                </p14:cNvPr>
                <p14:cNvContentPartPr/>
                <p14:nvPr/>
              </p14:nvContentPartPr>
              <p14:xfrm>
                <a:off x="6847704" y="2343024"/>
                <a:ext cx="362160" cy="347760"/>
              </p14:xfrm>
            </p:contentPart>
          </mc:Choice>
          <mc:Fallback>
            <p:pic>
              <p:nvPicPr>
                <p:cNvPr id="23" name="Ink 22">
                  <a:extLst>
                    <a:ext uri="{FF2B5EF4-FFF2-40B4-BE49-F238E27FC236}">
                      <a16:creationId xmlns:a16="http://schemas.microsoft.com/office/drawing/2014/main" id="{7FDEB01D-FDD3-2D18-DE75-9768BE617C04}"/>
                    </a:ext>
                  </a:extLst>
                </p:cNvPr>
                <p:cNvPicPr/>
                <p:nvPr/>
              </p:nvPicPr>
              <p:blipFill>
                <a:blip r:embed="rId37"/>
                <a:stretch>
                  <a:fillRect/>
                </a:stretch>
              </p:blipFill>
              <p:spPr>
                <a:xfrm>
                  <a:off x="6841584" y="2336904"/>
                  <a:ext cx="3744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Ink 23">
                  <a:extLst>
                    <a:ext uri="{FF2B5EF4-FFF2-40B4-BE49-F238E27FC236}">
                      <a16:creationId xmlns:a16="http://schemas.microsoft.com/office/drawing/2014/main" id="{1D9DC2A5-4B0D-BFEF-8253-CDA60FA6ED29}"/>
                    </a:ext>
                  </a:extLst>
                </p14:cNvPr>
                <p14:cNvContentPartPr/>
                <p14:nvPr/>
              </p14:nvContentPartPr>
              <p14:xfrm>
                <a:off x="8567424" y="2323584"/>
                <a:ext cx="469440" cy="403200"/>
              </p14:xfrm>
            </p:contentPart>
          </mc:Choice>
          <mc:Fallback>
            <p:pic>
              <p:nvPicPr>
                <p:cNvPr id="24" name="Ink 23">
                  <a:extLst>
                    <a:ext uri="{FF2B5EF4-FFF2-40B4-BE49-F238E27FC236}">
                      <a16:creationId xmlns:a16="http://schemas.microsoft.com/office/drawing/2014/main" id="{1D9DC2A5-4B0D-BFEF-8253-CDA60FA6ED29}"/>
                    </a:ext>
                  </a:extLst>
                </p:cNvPr>
                <p:cNvPicPr/>
                <p:nvPr/>
              </p:nvPicPr>
              <p:blipFill>
                <a:blip r:embed="rId39"/>
                <a:stretch>
                  <a:fillRect/>
                </a:stretch>
              </p:blipFill>
              <p:spPr>
                <a:xfrm>
                  <a:off x="8561304" y="2317464"/>
                  <a:ext cx="481680" cy="415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Ink 24">
                  <a:extLst>
                    <a:ext uri="{FF2B5EF4-FFF2-40B4-BE49-F238E27FC236}">
                      <a16:creationId xmlns:a16="http://schemas.microsoft.com/office/drawing/2014/main" id="{4F74FCC3-D053-9242-572C-C82E9B7CF81D}"/>
                    </a:ext>
                  </a:extLst>
                </p14:cNvPr>
                <p14:cNvContentPartPr/>
                <p14:nvPr/>
              </p14:nvContentPartPr>
              <p14:xfrm>
                <a:off x="7056864" y="3365424"/>
                <a:ext cx="308520" cy="319320"/>
              </p14:xfrm>
            </p:contentPart>
          </mc:Choice>
          <mc:Fallback>
            <p:pic>
              <p:nvPicPr>
                <p:cNvPr id="25" name="Ink 24">
                  <a:extLst>
                    <a:ext uri="{FF2B5EF4-FFF2-40B4-BE49-F238E27FC236}">
                      <a16:creationId xmlns:a16="http://schemas.microsoft.com/office/drawing/2014/main" id="{4F74FCC3-D053-9242-572C-C82E9B7CF81D}"/>
                    </a:ext>
                  </a:extLst>
                </p:cNvPr>
                <p:cNvPicPr/>
                <p:nvPr/>
              </p:nvPicPr>
              <p:blipFill>
                <a:blip r:embed="rId41"/>
                <a:stretch>
                  <a:fillRect/>
                </a:stretch>
              </p:blipFill>
              <p:spPr>
                <a:xfrm>
                  <a:off x="7050744" y="3359304"/>
                  <a:ext cx="32076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Ink 25">
                  <a:extLst>
                    <a:ext uri="{FF2B5EF4-FFF2-40B4-BE49-F238E27FC236}">
                      <a16:creationId xmlns:a16="http://schemas.microsoft.com/office/drawing/2014/main" id="{395371E9-47D2-9F3D-7521-DEDF2E5B706B}"/>
                    </a:ext>
                  </a:extLst>
                </p14:cNvPr>
                <p14:cNvContentPartPr/>
                <p14:nvPr/>
              </p14:nvContentPartPr>
              <p14:xfrm>
                <a:off x="8505504" y="3325824"/>
                <a:ext cx="426960" cy="408240"/>
              </p14:xfrm>
            </p:contentPart>
          </mc:Choice>
          <mc:Fallback>
            <p:pic>
              <p:nvPicPr>
                <p:cNvPr id="26" name="Ink 25">
                  <a:extLst>
                    <a:ext uri="{FF2B5EF4-FFF2-40B4-BE49-F238E27FC236}">
                      <a16:creationId xmlns:a16="http://schemas.microsoft.com/office/drawing/2014/main" id="{395371E9-47D2-9F3D-7521-DEDF2E5B706B}"/>
                    </a:ext>
                  </a:extLst>
                </p:cNvPr>
                <p:cNvPicPr/>
                <p:nvPr/>
              </p:nvPicPr>
              <p:blipFill>
                <a:blip r:embed="rId43"/>
                <a:stretch>
                  <a:fillRect/>
                </a:stretch>
              </p:blipFill>
              <p:spPr>
                <a:xfrm>
                  <a:off x="8499384" y="3319704"/>
                  <a:ext cx="439200" cy="420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Ink 26">
                  <a:extLst>
                    <a:ext uri="{FF2B5EF4-FFF2-40B4-BE49-F238E27FC236}">
                      <a16:creationId xmlns:a16="http://schemas.microsoft.com/office/drawing/2014/main" id="{D9AD230D-A2B1-34CB-583C-B5FDBB12A9E7}"/>
                    </a:ext>
                  </a:extLst>
                </p14:cNvPr>
                <p14:cNvContentPartPr/>
                <p14:nvPr/>
              </p14:nvContentPartPr>
              <p14:xfrm>
                <a:off x="7123464" y="1943784"/>
                <a:ext cx="1614600" cy="1557720"/>
              </p14:xfrm>
            </p:contentPart>
          </mc:Choice>
          <mc:Fallback>
            <p:pic>
              <p:nvPicPr>
                <p:cNvPr id="27" name="Ink 26">
                  <a:extLst>
                    <a:ext uri="{FF2B5EF4-FFF2-40B4-BE49-F238E27FC236}">
                      <a16:creationId xmlns:a16="http://schemas.microsoft.com/office/drawing/2014/main" id="{D9AD230D-A2B1-34CB-583C-B5FDBB12A9E7}"/>
                    </a:ext>
                  </a:extLst>
                </p:cNvPr>
                <p:cNvPicPr/>
                <p:nvPr/>
              </p:nvPicPr>
              <p:blipFill>
                <a:blip r:embed="rId45"/>
                <a:stretch>
                  <a:fillRect/>
                </a:stretch>
              </p:blipFill>
              <p:spPr>
                <a:xfrm>
                  <a:off x="7117344" y="1937664"/>
                  <a:ext cx="1626840" cy="15699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Ink 27">
                  <a:extLst>
                    <a:ext uri="{FF2B5EF4-FFF2-40B4-BE49-F238E27FC236}">
                      <a16:creationId xmlns:a16="http://schemas.microsoft.com/office/drawing/2014/main" id="{1ECE6416-CFE3-260A-B5CB-E50D80504725}"/>
                    </a:ext>
                  </a:extLst>
                </p14:cNvPr>
                <p14:cNvContentPartPr/>
                <p14:nvPr/>
              </p14:nvContentPartPr>
              <p14:xfrm>
                <a:off x="7309224" y="3575304"/>
                <a:ext cx="1440" cy="2520"/>
              </p14:xfrm>
            </p:contentPart>
          </mc:Choice>
          <mc:Fallback>
            <p:pic>
              <p:nvPicPr>
                <p:cNvPr id="28" name="Ink 27">
                  <a:extLst>
                    <a:ext uri="{FF2B5EF4-FFF2-40B4-BE49-F238E27FC236}">
                      <a16:creationId xmlns:a16="http://schemas.microsoft.com/office/drawing/2014/main" id="{1ECE6416-CFE3-260A-B5CB-E50D80504725}"/>
                    </a:ext>
                  </a:extLst>
                </p:cNvPr>
                <p:cNvPicPr/>
                <p:nvPr/>
              </p:nvPicPr>
              <p:blipFill>
                <a:blip r:embed="rId47"/>
                <a:stretch>
                  <a:fillRect/>
                </a:stretch>
              </p:blipFill>
              <p:spPr>
                <a:xfrm>
                  <a:off x="7303104" y="3569184"/>
                  <a:ext cx="1368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Ink 28">
                  <a:extLst>
                    <a:ext uri="{FF2B5EF4-FFF2-40B4-BE49-F238E27FC236}">
                      <a16:creationId xmlns:a16="http://schemas.microsoft.com/office/drawing/2014/main" id="{34045425-433E-4EF4-B950-E74189DC9761}"/>
                    </a:ext>
                  </a:extLst>
                </p14:cNvPr>
                <p14:cNvContentPartPr/>
                <p14:nvPr/>
              </p14:nvContentPartPr>
              <p14:xfrm>
                <a:off x="7315704" y="2578104"/>
                <a:ext cx="1282680" cy="974160"/>
              </p14:xfrm>
            </p:contentPart>
          </mc:Choice>
          <mc:Fallback>
            <p:pic>
              <p:nvPicPr>
                <p:cNvPr id="29" name="Ink 28">
                  <a:extLst>
                    <a:ext uri="{FF2B5EF4-FFF2-40B4-BE49-F238E27FC236}">
                      <a16:creationId xmlns:a16="http://schemas.microsoft.com/office/drawing/2014/main" id="{34045425-433E-4EF4-B950-E74189DC9761}"/>
                    </a:ext>
                  </a:extLst>
                </p:cNvPr>
                <p:cNvPicPr/>
                <p:nvPr/>
              </p:nvPicPr>
              <p:blipFill>
                <a:blip r:embed="rId49"/>
                <a:stretch>
                  <a:fillRect/>
                </a:stretch>
              </p:blipFill>
              <p:spPr>
                <a:xfrm>
                  <a:off x="7309584" y="2571984"/>
                  <a:ext cx="1294920" cy="9864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Ink 29">
                  <a:extLst>
                    <a:ext uri="{FF2B5EF4-FFF2-40B4-BE49-F238E27FC236}">
                      <a16:creationId xmlns:a16="http://schemas.microsoft.com/office/drawing/2014/main" id="{2F9A1FC7-BBED-ADDA-AF4B-25F9F1D25B74}"/>
                    </a:ext>
                  </a:extLst>
                </p14:cNvPr>
                <p14:cNvContentPartPr/>
                <p14:nvPr/>
              </p14:nvContentPartPr>
              <p14:xfrm>
                <a:off x="7334784" y="3353184"/>
                <a:ext cx="96480" cy="177480"/>
              </p14:xfrm>
            </p:contentPart>
          </mc:Choice>
          <mc:Fallback>
            <p:pic>
              <p:nvPicPr>
                <p:cNvPr id="30" name="Ink 29">
                  <a:extLst>
                    <a:ext uri="{FF2B5EF4-FFF2-40B4-BE49-F238E27FC236}">
                      <a16:creationId xmlns:a16="http://schemas.microsoft.com/office/drawing/2014/main" id="{2F9A1FC7-BBED-ADDA-AF4B-25F9F1D25B74}"/>
                    </a:ext>
                  </a:extLst>
                </p:cNvPr>
                <p:cNvPicPr/>
                <p:nvPr/>
              </p:nvPicPr>
              <p:blipFill>
                <a:blip r:embed="rId51"/>
                <a:stretch>
                  <a:fillRect/>
                </a:stretch>
              </p:blipFill>
              <p:spPr>
                <a:xfrm>
                  <a:off x="7328664" y="3347064"/>
                  <a:ext cx="108720" cy="189720"/>
                </a:xfrm>
                <a:prstGeom prst="rect">
                  <a:avLst/>
                </a:prstGeom>
              </p:spPr>
            </p:pic>
          </mc:Fallback>
        </mc:AlternateContent>
      </p:grpSp>
      <p:grpSp>
        <p:nvGrpSpPr>
          <p:cNvPr id="46" name="Group 45">
            <a:extLst>
              <a:ext uri="{FF2B5EF4-FFF2-40B4-BE49-F238E27FC236}">
                <a16:creationId xmlns:a16="http://schemas.microsoft.com/office/drawing/2014/main" id="{9B6AEC06-F060-4C9B-F1F4-0A6F9B0DE38E}"/>
              </a:ext>
            </a:extLst>
          </p:cNvPr>
          <p:cNvGrpSpPr/>
          <p:nvPr/>
        </p:nvGrpSpPr>
        <p:grpSpPr>
          <a:xfrm>
            <a:off x="6904224" y="4689504"/>
            <a:ext cx="3820320" cy="1612440"/>
            <a:chOff x="6904224" y="4689504"/>
            <a:chExt cx="3820320" cy="1612440"/>
          </a:xfrm>
        </p:grpSpPr>
        <mc:AlternateContent xmlns:mc="http://schemas.openxmlformats.org/markup-compatibility/2006">
          <mc:Choice xmlns:p14="http://schemas.microsoft.com/office/powerpoint/2010/main" Requires="p14">
            <p:contentPart p14:bwMode="auto" r:id="rId52">
              <p14:nvContentPartPr>
                <p14:cNvPr id="32" name="Ink 31">
                  <a:extLst>
                    <a:ext uri="{FF2B5EF4-FFF2-40B4-BE49-F238E27FC236}">
                      <a16:creationId xmlns:a16="http://schemas.microsoft.com/office/drawing/2014/main" id="{8F11C2F5-2474-1867-191F-C04B23D489A5}"/>
                    </a:ext>
                  </a:extLst>
                </p14:cNvPr>
                <p14:cNvContentPartPr/>
                <p14:nvPr/>
              </p14:nvContentPartPr>
              <p14:xfrm>
                <a:off x="6904224" y="4689504"/>
                <a:ext cx="474480" cy="419400"/>
              </p14:xfrm>
            </p:contentPart>
          </mc:Choice>
          <mc:Fallback>
            <p:pic>
              <p:nvPicPr>
                <p:cNvPr id="32" name="Ink 31">
                  <a:extLst>
                    <a:ext uri="{FF2B5EF4-FFF2-40B4-BE49-F238E27FC236}">
                      <a16:creationId xmlns:a16="http://schemas.microsoft.com/office/drawing/2014/main" id="{8F11C2F5-2474-1867-191F-C04B23D489A5}"/>
                    </a:ext>
                  </a:extLst>
                </p:cNvPr>
                <p:cNvPicPr/>
                <p:nvPr/>
              </p:nvPicPr>
              <p:blipFill>
                <a:blip r:embed="rId53"/>
                <a:stretch>
                  <a:fillRect/>
                </a:stretch>
              </p:blipFill>
              <p:spPr>
                <a:xfrm>
                  <a:off x="6898104" y="4683384"/>
                  <a:ext cx="486720" cy="4316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3" name="Ink 32">
                  <a:extLst>
                    <a:ext uri="{FF2B5EF4-FFF2-40B4-BE49-F238E27FC236}">
                      <a16:creationId xmlns:a16="http://schemas.microsoft.com/office/drawing/2014/main" id="{633105F7-E49C-7CBE-6A51-A8D9B2E7D86C}"/>
                    </a:ext>
                  </a:extLst>
                </p14:cNvPr>
                <p14:cNvContentPartPr/>
                <p14:nvPr/>
              </p14:nvContentPartPr>
              <p14:xfrm>
                <a:off x="8532144" y="4728024"/>
                <a:ext cx="419400" cy="438480"/>
              </p14:xfrm>
            </p:contentPart>
          </mc:Choice>
          <mc:Fallback>
            <p:pic>
              <p:nvPicPr>
                <p:cNvPr id="33" name="Ink 32">
                  <a:extLst>
                    <a:ext uri="{FF2B5EF4-FFF2-40B4-BE49-F238E27FC236}">
                      <a16:creationId xmlns:a16="http://schemas.microsoft.com/office/drawing/2014/main" id="{633105F7-E49C-7CBE-6A51-A8D9B2E7D86C}"/>
                    </a:ext>
                  </a:extLst>
                </p:cNvPr>
                <p:cNvPicPr/>
                <p:nvPr/>
              </p:nvPicPr>
              <p:blipFill>
                <a:blip r:embed="rId55"/>
                <a:stretch>
                  <a:fillRect/>
                </a:stretch>
              </p:blipFill>
              <p:spPr>
                <a:xfrm>
                  <a:off x="8526024" y="4721904"/>
                  <a:ext cx="431640" cy="4507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4" name="Ink 33">
                  <a:extLst>
                    <a:ext uri="{FF2B5EF4-FFF2-40B4-BE49-F238E27FC236}">
                      <a16:creationId xmlns:a16="http://schemas.microsoft.com/office/drawing/2014/main" id="{2494434D-A555-20D0-34FB-7D752D836167}"/>
                    </a:ext>
                  </a:extLst>
                </p14:cNvPr>
                <p14:cNvContentPartPr/>
                <p14:nvPr/>
              </p14:nvContentPartPr>
              <p14:xfrm>
                <a:off x="7421184" y="4866264"/>
                <a:ext cx="1081080" cy="115200"/>
              </p14:xfrm>
            </p:contentPart>
          </mc:Choice>
          <mc:Fallback>
            <p:pic>
              <p:nvPicPr>
                <p:cNvPr id="34" name="Ink 33">
                  <a:extLst>
                    <a:ext uri="{FF2B5EF4-FFF2-40B4-BE49-F238E27FC236}">
                      <a16:creationId xmlns:a16="http://schemas.microsoft.com/office/drawing/2014/main" id="{2494434D-A555-20D0-34FB-7D752D836167}"/>
                    </a:ext>
                  </a:extLst>
                </p:cNvPr>
                <p:cNvPicPr/>
                <p:nvPr/>
              </p:nvPicPr>
              <p:blipFill>
                <a:blip r:embed="rId57"/>
                <a:stretch>
                  <a:fillRect/>
                </a:stretch>
              </p:blipFill>
              <p:spPr>
                <a:xfrm>
                  <a:off x="7415064" y="4860144"/>
                  <a:ext cx="10933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5" name="Ink 34">
                  <a:extLst>
                    <a:ext uri="{FF2B5EF4-FFF2-40B4-BE49-F238E27FC236}">
                      <a16:creationId xmlns:a16="http://schemas.microsoft.com/office/drawing/2014/main" id="{812BC0D6-873B-C05D-0787-E02D62D80A0C}"/>
                    </a:ext>
                  </a:extLst>
                </p14:cNvPr>
                <p14:cNvContentPartPr/>
                <p14:nvPr/>
              </p14:nvContentPartPr>
              <p14:xfrm>
                <a:off x="8970264" y="4824504"/>
                <a:ext cx="1071720" cy="174960"/>
              </p14:xfrm>
            </p:contentPart>
          </mc:Choice>
          <mc:Fallback>
            <p:pic>
              <p:nvPicPr>
                <p:cNvPr id="35" name="Ink 34">
                  <a:extLst>
                    <a:ext uri="{FF2B5EF4-FFF2-40B4-BE49-F238E27FC236}">
                      <a16:creationId xmlns:a16="http://schemas.microsoft.com/office/drawing/2014/main" id="{812BC0D6-873B-C05D-0787-E02D62D80A0C}"/>
                    </a:ext>
                  </a:extLst>
                </p:cNvPr>
                <p:cNvPicPr/>
                <p:nvPr/>
              </p:nvPicPr>
              <p:blipFill>
                <a:blip r:embed="rId59"/>
                <a:stretch>
                  <a:fillRect/>
                </a:stretch>
              </p:blipFill>
              <p:spPr>
                <a:xfrm>
                  <a:off x="8964144" y="4818384"/>
                  <a:ext cx="10839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6" name="Ink 35">
                  <a:extLst>
                    <a:ext uri="{FF2B5EF4-FFF2-40B4-BE49-F238E27FC236}">
                      <a16:creationId xmlns:a16="http://schemas.microsoft.com/office/drawing/2014/main" id="{0D8D17E3-DF5C-E7CD-79B7-9AC236D661E0}"/>
                    </a:ext>
                  </a:extLst>
                </p14:cNvPr>
                <p14:cNvContentPartPr/>
                <p14:nvPr/>
              </p14:nvContentPartPr>
              <p14:xfrm>
                <a:off x="10153584" y="4710384"/>
                <a:ext cx="293400" cy="310680"/>
              </p14:xfrm>
            </p:contentPart>
          </mc:Choice>
          <mc:Fallback>
            <p:pic>
              <p:nvPicPr>
                <p:cNvPr id="36" name="Ink 35">
                  <a:extLst>
                    <a:ext uri="{FF2B5EF4-FFF2-40B4-BE49-F238E27FC236}">
                      <a16:creationId xmlns:a16="http://schemas.microsoft.com/office/drawing/2014/main" id="{0D8D17E3-DF5C-E7CD-79B7-9AC236D661E0}"/>
                    </a:ext>
                  </a:extLst>
                </p:cNvPr>
                <p:cNvPicPr/>
                <p:nvPr/>
              </p:nvPicPr>
              <p:blipFill>
                <a:blip r:embed="rId61"/>
                <a:stretch>
                  <a:fillRect/>
                </a:stretch>
              </p:blipFill>
              <p:spPr>
                <a:xfrm>
                  <a:off x="10147464" y="4704264"/>
                  <a:ext cx="30564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 name="Ink 36">
                  <a:extLst>
                    <a:ext uri="{FF2B5EF4-FFF2-40B4-BE49-F238E27FC236}">
                      <a16:creationId xmlns:a16="http://schemas.microsoft.com/office/drawing/2014/main" id="{D8991085-4377-8045-61BF-B285286DBB22}"/>
                    </a:ext>
                  </a:extLst>
                </p14:cNvPr>
                <p14:cNvContentPartPr/>
                <p14:nvPr/>
              </p14:nvContentPartPr>
              <p14:xfrm>
                <a:off x="10362744" y="5091984"/>
                <a:ext cx="92160" cy="710640"/>
              </p14:xfrm>
            </p:contentPart>
          </mc:Choice>
          <mc:Fallback>
            <p:pic>
              <p:nvPicPr>
                <p:cNvPr id="37" name="Ink 36">
                  <a:extLst>
                    <a:ext uri="{FF2B5EF4-FFF2-40B4-BE49-F238E27FC236}">
                      <a16:creationId xmlns:a16="http://schemas.microsoft.com/office/drawing/2014/main" id="{D8991085-4377-8045-61BF-B285286DBB22}"/>
                    </a:ext>
                  </a:extLst>
                </p:cNvPr>
                <p:cNvPicPr/>
                <p:nvPr/>
              </p:nvPicPr>
              <p:blipFill>
                <a:blip r:embed="rId63"/>
                <a:stretch>
                  <a:fillRect/>
                </a:stretch>
              </p:blipFill>
              <p:spPr>
                <a:xfrm>
                  <a:off x="10356624" y="5085864"/>
                  <a:ext cx="104400" cy="7228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8" name="Ink 37">
                  <a:extLst>
                    <a:ext uri="{FF2B5EF4-FFF2-40B4-BE49-F238E27FC236}">
                      <a16:creationId xmlns:a16="http://schemas.microsoft.com/office/drawing/2014/main" id="{9370F96C-6879-4D5E-4360-3668BF59E0BB}"/>
                    </a:ext>
                  </a:extLst>
                </p14:cNvPr>
                <p14:cNvContentPartPr/>
                <p14:nvPr/>
              </p14:nvContentPartPr>
              <p14:xfrm>
                <a:off x="10311264" y="5774904"/>
                <a:ext cx="413280" cy="322200"/>
              </p14:xfrm>
            </p:contentPart>
          </mc:Choice>
          <mc:Fallback>
            <p:pic>
              <p:nvPicPr>
                <p:cNvPr id="38" name="Ink 37">
                  <a:extLst>
                    <a:ext uri="{FF2B5EF4-FFF2-40B4-BE49-F238E27FC236}">
                      <a16:creationId xmlns:a16="http://schemas.microsoft.com/office/drawing/2014/main" id="{9370F96C-6879-4D5E-4360-3668BF59E0BB}"/>
                    </a:ext>
                  </a:extLst>
                </p:cNvPr>
                <p:cNvPicPr/>
                <p:nvPr/>
              </p:nvPicPr>
              <p:blipFill>
                <a:blip r:embed="rId65"/>
                <a:stretch>
                  <a:fillRect/>
                </a:stretch>
              </p:blipFill>
              <p:spPr>
                <a:xfrm>
                  <a:off x="10305144" y="5768784"/>
                  <a:ext cx="42552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9" name="Ink 38">
                  <a:extLst>
                    <a:ext uri="{FF2B5EF4-FFF2-40B4-BE49-F238E27FC236}">
                      <a16:creationId xmlns:a16="http://schemas.microsoft.com/office/drawing/2014/main" id="{368FD342-D8CA-BB90-C5FD-7CBDD8B4C528}"/>
                    </a:ext>
                  </a:extLst>
                </p14:cNvPr>
                <p14:cNvContentPartPr/>
                <p14:nvPr/>
              </p14:nvContentPartPr>
              <p14:xfrm>
                <a:off x="8900784" y="5905224"/>
                <a:ext cx="1329480" cy="86760"/>
              </p14:xfrm>
            </p:contentPart>
          </mc:Choice>
          <mc:Fallback>
            <p:pic>
              <p:nvPicPr>
                <p:cNvPr id="39" name="Ink 38">
                  <a:extLst>
                    <a:ext uri="{FF2B5EF4-FFF2-40B4-BE49-F238E27FC236}">
                      <a16:creationId xmlns:a16="http://schemas.microsoft.com/office/drawing/2014/main" id="{368FD342-D8CA-BB90-C5FD-7CBDD8B4C528}"/>
                    </a:ext>
                  </a:extLst>
                </p:cNvPr>
                <p:cNvPicPr/>
                <p:nvPr/>
              </p:nvPicPr>
              <p:blipFill>
                <a:blip r:embed="rId67"/>
                <a:stretch>
                  <a:fillRect/>
                </a:stretch>
              </p:blipFill>
              <p:spPr>
                <a:xfrm>
                  <a:off x="8894664" y="5899104"/>
                  <a:ext cx="13417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0" name="Ink 39">
                  <a:extLst>
                    <a:ext uri="{FF2B5EF4-FFF2-40B4-BE49-F238E27FC236}">
                      <a16:creationId xmlns:a16="http://schemas.microsoft.com/office/drawing/2014/main" id="{33FFA855-B774-9778-657A-B2C4D6C35D27}"/>
                    </a:ext>
                  </a:extLst>
                </p14:cNvPr>
                <p14:cNvContentPartPr/>
                <p14:nvPr/>
              </p14:nvContentPartPr>
              <p14:xfrm>
                <a:off x="8583984" y="5823504"/>
                <a:ext cx="478440" cy="370440"/>
              </p14:xfrm>
            </p:contentPart>
          </mc:Choice>
          <mc:Fallback>
            <p:pic>
              <p:nvPicPr>
                <p:cNvPr id="40" name="Ink 39">
                  <a:extLst>
                    <a:ext uri="{FF2B5EF4-FFF2-40B4-BE49-F238E27FC236}">
                      <a16:creationId xmlns:a16="http://schemas.microsoft.com/office/drawing/2014/main" id="{33FFA855-B774-9778-657A-B2C4D6C35D27}"/>
                    </a:ext>
                  </a:extLst>
                </p:cNvPr>
                <p:cNvPicPr/>
                <p:nvPr/>
              </p:nvPicPr>
              <p:blipFill>
                <a:blip r:embed="rId69"/>
                <a:stretch>
                  <a:fillRect/>
                </a:stretch>
              </p:blipFill>
              <p:spPr>
                <a:xfrm>
                  <a:off x="8577864" y="5817384"/>
                  <a:ext cx="490680" cy="3826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2" name="Ink 41">
                  <a:extLst>
                    <a:ext uri="{FF2B5EF4-FFF2-40B4-BE49-F238E27FC236}">
                      <a16:creationId xmlns:a16="http://schemas.microsoft.com/office/drawing/2014/main" id="{8C4D760A-2884-6BD7-756C-2F9594549F96}"/>
                    </a:ext>
                  </a:extLst>
                </p14:cNvPr>
                <p14:cNvContentPartPr/>
                <p14:nvPr/>
              </p14:nvContentPartPr>
              <p14:xfrm>
                <a:off x="7460424" y="6006024"/>
                <a:ext cx="1277280" cy="30600"/>
              </p14:xfrm>
            </p:contentPart>
          </mc:Choice>
          <mc:Fallback>
            <p:pic>
              <p:nvPicPr>
                <p:cNvPr id="42" name="Ink 41">
                  <a:extLst>
                    <a:ext uri="{FF2B5EF4-FFF2-40B4-BE49-F238E27FC236}">
                      <a16:creationId xmlns:a16="http://schemas.microsoft.com/office/drawing/2014/main" id="{8C4D760A-2884-6BD7-756C-2F9594549F96}"/>
                    </a:ext>
                  </a:extLst>
                </p:cNvPr>
                <p:cNvPicPr/>
                <p:nvPr/>
              </p:nvPicPr>
              <p:blipFill>
                <a:blip r:embed="rId71"/>
                <a:stretch>
                  <a:fillRect/>
                </a:stretch>
              </p:blipFill>
              <p:spPr>
                <a:xfrm>
                  <a:off x="7454304" y="5999904"/>
                  <a:ext cx="12895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3" name="Ink 42">
                  <a:extLst>
                    <a:ext uri="{FF2B5EF4-FFF2-40B4-BE49-F238E27FC236}">
                      <a16:creationId xmlns:a16="http://schemas.microsoft.com/office/drawing/2014/main" id="{AE7F1A70-1186-D15B-69F5-55FBDD0D8689}"/>
                    </a:ext>
                  </a:extLst>
                </p14:cNvPr>
                <p14:cNvContentPartPr/>
                <p14:nvPr/>
              </p14:nvContentPartPr>
              <p14:xfrm>
                <a:off x="7097184" y="5899104"/>
                <a:ext cx="465480" cy="402840"/>
              </p14:xfrm>
            </p:contentPart>
          </mc:Choice>
          <mc:Fallback>
            <p:pic>
              <p:nvPicPr>
                <p:cNvPr id="43" name="Ink 42">
                  <a:extLst>
                    <a:ext uri="{FF2B5EF4-FFF2-40B4-BE49-F238E27FC236}">
                      <a16:creationId xmlns:a16="http://schemas.microsoft.com/office/drawing/2014/main" id="{AE7F1A70-1186-D15B-69F5-55FBDD0D8689}"/>
                    </a:ext>
                  </a:extLst>
                </p:cNvPr>
                <p:cNvPicPr/>
                <p:nvPr/>
              </p:nvPicPr>
              <p:blipFill>
                <a:blip r:embed="rId73"/>
                <a:stretch>
                  <a:fillRect/>
                </a:stretch>
              </p:blipFill>
              <p:spPr>
                <a:xfrm>
                  <a:off x="7091064" y="5892984"/>
                  <a:ext cx="477720" cy="4150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5" name="Ink 44">
                  <a:extLst>
                    <a:ext uri="{FF2B5EF4-FFF2-40B4-BE49-F238E27FC236}">
                      <a16:creationId xmlns:a16="http://schemas.microsoft.com/office/drawing/2014/main" id="{A5EBF26D-EF9C-19C9-F4AC-65F0FBB5533D}"/>
                    </a:ext>
                  </a:extLst>
                </p14:cNvPr>
                <p14:cNvContentPartPr/>
                <p14:nvPr/>
              </p14:nvContentPartPr>
              <p14:xfrm>
                <a:off x="7300944" y="5172264"/>
                <a:ext cx="67320" cy="699840"/>
              </p14:xfrm>
            </p:contentPart>
          </mc:Choice>
          <mc:Fallback>
            <p:pic>
              <p:nvPicPr>
                <p:cNvPr id="45" name="Ink 44">
                  <a:extLst>
                    <a:ext uri="{FF2B5EF4-FFF2-40B4-BE49-F238E27FC236}">
                      <a16:creationId xmlns:a16="http://schemas.microsoft.com/office/drawing/2014/main" id="{A5EBF26D-EF9C-19C9-F4AC-65F0FBB5533D}"/>
                    </a:ext>
                  </a:extLst>
                </p:cNvPr>
                <p:cNvPicPr/>
                <p:nvPr/>
              </p:nvPicPr>
              <p:blipFill>
                <a:blip r:embed="rId75"/>
                <a:stretch>
                  <a:fillRect/>
                </a:stretch>
              </p:blipFill>
              <p:spPr>
                <a:xfrm>
                  <a:off x="7294824" y="5166144"/>
                  <a:ext cx="79560" cy="712080"/>
                </a:xfrm>
                <a:prstGeom prst="rect">
                  <a:avLst/>
                </a:prstGeom>
              </p:spPr>
            </p:pic>
          </mc:Fallback>
        </mc:AlternateContent>
      </p:grpSp>
    </p:spTree>
    <p:extLst>
      <p:ext uri="{BB962C8B-B14F-4D97-AF65-F5344CB8AC3E}">
        <p14:creationId xmlns:p14="http://schemas.microsoft.com/office/powerpoint/2010/main" val="3690603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33CD2-60B6-4789-8F9E-0F0DE030FF21}"/>
              </a:ext>
            </a:extLst>
          </p:cNvPr>
          <p:cNvSpPr>
            <a:spLocks noGrp="1"/>
          </p:cNvSpPr>
          <p:nvPr>
            <p:ph type="title"/>
          </p:nvPr>
        </p:nvSpPr>
        <p:spPr/>
        <p:txBody>
          <a:bodyPr/>
          <a:lstStyle/>
          <a:p>
            <a:r>
              <a:rPr lang="en-US" dirty="0"/>
              <a:t>Reduce 3-coloring to 4-coloring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F610B74-1F96-4F79-86FA-6FAB23994658}"/>
                  </a:ext>
                </a:extLst>
              </p:cNvPr>
              <p:cNvSpPr>
                <a:spLocks noGrp="1"/>
              </p:cNvSpPr>
              <p:nvPr>
                <p:ph idx="1"/>
              </p:nvPr>
            </p:nvSpPr>
            <p:spPr/>
            <p:txBody>
              <a:bodyPr>
                <a:normAutofit/>
              </a:bodyPr>
              <a:lstStyle/>
              <a:p>
                <a:r>
                  <a:rPr lang="en-US" sz="2800" dirty="0"/>
                  <a:t>Given a graph </a:t>
                </a:r>
                <a14:m>
                  <m:oMath xmlns:m="http://schemas.openxmlformats.org/officeDocument/2006/math">
                    <m:r>
                      <a:rPr lang="en-US" sz="2800" b="0" i="1" smtClean="0">
                        <a:latin typeface="Cambria Math" panose="02040503050406030204" pitchFamily="18" charset="0"/>
                      </a:rPr>
                      <m:t>𝐺</m:t>
                    </m:r>
                  </m:oMath>
                </a14:m>
                <a:r>
                  <a:rPr lang="en-US" sz="2800" dirty="0"/>
                  <a:t>, figure out whether it can be 3-colored, by using an algorithm that figures out whether it can be 4-colored.</a:t>
                </a:r>
              </a:p>
              <a:p>
                <a:endParaRPr lang="en-US" sz="2800" dirty="0"/>
              </a:p>
              <a:p>
                <a:r>
                  <a:rPr lang="en-US" sz="2800" dirty="0"/>
                  <a:t>Usual outline:</a:t>
                </a:r>
              </a:p>
              <a:p>
                <a:r>
                  <a:rPr lang="en-US" sz="2800" dirty="0"/>
                  <a:t>Transform </a:t>
                </a:r>
                <a14:m>
                  <m:oMath xmlns:m="http://schemas.openxmlformats.org/officeDocument/2006/math">
                    <m:r>
                      <a:rPr lang="en-US" sz="2800" b="0" i="1" smtClean="0">
                        <a:latin typeface="Cambria Math" panose="02040503050406030204" pitchFamily="18" charset="0"/>
                      </a:rPr>
                      <m:t>𝐺</m:t>
                    </m:r>
                  </m:oMath>
                </a14:m>
                <a:r>
                  <a:rPr lang="en-US" sz="2800" dirty="0"/>
                  <a:t> into an input for the 4-coloring algorithm</a:t>
                </a:r>
              </a:p>
              <a:p>
                <a:r>
                  <a:rPr lang="en-US" sz="2800" dirty="0"/>
                  <a:t>Run the 4-coloring algorithm</a:t>
                </a:r>
              </a:p>
              <a:p>
                <a:r>
                  <a:rPr lang="en-US" sz="2800" dirty="0"/>
                  <a:t>Transform the answer from the 4-coloring algorithm into the answer for </a:t>
                </a:r>
                <a14:m>
                  <m:oMath xmlns:m="http://schemas.openxmlformats.org/officeDocument/2006/math">
                    <m:r>
                      <a:rPr lang="en-US" sz="2800" b="0" i="1" smtClean="0">
                        <a:latin typeface="Cambria Math" panose="02040503050406030204" pitchFamily="18" charset="0"/>
                      </a:rPr>
                      <m:t>𝐺</m:t>
                    </m:r>
                  </m:oMath>
                </a14:m>
                <a:r>
                  <a:rPr lang="en-US" sz="2800" dirty="0"/>
                  <a:t> for 3-coloring</a:t>
                </a:r>
              </a:p>
            </p:txBody>
          </p:sp>
        </mc:Choice>
        <mc:Fallback xmlns="">
          <p:sp>
            <p:nvSpPr>
              <p:cNvPr id="3" name="Content Placeholder 2">
                <a:extLst>
                  <a:ext uri="{FF2B5EF4-FFF2-40B4-BE49-F238E27FC236}">
                    <a16:creationId xmlns:a16="http://schemas.microsoft.com/office/drawing/2014/main" id="{9F610B74-1F96-4F79-86FA-6FAB23994658}"/>
                  </a:ext>
                </a:extLst>
              </p:cNvPr>
              <p:cNvSpPr>
                <a:spLocks noGrp="1" noRot="1" noChangeAspect="1" noMove="1" noResize="1" noEditPoints="1" noAdjustHandles="1" noChangeArrowheads="1" noChangeShapeType="1" noTextEdit="1"/>
              </p:cNvSpPr>
              <p:nvPr>
                <p:ph idx="1"/>
              </p:nvPr>
            </p:nvSpPr>
            <p:spPr>
              <a:blipFill>
                <a:blip r:embed="rId2"/>
                <a:stretch>
                  <a:fillRect l="-708" t="-2138" r="-1362"/>
                </a:stretch>
              </a:blipFill>
            </p:spPr>
            <p:txBody>
              <a:bodyPr/>
              <a:lstStyle/>
              <a:p>
                <a:r>
                  <a:rPr lang="en-US">
                    <a:noFill/>
                  </a:rPr>
                  <a:t> </a:t>
                </a:r>
              </a:p>
            </p:txBody>
          </p:sp>
        </mc:Fallback>
      </mc:AlternateContent>
    </p:spTree>
    <p:extLst>
      <p:ext uri="{BB962C8B-B14F-4D97-AF65-F5344CB8AC3E}">
        <p14:creationId xmlns:p14="http://schemas.microsoft.com/office/powerpoint/2010/main" val="1746406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198F8-FEA4-48F9-8F26-AD896D60B9B0}"/>
              </a:ext>
            </a:extLst>
          </p:cNvPr>
          <p:cNvSpPr>
            <a:spLocks noGrp="1"/>
          </p:cNvSpPr>
          <p:nvPr>
            <p:ph type="title"/>
          </p:nvPr>
        </p:nvSpPr>
        <p:spPr/>
        <p:txBody>
          <a:bodyPr/>
          <a:lstStyle/>
          <a:p>
            <a:r>
              <a:rPr lang="en-US" dirty="0"/>
              <a:t>Reduction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A879CE0-4042-42A4-992F-743E72FA702C}"/>
                  </a:ext>
                </a:extLst>
              </p:cNvPr>
              <p:cNvSpPr>
                <a:spLocks noGrp="1"/>
              </p:cNvSpPr>
              <p:nvPr>
                <p:ph idx="1"/>
              </p:nvPr>
            </p:nvSpPr>
            <p:spPr/>
            <p:txBody>
              <a:bodyPr>
                <a:normAutofit/>
              </a:bodyPr>
              <a:lstStyle/>
              <a:p>
                <a:pPr marL="0" indent="0">
                  <a:buNone/>
                </a:pPr>
                <a:r>
                  <a:rPr lang="en-US" sz="2800" dirty="0"/>
                  <a:t> If we just ask the 4-coloring algorithm about </a:t>
                </a:r>
                <a14:m>
                  <m:oMath xmlns:m="http://schemas.openxmlformats.org/officeDocument/2006/math">
                    <m:r>
                      <a:rPr lang="en-US" sz="2800" b="0" i="1" smtClean="0">
                        <a:latin typeface="Cambria Math" panose="02040503050406030204" pitchFamily="18" charset="0"/>
                      </a:rPr>
                      <m:t>𝐺</m:t>
                    </m:r>
                  </m:oMath>
                </a14:m>
                <a:r>
                  <a:rPr lang="en-US" sz="2800" dirty="0"/>
                  <a:t>, it might use 4 colors…we can’t get it to use just </a:t>
                </a:r>
                <a14:m>
                  <m:oMath xmlns:m="http://schemas.openxmlformats.org/officeDocument/2006/math">
                    <m:r>
                      <a:rPr lang="en-US" sz="2800" b="0" i="1" smtClean="0">
                        <a:latin typeface="Cambria Math" panose="02040503050406030204" pitchFamily="18" charset="0"/>
                      </a:rPr>
                      <m:t>3</m:t>
                    </m:r>
                  </m:oMath>
                </a14:m>
                <a:r>
                  <a:rPr lang="en-US" sz="2800" dirty="0"/>
                  <a:t>…</a:t>
                </a:r>
              </a:p>
              <a:p>
                <a:pPr marL="0" indent="0">
                  <a:buNone/>
                </a:pPr>
                <a:r>
                  <a:rPr lang="en-US" sz="2800" dirty="0"/>
                  <a:t>…unless…</a:t>
                </a:r>
              </a:p>
              <a:p>
                <a:pPr marL="0" indent="0">
                  <a:buNone/>
                </a:pPr>
                <a:r>
                  <a:rPr lang="en-US" sz="2800" dirty="0"/>
                  <a:t>Unless we force it not to, by adding extra vertices that </a:t>
                </a:r>
                <a:r>
                  <a:rPr lang="en-US" sz="2800" b="1" dirty="0"/>
                  <a:t>force </a:t>
                </a:r>
                <a:r>
                  <a:rPr lang="en-US" sz="2800" dirty="0"/>
                  <a:t>the 3-coloring algorithm to “use up” one color on the extra vertices, leaving only two colors for the “real” vertices.</a:t>
                </a:r>
              </a:p>
            </p:txBody>
          </p:sp>
        </mc:Choice>
        <mc:Fallback xmlns="">
          <p:sp>
            <p:nvSpPr>
              <p:cNvPr id="3" name="Content Placeholder 2">
                <a:extLst>
                  <a:ext uri="{FF2B5EF4-FFF2-40B4-BE49-F238E27FC236}">
                    <a16:creationId xmlns:a16="http://schemas.microsoft.com/office/drawing/2014/main" id="{6A879CE0-4042-42A4-992F-743E72FA702C}"/>
                  </a:ext>
                </a:extLst>
              </p:cNvPr>
              <p:cNvSpPr>
                <a:spLocks noGrp="1" noRot="1" noChangeAspect="1" noMove="1" noResize="1" noEditPoints="1" noAdjustHandles="1" noChangeArrowheads="1" noChangeShapeType="1" noTextEdit="1"/>
              </p:cNvSpPr>
              <p:nvPr>
                <p:ph idx="1"/>
              </p:nvPr>
            </p:nvSpPr>
            <p:spPr>
              <a:blipFill>
                <a:blip r:embed="rId2"/>
                <a:stretch>
                  <a:fillRect l="-1525" t="-2138"/>
                </a:stretch>
              </a:blipFill>
            </p:spPr>
            <p:txBody>
              <a:bodyPr/>
              <a:lstStyle/>
              <a:p>
                <a:r>
                  <a:rPr lang="en-US">
                    <a:noFill/>
                  </a:rPr>
                  <a:t> </a:t>
                </a:r>
              </a:p>
            </p:txBody>
          </p:sp>
        </mc:Fallback>
      </mc:AlternateContent>
    </p:spTree>
    <p:extLst>
      <p:ext uri="{BB962C8B-B14F-4D97-AF65-F5344CB8AC3E}">
        <p14:creationId xmlns:p14="http://schemas.microsoft.com/office/powerpoint/2010/main" val="2353806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5824F-8C35-445C-8F7C-B1F821C8C389}"/>
              </a:ext>
            </a:extLst>
          </p:cNvPr>
          <p:cNvSpPr>
            <a:spLocks noGrp="1"/>
          </p:cNvSpPr>
          <p:nvPr>
            <p:ph type="title"/>
          </p:nvPr>
        </p:nvSpPr>
        <p:spPr/>
        <p:txBody>
          <a:bodyPr/>
          <a:lstStyle/>
          <a:p>
            <a:r>
              <a:rPr lang="en-US" dirty="0"/>
              <a:t>Reduction</a:t>
            </a:r>
          </a:p>
        </p:txBody>
      </p:sp>
      <p:sp>
        <p:nvSpPr>
          <p:cNvPr id="3" name="Content Placeholder 2">
            <a:extLst>
              <a:ext uri="{FF2B5EF4-FFF2-40B4-BE49-F238E27FC236}">
                <a16:creationId xmlns:a16="http://schemas.microsoft.com/office/drawing/2014/main" id="{80B91DB2-C9AE-4A64-8F3A-8DD8335C252F}"/>
              </a:ext>
            </a:extLst>
          </p:cNvPr>
          <p:cNvSpPr>
            <a:spLocks noGrp="1"/>
          </p:cNvSpPr>
          <p:nvPr>
            <p:ph idx="1"/>
          </p:nvPr>
        </p:nvSpPr>
        <p:spPr/>
        <p:txBody>
          <a:bodyPr/>
          <a:lstStyle/>
          <a:p>
            <a:pPr marL="0" indent="0">
              <a:buNone/>
            </a:pPr>
            <a:r>
              <a:rPr lang="en-US" dirty="0">
                <a:latin typeface="Courier New" panose="02070309020205020404" pitchFamily="49" charset="0"/>
                <a:cs typeface="Courier New" panose="02070309020205020404" pitchFamily="49" charset="0"/>
              </a:rPr>
              <a:t>3ColorCheck(Graph G)</a:t>
            </a:r>
          </a:p>
          <a:p>
            <a:pPr marL="0" indent="0">
              <a:buNone/>
            </a:pPr>
            <a:r>
              <a:rPr lang="en-US" dirty="0">
                <a:latin typeface="Courier New" panose="02070309020205020404" pitchFamily="49" charset="0"/>
                <a:cs typeface="Courier New" panose="02070309020205020404" pitchFamily="49" charset="0"/>
              </a:rPr>
              <a:t>	Let H be a copy of G</a:t>
            </a:r>
          </a:p>
          <a:p>
            <a:pPr marL="0" indent="0">
              <a:buNone/>
            </a:pPr>
            <a:r>
              <a:rPr lang="en-US" dirty="0">
                <a:latin typeface="Courier New" panose="02070309020205020404" pitchFamily="49" charset="0"/>
                <a:cs typeface="Courier New" panose="02070309020205020404" pitchFamily="49" charset="0"/>
              </a:rPr>
              <a:t>	Add a vertex to H, attach it to all other 	  		  vertices.</a:t>
            </a:r>
          </a:p>
          <a:p>
            <a:pPr marL="0" indent="0">
              <a:buNone/>
            </a:pPr>
            <a:r>
              <a:rPr lang="en-US" dirty="0">
                <a:latin typeface="Courier New" panose="02070309020205020404" pitchFamily="49" charset="0"/>
                <a:cs typeface="Courier New" panose="02070309020205020404" pitchFamily="49" charset="0"/>
              </a:rPr>
              <a:t>	Bool answer = 4ColorCheck(H)</a:t>
            </a:r>
          </a:p>
          <a:p>
            <a:pPr marL="0" indent="0">
              <a:buNone/>
            </a:pPr>
            <a:r>
              <a:rPr lang="en-US" dirty="0">
                <a:latin typeface="Courier New" panose="02070309020205020404" pitchFamily="49" charset="0"/>
                <a:cs typeface="Courier New" panose="02070309020205020404" pitchFamily="49" charset="0"/>
              </a:rPr>
              <a:t>	return answer //don’t need any modification!</a:t>
            </a:r>
          </a:p>
        </p:txBody>
      </p:sp>
    </p:spTree>
    <p:extLst>
      <p:ext uri="{BB962C8B-B14F-4D97-AF65-F5344CB8AC3E}">
        <p14:creationId xmlns:p14="http://schemas.microsoft.com/office/powerpoint/2010/main" val="2856935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Time Analysis</a:t>
            </a:r>
          </a:p>
        </p:txBody>
      </p:sp>
      <mc:AlternateContent xmlns:mc="http://schemas.openxmlformats.org/markup-compatibility/2006">
        <mc:Choice xmlns:a14="http://schemas.microsoft.com/office/drawing/2010/main" Requires="a14">
          <p:sp>
            <p:nvSpPr>
              <p:cNvPr id="6" name="Rectangle 5"/>
              <p:cNvSpPr/>
              <p:nvPr/>
            </p:nvSpPr>
            <p:spPr>
              <a:xfrm>
                <a:off x="575238" y="1061666"/>
                <a:ext cx="11485698" cy="5816977"/>
              </a:xfrm>
              <a:prstGeom prst="rect">
                <a:avLst/>
              </a:prstGeom>
            </p:spPr>
            <p:txBody>
              <a:bodyPr wrap="square">
                <a:spAutoFit/>
              </a:bodyPr>
              <a:lstStyle/>
              <a:p>
                <a:pPr>
                  <a:spcBef>
                    <a:spcPts val="200"/>
                  </a:spcBef>
                </a:pPr>
                <a:r>
                  <a:rPr lang="en-US" dirty="0">
                    <a:latin typeface="Courier New" panose="02070309020205020404" pitchFamily="49" charset="0"/>
                    <a:cs typeface="Courier New" panose="02070309020205020404" pitchFamily="49" charset="0"/>
                  </a:rPr>
                  <a:t>Dijkstra(Graph G, Vertex source) </a:t>
                </a:r>
              </a:p>
              <a:p>
                <a:pPr>
                  <a:spcBef>
                    <a:spcPts val="200"/>
                  </a:spcBef>
                </a:pPr>
                <a:r>
                  <a:rPr lang="en-US"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i="1">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source.dist</a:t>
                </a:r>
                <a:r>
                  <a:rPr lang="en-US" dirty="0">
                    <a:latin typeface="Courier New" panose="02070309020205020404" pitchFamily="49" charset="0"/>
                    <a:cs typeface="Courier New" panose="02070309020205020404" pitchFamily="49" charset="0"/>
                  </a:rPr>
                  <a:t> to 0</a:t>
                </a:r>
              </a:p>
              <a:p>
                <a:pPr>
                  <a:spcBef>
                    <a:spcPts val="200"/>
                  </a:spcBef>
                </a:pPr>
                <a:r>
                  <a:rPr lang="en-US" dirty="0">
                    <a:latin typeface="Courier New" panose="02070309020205020404" pitchFamily="49" charset="0"/>
                    <a:cs typeface="Courier New" panose="02070309020205020404" pitchFamily="49" charset="0"/>
                  </a:rPr>
                  <a:t>	mark all vertices unprocessed</a:t>
                </a:r>
              </a:p>
              <a:p>
                <a:pPr>
                  <a:spcBef>
                    <a:spcPts val="200"/>
                  </a:spcBef>
                </a:pPr>
                <a:r>
                  <a:rPr lang="en-US" dirty="0">
                    <a:latin typeface="Courier New" panose="02070309020205020404" pitchFamily="49" charset="0"/>
                    <a:cs typeface="Courier New" panose="02070309020205020404" pitchFamily="49" charset="0"/>
                  </a:rPr>
                  <a:t>	initialize MPQ as a Min Priority Queue</a:t>
                </a:r>
              </a:p>
              <a:p>
                <a:pPr>
                  <a:spcBef>
                    <a:spcPts val="200"/>
                  </a:spcBef>
                </a:pPr>
                <a:r>
                  <a:rPr lang="en-US" dirty="0">
                    <a:latin typeface="Courier New" panose="02070309020205020404" pitchFamily="49" charset="0"/>
                    <a:cs typeface="Courier New" panose="02070309020205020404" pitchFamily="49" charset="0"/>
                  </a:rPr>
                  <a:t>	add source at priority 0</a:t>
                </a:r>
              </a:p>
              <a:p>
                <a:pPr>
                  <a:spcBef>
                    <a:spcPts val="200"/>
                  </a:spcBef>
                </a:pPr>
                <a:r>
                  <a:rPr lang="en-US" dirty="0">
                    <a:latin typeface="Courier New" panose="02070309020205020404" pitchFamily="49" charset="0"/>
                    <a:cs typeface="Courier New" panose="02070309020205020404" pitchFamily="49" charset="0"/>
                  </a:rPr>
                  <a:t>	while(MPQ is not empty){</a:t>
                </a:r>
              </a:p>
              <a:p>
                <a:pPr>
                  <a:spcBef>
                    <a:spcPts val="200"/>
                  </a:spcBef>
                </a:pP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u = </a:t>
                </a:r>
                <a:r>
                  <a:rPr lang="en-US" b="1" dirty="0" err="1">
                    <a:latin typeface="Courier New" panose="02070309020205020404" pitchFamily="49" charset="0"/>
                    <a:cs typeface="Courier New" panose="02070309020205020404" pitchFamily="49" charset="0"/>
                  </a:rPr>
                  <a:t>MPQ.removeMin</a:t>
                </a:r>
                <a:r>
                  <a:rPr lang="en-US" b="1"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leaving u){</a:t>
                </a:r>
              </a:p>
              <a:p>
                <a:pPr>
                  <a:spcBef>
                    <a:spcPts val="200"/>
                  </a:spcBef>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u.dist+weight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 ==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 ) //if v not in MPQ</a:t>
                </a:r>
              </a:p>
              <a:p>
                <a:pPr>
                  <a:spcBef>
                    <a:spcPts val="200"/>
                  </a:spcBef>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MPQ.insert</a:t>
                </a:r>
                <a:r>
                  <a:rPr lang="en-US" b="1" dirty="0">
                    <a:latin typeface="Courier New" panose="02070309020205020404" pitchFamily="49" charset="0"/>
                    <a:cs typeface="Courier New" panose="02070309020205020404" pitchFamily="49" charset="0"/>
                  </a:rPr>
                  <a:t>(v, </a:t>
                </a:r>
                <a:r>
                  <a:rPr lang="en-US" b="1" dirty="0" err="1">
                    <a:latin typeface="Courier New" panose="02070309020205020404" pitchFamily="49" charset="0"/>
                    <a:cs typeface="Courier New" panose="02070309020205020404" pitchFamily="49" charset="0"/>
                  </a:rPr>
                  <a:t>u.dist+weight</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u,v</a:t>
                </a:r>
                <a:r>
                  <a:rPr lang="en-US" b="1"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else</a:t>
                </a:r>
              </a:p>
              <a:p>
                <a:pPr>
                  <a:spcBef>
                    <a:spcPts val="200"/>
                  </a:spcBef>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MPQ.decreaseKey</a:t>
                </a:r>
                <a:r>
                  <a:rPr lang="en-US" b="1" dirty="0">
                    <a:latin typeface="Courier New" panose="02070309020205020404" pitchFamily="49" charset="0"/>
                    <a:cs typeface="Courier New" panose="02070309020205020404" pitchFamily="49" charset="0"/>
                  </a:rPr>
                  <a:t>(v, </a:t>
                </a:r>
                <a:r>
                  <a:rPr lang="en-US" b="1" dirty="0" err="1">
                    <a:latin typeface="Courier New" panose="02070309020205020404" pitchFamily="49" charset="0"/>
                    <a:cs typeface="Courier New" panose="02070309020205020404" pitchFamily="49" charset="0"/>
                  </a:rPr>
                  <a:t>u.dist+weight</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u,v</a:t>
                </a:r>
                <a:r>
                  <a:rPr lang="en-US" b="1"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u.dist+weight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v.predecessor</a:t>
                </a:r>
                <a:r>
                  <a:rPr lang="en-US" dirty="0">
                    <a:latin typeface="Courier New" panose="02070309020205020404" pitchFamily="49" charset="0"/>
                    <a:cs typeface="Courier New" panose="02070309020205020404" pitchFamily="49" charset="0"/>
                  </a:rPr>
                  <a:t> = u			</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mark u as processed</a:t>
                </a:r>
              </a:p>
              <a:p>
                <a:pPr>
                  <a:spcBef>
                    <a:spcPts val="200"/>
                  </a:spcBef>
                </a:pPr>
                <a:r>
                  <a:rPr lang="en-US" dirty="0">
                    <a:latin typeface="Courier New" panose="02070309020205020404" pitchFamily="49" charset="0"/>
                    <a:cs typeface="Courier New" panose="02070309020205020404" pitchFamily="49" charset="0"/>
                  </a:rPr>
                  <a:t>	}</a:t>
                </a:r>
                <a:endParaRPr lang="en-US" dirty="0"/>
              </a:p>
            </p:txBody>
          </p:sp>
        </mc:Choice>
        <mc:Fallback>
          <p:sp>
            <p:nvSpPr>
              <p:cNvPr id="6" name="Rectangle 5"/>
              <p:cNvSpPr>
                <a:spLocks noRot="1" noChangeAspect="1" noMove="1" noResize="1" noEditPoints="1" noAdjustHandles="1" noChangeArrowheads="1" noChangeShapeType="1" noTextEdit="1"/>
              </p:cNvSpPr>
              <p:nvPr/>
            </p:nvSpPr>
            <p:spPr>
              <a:xfrm>
                <a:off x="575238" y="1061666"/>
                <a:ext cx="11485698" cy="5816977"/>
              </a:xfrm>
              <a:prstGeom prst="rect">
                <a:avLst/>
              </a:prstGeom>
              <a:blipFill>
                <a:blip r:embed="rId2"/>
                <a:stretch>
                  <a:fillRect l="-424" t="-524" b="-83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3E9573EB-B626-D872-C6F1-D0B5A5BC91DC}"/>
                  </a:ext>
                </a:extLst>
              </p:cNvPr>
              <p:cNvSpPr txBox="1"/>
              <p:nvPr/>
            </p:nvSpPr>
            <p:spPr>
              <a:xfrm>
                <a:off x="7104888" y="173736"/>
                <a:ext cx="4956048" cy="3046988"/>
              </a:xfrm>
              <a:prstGeom prst="rect">
                <a:avLst/>
              </a:prstGeom>
              <a:solidFill>
                <a:srgbClr val="7030A0"/>
              </a:solidFill>
            </p:spPr>
            <p:txBody>
              <a:bodyPr wrap="square" rtlCol="0">
                <a:spAutoFit/>
              </a:bodyPr>
              <a:lstStyle/>
              <a:p>
                <a:r>
                  <a:rPr lang="en-US" sz="2400" dirty="0">
                    <a:solidFill>
                      <a:schemeClr val="bg1"/>
                    </a:solidFill>
                  </a:rPr>
                  <a:t>With standard heaps:</a:t>
                </a:r>
              </a:p>
              <a:p>
                <a:pPr/>
                <a14:m>
                  <m:oMathPara xmlns:m="http://schemas.openxmlformats.org/officeDocument/2006/math">
                    <m:oMathParaPr>
                      <m:jc m:val="centerGroup"/>
                    </m:oMathParaPr>
                    <m:oMath xmlns:m="http://schemas.openxmlformats.org/officeDocument/2006/math">
                      <m:r>
                        <m:rPr>
                          <m:sty m:val="p"/>
                        </m:rPr>
                        <a:rPr lang="en-US" sz="2400" b="0" i="0" smtClean="0">
                          <a:solidFill>
                            <a:schemeClr val="bg1"/>
                          </a:solidFill>
                          <a:latin typeface="Cambria Math" panose="02040503050406030204" pitchFamily="18" charset="0"/>
                        </a:rPr>
                        <m:t>Θ</m:t>
                      </m:r>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𝑛</m:t>
                      </m:r>
                      <m:func>
                        <m:funcPr>
                          <m:ctrlPr>
                            <a:rPr lang="en-US" sz="2400" b="0" i="1" smtClean="0">
                              <a:solidFill>
                                <a:schemeClr val="bg1"/>
                              </a:solidFill>
                              <a:latin typeface="Cambria Math" panose="02040503050406030204" pitchFamily="18" charset="0"/>
                            </a:rPr>
                          </m:ctrlPr>
                        </m:funcPr>
                        <m:fName>
                          <m:r>
                            <m:rPr>
                              <m:sty m:val="p"/>
                            </m:rPr>
                            <a:rPr lang="en-US" sz="2400" b="0" i="0" smtClean="0">
                              <a:solidFill>
                                <a:schemeClr val="bg1"/>
                              </a:solidFill>
                              <a:latin typeface="Cambria Math" panose="02040503050406030204" pitchFamily="18" charset="0"/>
                            </a:rPr>
                            <m:t>log</m:t>
                          </m:r>
                        </m:fName>
                        <m:e>
                          <m:r>
                            <a:rPr lang="en-US" sz="2400" b="0" i="1" smtClean="0">
                              <a:solidFill>
                                <a:schemeClr val="bg1"/>
                              </a:solidFill>
                              <a:latin typeface="Cambria Math" panose="02040503050406030204" pitchFamily="18" charset="0"/>
                            </a:rPr>
                            <m:t>𝑛</m:t>
                          </m:r>
                        </m:e>
                      </m:func>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𝑚</m:t>
                      </m:r>
                      <m:func>
                        <m:funcPr>
                          <m:ctrlPr>
                            <a:rPr lang="en-US" sz="2400" b="0" i="1" smtClean="0">
                              <a:solidFill>
                                <a:schemeClr val="bg1"/>
                              </a:solidFill>
                              <a:latin typeface="Cambria Math" panose="02040503050406030204" pitchFamily="18" charset="0"/>
                            </a:rPr>
                          </m:ctrlPr>
                        </m:funcPr>
                        <m:fName>
                          <m:r>
                            <m:rPr>
                              <m:sty m:val="p"/>
                            </m:rPr>
                            <a:rPr lang="en-US" sz="2400" b="0" i="0" smtClean="0">
                              <a:solidFill>
                                <a:schemeClr val="bg1"/>
                              </a:solidFill>
                              <a:latin typeface="Cambria Math" panose="02040503050406030204" pitchFamily="18" charset="0"/>
                            </a:rPr>
                            <m:t>log</m:t>
                          </m:r>
                        </m:fName>
                        <m:e>
                          <m:r>
                            <a:rPr lang="en-US" sz="2400" b="0" i="1" smtClean="0">
                              <a:solidFill>
                                <a:schemeClr val="bg1"/>
                              </a:solidFill>
                              <a:latin typeface="Cambria Math" panose="02040503050406030204" pitchFamily="18" charset="0"/>
                            </a:rPr>
                            <m:t>𝑛</m:t>
                          </m:r>
                          <m:r>
                            <a:rPr lang="en-US" sz="2400" b="0" i="1" smtClean="0">
                              <a:solidFill>
                                <a:schemeClr val="bg1"/>
                              </a:solidFill>
                              <a:latin typeface="Cambria Math" panose="02040503050406030204" pitchFamily="18" charset="0"/>
                            </a:rPr>
                            <m:t>)</m:t>
                          </m:r>
                        </m:e>
                      </m:func>
                    </m:oMath>
                  </m:oMathPara>
                </a14:m>
                <a:endParaRPr lang="en-US" sz="2400" dirty="0">
                  <a:solidFill>
                    <a:schemeClr val="bg1"/>
                  </a:solidFill>
                </a:endParaRPr>
              </a:p>
              <a:p>
                <a:r>
                  <a:rPr lang="en-US" sz="2400" dirty="0">
                    <a:solidFill>
                      <a:schemeClr val="bg1"/>
                    </a:solidFill>
                  </a:rPr>
                  <a:t>With Fibonacci heaps:</a:t>
                </a:r>
              </a:p>
              <a:p>
                <a:r>
                  <a:rPr lang="en-US" sz="2400" dirty="0" err="1">
                    <a:solidFill>
                      <a:schemeClr val="bg1"/>
                    </a:solidFill>
                  </a:rPr>
                  <a:t>decreasePriority</a:t>
                </a:r>
                <a:r>
                  <a:rPr lang="en-US" sz="2400" dirty="0">
                    <a:solidFill>
                      <a:schemeClr val="bg1"/>
                    </a:solidFill>
                  </a:rPr>
                  <a:t> is (amortized) </a:t>
                </a:r>
                <a14:m>
                  <m:oMath xmlns:m="http://schemas.openxmlformats.org/officeDocument/2006/math">
                    <m:r>
                      <a:rPr lang="en-US" sz="2400" b="0" i="1" smtClean="0">
                        <a:solidFill>
                          <a:schemeClr val="bg1"/>
                        </a:solidFill>
                        <a:latin typeface="Cambria Math" panose="02040503050406030204" pitchFamily="18" charset="0"/>
                      </a:rPr>
                      <m:t>𝑂</m:t>
                    </m:r>
                    <m:r>
                      <a:rPr lang="en-US" sz="2400" b="0" i="1" smtClean="0">
                        <a:solidFill>
                          <a:schemeClr val="bg1"/>
                        </a:solidFill>
                        <a:latin typeface="Cambria Math" panose="02040503050406030204" pitchFamily="18" charset="0"/>
                      </a:rPr>
                      <m:t>(1)</m:t>
                    </m:r>
                  </m:oMath>
                </a14:m>
                <a:r>
                  <a:rPr lang="en-US" sz="2400" dirty="0">
                    <a:solidFill>
                      <a:schemeClr val="bg1"/>
                    </a:solidFill>
                  </a:rPr>
                  <a:t> so total:</a:t>
                </a:r>
              </a:p>
              <a:p>
                <a:pPr/>
                <a14:m>
                  <m:oMathPara xmlns:m="http://schemas.openxmlformats.org/officeDocument/2006/math">
                    <m:oMathParaPr>
                      <m:jc m:val="centerGroup"/>
                    </m:oMathParaPr>
                    <m:oMath xmlns:m="http://schemas.openxmlformats.org/officeDocument/2006/math">
                      <m:r>
                        <m:rPr>
                          <m:sty m:val="p"/>
                        </m:rPr>
                        <a:rPr lang="en-US" sz="2400" b="0" i="0" smtClean="0">
                          <a:solidFill>
                            <a:schemeClr val="bg1"/>
                          </a:solidFill>
                          <a:latin typeface="Cambria Math" panose="02040503050406030204" pitchFamily="18" charset="0"/>
                        </a:rPr>
                        <m:t>Θ</m:t>
                      </m:r>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𝑛</m:t>
                      </m:r>
                      <m:func>
                        <m:funcPr>
                          <m:ctrlPr>
                            <a:rPr lang="en-US" sz="2400" b="0" i="1" smtClean="0">
                              <a:solidFill>
                                <a:schemeClr val="bg1"/>
                              </a:solidFill>
                              <a:latin typeface="Cambria Math" panose="02040503050406030204" pitchFamily="18" charset="0"/>
                            </a:rPr>
                          </m:ctrlPr>
                        </m:funcPr>
                        <m:fName>
                          <m:r>
                            <m:rPr>
                              <m:sty m:val="p"/>
                            </m:rPr>
                            <a:rPr lang="en-US" sz="2400" b="0" i="0" smtClean="0">
                              <a:solidFill>
                                <a:schemeClr val="bg1"/>
                              </a:solidFill>
                              <a:latin typeface="Cambria Math" panose="02040503050406030204" pitchFamily="18" charset="0"/>
                            </a:rPr>
                            <m:t>log</m:t>
                          </m:r>
                        </m:fName>
                        <m:e>
                          <m:r>
                            <a:rPr lang="en-US" sz="2400" b="0" i="1" smtClean="0">
                              <a:solidFill>
                                <a:schemeClr val="bg1"/>
                              </a:solidFill>
                              <a:latin typeface="Cambria Math" panose="02040503050406030204" pitchFamily="18" charset="0"/>
                            </a:rPr>
                            <m:t>𝑛</m:t>
                          </m:r>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𝑚</m:t>
                          </m:r>
                        </m:e>
                      </m:func>
                      <m:r>
                        <a:rPr lang="en-US" sz="2400" b="0" i="1" smtClean="0">
                          <a:solidFill>
                            <a:schemeClr val="bg1"/>
                          </a:solidFill>
                          <a:latin typeface="Cambria Math" panose="02040503050406030204" pitchFamily="18" charset="0"/>
                        </a:rPr>
                        <m:t>)</m:t>
                      </m:r>
                    </m:oMath>
                  </m:oMathPara>
                </a14:m>
                <a:endParaRPr lang="en-US" sz="2400" dirty="0">
                  <a:solidFill>
                    <a:schemeClr val="bg1"/>
                  </a:solidFill>
                </a:endParaRPr>
              </a:p>
              <a:p>
                <a:r>
                  <a:rPr lang="en-US" sz="2400" dirty="0">
                    <a:solidFill>
                      <a:schemeClr val="bg1"/>
                    </a:solidFill>
                  </a:rPr>
                  <a:t>We’ll clarify which version we’re looking for.</a:t>
                </a:r>
              </a:p>
            </p:txBody>
          </p:sp>
        </mc:Choice>
        <mc:Fallback>
          <p:sp>
            <p:nvSpPr>
              <p:cNvPr id="3" name="TextBox 2">
                <a:extLst>
                  <a:ext uri="{FF2B5EF4-FFF2-40B4-BE49-F238E27FC236}">
                    <a16:creationId xmlns:a16="http://schemas.microsoft.com/office/drawing/2014/main" id="{3E9573EB-B626-D872-C6F1-D0B5A5BC91DC}"/>
                  </a:ext>
                </a:extLst>
              </p:cNvPr>
              <p:cNvSpPr txBox="1">
                <a:spLocks noRot="1" noChangeAspect="1" noMove="1" noResize="1" noEditPoints="1" noAdjustHandles="1" noChangeArrowheads="1" noChangeShapeType="1" noTextEdit="1"/>
              </p:cNvSpPr>
              <p:nvPr/>
            </p:nvSpPr>
            <p:spPr>
              <a:xfrm>
                <a:off x="7104888" y="173736"/>
                <a:ext cx="4956048" cy="3046988"/>
              </a:xfrm>
              <a:prstGeom prst="rect">
                <a:avLst/>
              </a:prstGeom>
              <a:blipFill>
                <a:blip r:embed="rId3"/>
                <a:stretch>
                  <a:fillRect l="-1968" t="-1403" b="-3808"/>
                </a:stretch>
              </a:blipFill>
            </p:spPr>
            <p:txBody>
              <a:bodyPr/>
              <a:lstStyle/>
              <a:p>
                <a:r>
                  <a:rPr lang="en-US">
                    <a:noFill/>
                  </a:rPr>
                  <a:t> </a:t>
                </a:r>
              </a:p>
            </p:txBody>
          </p:sp>
        </mc:Fallback>
      </mc:AlternateContent>
    </p:spTree>
    <p:extLst>
      <p:ext uri="{BB962C8B-B14F-4D97-AF65-F5344CB8AC3E}">
        <p14:creationId xmlns:p14="http://schemas.microsoft.com/office/powerpoint/2010/main" val="3749786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32415" y="1057792"/>
            <a:ext cx="3041836" cy="1229932"/>
            <a:chOff x="291745" y="2525991"/>
            <a:chExt cx="5081809" cy="2054772"/>
          </a:xfrm>
        </p:grpSpPr>
        <p:sp>
          <p:nvSpPr>
            <p:cNvPr id="10" name="Oval 9"/>
            <p:cNvSpPr/>
            <p:nvPr/>
          </p:nvSpPr>
          <p:spPr>
            <a:xfrm>
              <a:off x="1220354" y="2607457"/>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11" name="Oval 10"/>
            <p:cNvSpPr/>
            <p:nvPr/>
          </p:nvSpPr>
          <p:spPr>
            <a:xfrm>
              <a:off x="2670476" y="3823118"/>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2" name="Oval 11"/>
            <p:cNvSpPr/>
            <p:nvPr/>
          </p:nvSpPr>
          <p:spPr>
            <a:xfrm>
              <a:off x="4615909" y="3498764"/>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3" name="Oval 12"/>
            <p:cNvSpPr/>
            <p:nvPr/>
          </p:nvSpPr>
          <p:spPr>
            <a:xfrm>
              <a:off x="291745" y="3736930"/>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14" name="Oval 13"/>
            <p:cNvSpPr/>
            <p:nvPr/>
          </p:nvSpPr>
          <p:spPr>
            <a:xfrm>
              <a:off x="2917253" y="2525991"/>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5" name="Straight Arrow Connector 14"/>
            <p:cNvCxnSpPr>
              <a:endCxn id="10" idx="5"/>
            </p:cNvCxnSpPr>
            <p:nvPr/>
          </p:nvCxnSpPr>
          <p:spPr>
            <a:xfrm flipH="1" flipV="1">
              <a:off x="1867044" y="3254147"/>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6"/>
            </p:cNvCxnSpPr>
            <p:nvPr/>
          </p:nvCxnSpPr>
          <p:spPr>
            <a:xfrm flipV="1">
              <a:off x="1977999" y="2981994"/>
              <a:ext cx="939254" cy="428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6"/>
              <a:endCxn id="12" idx="2"/>
            </p:cNvCxnSpPr>
            <p:nvPr/>
          </p:nvCxnSpPr>
          <p:spPr>
            <a:xfrm flipV="1">
              <a:off x="3428121" y="3877587"/>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6"/>
              <a:endCxn id="11" idx="2"/>
            </p:cNvCxnSpPr>
            <p:nvPr/>
          </p:nvCxnSpPr>
          <p:spPr>
            <a:xfrm>
              <a:off x="1049390" y="4115753"/>
              <a:ext cx="1621086" cy="8618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7"/>
              <a:endCxn id="10" idx="3"/>
            </p:cNvCxnSpPr>
            <p:nvPr/>
          </p:nvCxnSpPr>
          <p:spPr>
            <a:xfrm flipV="1">
              <a:off x="938435" y="3254147"/>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2D48D65E-F3BD-4C19-8470-758C37EB5EB8}"/>
              </a:ext>
            </a:extLst>
          </p:cNvPr>
          <p:cNvGrpSpPr/>
          <p:nvPr/>
        </p:nvGrpSpPr>
        <p:grpSpPr>
          <a:xfrm>
            <a:off x="4896515" y="703102"/>
            <a:ext cx="3041836" cy="1774868"/>
            <a:chOff x="532415" y="3022161"/>
            <a:chExt cx="3041836" cy="1774868"/>
          </a:xfrm>
        </p:grpSpPr>
        <p:grpSp>
          <p:nvGrpSpPr>
            <p:cNvPr id="33" name="Group 32">
              <a:extLst>
                <a:ext uri="{FF2B5EF4-FFF2-40B4-BE49-F238E27FC236}">
                  <a16:creationId xmlns:a16="http://schemas.microsoft.com/office/drawing/2014/main" id="{46B28174-4375-41B8-9206-326A1BFAFC97}"/>
                </a:ext>
              </a:extLst>
            </p:cNvPr>
            <p:cNvGrpSpPr/>
            <p:nvPr/>
          </p:nvGrpSpPr>
          <p:grpSpPr>
            <a:xfrm>
              <a:off x="532415" y="3567097"/>
              <a:ext cx="3041836" cy="1229932"/>
              <a:chOff x="291745" y="2525991"/>
              <a:chExt cx="5081809" cy="2054772"/>
            </a:xfrm>
          </p:grpSpPr>
          <p:sp>
            <p:nvSpPr>
              <p:cNvPr id="34" name="Oval 33">
                <a:extLst>
                  <a:ext uri="{FF2B5EF4-FFF2-40B4-BE49-F238E27FC236}">
                    <a16:creationId xmlns:a16="http://schemas.microsoft.com/office/drawing/2014/main" id="{CCE4D2FF-AD18-49FE-87F7-599E7C5BAF54}"/>
                  </a:ext>
                </a:extLst>
              </p:cNvPr>
              <p:cNvSpPr/>
              <p:nvPr/>
            </p:nvSpPr>
            <p:spPr>
              <a:xfrm>
                <a:off x="1220354" y="2607457"/>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35" name="Oval 34">
                <a:extLst>
                  <a:ext uri="{FF2B5EF4-FFF2-40B4-BE49-F238E27FC236}">
                    <a16:creationId xmlns:a16="http://schemas.microsoft.com/office/drawing/2014/main" id="{00233FB6-B779-464A-9779-94C37B6CB331}"/>
                  </a:ext>
                </a:extLst>
              </p:cNvPr>
              <p:cNvSpPr/>
              <p:nvPr/>
            </p:nvSpPr>
            <p:spPr>
              <a:xfrm>
                <a:off x="2670476" y="3823118"/>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36" name="Oval 35">
                <a:extLst>
                  <a:ext uri="{FF2B5EF4-FFF2-40B4-BE49-F238E27FC236}">
                    <a16:creationId xmlns:a16="http://schemas.microsoft.com/office/drawing/2014/main" id="{C15A1706-0842-4F29-9186-DF0FF73A16BD}"/>
                  </a:ext>
                </a:extLst>
              </p:cNvPr>
              <p:cNvSpPr/>
              <p:nvPr/>
            </p:nvSpPr>
            <p:spPr>
              <a:xfrm>
                <a:off x="4615909" y="3498764"/>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37" name="Oval 36">
                <a:extLst>
                  <a:ext uri="{FF2B5EF4-FFF2-40B4-BE49-F238E27FC236}">
                    <a16:creationId xmlns:a16="http://schemas.microsoft.com/office/drawing/2014/main" id="{BDE4E9FD-F420-498E-8646-7EDAA5C4778F}"/>
                  </a:ext>
                </a:extLst>
              </p:cNvPr>
              <p:cNvSpPr/>
              <p:nvPr/>
            </p:nvSpPr>
            <p:spPr>
              <a:xfrm>
                <a:off x="291745" y="3736930"/>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38" name="Oval 37">
                <a:extLst>
                  <a:ext uri="{FF2B5EF4-FFF2-40B4-BE49-F238E27FC236}">
                    <a16:creationId xmlns:a16="http://schemas.microsoft.com/office/drawing/2014/main" id="{07DB9A5F-3F56-4F2D-BED5-BE776F5F2007}"/>
                  </a:ext>
                </a:extLst>
              </p:cNvPr>
              <p:cNvSpPr/>
              <p:nvPr/>
            </p:nvSpPr>
            <p:spPr>
              <a:xfrm>
                <a:off x="2917253" y="2525991"/>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39" name="Straight Arrow Connector 38">
                <a:extLst>
                  <a:ext uri="{FF2B5EF4-FFF2-40B4-BE49-F238E27FC236}">
                    <a16:creationId xmlns:a16="http://schemas.microsoft.com/office/drawing/2014/main" id="{C10F6E4F-835A-4FA1-8247-15D75AB03D32}"/>
                  </a:ext>
                </a:extLst>
              </p:cNvPr>
              <p:cNvCxnSpPr>
                <a:endCxn id="34" idx="5"/>
              </p:cNvCxnSpPr>
              <p:nvPr/>
            </p:nvCxnSpPr>
            <p:spPr>
              <a:xfrm flipH="1" flipV="1">
                <a:off x="1867044" y="3254147"/>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7EA5E9C-4585-4A24-8690-1F29C6147903}"/>
                  </a:ext>
                </a:extLst>
              </p:cNvPr>
              <p:cNvCxnSpPr>
                <a:stCxn id="34" idx="6"/>
              </p:cNvCxnSpPr>
              <p:nvPr/>
            </p:nvCxnSpPr>
            <p:spPr>
              <a:xfrm flipV="1">
                <a:off x="1977999" y="2981994"/>
                <a:ext cx="939254" cy="428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76EA427-7129-4348-8854-CD493F6F7C8D}"/>
                  </a:ext>
                </a:extLst>
              </p:cNvPr>
              <p:cNvCxnSpPr>
                <a:stCxn id="35" idx="6"/>
                <a:endCxn id="36" idx="2"/>
              </p:cNvCxnSpPr>
              <p:nvPr/>
            </p:nvCxnSpPr>
            <p:spPr>
              <a:xfrm flipV="1">
                <a:off x="3428121" y="3877587"/>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2EBE90E-D821-4694-AF4E-231CC1860AA7}"/>
                  </a:ext>
                </a:extLst>
              </p:cNvPr>
              <p:cNvCxnSpPr>
                <a:stCxn id="37" idx="6"/>
                <a:endCxn id="35" idx="2"/>
              </p:cNvCxnSpPr>
              <p:nvPr/>
            </p:nvCxnSpPr>
            <p:spPr>
              <a:xfrm>
                <a:off x="1049390" y="4115753"/>
                <a:ext cx="1621086" cy="8618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F43313A-52D8-47C0-A0BC-968C70C9B907}"/>
                  </a:ext>
                </a:extLst>
              </p:cNvPr>
              <p:cNvCxnSpPr>
                <a:stCxn id="37" idx="7"/>
                <a:endCxn id="34" idx="3"/>
              </p:cNvCxnSpPr>
              <p:nvPr/>
            </p:nvCxnSpPr>
            <p:spPr>
              <a:xfrm flipV="1">
                <a:off x="938435" y="3254147"/>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4" name="Oval 43">
                  <a:extLst>
                    <a:ext uri="{FF2B5EF4-FFF2-40B4-BE49-F238E27FC236}">
                      <a16:creationId xmlns:a16="http://schemas.microsoft.com/office/drawing/2014/main" id="{3C402AD7-F21F-49E9-AA63-92C6BD09B52B}"/>
                    </a:ext>
                  </a:extLst>
                </p:cNvPr>
                <p:cNvSpPr/>
                <p:nvPr/>
              </p:nvSpPr>
              <p:spPr>
                <a:xfrm>
                  <a:off x="1656621" y="3022161"/>
                  <a:ext cx="453506" cy="453506"/>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𝑣</m:t>
                        </m:r>
                      </m:oMath>
                    </m:oMathPara>
                  </a14:m>
                  <a:endParaRPr lang="en-US" sz="2400" dirty="0">
                    <a:solidFill>
                      <a:schemeClr val="tx1"/>
                    </a:solidFill>
                  </a:endParaRPr>
                </a:p>
              </p:txBody>
            </p:sp>
          </mc:Choice>
          <mc:Fallback xmlns="">
            <p:sp>
              <p:nvSpPr>
                <p:cNvPr id="44" name="Oval 43">
                  <a:extLst>
                    <a:ext uri="{FF2B5EF4-FFF2-40B4-BE49-F238E27FC236}">
                      <a16:creationId xmlns:a16="http://schemas.microsoft.com/office/drawing/2014/main" id="{3C402AD7-F21F-49E9-AA63-92C6BD09B52B}"/>
                    </a:ext>
                  </a:extLst>
                </p:cNvPr>
                <p:cNvSpPr>
                  <a:spLocks noRot="1" noChangeAspect="1" noMove="1" noResize="1" noEditPoints="1" noAdjustHandles="1" noChangeArrowheads="1" noChangeShapeType="1" noTextEdit="1"/>
                </p:cNvSpPr>
                <p:nvPr/>
              </p:nvSpPr>
              <p:spPr>
                <a:xfrm>
                  <a:off x="1656621" y="3022161"/>
                  <a:ext cx="453506" cy="453506"/>
                </a:xfrm>
                <a:prstGeom prst="ellipse">
                  <a:avLst/>
                </a:prstGeom>
                <a:blipFill>
                  <a:blip r:embed="rId2"/>
                  <a:stretch>
                    <a:fillRect/>
                  </a:stretch>
                </a:blipFill>
                <a:ln w="38100">
                  <a:solidFill>
                    <a:srgbClr val="FF0000"/>
                  </a:solidFill>
                </a:ln>
              </p:spPr>
              <p:txBody>
                <a:bodyPr/>
                <a:lstStyle/>
                <a:p>
                  <a:r>
                    <a:rPr lang="en-US">
                      <a:noFill/>
                    </a:rPr>
                    <a:t> </a:t>
                  </a:r>
                </a:p>
              </p:txBody>
            </p:sp>
          </mc:Fallback>
        </mc:AlternateContent>
        <p:cxnSp>
          <p:nvCxnSpPr>
            <p:cNvPr id="45" name="Straight Arrow Connector 44">
              <a:extLst>
                <a:ext uri="{FF2B5EF4-FFF2-40B4-BE49-F238E27FC236}">
                  <a16:creationId xmlns:a16="http://schemas.microsoft.com/office/drawing/2014/main" id="{2D316836-D0B3-4CFA-85E5-9755C8EF41DA}"/>
                </a:ext>
              </a:extLst>
            </p:cNvPr>
            <p:cNvCxnSpPr>
              <a:cxnSpLocks/>
              <a:stCxn id="34" idx="7"/>
              <a:endCxn id="44" idx="4"/>
            </p:cNvCxnSpPr>
            <p:nvPr/>
          </p:nvCxnSpPr>
          <p:spPr>
            <a:xfrm flipV="1">
              <a:off x="1475348" y="3475667"/>
              <a:ext cx="408026" cy="206607"/>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47AC1AB-5195-4951-9227-F0D53D9AC5CA}"/>
                </a:ext>
              </a:extLst>
            </p:cNvPr>
            <p:cNvCxnSpPr>
              <a:cxnSpLocks/>
              <a:stCxn id="38" idx="1"/>
              <a:endCxn id="44" idx="4"/>
            </p:cNvCxnSpPr>
            <p:nvPr/>
          </p:nvCxnSpPr>
          <p:spPr>
            <a:xfrm flipH="1" flipV="1">
              <a:off x="1883374" y="3475667"/>
              <a:ext cx="287014" cy="15784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6080A55-6054-4A69-B6AF-D609657C7132}"/>
                </a:ext>
              </a:extLst>
            </p:cNvPr>
            <p:cNvCxnSpPr>
              <a:cxnSpLocks/>
              <a:stCxn id="36" idx="0"/>
              <a:endCxn id="44" idx="5"/>
            </p:cNvCxnSpPr>
            <p:nvPr/>
          </p:nvCxnSpPr>
          <p:spPr>
            <a:xfrm flipH="1" flipV="1">
              <a:off x="2043713" y="3409253"/>
              <a:ext cx="1303785" cy="740120"/>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FA816E1-07BC-4634-9920-3DD5E78BB486}"/>
                </a:ext>
              </a:extLst>
            </p:cNvPr>
            <p:cNvCxnSpPr>
              <a:cxnSpLocks/>
              <a:stCxn id="35" idx="0"/>
              <a:endCxn id="44" idx="4"/>
            </p:cNvCxnSpPr>
            <p:nvPr/>
          </p:nvCxnSpPr>
          <p:spPr>
            <a:xfrm flipH="1" flipV="1">
              <a:off x="1883374" y="3475667"/>
              <a:ext cx="299639" cy="86785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B3A6FAE-CC43-474B-9A4C-15260CDD0844}"/>
                </a:ext>
              </a:extLst>
            </p:cNvPr>
            <p:cNvCxnSpPr>
              <a:cxnSpLocks/>
              <a:stCxn id="37" idx="0"/>
              <a:endCxn id="44" idx="1"/>
            </p:cNvCxnSpPr>
            <p:nvPr/>
          </p:nvCxnSpPr>
          <p:spPr>
            <a:xfrm flipV="1">
              <a:off x="759168" y="3088575"/>
              <a:ext cx="963867" cy="120335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id="{3E6F912B-A73F-40ED-A3FF-1071494334C0}"/>
              </a:ext>
            </a:extLst>
          </p:cNvPr>
          <p:cNvGrpSpPr/>
          <p:nvPr/>
        </p:nvGrpSpPr>
        <p:grpSpPr>
          <a:xfrm>
            <a:off x="8646250" y="2683066"/>
            <a:ext cx="3041836" cy="1775645"/>
            <a:chOff x="3272596" y="2949803"/>
            <a:chExt cx="3041836" cy="1775645"/>
          </a:xfrm>
        </p:grpSpPr>
        <p:grpSp>
          <p:nvGrpSpPr>
            <p:cNvPr id="81" name="Group 80">
              <a:extLst>
                <a:ext uri="{FF2B5EF4-FFF2-40B4-BE49-F238E27FC236}">
                  <a16:creationId xmlns:a16="http://schemas.microsoft.com/office/drawing/2014/main" id="{F6AE9294-B0F2-407C-BA63-212859FCBE6C}"/>
                </a:ext>
              </a:extLst>
            </p:cNvPr>
            <p:cNvGrpSpPr/>
            <p:nvPr/>
          </p:nvGrpSpPr>
          <p:grpSpPr>
            <a:xfrm>
              <a:off x="3272596" y="2949803"/>
              <a:ext cx="3041836" cy="1775645"/>
              <a:chOff x="532415" y="3021384"/>
              <a:chExt cx="3041836" cy="1775645"/>
            </a:xfrm>
          </p:grpSpPr>
          <p:grpSp>
            <p:nvGrpSpPr>
              <p:cNvPr id="82" name="Group 81">
                <a:extLst>
                  <a:ext uri="{FF2B5EF4-FFF2-40B4-BE49-F238E27FC236}">
                    <a16:creationId xmlns:a16="http://schemas.microsoft.com/office/drawing/2014/main" id="{BF842811-AA2D-4BCE-A62E-276D25BE5737}"/>
                  </a:ext>
                </a:extLst>
              </p:cNvPr>
              <p:cNvGrpSpPr/>
              <p:nvPr/>
            </p:nvGrpSpPr>
            <p:grpSpPr>
              <a:xfrm>
                <a:off x="532415" y="3567097"/>
                <a:ext cx="3041836" cy="1229932"/>
                <a:chOff x="291745" y="2525991"/>
                <a:chExt cx="5081809" cy="2054772"/>
              </a:xfrm>
            </p:grpSpPr>
            <p:sp>
              <p:nvSpPr>
                <p:cNvPr id="89" name="Oval 88">
                  <a:extLst>
                    <a:ext uri="{FF2B5EF4-FFF2-40B4-BE49-F238E27FC236}">
                      <a16:creationId xmlns:a16="http://schemas.microsoft.com/office/drawing/2014/main" id="{930363A7-3DFA-4A38-A1BB-989576B7B0CE}"/>
                    </a:ext>
                  </a:extLst>
                </p:cNvPr>
                <p:cNvSpPr/>
                <p:nvPr/>
              </p:nvSpPr>
              <p:spPr>
                <a:xfrm>
                  <a:off x="1220354" y="2607457"/>
                  <a:ext cx="757645" cy="75764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90" name="Oval 89">
                  <a:extLst>
                    <a:ext uri="{FF2B5EF4-FFF2-40B4-BE49-F238E27FC236}">
                      <a16:creationId xmlns:a16="http://schemas.microsoft.com/office/drawing/2014/main" id="{54412649-73BA-4C73-A548-69157741336E}"/>
                    </a:ext>
                  </a:extLst>
                </p:cNvPr>
                <p:cNvSpPr/>
                <p:nvPr/>
              </p:nvSpPr>
              <p:spPr>
                <a:xfrm>
                  <a:off x="2670476" y="3823118"/>
                  <a:ext cx="757645" cy="75764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91" name="Oval 90">
                  <a:extLst>
                    <a:ext uri="{FF2B5EF4-FFF2-40B4-BE49-F238E27FC236}">
                      <a16:creationId xmlns:a16="http://schemas.microsoft.com/office/drawing/2014/main" id="{478E4A54-0EDE-45D3-ADB8-9BD2E64F2227}"/>
                    </a:ext>
                  </a:extLst>
                </p:cNvPr>
                <p:cNvSpPr/>
                <p:nvPr/>
              </p:nvSpPr>
              <p:spPr>
                <a:xfrm>
                  <a:off x="4615909" y="3498764"/>
                  <a:ext cx="757645" cy="757645"/>
                </a:xfrm>
                <a:prstGeom prst="ellipse">
                  <a:avLst/>
                </a:prstGeom>
                <a:solidFill>
                  <a:srgbClr val="FA7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92" name="Oval 91">
                  <a:extLst>
                    <a:ext uri="{FF2B5EF4-FFF2-40B4-BE49-F238E27FC236}">
                      <a16:creationId xmlns:a16="http://schemas.microsoft.com/office/drawing/2014/main" id="{F6AF492B-BC48-4ACF-A8C5-3D05C9F97627}"/>
                    </a:ext>
                  </a:extLst>
                </p:cNvPr>
                <p:cNvSpPr/>
                <p:nvPr/>
              </p:nvSpPr>
              <p:spPr>
                <a:xfrm>
                  <a:off x="291745" y="3736930"/>
                  <a:ext cx="757645" cy="757645"/>
                </a:xfrm>
                <a:prstGeom prst="ellipse">
                  <a:avLst/>
                </a:prstGeom>
                <a:solidFill>
                  <a:srgbClr val="FA7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93" name="Oval 92">
                  <a:extLst>
                    <a:ext uri="{FF2B5EF4-FFF2-40B4-BE49-F238E27FC236}">
                      <a16:creationId xmlns:a16="http://schemas.microsoft.com/office/drawing/2014/main" id="{90A351FA-3FDC-4BCC-81FD-1AC46EF2D161}"/>
                    </a:ext>
                  </a:extLst>
                </p:cNvPr>
                <p:cNvSpPr/>
                <p:nvPr/>
              </p:nvSpPr>
              <p:spPr>
                <a:xfrm>
                  <a:off x="2917253" y="2525991"/>
                  <a:ext cx="757645" cy="757645"/>
                </a:xfrm>
                <a:prstGeom prst="ellipse">
                  <a:avLst/>
                </a:prstGeom>
                <a:solidFill>
                  <a:srgbClr val="FA7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94" name="Straight Arrow Connector 93">
                  <a:extLst>
                    <a:ext uri="{FF2B5EF4-FFF2-40B4-BE49-F238E27FC236}">
                      <a16:creationId xmlns:a16="http://schemas.microsoft.com/office/drawing/2014/main" id="{0CF1ABC7-0FF0-484F-8D25-F4039E738935}"/>
                    </a:ext>
                  </a:extLst>
                </p:cNvPr>
                <p:cNvCxnSpPr>
                  <a:endCxn id="89" idx="5"/>
                </p:cNvCxnSpPr>
                <p:nvPr/>
              </p:nvCxnSpPr>
              <p:spPr>
                <a:xfrm flipH="1" flipV="1">
                  <a:off x="1867044" y="3254147"/>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D045C3D7-2DA5-4BD1-AA80-474A315C83A8}"/>
                    </a:ext>
                  </a:extLst>
                </p:cNvPr>
                <p:cNvCxnSpPr>
                  <a:stCxn id="89" idx="6"/>
                </p:cNvCxnSpPr>
                <p:nvPr/>
              </p:nvCxnSpPr>
              <p:spPr>
                <a:xfrm flipV="1">
                  <a:off x="1977999" y="2981994"/>
                  <a:ext cx="939254" cy="428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CB161F35-9838-4019-90BC-3B4FE0D99542}"/>
                    </a:ext>
                  </a:extLst>
                </p:cNvPr>
                <p:cNvCxnSpPr>
                  <a:stCxn id="90" idx="6"/>
                  <a:endCxn id="91" idx="2"/>
                </p:cNvCxnSpPr>
                <p:nvPr/>
              </p:nvCxnSpPr>
              <p:spPr>
                <a:xfrm flipV="1">
                  <a:off x="3428121" y="3877587"/>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DC42BD04-C6B3-4744-A951-96222A8E7C01}"/>
                    </a:ext>
                  </a:extLst>
                </p:cNvPr>
                <p:cNvCxnSpPr>
                  <a:stCxn id="92" idx="6"/>
                  <a:endCxn id="90" idx="2"/>
                </p:cNvCxnSpPr>
                <p:nvPr/>
              </p:nvCxnSpPr>
              <p:spPr>
                <a:xfrm>
                  <a:off x="1049390" y="4115753"/>
                  <a:ext cx="1621086" cy="8618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222C1587-9FD9-4501-9603-F3C5EC4BAE7D}"/>
                    </a:ext>
                  </a:extLst>
                </p:cNvPr>
                <p:cNvCxnSpPr>
                  <a:stCxn id="92" idx="7"/>
                  <a:endCxn id="89" idx="3"/>
                </p:cNvCxnSpPr>
                <p:nvPr/>
              </p:nvCxnSpPr>
              <p:spPr>
                <a:xfrm flipV="1">
                  <a:off x="938435" y="3254147"/>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3" name="Oval 82">
                    <a:extLst>
                      <a:ext uri="{FF2B5EF4-FFF2-40B4-BE49-F238E27FC236}">
                        <a16:creationId xmlns:a16="http://schemas.microsoft.com/office/drawing/2014/main" id="{242E67E8-9421-4414-B788-9E14FB0B9845}"/>
                      </a:ext>
                    </a:extLst>
                  </p:cNvPr>
                  <p:cNvSpPr/>
                  <p:nvPr/>
                </p:nvSpPr>
                <p:spPr>
                  <a:xfrm>
                    <a:off x="1650468" y="3021384"/>
                    <a:ext cx="453506" cy="453506"/>
                  </a:xfrm>
                  <a:prstGeom prst="ellipse">
                    <a:avLst/>
                  </a:prstGeom>
                  <a:solidFill>
                    <a:schemeClr val="accent5"/>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𝑣</m:t>
                          </m:r>
                        </m:oMath>
                      </m:oMathPara>
                    </a14:m>
                    <a:endParaRPr lang="en-US" sz="2400" dirty="0">
                      <a:solidFill>
                        <a:schemeClr val="tx1"/>
                      </a:solidFill>
                    </a:endParaRPr>
                  </a:p>
                </p:txBody>
              </p:sp>
            </mc:Choice>
            <mc:Fallback xmlns="">
              <p:sp>
                <p:nvSpPr>
                  <p:cNvPr id="83" name="Oval 82">
                    <a:extLst>
                      <a:ext uri="{FF2B5EF4-FFF2-40B4-BE49-F238E27FC236}">
                        <a16:creationId xmlns:a16="http://schemas.microsoft.com/office/drawing/2014/main" id="{242E67E8-9421-4414-B788-9E14FB0B9845}"/>
                      </a:ext>
                    </a:extLst>
                  </p:cNvPr>
                  <p:cNvSpPr>
                    <a:spLocks noRot="1" noChangeAspect="1" noMove="1" noResize="1" noEditPoints="1" noAdjustHandles="1" noChangeArrowheads="1" noChangeShapeType="1" noTextEdit="1"/>
                  </p:cNvSpPr>
                  <p:nvPr/>
                </p:nvSpPr>
                <p:spPr>
                  <a:xfrm>
                    <a:off x="1650468" y="3021384"/>
                    <a:ext cx="453506" cy="453506"/>
                  </a:xfrm>
                  <a:prstGeom prst="ellipse">
                    <a:avLst/>
                  </a:prstGeom>
                  <a:blipFill>
                    <a:blip r:embed="rId3"/>
                    <a:stretch>
                      <a:fillRect/>
                    </a:stretch>
                  </a:blipFill>
                  <a:ln w="38100">
                    <a:solidFill>
                      <a:srgbClr val="FF0000"/>
                    </a:solidFill>
                  </a:ln>
                </p:spPr>
                <p:txBody>
                  <a:bodyPr/>
                  <a:lstStyle/>
                  <a:p>
                    <a:r>
                      <a:rPr lang="en-US">
                        <a:noFill/>
                      </a:rPr>
                      <a:t> </a:t>
                    </a:r>
                  </a:p>
                </p:txBody>
              </p:sp>
            </mc:Fallback>
          </mc:AlternateContent>
          <p:cxnSp>
            <p:nvCxnSpPr>
              <p:cNvPr id="84" name="Straight Arrow Connector 83">
                <a:extLst>
                  <a:ext uri="{FF2B5EF4-FFF2-40B4-BE49-F238E27FC236}">
                    <a16:creationId xmlns:a16="http://schemas.microsoft.com/office/drawing/2014/main" id="{3DAC8DC8-6BBC-48FB-B2D1-DC346691AAB5}"/>
                  </a:ext>
                </a:extLst>
              </p:cNvPr>
              <p:cNvCxnSpPr>
                <a:cxnSpLocks/>
                <a:stCxn id="89" idx="7"/>
                <a:endCxn id="83" idx="4"/>
              </p:cNvCxnSpPr>
              <p:nvPr/>
            </p:nvCxnSpPr>
            <p:spPr>
              <a:xfrm flipV="1">
                <a:off x="1475348" y="3474890"/>
                <a:ext cx="401873" cy="20738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9F64245B-9BEF-4474-9B35-D8ECA51FFA41}"/>
                  </a:ext>
                </a:extLst>
              </p:cNvPr>
              <p:cNvCxnSpPr>
                <a:cxnSpLocks/>
                <a:stCxn id="93" idx="1"/>
                <a:endCxn id="83" idx="4"/>
              </p:cNvCxnSpPr>
              <p:nvPr/>
            </p:nvCxnSpPr>
            <p:spPr>
              <a:xfrm flipH="1" flipV="1">
                <a:off x="1877221" y="3474890"/>
                <a:ext cx="293167" cy="158621"/>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410940FC-D1EB-469C-A6F2-4B1D6E4CAB4B}"/>
                  </a:ext>
                </a:extLst>
              </p:cNvPr>
              <p:cNvCxnSpPr>
                <a:cxnSpLocks/>
                <a:stCxn id="91" idx="0"/>
                <a:endCxn id="83" idx="5"/>
              </p:cNvCxnSpPr>
              <p:nvPr/>
            </p:nvCxnSpPr>
            <p:spPr>
              <a:xfrm flipH="1" flipV="1">
                <a:off x="2037560" y="3408476"/>
                <a:ext cx="1309938" cy="740897"/>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CB7CB8F6-642D-47DE-9649-0EA5CB542BBE}"/>
                  </a:ext>
                </a:extLst>
              </p:cNvPr>
              <p:cNvCxnSpPr>
                <a:cxnSpLocks/>
                <a:stCxn id="90" idx="0"/>
                <a:endCxn id="83" idx="4"/>
              </p:cNvCxnSpPr>
              <p:nvPr/>
            </p:nvCxnSpPr>
            <p:spPr>
              <a:xfrm flipH="1" flipV="1">
                <a:off x="1877221" y="3474890"/>
                <a:ext cx="305792" cy="868633"/>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2629B118-7FA3-4BAB-B9F5-7F291DA82E72}"/>
                  </a:ext>
                </a:extLst>
              </p:cNvPr>
              <p:cNvCxnSpPr>
                <a:cxnSpLocks/>
                <a:stCxn id="92" idx="0"/>
                <a:endCxn id="83" idx="1"/>
              </p:cNvCxnSpPr>
              <p:nvPr/>
            </p:nvCxnSpPr>
            <p:spPr>
              <a:xfrm flipV="1">
                <a:off x="759168" y="3087798"/>
                <a:ext cx="957714" cy="1204135"/>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124" name="Rectangle 123">
              <a:extLst>
                <a:ext uri="{FF2B5EF4-FFF2-40B4-BE49-F238E27FC236}">
                  <a16:creationId xmlns:a16="http://schemas.microsoft.com/office/drawing/2014/main" id="{4135F302-AA64-41C7-871C-92C2C6C7015A}"/>
                </a:ext>
              </a:extLst>
            </p:cNvPr>
            <p:cNvSpPr/>
            <p:nvPr/>
          </p:nvSpPr>
          <p:spPr>
            <a:xfrm>
              <a:off x="5262380" y="3072708"/>
              <a:ext cx="938676" cy="45350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YES!</a:t>
              </a:r>
            </a:p>
          </p:txBody>
        </p:sp>
      </p:grpSp>
      <p:sp>
        <p:nvSpPr>
          <p:cNvPr id="126" name="Rectangle 125">
            <a:extLst>
              <a:ext uri="{FF2B5EF4-FFF2-40B4-BE49-F238E27FC236}">
                <a16:creationId xmlns:a16="http://schemas.microsoft.com/office/drawing/2014/main" id="{53B79878-C9EE-4B89-9360-B7BFFE0AD686}"/>
              </a:ext>
            </a:extLst>
          </p:cNvPr>
          <p:cNvSpPr/>
          <p:nvPr/>
        </p:nvSpPr>
        <p:spPr>
          <a:xfrm>
            <a:off x="4318726" y="5364304"/>
            <a:ext cx="1133630" cy="50091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Yes! </a:t>
            </a:r>
          </a:p>
        </p:txBody>
      </p:sp>
      <p:sp>
        <p:nvSpPr>
          <p:cNvPr id="6" name="Rectangle 5"/>
          <p:cNvSpPr/>
          <p:nvPr/>
        </p:nvSpPr>
        <p:spPr>
          <a:xfrm>
            <a:off x="3860104" y="689331"/>
            <a:ext cx="4107081" cy="1802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Input</a:t>
            </a:r>
          </a:p>
        </p:txBody>
      </p:sp>
      <p:sp>
        <p:nvSpPr>
          <p:cNvPr id="7" name="Rectangle 6"/>
          <p:cNvSpPr/>
          <p:nvPr/>
        </p:nvSpPr>
        <p:spPr>
          <a:xfrm>
            <a:off x="8142337" y="2609174"/>
            <a:ext cx="4049663" cy="189436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4ColorCheck algorithm</a:t>
            </a:r>
          </a:p>
        </p:txBody>
      </p:sp>
      <p:sp>
        <p:nvSpPr>
          <p:cNvPr id="8" name="Rectangle 7"/>
          <p:cNvSpPr/>
          <p:nvPr/>
        </p:nvSpPr>
        <p:spPr>
          <a:xfrm>
            <a:off x="4018798" y="4670583"/>
            <a:ext cx="3789692" cy="18743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Output</a:t>
            </a:r>
          </a:p>
        </p:txBody>
      </p:sp>
    </p:spTree>
    <p:extLst>
      <p:ext uri="{BB962C8B-B14F-4D97-AF65-F5344CB8AC3E}">
        <p14:creationId xmlns:p14="http://schemas.microsoft.com/office/powerpoint/2010/main" val="184535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6.25E-7 0 L 0.32604 -0.01667 " pathEditMode="relative" rAng="0" ptsTypes="AA">
                                      <p:cBhvr>
                                        <p:cTn id="6" dur="2000" fill="hold"/>
                                        <p:tgtEl>
                                          <p:spTgt spid="9"/>
                                        </p:tgtEl>
                                        <p:attrNameLst>
                                          <p:attrName>ppt_x</p:attrName>
                                          <p:attrName>ppt_y</p:attrName>
                                        </p:attrNameLst>
                                      </p:cBhvr>
                                      <p:rCtr x="16302" y="-83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08333E-6 -4.44444E-6 L 0.30899 -0.00046 " pathEditMode="relative" rAng="0" ptsTypes="AA">
                                      <p:cBhvr>
                                        <p:cTn id="10" dur="2000" fill="hold"/>
                                        <p:tgtEl>
                                          <p:spTgt spid="80"/>
                                        </p:tgtEl>
                                        <p:attrNameLst>
                                          <p:attrName>ppt_x</p:attrName>
                                          <p:attrName>ppt_y</p:attrName>
                                        </p:attrNameLst>
                                      </p:cBhvr>
                                      <p:rCtr x="15443" y="-2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30964 -0.00046 L 0.30821 0.28866 " pathEditMode="relative" rAng="0" ptsTypes="AA">
                                      <p:cBhvr>
                                        <p:cTn id="14" dur="2000" fill="hold"/>
                                        <p:tgtEl>
                                          <p:spTgt spid="80"/>
                                        </p:tgtEl>
                                        <p:attrNameLst>
                                          <p:attrName>ppt_x</p:attrName>
                                          <p:attrName>ppt_y</p:attrName>
                                        </p:attrNameLst>
                                      </p:cBhvr>
                                      <p:rCtr x="-78" y="14444"/>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4.16667E-6 -1.85185E-6 L -0.00143 0.30116 " pathEditMode="relative" rAng="0" ptsTypes="AA">
                                      <p:cBhvr>
                                        <p:cTn id="18" dur="2000" fill="hold"/>
                                        <p:tgtEl>
                                          <p:spTgt spid="125"/>
                                        </p:tgtEl>
                                        <p:attrNameLst>
                                          <p:attrName>ppt_x</p:attrName>
                                          <p:attrName>ppt_y</p:attrName>
                                        </p:attrNameLst>
                                      </p:cBhvr>
                                      <p:rCtr x="-78" y="15046"/>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00143 0.30116 L -0.35481 0.30463 " pathEditMode="relative" rAng="0" ptsTypes="AA">
                                      <p:cBhvr>
                                        <p:cTn id="22" dur="2000" fill="hold"/>
                                        <p:tgtEl>
                                          <p:spTgt spid="125"/>
                                        </p:tgtEl>
                                        <p:attrNameLst>
                                          <p:attrName>ppt_x</p:attrName>
                                          <p:attrName>ppt_y</p:attrName>
                                        </p:attrNameLst>
                                      </p:cBhvr>
                                      <p:rCtr x="-17682" y="116"/>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1.04167E-6 1.11022E-16 L -0.21146 0.00486 " pathEditMode="relative" rAng="0" ptsTypes="AA">
                                      <p:cBhvr>
                                        <p:cTn id="26" dur="2000" fill="hold"/>
                                        <p:tgtEl>
                                          <p:spTgt spid="126"/>
                                        </p:tgtEl>
                                        <p:attrNameLst>
                                          <p:attrName>ppt_x</p:attrName>
                                          <p:attrName>ppt_y</p:attrName>
                                        </p:attrNameLst>
                                      </p:cBhvr>
                                      <p:rCtr x="-10573"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BBEB-5792-4AB1-AA17-635C50A3B35E}"/>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960E94-943E-40F8-90AC-11A9F88DF018}"/>
                  </a:ext>
                </a:extLst>
              </p:cNvPr>
              <p:cNvSpPr>
                <a:spLocks noGrp="1"/>
              </p:cNvSpPr>
              <p:nvPr>
                <p:ph idx="1"/>
              </p:nvPr>
            </p:nvSpPr>
            <p:spPr>
              <a:xfrm>
                <a:off x="575240" y="2959331"/>
                <a:ext cx="11187258" cy="3350030"/>
              </a:xfrm>
            </p:spPr>
            <p:txBody>
              <a:bodyPr/>
              <a:lstStyle/>
              <a:p>
                <a:r>
                  <a:rPr lang="en-US" dirty="0"/>
                  <a:t>TWO statements to prove: (“two directions”)</a:t>
                </a:r>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YES, then we say YES</a:t>
                </a:r>
              </a:p>
              <a:p>
                <a:endParaRPr lang="en-US" dirty="0"/>
              </a:p>
              <a:p>
                <a:endParaRPr lang="en-US" dirty="0"/>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NO, then we say NO</a:t>
                </a:r>
              </a:p>
            </p:txBody>
          </p:sp>
        </mc:Choice>
        <mc:Fallback xmlns="">
          <p:sp>
            <p:nvSpPr>
              <p:cNvPr id="3" name="Content Placeholder 2">
                <a:extLst>
                  <a:ext uri="{FF2B5EF4-FFF2-40B4-BE49-F238E27FC236}">
                    <a16:creationId xmlns:a16="http://schemas.microsoft.com/office/drawing/2014/main" id="{68960E94-943E-40F8-90AC-11A9F88DF018}"/>
                  </a:ext>
                </a:extLst>
              </p:cNvPr>
              <p:cNvSpPr>
                <a:spLocks noGrp="1" noRot="1" noChangeAspect="1" noMove="1" noResize="1" noEditPoints="1" noAdjustHandles="1" noChangeArrowheads="1" noChangeShapeType="1" noTextEdit="1"/>
              </p:cNvSpPr>
              <p:nvPr>
                <p:ph idx="1"/>
              </p:nvPr>
            </p:nvSpPr>
            <p:spPr>
              <a:xfrm>
                <a:off x="575240" y="2959331"/>
                <a:ext cx="11187258" cy="3350030"/>
              </a:xfrm>
              <a:blipFill>
                <a:blip r:embed="rId2"/>
                <a:stretch>
                  <a:fillRect l="-654" t="-309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0CFD87F5-EB58-4855-91BD-7293D504868F}"/>
              </a:ext>
            </a:extLst>
          </p:cNvPr>
          <p:cNvSpPr txBox="1">
            <a:spLocks/>
          </p:cNvSpPr>
          <p:nvPr/>
        </p:nvSpPr>
        <p:spPr>
          <a:xfrm>
            <a:off x="4476680" y="263276"/>
            <a:ext cx="7492768" cy="240735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3ColorCheck(Graph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Let H be a copy of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Add a vertex to H, attach it to all                          	  other vertices.</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Bool answer = 4ColorCheck(H)</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return answer</a:t>
            </a:r>
          </a:p>
        </p:txBody>
      </p:sp>
    </p:spTree>
    <p:extLst>
      <p:ext uri="{BB962C8B-B14F-4D97-AF65-F5344CB8AC3E}">
        <p14:creationId xmlns:p14="http://schemas.microsoft.com/office/powerpoint/2010/main" val="2853851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BBEB-5792-4AB1-AA17-635C50A3B35E}"/>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960E94-943E-40F8-90AC-11A9F88DF018}"/>
                  </a:ext>
                </a:extLst>
              </p:cNvPr>
              <p:cNvSpPr>
                <a:spLocks noGrp="1"/>
              </p:cNvSpPr>
              <p:nvPr>
                <p:ph idx="1"/>
              </p:nvPr>
            </p:nvSpPr>
            <p:spPr>
              <a:xfrm>
                <a:off x="575240" y="2959331"/>
                <a:ext cx="11187258" cy="3350030"/>
              </a:xfrm>
            </p:spPr>
            <p:txBody>
              <a:bodyPr/>
              <a:lstStyle/>
              <a:p>
                <a:r>
                  <a:rPr lang="en-US" dirty="0"/>
                  <a:t>TWO statements to prove: (“two directions”)</a:t>
                </a:r>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YES, then we say YES</a:t>
                </a:r>
              </a:p>
              <a:p>
                <a:endParaRPr lang="en-US" dirty="0"/>
              </a:p>
              <a:p>
                <a:endParaRPr lang="en-US" dirty="0"/>
              </a:p>
              <a:p>
                <a:endParaRPr lang="en-US" dirty="0"/>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NO, then we say NO</a:t>
                </a:r>
              </a:p>
            </p:txBody>
          </p:sp>
        </mc:Choice>
        <mc:Fallback xmlns="">
          <p:sp>
            <p:nvSpPr>
              <p:cNvPr id="3" name="Content Placeholder 2">
                <a:extLst>
                  <a:ext uri="{FF2B5EF4-FFF2-40B4-BE49-F238E27FC236}">
                    <a16:creationId xmlns:a16="http://schemas.microsoft.com/office/drawing/2014/main" id="{68960E94-943E-40F8-90AC-11A9F88DF018}"/>
                  </a:ext>
                </a:extLst>
              </p:cNvPr>
              <p:cNvSpPr>
                <a:spLocks noGrp="1" noRot="1" noChangeAspect="1" noMove="1" noResize="1" noEditPoints="1" noAdjustHandles="1" noChangeArrowheads="1" noChangeShapeType="1" noTextEdit="1"/>
              </p:cNvSpPr>
              <p:nvPr>
                <p:ph idx="1"/>
              </p:nvPr>
            </p:nvSpPr>
            <p:spPr>
              <a:xfrm>
                <a:off x="575240" y="2959331"/>
                <a:ext cx="11187258" cy="3350030"/>
              </a:xfrm>
              <a:blipFill>
                <a:blip r:embed="rId2"/>
                <a:stretch>
                  <a:fillRect l="-654" t="-3091" b="-309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0CFD87F5-EB58-4855-91BD-7293D504868F}"/>
              </a:ext>
            </a:extLst>
          </p:cNvPr>
          <p:cNvSpPr txBox="1">
            <a:spLocks/>
          </p:cNvSpPr>
          <p:nvPr/>
        </p:nvSpPr>
        <p:spPr>
          <a:xfrm>
            <a:off x="4476680" y="263276"/>
            <a:ext cx="7492768" cy="240735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2ColorCheck(Graph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Let H be a copy of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Add a vertex to H, attach it to all                          	  other vertices.</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Bool answer = 3ColorCheck(H)</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return answer</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7897C07-E2D9-4EDF-B69F-B200ABAB6938}"/>
                  </a:ext>
                </a:extLst>
              </p:cNvPr>
              <p:cNvSpPr txBox="1"/>
              <p:nvPr/>
            </p:nvSpPr>
            <p:spPr>
              <a:xfrm>
                <a:off x="774095" y="4044648"/>
                <a:ext cx="11113105" cy="1446550"/>
              </a:xfrm>
              <a:prstGeom prst="rect">
                <a:avLst/>
              </a:prstGeom>
              <a:noFill/>
            </p:spPr>
            <p:txBody>
              <a:bodyPr wrap="square" rtlCol="0">
                <a:spAutoFit/>
              </a:bodyPr>
              <a:lstStyle/>
              <a:p>
                <a:r>
                  <a:rPr lang="en-US" sz="2200" dirty="0">
                    <a:solidFill>
                      <a:schemeClr val="accent2"/>
                    </a:solidFill>
                    <a:latin typeface="Segoe UI Semilight" panose="020B0402040204020203" pitchFamily="34" charset="0"/>
                    <a:cs typeface="Segoe UI Semilight" panose="020B0402040204020203" pitchFamily="34" charset="0"/>
                  </a:rPr>
                  <a:t>If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is 3-colorable, then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𝐻</m:t>
                    </m:r>
                  </m:oMath>
                </a14:m>
                <a:r>
                  <a:rPr lang="en-US" sz="2200" dirty="0">
                    <a:solidFill>
                      <a:schemeClr val="accent2"/>
                    </a:solidFill>
                    <a:latin typeface="Segoe UI Semilight" panose="020B0402040204020203" pitchFamily="34" charset="0"/>
                    <a:cs typeface="Segoe UI Semilight" panose="020B0402040204020203" pitchFamily="34" charset="0"/>
                  </a:rPr>
                  <a:t> will be 4-colorable – you can extend a 3-color labeling of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to 4 colors on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𝐻</m:t>
                    </m:r>
                  </m:oMath>
                </a14:m>
                <a:r>
                  <a:rPr lang="en-US" sz="2200" dirty="0">
                    <a:solidFill>
                      <a:schemeClr val="accent2"/>
                    </a:solidFill>
                    <a:latin typeface="Segoe UI Semilight" panose="020B0402040204020203" pitchFamily="34" charset="0"/>
                    <a:cs typeface="Segoe UI Semilight" panose="020B0402040204020203" pitchFamily="34" charset="0"/>
                  </a:rPr>
                  <a:t> by making the new vertex the new color. All the edges in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have different colors (because we started with a 3-coloring) and any added edge has different endpoints (because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𝑣</m:t>
                    </m:r>
                  </m:oMath>
                </a14:m>
                <a:r>
                  <a:rPr lang="en-US" sz="2200" dirty="0">
                    <a:solidFill>
                      <a:schemeClr val="accent2"/>
                    </a:solidFill>
                    <a:latin typeface="Segoe UI Semilight" panose="020B0402040204020203" pitchFamily="34" charset="0"/>
                    <a:cs typeface="Segoe UI Semilight" panose="020B0402040204020203" pitchFamily="34" charset="0"/>
                  </a:rPr>
                  <a:t> is a new color) so 4ColorCheck returns True and we return True!</a:t>
                </a:r>
              </a:p>
            </p:txBody>
          </p:sp>
        </mc:Choice>
        <mc:Fallback xmlns="">
          <p:sp>
            <p:nvSpPr>
              <p:cNvPr id="5" name="TextBox 4">
                <a:extLst>
                  <a:ext uri="{FF2B5EF4-FFF2-40B4-BE49-F238E27FC236}">
                    <a16:creationId xmlns:a16="http://schemas.microsoft.com/office/drawing/2014/main" id="{B7897C07-E2D9-4EDF-B69F-B200ABAB6938}"/>
                  </a:ext>
                </a:extLst>
              </p:cNvPr>
              <p:cNvSpPr txBox="1">
                <a:spLocks noRot="1" noChangeAspect="1" noMove="1" noResize="1" noEditPoints="1" noAdjustHandles="1" noChangeArrowheads="1" noChangeShapeType="1" noTextEdit="1"/>
              </p:cNvSpPr>
              <p:nvPr/>
            </p:nvSpPr>
            <p:spPr>
              <a:xfrm>
                <a:off x="774095" y="4044648"/>
                <a:ext cx="11113105" cy="1446550"/>
              </a:xfrm>
              <a:prstGeom prst="rect">
                <a:avLst/>
              </a:prstGeom>
              <a:blipFill>
                <a:blip r:embed="rId3"/>
                <a:stretch>
                  <a:fillRect l="-713" t="-2101" b="-7983"/>
                </a:stretch>
              </a:blipFill>
            </p:spPr>
            <p:txBody>
              <a:bodyPr/>
              <a:lstStyle/>
              <a:p>
                <a:r>
                  <a:rPr lang="en-US">
                    <a:noFill/>
                  </a:rPr>
                  <a:t> </a:t>
                </a:r>
              </a:p>
            </p:txBody>
          </p:sp>
        </mc:Fallback>
      </mc:AlternateContent>
    </p:spTree>
    <p:extLst>
      <p:ext uri="{BB962C8B-B14F-4D97-AF65-F5344CB8AC3E}">
        <p14:creationId xmlns:p14="http://schemas.microsoft.com/office/powerpoint/2010/main" val="588698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BBEB-5792-4AB1-AA17-635C50A3B35E}"/>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960E94-943E-40F8-90AC-11A9F88DF018}"/>
                  </a:ext>
                </a:extLst>
              </p:cNvPr>
              <p:cNvSpPr>
                <a:spLocks noGrp="1"/>
              </p:cNvSpPr>
              <p:nvPr>
                <p:ph idx="1"/>
              </p:nvPr>
            </p:nvSpPr>
            <p:spPr>
              <a:xfrm>
                <a:off x="575240" y="2959331"/>
                <a:ext cx="11187258" cy="3350030"/>
              </a:xfrm>
            </p:spPr>
            <p:txBody>
              <a:bodyPr/>
              <a:lstStyle/>
              <a:p>
                <a:r>
                  <a:rPr lang="en-US" dirty="0"/>
                  <a:t>TWO statements to prove: (“two directions”)</a:t>
                </a:r>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YES, then we say YES</a:t>
                </a:r>
              </a:p>
              <a:p>
                <a:pPr marL="0" indent="0">
                  <a:buNone/>
                </a:pPr>
                <a:endParaRPr lang="en-US" dirty="0"/>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NO, then we say NO</a:t>
                </a:r>
              </a:p>
            </p:txBody>
          </p:sp>
        </mc:Choice>
        <mc:Fallback xmlns="">
          <p:sp>
            <p:nvSpPr>
              <p:cNvPr id="3" name="Content Placeholder 2">
                <a:extLst>
                  <a:ext uri="{FF2B5EF4-FFF2-40B4-BE49-F238E27FC236}">
                    <a16:creationId xmlns:a16="http://schemas.microsoft.com/office/drawing/2014/main" id="{68960E94-943E-40F8-90AC-11A9F88DF018}"/>
                  </a:ext>
                </a:extLst>
              </p:cNvPr>
              <p:cNvSpPr>
                <a:spLocks noGrp="1" noRot="1" noChangeAspect="1" noMove="1" noResize="1" noEditPoints="1" noAdjustHandles="1" noChangeArrowheads="1" noChangeShapeType="1" noTextEdit="1"/>
              </p:cNvSpPr>
              <p:nvPr>
                <p:ph idx="1"/>
              </p:nvPr>
            </p:nvSpPr>
            <p:spPr>
              <a:xfrm>
                <a:off x="575240" y="2959331"/>
                <a:ext cx="11187258" cy="3350030"/>
              </a:xfrm>
              <a:blipFill>
                <a:blip r:embed="rId2"/>
                <a:stretch>
                  <a:fillRect l="-654" t="-309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0CFD87F5-EB58-4855-91BD-7293D504868F}"/>
              </a:ext>
            </a:extLst>
          </p:cNvPr>
          <p:cNvSpPr txBox="1">
            <a:spLocks/>
          </p:cNvSpPr>
          <p:nvPr/>
        </p:nvSpPr>
        <p:spPr>
          <a:xfrm>
            <a:off x="4476680" y="263276"/>
            <a:ext cx="7492768" cy="240735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2ColorCheck(Graph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Let H be a copy of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Add a vertex to H, attach it to all                          	  other vertices.</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Bool answer = 3ColorCheck(H)</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return answer</a:t>
            </a:r>
          </a:p>
        </p:txBody>
      </p:sp>
      <p:sp>
        <p:nvSpPr>
          <p:cNvPr id="5" name="TextBox 4">
            <a:extLst>
              <a:ext uri="{FF2B5EF4-FFF2-40B4-BE49-F238E27FC236}">
                <a16:creationId xmlns:a16="http://schemas.microsoft.com/office/drawing/2014/main" id="{B7897C07-E2D9-4EDF-B69F-B200ABAB6938}"/>
              </a:ext>
            </a:extLst>
          </p:cNvPr>
          <p:cNvSpPr txBox="1"/>
          <p:nvPr/>
        </p:nvSpPr>
        <p:spPr>
          <a:xfrm>
            <a:off x="774095" y="4044648"/>
            <a:ext cx="11113105" cy="430887"/>
          </a:xfrm>
          <a:prstGeom prst="rect">
            <a:avLst/>
          </a:prstGeom>
          <a:noFill/>
        </p:spPr>
        <p:txBody>
          <a:bodyPr wrap="square" rtlCol="0">
            <a:spAutoFit/>
          </a:bodyPr>
          <a:lstStyle/>
          <a:p>
            <a:r>
              <a:rPr lang="en-US" sz="2200" dirty="0">
                <a:solidFill>
                  <a:schemeClr val="accent2"/>
                </a:solidFill>
                <a:latin typeface="Segoe UI Semilight" panose="020B0402040204020203" pitchFamily="34" charset="0"/>
                <a:cs typeface="Segoe UI Semilight" panose="020B0402040204020203" pitchFamily="34" charset="0"/>
              </a:rPr>
              <a:t>The new vertex can be a new color!</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9C4952D-B7E3-4312-8B2A-29AD545525D4}"/>
                  </a:ext>
                </a:extLst>
              </p:cNvPr>
              <p:cNvSpPr txBox="1"/>
              <p:nvPr/>
            </p:nvSpPr>
            <p:spPr>
              <a:xfrm>
                <a:off x="711744" y="5177004"/>
                <a:ext cx="11113105" cy="769441"/>
              </a:xfrm>
              <a:prstGeom prst="rect">
                <a:avLst/>
              </a:prstGeom>
              <a:noFill/>
            </p:spPr>
            <p:txBody>
              <a:bodyPr wrap="square" rtlCol="0">
                <a:spAutoFit/>
              </a:bodyPr>
              <a:lstStyle/>
              <a:p>
                <a:r>
                  <a:rPr lang="en-US" sz="2200" dirty="0">
                    <a:solidFill>
                      <a:schemeClr val="accent2"/>
                    </a:solidFill>
                    <a:latin typeface="Segoe UI Semilight" panose="020B0402040204020203" pitchFamily="34" charset="0"/>
                    <a:cs typeface="Segoe UI Semilight" panose="020B0402040204020203" pitchFamily="34" charset="0"/>
                  </a:rPr>
                  <a:t>So we </a:t>
                </a:r>
                <a:r>
                  <a:rPr lang="en-US" sz="2200" b="1" dirty="0">
                    <a:solidFill>
                      <a:schemeClr val="accent2"/>
                    </a:solidFill>
                    <a:latin typeface="Segoe UI Semilight" panose="020B0402040204020203" pitchFamily="34" charset="0"/>
                    <a:cs typeface="Segoe UI Semilight" panose="020B0402040204020203" pitchFamily="34" charset="0"/>
                  </a:rPr>
                  <a:t>can’t 3-color </a:t>
                </a:r>
                <a14:m>
                  <m:oMath xmlns:m="http://schemas.openxmlformats.org/officeDocument/2006/math">
                    <m:r>
                      <a:rPr lang="en-US" sz="2200" b="1" i="1" smtClean="0">
                        <a:solidFill>
                          <a:schemeClr val="accent2"/>
                        </a:solidFill>
                        <a:latin typeface="Cambria Math" panose="02040503050406030204" pitchFamily="18" charset="0"/>
                        <a:cs typeface="Segoe UI Semilight" panose="020B0402040204020203" pitchFamily="34" charset="0"/>
                      </a:rPr>
                      <m:t>𝑮</m:t>
                    </m:r>
                  </m:oMath>
                </a14:m>
                <a:r>
                  <a:rPr lang="en-US" sz="2200" b="1" dirty="0">
                    <a:solidFill>
                      <a:schemeClr val="accent2"/>
                    </a:solidFill>
                    <a:latin typeface="Segoe UI Semilight" panose="020B0402040204020203" pitchFamily="34" charset="0"/>
                    <a:cs typeface="Segoe UI Semilight" panose="020B0402040204020203" pitchFamily="34" charset="0"/>
                  </a:rPr>
                  <a:t>. </a:t>
                </a:r>
                <a:r>
                  <a:rPr lang="en-US" sz="2200" dirty="0">
                    <a:solidFill>
                      <a:schemeClr val="accent2"/>
                    </a:solidFill>
                    <a:latin typeface="Segoe UI Semilight" panose="020B0402040204020203" pitchFamily="34" charset="0"/>
                    <a:cs typeface="Segoe UI Semilight" panose="020B0402040204020203" pitchFamily="34" charset="0"/>
                  </a:rPr>
                  <a:t>That’s going to be hard to work with.</a:t>
                </a:r>
              </a:p>
              <a:p>
                <a:r>
                  <a:rPr lang="en-US" sz="2200" b="1" dirty="0">
                    <a:solidFill>
                      <a:schemeClr val="accent2"/>
                    </a:solidFill>
                    <a:latin typeface="Segoe UI Semilight" panose="020B0402040204020203" pitchFamily="34" charset="0"/>
                    <a:cs typeface="Segoe UI Semilight" panose="020B0402040204020203" pitchFamily="34" charset="0"/>
                  </a:rPr>
                  <a:t>Take the contrapositive!!</a:t>
                </a:r>
              </a:p>
            </p:txBody>
          </p:sp>
        </mc:Choice>
        <mc:Fallback xmlns="">
          <p:sp>
            <p:nvSpPr>
              <p:cNvPr id="6" name="TextBox 5">
                <a:extLst>
                  <a:ext uri="{FF2B5EF4-FFF2-40B4-BE49-F238E27FC236}">
                    <a16:creationId xmlns:a16="http://schemas.microsoft.com/office/drawing/2014/main" id="{39C4952D-B7E3-4312-8B2A-29AD545525D4}"/>
                  </a:ext>
                </a:extLst>
              </p:cNvPr>
              <p:cNvSpPr txBox="1">
                <a:spLocks noRot="1" noChangeAspect="1" noMove="1" noResize="1" noEditPoints="1" noAdjustHandles="1" noChangeArrowheads="1" noChangeShapeType="1" noTextEdit="1"/>
              </p:cNvSpPr>
              <p:nvPr/>
            </p:nvSpPr>
            <p:spPr>
              <a:xfrm>
                <a:off x="711744" y="5177004"/>
                <a:ext cx="11113105" cy="769441"/>
              </a:xfrm>
              <a:prstGeom prst="rect">
                <a:avLst/>
              </a:prstGeom>
              <a:blipFill>
                <a:blip r:embed="rId3"/>
                <a:stretch>
                  <a:fillRect l="-713" t="-4762" b="-16667"/>
                </a:stretch>
              </a:blipFill>
            </p:spPr>
            <p:txBody>
              <a:bodyPr/>
              <a:lstStyle/>
              <a:p>
                <a:r>
                  <a:rPr lang="en-US">
                    <a:noFill/>
                  </a:rPr>
                  <a:t> </a:t>
                </a:r>
              </a:p>
            </p:txBody>
          </p:sp>
        </mc:Fallback>
      </mc:AlternateContent>
    </p:spTree>
    <p:extLst>
      <p:ext uri="{BB962C8B-B14F-4D97-AF65-F5344CB8AC3E}">
        <p14:creationId xmlns:p14="http://schemas.microsoft.com/office/powerpoint/2010/main" val="1129382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BBEB-5792-4AB1-AA17-635C50A3B35E}"/>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960E94-943E-40F8-90AC-11A9F88DF018}"/>
                  </a:ext>
                </a:extLst>
              </p:cNvPr>
              <p:cNvSpPr>
                <a:spLocks noGrp="1"/>
              </p:cNvSpPr>
              <p:nvPr>
                <p:ph idx="1"/>
              </p:nvPr>
            </p:nvSpPr>
            <p:spPr>
              <a:xfrm>
                <a:off x="575240" y="2959331"/>
                <a:ext cx="11187258" cy="3350030"/>
              </a:xfrm>
            </p:spPr>
            <p:txBody>
              <a:bodyPr/>
              <a:lstStyle/>
              <a:p>
                <a:r>
                  <a:rPr lang="en-US" dirty="0"/>
                  <a:t>TWO statements to prove: (“two directions”)</a:t>
                </a:r>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YES, then we say YES</a:t>
                </a:r>
              </a:p>
              <a:p>
                <a:pPr marL="0" indent="0">
                  <a:buNone/>
                </a:pPr>
                <a:endParaRPr lang="en-US" dirty="0"/>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NO, then we say NO</a:t>
                </a:r>
              </a:p>
            </p:txBody>
          </p:sp>
        </mc:Choice>
        <mc:Fallback xmlns="">
          <p:sp>
            <p:nvSpPr>
              <p:cNvPr id="3" name="Content Placeholder 2">
                <a:extLst>
                  <a:ext uri="{FF2B5EF4-FFF2-40B4-BE49-F238E27FC236}">
                    <a16:creationId xmlns:a16="http://schemas.microsoft.com/office/drawing/2014/main" id="{68960E94-943E-40F8-90AC-11A9F88DF018}"/>
                  </a:ext>
                </a:extLst>
              </p:cNvPr>
              <p:cNvSpPr>
                <a:spLocks noGrp="1" noRot="1" noChangeAspect="1" noMove="1" noResize="1" noEditPoints="1" noAdjustHandles="1" noChangeArrowheads="1" noChangeShapeType="1" noTextEdit="1"/>
              </p:cNvSpPr>
              <p:nvPr>
                <p:ph idx="1"/>
              </p:nvPr>
            </p:nvSpPr>
            <p:spPr>
              <a:xfrm>
                <a:off x="575240" y="2959331"/>
                <a:ext cx="11187258" cy="3350030"/>
              </a:xfrm>
              <a:blipFill>
                <a:blip r:embed="rId2"/>
                <a:stretch>
                  <a:fillRect l="-654" t="-309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0CFD87F5-EB58-4855-91BD-7293D504868F}"/>
              </a:ext>
            </a:extLst>
          </p:cNvPr>
          <p:cNvSpPr txBox="1">
            <a:spLocks/>
          </p:cNvSpPr>
          <p:nvPr/>
        </p:nvSpPr>
        <p:spPr>
          <a:xfrm>
            <a:off x="4476680" y="263276"/>
            <a:ext cx="7492768" cy="240735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2ColorCheck(Graph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Let H be a copy of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Add a vertex to H, attach it to all                          	  other vertices.</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Bool answer = 3ColorCheck(H)</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return answer</a:t>
            </a:r>
          </a:p>
        </p:txBody>
      </p:sp>
      <p:sp>
        <p:nvSpPr>
          <p:cNvPr id="5" name="TextBox 4">
            <a:extLst>
              <a:ext uri="{FF2B5EF4-FFF2-40B4-BE49-F238E27FC236}">
                <a16:creationId xmlns:a16="http://schemas.microsoft.com/office/drawing/2014/main" id="{B7897C07-E2D9-4EDF-B69F-B200ABAB6938}"/>
              </a:ext>
            </a:extLst>
          </p:cNvPr>
          <p:cNvSpPr txBox="1"/>
          <p:nvPr/>
        </p:nvSpPr>
        <p:spPr>
          <a:xfrm>
            <a:off x="774095" y="4044648"/>
            <a:ext cx="11113105" cy="430887"/>
          </a:xfrm>
          <a:prstGeom prst="rect">
            <a:avLst/>
          </a:prstGeom>
          <a:noFill/>
        </p:spPr>
        <p:txBody>
          <a:bodyPr wrap="square" rtlCol="0">
            <a:spAutoFit/>
          </a:bodyPr>
          <a:lstStyle/>
          <a:p>
            <a:r>
              <a:rPr lang="en-US" sz="2200" dirty="0">
                <a:solidFill>
                  <a:schemeClr val="accent2"/>
                </a:solidFill>
                <a:latin typeface="Segoe UI Semilight" panose="020B0402040204020203" pitchFamily="34" charset="0"/>
                <a:cs typeface="Segoe UI Semilight" panose="020B0402040204020203" pitchFamily="34" charset="0"/>
              </a:rPr>
              <a:t>The new vertex can be a new color!</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9C4952D-B7E3-4312-8B2A-29AD545525D4}"/>
                  </a:ext>
                </a:extLst>
              </p:cNvPr>
              <p:cNvSpPr txBox="1"/>
              <p:nvPr/>
            </p:nvSpPr>
            <p:spPr>
              <a:xfrm>
                <a:off x="711744" y="5072896"/>
                <a:ext cx="11113105" cy="1785104"/>
              </a:xfrm>
              <a:prstGeom prst="rect">
                <a:avLst/>
              </a:prstGeom>
              <a:noFill/>
            </p:spPr>
            <p:txBody>
              <a:bodyPr wrap="square" rtlCol="0">
                <a:spAutoFit/>
              </a:bodyPr>
              <a:lstStyle/>
              <a:p>
                <a:r>
                  <a:rPr lang="en-US" sz="2200" dirty="0">
                    <a:solidFill>
                      <a:schemeClr val="accent2"/>
                    </a:solidFill>
                    <a:latin typeface="Segoe UI Semilight" panose="020B0402040204020203" pitchFamily="34" charset="0"/>
                    <a:cs typeface="Segoe UI Semilight" panose="020B0402040204020203" pitchFamily="34" charset="0"/>
                  </a:rPr>
                  <a:t>We want to show instead: If we say YES, then the correct answer is YES. </a:t>
                </a:r>
              </a:p>
              <a:p>
                <a:r>
                  <a:rPr lang="en-US" sz="2200" dirty="0">
                    <a:solidFill>
                      <a:schemeClr val="accent2"/>
                    </a:solidFill>
                    <a:latin typeface="Segoe UI Semilight" panose="020B0402040204020203" pitchFamily="34" charset="0"/>
                    <a:cs typeface="Segoe UI Semilight" panose="020B0402040204020203" pitchFamily="34" charset="0"/>
                  </a:rPr>
                  <a:t>If we say YES, then 4ColorCheck(H) must have returned YES, what does a 4-coloring of H look like? The added vertex must be a different color than all the other vertices (otherwise it’s not a valid coloring – there’s an edge between the added vertex and all others). So deleting the added vertex we get a 3-coloring of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So the right answer is YES!!</a:t>
                </a:r>
              </a:p>
            </p:txBody>
          </p:sp>
        </mc:Choice>
        <mc:Fallback xmlns="">
          <p:sp>
            <p:nvSpPr>
              <p:cNvPr id="6" name="TextBox 5">
                <a:extLst>
                  <a:ext uri="{FF2B5EF4-FFF2-40B4-BE49-F238E27FC236}">
                    <a16:creationId xmlns:a16="http://schemas.microsoft.com/office/drawing/2014/main" id="{39C4952D-B7E3-4312-8B2A-29AD545525D4}"/>
                  </a:ext>
                </a:extLst>
              </p:cNvPr>
              <p:cNvSpPr txBox="1">
                <a:spLocks noRot="1" noChangeAspect="1" noMove="1" noResize="1" noEditPoints="1" noAdjustHandles="1" noChangeArrowheads="1" noChangeShapeType="1" noTextEdit="1"/>
              </p:cNvSpPr>
              <p:nvPr/>
            </p:nvSpPr>
            <p:spPr>
              <a:xfrm>
                <a:off x="711744" y="5072896"/>
                <a:ext cx="11113105" cy="1785104"/>
              </a:xfrm>
              <a:prstGeom prst="rect">
                <a:avLst/>
              </a:prstGeom>
              <a:blipFill>
                <a:blip r:embed="rId3"/>
                <a:stretch>
                  <a:fillRect l="-713" t="-2048" b="-6485"/>
                </a:stretch>
              </a:blipFill>
            </p:spPr>
            <p:txBody>
              <a:bodyPr/>
              <a:lstStyle/>
              <a:p>
                <a:r>
                  <a:rPr lang="en-US">
                    <a:noFill/>
                  </a:rPr>
                  <a:t> </a:t>
                </a:r>
              </a:p>
            </p:txBody>
          </p:sp>
        </mc:Fallback>
      </mc:AlternateContent>
    </p:spTree>
    <p:extLst>
      <p:ext uri="{BB962C8B-B14F-4D97-AF65-F5344CB8AC3E}">
        <p14:creationId xmlns:p14="http://schemas.microsoft.com/office/powerpoint/2010/main" val="3125193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5D292-4690-4604-B524-988F8FCCAC6A}"/>
              </a:ext>
            </a:extLst>
          </p:cNvPr>
          <p:cNvSpPr>
            <a:spLocks noGrp="1"/>
          </p:cNvSpPr>
          <p:nvPr>
            <p:ph type="title"/>
          </p:nvPr>
        </p:nvSpPr>
        <p:spPr/>
        <p:txBody>
          <a:bodyPr/>
          <a:lstStyle/>
          <a:p>
            <a:r>
              <a:rPr lang="en-US" dirty="0"/>
              <a:t>Correctness</a:t>
            </a:r>
          </a:p>
        </p:txBody>
      </p:sp>
      <p:sp>
        <p:nvSpPr>
          <p:cNvPr id="3" name="Content Placeholder 2">
            <a:extLst>
              <a:ext uri="{FF2B5EF4-FFF2-40B4-BE49-F238E27FC236}">
                <a16:creationId xmlns:a16="http://schemas.microsoft.com/office/drawing/2014/main" id="{E7FD829E-17AE-44CD-BFC0-B1DEF826D05C}"/>
              </a:ext>
            </a:extLst>
          </p:cNvPr>
          <p:cNvSpPr>
            <a:spLocks noGrp="1"/>
          </p:cNvSpPr>
          <p:nvPr>
            <p:ph idx="1"/>
          </p:nvPr>
        </p:nvSpPr>
        <p:spPr/>
        <p:txBody>
          <a:bodyPr/>
          <a:lstStyle/>
          <a:p>
            <a:r>
              <a:rPr lang="en-US" dirty="0"/>
              <a:t>Two DIFFERENT statements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480EFE7-2B05-49CC-9DD0-6D535BC3F2F9}"/>
                  </a:ext>
                </a:extLst>
              </p:cNvPr>
              <p:cNvSpPr txBox="1"/>
              <p:nvPr/>
            </p:nvSpPr>
            <p:spPr>
              <a:xfrm>
                <a:off x="575239" y="1982450"/>
                <a:ext cx="11113105" cy="1785104"/>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Correct Answer YES </a:t>
                </a:r>
                <a:r>
                  <a:rPr lang="en-US" sz="2200" dirty="0">
                    <a:latin typeface="Segoe UI Semilight" panose="020B0402040204020203" pitchFamily="34" charset="0"/>
                    <a:cs typeface="Segoe UI Semilight" panose="020B0402040204020203" pitchFamily="34" charset="0"/>
                    <a:sym typeface="Wingdings" panose="05000000000000000000" pitchFamily="2" charset="2"/>
                  </a:rPr>
                  <a:t> Our algorithm says YES</a:t>
                </a:r>
                <a:endParaRPr lang="en-US" sz="2200" dirty="0">
                  <a:latin typeface="Segoe UI Semilight" panose="020B0402040204020203" pitchFamily="34" charset="0"/>
                  <a:cs typeface="Segoe UI Semilight" panose="020B0402040204020203" pitchFamily="34" charset="0"/>
                </a:endParaRPr>
              </a:p>
              <a:p>
                <a:r>
                  <a:rPr lang="en-US" sz="2200" dirty="0">
                    <a:solidFill>
                      <a:schemeClr val="accent2"/>
                    </a:solidFill>
                    <a:latin typeface="Segoe UI Semilight" panose="020B0402040204020203" pitchFamily="34" charset="0"/>
                    <a:cs typeface="Segoe UI Semilight" panose="020B0402040204020203" pitchFamily="34" charset="0"/>
                  </a:rPr>
                  <a:t>If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is 3-colorable, then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𝐻</m:t>
                    </m:r>
                  </m:oMath>
                </a14:m>
                <a:r>
                  <a:rPr lang="en-US" sz="2200" dirty="0">
                    <a:solidFill>
                      <a:schemeClr val="accent2"/>
                    </a:solidFill>
                    <a:latin typeface="Segoe UI Semilight" panose="020B0402040204020203" pitchFamily="34" charset="0"/>
                    <a:cs typeface="Segoe UI Semilight" panose="020B0402040204020203" pitchFamily="34" charset="0"/>
                  </a:rPr>
                  <a:t> will be 4-colorable – you can extend a 3-color labeling of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to 4 colors on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𝐻</m:t>
                    </m:r>
                  </m:oMath>
                </a14:m>
                <a:r>
                  <a:rPr lang="en-US" sz="2200" dirty="0">
                    <a:solidFill>
                      <a:schemeClr val="accent2"/>
                    </a:solidFill>
                    <a:latin typeface="Segoe UI Semilight" panose="020B0402040204020203" pitchFamily="34" charset="0"/>
                    <a:cs typeface="Segoe UI Semilight" panose="020B0402040204020203" pitchFamily="34" charset="0"/>
                  </a:rPr>
                  <a:t> by making the new vertex the new color. All the edges in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have different colors (because we started with a 3-coloring) and any added edge has different endpoints (because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𝑣</m:t>
                    </m:r>
                  </m:oMath>
                </a14:m>
                <a:r>
                  <a:rPr lang="en-US" sz="2200" dirty="0">
                    <a:solidFill>
                      <a:schemeClr val="accent2"/>
                    </a:solidFill>
                    <a:latin typeface="Segoe UI Semilight" panose="020B0402040204020203" pitchFamily="34" charset="0"/>
                    <a:cs typeface="Segoe UI Semilight" panose="020B0402040204020203" pitchFamily="34" charset="0"/>
                  </a:rPr>
                  <a:t> is a new color) so 4ColorCheck returns True and we return True!</a:t>
                </a:r>
              </a:p>
            </p:txBody>
          </p:sp>
        </mc:Choice>
        <mc:Fallback xmlns="">
          <p:sp>
            <p:nvSpPr>
              <p:cNvPr id="4" name="TextBox 3">
                <a:extLst>
                  <a:ext uri="{FF2B5EF4-FFF2-40B4-BE49-F238E27FC236}">
                    <a16:creationId xmlns:a16="http://schemas.microsoft.com/office/drawing/2014/main" id="{5480EFE7-2B05-49CC-9DD0-6D535BC3F2F9}"/>
                  </a:ext>
                </a:extLst>
              </p:cNvPr>
              <p:cNvSpPr txBox="1">
                <a:spLocks noRot="1" noChangeAspect="1" noMove="1" noResize="1" noEditPoints="1" noAdjustHandles="1" noChangeArrowheads="1" noChangeShapeType="1" noTextEdit="1"/>
              </p:cNvSpPr>
              <p:nvPr/>
            </p:nvSpPr>
            <p:spPr>
              <a:xfrm>
                <a:off x="575239" y="1982450"/>
                <a:ext cx="11113105" cy="1785104"/>
              </a:xfrm>
              <a:prstGeom prst="rect">
                <a:avLst/>
              </a:prstGeom>
              <a:blipFill>
                <a:blip r:embed="rId2"/>
                <a:stretch>
                  <a:fillRect l="-713" t="-2048" b="-64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BC89377-6556-476D-9662-501D2E75D811}"/>
                  </a:ext>
                </a:extLst>
              </p:cNvPr>
              <p:cNvSpPr txBox="1"/>
              <p:nvPr/>
            </p:nvSpPr>
            <p:spPr>
              <a:xfrm>
                <a:off x="575238" y="4050088"/>
                <a:ext cx="11113105" cy="2123658"/>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Our algorithm says YES </a:t>
                </a:r>
                <a:r>
                  <a:rPr lang="en-US" sz="2200" dirty="0">
                    <a:latin typeface="Segoe UI Semilight" panose="020B0402040204020203" pitchFamily="34" charset="0"/>
                    <a:cs typeface="Segoe UI Semilight" panose="020B0402040204020203" pitchFamily="34" charset="0"/>
                    <a:sym typeface="Wingdings" panose="05000000000000000000" pitchFamily="2" charset="2"/>
                  </a:rPr>
                  <a:t> Correct Answer YES</a:t>
                </a:r>
                <a:endParaRPr lang="en-US" sz="2200" dirty="0">
                  <a:latin typeface="Segoe UI Semilight" panose="020B0402040204020203" pitchFamily="34" charset="0"/>
                  <a:cs typeface="Segoe UI Semilight" panose="020B0402040204020203" pitchFamily="34" charset="0"/>
                </a:endParaRPr>
              </a:p>
              <a:p>
                <a:r>
                  <a:rPr lang="en-US" sz="2200" dirty="0">
                    <a:solidFill>
                      <a:schemeClr val="accent2"/>
                    </a:solidFill>
                    <a:latin typeface="Segoe UI Semilight" panose="020B0402040204020203" pitchFamily="34" charset="0"/>
                    <a:cs typeface="Segoe UI Semilight" panose="020B0402040204020203" pitchFamily="34" charset="0"/>
                  </a:rPr>
                  <a:t>We want to show instead: If we say YES, then the correct answer is YES. </a:t>
                </a:r>
              </a:p>
              <a:p>
                <a:r>
                  <a:rPr lang="en-US" sz="2200" dirty="0">
                    <a:solidFill>
                      <a:schemeClr val="accent2"/>
                    </a:solidFill>
                    <a:latin typeface="Segoe UI Semilight" panose="020B0402040204020203" pitchFamily="34" charset="0"/>
                    <a:cs typeface="Segoe UI Semilight" panose="020B0402040204020203" pitchFamily="34" charset="0"/>
                  </a:rPr>
                  <a:t>If we say YES, then 4ColorCheck(H) must have returned YES, what does a 4-coloring of H look like? The added vertex must be a different color than all the other vertices (otherwise it’s not a valid coloring – there’s an edge between the added vertex and all others). So deleting the added vertex we get a 3-coloring of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So the right answer is YES!!</a:t>
                </a:r>
              </a:p>
            </p:txBody>
          </p:sp>
        </mc:Choice>
        <mc:Fallback xmlns="">
          <p:sp>
            <p:nvSpPr>
              <p:cNvPr id="5" name="TextBox 4">
                <a:extLst>
                  <a:ext uri="{FF2B5EF4-FFF2-40B4-BE49-F238E27FC236}">
                    <a16:creationId xmlns:a16="http://schemas.microsoft.com/office/drawing/2014/main" id="{1BC89377-6556-476D-9662-501D2E75D811}"/>
                  </a:ext>
                </a:extLst>
              </p:cNvPr>
              <p:cNvSpPr txBox="1">
                <a:spLocks noRot="1" noChangeAspect="1" noMove="1" noResize="1" noEditPoints="1" noAdjustHandles="1" noChangeArrowheads="1" noChangeShapeType="1" noTextEdit="1"/>
              </p:cNvSpPr>
              <p:nvPr/>
            </p:nvSpPr>
            <p:spPr>
              <a:xfrm>
                <a:off x="575238" y="4050088"/>
                <a:ext cx="11113105" cy="2123658"/>
              </a:xfrm>
              <a:prstGeom prst="rect">
                <a:avLst/>
              </a:prstGeom>
              <a:blipFill>
                <a:blip r:embed="rId3"/>
                <a:stretch>
                  <a:fillRect l="-713" t="-1433" b="-5158"/>
                </a:stretch>
              </a:blipFill>
            </p:spPr>
            <p:txBody>
              <a:bodyPr/>
              <a:lstStyle/>
              <a:p>
                <a:r>
                  <a:rPr lang="en-US">
                    <a:noFill/>
                  </a:rPr>
                  <a:t> </a:t>
                </a:r>
              </a:p>
            </p:txBody>
          </p:sp>
        </mc:Fallback>
      </mc:AlternateContent>
    </p:spTree>
    <p:extLst>
      <p:ext uri="{BB962C8B-B14F-4D97-AF65-F5344CB8AC3E}">
        <p14:creationId xmlns:p14="http://schemas.microsoft.com/office/powerpoint/2010/main" val="2648053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944884-D402-12FD-6695-1CEF26FDF9D7}"/>
              </a:ext>
            </a:extLst>
          </p:cNvPr>
          <p:cNvSpPr>
            <a:spLocks noGrp="1"/>
          </p:cNvSpPr>
          <p:nvPr>
            <p:ph type="title"/>
          </p:nvPr>
        </p:nvSpPr>
        <p:spPr/>
        <p:txBody>
          <a:bodyPr/>
          <a:lstStyle/>
          <a:p>
            <a:r>
              <a:rPr lang="en-US" dirty="0"/>
              <a:t>Why Care about reductions?</a:t>
            </a:r>
          </a:p>
        </p:txBody>
      </p:sp>
      <p:sp>
        <p:nvSpPr>
          <p:cNvPr id="5" name="Text Placeholder 4">
            <a:extLst>
              <a:ext uri="{FF2B5EF4-FFF2-40B4-BE49-F238E27FC236}">
                <a16:creationId xmlns:a16="http://schemas.microsoft.com/office/drawing/2014/main" id="{0D3E5599-24C7-4F2C-6DF2-F8C425D04EB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19595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A362C6-383C-952A-7604-4100679AE89C}"/>
              </a:ext>
            </a:extLst>
          </p:cNvPr>
          <p:cNvSpPr>
            <a:spLocks noGrp="1"/>
          </p:cNvSpPr>
          <p:nvPr>
            <p:ph type="title"/>
          </p:nvPr>
        </p:nvSpPr>
        <p:spPr/>
        <p:txBody>
          <a:bodyPr/>
          <a:lstStyle/>
          <a:p>
            <a:r>
              <a:rPr lang="en-US" dirty="0"/>
              <a:t>Why Care About reductions</a:t>
            </a:r>
          </a:p>
        </p:txBody>
      </p:sp>
      <p:sp>
        <p:nvSpPr>
          <p:cNvPr id="5" name="Content Placeholder 4">
            <a:extLst>
              <a:ext uri="{FF2B5EF4-FFF2-40B4-BE49-F238E27FC236}">
                <a16:creationId xmlns:a16="http://schemas.microsoft.com/office/drawing/2014/main" id="{4523493D-8184-D6CF-0E70-770E01139CFB}"/>
              </a:ext>
            </a:extLst>
          </p:cNvPr>
          <p:cNvSpPr>
            <a:spLocks noGrp="1"/>
          </p:cNvSpPr>
          <p:nvPr>
            <p:ph idx="1"/>
          </p:nvPr>
        </p:nvSpPr>
        <p:spPr/>
        <p:txBody>
          <a:bodyPr>
            <a:normAutofit/>
          </a:bodyPr>
          <a:lstStyle/>
          <a:p>
            <a:r>
              <a:rPr lang="en-US" sz="2800" dirty="0"/>
              <a:t>A reduces to B says “If you can solve problem B then you can solve problem A”</a:t>
            </a:r>
          </a:p>
          <a:p>
            <a:pPr lvl="1"/>
            <a:r>
              <a:rPr lang="en-US" sz="2800" dirty="0"/>
              <a:t>Saves code-writing time (or algorithm designing time!)</a:t>
            </a:r>
          </a:p>
          <a:p>
            <a:pPr lvl="1"/>
            <a:r>
              <a:rPr lang="en-US" sz="2800" dirty="0"/>
              <a:t>Once someone wrote the algorithm for B, the algorithm for A is easy to write.</a:t>
            </a:r>
          </a:p>
          <a:p>
            <a:r>
              <a:rPr lang="en-US" sz="2800" dirty="0"/>
              <a:t>But take a contrapositive</a:t>
            </a:r>
          </a:p>
          <a:p>
            <a:r>
              <a:rPr lang="en-US" sz="2800" dirty="0"/>
              <a:t>A reduces to B also says “If you cannot solve problem A, then you cannot solve problem B.  </a:t>
            </a:r>
          </a:p>
          <a:p>
            <a:pPr lvl="1"/>
            <a:r>
              <a:rPr lang="en-US" sz="2800" dirty="0"/>
              <a:t>If you instead know (or believe) that A is difficult, you can convince yourself that B is difficult as well.</a:t>
            </a:r>
          </a:p>
        </p:txBody>
      </p:sp>
    </p:spTree>
    <p:extLst>
      <p:ext uri="{BB962C8B-B14F-4D97-AF65-F5344CB8AC3E}">
        <p14:creationId xmlns:p14="http://schemas.microsoft.com/office/powerpoint/2010/main" val="952578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DF31-F95C-C693-697C-44ED8E545FA6}"/>
              </a:ext>
            </a:extLst>
          </p:cNvPr>
          <p:cNvSpPr>
            <a:spLocks noGrp="1"/>
          </p:cNvSpPr>
          <p:nvPr>
            <p:ph type="title"/>
          </p:nvPr>
        </p:nvSpPr>
        <p:spPr/>
        <p:txBody>
          <a:bodyPr/>
          <a:lstStyle/>
          <a:p>
            <a:r>
              <a:rPr lang="en-US" dirty="0"/>
              <a:t>Gracefully Giving Up</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45EFFC5-F117-8886-200A-193728CC5B98}"/>
                  </a:ext>
                </a:extLst>
              </p:cNvPr>
              <p:cNvSpPr>
                <a:spLocks noGrp="1"/>
              </p:cNvSpPr>
              <p:nvPr>
                <p:ph idx="1"/>
              </p:nvPr>
            </p:nvSpPr>
            <p:spPr/>
            <p:txBody>
              <a:bodyPr>
                <a:normAutofit/>
              </a:bodyPr>
              <a:lstStyle/>
              <a:p>
                <a:r>
                  <a:rPr lang="en-US" sz="2800" dirty="0"/>
                  <a:t>Reductions give computer scientists a graceful way to stop trying to find a better algorithm.</a:t>
                </a:r>
              </a:p>
              <a:p>
                <a:r>
                  <a:rPr lang="en-US" sz="2800" dirty="0"/>
                  <a:t>If you were trying to design an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𝑛</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r>
                              <a:rPr lang="en-US" sz="2800" b="0" i="1" smtClean="0">
                                <a:latin typeface="Cambria Math" panose="02040503050406030204" pitchFamily="18" charset="0"/>
                              </a:rPr>
                              <m:t>)</m:t>
                            </m:r>
                          </m:e>
                        </m:func>
                      </m:e>
                    </m:func>
                    <m:r>
                      <a:rPr lang="en-US" sz="2800" b="0" i="1" smtClean="0">
                        <a:latin typeface="Cambria Math" panose="02040503050406030204" pitchFamily="18" charset="0"/>
                      </a:rPr>
                      <m:t> </m:t>
                    </m:r>
                  </m:oMath>
                </a14:m>
                <a:r>
                  <a:rPr lang="en-US" sz="2800" dirty="0"/>
                  <a:t>algorithm for sorting, the proof we did last week says you can officially give up.</a:t>
                </a:r>
              </a:p>
              <a:p>
                <a:r>
                  <a:rPr lang="en-US" sz="2800" dirty="0"/>
                  <a:t>You can bootstrap that into arguments that algorithms for other problems aren’t possible; you’ll do this (among other things) on the next exercise.</a:t>
                </a:r>
              </a:p>
              <a:p>
                <a:endParaRPr lang="en-US" sz="2800" dirty="0"/>
              </a:p>
              <a:p>
                <a:r>
                  <a:rPr lang="en-US" sz="2800" dirty="0"/>
                  <a:t>Reductions are also the core of “NP-completeness” as a concept (and indeed most of complexity theory) they’ll come back in a few weeks.</a:t>
                </a:r>
              </a:p>
            </p:txBody>
          </p:sp>
        </mc:Choice>
        <mc:Fallback>
          <p:sp>
            <p:nvSpPr>
              <p:cNvPr id="3" name="Content Placeholder 2">
                <a:extLst>
                  <a:ext uri="{FF2B5EF4-FFF2-40B4-BE49-F238E27FC236}">
                    <a16:creationId xmlns:a16="http://schemas.microsoft.com/office/drawing/2014/main" id="{B45EFFC5-F117-8886-200A-193728CC5B98}"/>
                  </a:ext>
                </a:extLst>
              </p:cNvPr>
              <p:cNvSpPr>
                <a:spLocks noGrp="1" noRot="1" noChangeAspect="1" noMove="1" noResize="1" noEditPoints="1" noAdjustHandles="1" noChangeArrowheads="1" noChangeShapeType="1" noTextEdit="1"/>
              </p:cNvSpPr>
              <p:nvPr>
                <p:ph idx="1"/>
              </p:nvPr>
            </p:nvSpPr>
            <p:spPr>
              <a:blipFill>
                <a:blip r:embed="rId2"/>
                <a:stretch>
                  <a:fillRect l="-708" t="-2138" r="-2233"/>
                </a:stretch>
              </a:blipFill>
            </p:spPr>
            <p:txBody>
              <a:bodyPr/>
              <a:lstStyle/>
              <a:p>
                <a:r>
                  <a:rPr lang="en-US">
                    <a:noFill/>
                  </a:rPr>
                  <a:t> </a:t>
                </a:r>
              </a:p>
            </p:txBody>
          </p:sp>
        </mc:Fallback>
      </mc:AlternateContent>
    </p:spTree>
    <p:extLst>
      <p:ext uri="{BB962C8B-B14F-4D97-AF65-F5344CB8AC3E}">
        <p14:creationId xmlns:p14="http://schemas.microsoft.com/office/powerpoint/2010/main" val="3733020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02775" y="3067050"/>
            <a:ext cx="6504161" cy="786046"/>
          </a:xfrm>
        </p:spPr>
        <p:txBody>
          <a:bodyPr/>
          <a:lstStyle/>
          <a:p>
            <a:r>
              <a:rPr lang="en-US" dirty="0"/>
              <a:t>More Graph Applications</a:t>
            </a:r>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2445757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4D18B-1A07-0AC4-183B-6DB06305294E}"/>
              </a:ext>
            </a:extLst>
          </p:cNvPr>
          <p:cNvSpPr>
            <a:spLocks noGrp="1"/>
          </p:cNvSpPr>
          <p:nvPr>
            <p:ph type="title"/>
          </p:nvPr>
        </p:nvSpPr>
        <p:spPr/>
        <p:txBody>
          <a:bodyPr/>
          <a:lstStyle/>
          <a:p>
            <a:r>
              <a:rPr lang="en-US" dirty="0"/>
              <a:t>Negative Edge Weights</a:t>
            </a:r>
          </a:p>
        </p:txBody>
      </p:sp>
      <p:sp>
        <p:nvSpPr>
          <p:cNvPr id="5" name="Text Placeholder 4">
            <a:extLst>
              <a:ext uri="{FF2B5EF4-FFF2-40B4-BE49-F238E27FC236}">
                <a16:creationId xmlns:a16="http://schemas.microsoft.com/office/drawing/2014/main" id="{E5301607-CB3E-22B7-1F88-D50A1217736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98023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Application of Shortest Paths</a:t>
            </a:r>
          </a:p>
        </p:txBody>
      </p:sp>
      <p:sp>
        <p:nvSpPr>
          <p:cNvPr id="3" name="Content Placeholder 2"/>
          <p:cNvSpPr>
            <a:spLocks noGrp="1"/>
          </p:cNvSpPr>
          <p:nvPr>
            <p:ph idx="1"/>
          </p:nvPr>
        </p:nvSpPr>
        <p:spPr/>
        <p:txBody>
          <a:bodyPr>
            <a:normAutofit/>
          </a:bodyPr>
          <a:lstStyle/>
          <a:p>
            <a:r>
              <a:rPr lang="en-US" sz="2800" dirty="0"/>
              <a:t>Shortest path algorithms are obviously useful for </a:t>
            </a:r>
            <a:r>
              <a:rPr lang="en-US" sz="2800" dirty="0" err="1"/>
              <a:t>GoogleMaps</a:t>
            </a:r>
            <a:r>
              <a:rPr lang="en-US" sz="2800" dirty="0"/>
              <a:t>.</a:t>
            </a:r>
          </a:p>
          <a:p>
            <a:r>
              <a:rPr lang="en-US" sz="2800" dirty="0"/>
              <a:t>The wonderful thing about graphs is they can encode </a:t>
            </a:r>
            <a:r>
              <a:rPr lang="en-US" sz="2800" b="1" dirty="0"/>
              <a:t>arbitrary </a:t>
            </a:r>
            <a:r>
              <a:rPr lang="en-US" sz="2800" dirty="0"/>
              <a:t>relationships among objects.</a:t>
            </a:r>
          </a:p>
          <a:p>
            <a:endParaRPr lang="en-US" sz="2800" dirty="0"/>
          </a:p>
          <a:p>
            <a:r>
              <a:rPr lang="en-US" sz="2800" dirty="0"/>
              <a:t>Details here aren’t the main thing…</a:t>
            </a:r>
          </a:p>
          <a:p>
            <a:r>
              <a:rPr lang="en-US" sz="2800" dirty="0"/>
              <a:t>I want you to see that these algorithms have non-obvious applications.</a:t>
            </a:r>
          </a:p>
          <a:p>
            <a:r>
              <a:rPr lang="en-US" sz="2800" dirty="0"/>
              <a:t>I want you to do a reduction.</a:t>
            </a:r>
          </a:p>
          <a:p>
            <a:pPr marL="0" indent="0">
              <a:buNone/>
            </a:pPr>
            <a:endParaRPr lang="en-US" sz="2800" dirty="0"/>
          </a:p>
          <a:p>
            <a:endParaRPr lang="en-US" sz="2800" dirty="0"/>
          </a:p>
          <a:p>
            <a:endParaRPr lang="en-US" sz="2800" dirty="0"/>
          </a:p>
          <a:p>
            <a:endParaRPr lang="en-US" sz="2800" dirty="0"/>
          </a:p>
          <a:p>
            <a:endParaRPr lang="en-US" sz="2800" dirty="0"/>
          </a:p>
        </p:txBody>
      </p:sp>
    </p:spTree>
    <p:extLst>
      <p:ext uri="{BB962C8B-B14F-4D97-AF65-F5344CB8AC3E}">
        <p14:creationId xmlns:p14="http://schemas.microsoft.com/office/powerpoint/2010/main" val="54928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Application of Shortest Paths</a:t>
            </a:r>
          </a:p>
        </p:txBody>
      </p:sp>
      <p:sp>
        <p:nvSpPr>
          <p:cNvPr id="6" name="Rectangle 5"/>
          <p:cNvSpPr/>
          <p:nvPr/>
        </p:nvSpPr>
        <p:spPr>
          <a:xfrm>
            <a:off x="680013" y="4599515"/>
            <a:ext cx="8454461" cy="184890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b="1" dirty="0"/>
              <a:t>Given:</a:t>
            </a:r>
            <a:r>
              <a:rPr lang="en-US" sz="2200" dirty="0"/>
              <a:t> a directed graph G, where each edge weight is the probability of successfully transmitting a message across that edge</a:t>
            </a:r>
          </a:p>
          <a:p>
            <a:r>
              <a:rPr lang="en-US" sz="2200" b="1" dirty="0"/>
              <a:t>Find: </a:t>
            </a:r>
            <a:r>
              <a:rPr lang="en-US" sz="2200" dirty="0"/>
              <a:t>the</a:t>
            </a:r>
            <a:r>
              <a:rPr lang="en-US" sz="2200" b="1" dirty="0"/>
              <a:t> </a:t>
            </a:r>
            <a:r>
              <a:rPr lang="en-US" sz="2200" dirty="0"/>
              <a:t>path from s to t with maximum probability of message transmission</a:t>
            </a:r>
          </a:p>
        </p:txBody>
      </p:sp>
      <p:sp>
        <p:nvSpPr>
          <p:cNvPr id="7" name="Rectangle 6"/>
          <p:cNvSpPr/>
          <p:nvPr/>
        </p:nvSpPr>
        <p:spPr>
          <a:xfrm>
            <a:off x="680013" y="4599515"/>
            <a:ext cx="8454461"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Maximum Probability Path</a:t>
            </a:r>
          </a:p>
        </p:txBody>
      </p:sp>
      <mc:AlternateContent xmlns:mc="http://schemas.openxmlformats.org/markup-compatibility/2006">
        <mc:Choice xmlns:a14="http://schemas.microsoft.com/office/drawing/2010/main" Requires="a14">
          <p:sp>
            <p:nvSpPr>
              <p:cNvPr id="8" name="Rectangle 7"/>
              <p:cNvSpPr/>
              <p:nvPr/>
            </p:nvSpPr>
            <p:spPr>
              <a:xfrm>
                <a:off x="570700" y="1252121"/>
                <a:ext cx="10226111" cy="1200329"/>
              </a:xfrm>
              <a:prstGeom prst="rect">
                <a:avLst/>
              </a:prstGeom>
            </p:spPr>
            <p:txBody>
              <a:bodyPr wrap="square">
                <a:spAutoFit/>
              </a:bodyPr>
              <a:lstStyle/>
              <a:p>
                <a:r>
                  <a:rPr lang="en-US" sz="2400" dirty="0"/>
                  <a:t>I have a message I need to get from point </a:t>
                </a:r>
                <a14:m>
                  <m:oMath xmlns:m="http://schemas.openxmlformats.org/officeDocument/2006/math">
                    <m:r>
                      <a:rPr lang="en-US" sz="2400" i="1" dirty="0" smtClean="0">
                        <a:latin typeface="Cambria Math" panose="02040503050406030204" pitchFamily="18" charset="0"/>
                      </a:rPr>
                      <m:t>𝑠</m:t>
                    </m:r>
                  </m:oMath>
                </a14:m>
                <a:r>
                  <a:rPr lang="en-US" sz="2400" dirty="0"/>
                  <a:t> to point </a:t>
                </a:r>
                <a14:m>
                  <m:oMath xmlns:m="http://schemas.openxmlformats.org/officeDocument/2006/math">
                    <m:r>
                      <a:rPr lang="en-US" sz="2400" i="1" dirty="0" smtClean="0">
                        <a:latin typeface="Cambria Math" panose="02040503050406030204" pitchFamily="18" charset="0"/>
                      </a:rPr>
                      <m:t>𝑡</m:t>
                    </m:r>
                  </m:oMath>
                </a14:m>
                <a:r>
                  <a:rPr lang="en-US" sz="2400" dirty="0"/>
                  <a:t>. But the connections are unreliable. What path should I send the message along so it has the best chance of arriving?</a:t>
                </a:r>
              </a:p>
            </p:txBody>
          </p:sp>
        </mc:Choice>
        <mc:Fallback>
          <p:sp>
            <p:nvSpPr>
              <p:cNvPr id="8" name="Rectangle 7"/>
              <p:cNvSpPr>
                <a:spLocks noRot="1" noChangeAspect="1" noMove="1" noResize="1" noEditPoints="1" noAdjustHandles="1" noChangeArrowheads="1" noChangeShapeType="1" noTextEdit="1"/>
              </p:cNvSpPr>
              <p:nvPr/>
            </p:nvSpPr>
            <p:spPr>
              <a:xfrm>
                <a:off x="570700" y="1252121"/>
                <a:ext cx="10226111" cy="1200329"/>
              </a:xfrm>
              <a:prstGeom prst="rect">
                <a:avLst/>
              </a:prstGeom>
              <a:blipFill>
                <a:blip r:embed="rId3"/>
                <a:stretch>
                  <a:fillRect l="-954" t="-3553" r="-1193" b="-11168"/>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02713C38-4E13-417B-BE3D-E5178BFD9D4B}"/>
              </a:ext>
            </a:extLst>
          </p:cNvPr>
          <p:cNvGrpSpPr/>
          <p:nvPr/>
        </p:nvGrpSpPr>
        <p:grpSpPr>
          <a:xfrm>
            <a:off x="3190023" y="2254583"/>
            <a:ext cx="3935308" cy="2232333"/>
            <a:chOff x="2368092" y="2254583"/>
            <a:chExt cx="3935308" cy="2232333"/>
          </a:xfrm>
        </p:grpSpPr>
        <p:pic>
          <p:nvPicPr>
            <p:cNvPr id="34" name="Picture 33">
              <a:extLst>
                <a:ext uri="{FF2B5EF4-FFF2-40B4-BE49-F238E27FC236}">
                  <a16:creationId xmlns:a16="http://schemas.microsoft.com/office/drawing/2014/main" id="{5CB58713-5428-44DC-BDCE-06E3B262AA69}"/>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795123" y="2254583"/>
              <a:ext cx="618091" cy="569417"/>
            </a:xfrm>
            <a:prstGeom prst="rect">
              <a:avLst/>
            </a:prstGeom>
          </p:spPr>
        </p:pic>
        <p:sp>
          <p:nvSpPr>
            <p:cNvPr id="10" name="Oval 9">
              <a:extLst>
                <a:ext uri="{FF2B5EF4-FFF2-40B4-BE49-F238E27FC236}">
                  <a16:creationId xmlns:a16="http://schemas.microsoft.com/office/drawing/2014/main" id="{3292B1B5-1510-432C-8B2C-7C8642BA6C29}"/>
                </a:ext>
              </a:extLst>
            </p:cNvPr>
            <p:cNvSpPr/>
            <p:nvPr/>
          </p:nvSpPr>
          <p:spPr>
            <a:xfrm>
              <a:off x="2368092" y="3154891"/>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11" name="Oval 10">
              <a:extLst>
                <a:ext uri="{FF2B5EF4-FFF2-40B4-BE49-F238E27FC236}">
                  <a16:creationId xmlns:a16="http://schemas.microsoft.com/office/drawing/2014/main" id="{747A351A-C596-43E5-937E-FEF938C4E7FE}"/>
                </a:ext>
              </a:extLst>
            </p:cNvPr>
            <p:cNvSpPr/>
            <p:nvPr/>
          </p:nvSpPr>
          <p:spPr>
            <a:xfrm>
              <a:off x="4178583" y="2286011"/>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12" name="Oval 11">
              <a:extLst>
                <a:ext uri="{FF2B5EF4-FFF2-40B4-BE49-F238E27FC236}">
                  <a16:creationId xmlns:a16="http://schemas.microsoft.com/office/drawing/2014/main" id="{2A91326B-F4C0-43BB-BC3D-C3AAF2202612}"/>
                </a:ext>
              </a:extLst>
            </p:cNvPr>
            <p:cNvSpPr/>
            <p:nvPr/>
          </p:nvSpPr>
          <p:spPr>
            <a:xfrm>
              <a:off x="4372045" y="414331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13" name="Oval 12">
              <a:extLst>
                <a:ext uri="{FF2B5EF4-FFF2-40B4-BE49-F238E27FC236}">
                  <a16:creationId xmlns:a16="http://schemas.microsoft.com/office/drawing/2014/main" id="{DE9CC620-4B56-4EDC-B0FF-2637B68428AF}"/>
                </a:ext>
              </a:extLst>
            </p:cNvPr>
            <p:cNvSpPr/>
            <p:nvPr/>
          </p:nvSpPr>
          <p:spPr>
            <a:xfrm>
              <a:off x="5989075" y="3266021"/>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cxnSp>
          <p:nvCxnSpPr>
            <p:cNvPr id="14" name="Straight Arrow Connector 13">
              <a:extLst>
                <a:ext uri="{FF2B5EF4-FFF2-40B4-BE49-F238E27FC236}">
                  <a16:creationId xmlns:a16="http://schemas.microsoft.com/office/drawing/2014/main" id="{F219A0BB-18C1-4BDD-9C3B-AC6AD7042C91}"/>
                </a:ext>
              </a:extLst>
            </p:cNvPr>
            <p:cNvCxnSpPr>
              <a:stCxn id="11" idx="6"/>
              <a:endCxn id="13" idx="1"/>
            </p:cNvCxnSpPr>
            <p:nvPr/>
          </p:nvCxnSpPr>
          <p:spPr>
            <a:xfrm>
              <a:off x="4492908" y="2443174"/>
              <a:ext cx="1542199" cy="86887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AB899B2-97F1-4F3B-959F-5D0FCAC9B559}"/>
                </a:ext>
              </a:extLst>
            </p:cNvPr>
            <p:cNvCxnSpPr>
              <a:stCxn id="10" idx="5"/>
              <a:endCxn id="12" idx="2"/>
            </p:cNvCxnSpPr>
            <p:nvPr/>
          </p:nvCxnSpPr>
          <p:spPr>
            <a:xfrm>
              <a:off x="2636385" y="3423184"/>
              <a:ext cx="1735660" cy="87729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45281AE-12AD-43B3-92B5-05C20971746A}"/>
                </a:ext>
              </a:extLst>
            </p:cNvPr>
            <p:cNvCxnSpPr>
              <a:stCxn id="10" idx="6"/>
              <a:endCxn id="13" idx="2"/>
            </p:cNvCxnSpPr>
            <p:nvPr/>
          </p:nvCxnSpPr>
          <p:spPr>
            <a:xfrm>
              <a:off x="2682417" y="3312054"/>
              <a:ext cx="3306658" cy="11113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434EE7C-B689-40F9-8D51-EC18964B53F8}"/>
                </a:ext>
              </a:extLst>
            </p:cNvPr>
            <p:cNvCxnSpPr>
              <a:stCxn id="12" idx="6"/>
              <a:endCxn id="13" idx="3"/>
            </p:cNvCxnSpPr>
            <p:nvPr/>
          </p:nvCxnSpPr>
          <p:spPr>
            <a:xfrm flipV="1">
              <a:off x="4686370" y="3534314"/>
              <a:ext cx="1348737" cy="76616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5FD525F-D2D7-445A-8665-DE05649F4F32}"/>
                </a:ext>
              </a:extLst>
            </p:cNvPr>
            <p:cNvCxnSpPr>
              <a:stCxn id="10" idx="0"/>
              <a:endCxn id="11" idx="2"/>
            </p:cNvCxnSpPr>
            <p:nvPr/>
          </p:nvCxnSpPr>
          <p:spPr>
            <a:xfrm flipV="1">
              <a:off x="2525255" y="2443174"/>
              <a:ext cx="1653328" cy="71171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202593A-36B9-4BBF-93AB-AFAE797F10D7}"/>
                </a:ext>
              </a:extLst>
            </p:cNvPr>
            <p:cNvSpPr txBox="1"/>
            <p:nvPr/>
          </p:nvSpPr>
          <p:spPr>
            <a:xfrm>
              <a:off x="4046006" y="3310939"/>
              <a:ext cx="652078" cy="369332"/>
            </a:xfrm>
            <a:prstGeom prst="rect">
              <a:avLst/>
            </a:prstGeom>
            <a:noFill/>
          </p:spPr>
          <p:txBody>
            <a:bodyPr wrap="square" rtlCol="0">
              <a:spAutoFit/>
            </a:bodyPr>
            <a:lstStyle/>
            <a:p>
              <a:r>
                <a:rPr lang="en-US" dirty="0"/>
                <a:t>0.6</a:t>
              </a:r>
            </a:p>
          </p:txBody>
        </p:sp>
        <p:sp>
          <p:nvSpPr>
            <p:cNvPr id="20" name="TextBox 19">
              <a:extLst>
                <a:ext uri="{FF2B5EF4-FFF2-40B4-BE49-F238E27FC236}">
                  <a16:creationId xmlns:a16="http://schemas.microsoft.com/office/drawing/2014/main" id="{B0EC4698-5C49-4EF6-9B6A-A67D08035AA6}"/>
                </a:ext>
              </a:extLst>
            </p:cNvPr>
            <p:cNvSpPr txBox="1"/>
            <p:nvPr/>
          </p:nvSpPr>
          <p:spPr>
            <a:xfrm>
              <a:off x="3328607" y="2656458"/>
              <a:ext cx="750284" cy="369332"/>
            </a:xfrm>
            <a:prstGeom prst="rect">
              <a:avLst/>
            </a:prstGeom>
            <a:noFill/>
          </p:spPr>
          <p:txBody>
            <a:bodyPr wrap="square" rtlCol="0">
              <a:spAutoFit/>
            </a:bodyPr>
            <a:lstStyle/>
            <a:p>
              <a:r>
                <a:rPr lang="en-US" dirty="0"/>
                <a:t>0.8</a:t>
              </a:r>
            </a:p>
          </p:txBody>
        </p:sp>
        <p:sp>
          <p:nvSpPr>
            <p:cNvPr id="21" name="TextBox 20">
              <a:extLst>
                <a:ext uri="{FF2B5EF4-FFF2-40B4-BE49-F238E27FC236}">
                  <a16:creationId xmlns:a16="http://schemas.microsoft.com/office/drawing/2014/main" id="{0B5DCFF7-FE49-4589-9942-4B57F0A7BA82}"/>
                </a:ext>
              </a:extLst>
            </p:cNvPr>
            <p:cNvSpPr txBox="1"/>
            <p:nvPr/>
          </p:nvSpPr>
          <p:spPr>
            <a:xfrm>
              <a:off x="4795186" y="3705173"/>
              <a:ext cx="727375" cy="369332"/>
            </a:xfrm>
            <a:prstGeom prst="rect">
              <a:avLst/>
            </a:prstGeom>
            <a:noFill/>
          </p:spPr>
          <p:txBody>
            <a:bodyPr wrap="square" rtlCol="0">
              <a:spAutoFit/>
            </a:bodyPr>
            <a:lstStyle/>
            <a:p>
              <a:r>
                <a:rPr lang="en-US" dirty="0"/>
                <a:t>0.97</a:t>
              </a:r>
            </a:p>
          </p:txBody>
        </p:sp>
        <p:sp>
          <p:nvSpPr>
            <p:cNvPr id="22" name="TextBox 21">
              <a:extLst>
                <a:ext uri="{FF2B5EF4-FFF2-40B4-BE49-F238E27FC236}">
                  <a16:creationId xmlns:a16="http://schemas.microsoft.com/office/drawing/2014/main" id="{1825CAE2-15B3-4B11-BD05-D27F316ABB53}"/>
                </a:ext>
              </a:extLst>
            </p:cNvPr>
            <p:cNvSpPr txBox="1"/>
            <p:nvPr/>
          </p:nvSpPr>
          <p:spPr>
            <a:xfrm>
              <a:off x="4594696" y="2648717"/>
              <a:ext cx="534259" cy="369332"/>
            </a:xfrm>
            <a:prstGeom prst="rect">
              <a:avLst/>
            </a:prstGeom>
            <a:noFill/>
          </p:spPr>
          <p:txBody>
            <a:bodyPr wrap="square" rtlCol="0">
              <a:spAutoFit/>
            </a:bodyPr>
            <a:lstStyle/>
            <a:p>
              <a:r>
                <a:rPr lang="en-US" dirty="0"/>
                <a:t>0.7</a:t>
              </a:r>
            </a:p>
          </p:txBody>
        </p:sp>
        <p:sp>
          <p:nvSpPr>
            <p:cNvPr id="23" name="TextBox 22">
              <a:extLst>
                <a:ext uri="{FF2B5EF4-FFF2-40B4-BE49-F238E27FC236}">
                  <a16:creationId xmlns:a16="http://schemas.microsoft.com/office/drawing/2014/main" id="{ED17B747-2BA4-44B6-B899-149DB3A21E58}"/>
                </a:ext>
              </a:extLst>
            </p:cNvPr>
            <p:cNvSpPr txBox="1"/>
            <p:nvPr/>
          </p:nvSpPr>
          <p:spPr>
            <a:xfrm>
              <a:off x="3496176" y="3580346"/>
              <a:ext cx="534259" cy="369332"/>
            </a:xfrm>
            <a:prstGeom prst="rect">
              <a:avLst/>
            </a:prstGeom>
            <a:noFill/>
          </p:spPr>
          <p:txBody>
            <a:bodyPr wrap="square" rtlCol="0">
              <a:spAutoFit/>
            </a:bodyPr>
            <a:lstStyle/>
            <a:p>
              <a:r>
                <a:rPr lang="en-US" dirty="0"/>
                <a:t>0.2</a:t>
              </a:r>
            </a:p>
          </p:txBody>
        </p:sp>
        <p:pic>
          <p:nvPicPr>
            <p:cNvPr id="37" name="Picture 36">
              <a:extLst>
                <a:ext uri="{FF2B5EF4-FFF2-40B4-BE49-F238E27FC236}">
                  <a16:creationId xmlns:a16="http://schemas.microsoft.com/office/drawing/2014/main" id="{ABEBBA11-D906-43F8-8FA2-2348C4A7BFB2}"/>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319342" y="3962442"/>
              <a:ext cx="432760" cy="432760"/>
            </a:xfrm>
            <a:prstGeom prst="rect">
              <a:avLst/>
            </a:prstGeom>
          </p:spPr>
        </p:pic>
        <p:pic>
          <p:nvPicPr>
            <p:cNvPr id="40" name="Picture 39">
              <a:extLst>
                <a:ext uri="{FF2B5EF4-FFF2-40B4-BE49-F238E27FC236}">
                  <a16:creationId xmlns:a16="http://schemas.microsoft.com/office/drawing/2014/main" id="{5464E078-0977-4436-AB15-54C9BCD7FAAF}"/>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flipH="1">
              <a:off x="5094327" y="2390893"/>
              <a:ext cx="406188" cy="406188"/>
            </a:xfrm>
            <a:prstGeom prst="rect">
              <a:avLst/>
            </a:prstGeom>
          </p:spPr>
        </p:pic>
        <p:pic>
          <p:nvPicPr>
            <p:cNvPr id="43" name="Picture 42">
              <a:extLst>
                <a:ext uri="{FF2B5EF4-FFF2-40B4-BE49-F238E27FC236}">
                  <a16:creationId xmlns:a16="http://schemas.microsoft.com/office/drawing/2014/main" id="{90163ACD-2CC5-42BC-A37A-62C10BCD67F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2902282" y="3866545"/>
              <a:ext cx="504568" cy="620371"/>
            </a:xfrm>
            <a:prstGeom prst="rect">
              <a:avLst/>
            </a:prstGeom>
          </p:spPr>
        </p:pic>
        <p:pic>
          <p:nvPicPr>
            <p:cNvPr id="45" name="Picture 44">
              <a:extLst>
                <a:ext uri="{FF2B5EF4-FFF2-40B4-BE49-F238E27FC236}">
                  <a16:creationId xmlns:a16="http://schemas.microsoft.com/office/drawing/2014/main" id="{C1F11370-5540-4CF6-8371-53D571757D0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4043316" y="2978944"/>
              <a:ext cx="551380" cy="349207"/>
            </a:xfrm>
            <a:prstGeom prst="rect">
              <a:avLst/>
            </a:prstGeom>
          </p:spPr>
        </p:pic>
      </p:grpSp>
    </p:spTree>
    <p:extLst>
      <p:ext uri="{BB962C8B-B14F-4D97-AF65-F5344CB8AC3E}">
        <p14:creationId xmlns:p14="http://schemas.microsoft.com/office/powerpoint/2010/main" val="80391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Application of Shortest Paths</a:t>
            </a:r>
          </a:p>
        </p:txBody>
      </p:sp>
      <p:sp>
        <p:nvSpPr>
          <p:cNvPr id="3" name="Content Placeholder 2"/>
          <p:cNvSpPr>
            <a:spLocks noGrp="1"/>
          </p:cNvSpPr>
          <p:nvPr>
            <p:ph idx="1"/>
          </p:nvPr>
        </p:nvSpPr>
        <p:spPr/>
        <p:txBody>
          <a:bodyPr>
            <a:normAutofit/>
          </a:bodyPr>
          <a:lstStyle/>
          <a:p>
            <a:r>
              <a:rPr lang="en-US" sz="2800" dirty="0"/>
              <a:t>Let each edge’s weight be the probability a message is sent successfully across the edge. </a:t>
            </a:r>
          </a:p>
          <a:p>
            <a:r>
              <a:rPr lang="en-US" sz="2800" dirty="0"/>
              <a:t>What’s the probability we get our message all the way across a path? </a:t>
            </a:r>
          </a:p>
          <a:p>
            <a:pPr lvl="1"/>
            <a:r>
              <a:rPr lang="en-US" sz="2800" dirty="0"/>
              <a:t>It’s the product of the edge weights.</a:t>
            </a:r>
          </a:p>
          <a:p>
            <a:pPr lvl="1"/>
            <a:endParaRPr lang="en-US" dirty="0"/>
          </a:p>
          <a:p>
            <a:pPr lvl="1"/>
            <a:endParaRPr lang="en-US" dirty="0"/>
          </a:p>
          <a:p>
            <a:pPr lvl="1"/>
            <a:endParaRPr lang="en-US" dirty="0"/>
          </a:p>
          <a:p>
            <a:pPr marL="128016" lvl="1" indent="0">
              <a:buNone/>
            </a:pPr>
            <a:endParaRPr lang="en-US" dirty="0"/>
          </a:p>
          <a:p>
            <a:pPr marL="128016" lvl="1" indent="0">
              <a:buNone/>
            </a:pPr>
            <a:endParaRPr lang="en-US" dirty="0"/>
          </a:p>
          <a:p>
            <a:r>
              <a:rPr lang="en-US" sz="2800" dirty="0"/>
              <a:t>We only know how to handle sums of edge weights. </a:t>
            </a:r>
          </a:p>
          <a:p>
            <a:r>
              <a:rPr lang="en-US" sz="2800" dirty="0"/>
              <a:t>Is there a way to turn products into sums?</a:t>
            </a:r>
          </a:p>
        </p:txBody>
      </p:sp>
      <p:grpSp>
        <p:nvGrpSpPr>
          <p:cNvPr id="6" name="Group 5">
            <a:extLst>
              <a:ext uri="{FF2B5EF4-FFF2-40B4-BE49-F238E27FC236}">
                <a16:creationId xmlns:a16="http://schemas.microsoft.com/office/drawing/2014/main" id="{38F3F167-EC36-489D-A9D3-F5CCD7BAC384}"/>
              </a:ext>
            </a:extLst>
          </p:cNvPr>
          <p:cNvGrpSpPr/>
          <p:nvPr/>
        </p:nvGrpSpPr>
        <p:grpSpPr>
          <a:xfrm>
            <a:off x="7546982" y="2787091"/>
            <a:ext cx="3935308" cy="2232333"/>
            <a:chOff x="2368092" y="2254583"/>
            <a:chExt cx="3935308" cy="2232333"/>
          </a:xfrm>
        </p:grpSpPr>
        <p:pic>
          <p:nvPicPr>
            <p:cNvPr id="7" name="Picture 6">
              <a:extLst>
                <a:ext uri="{FF2B5EF4-FFF2-40B4-BE49-F238E27FC236}">
                  <a16:creationId xmlns:a16="http://schemas.microsoft.com/office/drawing/2014/main" id="{F015B5C9-01C5-4B24-A0D0-3D46CB247D0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95123" y="2254583"/>
              <a:ext cx="618091" cy="569417"/>
            </a:xfrm>
            <a:prstGeom prst="rect">
              <a:avLst/>
            </a:prstGeom>
          </p:spPr>
        </p:pic>
        <p:sp>
          <p:nvSpPr>
            <p:cNvPr id="8" name="Oval 7">
              <a:extLst>
                <a:ext uri="{FF2B5EF4-FFF2-40B4-BE49-F238E27FC236}">
                  <a16:creationId xmlns:a16="http://schemas.microsoft.com/office/drawing/2014/main" id="{E30A4EBD-D7DA-4B8B-A6CD-53DE556090D7}"/>
                </a:ext>
              </a:extLst>
            </p:cNvPr>
            <p:cNvSpPr/>
            <p:nvPr/>
          </p:nvSpPr>
          <p:spPr>
            <a:xfrm>
              <a:off x="2368092" y="3154891"/>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9" name="Oval 8">
              <a:extLst>
                <a:ext uri="{FF2B5EF4-FFF2-40B4-BE49-F238E27FC236}">
                  <a16:creationId xmlns:a16="http://schemas.microsoft.com/office/drawing/2014/main" id="{62F2CA9D-3A8E-497E-8528-93E2D29377DD}"/>
                </a:ext>
              </a:extLst>
            </p:cNvPr>
            <p:cNvSpPr/>
            <p:nvPr/>
          </p:nvSpPr>
          <p:spPr>
            <a:xfrm>
              <a:off x="4178583" y="2286011"/>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10" name="Oval 9">
              <a:extLst>
                <a:ext uri="{FF2B5EF4-FFF2-40B4-BE49-F238E27FC236}">
                  <a16:creationId xmlns:a16="http://schemas.microsoft.com/office/drawing/2014/main" id="{C3E8181C-4AA9-463C-9632-0159B7A54F35}"/>
                </a:ext>
              </a:extLst>
            </p:cNvPr>
            <p:cNvSpPr/>
            <p:nvPr/>
          </p:nvSpPr>
          <p:spPr>
            <a:xfrm>
              <a:off x="4372045" y="414331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11" name="Oval 10">
              <a:extLst>
                <a:ext uri="{FF2B5EF4-FFF2-40B4-BE49-F238E27FC236}">
                  <a16:creationId xmlns:a16="http://schemas.microsoft.com/office/drawing/2014/main" id="{6DF37235-F31E-44EB-A9F2-36FEEA625988}"/>
                </a:ext>
              </a:extLst>
            </p:cNvPr>
            <p:cNvSpPr/>
            <p:nvPr/>
          </p:nvSpPr>
          <p:spPr>
            <a:xfrm>
              <a:off x="5989075" y="3266021"/>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cxnSp>
          <p:nvCxnSpPr>
            <p:cNvPr id="12" name="Straight Arrow Connector 11">
              <a:extLst>
                <a:ext uri="{FF2B5EF4-FFF2-40B4-BE49-F238E27FC236}">
                  <a16:creationId xmlns:a16="http://schemas.microsoft.com/office/drawing/2014/main" id="{97CA702F-29A9-447F-984E-B7E53E48E83F}"/>
                </a:ext>
              </a:extLst>
            </p:cNvPr>
            <p:cNvCxnSpPr>
              <a:stCxn id="9" idx="6"/>
              <a:endCxn id="11" idx="1"/>
            </p:cNvCxnSpPr>
            <p:nvPr/>
          </p:nvCxnSpPr>
          <p:spPr>
            <a:xfrm>
              <a:off x="4492908" y="2443174"/>
              <a:ext cx="1542199" cy="86887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8CEBDB1-2F82-40FF-850F-B2B51B9C2037}"/>
                </a:ext>
              </a:extLst>
            </p:cNvPr>
            <p:cNvCxnSpPr>
              <a:stCxn id="8" idx="5"/>
              <a:endCxn id="10" idx="2"/>
            </p:cNvCxnSpPr>
            <p:nvPr/>
          </p:nvCxnSpPr>
          <p:spPr>
            <a:xfrm>
              <a:off x="2636385" y="3423184"/>
              <a:ext cx="1735660" cy="87729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533EF8D-E08A-419D-827D-8537ECAA58C7}"/>
                </a:ext>
              </a:extLst>
            </p:cNvPr>
            <p:cNvCxnSpPr>
              <a:stCxn id="8" idx="6"/>
              <a:endCxn id="11" idx="2"/>
            </p:cNvCxnSpPr>
            <p:nvPr/>
          </p:nvCxnSpPr>
          <p:spPr>
            <a:xfrm>
              <a:off x="2682417" y="3312054"/>
              <a:ext cx="3306658" cy="11113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83C22DC-954D-43AB-8DF0-1E9B5E4CAA07}"/>
                </a:ext>
              </a:extLst>
            </p:cNvPr>
            <p:cNvCxnSpPr>
              <a:stCxn id="10" idx="6"/>
              <a:endCxn id="11" idx="3"/>
            </p:cNvCxnSpPr>
            <p:nvPr/>
          </p:nvCxnSpPr>
          <p:spPr>
            <a:xfrm flipV="1">
              <a:off x="4686370" y="3534314"/>
              <a:ext cx="1348737" cy="76616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9C852C9-8279-4427-B849-2C1A65375FE9}"/>
                </a:ext>
              </a:extLst>
            </p:cNvPr>
            <p:cNvCxnSpPr>
              <a:stCxn id="8" idx="0"/>
              <a:endCxn id="9" idx="2"/>
            </p:cNvCxnSpPr>
            <p:nvPr/>
          </p:nvCxnSpPr>
          <p:spPr>
            <a:xfrm flipV="1">
              <a:off x="2525255" y="2443174"/>
              <a:ext cx="1653328" cy="71171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0EE382B-95C8-4509-AF81-2F9AC00DBE71}"/>
                </a:ext>
              </a:extLst>
            </p:cNvPr>
            <p:cNvSpPr txBox="1"/>
            <p:nvPr/>
          </p:nvSpPr>
          <p:spPr>
            <a:xfrm>
              <a:off x="4046006" y="3310939"/>
              <a:ext cx="652078" cy="369332"/>
            </a:xfrm>
            <a:prstGeom prst="rect">
              <a:avLst/>
            </a:prstGeom>
            <a:noFill/>
          </p:spPr>
          <p:txBody>
            <a:bodyPr wrap="square" rtlCol="0">
              <a:spAutoFit/>
            </a:bodyPr>
            <a:lstStyle/>
            <a:p>
              <a:r>
                <a:rPr lang="en-US" dirty="0"/>
                <a:t>0.6</a:t>
              </a:r>
            </a:p>
          </p:txBody>
        </p:sp>
        <p:sp>
          <p:nvSpPr>
            <p:cNvPr id="18" name="TextBox 17">
              <a:extLst>
                <a:ext uri="{FF2B5EF4-FFF2-40B4-BE49-F238E27FC236}">
                  <a16:creationId xmlns:a16="http://schemas.microsoft.com/office/drawing/2014/main" id="{F0D88229-F2BF-4692-9049-DC39D8DD8AEA}"/>
                </a:ext>
              </a:extLst>
            </p:cNvPr>
            <p:cNvSpPr txBox="1"/>
            <p:nvPr/>
          </p:nvSpPr>
          <p:spPr>
            <a:xfrm>
              <a:off x="3328607" y="2656458"/>
              <a:ext cx="750284" cy="369332"/>
            </a:xfrm>
            <a:prstGeom prst="rect">
              <a:avLst/>
            </a:prstGeom>
            <a:noFill/>
          </p:spPr>
          <p:txBody>
            <a:bodyPr wrap="square" rtlCol="0">
              <a:spAutoFit/>
            </a:bodyPr>
            <a:lstStyle/>
            <a:p>
              <a:r>
                <a:rPr lang="en-US" dirty="0"/>
                <a:t>0.8</a:t>
              </a:r>
            </a:p>
          </p:txBody>
        </p:sp>
        <p:sp>
          <p:nvSpPr>
            <p:cNvPr id="19" name="TextBox 18">
              <a:extLst>
                <a:ext uri="{FF2B5EF4-FFF2-40B4-BE49-F238E27FC236}">
                  <a16:creationId xmlns:a16="http://schemas.microsoft.com/office/drawing/2014/main" id="{B859F60E-9B75-423B-B140-F06E4793DF4F}"/>
                </a:ext>
              </a:extLst>
            </p:cNvPr>
            <p:cNvSpPr txBox="1"/>
            <p:nvPr/>
          </p:nvSpPr>
          <p:spPr>
            <a:xfrm>
              <a:off x="4795186" y="3705173"/>
              <a:ext cx="727375" cy="369332"/>
            </a:xfrm>
            <a:prstGeom prst="rect">
              <a:avLst/>
            </a:prstGeom>
            <a:noFill/>
          </p:spPr>
          <p:txBody>
            <a:bodyPr wrap="square" rtlCol="0">
              <a:spAutoFit/>
            </a:bodyPr>
            <a:lstStyle/>
            <a:p>
              <a:r>
                <a:rPr lang="en-US" dirty="0"/>
                <a:t>0.97</a:t>
              </a:r>
            </a:p>
          </p:txBody>
        </p:sp>
        <p:sp>
          <p:nvSpPr>
            <p:cNvPr id="20" name="TextBox 19">
              <a:extLst>
                <a:ext uri="{FF2B5EF4-FFF2-40B4-BE49-F238E27FC236}">
                  <a16:creationId xmlns:a16="http://schemas.microsoft.com/office/drawing/2014/main" id="{CD89DF0A-CEC9-4DF0-9749-AD259DB22166}"/>
                </a:ext>
              </a:extLst>
            </p:cNvPr>
            <p:cNvSpPr txBox="1"/>
            <p:nvPr/>
          </p:nvSpPr>
          <p:spPr>
            <a:xfrm>
              <a:off x="4594696" y="2648717"/>
              <a:ext cx="534259" cy="369332"/>
            </a:xfrm>
            <a:prstGeom prst="rect">
              <a:avLst/>
            </a:prstGeom>
            <a:noFill/>
          </p:spPr>
          <p:txBody>
            <a:bodyPr wrap="square" rtlCol="0">
              <a:spAutoFit/>
            </a:bodyPr>
            <a:lstStyle/>
            <a:p>
              <a:r>
                <a:rPr lang="en-US" dirty="0"/>
                <a:t>0.7</a:t>
              </a:r>
            </a:p>
          </p:txBody>
        </p:sp>
        <p:sp>
          <p:nvSpPr>
            <p:cNvPr id="21" name="TextBox 20">
              <a:extLst>
                <a:ext uri="{FF2B5EF4-FFF2-40B4-BE49-F238E27FC236}">
                  <a16:creationId xmlns:a16="http://schemas.microsoft.com/office/drawing/2014/main" id="{55452A67-F50C-45FF-958E-4646C6550656}"/>
                </a:ext>
              </a:extLst>
            </p:cNvPr>
            <p:cNvSpPr txBox="1"/>
            <p:nvPr/>
          </p:nvSpPr>
          <p:spPr>
            <a:xfrm>
              <a:off x="3496176" y="3580346"/>
              <a:ext cx="534259" cy="369332"/>
            </a:xfrm>
            <a:prstGeom prst="rect">
              <a:avLst/>
            </a:prstGeom>
            <a:noFill/>
          </p:spPr>
          <p:txBody>
            <a:bodyPr wrap="square" rtlCol="0">
              <a:spAutoFit/>
            </a:bodyPr>
            <a:lstStyle/>
            <a:p>
              <a:r>
                <a:rPr lang="en-US" dirty="0"/>
                <a:t>0.2</a:t>
              </a:r>
            </a:p>
          </p:txBody>
        </p:sp>
        <p:pic>
          <p:nvPicPr>
            <p:cNvPr id="22" name="Picture 21">
              <a:extLst>
                <a:ext uri="{FF2B5EF4-FFF2-40B4-BE49-F238E27FC236}">
                  <a16:creationId xmlns:a16="http://schemas.microsoft.com/office/drawing/2014/main" id="{B9382E5F-4C9A-4B0F-AB4A-981EE5B061AB}"/>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319342" y="3962442"/>
              <a:ext cx="432760" cy="432760"/>
            </a:xfrm>
            <a:prstGeom prst="rect">
              <a:avLst/>
            </a:prstGeom>
          </p:spPr>
        </p:pic>
        <p:pic>
          <p:nvPicPr>
            <p:cNvPr id="23" name="Picture 22">
              <a:extLst>
                <a:ext uri="{FF2B5EF4-FFF2-40B4-BE49-F238E27FC236}">
                  <a16:creationId xmlns:a16="http://schemas.microsoft.com/office/drawing/2014/main" id="{A485D319-2F5B-4FC8-BD81-BF38854E92DC}"/>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flipH="1">
              <a:off x="5094327" y="2390893"/>
              <a:ext cx="406188" cy="406188"/>
            </a:xfrm>
            <a:prstGeom prst="rect">
              <a:avLst/>
            </a:prstGeom>
          </p:spPr>
        </p:pic>
        <p:pic>
          <p:nvPicPr>
            <p:cNvPr id="24" name="Picture 23">
              <a:extLst>
                <a:ext uri="{FF2B5EF4-FFF2-40B4-BE49-F238E27FC236}">
                  <a16:creationId xmlns:a16="http://schemas.microsoft.com/office/drawing/2014/main" id="{AA94BF42-D5F3-4973-B142-4D22E86EE07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2902282" y="3866545"/>
              <a:ext cx="504568" cy="620371"/>
            </a:xfrm>
            <a:prstGeom prst="rect">
              <a:avLst/>
            </a:prstGeom>
          </p:spPr>
        </p:pic>
        <p:pic>
          <p:nvPicPr>
            <p:cNvPr id="25" name="Picture 24">
              <a:extLst>
                <a:ext uri="{FF2B5EF4-FFF2-40B4-BE49-F238E27FC236}">
                  <a16:creationId xmlns:a16="http://schemas.microsoft.com/office/drawing/2014/main" id="{B2D74723-9A0E-45A7-A8CF-AC51E042150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4043316" y="2978944"/>
              <a:ext cx="551380" cy="349207"/>
            </a:xfrm>
            <a:prstGeom prst="rect">
              <a:avLst/>
            </a:prstGeom>
          </p:spPr>
        </p:pic>
      </p:grpSp>
    </p:spTree>
    <p:extLst>
      <p:ext uri="{BB962C8B-B14F-4D97-AF65-F5344CB8AC3E}">
        <p14:creationId xmlns:p14="http://schemas.microsoft.com/office/powerpoint/2010/main" val="1598058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Application of Shortest Paths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02371" y="1649735"/>
                <a:ext cx="11187258" cy="3473694"/>
              </a:xfrm>
            </p:spPr>
            <p:txBody>
              <a:bodyPr>
                <a:noAutofit/>
              </a:bodyPr>
              <a:lstStyle/>
              <a:p>
                <a:r>
                  <a:rPr lang="en-US" sz="2800" dirty="0"/>
                  <a:t>We’ve still got two problems.</a:t>
                </a:r>
              </a:p>
              <a:p>
                <a:r>
                  <a:rPr lang="en-US" sz="2800" dirty="0"/>
                  <a:t>1. When we take logs, our edge weights </a:t>
                </a:r>
                <a:br>
                  <a:rPr lang="en-US" sz="2800" dirty="0"/>
                </a:br>
                <a:r>
                  <a:rPr lang="en-US" sz="2800" dirty="0"/>
                  <a:t>become negative.</a:t>
                </a:r>
              </a:p>
              <a:p>
                <a:r>
                  <a:rPr lang="en-US" sz="2800" dirty="0"/>
                  <a:t>2. We want the </a:t>
                </a:r>
                <a:r>
                  <a:rPr lang="en-US" sz="2800" i="1" dirty="0"/>
                  <a:t>maximum </a:t>
                </a:r>
                <a:r>
                  <a:rPr lang="en-US" sz="2800" dirty="0"/>
                  <a:t>probability of success, </a:t>
                </a:r>
                <a:br>
                  <a:rPr lang="en-US" sz="2800" dirty="0"/>
                </a:br>
                <a:r>
                  <a:rPr lang="en-US" sz="2800" dirty="0"/>
                  <a:t>but that’s the longest path not the shortest one.</a:t>
                </a:r>
              </a:p>
              <a:p>
                <a:r>
                  <a:rPr lang="en-US" sz="2800" dirty="0"/>
                  <a:t>Multiplying all edge weights by negative one fixes both problems at once!</a:t>
                </a:r>
              </a:p>
              <a:p>
                <a:r>
                  <a:rPr lang="en-US" sz="2800" dirty="0"/>
                  <a:t>We </a:t>
                </a:r>
                <a:r>
                  <a:rPr lang="en-US" sz="2800" b="1" dirty="0"/>
                  <a:t>reduced </a:t>
                </a:r>
                <a:r>
                  <a:rPr lang="en-US" sz="2800" dirty="0"/>
                  <a:t>the maximum probability path problem to a shortest path problem by taking </a:t>
                </a:r>
                <a14:m>
                  <m:oMath xmlns:m="http://schemas.openxmlformats.org/officeDocument/2006/math">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m:t>
                        </m:r>
                      </m:e>
                    </m:func>
                  </m:oMath>
                </a14:m>
                <a:r>
                  <a:rPr lang="en-US" sz="2800" dirty="0"/>
                  <a:t> of each edge weight.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02371" y="1649735"/>
                <a:ext cx="11187258" cy="3473694"/>
              </a:xfrm>
              <a:blipFill>
                <a:blip r:embed="rId2"/>
                <a:stretch>
                  <a:fillRect l="-708" t="-3163" b="-27592"/>
                </a:stretch>
              </a:blipFill>
            </p:spPr>
            <p:txBody>
              <a:bodyPr/>
              <a:lstStyle/>
              <a:p>
                <a:r>
                  <a:rPr lang="en-US">
                    <a:noFill/>
                  </a:rPr>
                  <a:t> </a:t>
                </a:r>
              </a:p>
            </p:txBody>
          </p:sp>
        </mc:Fallback>
      </mc:AlternateContent>
      <p:pic>
        <p:nvPicPr>
          <p:cNvPr id="22" name="Picture 21">
            <a:extLst>
              <a:ext uri="{FF2B5EF4-FFF2-40B4-BE49-F238E27FC236}">
                <a16:creationId xmlns:a16="http://schemas.microsoft.com/office/drawing/2014/main" id="{B027149D-0C9A-47E8-BC55-E698F3029C9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93845" y="1196667"/>
            <a:ext cx="618091" cy="569417"/>
          </a:xfrm>
          <a:prstGeom prst="rect">
            <a:avLst/>
          </a:prstGeom>
        </p:spPr>
      </p:pic>
      <p:sp>
        <p:nvSpPr>
          <p:cNvPr id="23" name="Oval 22">
            <a:extLst>
              <a:ext uri="{FF2B5EF4-FFF2-40B4-BE49-F238E27FC236}">
                <a16:creationId xmlns:a16="http://schemas.microsoft.com/office/drawing/2014/main" id="{61C2B859-1C1E-4BA3-A0E0-C5332D4A06ED}"/>
              </a:ext>
            </a:extLst>
          </p:cNvPr>
          <p:cNvSpPr/>
          <p:nvPr/>
        </p:nvSpPr>
        <p:spPr>
          <a:xfrm>
            <a:off x="7566814" y="20969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24" name="Oval 23">
            <a:extLst>
              <a:ext uri="{FF2B5EF4-FFF2-40B4-BE49-F238E27FC236}">
                <a16:creationId xmlns:a16="http://schemas.microsoft.com/office/drawing/2014/main" id="{D9E8766F-16C9-4739-AD78-7DA48D0C1BF3}"/>
              </a:ext>
            </a:extLst>
          </p:cNvPr>
          <p:cNvSpPr/>
          <p:nvPr/>
        </p:nvSpPr>
        <p:spPr>
          <a:xfrm>
            <a:off x="9377305" y="122809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25" name="Oval 24">
            <a:extLst>
              <a:ext uri="{FF2B5EF4-FFF2-40B4-BE49-F238E27FC236}">
                <a16:creationId xmlns:a16="http://schemas.microsoft.com/office/drawing/2014/main" id="{17BDCD9A-2927-4E05-9B1A-BE3732CF57DB}"/>
              </a:ext>
            </a:extLst>
          </p:cNvPr>
          <p:cNvSpPr/>
          <p:nvPr/>
        </p:nvSpPr>
        <p:spPr>
          <a:xfrm>
            <a:off x="9570767" y="308539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26" name="Oval 25">
            <a:extLst>
              <a:ext uri="{FF2B5EF4-FFF2-40B4-BE49-F238E27FC236}">
                <a16:creationId xmlns:a16="http://schemas.microsoft.com/office/drawing/2014/main" id="{5001A588-B226-4C8D-9192-4BF4599392BD}"/>
              </a:ext>
            </a:extLst>
          </p:cNvPr>
          <p:cNvSpPr/>
          <p:nvPr/>
        </p:nvSpPr>
        <p:spPr>
          <a:xfrm>
            <a:off x="11187797" y="220810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cxnSp>
        <p:nvCxnSpPr>
          <p:cNvPr id="27" name="Straight Arrow Connector 26">
            <a:extLst>
              <a:ext uri="{FF2B5EF4-FFF2-40B4-BE49-F238E27FC236}">
                <a16:creationId xmlns:a16="http://schemas.microsoft.com/office/drawing/2014/main" id="{6C45C5FC-32C4-4931-A5D8-2DE0187F291E}"/>
              </a:ext>
            </a:extLst>
          </p:cNvPr>
          <p:cNvCxnSpPr>
            <a:stCxn id="24" idx="6"/>
            <a:endCxn id="26" idx="1"/>
          </p:cNvCxnSpPr>
          <p:nvPr/>
        </p:nvCxnSpPr>
        <p:spPr>
          <a:xfrm>
            <a:off x="9691630" y="1385258"/>
            <a:ext cx="1542199" cy="86887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DAFCA02-F6FA-42F2-AF1C-5AB758D3F35F}"/>
              </a:ext>
            </a:extLst>
          </p:cNvPr>
          <p:cNvCxnSpPr>
            <a:stCxn id="23" idx="5"/>
            <a:endCxn id="25" idx="2"/>
          </p:cNvCxnSpPr>
          <p:nvPr/>
        </p:nvCxnSpPr>
        <p:spPr>
          <a:xfrm>
            <a:off x="7835107" y="2365268"/>
            <a:ext cx="1735660" cy="87729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E729E78-C469-435C-8DD1-513CA2B7A10A}"/>
              </a:ext>
            </a:extLst>
          </p:cNvPr>
          <p:cNvCxnSpPr>
            <a:stCxn id="23" idx="6"/>
            <a:endCxn id="26" idx="2"/>
          </p:cNvCxnSpPr>
          <p:nvPr/>
        </p:nvCxnSpPr>
        <p:spPr>
          <a:xfrm>
            <a:off x="7881139" y="2254138"/>
            <a:ext cx="3306658" cy="11113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DFFA7A2-C7C7-4136-9AE7-3ADB3C89DFE8}"/>
              </a:ext>
            </a:extLst>
          </p:cNvPr>
          <p:cNvCxnSpPr>
            <a:stCxn id="25" idx="6"/>
            <a:endCxn id="26" idx="3"/>
          </p:cNvCxnSpPr>
          <p:nvPr/>
        </p:nvCxnSpPr>
        <p:spPr>
          <a:xfrm flipV="1">
            <a:off x="9885092" y="2476398"/>
            <a:ext cx="1348737" cy="76616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8D46AF5-08C5-4C52-A3D0-5917E05AA5AC}"/>
              </a:ext>
            </a:extLst>
          </p:cNvPr>
          <p:cNvCxnSpPr>
            <a:stCxn id="23" idx="0"/>
            <a:endCxn id="24" idx="2"/>
          </p:cNvCxnSpPr>
          <p:nvPr/>
        </p:nvCxnSpPr>
        <p:spPr>
          <a:xfrm flipV="1">
            <a:off x="7723977" y="1385258"/>
            <a:ext cx="1653328" cy="71171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4D049D1-4FF9-48EA-9E65-45792AFA8EF3}"/>
              </a:ext>
            </a:extLst>
          </p:cNvPr>
          <p:cNvSpPr txBox="1"/>
          <p:nvPr/>
        </p:nvSpPr>
        <p:spPr>
          <a:xfrm>
            <a:off x="9244727" y="2253023"/>
            <a:ext cx="775631" cy="369332"/>
          </a:xfrm>
          <a:prstGeom prst="rect">
            <a:avLst/>
          </a:prstGeom>
          <a:noFill/>
        </p:spPr>
        <p:txBody>
          <a:bodyPr wrap="square" rtlCol="0">
            <a:spAutoFit/>
          </a:bodyPr>
          <a:lstStyle/>
          <a:p>
            <a:r>
              <a:rPr lang="en-US" dirty="0"/>
              <a:t>-0.74</a:t>
            </a:r>
          </a:p>
        </p:txBody>
      </p:sp>
      <p:sp>
        <p:nvSpPr>
          <p:cNvPr id="33" name="TextBox 32">
            <a:extLst>
              <a:ext uri="{FF2B5EF4-FFF2-40B4-BE49-F238E27FC236}">
                <a16:creationId xmlns:a16="http://schemas.microsoft.com/office/drawing/2014/main" id="{C19EC33F-6073-4379-9001-8284BB94E908}"/>
              </a:ext>
            </a:extLst>
          </p:cNvPr>
          <p:cNvSpPr txBox="1"/>
          <p:nvPr/>
        </p:nvSpPr>
        <p:spPr>
          <a:xfrm>
            <a:off x="8527329" y="1598542"/>
            <a:ext cx="750284" cy="369332"/>
          </a:xfrm>
          <a:prstGeom prst="rect">
            <a:avLst/>
          </a:prstGeom>
          <a:noFill/>
        </p:spPr>
        <p:txBody>
          <a:bodyPr wrap="square" rtlCol="0">
            <a:spAutoFit/>
          </a:bodyPr>
          <a:lstStyle/>
          <a:p>
            <a:r>
              <a:rPr lang="en-US" dirty="0"/>
              <a:t>-0.32</a:t>
            </a:r>
          </a:p>
        </p:txBody>
      </p:sp>
      <p:sp>
        <p:nvSpPr>
          <p:cNvPr id="34" name="TextBox 33">
            <a:extLst>
              <a:ext uri="{FF2B5EF4-FFF2-40B4-BE49-F238E27FC236}">
                <a16:creationId xmlns:a16="http://schemas.microsoft.com/office/drawing/2014/main" id="{45C2378B-6150-44FA-9874-4E33EBA82374}"/>
              </a:ext>
            </a:extLst>
          </p:cNvPr>
          <p:cNvSpPr txBox="1"/>
          <p:nvPr/>
        </p:nvSpPr>
        <p:spPr>
          <a:xfrm>
            <a:off x="9993908" y="2564161"/>
            <a:ext cx="727375" cy="369332"/>
          </a:xfrm>
          <a:prstGeom prst="rect">
            <a:avLst/>
          </a:prstGeom>
          <a:noFill/>
        </p:spPr>
        <p:txBody>
          <a:bodyPr wrap="square" rtlCol="0">
            <a:spAutoFit/>
          </a:bodyPr>
          <a:lstStyle/>
          <a:p>
            <a:r>
              <a:rPr lang="en-US" dirty="0"/>
              <a:t>-0.04</a:t>
            </a:r>
          </a:p>
        </p:txBody>
      </p:sp>
      <p:sp>
        <p:nvSpPr>
          <p:cNvPr id="35" name="TextBox 34">
            <a:extLst>
              <a:ext uri="{FF2B5EF4-FFF2-40B4-BE49-F238E27FC236}">
                <a16:creationId xmlns:a16="http://schemas.microsoft.com/office/drawing/2014/main" id="{ACE145B2-39AA-434D-927D-4924454ED455}"/>
              </a:ext>
            </a:extLst>
          </p:cNvPr>
          <p:cNvSpPr txBox="1"/>
          <p:nvPr/>
        </p:nvSpPr>
        <p:spPr>
          <a:xfrm>
            <a:off x="9793418" y="1683070"/>
            <a:ext cx="704807" cy="369332"/>
          </a:xfrm>
          <a:prstGeom prst="rect">
            <a:avLst/>
          </a:prstGeom>
          <a:noFill/>
        </p:spPr>
        <p:txBody>
          <a:bodyPr wrap="square" rtlCol="0">
            <a:spAutoFit/>
          </a:bodyPr>
          <a:lstStyle/>
          <a:p>
            <a:r>
              <a:rPr lang="en-US" dirty="0"/>
              <a:t>-0.51</a:t>
            </a:r>
          </a:p>
        </p:txBody>
      </p:sp>
      <p:sp>
        <p:nvSpPr>
          <p:cNvPr id="36" name="TextBox 35">
            <a:extLst>
              <a:ext uri="{FF2B5EF4-FFF2-40B4-BE49-F238E27FC236}">
                <a16:creationId xmlns:a16="http://schemas.microsoft.com/office/drawing/2014/main" id="{0B45624D-4BFB-4A75-B52B-8B3DB248BF85}"/>
              </a:ext>
            </a:extLst>
          </p:cNvPr>
          <p:cNvSpPr txBox="1"/>
          <p:nvPr/>
        </p:nvSpPr>
        <p:spPr>
          <a:xfrm>
            <a:off x="8739561" y="2614998"/>
            <a:ext cx="875869" cy="369332"/>
          </a:xfrm>
          <a:prstGeom prst="rect">
            <a:avLst/>
          </a:prstGeom>
          <a:noFill/>
        </p:spPr>
        <p:txBody>
          <a:bodyPr wrap="square" rtlCol="0">
            <a:spAutoFit/>
          </a:bodyPr>
          <a:lstStyle/>
          <a:p>
            <a:r>
              <a:rPr lang="en-US" dirty="0"/>
              <a:t>-2.32</a:t>
            </a:r>
          </a:p>
        </p:txBody>
      </p:sp>
      <p:pic>
        <p:nvPicPr>
          <p:cNvPr id="37" name="Picture 36">
            <a:extLst>
              <a:ext uri="{FF2B5EF4-FFF2-40B4-BE49-F238E27FC236}">
                <a16:creationId xmlns:a16="http://schemas.microsoft.com/office/drawing/2014/main" id="{D517DADF-8AF5-4CA2-A811-9BDB8BB2EEDC}"/>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518064" y="2904526"/>
            <a:ext cx="432760" cy="432760"/>
          </a:xfrm>
          <a:prstGeom prst="rect">
            <a:avLst/>
          </a:prstGeom>
        </p:spPr>
      </p:pic>
      <p:pic>
        <p:nvPicPr>
          <p:cNvPr id="38" name="Picture 37">
            <a:extLst>
              <a:ext uri="{FF2B5EF4-FFF2-40B4-BE49-F238E27FC236}">
                <a16:creationId xmlns:a16="http://schemas.microsoft.com/office/drawing/2014/main" id="{3D47BFB3-7D05-4142-9C3F-437DB640DDF0}"/>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flipH="1">
            <a:off x="10293049" y="1332977"/>
            <a:ext cx="406188" cy="406188"/>
          </a:xfrm>
          <a:prstGeom prst="rect">
            <a:avLst/>
          </a:prstGeom>
        </p:spPr>
      </p:pic>
      <p:pic>
        <p:nvPicPr>
          <p:cNvPr id="39" name="Picture 38">
            <a:extLst>
              <a:ext uri="{FF2B5EF4-FFF2-40B4-BE49-F238E27FC236}">
                <a16:creationId xmlns:a16="http://schemas.microsoft.com/office/drawing/2014/main" id="{E517B0B1-6276-415D-AF04-D966F37D169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101004" y="2808629"/>
            <a:ext cx="504568" cy="620371"/>
          </a:xfrm>
          <a:prstGeom prst="rect">
            <a:avLst/>
          </a:prstGeom>
        </p:spPr>
      </p:pic>
      <p:pic>
        <p:nvPicPr>
          <p:cNvPr id="41" name="Picture 40">
            <a:extLst>
              <a:ext uri="{FF2B5EF4-FFF2-40B4-BE49-F238E27FC236}">
                <a16:creationId xmlns:a16="http://schemas.microsoft.com/office/drawing/2014/main" id="{3D0A53CE-4DE9-42F7-BB36-24E50F54E3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9323645" y="1931968"/>
            <a:ext cx="551380" cy="349207"/>
          </a:xfrm>
          <a:prstGeom prst="rect">
            <a:avLst/>
          </a:prstGeom>
        </p:spPr>
      </p:pic>
    </p:spTree>
    <p:extLst>
      <p:ext uri="{BB962C8B-B14F-4D97-AF65-F5344CB8AC3E}">
        <p14:creationId xmlns:p14="http://schemas.microsoft.com/office/powerpoint/2010/main" val="2222969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Maximum Probability Path Reduction</a:t>
            </a:r>
          </a:p>
        </p:txBody>
      </p:sp>
      <p:grpSp>
        <p:nvGrpSpPr>
          <p:cNvPr id="27" name="Group 26">
            <a:extLst>
              <a:ext uri="{FF2B5EF4-FFF2-40B4-BE49-F238E27FC236}">
                <a16:creationId xmlns:a16="http://schemas.microsoft.com/office/drawing/2014/main" id="{87E740AF-A249-41C7-BCB2-E57449BB5AF1}"/>
              </a:ext>
            </a:extLst>
          </p:cNvPr>
          <p:cNvGrpSpPr/>
          <p:nvPr/>
        </p:nvGrpSpPr>
        <p:grpSpPr>
          <a:xfrm>
            <a:off x="3860562" y="1384966"/>
            <a:ext cx="3765682" cy="1707859"/>
            <a:chOff x="7566814" y="1196667"/>
            <a:chExt cx="3935308" cy="2232333"/>
          </a:xfrm>
        </p:grpSpPr>
        <p:pic>
          <p:nvPicPr>
            <p:cNvPr id="8" name="Picture 7">
              <a:extLst>
                <a:ext uri="{FF2B5EF4-FFF2-40B4-BE49-F238E27FC236}">
                  <a16:creationId xmlns:a16="http://schemas.microsoft.com/office/drawing/2014/main" id="{3BFD9D6F-27B6-4AB3-8EE3-39B7B8C8BC4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93845" y="1196667"/>
              <a:ext cx="618091" cy="569417"/>
            </a:xfrm>
            <a:prstGeom prst="rect">
              <a:avLst/>
            </a:prstGeom>
          </p:spPr>
        </p:pic>
        <p:sp>
          <p:nvSpPr>
            <p:cNvPr id="9" name="Oval 8">
              <a:extLst>
                <a:ext uri="{FF2B5EF4-FFF2-40B4-BE49-F238E27FC236}">
                  <a16:creationId xmlns:a16="http://schemas.microsoft.com/office/drawing/2014/main" id="{78D6E3AE-4F56-46D5-A2C2-1CEE36E59EF6}"/>
                </a:ext>
              </a:extLst>
            </p:cNvPr>
            <p:cNvSpPr/>
            <p:nvPr/>
          </p:nvSpPr>
          <p:spPr>
            <a:xfrm>
              <a:off x="7566814" y="20969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10" name="Oval 9">
              <a:extLst>
                <a:ext uri="{FF2B5EF4-FFF2-40B4-BE49-F238E27FC236}">
                  <a16:creationId xmlns:a16="http://schemas.microsoft.com/office/drawing/2014/main" id="{35BEDFEC-B005-460F-96D3-2851159D79C4}"/>
                </a:ext>
              </a:extLst>
            </p:cNvPr>
            <p:cNvSpPr/>
            <p:nvPr/>
          </p:nvSpPr>
          <p:spPr>
            <a:xfrm>
              <a:off x="9377305" y="122809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11" name="Oval 10">
              <a:extLst>
                <a:ext uri="{FF2B5EF4-FFF2-40B4-BE49-F238E27FC236}">
                  <a16:creationId xmlns:a16="http://schemas.microsoft.com/office/drawing/2014/main" id="{81076BED-A9D1-4D8B-A17F-F80523D796D8}"/>
                </a:ext>
              </a:extLst>
            </p:cNvPr>
            <p:cNvSpPr/>
            <p:nvPr/>
          </p:nvSpPr>
          <p:spPr>
            <a:xfrm>
              <a:off x="9570767" y="308539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12" name="Oval 11">
              <a:extLst>
                <a:ext uri="{FF2B5EF4-FFF2-40B4-BE49-F238E27FC236}">
                  <a16:creationId xmlns:a16="http://schemas.microsoft.com/office/drawing/2014/main" id="{6EBAA680-49C5-47BD-A6D5-5CA454D07BF8}"/>
                </a:ext>
              </a:extLst>
            </p:cNvPr>
            <p:cNvSpPr/>
            <p:nvPr/>
          </p:nvSpPr>
          <p:spPr>
            <a:xfrm>
              <a:off x="11187797" y="220810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cxnSp>
          <p:nvCxnSpPr>
            <p:cNvPr id="13" name="Straight Arrow Connector 12">
              <a:extLst>
                <a:ext uri="{FF2B5EF4-FFF2-40B4-BE49-F238E27FC236}">
                  <a16:creationId xmlns:a16="http://schemas.microsoft.com/office/drawing/2014/main" id="{B20B936D-69C4-4704-AACA-5D989D0E3E4A}"/>
                </a:ext>
              </a:extLst>
            </p:cNvPr>
            <p:cNvCxnSpPr>
              <a:stCxn id="10" idx="6"/>
              <a:endCxn id="12" idx="1"/>
            </p:cNvCxnSpPr>
            <p:nvPr/>
          </p:nvCxnSpPr>
          <p:spPr>
            <a:xfrm>
              <a:off x="9691630" y="1385258"/>
              <a:ext cx="1542199" cy="86887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50557AB-ACF3-4AD2-BF47-66B70A06680A}"/>
                </a:ext>
              </a:extLst>
            </p:cNvPr>
            <p:cNvCxnSpPr>
              <a:stCxn id="9" idx="5"/>
              <a:endCxn id="11" idx="2"/>
            </p:cNvCxnSpPr>
            <p:nvPr/>
          </p:nvCxnSpPr>
          <p:spPr>
            <a:xfrm>
              <a:off x="7835107" y="2365268"/>
              <a:ext cx="1735660" cy="87729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0E3D56C-C424-4474-8841-A7107D2E5F1D}"/>
                </a:ext>
              </a:extLst>
            </p:cNvPr>
            <p:cNvCxnSpPr>
              <a:stCxn id="9" idx="6"/>
              <a:endCxn id="12" idx="2"/>
            </p:cNvCxnSpPr>
            <p:nvPr/>
          </p:nvCxnSpPr>
          <p:spPr>
            <a:xfrm>
              <a:off x="7881139" y="2254138"/>
              <a:ext cx="3306658" cy="11113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EA8B9E5-748F-41D4-B2B7-ABD414399085}"/>
                </a:ext>
              </a:extLst>
            </p:cNvPr>
            <p:cNvCxnSpPr>
              <a:stCxn id="11" idx="6"/>
              <a:endCxn id="12" idx="3"/>
            </p:cNvCxnSpPr>
            <p:nvPr/>
          </p:nvCxnSpPr>
          <p:spPr>
            <a:xfrm flipV="1">
              <a:off x="9885092" y="2476398"/>
              <a:ext cx="1348737" cy="76616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AF7E1A0-7408-45AE-AFFF-301C9A0FAFA6}"/>
                </a:ext>
              </a:extLst>
            </p:cNvPr>
            <p:cNvCxnSpPr>
              <a:stCxn id="9" idx="0"/>
              <a:endCxn id="10" idx="2"/>
            </p:cNvCxnSpPr>
            <p:nvPr/>
          </p:nvCxnSpPr>
          <p:spPr>
            <a:xfrm flipV="1">
              <a:off x="7723977" y="1385258"/>
              <a:ext cx="1653328" cy="71171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0974CF8-2350-4466-A068-7E73655186A7}"/>
                </a:ext>
              </a:extLst>
            </p:cNvPr>
            <p:cNvSpPr txBox="1"/>
            <p:nvPr/>
          </p:nvSpPr>
          <p:spPr>
            <a:xfrm>
              <a:off x="9244727" y="2253023"/>
              <a:ext cx="775632" cy="482752"/>
            </a:xfrm>
            <a:prstGeom prst="rect">
              <a:avLst/>
            </a:prstGeom>
            <a:noFill/>
          </p:spPr>
          <p:txBody>
            <a:bodyPr wrap="square" rtlCol="0">
              <a:spAutoFit/>
            </a:bodyPr>
            <a:lstStyle/>
            <a:p>
              <a:r>
                <a:rPr lang="en-US" dirty="0"/>
                <a:t>0.74</a:t>
              </a:r>
            </a:p>
          </p:txBody>
        </p:sp>
        <p:sp>
          <p:nvSpPr>
            <p:cNvPr id="19" name="TextBox 18">
              <a:extLst>
                <a:ext uri="{FF2B5EF4-FFF2-40B4-BE49-F238E27FC236}">
                  <a16:creationId xmlns:a16="http://schemas.microsoft.com/office/drawing/2014/main" id="{412CF975-3B12-4CF8-ADB5-0912D108093B}"/>
                </a:ext>
              </a:extLst>
            </p:cNvPr>
            <p:cNvSpPr txBox="1"/>
            <p:nvPr/>
          </p:nvSpPr>
          <p:spPr>
            <a:xfrm>
              <a:off x="8527329" y="1598542"/>
              <a:ext cx="750284" cy="482752"/>
            </a:xfrm>
            <a:prstGeom prst="rect">
              <a:avLst/>
            </a:prstGeom>
            <a:noFill/>
          </p:spPr>
          <p:txBody>
            <a:bodyPr wrap="square" rtlCol="0">
              <a:spAutoFit/>
            </a:bodyPr>
            <a:lstStyle/>
            <a:p>
              <a:r>
                <a:rPr lang="en-US" dirty="0"/>
                <a:t>0.32</a:t>
              </a:r>
            </a:p>
          </p:txBody>
        </p:sp>
        <p:sp>
          <p:nvSpPr>
            <p:cNvPr id="20" name="TextBox 19">
              <a:extLst>
                <a:ext uri="{FF2B5EF4-FFF2-40B4-BE49-F238E27FC236}">
                  <a16:creationId xmlns:a16="http://schemas.microsoft.com/office/drawing/2014/main" id="{CBE46852-9728-4811-84BF-EFB95872A3A8}"/>
                </a:ext>
              </a:extLst>
            </p:cNvPr>
            <p:cNvSpPr txBox="1"/>
            <p:nvPr/>
          </p:nvSpPr>
          <p:spPr>
            <a:xfrm>
              <a:off x="9993908" y="2564161"/>
              <a:ext cx="727376" cy="482752"/>
            </a:xfrm>
            <a:prstGeom prst="rect">
              <a:avLst/>
            </a:prstGeom>
            <a:noFill/>
          </p:spPr>
          <p:txBody>
            <a:bodyPr wrap="square" rtlCol="0">
              <a:spAutoFit/>
            </a:bodyPr>
            <a:lstStyle/>
            <a:p>
              <a:r>
                <a:rPr lang="en-US" dirty="0"/>
                <a:t>0.04</a:t>
              </a:r>
            </a:p>
          </p:txBody>
        </p:sp>
        <p:sp>
          <p:nvSpPr>
            <p:cNvPr id="21" name="TextBox 20">
              <a:extLst>
                <a:ext uri="{FF2B5EF4-FFF2-40B4-BE49-F238E27FC236}">
                  <a16:creationId xmlns:a16="http://schemas.microsoft.com/office/drawing/2014/main" id="{5ADBB09C-3B55-4EF0-BEAD-E72F12E6034D}"/>
                </a:ext>
              </a:extLst>
            </p:cNvPr>
            <p:cNvSpPr txBox="1"/>
            <p:nvPr/>
          </p:nvSpPr>
          <p:spPr>
            <a:xfrm>
              <a:off x="9793418" y="1683070"/>
              <a:ext cx="704807" cy="482752"/>
            </a:xfrm>
            <a:prstGeom prst="rect">
              <a:avLst/>
            </a:prstGeom>
            <a:noFill/>
          </p:spPr>
          <p:txBody>
            <a:bodyPr wrap="square" rtlCol="0">
              <a:spAutoFit/>
            </a:bodyPr>
            <a:lstStyle/>
            <a:p>
              <a:r>
                <a:rPr lang="en-US" dirty="0"/>
                <a:t>0.51</a:t>
              </a:r>
            </a:p>
          </p:txBody>
        </p:sp>
        <p:sp>
          <p:nvSpPr>
            <p:cNvPr id="22" name="TextBox 21">
              <a:extLst>
                <a:ext uri="{FF2B5EF4-FFF2-40B4-BE49-F238E27FC236}">
                  <a16:creationId xmlns:a16="http://schemas.microsoft.com/office/drawing/2014/main" id="{A11ABF5D-864D-4D5F-B5AD-A5549A6B36B2}"/>
                </a:ext>
              </a:extLst>
            </p:cNvPr>
            <p:cNvSpPr txBox="1"/>
            <p:nvPr/>
          </p:nvSpPr>
          <p:spPr>
            <a:xfrm>
              <a:off x="8739561" y="2614998"/>
              <a:ext cx="875869" cy="482752"/>
            </a:xfrm>
            <a:prstGeom prst="rect">
              <a:avLst/>
            </a:prstGeom>
            <a:noFill/>
          </p:spPr>
          <p:txBody>
            <a:bodyPr wrap="square" rtlCol="0">
              <a:spAutoFit/>
            </a:bodyPr>
            <a:lstStyle/>
            <a:p>
              <a:r>
                <a:rPr lang="en-US" dirty="0"/>
                <a:t>2.32</a:t>
              </a:r>
            </a:p>
          </p:txBody>
        </p:sp>
        <p:pic>
          <p:nvPicPr>
            <p:cNvPr id="23" name="Picture 22">
              <a:extLst>
                <a:ext uri="{FF2B5EF4-FFF2-40B4-BE49-F238E27FC236}">
                  <a16:creationId xmlns:a16="http://schemas.microsoft.com/office/drawing/2014/main" id="{DA656A95-65B1-4C7A-B862-9877F06DBE26}"/>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518064" y="2904526"/>
              <a:ext cx="432760" cy="432760"/>
            </a:xfrm>
            <a:prstGeom prst="rect">
              <a:avLst/>
            </a:prstGeom>
          </p:spPr>
        </p:pic>
        <p:pic>
          <p:nvPicPr>
            <p:cNvPr id="24" name="Picture 23">
              <a:extLst>
                <a:ext uri="{FF2B5EF4-FFF2-40B4-BE49-F238E27FC236}">
                  <a16:creationId xmlns:a16="http://schemas.microsoft.com/office/drawing/2014/main" id="{5CD7CCB2-002E-4A6F-ACB1-8EA3CB74877C}"/>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flipH="1">
              <a:off x="10293049" y="1332977"/>
              <a:ext cx="406188" cy="406188"/>
            </a:xfrm>
            <a:prstGeom prst="rect">
              <a:avLst/>
            </a:prstGeom>
          </p:spPr>
        </p:pic>
        <p:pic>
          <p:nvPicPr>
            <p:cNvPr id="25" name="Picture 24">
              <a:extLst>
                <a:ext uri="{FF2B5EF4-FFF2-40B4-BE49-F238E27FC236}">
                  <a16:creationId xmlns:a16="http://schemas.microsoft.com/office/drawing/2014/main" id="{9E13805D-A31F-4397-9373-6A0DF2BA751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101004" y="2808629"/>
              <a:ext cx="504568" cy="620371"/>
            </a:xfrm>
            <a:prstGeom prst="rect">
              <a:avLst/>
            </a:prstGeom>
          </p:spPr>
        </p:pic>
        <p:pic>
          <p:nvPicPr>
            <p:cNvPr id="26" name="Picture 25">
              <a:extLst>
                <a:ext uri="{FF2B5EF4-FFF2-40B4-BE49-F238E27FC236}">
                  <a16:creationId xmlns:a16="http://schemas.microsoft.com/office/drawing/2014/main" id="{1166E20E-B4D7-46E2-A559-877D3F0AF85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9242038" y="1921028"/>
              <a:ext cx="551380" cy="349207"/>
            </a:xfrm>
            <a:prstGeom prst="rect">
              <a:avLst/>
            </a:prstGeom>
          </p:spPr>
        </p:pic>
      </p:grpSp>
      <p:grpSp>
        <p:nvGrpSpPr>
          <p:cNvPr id="47" name="Group 46">
            <a:extLst>
              <a:ext uri="{FF2B5EF4-FFF2-40B4-BE49-F238E27FC236}">
                <a16:creationId xmlns:a16="http://schemas.microsoft.com/office/drawing/2014/main" id="{C321D34A-B69A-4180-9A70-674E92AA35DB}"/>
              </a:ext>
            </a:extLst>
          </p:cNvPr>
          <p:cNvGrpSpPr/>
          <p:nvPr/>
        </p:nvGrpSpPr>
        <p:grpSpPr>
          <a:xfrm>
            <a:off x="152348" y="1412833"/>
            <a:ext cx="3426630" cy="1718133"/>
            <a:chOff x="826962" y="1186393"/>
            <a:chExt cx="3935308" cy="2232333"/>
          </a:xfrm>
        </p:grpSpPr>
        <p:pic>
          <p:nvPicPr>
            <p:cNvPr id="28" name="Picture 27">
              <a:extLst>
                <a:ext uri="{FF2B5EF4-FFF2-40B4-BE49-F238E27FC236}">
                  <a16:creationId xmlns:a16="http://schemas.microsoft.com/office/drawing/2014/main" id="{7B703A16-DE1D-4A1C-8EC5-5622D630F9B8}"/>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53993" y="1186393"/>
              <a:ext cx="618091" cy="569417"/>
            </a:xfrm>
            <a:prstGeom prst="rect">
              <a:avLst/>
            </a:prstGeom>
          </p:spPr>
        </p:pic>
        <p:sp>
          <p:nvSpPr>
            <p:cNvPr id="29" name="Oval 28">
              <a:extLst>
                <a:ext uri="{FF2B5EF4-FFF2-40B4-BE49-F238E27FC236}">
                  <a16:creationId xmlns:a16="http://schemas.microsoft.com/office/drawing/2014/main" id="{4B160E9C-11E6-43AC-B581-2203AA9AD675}"/>
                </a:ext>
              </a:extLst>
            </p:cNvPr>
            <p:cNvSpPr/>
            <p:nvPr/>
          </p:nvSpPr>
          <p:spPr>
            <a:xfrm>
              <a:off x="826962" y="2086701"/>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30" name="Oval 29">
              <a:extLst>
                <a:ext uri="{FF2B5EF4-FFF2-40B4-BE49-F238E27FC236}">
                  <a16:creationId xmlns:a16="http://schemas.microsoft.com/office/drawing/2014/main" id="{27593846-BBD7-46C9-A7B1-CA6360953BC3}"/>
                </a:ext>
              </a:extLst>
            </p:cNvPr>
            <p:cNvSpPr/>
            <p:nvPr/>
          </p:nvSpPr>
          <p:spPr>
            <a:xfrm>
              <a:off x="2637453" y="1217821"/>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31" name="Oval 30">
              <a:extLst>
                <a:ext uri="{FF2B5EF4-FFF2-40B4-BE49-F238E27FC236}">
                  <a16:creationId xmlns:a16="http://schemas.microsoft.com/office/drawing/2014/main" id="{CEFD00FD-8393-48BD-92F5-116E445618A8}"/>
                </a:ext>
              </a:extLst>
            </p:cNvPr>
            <p:cNvSpPr/>
            <p:nvPr/>
          </p:nvSpPr>
          <p:spPr>
            <a:xfrm>
              <a:off x="2830915" y="307512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32" name="Oval 31">
              <a:extLst>
                <a:ext uri="{FF2B5EF4-FFF2-40B4-BE49-F238E27FC236}">
                  <a16:creationId xmlns:a16="http://schemas.microsoft.com/office/drawing/2014/main" id="{36A6677A-062E-45F0-8B1B-A2A09984FF0A}"/>
                </a:ext>
              </a:extLst>
            </p:cNvPr>
            <p:cNvSpPr/>
            <p:nvPr/>
          </p:nvSpPr>
          <p:spPr>
            <a:xfrm>
              <a:off x="4447945" y="2197831"/>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cxnSp>
          <p:nvCxnSpPr>
            <p:cNvPr id="33" name="Straight Arrow Connector 32">
              <a:extLst>
                <a:ext uri="{FF2B5EF4-FFF2-40B4-BE49-F238E27FC236}">
                  <a16:creationId xmlns:a16="http://schemas.microsoft.com/office/drawing/2014/main" id="{DFE63493-A45C-4678-A9E6-CCFCE6E1A5FC}"/>
                </a:ext>
              </a:extLst>
            </p:cNvPr>
            <p:cNvCxnSpPr>
              <a:stCxn id="30" idx="6"/>
              <a:endCxn id="32" idx="1"/>
            </p:cNvCxnSpPr>
            <p:nvPr/>
          </p:nvCxnSpPr>
          <p:spPr>
            <a:xfrm>
              <a:off x="2951778" y="1374984"/>
              <a:ext cx="1542199" cy="86887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C68110C5-5507-4217-92F0-9A7D14FCB9CC}"/>
                </a:ext>
              </a:extLst>
            </p:cNvPr>
            <p:cNvCxnSpPr>
              <a:stCxn id="29" idx="5"/>
              <a:endCxn id="31" idx="2"/>
            </p:cNvCxnSpPr>
            <p:nvPr/>
          </p:nvCxnSpPr>
          <p:spPr>
            <a:xfrm>
              <a:off x="1095255" y="2354994"/>
              <a:ext cx="1735660" cy="87729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88713DA-A8FE-4196-9666-2AE026B0CF4E}"/>
                </a:ext>
              </a:extLst>
            </p:cNvPr>
            <p:cNvCxnSpPr>
              <a:stCxn id="29" idx="6"/>
              <a:endCxn id="32" idx="2"/>
            </p:cNvCxnSpPr>
            <p:nvPr/>
          </p:nvCxnSpPr>
          <p:spPr>
            <a:xfrm>
              <a:off x="1141287" y="2243864"/>
              <a:ext cx="3306658" cy="11113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3999600-7120-45AA-B066-06C2EFFFB990}"/>
                </a:ext>
              </a:extLst>
            </p:cNvPr>
            <p:cNvCxnSpPr>
              <a:stCxn id="31" idx="6"/>
              <a:endCxn id="32" idx="3"/>
            </p:cNvCxnSpPr>
            <p:nvPr/>
          </p:nvCxnSpPr>
          <p:spPr>
            <a:xfrm flipV="1">
              <a:off x="3145240" y="2466124"/>
              <a:ext cx="1348737" cy="76616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E50466B-D436-46CA-8F81-B8C3E41B34D6}"/>
                </a:ext>
              </a:extLst>
            </p:cNvPr>
            <p:cNvCxnSpPr>
              <a:stCxn id="29" idx="0"/>
              <a:endCxn id="30" idx="2"/>
            </p:cNvCxnSpPr>
            <p:nvPr/>
          </p:nvCxnSpPr>
          <p:spPr>
            <a:xfrm flipV="1">
              <a:off x="984125" y="1374984"/>
              <a:ext cx="1653328" cy="71171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66D0A277-C4E5-4ADE-AFB7-B23A5D5573A1}"/>
                </a:ext>
              </a:extLst>
            </p:cNvPr>
            <p:cNvSpPr txBox="1"/>
            <p:nvPr/>
          </p:nvSpPr>
          <p:spPr>
            <a:xfrm>
              <a:off x="2504875" y="2242749"/>
              <a:ext cx="775631" cy="369332"/>
            </a:xfrm>
            <a:prstGeom prst="rect">
              <a:avLst/>
            </a:prstGeom>
            <a:noFill/>
          </p:spPr>
          <p:txBody>
            <a:bodyPr wrap="square" rtlCol="0">
              <a:spAutoFit/>
            </a:bodyPr>
            <a:lstStyle/>
            <a:p>
              <a:r>
                <a:rPr lang="en-US" dirty="0"/>
                <a:t>0.6</a:t>
              </a:r>
            </a:p>
          </p:txBody>
        </p:sp>
        <p:sp>
          <p:nvSpPr>
            <p:cNvPr id="39" name="TextBox 38">
              <a:extLst>
                <a:ext uri="{FF2B5EF4-FFF2-40B4-BE49-F238E27FC236}">
                  <a16:creationId xmlns:a16="http://schemas.microsoft.com/office/drawing/2014/main" id="{90F78E97-2BA4-4104-AD2C-24D4BA116102}"/>
                </a:ext>
              </a:extLst>
            </p:cNvPr>
            <p:cNvSpPr txBox="1"/>
            <p:nvPr/>
          </p:nvSpPr>
          <p:spPr>
            <a:xfrm>
              <a:off x="1787477" y="1588268"/>
              <a:ext cx="750284" cy="369332"/>
            </a:xfrm>
            <a:prstGeom prst="rect">
              <a:avLst/>
            </a:prstGeom>
            <a:noFill/>
          </p:spPr>
          <p:txBody>
            <a:bodyPr wrap="square" rtlCol="0">
              <a:spAutoFit/>
            </a:bodyPr>
            <a:lstStyle/>
            <a:p>
              <a:r>
                <a:rPr lang="en-US" dirty="0"/>
                <a:t>0.8</a:t>
              </a:r>
            </a:p>
          </p:txBody>
        </p:sp>
        <p:sp>
          <p:nvSpPr>
            <p:cNvPr id="40" name="TextBox 39">
              <a:extLst>
                <a:ext uri="{FF2B5EF4-FFF2-40B4-BE49-F238E27FC236}">
                  <a16:creationId xmlns:a16="http://schemas.microsoft.com/office/drawing/2014/main" id="{A98417FD-7DB9-422E-993C-7D60512EAF2F}"/>
                </a:ext>
              </a:extLst>
            </p:cNvPr>
            <p:cNvSpPr txBox="1"/>
            <p:nvPr/>
          </p:nvSpPr>
          <p:spPr>
            <a:xfrm>
              <a:off x="3254056" y="2553887"/>
              <a:ext cx="727375" cy="369332"/>
            </a:xfrm>
            <a:prstGeom prst="rect">
              <a:avLst/>
            </a:prstGeom>
            <a:noFill/>
          </p:spPr>
          <p:txBody>
            <a:bodyPr wrap="square" rtlCol="0">
              <a:spAutoFit/>
            </a:bodyPr>
            <a:lstStyle/>
            <a:p>
              <a:r>
                <a:rPr lang="en-US" dirty="0"/>
                <a:t>0.97</a:t>
              </a:r>
            </a:p>
          </p:txBody>
        </p:sp>
        <p:sp>
          <p:nvSpPr>
            <p:cNvPr id="41" name="TextBox 40">
              <a:extLst>
                <a:ext uri="{FF2B5EF4-FFF2-40B4-BE49-F238E27FC236}">
                  <a16:creationId xmlns:a16="http://schemas.microsoft.com/office/drawing/2014/main" id="{31E58155-58ED-46F8-AB74-5030E7DE60D6}"/>
                </a:ext>
              </a:extLst>
            </p:cNvPr>
            <p:cNvSpPr txBox="1"/>
            <p:nvPr/>
          </p:nvSpPr>
          <p:spPr>
            <a:xfrm>
              <a:off x="3137084" y="1683070"/>
              <a:ext cx="704807" cy="369332"/>
            </a:xfrm>
            <a:prstGeom prst="rect">
              <a:avLst/>
            </a:prstGeom>
            <a:noFill/>
          </p:spPr>
          <p:txBody>
            <a:bodyPr wrap="square" rtlCol="0">
              <a:spAutoFit/>
            </a:bodyPr>
            <a:lstStyle/>
            <a:p>
              <a:r>
                <a:rPr lang="en-US" dirty="0"/>
                <a:t>0.7</a:t>
              </a:r>
            </a:p>
          </p:txBody>
        </p:sp>
        <p:sp>
          <p:nvSpPr>
            <p:cNvPr id="42" name="TextBox 41">
              <a:extLst>
                <a:ext uri="{FF2B5EF4-FFF2-40B4-BE49-F238E27FC236}">
                  <a16:creationId xmlns:a16="http://schemas.microsoft.com/office/drawing/2014/main" id="{04A8B22E-FD0E-47CC-BA3A-F10963C7A3BA}"/>
                </a:ext>
              </a:extLst>
            </p:cNvPr>
            <p:cNvSpPr txBox="1"/>
            <p:nvPr/>
          </p:nvSpPr>
          <p:spPr>
            <a:xfrm>
              <a:off x="2123847" y="2614998"/>
              <a:ext cx="875869" cy="369332"/>
            </a:xfrm>
            <a:prstGeom prst="rect">
              <a:avLst/>
            </a:prstGeom>
            <a:noFill/>
          </p:spPr>
          <p:txBody>
            <a:bodyPr wrap="square" rtlCol="0">
              <a:spAutoFit/>
            </a:bodyPr>
            <a:lstStyle/>
            <a:p>
              <a:r>
                <a:rPr lang="en-US" dirty="0"/>
                <a:t>0.2</a:t>
              </a:r>
            </a:p>
          </p:txBody>
        </p:sp>
        <p:pic>
          <p:nvPicPr>
            <p:cNvPr id="43" name="Picture 42">
              <a:extLst>
                <a:ext uri="{FF2B5EF4-FFF2-40B4-BE49-F238E27FC236}">
                  <a16:creationId xmlns:a16="http://schemas.microsoft.com/office/drawing/2014/main" id="{AB52D70B-C824-4E96-8B96-3CB566A82380}"/>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778212" y="2894252"/>
              <a:ext cx="432760" cy="432760"/>
            </a:xfrm>
            <a:prstGeom prst="rect">
              <a:avLst/>
            </a:prstGeom>
          </p:spPr>
        </p:pic>
        <p:pic>
          <p:nvPicPr>
            <p:cNvPr id="44" name="Picture 43">
              <a:extLst>
                <a:ext uri="{FF2B5EF4-FFF2-40B4-BE49-F238E27FC236}">
                  <a16:creationId xmlns:a16="http://schemas.microsoft.com/office/drawing/2014/main" id="{BDB711E1-0D5C-4A60-958A-F1CA455DFC49}"/>
                </a:ext>
              </a:extLst>
            </p:cNvPr>
            <p:cNvPicPr>
              <a:picLocks noChangeAspect="1"/>
            </p:cNvPicPr>
            <p:nvPr/>
          </p:nvPicPr>
          <p:blipFill>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flipH="1">
              <a:off x="3553197" y="1322703"/>
              <a:ext cx="406188" cy="406188"/>
            </a:xfrm>
            <a:prstGeom prst="rect">
              <a:avLst/>
            </a:prstGeom>
          </p:spPr>
        </p:pic>
        <p:pic>
          <p:nvPicPr>
            <p:cNvPr id="45" name="Picture 44">
              <a:extLst>
                <a:ext uri="{FF2B5EF4-FFF2-40B4-BE49-F238E27FC236}">
                  <a16:creationId xmlns:a16="http://schemas.microsoft.com/office/drawing/2014/main" id="{86459B0F-D172-40BC-9CC8-4A56A80B5D8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361152" y="2798355"/>
              <a:ext cx="504568" cy="620371"/>
            </a:xfrm>
            <a:prstGeom prst="rect">
              <a:avLst/>
            </a:prstGeom>
          </p:spPr>
        </p:pic>
        <p:pic>
          <p:nvPicPr>
            <p:cNvPr id="46" name="Picture 45">
              <a:extLst>
                <a:ext uri="{FF2B5EF4-FFF2-40B4-BE49-F238E27FC236}">
                  <a16:creationId xmlns:a16="http://schemas.microsoft.com/office/drawing/2014/main" id="{78C14D7E-922F-47C3-B4CD-667A893D521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2502186" y="1910754"/>
              <a:ext cx="551380" cy="349207"/>
            </a:xfrm>
            <a:prstGeom prst="rect">
              <a:avLst/>
            </a:prstGeom>
          </p:spPr>
        </p:pic>
      </p:grpSp>
      <p:grpSp>
        <p:nvGrpSpPr>
          <p:cNvPr id="71" name="Group 70">
            <a:extLst>
              <a:ext uri="{FF2B5EF4-FFF2-40B4-BE49-F238E27FC236}">
                <a16:creationId xmlns:a16="http://schemas.microsoft.com/office/drawing/2014/main" id="{E3C1FEF4-12F0-4A83-BA76-7C11FCFBC955}"/>
              </a:ext>
            </a:extLst>
          </p:cNvPr>
          <p:cNvGrpSpPr/>
          <p:nvPr/>
        </p:nvGrpSpPr>
        <p:grpSpPr>
          <a:xfrm>
            <a:off x="4147294" y="4380351"/>
            <a:ext cx="3426630" cy="1718133"/>
            <a:chOff x="8411080" y="1339201"/>
            <a:chExt cx="3426630" cy="1718133"/>
          </a:xfrm>
        </p:grpSpPr>
        <p:pic>
          <p:nvPicPr>
            <p:cNvPr id="52" name="Picture 51">
              <a:extLst>
                <a:ext uri="{FF2B5EF4-FFF2-40B4-BE49-F238E27FC236}">
                  <a16:creationId xmlns:a16="http://schemas.microsoft.com/office/drawing/2014/main" id="{814E0416-53D8-4496-8852-4C7317282580}"/>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82913" y="1339201"/>
              <a:ext cx="538197" cy="438256"/>
            </a:xfrm>
            <a:prstGeom prst="rect">
              <a:avLst/>
            </a:prstGeom>
          </p:spPr>
        </p:pic>
        <p:sp>
          <p:nvSpPr>
            <p:cNvPr id="53" name="Oval 52">
              <a:extLst>
                <a:ext uri="{FF2B5EF4-FFF2-40B4-BE49-F238E27FC236}">
                  <a16:creationId xmlns:a16="http://schemas.microsoft.com/office/drawing/2014/main" id="{A57D0ACE-108A-4142-B034-EDC33BFF203A}"/>
                </a:ext>
              </a:extLst>
            </p:cNvPr>
            <p:cNvSpPr/>
            <p:nvPr/>
          </p:nvSpPr>
          <p:spPr>
            <a:xfrm>
              <a:off x="8411080" y="2032130"/>
              <a:ext cx="273695" cy="2419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54" name="Oval 53">
              <a:extLst>
                <a:ext uri="{FF2B5EF4-FFF2-40B4-BE49-F238E27FC236}">
                  <a16:creationId xmlns:a16="http://schemas.microsoft.com/office/drawing/2014/main" id="{E349E721-C331-4320-920C-925AAE70F941}"/>
                </a:ext>
              </a:extLst>
            </p:cNvPr>
            <p:cNvSpPr/>
            <p:nvPr/>
          </p:nvSpPr>
          <p:spPr>
            <a:xfrm>
              <a:off x="9987547" y="1363390"/>
              <a:ext cx="273695" cy="2419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55" name="Oval 54">
              <a:extLst>
                <a:ext uri="{FF2B5EF4-FFF2-40B4-BE49-F238E27FC236}">
                  <a16:creationId xmlns:a16="http://schemas.microsoft.com/office/drawing/2014/main" id="{9221E76B-63C7-4016-B193-4FFF2E38E3F6}"/>
                </a:ext>
              </a:extLst>
            </p:cNvPr>
            <p:cNvSpPr/>
            <p:nvPr/>
          </p:nvSpPr>
          <p:spPr>
            <a:xfrm>
              <a:off x="10156002" y="2792877"/>
              <a:ext cx="273695" cy="2419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56" name="Oval 55">
              <a:extLst>
                <a:ext uri="{FF2B5EF4-FFF2-40B4-BE49-F238E27FC236}">
                  <a16:creationId xmlns:a16="http://schemas.microsoft.com/office/drawing/2014/main" id="{C6E4F1E6-77DB-4AD0-8C02-4A0BF922301A}"/>
                </a:ext>
              </a:extLst>
            </p:cNvPr>
            <p:cNvSpPr/>
            <p:nvPr/>
          </p:nvSpPr>
          <p:spPr>
            <a:xfrm>
              <a:off x="11564015" y="2117662"/>
              <a:ext cx="273695" cy="2419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cxnSp>
          <p:nvCxnSpPr>
            <p:cNvPr id="57" name="Straight Arrow Connector 56">
              <a:extLst>
                <a:ext uri="{FF2B5EF4-FFF2-40B4-BE49-F238E27FC236}">
                  <a16:creationId xmlns:a16="http://schemas.microsoft.com/office/drawing/2014/main" id="{596B3582-B095-4564-B972-AA7736C4EB3A}"/>
                </a:ext>
              </a:extLst>
            </p:cNvPr>
            <p:cNvCxnSpPr>
              <a:stCxn id="54" idx="6"/>
              <a:endCxn id="56" idx="1"/>
            </p:cNvCxnSpPr>
            <p:nvPr/>
          </p:nvCxnSpPr>
          <p:spPr>
            <a:xfrm>
              <a:off x="10261242" y="1484352"/>
              <a:ext cx="1342854" cy="66874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2A381038-BFC6-4E55-954D-70738EF80522}"/>
                </a:ext>
              </a:extLst>
            </p:cNvPr>
            <p:cNvCxnSpPr>
              <a:stCxn id="53" idx="5"/>
              <a:endCxn id="55" idx="2"/>
            </p:cNvCxnSpPr>
            <p:nvPr/>
          </p:nvCxnSpPr>
          <p:spPr>
            <a:xfrm>
              <a:off x="8644693" y="2238624"/>
              <a:ext cx="1511309" cy="675215"/>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A61D5D7B-0CF9-4660-B86A-0E6E73B3D904}"/>
                </a:ext>
              </a:extLst>
            </p:cNvPr>
            <p:cNvCxnSpPr>
              <a:stCxn id="53" idx="6"/>
              <a:endCxn id="56" idx="2"/>
            </p:cNvCxnSpPr>
            <p:nvPr/>
          </p:nvCxnSpPr>
          <p:spPr>
            <a:xfrm>
              <a:off x="8684775" y="2153092"/>
              <a:ext cx="2879239" cy="85532"/>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BCD652CD-4DBD-4FF5-AF41-8FCC315E9FC4}"/>
                </a:ext>
              </a:extLst>
            </p:cNvPr>
            <p:cNvCxnSpPr>
              <a:stCxn id="55" idx="6"/>
              <a:endCxn id="56" idx="3"/>
            </p:cNvCxnSpPr>
            <p:nvPr/>
          </p:nvCxnSpPr>
          <p:spPr>
            <a:xfrm flipV="1">
              <a:off x="10429697" y="2324156"/>
              <a:ext cx="1174399" cy="589683"/>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F09E3FD1-8A32-4D9A-BF29-104FCF2B1383}"/>
                </a:ext>
              </a:extLst>
            </p:cNvPr>
            <p:cNvCxnSpPr>
              <a:stCxn id="53" idx="0"/>
              <a:endCxn id="54" idx="2"/>
            </p:cNvCxnSpPr>
            <p:nvPr/>
          </p:nvCxnSpPr>
          <p:spPr>
            <a:xfrm flipV="1">
              <a:off x="8547928" y="1484352"/>
              <a:ext cx="1439619" cy="54777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2A82A94A-D553-4517-A8D9-CD304DF4B685}"/>
                </a:ext>
              </a:extLst>
            </p:cNvPr>
            <p:cNvSpPr txBox="1"/>
            <p:nvPr/>
          </p:nvSpPr>
          <p:spPr>
            <a:xfrm>
              <a:off x="9872106" y="2152234"/>
              <a:ext cx="675373" cy="284259"/>
            </a:xfrm>
            <a:prstGeom prst="rect">
              <a:avLst/>
            </a:prstGeom>
            <a:noFill/>
          </p:spPr>
          <p:txBody>
            <a:bodyPr wrap="square" rtlCol="0">
              <a:spAutoFit/>
            </a:bodyPr>
            <a:lstStyle/>
            <a:p>
              <a:r>
                <a:rPr lang="en-US" dirty="0"/>
                <a:t>0.6</a:t>
              </a:r>
            </a:p>
          </p:txBody>
        </p:sp>
        <p:sp>
          <p:nvSpPr>
            <p:cNvPr id="63" name="TextBox 62">
              <a:extLst>
                <a:ext uri="{FF2B5EF4-FFF2-40B4-BE49-F238E27FC236}">
                  <a16:creationId xmlns:a16="http://schemas.microsoft.com/office/drawing/2014/main" id="{06389318-EA3A-421E-9F46-5D48B2E292F3}"/>
                </a:ext>
              </a:extLst>
            </p:cNvPr>
            <p:cNvSpPr txBox="1"/>
            <p:nvPr/>
          </p:nvSpPr>
          <p:spPr>
            <a:xfrm>
              <a:off x="9247439" y="1648507"/>
              <a:ext cx="653302" cy="284259"/>
            </a:xfrm>
            <a:prstGeom prst="rect">
              <a:avLst/>
            </a:prstGeom>
            <a:noFill/>
          </p:spPr>
          <p:txBody>
            <a:bodyPr wrap="square" rtlCol="0">
              <a:spAutoFit/>
            </a:bodyPr>
            <a:lstStyle/>
            <a:p>
              <a:r>
                <a:rPr lang="en-US" dirty="0"/>
                <a:t>0.8</a:t>
              </a:r>
            </a:p>
          </p:txBody>
        </p:sp>
        <p:sp>
          <p:nvSpPr>
            <p:cNvPr id="64" name="TextBox 63">
              <a:extLst>
                <a:ext uri="{FF2B5EF4-FFF2-40B4-BE49-F238E27FC236}">
                  <a16:creationId xmlns:a16="http://schemas.microsoft.com/office/drawing/2014/main" id="{141D9229-359D-4946-879B-BA8BDEE94ECB}"/>
                </a:ext>
              </a:extLst>
            </p:cNvPr>
            <p:cNvSpPr txBox="1"/>
            <p:nvPr/>
          </p:nvSpPr>
          <p:spPr>
            <a:xfrm>
              <a:off x="10524448" y="2391704"/>
              <a:ext cx="633354" cy="284259"/>
            </a:xfrm>
            <a:prstGeom prst="rect">
              <a:avLst/>
            </a:prstGeom>
            <a:noFill/>
          </p:spPr>
          <p:txBody>
            <a:bodyPr wrap="square" rtlCol="0">
              <a:spAutoFit/>
            </a:bodyPr>
            <a:lstStyle/>
            <a:p>
              <a:r>
                <a:rPr lang="en-US" dirty="0"/>
                <a:t>0.97</a:t>
              </a:r>
            </a:p>
          </p:txBody>
        </p:sp>
        <p:sp>
          <p:nvSpPr>
            <p:cNvPr id="65" name="TextBox 64">
              <a:extLst>
                <a:ext uri="{FF2B5EF4-FFF2-40B4-BE49-F238E27FC236}">
                  <a16:creationId xmlns:a16="http://schemas.microsoft.com/office/drawing/2014/main" id="{F4A71F77-E241-4600-BA07-0DDF2DB0914F}"/>
                </a:ext>
              </a:extLst>
            </p:cNvPr>
            <p:cNvSpPr txBox="1"/>
            <p:nvPr/>
          </p:nvSpPr>
          <p:spPr>
            <a:xfrm>
              <a:off x="10422596" y="1721472"/>
              <a:ext cx="613704" cy="284259"/>
            </a:xfrm>
            <a:prstGeom prst="rect">
              <a:avLst/>
            </a:prstGeom>
            <a:noFill/>
          </p:spPr>
          <p:txBody>
            <a:bodyPr wrap="square" rtlCol="0">
              <a:spAutoFit/>
            </a:bodyPr>
            <a:lstStyle/>
            <a:p>
              <a:r>
                <a:rPr lang="en-US" dirty="0"/>
                <a:t>0.7</a:t>
              </a:r>
            </a:p>
          </p:txBody>
        </p:sp>
        <p:sp>
          <p:nvSpPr>
            <p:cNvPr id="66" name="TextBox 65">
              <a:extLst>
                <a:ext uri="{FF2B5EF4-FFF2-40B4-BE49-F238E27FC236}">
                  <a16:creationId xmlns:a16="http://schemas.microsoft.com/office/drawing/2014/main" id="{208B8C7F-AF9A-4B70-9940-A2C9EBADFF60}"/>
                </a:ext>
              </a:extLst>
            </p:cNvPr>
            <p:cNvSpPr txBox="1"/>
            <p:nvPr/>
          </p:nvSpPr>
          <p:spPr>
            <a:xfrm>
              <a:off x="9540330" y="2438738"/>
              <a:ext cx="762654" cy="284259"/>
            </a:xfrm>
            <a:prstGeom prst="rect">
              <a:avLst/>
            </a:prstGeom>
            <a:noFill/>
          </p:spPr>
          <p:txBody>
            <a:bodyPr wrap="square" rtlCol="0">
              <a:spAutoFit/>
            </a:bodyPr>
            <a:lstStyle/>
            <a:p>
              <a:r>
                <a:rPr lang="en-US" dirty="0"/>
                <a:t>0.2</a:t>
              </a:r>
            </a:p>
          </p:txBody>
        </p:sp>
        <p:pic>
          <p:nvPicPr>
            <p:cNvPr id="67" name="Picture 66">
              <a:extLst>
                <a:ext uri="{FF2B5EF4-FFF2-40B4-BE49-F238E27FC236}">
                  <a16:creationId xmlns:a16="http://schemas.microsoft.com/office/drawing/2014/main" id="{7430206B-2AAC-4EE9-B695-3FFD84D49541}"/>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980851" y="2653668"/>
              <a:ext cx="376821" cy="333077"/>
            </a:xfrm>
            <a:prstGeom prst="rect">
              <a:avLst/>
            </a:prstGeom>
          </p:spPr>
        </p:pic>
        <p:pic>
          <p:nvPicPr>
            <p:cNvPr id="68" name="Picture 67">
              <a:extLst>
                <a:ext uri="{FF2B5EF4-FFF2-40B4-BE49-F238E27FC236}">
                  <a16:creationId xmlns:a16="http://schemas.microsoft.com/office/drawing/2014/main" id="{D63BCA83-DF7B-47FF-8F81-9CBFA4E80784}"/>
                </a:ext>
              </a:extLst>
            </p:cNvPr>
            <p:cNvPicPr>
              <a:picLocks noChangeAspect="1"/>
            </p:cNvPicPr>
            <p:nvPr/>
          </p:nvPicPr>
          <p:blipFill>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flipH="1">
              <a:off x="10784922" y="1444113"/>
              <a:ext cx="353684" cy="312626"/>
            </a:xfrm>
            <a:prstGeom prst="rect">
              <a:avLst/>
            </a:prstGeom>
          </p:spPr>
        </p:pic>
        <p:pic>
          <p:nvPicPr>
            <p:cNvPr id="69" name="Picture 68">
              <a:extLst>
                <a:ext uri="{FF2B5EF4-FFF2-40B4-BE49-F238E27FC236}">
                  <a16:creationId xmlns:a16="http://schemas.microsoft.com/office/drawing/2014/main" id="{F4CED7C7-9D41-4AD7-9075-232B3230948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876221" y="2579860"/>
              <a:ext cx="439348" cy="477474"/>
            </a:xfrm>
            <a:prstGeom prst="rect">
              <a:avLst/>
            </a:prstGeom>
          </p:spPr>
        </p:pic>
        <p:pic>
          <p:nvPicPr>
            <p:cNvPr id="70" name="Picture 69">
              <a:extLst>
                <a:ext uri="{FF2B5EF4-FFF2-40B4-BE49-F238E27FC236}">
                  <a16:creationId xmlns:a16="http://schemas.microsoft.com/office/drawing/2014/main" id="{DD6BDEFB-77B0-42C4-A0F7-45AC459A681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9869765" y="1896711"/>
              <a:ext cx="480109" cy="268770"/>
            </a:xfrm>
            <a:prstGeom prst="rect">
              <a:avLst/>
            </a:prstGeom>
          </p:spPr>
        </p:pic>
      </p:grpSp>
      <p:grpSp>
        <p:nvGrpSpPr>
          <p:cNvPr id="72" name="Group 71">
            <a:extLst>
              <a:ext uri="{FF2B5EF4-FFF2-40B4-BE49-F238E27FC236}">
                <a16:creationId xmlns:a16="http://schemas.microsoft.com/office/drawing/2014/main" id="{F2E92D2E-FBEC-4AA9-9AE8-4B0A3B8F41CD}"/>
              </a:ext>
            </a:extLst>
          </p:cNvPr>
          <p:cNvGrpSpPr/>
          <p:nvPr/>
        </p:nvGrpSpPr>
        <p:grpSpPr>
          <a:xfrm>
            <a:off x="8235371" y="2929029"/>
            <a:ext cx="3765682" cy="1707859"/>
            <a:chOff x="7566814" y="1196667"/>
            <a:chExt cx="3935308" cy="2232333"/>
          </a:xfrm>
        </p:grpSpPr>
        <p:pic>
          <p:nvPicPr>
            <p:cNvPr id="73" name="Picture 72">
              <a:extLst>
                <a:ext uri="{FF2B5EF4-FFF2-40B4-BE49-F238E27FC236}">
                  <a16:creationId xmlns:a16="http://schemas.microsoft.com/office/drawing/2014/main" id="{70972D3A-5D8D-494B-9560-54FC28B6D2A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93845" y="1196667"/>
              <a:ext cx="618091" cy="569417"/>
            </a:xfrm>
            <a:prstGeom prst="rect">
              <a:avLst/>
            </a:prstGeom>
          </p:spPr>
        </p:pic>
        <p:sp>
          <p:nvSpPr>
            <p:cNvPr id="74" name="Oval 73">
              <a:extLst>
                <a:ext uri="{FF2B5EF4-FFF2-40B4-BE49-F238E27FC236}">
                  <a16:creationId xmlns:a16="http://schemas.microsoft.com/office/drawing/2014/main" id="{8358F3CF-1D31-4DCB-AECA-48F55268A3E1}"/>
                </a:ext>
              </a:extLst>
            </p:cNvPr>
            <p:cNvSpPr/>
            <p:nvPr/>
          </p:nvSpPr>
          <p:spPr>
            <a:xfrm>
              <a:off x="7566814" y="20969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75" name="Oval 74">
              <a:extLst>
                <a:ext uri="{FF2B5EF4-FFF2-40B4-BE49-F238E27FC236}">
                  <a16:creationId xmlns:a16="http://schemas.microsoft.com/office/drawing/2014/main" id="{B6EDF6BE-C51A-4C42-9FFD-EF5E49A9C4FB}"/>
                </a:ext>
              </a:extLst>
            </p:cNvPr>
            <p:cNvSpPr/>
            <p:nvPr/>
          </p:nvSpPr>
          <p:spPr>
            <a:xfrm>
              <a:off x="9377305" y="122809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76" name="Oval 75">
              <a:extLst>
                <a:ext uri="{FF2B5EF4-FFF2-40B4-BE49-F238E27FC236}">
                  <a16:creationId xmlns:a16="http://schemas.microsoft.com/office/drawing/2014/main" id="{2F846AC6-5E8D-491D-B60B-049B4CD49456}"/>
                </a:ext>
              </a:extLst>
            </p:cNvPr>
            <p:cNvSpPr/>
            <p:nvPr/>
          </p:nvSpPr>
          <p:spPr>
            <a:xfrm>
              <a:off x="9570767" y="308539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77" name="Oval 76">
              <a:extLst>
                <a:ext uri="{FF2B5EF4-FFF2-40B4-BE49-F238E27FC236}">
                  <a16:creationId xmlns:a16="http://schemas.microsoft.com/office/drawing/2014/main" id="{0B2A996D-9876-4D0D-B6F6-C21794A26FA1}"/>
                </a:ext>
              </a:extLst>
            </p:cNvPr>
            <p:cNvSpPr/>
            <p:nvPr/>
          </p:nvSpPr>
          <p:spPr>
            <a:xfrm>
              <a:off x="11187797" y="220810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cxnSp>
          <p:nvCxnSpPr>
            <p:cNvPr id="78" name="Straight Arrow Connector 77">
              <a:extLst>
                <a:ext uri="{FF2B5EF4-FFF2-40B4-BE49-F238E27FC236}">
                  <a16:creationId xmlns:a16="http://schemas.microsoft.com/office/drawing/2014/main" id="{2D0FA257-8205-4394-9100-280B24B126BA}"/>
                </a:ext>
              </a:extLst>
            </p:cNvPr>
            <p:cNvCxnSpPr>
              <a:stCxn id="75" idx="6"/>
              <a:endCxn id="77" idx="1"/>
            </p:cNvCxnSpPr>
            <p:nvPr/>
          </p:nvCxnSpPr>
          <p:spPr>
            <a:xfrm>
              <a:off x="9691630" y="1385258"/>
              <a:ext cx="1542199" cy="86887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2AC688C8-8D05-447A-9DA1-06CB94E5F1D0}"/>
                </a:ext>
              </a:extLst>
            </p:cNvPr>
            <p:cNvCxnSpPr>
              <a:stCxn id="74" idx="5"/>
              <a:endCxn id="76" idx="2"/>
            </p:cNvCxnSpPr>
            <p:nvPr/>
          </p:nvCxnSpPr>
          <p:spPr>
            <a:xfrm>
              <a:off x="7835107" y="2365268"/>
              <a:ext cx="1735660" cy="87729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DD56414E-B689-40A1-A1CF-109B3867E3AA}"/>
                </a:ext>
              </a:extLst>
            </p:cNvPr>
            <p:cNvCxnSpPr>
              <a:stCxn id="74" idx="6"/>
              <a:endCxn id="77" idx="2"/>
            </p:cNvCxnSpPr>
            <p:nvPr/>
          </p:nvCxnSpPr>
          <p:spPr>
            <a:xfrm>
              <a:off x="7881139" y="2254138"/>
              <a:ext cx="3306658" cy="11113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77D76CF8-3B42-466E-BF1B-58B41724A7DC}"/>
                </a:ext>
              </a:extLst>
            </p:cNvPr>
            <p:cNvCxnSpPr>
              <a:stCxn id="76" idx="6"/>
              <a:endCxn id="77" idx="3"/>
            </p:cNvCxnSpPr>
            <p:nvPr/>
          </p:nvCxnSpPr>
          <p:spPr>
            <a:xfrm flipV="1">
              <a:off x="9885092" y="2476398"/>
              <a:ext cx="1348737" cy="76616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9269AFDE-2B88-4A6C-B4CC-8B4AE42CCD21}"/>
                </a:ext>
              </a:extLst>
            </p:cNvPr>
            <p:cNvCxnSpPr>
              <a:stCxn id="74" idx="0"/>
              <a:endCxn id="75" idx="2"/>
            </p:cNvCxnSpPr>
            <p:nvPr/>
          </p:nvCxnSpPr>
          <p:spPr>
            <a:xfrm flipV="1">
              <a:off x="7723977" y="1385258"/>
              <a:ext cx="1653328" cy="71171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5CCAC6C5-8E02-4174-BB47-68D29C980918}"/>
                </a:ext>
              </a:extLst>
            </p:cNvPr>
            <p:cNvSpPr txBox="1"/>
            <p:nvPr/>
          </p:nvSpPr>
          <p:spPr>
            <a:xfrm>
              <a:off x="9244727" y="2253023"/>
              <a:ext cx="775632" cy="482752"/>
            </a:xfrm>
            <a:prstGeom prst="rect">
              <a:avLst/>
            </a:prstGeom>
            <a:noFill/>
          </p:spPr>
          <p:txBody>
            <a:bodyPr wrap="square" rtlCol="0">
              <a:spAutoFit/>
            </a:bodyPr>
            <a:lstStyle/>
            <a:p>
              <a:r>
                <a:rPr lang="en-US" dirty="0"/>
                <a:t>0.74</a:t>
              </a:r>
            </a:p>
          </p:txBody>
        </p:sp>
        <p:sp>
          <p:nvSpPr>
            <p:cNvPr id="84" name="TextBox 83">
              <a:extLst>
                <a:ext uri="{FF2B5EF4-FFF2-40B4-BE49-F238E27FC236}">
                  <a16:creationId xmlns:a16="http://schemas.microsoft.com/office/drawing/2014/main" id="{BD9E372D-8CFF-4C76-971A-87CE2F7DBAC0}"/>
                </a:ext>
              </a:extLst>
            </p:cNvPr>
            <p:cNvSpPr txBox="1"/>
            <p:nvPr/>
          </p:nvSpPr>
          <p:spPr>
            <a:xfrm>
              <a:off x="8527329" y="1598542"/>
              <a:ext cx="750284" cy="482752"/>
            </a:xfrm>
            <a:prstGeom prst="rect">
              <a:avLst/>
            </a:prstGeom>
            <a:noFill/>
          </p:spPr>
          <p:txBody>
            <a:bodyPr wrap="square" rtlCol="0">
              <a:spAutoFit/>
            </a:bodyPr>
            <a:lstStyle/>
            <a:p>
              <a:r>
                <a:rPr lang="en-US" dirty="0"/>
                <a:t>0.32</a:t>
              </a:r>
            </a:p>
          </p:txBody>
        </p:sp>
        <p:sp>
          <p:nvSpPr>
            <p:cNvPr id="85" name="TextBox 84">
              <a:extLst>
                <a:ext uri="{FF2B5EF4-FFF2-40B4-BE49-F238E27FC236}">
                  <a16:creationId xmlns:a16="http://schemas.microsoft.com/office/drawing/2014/main" id="{DD6DFC12-F1E6-44B0-9C29-0E8832602137}"/>
                </a:ext>
              </a:extLst>
            </p:cNvPr>
            <p:cNvSpPr txBox="1"/>
            <p:nvPr/>
          </p:nvSpPr>
          <p:spPr>
            <a:xfrm>
              <a:off x="9993908" y="2564161"/>
              <a:ext cx="727376" cy="482752"/>
            </a:xfrm>
            <a:prstGeom prst="rect">
              <a:avLst/>
            </a:prstGeom>
            <a:noFill/>
          </p:spPr>
          <p:txBody>
            <a:bodyPr wrap="square" rtlCol="0">
              <a:spAutoFit/>
            </a:bodyPr>
            <a:lstStyle/>
            <a:p>
              <a:r>
                <a:rPr lang="en-US" dirty="0"/>
                <a:t>0.04</a:t>
              </a:r>
            </a:p>
          </p:txBody>
        </p:sp>
        <p:sp>
          <p:nvSpPr>
            <p:cNvPr id="86" name="TextBox 85">
              <a:extLst>
                <a:ext uri="{FF2B5EF4-FFF2-40B4-BE49-F238E27FC236}">
                  <a16:creationId xmlns:a16="http://schemas.microsoft.com/office/drawing/2014/main" id="{2E19C25B-DCAB-45CD-8CA5-C04BC8B52DB2}"/>
                </a:ext>
              </a:extLst>
            </p:cNvPr>
            <p:cNvSpPr txBox="1"/>
            <p:nvPr/>
          </p:nvSpPr>
          <p:spPr>
            <a:xfrm>
              <a:off x="9793418" y="1683070"/>
              <a:ext cx="704807" cy="482752"/>
            </a:xfrm>
            <a:prstGeom prst="rect">
              <a:avLst/>
            </a:prstGeom>
            <a:noFill/>
          </p:spPr>
          <p:txBody>
            <a:bodyPr wrap="square" rtlCol="0">
              <a:spAutoFit/>
            </a:bodyPr>
            <a:lstStyle/>
            <a:p>
              <a:r>
                <a:rPr lang="en-US" dirty="0"/>
                <a:t>0.51</a:t>
              </a:r>
            </a:p>
          </p:txBody>
        </p:sp>
        <p:sp>
          <p:nvSpPr>
            <p:cNvPr id="87" name="TextBox 86">
              <a:extLst>
                <a:ext uri="{FF2B5EF4-FFF2-40B4-BE49-F238E27FC236}">
                  <a16:creationId xmlns:a16="http://schemas.microsoft.com/office/drawing/2014/main" id="{C263503E-A141-4BAF-B7BD-22DE1DED3DCB}"/>
                </a:ext>
              </a:extLst>
            </p:cNvPr>
            <p:cNvSpPr txBox="1"/>
            <p:nvPr/>
          </p:nvSpPr>
          <p:spPr>
            <a:xfrm>
              <a:off x="8739561" y="2614998"/>
              <a:ext cx="875869" cy="482752"/>
            </a:xfrm>
            <a:prstGeom prst="rect">
              <a:avLst/>
            </a:prstGeom>
            <a:noFill/>
          </p:spPr>
          <p:txBody>
            <a:bodyPr wrap="square" rtlCol="0">
              <a:spAutoFit/>
            </a:bodyPr>
            <a:lstStyle/>
            <a:p>
              <a:r>
                <a:rPr lang="en-US" dirty="0"/>
                <a:t>2.32</a:t>
              </a:r>
            </a:p>
          </p:txBody>
        </p:sp>
        <p:pic>
          <p:nvPicPr>
            <p:cNvPr id="88" name="Picture 87">
              <a:extLst>
                <a:ext uri="{FF2B5EF4-FFF2-40B4-BE49-F238E27FC236}">
                  <a16:creationId xmlns:a16="http://schemas.microsoft.com/office/drawing/2014/main" id="{BC16BB49-F694-4DFC-9EA7-1D379D4F24C5}"/>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518064" y="2904526"/>
              <a:ext cx="432760" cy="432760"/>
            </a:xfrm>
            <a:prstGeom prst="rect">
              <a:avLst/>
            </a:prstGeom>
          </p:spPr>
        </p:pic>
        <p:pic>
          <p:nvPicPr>
            <p:cNvPr id="89" name="Picture 88">
              <a:extLst>
                <a:ext uri="{FF2B5EF4-FFF2-40B4-BE49-F238E27FC236}">
                  <a16:creationId xmlns:a16="http://schemas.microsoft.com/office/drawing/2014/main" id="{9447841E-AEE8-429F-93A3-333ED56EF691}"/>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flipH="1">
              <a:off x="10293049" y="1332977"/>
              <a:ext cx="406188" cy="406188"/>
            </a:xfrm>
            <a:prstGeom prst="rect">
              <a:avLst/>
            </a:prstGeom>
          </p:spPr>
        </p:pic>
        <p:pic>
          <p:nvPicPr>
            <p:cNvPr id="90" name="Picture 89">
              <a:extLst>
                <a:ext uri="{FF2B5EF4-FFF2-40B4-BE49-F238E27FC236}">
                  <a16:creationId xmlns:a16="http://schemas.microsoft.com/office/drawing/2014/main" id="{DCCED1DB-62F4-45A2-813B-E3670E60F59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101004" y="2808629"/>
              <a:ext cx="504568" cy="620371"/>
            </a:xfrm>
            <a:prstGeom prst="rect">
              <a:avLst/>
            </a:prstGeom>
          </p:spPr>
        </p:pic>
        <p:pic>
          <p:nvPicPr>
            <p:cNvPr id="91" name="Picture 90">
              <a:extLst>
                <a:ext uri="{FF2B5EF4-FFF2-40B4-BE49-F238E27FC236}">
                  <a16:creationId xmlns:a16="http://schemas.microsoft.com/office/drawing/2014/main" id="{EFB49B6E-8765-4D4C-80DA-05F85DE15C5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9242038" y="1921028"/>
              <a:ext cx="551380" cy="349207"/>
            </a:xfrm>
            <a:prstGeom prst="rect">
              <a:avLst/>
            </a:prstGeom>
          </p:spPr>
        </p:pic>
      </p:grpSp>
      <p:sp>
        <p:nvSpPr>
          <p:cNvPr id="50" name="Rectangle 49">
            <a:extLst>
              <a:ext uri="{FF2B5EF4-FFF2-40B4-BE49-F238E27FC236}">
                <a16:creationId xmlns:a16="http://schemas.microsoft.com/office/drawing/2014/main" id="{66D75B2F-D211-4213-AB73-347F8F32CEB2}"/>
              </a:ext>
            </a:extLst>
          </p:cNvPr>
          <p:cNvSpPr/>
          <p:nvPr/>
        </p:nvSpPr>
        <p:spPr>
          <a:xfrm>
            <a:off x="8244206" y="2807478"/>
            <a:ext cx="3756847" cy="194616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Weighted Shortest Paths</a:t>
            </a:r>
          </a:p>
        </p:txBody>
      </p:sp>
      <p:sp>
        <p:nvSpPr>
          <p:cNvPr id="48" name="Rectangle 47">
            <a:extLst>
              <a:ext uri="{FF2B5EF4-FFF2-40B4-BE49-F238E27FC236}">
                <a16:creationId xmlns:a16="http://schemas.microsoft.com/office/drawing/2014/main" id="{23B6CB98-6225-4C91-8118-E4FC7761365E}"/>
              </a:ext>
            </a:extLst>
          </p:cNvPr>
          <p:cNvSpPr/>
          <p:nvPr/>
        </p:nvSpPr>
        <p:spPr>
          <a:xfrm>
            <a:off x="3759549" y="1112556"/>
            <a:ext cx="4243808" cy="2252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Input</a:t>
            </a:r>
          </a:p>
        </p:txBody>
      </p:sp>
      <p:sp>
        <p:nvSpPr>
          <p:cNvPr id="49" name="Rectangle 48">
            <a:extLst>
              <a:ext uri="{FF2B5EF4-FFF2-40B4-BE49-F238E27FC236}">
                <a16:creationId xmlns:a16="http://schemas.microsoft.com/office/drawing/2014/main" id="{550BE078-E3C0-4FFC-A176-28DFB14F389B}"/>
              </a:ext>
            </a:extLst>
          </p:cNvPr>
          <p:cNvSpPr/>
          <p:nvPr/>
        </p:nvSpPr>
        <p:spPr>
          <a:xfrm>
            <a:off x="3806621" y="4193968"/>
            <a:ext cx="4243808" cy="2252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Output</a:t>
            </a:r>
          </a:p>
        </p:txBody>
      </p:sp>
    </p:spTree>
    <p:extLst>
      <p:ext uri="{BB962C8B-B14F-4D97-AF65-F5344CB8AC3E}">
        <p14:creationId xmlns:p14="http://schemas.microsoft.com/office/powerpoint/2010/main" val="304382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9167E-6 5.55112E-17 L 0.32448 -0.00741 " pathEditMode="relative" rAng="0" ptsTypes="AA">
                                      <p:cBhvr>
                                        <p:cTn id="6" dur="2000" fill="hold"/>
                                        <p:tgtEl>
                                          <p:spTgt spid="47"/>
                                        </p:tgtEl>
                                        <p:attrNameLst>
                                          <p:attrName>ppt_x</p:attrName>
                                          <p:attrName>ppt_y</p:attrName>
                                        </p:attrNameLst>
                                      </p:cBhvr>
                                      <p:rCtr x="16224" y="-370"/>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3.75E-6 1.11111E-6 L 0.35144 -0.04051 " pathEditMode="relative" rAng="0" ptsTypes="AA">
                                      <p:cBhvr>
                                        <p:cTn id="9" dur="2000" fill="hold"/>
                                        <p:tgtEl>
                                          <p:spTgt spid="27"/>
                                        </p:tgtEl>
                                        <p:attrNameLst>
                                          <p:attrName>ppt_x</p:attrName>
                                          <p:attrName>ppt_y</p:attrName>
                                        </p:attrNameLst>
                                      </p:cBhvr>
                                      <p:rCtr x="17565" y="-2037"/>
                                    </p:animMotion>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0.35144 -0.04051 L 0.35886 0.22523 " pathEditMode="relative" rAng="0" ptsTypes="AA">
                                      <p:cBhvr>
                                        <p:cTn id="13" dur="2000" fill="hold"/>
                                        <p:tgtEl>
                                          <p:spTgt spid="27"/>
                                        </p:tgtEl>
                                        <p:attrNameLst>
                                          <p:attrName>ppt_x</p:attrName>
                                          <p:attrName>ppt_y</p:attrName>
                                        </p:attrNameLst>
                                      </p:cBhvr>
                                      <p:rCtr x="365" y="13218"/>
                                    </p:animMotion>
                                  </p:childTnLst>
                                </p:cTn>
                              </p:par>
                            </p:childTnLst>
                          </p:cTn>
                        </p:par>
                        <p:par>
                          <p:cTn id="14" fill="hold">
                            <p:stCondLst>
                              <p:cond delay="2000"/>
                            </p:stCondLst>
                            <p:childTnLst>
                              <p:par>
                                <p:cTn id="15" presetID="42" presetClass="path" presetSubtype="0" accel="50000" decel="50000" fill="hold" nodeType="afterEffect">
                                  <p:stCondLst>
                                    <p:cond delay="0"/>
                                  </p:stCondLst>
                                  <p:childTnLst>
                                    <p:animMotion origin="layout" path="M 2.08333E-6 -3.7037E-7 L -0.00156 0.2787 " pathEditMode="relative" rAng="0" ptsTypes="AA">
                                      <p:cBhvr>
                                        <p:cTn id="16" dur="2000" fill="hold"/>
                                        <p:tgtEl>
                                          <p:spTgt spid="72"/>
                                        </p:tgtEl>
                                        <p:attrNameLst>
                                          <p:attrName>ppt_x</p:attrName>
                                          <p:attrName>ppt_y</p:attrName>
                                        </p:attrNameLst>
                                      </p:cBhvr>
                                      <p:rCtr x="-78" y="13935"/>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0.00313 0.2787 L -0.35091 0.21227 " pathEditMode="relative" rAng="0" ptsTypes="AA">
                                      <p:cBhvr>
                                        <p:cTn id="20" dur="2000" fill="hold"/>
                                        <p:tgtEl>
                                          <p:spTgt spid="72"/>
                                        </p:tgtEl>
                                        <p:attrNameLst>
                                          <p:attrName>ppt_x</p:attrName>
                                          <p:attrName>ppt_y</p:attrName>
                                        </p:attrNameLst>
                                      </p:cBhvr>
                                      <p:rCtr x="-17396" y="-3333"/>
                                    </p:animMotion>
                                  </p:childTnLst>
                                </p:cTn>
                              </p:par>
                            </p:childTnLst>
                          </p:cTn>
                        </p:par>
                        <p:par>
                          <p:cTn id="21" fill="hold">
                            <p:stCondLst>
                              <p:cond delay="2000"/>
                            </p:stCondLst>
                            <p:childTnLst>
                              <p:par>
                                <p:cTn id="22" presetID="42" presetClass="path" presetSubtype="0" accel="50000" decel="50000" fill="hold" nodeType="afterEffect">
                                  <p:stCondLst>
                                    <p:cond delay="0"/>
                                  </p:stCondLst>
                                  <p:childTnLst>
                                    <p:animMotion origin="layout" path="M 1.04167E-6 1.11111E-6 L -0.325 -0.00695 " pathEditMode="relative" rAng="0" ptsTypes="AA">
                                      <p:cBhvr>
                                        <p:cTn id="23" dur="2000" fill="hold"/>
                                        <p:tgtEl>
                                          <p:spTgt spid="71"/>
                                        </p:tgtEl>
                                        <p:attrNameLst>
                                          <p:attrName>ppt_x</p:attrName>
                                          <p:attrName>ppt_y</p:attrName>
                                        </p:attrNameLst>
                                      </p:cBhvr>
                                      <p:rCtr x="-16250" y="-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FDBB02-49E6-456F-A879-A1E1020E311E}"/>
              </a:ext>
            </a:extLst>
          </p:cNvPr>
          <p:cNvSpPr>
            <a:spLocks noGrp="1"/>
          </p:cNvSpPr>
          <p:nvPr>
            <p:ph type="title"/>
          </p:nvPr>
        </p:nvSpPr>
        <p:spPr/>
        <p:txBody>
          <a:bodyPr/>
          <a:lstStyle/>
          <a:p>
            <a:r>
              <a:rPr lang="en-US" dirty="0"/>
              <a:t>Graph Modeling</a:t>
            </a:r>
          </a:p>
        </p:txBody>
      </p:sp>
      <p:sp>
        <p:nvSpPr>
          <p:cNvPr id="5" name="Text Placeholder 4">
            <a:extLst>
              <a:ext uri="{FF2B5EF4-FFF2-40B4-BE49-F238E27FC236}">
                <a16:creationId xmlns:a16="http://schemas.microsoft.com/office/drawing/2014/main" id="{573CDA03-7A04-4652-BB0B-EA54BBA73B6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58217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BFB0-D8A2-4CEC-9140-151EF6A054C8}"/>
              </a:ext>
            </a:extLst>
          </p:cNvPr>
          <p:cNvSpPr>
            <a:spLocks noGrp="1"/>
          </p:cNvSpPr>
          <p:nvPr>
            <p:ph type="title"/>
          </p:nvPr>
        </p:nvSpPr>
        <p:spPr/>
        <p:txBody>
          <a:bodyPr/>
          <a:lstStyle/>
          <a:p>
            <a:r>
              <a:rPr lang="en-US" dirty="0"/>
              <a:t>Graph Modeling</a:t>
            </a:r>
          </a:p>
        </p:txBody>
      </p:sp>
      <p:sp>
        <p:nvSpPr>
          <p:cNvPr id="3" name="Content Placeholder 2">
            <a:extLst>
              <a:ext uri="{FF2B5EF4-FFF2-40B4-BE49-F238E27FC236}">
                <a16:creationId xmlns:a16="http://schemas.microsoft.com/office/drawing/2014/main" id="{0F556317-9F80-4438-B813-5C803B596679}"/>
              </a:ext>
            </a:extLst>
          </p:cNvPr>
          <p:cNvSpPr>
            <a:spLocks noGrp="1"/>
          </p:cNvSpPr>
          <p:nvPr>
            <p:ph idx="1"/>
          </p:nvPr>
        </p:nvSpPr>
        <p:spPr/>
        <p:txBody>
          <a:bodyPr>
            <a:normAutofit/>
          </a:bodyPr>
          <a:lstStyle/>
          <a:p>
            <a:r>
              <a:rPr lang="en-US" sz="2800" dirty="0"/>
              <a:t>Much of the time you don’t need a new graph algorithm.</a:t>
            </a:r>
          </a:p>
          <a:p>
            <a:r>
              <a:rPr lang="en-US" sz="2800" dirty="0"/>
              <a:t>What you need is to figure out what graph to make and which graph algorithm to run.</a:t>
            </a:r>
          </a:p>
          <a:p>
            <a:endParaRPr lang="en-US" sz="2800" dirty="0"/>
          </a:p>
          <a:p>
            <a:r>
              <a:rPr lang="en-US" sz="2800" dirty="0"/>
              <a:t>“Graph modeling”</a:t>
            </a:r>
          </a:p>
          <a:p>
            <a:r>
              <a:rPr lang="en-US" sz="2800" dirty="0"/>
              <a:t>Going from word problem to graph algorithm. </a:t>
            </a:r>
          </a:p>
          <a:p>
            <a:r>
              <a:rPr lang="en-US" sz="2800" dirty="0"/>
              <a:t>Often finding a clever way to turn your requirements into graph features. </a:t>
            </a:r>
          </a:p>
          <a:p>
            <a:r>
              <a:rPr lang="en-US" sz="2800" dirty="0"/>
              <a:t>Mix of “standard bag of tricks” and new creativity. </a:t>
            </a:r>
          </a:p>
        </p:txBody>
      </p:sp>
    </p:spTree>
    <p:extLst>
      <p:ext uri="{BB962C8B-B14F-4D97-AF65-F5344CB8AC3E}">
        <p14:creationId xmlns:p14="http://schemas.microsoft.com/office/powerpoint/2010/main" val="20880653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Graph Modeling Process</a:t>
            </a:r>
          </a:p>
        </p:txBody>
      </p:sp>
      <p:sp>
        <p:nvSpPr>
          <p:cNvPr id="9" name="Content Placeholder 8"/>
          <p:cNvSpPr>
            <a:spLocks noGrp="1"/>
          </p:cNvSpPr>
          <p:nvPr>
            <p:ph idx="1"/>
          </p:nvPr>
        </p:nvSpPr>
        <p:spPr/>
        <p:txBody>
          <a:bodyPr>
            <a:normAutofit/>
          </a:bodyPr>
          <a:lstStyle/>
          <a:p>
            <a:r>
              <a:rPr lang="en-US" sz="2800" dirty="0"/>
              <a:t>1. What are your fundamental objects?</a:t>
            </a:r>
          </a:p>
          <a:p>
            <a:pPr lvl="1"/>
            <a:r>
              <a:rPr lang="en-US" sz="2800" dirty="0"/>
              <a:t>Those will probably become your vertices.</a:t>
            </a:r>
          </a:p>
          <a:p>
            <a:r>
              <a:rPr lang="en-US" sz="2800" dirty="0"/>
              <a:t>2. How are those objects related?</a:t>
            </a:r>
          </a:p>
          <a:p>
            <a:pPr lvl="1"/>
            <a:r>
              <a:rPr lang="en-US" sz="2800" dirty="0"/>
              <a:t>Represent those relationships with edges.</a:t>
            </a:r>
          </a:p>
          <a:p>
            <a:r>
              <a:rPr lang="en-US" sz="2800" dirty="0"/>
              <a:t>3. How is what I’m looking for encoded in the graph?</a:t>
            </a:r>
          </a:p>
          <a:p>
            <a:pPr lvl="1"/>
            <a:r>
              <a:rPr lang="en-US" sz="2800" dirty="0"/>
              <a:t>Do I need a path from s to t? The shortest path from s to t? A minimum spanning tree? Something else?</a:t>
            </a:r>
          </a:p>
          <a:p>
            <a:r>
              <a:rPr lang="en-US" sz="2800" dirty="0"/>
              <a:t>4. Do I know how to find what I’m looking for?</a:t>
            </a:r>
          </a:p>
          <a:p>
            <a:pPr lvl="1"/>
            <a:r>
              <a:rPr lang="en-US" sz="2800" dirty="0"/>
              <a:t>Then run that algorithm/combination of algorithms</a:t>
            </a:r>
          </a:p>
          <a:p>
            <a:pPr lvl="1"/>
            <a:r>
              <a:rPr lang="en-US" sz="2800" dirty="0"/>
              <a:t>Otherwise go back to step 1 and try again.</a:t>
            </a:r>
          </a:p>
        </p:txBody>
      </p:sp>
    </p:spTree>
    <p:extLst>
      <p:ext uri="{BB962C8B-B14F-4D97-AF65-F5344CB8AC3E}">
        <p14:creationId xmlns:p14="http://schemas.microsoft.com/office/powerpoint/2010/main" val="19806501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9E32E-5498-435A-891A-94BF29EB5926}"/>
              </a:ext>
            </a:extLst>
          </p:cNvPr>
          <p:cNvSpPr>
            <a:spLocks noGrp="1"/>
          </p:cNvSpPr>
          <p:nvPr>
            <p:ph type="title"/>
          </p:nvPr>
        </p:nvSpPr>
        <p:spPr/>
        <p:txBody>
          <a:bodyPr/>
          <a:lstStyle/>
          <a:p>
            <a:r>
              <a:rPr lang="en-US" dirty="0"/>
              <a:t>Scenario #2</a:t>
            </a:r>
          </a:p>
        </p:txBody>
      </p:sp>
      <p:sp>
        <p:nvSpPr>
          <p:cNvPr id="3" name="Content Placeholder 2">
            <a:extLst>
              <a:ext uri="{FF2B5EF4-FFF2-40B4-BE49-F238E27FC236}">
                <a16:creationId xmlns:a16="http://schemas.microsoft.com/office/drawing/2014/main" id="{CF92BB20-DE42-4BD4-A490-FDD4B6AD20AE}"/>
              </a:ext>
            </a:extLst>
          </p:cNvPr>
          <p:cNvSpPr>
            <a:spLocks noGrp="1"/>
          </p:cNvSpPr>
          <p:nvPr>
            <p:ph idx="1"/>
          </p:nvPr>
        </p:nvSpPr>
        <p:spPr>
          <a:xfrm>
            <a:off x="575240" y="1463857"/>
            <a:ext cx="5616010" cy="4845504"/>
          </a:xfrm>
        </p:spPr>
        <p:txBody>
          <a:bodyPr/>
          <a:lstStyle/>
          <a:p>
            <a:r>
              <a:rPr lang="en-US" dirty="0"/>
              <a:t>Sports fans often use the “transitive law” to predict sports outcomes -- . </a:t>
            </a:r>
            <a:br>
              <a:rPr lang="en-US" dirty="0"/>
            </a:br>
            <a:r>
              <a:rPr lang="en-US" dirty="0"/>
              <a:t>In general, if you think A is better than B, and B is also better than C, then you expect that A is better than C.</a:t>
            </a:r>
          </a:p>
          <a:p>
            <a:r>
              <a:rPr lang="en-US" dirty="0"/>
              <a:t>Teams don’t all play each other – from data of games that have been played, determine if the “transitive law” is realistic, or misleading about at least one outcome.  </a:t>
            </a:r>
          </a:p>
        </p:txBody>
      </p:sp>
      <p:sp>
        <p:nvSpPr>
          <p:cNvPr id="4" name="TextBox 3">
            <a:extLst>
              <a:ext uri="{FF2B5EF4-FFF2-40B4-BE49-F238E27FC236}">
                <a16:creationId xmlns:a16="http://schemas.microsoft.com/office/drawing/2014/main" id="{90505321-B4C6-4FE1-A579-A3D5CB42A368}"/>
              </a:ext>
            </a:extLst>
          </p:cNvPr>
          <p:cNvSpPr txBox="1"/>
          <p:nvPr/>
        </p:nvSpPr>
        <p:spPr>
          <a:xfrm>
            <a:off x="6888834" y="1463857"/>
            <a:ext cx="4425884"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are the vertices?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the edges?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we looking for?</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do we run?</a:t>
            </a:r>
          </a:p>
        </p:txBody>
      </p:sp>
    </p:spTree>
    <p:extLst>
      <p:ext uri="{BB962C8B-B14F-4D97-AF65-F5344CB8AC3E}">
        <p14:creationId xmlns:p14="http://schemas.microsoft.com/office/powerpoint/2010/main" val="29824336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9E32E-5498-435A-891A-94BF29EB5926}"/>
              </a:ext>
            </a:extLst>
          </p:cNvPr>
          <p:cNvSpPr>
            <a:spLocks noGrp="1"/>
          </p:cNvSpPr>
          <p:nvPr>
            <p:ph type="title"/>
          </p:nvPr>
        </p:nvSpPr>
        <p:spPr/>
        <p:txBody>
          <a:bodyPr/>
          <a:lstStyle/>
          <a:p>
            <a:r>
              <a:rPr lang="en-US" dirty="0"/>
              <a:t>Scenario #2</a:t>
            </a:r>
          </a:p>
        </p:txBody>
      </p:sp>
      <p:sp>
        <p:nvSpPr>
          <p:cNvPr id="3" name="Content Placeholder 2">
            <a:extLst>
              <a:ext uri="{FF2B5EF4-FFF2-40B4-BE49-F238E27FC236}">
                <a16:creationId xmlns:a16="http://schemas.microsoft.com/office/drawing/2014/main" id="{CF92BB20-DE42-4BD4-A490-FDD4B6AD20AE}"/>
              </a:ext>
            </a:extLst>
          </p:cNvPr>
          <p:cNvSpPr>
            <a:spLocks noGrp="1"/>
          </p:cNvSpPr>
          <p:nvPr>
            <p:ph idx="1"/>
          </p:nvPr>
        </p:nvSpPr>
        <p:spPr>
          <a:xfrm>
            <a:off x="575240" y="1463857"/>
            <a:ext cx="5616010" cy="4845504"/>
          </a:xfrm>
        </p:spPr>
        <p:txBody>
          <a:bodyPr/>
          <a:lstStyle/>
          <a:p>
            <a:r>
              <a:rPr lang="en-US" dirty="0"/>
              <a:t>Sports fans often use the “transitive law” to predict sports outcomes -- . </a:t>
            </a:r>
            <a:br>
              <a:rPr lang="en-US" dirty="0"/>
            </a:br>
            <a:r>
              <a:rPr lang="en-US" dirty="0"/>
              <a:t>In general, if you think A is better than B, and B is also better than C, then you expect that A is better than C.</a:t>
            </a:r>
          </a:p>
          <a:p>
            <a:r>
              <a:rPr lang="en-US" dirty="0"/>
              <a:t>Teams don’t all play each other – from data of games that have been played, determine if the “transitive law” is realistic, or misleading about at least one outcome.  </a:t>
            </a:r>
          </a:p>
        </p:txBody>
      </p:sp>
      <p:sp>
        <p:nvSpPr>
          <p:cNvPr id="4" name="TextBox 3">
            <a:extLst>
              <a:ext uri="{FF2B5EF4-FFF2-40B4-BE49-F238E27FC236}">
                <a16:creationId xmlns:a16="http://schemas.microsoft.com/office/drawing/2014/main" id="{90505321-B4C6-4FE1-A579-A3D5CB42A368}"/>
              </a:ext>
            </a:extLst>
          </p:cNvPr>
          <p:cNvSpPr txBox="1"/>
          <p:nvPr/>
        </p:nvSpPr>
        <p:spPr>
          <a:xfrm>
            <a:off x="6888834" y="1242328"/>
            <a:ext cx="4425884"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are the vertices?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the edges?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we looking for?</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do we run?</a:t>
            </a:r>
          </a:p>
        </p:txBody>
      </p:sp>
      <p:sp>
        <p:nvSpPr>
          <p:cNvPr id="5" name="TextBox 4">
            <a:extLst>
              <a:ext uri="{FF2B5EF4-FFF2-40B4-BE49-F238E27FC236}">
                <a16:creationId xmlns:a16="http://schemas.microsoft.com/office/drawing/2014/main" id="{AED8EC4A-9BA3-4390-892A-35E461FB13EB}"/>
              </a:ext>
            </a:extLst>
          </p:cNvPr>
          <p:cNvSpPr txBox="1"/>
          <p:nvPr/>
        </p:nvSpPr>
        <p:spPr>
          <a:xfrm>
            <a:off x="7164371" y="1758100"/>
            <a:ext cx="2318994" cy="523220"/>
          </a:xfrm>
          <a:prstGeom prst="rect">
            <a:avLst/>
          </a:prstGeom>
          <a:noFill/>
        </p:spPr>
        <p:txBody>
          <a:bodyPr wrap="square" rtlCol="0">
            <a:spAutoFit/>
          </a:bodyPr>
          <a:lstStyle/>
          <a:p>
            <a:r>
              <a:rPr lang="en-US" sz="2800" dirty="0">
                <a:solidFill>
                  <a:srgbClr val="4C3282"/>
                </a:solidFill>
                <a:latin typeface="Segoe UI Semilight" panose="020B0402040204020203" pitchFamily="34" charset="0"/>
                <a:cs typeface="Segoe UI Semilight" panose="020B0402040204020203" pitchFamily="34" charset="0"/>
              </a:rPr>
              <a:t>Teams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0D8B147-47F3-4B6C-A307-14A34E7C6691}"/>
                  </a:ext>
                </a:extLst>
              </p:cNvPr>
              <p:cNvSpPr txBox="1"/>
              <p:nvPr/>
            </p:nvSpPr>
            <p:spPr>
              <a:xfrm>
                <a:off x="7164370" y="2945861"/>
                <a:ext cx="3601039" cy="954107"/>
              </a:xfrm>
              <a:prstGeom prst="rect">
                <a:avLst/>
              </a:prstGeom>
              <a:noFill/>
            </p:spPr>
            <p:txBody>
              <a:bodyPr wrap="square" rtlCol="0">
                <a:spAutoFit/>
              </a:bodyPr>
              <a:lstStyle/>
              <a:p>
                <a:r>
                  <a:rPr lang="en-US" sz="2800" dirty="0">
                    <a:solidFill>
                      <a:srgbClr val="4C3282"/>
                    </a:solidFill>
                    <a:latin typeface="Segoe UI Semilight" panose="020B0402040204020203" pitchFamily="34" charset="0"/>
                    <a:cs typeface="Segoe UI Semilight" panose="020B0402040204020203" pitchFamily="34" charset="0"/>
                  </a:rPr>
                  <a:t>Directed – Edge from </a:t>
                </a:r>
                <a14:m>
                  <m:oMath xmlns:m="http://schemas.openxmlformats.org/officeDocument/2006/math">
                    <m:r>
                      <a:rPr lang="en-US" sz="2800" b="0" i="1" smtClean="0">
                        <a:solidFill>
                          <a:srgbClr val="4C3282"/>
                        </a:solidFill>
                        <a:latin typeface="Cambria Math" panose="02040503050406030204" pitchFamily="18" charset="0"/>
                        <a:cs typeface="Segoe UI Semilight" panose="020B0402040204020203" pitchFamily="34" charset="0"/>
                      </a:rPr>
                      <m:t>𝑢</m:t>
                    </m:r>
                  </m:oMath>
                </a14:m>
                <a:r>
                  <a:rPr lang="en-US" sz="2800" dirty="0">
                    <a:solidFill>
                      <a:srgbClr val="4C3282"/>
                    </a:solidFill>
                    <a:latin typeface="Segoe UI Semilight" panose="020B0402040204020203" pitchFamily="34" charset="0"/>
                    <a:cs typeface="Segoe UI Semilight" panose="020B0402040204020203" pitchFamily="34" charset="0"/>
                  </a:rPr>
                  <a:t> to </a:t>
                </a:r>
                <a14:m>
                  <m:oMath xmlns:m="http://schemas.openxmlformats.org/officeDocument/2006/math">
                    <m:r>
                      <a:rPr lang="en-US" sz="2800" b="0" i="1" smtClean="0">
                        <a:solidFill>
                          <a:srgbClr val="4C3282"/>
                        </a:solidFill>
                        <a:latin typeface="Cambria Math" panose="02040503050406030204" pitchFamily="18" charset="0"/>
                        <a:cs typeface="Segoe UI Semilight" panose="020B0402040204020203" pitchFamily="34" charset="0"/>
                      </a:rPr>
                      <m:t>𝑣</m:t>
                    </m:r>
                  </m:oMath>
                </a14:m>
                <a:r>
                  <a:rPr lang="en-US" sz="2800" dirty="0">
                    <a:solidFill>
                      <a:srgbClr val="4C3282"/>
                    </a:solidFill>
                    <a:latin typeface="Segoe UI Semilight" panose="020B0402040204020203" pitchFamily="34" charset="0"/>
                    <a:cs typeface="Segoe UI Semilight" panose="020B0402040204020203" pitchFamily="34" charset="0"/>
                  </a:rPr>
                  <a:t> if </a:t>
                </a:r>
                <a14:m>
                  <m:oMath xmlns:m="http://schemas.openxmlformats.org/officeDocument/2006/math">
                    <m:r>
                      <a:rPr lang="en-US" sz="2800" b="0" i="1" smtClean="0">
                        <a:solidFill>
                          <a:srgbClr val="4C3282"/>
                        </a:solidFill>
                        <a:latin typeface="Cambria Math" panose="02040503050406030204" pitchFamily="18" charset="0"/>
                        <a:cs typeface="Segoe UI Semilight" panose="020B0402040204020203" pitchFamily="34" charset="0"/>
                      </a:rPr>
                      <m:t>𝑢</m:t>
                    </m:r>
                  </m:oMath>
                </a14:m>
                <a:r>
                  <a:rPr lang="en-US" sz="2800" dirty="0">
                    <a:solidFill>
                      <a:srgbClr val="4C3282"/>
                    </a:solidFill>
                    <a:latin typeface="Segoe UI Semilight" panose="020B0402040204020203" pitchFamily="34" charset="0"/>
                    <a:cs typeface="Segoe UI Semilight" panose="020B0402040204020203" pitchFamily="34" charset="0"/>
                  </a:rPr>
                  <a:t> beat </a:t>
                </a:r>
                <a14:m>
                  <m:oMath xmlns:m="http://schemas.openxmlformats.org/officeDocument/2006/math">
                    <m:r>
                      <a:rPr lang="en-US" sz="2800" b="0" i="1" smtClean="0">
                        <a:solidFill>
                          <a:srgbClr val="4C3282"/>
                        </a:solidFill>
                        <a:latin typeface="Cambria Math" panose="02040503050406030204" pitchFamily="18" charset="0"/>
                        <a:cs typeface="Segoe UI Semilight" panose="020B0402040204020203" pitchFamily="34" charset="0"/>
                      </a:rPr>
                      <m:t>𝑣</m:t>
                    </m:r>
                  </m:oMath>
                </a14:m>
                <a:r>
                  <a:rPr lang="en-US" sz="2800" dirty="0">
                    <a:solidFill>
                      <a:srgbClr val="4C3282"/>
                    </a:solidFill>
                    <a:latin typeface="Segoe UI Semilight" panose="020B0402040204020203" pitchFamily="34" charset="0"/>
                    <a:cs typeface="Segoe UI Semilight" panose="020B0402040204020203" pitchFamily="34" charset="0"/>
                  </a:rPr>
                  <a:t>.</a:t>
                </a:r>
              </a:p>
            </p:txBody>
          </p:sp>
        </mc:Choice>
        <mc:Fallback xmlns="">
          <p:sp>
            <p:nvSpPr>
              <p:cNvPr id="6" name="TextBox 5">
                <a:extLst>
                  <a:ext uri="{FF2B5EF4-FFF2-40B4-BE49-F238E27FC236}">
                    <a16:creationId xmlns:a16="http://schemas.microsoft.com/office/drawing/2014/main" id="{60D8B147-47F3-4B6C-A307-14A34E7C6691}"/>
                  </a:ext>
                </a:extLst>
              </p:cNvPr>
              <p:cNvSpPr txBox="1">
                <a:spLocks noRot="1" noChangeAspect="1" noMove="1" noResize="1" noEditPoints="1" noAdjustHandles="1" noChangeArrowheads="1" noChangeShapeType="1" noTextEdit="1"/>
              </p:cNvSpPr>
              <p:nvPr/>
            </p:nvSpPr>
            <p:spPr>
              <a:xfrm>
                <a:off x="7164370" y="2945861"/>
                <a:ext cx="3601039" cy="954107"/>
              </a:xfrm>
              <a:prstGeom prst="rect">
                <a:avLst/>
              </a:prstGeom>
              <a:blipFill>
                <a:blip r:embed="rId2"/>
                <a:stretch>
                  <a:fillRect l="-3384" t="-6369" r="-1354" b="-1656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2DB3304A-1907-4FF8-8F24-4248651BAA7B}"/>
              </a:ext>
            </a:extLst>
          </p:cNvPr>
          <p:cNvSpPr txBox="1"/>
          <p:nvPr/>
        </p:nvSpPr>
        <p:spPr>
          <a:xfrm>
            <a:off x="7128234" y="4282913"/>
            <a:ext cx="5063766" cy="830997"/>
          </a:xfrm>
          <a:prstGeom prst="rect">
            <a:avLst/>
          </a:prstGeom>
          <a:noFill/>
        </p:spPr>
        <p:txBody>
          <a:bodyPr wrap="square" rtlCol="0">
            <a:spAutoFit/>
          </a:bodyPr>
          <a:lstStyle/>
          <a:p>
            <a:r>
              <a:rPr lang="en-US" sz="2400" dirty="0">
                <a:solidFill>
                  <a:srgbClr val="4C3282"/>
                </a:solidFill>
                <a:latin typeface="Segoe UI Semilight" panose="020B0402040204020203" pitchFamily="34" charset="0"/>
                <a:cs typeface="Segoe UI Semilight" panose="020B0402040204020203" pitchFamily="34" charset="0"/>
              </a:rPr>
              <a:t>A cycle would say it’s not realistic.</a:t>
            </a:r>
          </a:p>
          <a:p>
            <a:r>
              <a:rPr lang="en-US" sz="2400" dirty="0">
                <a:solidFill>
                  <a:srgbClr val="B6A479"/>
                </a:solidFill>
                <a:latin typeface="Segoe UI Semilight" panose="020B0402040204020203" pitchFamily="34" charset="0"/>
                <a:cs typeface="Segoe UI Semilight" panose="020B0402040204020203" pitchFamily="34" charset="0"/>
              </a:rPr>
              <a:t>OR a topological sort would say it is.</a:t>
            </a:r>
          </a:p>
        </p:txBody>
      </p:sp>
      <p:sp>
        <p:nvSpPr>
          <p:cNvPr id="8" name="TextBox 7">
            <a:extLst>
              <a:ext uri="{FF2B5EF4-FFF2-40B4-BE49-F238E27FC236}">
                <a16:creationId xmlns:a16="http://schemas.microsoft.com/office/drawing/2014/main" id="{D5214DD3-9BCF-43BB-B842-659561D452D7}"/>
              </a:ext>
            </a:extLst>
          </p:cNvPr>
          <p:cNvSpPr txBox="1"/>
          <p:nvPr/>
        </p:nvSpPr>
        <p:spPr>
          <a:xfrm>
            <a:off x="5104701" y="5643533"/>
            <a:ext cx="7087299" cy="830997"/>
          </a:xfrm>
          <a:prstGeom prst="rect">
            <a:avLst/>
          </a:prstGeom>
          <a:noFill/>
        </p:spPr>
        <p:txBody>
          <a:bodyPr wrap="square" rtlCol="0">
            <a:spAutoFit/>
          </a:bodyPr>
          <a:lstStyle/>
          <a:p>
            <a:r>
              <a:rPr lang="en-US" sz="2400" dirty="0">
                <a:solidFill>
                  <a:srgbClr val="4C3282"/>
                </a:solidFill>
                <a:latin typeface="Segoe UI Semilight" panose="020B0402040204020203" pitchFamily="34" charset="0"/>
                <a:cs typeface="Segoe UI Semilight" panose="020B0402040204020203" pitchFamily="34" charset="0"/>
              </a:rPr>
              <a:t>You can modify DFS to find cycles (ask Robbie later).</a:t>
            </a:r>
          </a:p>
          <a:p>
            <a:r>
              <a:rPr lang="en-US" sz="2400" dirty="0">
                <a:solidFill>
                  <a:srgbClr val="B6A479"/>
                </a:solidFill>
                <a:latin typeface="Segoe UI Semilight" panose="020B0402040204020203" pitchFamily="34" charset="0"/>
                <a:cs typeface="Segoe UI Semilight" panose="020B0402040204020203" pitchFamily="34" charset="0"/>
              </a:rPr>
              <a:t>a topological sort algorithm (with error detection)</a:t>
            </a:r>
          </a:p>
        </p:txBody>
      </p:sp>
    </p:spTree>
    <p:extLst>
      <p:ext uri="{BB962C8B-B14F-4D97-AF65-F5344CB8AC3E}">
        <p14:creationId xmlns:p14="http://schemas.microsoft.com/office/powerpoint/2010/main" val="1212391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Negative Edge Weights</a:t>
            </a:r>
          </a:p>
        </p:txBody>
      </p:sp>
      <p:sp>
        <p:nvSpPr>
          <p:cNvPr id="3" name="Content Placeholder 2"/>
          <p:cNvSpPr>
            <a:spLocks noGrp="1"/>
          </p:cNvSpPr>
          <p:nvPr>
            <p:ph idx="1"/>
          </p:nvPr>
        </p:nvSpPr>
        <p:spPr>
          <a:xfrm>
            <a:off x="575240" y="1463857"/>
            <a:ext cx="11187258" cy="669743"/>
          </a:xfrm>
        </p:spPr>
        <p:txBody>
          <a:bodyPr>
            <a:normAutofit/>
          </a:bodyPr>
          <a:lstStyle/>
          <a:p>
            <a:r>
              <a:rPr lang="en-US" sz="2800" dirty="0"/>
              <a:t>What’s the shortest way to get from s to t?</a:t>
            </a:r>
          </a:p>
        </p:txBody>
      </p:sp>
      <p:grpSp>
        <p:nvGrpSpPr>
          <p:cNvPr id="31" name="Group 30"/>
          <p:cNvGrpSpPr/>
          <p:nvPr/>
        </p:nvGrpSpPr>
        <p:grpSpPr>
          <a:xfrm>
            <a:off x="2372761" y="2133600"/>
            <a:ext cx="6504491" cy="2334064"/>
            <a:chOff x="2410083" y="2461323"/>
            <a:chExt cx="6504491" cy="2334064"/>
          </a:xfrm>
        </p:grpSpPr>
        <p:sp>
          <p:nvSpPr>
            <p:cNvPr id="7" name="Oval 6"/>
            <p:cNvSpPr/>
            <p:nvPr/>
          </p:nvSpPr>
          <p:spPr>
            <a:xfrm>
              <a:off x="2410083" y="3250711"/>
              <a:ext cx="352460" cy="3524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8" name="Oval 7"/>
            <p:cNvSpPr/>
            <p:nvPr/>
          </p:nvSpPr>
          <p:spPr>
            <a:xfrm>
              <a:off x="8562114" y="3250711"/>
              <a:ext cx="352460" cy="3524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a:t>
              </a:r>
            </a:p>
          </p:txBody>
        </p:sp>
        <p:sp>
          <p:nvSpPr>
            <p:cNvPr id="9" name="Oval 8"/>
            <p:cNvSpPr/>
            <p:nvPr/>
          </p:nvSpPr>
          <p:spPr>
            <a:xfrm>
              <a:off x="3467462" y="3955632"/>
              <a:ext cx="352460" cy="3524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w</a:t>
              </a:r>
            </a:p>
          </p:txBody>
        </p:sp>
        <p:sp>
          <p:nvSpPr>
            <p:cNvPr id="10" name="Oval 9"/>
            <p:cNvSpPr/>
            <p:nvPr/>
          </p:nvSpPr>
          <p:spPr>
            <a:xfrm>
              <a:off x="3467463" y="2513749"/>
              <a:ext cx="352460" cy="3524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sp>
          <p:nvSpPr>
            <p:cNvPr id="13" name="Oval 12"/>
            <p:cNvSpPr/>
            <p:nvPr/>
          </p:nvSpPr>
          <p:spPr>
            <a:xfrm>
              <a:off x="5411334" y="3955632"/>
              <a:ext cx="352460" cy="3524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a:t>
              </a:r>
            </a:p>
          </p:txBody>
        </p:sp>
        <p:cxnSp>
          <p:nvCxnSpPr>
            <p:cNvPr id="14" name="Straight Arrow Connector 13"/>
            <p:cNvCxnSpPr>
              <a:stCxn id="7" idx="7"/>
              <a:endCxn id="10" idx="3"/>
            </p:cNvCxnSpPr>
            <p:nvPr/>
          </p:nvCxnSpPr>
          <p:spPr>
            <a:xfrm flipV="1">
              <a:off x="2710926" y="2814593"/>
              <a:ext cx="808154" cy="487735"/>
            </a:xfrm>
            <a:prstGeom prst="straightConnector1">
              <a:avLst/>
            </a:prstGeom>
            <a:ln w="28575">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9" idx="0"/>
            </p:cNvCxnSpPr>
            <p:nvPr/>
          </p:nvCxnSpPr>
          <p:spPr>
            <a:xfrm>
              <a:off x="3643692" y="2898620"/>
              <a:ext cx="1" cy="1057011"/>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a:endCxn id="13" idx="1"/>
            </p:cNvCxnSpPr>
            <p:nvPr/>
          </p:nvCxnSpPr>
          <p:spPr>
            <a:xfrm>
              <a:off x="3819923" y="2689980"/>
              <a:ext cx="1643028" cy="1317268"/>
            </a:xfrm>
            <a:prstGeom prst="straightConnector1">
              <a:avLst/>
            </a:prstGeom>
            <a:ln w="28575">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6"/>
            </p:cNvCxnSpPr>
            <p:nvPr/>
          </p:nvCxnSpPr>
          <p:spPr>
            <a:xfrm flipV="1">
              <a:off x="3819922" y="4131861"/>
              <a:ext cx="1574626" cy="1"/>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 idx="4"/>
              <a:endCxn id="13" idx="6"/>
            </p:cNvCxnSpPr>
            <p:nvPr/>
          </p:nvCxnSpPr>
          <p:spPr>
            <a:xfrm flipH="1">
              <a:off x="5763794" y="3603172"/>
              <a:ext cx="2974550" cy="528691"/>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745321" y="2461323"/>
              <a:ext cx="352460" cy="523220"/>
            </a:xfrm>
            <a:prstGeom prst="rect">
              <a:avLst/>
            </a:prstGeom>
            <a:noFill/>
          </p:spPr>
          <p:txBody>
            <a:bodyPr wrap="square" rtlCol="0">
              <a:spAutoFit/>
            </a:bodyPr>
            <a:lstStyle/>
            <a:p>
              <a:r>
                <a:rPr lang="en-US" sz="2800" dirty="0"/>
                <a:t>3</a:t>
              </a:r>
            </a:p>
          </p:txBody>
        </p:sp>
        <p:sp>
          <p:nvSpPr>
            <p:cNvPr id="26" name="TextBox 25"/>
            <p:cNvSpPr txBox="1"/>
            <p:nvPr/>
          </p:nvSpPr>
          <p:spPr>
            <a:xfrm>
              <a:off x="3228571" y="3280699"/>
              <a:ext cx="352460" cy="523220"/>
            </a:xfrm>
            <a:prstGeom prst="rect">
              <a:avLst/>
            </a:prstGeom>
            <a:noFill/>
          </p:spPr>
          <p:txBody>
            <a:bodyPr wrap="square" rtlCol="0">
              <a:spAutoFit/>
            </a:bodyPr>
            <a:lstStyle/>
            <a:p>
              <a:r>
                <a:rPr lang="en-US" sz="2800" dirty="0"/>
                <a:t>2</a:t>
              </a:r>
            </a:p>
          </p:txBody>
        </p:sp>
        <p:sp>
          <p:nvSpPr>
            <p:cNvPr id="27" name="TextBox 26"/>
            <p:cNvSpPr txBox="1"/>
            <p:nvPr/>
          </p:nvSpPr>
          <p:spPr>
            <a:xfrm>
              <a:off x="4638411" y="2975062"/>
              <a:ext cx="586696" cy="523220"/>
            </a:xfrm>
            <a:prstGeom prst="rect">
              <a:avLst/>
            </a:prstGeom>
            <a:noFill/>
          </p:spPr>
          <p:txBody>
            <a:bodyPr wrap="square" rtlCol="0">
              <a:spAutoFit/>
            </a:bodyPr>
            <a:lstStyle/>
            <a:p>
              <a:r>
                <a:rPr lang="en-US" sz="2800" dirty="0"/>
                <a:t>-5</a:t>
              </a:r>
            </a:p>
          </p:txBody>
        </p:sp>
        <p:sp>
          <p:nvSpPr>
            <p:cNvPr id="28" name="TextBox 27"/>
            <p:cNvSpPr txBox="1"/>
            <p:nvPr/>
          </p:nvSpPr>
          <p:spPr>
            <a:xfrm>
              <a:off x="4527858" y="4272167"/>
              <a:ext cx="352460" cy="523220"/>
            </a:xfrm>
            <a:prstGeom prst="rect">
              <a:avLst/>
            </a:prstGeom>
            <a:noFill/>
          </p:spPr>
          <p:txBody>
            <a:bodyPr wrap="square" rtlCol="0">
              <a:spAutoFit/>
            </a:bodyPr>
            <a:lstStyle/>
            <a:p>
              <a:r>
                <a:rPr lang="en-US" sz="2800" dirty="0"/>
                <a:t>2</a:t>
              </a:r>
            </a:p>
          </p:txBody>
        </p:sp>
        <p:sp>
          <p:nvSpPr>
            <p:cNvPr id="30" name="TextBox 29"/>
            <p:cNvSpPr txBox="1"/>
            <p:nvPr/>
          </p:nvSpPr>
          <p:spPr>
            <a:xfrm>
              <a:off x="7087654" y="3954378"/>
              <a:ext cx="535102" cy="523220"/>
            </a:xfrm>
            <a:prstGeom prst="rect">
              <a:avLst/>
            </a:prstGeom>
            <a:noFill/>
          </p:spPr>
          <p:txBody>
            <a:bodyPr wrap="square" rtlCol="0">
              <a:spAutoFit/>
            </a:bodyPr>
            <a:lstStyle/>
            <a:p>
              <a:r>
                <a:rPr lang="en-US" sz="2800" dirty="0"/>
                <a:t>-2</a:t>
              </a:r>
            </a:p>
          </p:txBody>
        </p:sp>
      </p:grpSp>
      <mc:AlternateContent xmlns:mc="http://schemas.openxmlformats.org/markup-compatibility/2006" xmlns:a14="http://schemas.microsoft.com/office/drawing/2010/main">
        <mc:Choice Requires="a14">
          <p:sp>
            <p:nvSpPr>
              <p:cNvPr id="32" name="TextBox 31"/>
              <p:cNvSpPr txBox="1"/>
              <p:nvPr/>
            </p:nvSpPr>
            <p:spPr>
              <a:xfrm>
                <a:off x="327010" y="4364871"/>
                <a:ext cx="11683715" cy="2246769"/>
              </a:xfrm>
              <a:prstGeom prst="rect">
                <a:avLst/>
              </a:prstGeom>
              <a:noFill/>
            </p:spPr>
            <p:txBody>
              <a:bodyPr wrap="square" rtlCol="0">
                <a:spAutoFit/>
              </a:bodyPr>
              <a:lstStyle/>
              <a:p>
                <a:r>
                  <a:rPr lang="en-US" sz="2800" dirty="0"/>
                  <a:t>s, </a:t>
                </a:r>
                <a:r>
                  <a:rPr lang="en-US" sz="2800" dirty="0" err="1"/>
                  <a:t>u,v,w</a:t>
                </a:r>
                <a:r>
                  <a:rPr lang="en-US" sz="2800" dirty="0"/>
                  <a:t>, </a:t>
                </a:r>
                <a:r>
                  <a:rPr lang="en-US" sz="2800" dirty="0" err="1"/>
                  <a:t>u,v,w</a:t>
                </a:r>
                <a:r>
                  <a:rPr lang="en-US" sz="2800" dirty="0"/>
                  <a:t>, </a:t>
                </a:r>
                <a:r>
                  <a:rPr lang="en-US" sz="2800" dirty="0" err="1"/>
                  <a:t>u,v,w</a:t>
                </a:r>
                <a:r>
                  <a:rPr lang="en-US" sz="2800" dirty="0"/>
                  <a:t>, … </a:t>
                </a:r>
              </a:p>
              <a:p>
                <a:r>
                  <a:rPr lang="en-US" sz="2800" dirty="0"/>
                  <a:t>There is no shortest way. You can always go around </a:t>
                </a:r>
                <a:r>
                  <a:rPr lang="en-US" sz="2800" dirty="0" err="1"/>
                  <a:t>u,v,w</a:t>
                </a:r>
                <a:r>
                  <a:rPr lang="en-US" sz="2800" dirty="0"/>
                  <a:t> once more. </a:t>
                </a:r>
              </a:p>
              <a:p>
                <a:r>
                  <a:rPr lang="en-US" sz="2800" dirty="0"/>
                  <a:t>If there’s a </a:t>
                </a:r>
                <a:r>
                  <a:rPr lang="en-US" sz="2800" b="1" dirty="0"/>
                  <a:t>negative weight cycle </a:t>
                </a:r>
                <a:r>
                  <a:rPr lang="en-US" sz="2800" dirty="0"/>
                  <a:t>shortest paths are </a:t>
                </a:r>
                <a:r>
                  <a:rPr lang="en-US" sz="2800" b="1" dirty="0"/>
                  <a:t>undefined.</a:t>
                </a:r>
              </a:p>
              <a:p>
                <a:r>
                  <a:rPr lang="en-US" sz="2800" dirty="0"/>
                  <a:t>Undefined means “there is no correct answer” (or “</a:t>
                </a:r>
                <a14:m>
                  <m:oMath xmlns:m="http://schemas.openxmlformats.org/officeDocument/2006/math">
                    <m:r>
                      <a:rPr lang="en-US" sz="2800" b="0" i="1" smtClean="0">
                        <a:latin typeface="Cambria Math" panose="02040503050406030204" pitchFamily="18" charset="0"/>
                      </a:rPr>
                      <m:t>−∞</m:t>
                    </m:r>
                  </m:oMath>
                </a14:m>
                <a:r>
                  <a:rPr lang="en-US" sz="2800" dirty="0"/>
                  <a:t> is the closest thing to a correct answer”)</a:t>
                </a:r>
              </a:p>
            </p:txBody>
          </p:sp>
        </mc:Choice>
        <mc:Fallback xmlns="">
          <p:sp>
            <p:nvSpPr>
              <p:cNvPr id="32" name="TextBox 31"/>
              <p:cNvSpPr txBox="1">
                <a:spLocks noRot="1" noChangeAspect="1" noMove="1" noResize="1" noEditPoints="1" noAdjustHandles="1" noChangeArrowheads="1" noChangeShapeType="1" noTextEdit="1"/>
              </p:cNvSpPr>
              <p:nvPr/>
            </p:nvSpPr>
            <p:spPr>
              <a:xfrm>
                <a:off x="327010" y="4364871"/>
                <a:ext cx="11683715" cy="2246769"/>
              </a:xfrm>
              <a:prstGeom prst="rect">
                <a:avLst/>
              </a:prstGeom>
              <a:blipFill>
                <a:blip r:embed="rId2"/>
                <a:stretch>
                  <a:fillRect l="-1096" t="-2710" b="-6504"/>
                </a:stretch>
              </a:blipFill>
            </p:spPr>
            <p:txBody>
              <a:bodyPr/>
              <a:lstStyle/>
              <a:p>
                <a:r>
                  <a:rPr lang="en-US">
                    <a:noFill/>
                  </a:rPr>
                  <a:t> </a:t>
                </a:r>
              </a:p>
            </p:txBody>
          </p:sp>
        </mc:Fallback>
      </mc:AlternateContent>
    </p:spTree>
    <p:extLst>
      <p:ext uri="{BB962C8B-B14F-4D97-AF65-F5344CB8AC3E}">
        <p14:creationId xmlns:p14="http://schemas.microsoft.com/office/powerpoint/2010/main" val="373701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#3</a:t>
            </a:r>
          </a:p>
        </p:txBody>
      </p:sp>
      <p:sp>
        <p:nvSpPr>
          <p:cNvPr id="8" name="Content Placeholder 2">
            <a:extLst>
              <a:ext uri="{FF2B5EF4-FFF2-40B4-BE49-F238E27FC236}">
                <a16:creationId xmlns:a16="http://schemas.microsoft.com/office/drawing/2014/main" id="{962802FD-77F5-544B-BCC5-4632BCF7C842}"/>
              </a:ext>
            </a:extLst>
          </p:cNvPr>
          <p:cNvSpPr txBox="1">
            <a:spLocks/>
          </p:cNvSpPr>
          <p:nvPr/>
        </p:nvSpPr>
        <p:spPr>
          <a:xfrm>
            <a:off x="575238" y="1123354"/>
            <a:ext cx="6494925" cy="550604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You are at Splash Mountain. Your best friend is at Space Mountain. You have to tell each other about your experiences in person as soon as possible. Where do you meet and how quickly can you get there?</a:t>
            </a:r>
          </a:p>
          <a:p>
            <a:r>
              <a:rPr lang="en-US" dirty="0"/>
              <a:t>What are the vertices? </a:t>
            </a:r>
          </a:p>
          <a:p>
            <a:pPr marL="128016" lvl="1" indent="0">
              <a:buFont typeface="Segoe UI Semilight" panose="020B0402040204020203" pitchFamily="34" charset="0"/>
              <a:buNone/>
            </a:pPr>
            <a:endParaRPr lang="en-US" dirty="0">
              <a:solidFill>
                <a:srgbClr val="4C3282"/>
              </a:solidFill>
            </a:endParaRPr>
          </a:p>
          <a:p>
            <a:r>
              <a:rPr lang="en-US" dirty="0"/>
              <a:t>What are the edges? </a:t>
            </a:r>
          </a:p>
          <a:p>
            <a:pPr marL="128016" lvl="1" indent="0">
              <a:buFont typeface="Segoe UI Semilight" panose="020B0402040204020203" pitchFamily="34" charset="0"/>
              <a:buNone/>
            </a:pPr>
            <a:endParaRPr lang="en-US" dirty="0">
              <a:solidFill>
                <a:srgbClr val="4C3282"/>
              </a:solidFill>
            </a:endParaRPr>
          </a:p>
          <a:p>
            <a:r>
              <a:rPr lang="en-US" dirty="0"/>
              <a:t>What are we looking for?</a:t>
            </a:r>
          </a:p>
          <a:p>
            <a:pPr lvl="1"/>
            <a:endParaRPr lang="en-US" dirty="0">
              <a:solidFill>
                <a:srgbClr val="4C3282"/>
              </a:solidFill>
            </a:endParaRPr>
          </a:p>
          <a:p>
            <a:r>
              <a:rPr lang="en-US" dirty="0"/>
              <a:t>What do we run?</a:t>
            </a:r>
            <a:endParaRPr lang="en-US" dirty="0">
              <a:solidFill>
                <a:srgbClr val="4C3282"/>
              </a:solidFill>
            </a:endParaRPr>
          </a:p>
        </p:txBody>
      </p:sp>
      <p:grpSp>
        <p:nvGrpSpPr>
          <p:cNvPr id="117" name="Group 116">
            <a:extLst>
              <a:ext uri="{FF2B5EF4-FFF2-40B4-BE49-F238E27FC236}">
                <a16:creationId xmlns:a16="http://schemas.microsoft.com/office/drawing/2014/main" id="{1E363727-313E-1941-8149-CB4F0876A0F4}"/>
              </a:ext>
            </a:extLst>
          </p:cNvPr>
          <p:cNvGrpSpPr/>
          <p:nvPr/>
        </p:nvGrpSpPr>
        <p:grpSpPr>
          <a:xfrm>
            <a:off x="5074873" y="704255"/>
            <a:ext cx="7028720" cy="5606846"/>
            <a:chOff x="1765004" y="980556"/>
            <a:chExt cx="7028720" cy="5606846"/>
          </a:xfrm>
        </p:grpSpPr>
        <p:grpSp>
          <p:nvGrpSpPr>
            <p:cNvPr id="118" name="Group 117">
              <a:extLst>
                <a:ext uri="{FF2B5EF4-FFF2-40B4-BE49-F238E27FC236}">
                  <a16:creationId xmlns:a16="http://schemas.microsoft.com/office/drawing/2014/main" id="{6D0AACF5-94E8-6444-BA21-B4216FD92DAA}"/>
                </a:ext>
              </a:extLst>
            </p:cNvPr>
            <p:cNvGrpSpPr/>
            <p:nvPr/>
          </p:nvGrpSpPr>
          <p:grpSpPr>
            <a:xfrm>
              <a:off x="5130244" y="3311583"/>
              <a:ext cx="838200" cy="838200"/>
              <a:chOff x="5115008" y="3216614"/>
              <a:chExt cx="838200" cy="838200"/>
            </a:xfrm>
          </p:grpSpPr>
          <p:sp>
            <p:nvSpPr>
              <p:cNvPr id="166" name="Oval 165">
                <a:extLst>
                  <a:ext uri="{FF2B5EF4-FFF2-40B4-BE49-F238E27FC236}">
                    <a16:creationId xmlns:a16="http://schemas.microsoft.com/office/drawing/2014/main" id="{3863D911-3B15-1A49-968B-40C873579C17}"/>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a:extLst>
                  <a:ext uri="{FF2B5EF4-FFF2-40B4-BE49-F238E27FC236}">
                    <a16:creationId xmlns:a16="http://schemas.microsoft.com/office/drawing/2014/main" id="{BFED6DC1-AC38-2848-A99D-CE2922AC4F66}"/>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119" name="Group 118">
              <a:extLst>
                <a:ext uri="{FF2B5EF4-FFF2-40B4-BE49-F238E27FC236}">
                  <a16:creationId xmlns:a16="http://schemas.microsoft.com/office/drawing/2014/main" id="{12CC05DF-2170-6A47-9BA2-A82AF57165E4}"/>
                </a:ext>
              </a:extLst>
            </p:cNvPr>
            <p:cNvGrpSpPr/>
            <p:nvPr/>
          </p:nvGrpSpPr>
          <p:grpSpPr>
            <a:xfrm>
              <a:off x="5163235" y="5391478"/>
              <a:ext cx="838200" cy="838200"/>
              <a:chOff x="5135573" y="5342583"/>
              <a:chExt cx="838200" cy="838200"/>
            </a:xfrm>
          </p:grpSpPr>
          <p:sp>
            <p:nvSpPr>
              <p:cNvPr id="164" name="Oval 163">
                <a:extLst>
                  <a:ext uri="{FF2B5EF4-FFF2-40B4-BE49-F238E27FC236}">
                    <a16:creationId xmlns:a16="http://schemas.microsoft.com/office/drawing/2014/main" id="{A4FD93E9-2F3D-084C-BCEC-2F00142364A3}"/>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E9A5A6DD-181F-F547-9FAF-0E2DB68547D1}"/>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120" name="Group 119">
              <a:extLst>
                <a:ext uri="{FF2B5EF4-FFF2-40B4-BE49-F238E27FC236}">
                  <a16:creationId xmlns:a16="http://schemas.microsoft.com/office/drawing/2014/main" id="{4B857DBC-75CC-AD41-83C4-DC8A008FB35D}"/>
                </a:ext>
              </a:extLst>
            </p:cNvPr>
            <p:cNvGrpSpPr/>
            <p:nvPr/>
          </p:nvGrpSpPr>
          <p:grpSpPr>
            <a:xfrm>
              <a:off x="4730935" y="1197207"/>
              <a:ext cx="838200" cy="838200"/>
              <a:chOff x="4730935" y="1197207"/>
              <a:chExt cx="838200" cy="838200"/>
            </a:xfrm>
          </p:grpSpPr>
          <p:sp>
            <p:nvSpPr>
              <p:cNvPr id="162" name="Oval 161">
                <a:extLst>
                  <a:ext uri="{FF2B5EF4-FFF2-40B4-BE49-F238E27FC236}">
                    <a16:creationId xmlns:a16="http://schemas.microsoft.com/office/drawing/2014/main" id="{5E878B05-54BE-FA48-B851-446C1BEBFF86}"/>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CB414EB2-E31E-8641-B4E2-5510AE598933}"/>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121" name="Group 120">
              <a:extLst>
                <a:ext uri="{FF2B5EF4-FFF2-40B4-BE49-F238E27FC236}">
                  <a16:creationId xmlns:a16="http://schemas.microsoft.com/office/drawing/2014/main" id="{C573F4B4-E1BB-5E4A-AB23-66681C83FD67}"/>
                </a:ext>
              </a:extLst>
            </p:cNvPr>
            <p:cNvGrpSpPr/>
            <p:nvPr/>
          </p:nvGrpSpPr>
          <p:grpSpPr>
            <a:xfrm>
              <a:off x="6425942" y="980556"/>
              <a:ext cx="838200" cy="842059"/>
              <a:chOff x="6425942" y="980556"/>
              <a:chExt cx="838200" cy="842059"/>
            </a:xfrm>
          </p:grpSpPr>
          <p:sp>
            <p:nvSpPr>
              <p:cNvPr id="160" name="Oval 159">
                <a:extLst>
                  <a:ext uri="{FF2B5EF4-FFF2-40B4-BE49-F238E27FC236}">
                    <a16:creationId xmlns:a16="http://schemas.microsoft.com/office/drawing/2014/main" id="{55791A0A-754E-4840-9470-77969D500C6B}"/>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579265AE-666F-9746-893E-9A5FF63A74B4}"/>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122" name="Group 121">
              <a:extLst>
                <a:ext uri="{FF2B5EF4-FFF2-40B4-BE49-F238E27FC236}">
                  <a16:creationId xmlns:a16="http://schemas.microsoft.com/office/drawing/2014/main" id="{974D6D86-D98D-7B48-BE1A-83AE2EE72D53}"/>
                </a:ext>
              </a:extLst>
            </p:cNvPr>
            <p:cNvGrpSpPr/>
            <p:nvPr/>
          </p:nvGrpSpPr>
          <p:grpSpPr>
            <a:xfrm>
              <a:off x="7026729" y="2643561"/>
              <a:ext cx="848635" cy="838200"/>
              <a:chOff x="7026729" y="2643561"/>
              <a:chExt cx="848635" cy="838200"/>
            </a:xfrm>
          </p:grpSpPr>
          <p:sp>
            <p:nvSpPr>
              <p:cNvPr id="158" name="Oval 157">
                <a:extLst>
                  <a:ext uri="{FF2B5EF4-FFF2-40B4-BE49-F238E27FC236}">
                    <a16:creationId xmlns:a16="http://schemas.microsoft.com/office/drawing/2014/main" id="{C5437DF4-969F-6E48-B8A4-40537B12BCA8}"/>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0B062662-6FE8-7D4D-A9F1-42B96F4AF9C5}"/>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123" name="Group 122">
              <a:extLst>
                <a:ext uri="{FF2B5EF4-FFF2-40B4-BE49-F238E27FC236}">
                  <a16:creationId xmlns:a16="http://schemas.microsoft.com/office/drawing/2014/main" id="{C46B99BA-DB64-6A4D-ABAC-ED1082E70CF0}"/>
                </a:ext>
              </a:extLst>
            </p:cNvPr>
            <p:cNvGrpSpPr/>
            <p:nvPr/>
          </p:nvGrpSpPr>
          <p:grpSpPr>
            <a:xfrm>
              <a:off x="7955524" y="4692014"/>
              <a:ext cx="838200" cy="838200"/>
              <a:chOff x="7955524" y="4692014"/>
              <a:chExt cx="838200" cy="838200"/>
            </a:xfrm>
          </p:grpSpPr>
          <p:sp>
            <p:nvSpPr>
              <p:cNvPr id="156" name="Oval 155">
                <a:extLst>
                  <a:ext uri="{FF2B5EF4-FFF2-40B4-BE49-F238E27FC236}">
                    <a16:creationId xmlns:a16="http://schemas.microsoft.com/office/drawing/2014/main" id="{357511F1-D354-2C46-99D2-475811CBD5AF}"/>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a:extLst>
                  <a:ext uri="{FF2B5EF4-FFF2-40B4-BE49-F238E27FC236}">
                    <a16:creationId xmlns:a16="http://schemas.microsoft.com/office/drawing/2014/main" id="{73AEAF8D-A965-1548-8AD7-11C5F053AADF}"/>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124" name="Group 123">
              <a:extLst>
                <a:ext uri="{FF2B5EF4-FFF2-40B4-BE49-F238E27FC236}">
                  <a16:creationId xmlns:a16="http://schemas.microsoft.com/office/drawing/2014/main" id="{5FA5551D-CCF6-494B-9F1F-C0FCE409DA4C}"/>
                </a:ext>
              </a:extLst>
            </p:cNvPr>
            <p:cNvGrpSpPr/>
            <p:nvPr/>
          </p:nvGrpSpPr>
          <p:grpSpPr>
            <a:xfrm>
              <a:off x="6578162" y="5255510"/>
              <a:ext cx="838200" cy="838200"/>
              <a:chOff x="6578162" y="5255510"/>
              <a:chExt cx="838200" cy="838200"/>
            </a:xfrm>
          </p:grpSpPr>
          <p:sp>
            <p:nvSpPr>
              <p:cNvPr id="154" name="Oval 153">
                <a:extLst>
                  <a:ext uri="{FF2B5EF4-FFF2-40B4-BE49-F238E27FC236}">
                    <a16:creationId xmlns:a16="http://schemas.microsoft.com/office/drawing/2014/main" id="{ACD047EF-924D-E346-840F-DB23475B04CE}"/>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id="{2CD86D0F-893E-CE4B-AF1E-3F05BCFA5A64}"/>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125" name="Group 124">
              <a:extLst>
                <a:ext uri="{FF2B5EF4-FFF2-40B4-BE49-F238E27FC236}">
                  <a16:creationId xmlns:a16="http://schemas.microsoft.com/office/drawing/2014/main" id="{29904DE7-04CC-9C48-BEC6-413367A8AB89}"/>
                </a:ext>
              </a:extLst>
            </p:cNvPr>
            <p:cNvGrpSpPr/>
            <p:nvPr/>
          </p:nvGrpSpPr>
          <p:grpSpPr>
            <a:xfrm>
              <a:off x="3544031" y="5749202"/>
              <a:ext cx="838200" cy="838200"/>
              <a:chOff x="3544031" y="5749202"/>
              <a:chExt cx="838200" cy="838200"/>
            </a:xfrm>
          </p:grpSpPr>
          <p:sp>
            <p:nvSpPr>
              <p:cNvPr id="152" name="Oval 151">
                <a:extLst>
                  <a:ext uri="{FF2B5EF4-FFF2-40B4-BE49-F238E27FC236}">
                    <a16:creationId xmlns:a16="http://schemas.microsoft.com/office/drawing/2014/main" id="{36C8F6B2-A16E-5C45-876C-77DA8F00F086}"/>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a:extLst>
                  <a:ext uri="{FF2B5EF4-FFF2-40B4-BE49-F238E27FC236}">
                    <a16:creationId xmlns:a16="http://schemas.microsoft.com/office/drawing/2014/main" id="{B08BAEA9-F514-2048-ADCC-4E2896B5BA72}"/>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126" name="Group 125">
              <a:extLst>
                <a:ext uri="{FF2B5EF4-FFF2-40B4-BE49-F238E27FC236}">
                  <a16:creationId xmlns:a16="http://schemas.microsoft.com/office/drawing/2014/main" id="{4A903D1F-8ED9-9949-8A39-EFF066925200}"/>
                </a:ext>
              </a:extLst>
            </p:cNvPr>
            <p:cNvGrpSpPr/>
            <p:nvPr/>
          </p:nvGrpSpPr>
          <p:grpSpPr>
            <a:xfrm>
              <a:off x="2455030" y="4790529"/>
              <a:ext cx="838200" cy="838200"/>
              <a:chOff x="2455030" y="4790529"/>
              <a:chExt cx="838200" cy="838200"/>
            </a:xfrm>
          </p:grpSpPr>
          <p:sp>
            <p:nvSpPr>
              <p:cNvPr id="150" name="TextBox 149">
                <a:extLst>
                  <a:ext uri="{FF2B5EF4-FFF2-40B4-BE49-F238E27FC236}">
                    <a16:creationId xmlns:a16="http://schemas.microsoft.com/office/drawing/2014/main" id="{1A25C948-7BCD-8B4D-BB3C-C2DBA93C3604}"/>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sp>
            <p:nvSpPr>
              <p:cNvPr id="151" name="Oval 150">
                <a:extLst>
                  <a:ext uri="{FF2B5EF4-FFF2-40B4-BE49-F238E27FC236}">
                    <a16:creationId xmlns:a16="http://schemas.microsoft.com/office/drawing/2014/main" id="{B30306B3-15B7-4242-BEBA-C91964F8BED2}"/>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4F87194D-A524-F847-96EA-2DDF58165C93}"/>
                </a:ext>
              </a:extLst>
            </p:cNvPr>
            <p:cNvGrpSpPr/>
            <p:nvPr/>
          </p:nvGrpSpPr>
          <p:grpSpPr>
            <a:xfrm>
              <a:off x="1765004" y="3363499"/>
              <a:ext cx="838200" cy="838200"/>
              <a:chOff x="1765004" y="3363499"/>
              <a:chExt cx="838200" cy="838200"/>
            </a:xfrm>
          </p:grpSpPr>
          <p:sp>
            <p:nvSpPr>
              <p:cNvPr id="148" name="Oval 147">
                <a:extLst>
                  <a:ext uri="{FF2B5EF4-FFF2-40B4-BE49-F238E27FC236}">
                    <a16:creationId xmlns:a16="http://schemas.microsoft.com/office/drawing/2014/main" id="{337107B7-7569-9940-9B37-9160D4CC5A69}"/>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DFD72169-332E-4D4D-B977-C21882ED1B50}"/>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128" name="Group 127">
              <a:extLst>
                <a:ext uri="{FF2B5EF4-FFF2-40B4-BE49-F238E27FC236}">
                  <a16:creationId xmlns:a16="http://schemas.microsoft.com/office/drawing/2014/main" id="{381604F1-78C5-C84E-9D08-CA394AC74F46}"/>
                </a:ext>
              </a:extLst>
            </p:cNvPr>
            <p:cNvGrpSpPr/>
            <p:nvPr/>
          </p:nvGrpSpPr>
          <p:grpSpPr>
            <a:xfrm>
              <a:off x="3454438" y="2842152"/>
              <a:ext cx="888385" cy="838200"/>
              <a:chOff x="3454438" y="2842152"/>
              <a:chExt cx="888385" cy="838200"/>
            </a:xfrm>
          </p:grpSpPr>
          <p:sp>
            <p:nvSpPr>
              <p:cNvPr id="146" name="Oval 145">
                <a:extLst>
                  <a:ext uri="{FF2B5EF4-FFF2-40B4-BE49-F238E27FC236}">
                    <a16:creationId xmlns:a16="http://schemas.microsoft.com/office/drawing/2014/main" id="{9AC1BBEC-42CB-1A4F-9FE8-DEB995D71213}"/>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A2BAC156-1828-B34F-AF96-424F5629ADBF}"/>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129" name="Straight Connector 128">
              <a:extLst>
                <a:ext uri="{FF2B5EF4-FFF2-40B4-BE49-F238E27FC236}">
                  <a16:creationId xmlns:a16="http://schemas.microsoft.com/office/drawing/2014/main" id="{3327CCAF-BB7A-4A4C-A604-6F82BBF0C574}"/>
                </a:ext>
              </a:extLst>
            </p:cNvPr>
            <p:cNvCxnSpPr>
              <a:stCxn id="166" idx="4"/>
              <a:endCxn id="164" idx="0"/>
            </p:cNvCxnSpPr>
            <p:nvPr/>
          </p:nvCxnSpPr>
          <p:spPr>
            <a:xfrm>
              <a:off x="5549344" y="4149783"/>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3627AF5-5590-F845-83E5-81ECE0B4FFDE}"/>
                </a:ext>
              </a:extLst>
            </p:cNvPr>
            <p:cNvCxnSpPr>
              <a:cxnSpLocks/>
              <a:stCxn id="151" idx="6"/>
              <a:endCxn id="164"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255462F-8712-4C4A-A05B-DE02E3F1A84A}"/>
                </a:ext>
              </a:extLst>
            </p:cNvPr>
            <p:cNvCxnSpPr>
              <a:cxnSpLocks/>
              <a:stCxn id="151" idx="5"/>
              <a:endCxn id="152" idx="1"/>
            </p:cNvCxnSpPr>
            <p:nvPr/>
          </p:nvCxnSpPr>
          <p:spPr>
            <a:xfrm>
              <a:off x="3170478" y="5505977"/>
              <a:ext cx="496305" cy="365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E5D3D85-2625-1649-997D-F80B17F0309C}"/>
                </a:ext>
              </a:extLst>
            </p:cNvPr>
            <p:cNvCxnSpPr>
              <a:cxnSpLocks/>
              <a:stCxn id="164" idx="3"/>
              <a:endCxn id="152" idx="6"/>
            </p:cNvCxnSpPr>
            <p:nvPr/>
          </p:nvCxnSpPr>
          <p:spPr>
            <a:xfrm flipH="1">
              <a:off x="4382231" y="6106926"/>
              <a:ext cx="903756" cy="61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21888E2-0AC1-AF4B-9ABE-34F325F6B892}"/>
                </a:ext>
              </a:extLst>
            </p:cNvPr>
            <p:cNvCxnSpPr>
              <a:cxnSpLocks/>
              <a:stCxn id="148" idx="4"/>
              <a:endCxn id="151" idx="1"/>
            </p:cNvCxnSpPr>
            <p:nvPr/>
          </p:nvCxnSpPr>
          <p:spPr>
            <a:xfrm>
              <a:off x="2184104" y="4201699"/>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3BD079F-AE39-334B-A69C-136231D41FDC}"/>
                </a:ext>
              </a:extLst>
            </p:cNvPr>
            <p:cNvCxnSpPr>
              <a:cxnSpLocks/>
              <a:stCxn id="146" idx="3"/>
              <a:endCxn id="151" idx="7"/>
            </p:cNvCxnSpPr>
            <p:nvPr/>
          </p:nvCxnSpPr>
          <p:spPr>
            <a:xfrm flipH="1">
              <a:off x="3170478" y="3557600"/>
              <a:ext cx="435175" cy="1355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6F399AB7-3FF8-804F-B9D1-DD679E07B6BD}"/>
                </a:ext>
              </a:extLst>
            </p:cNvPr>
            <p:cNvCxnSpPr>
              <a:cxnSpLocks/>
              <a:stCxn id="148" idx="7"/>
              <a:endCxn id="146" idx="2"/>
            </p:cNvCxnSpPr>
            <p:nvPr/>
          </p:nvCxnSpPr>
          <p:spPr>
            <a:xfrm flipV="1">
              <a:off x="2480452" y="3261252"/>
              <a:ext cx="1002449" cy="224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9A8F2B4-AD1B-1746-B82D-DA265AF311E3}"/>
                </a:ext>
              </a:extLst>
            </p:cNvPr>
            <p:cNvCxnSpPr>
              <a:cxnSpLocks/>
              <a:stCxn id="146" idx="7"/>
              <a:endCxn id="162"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FE618DE-52F1-254D-BC29-3C4650989760}"/>
                </a:ext>
              </a:extLst>
            </p:cNvPr>
            <p:cNvCxnSpPr>
              <a:cxnSpLocks/>
              <a:stCxn id="162" idx="4"/>
              <a:endCxn id="166" idx="0"/>
            </p:cNvCxnSpPr>
            <p:nvPr/>
          </p:nvCxnSpPr>
          <p:spPr>
            <a:xfrm>
              <a:off x="5150035" y="2035407"/>
              <a:ext cx="399309" cy="1276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FC9C64E1-5CF4-CB43-A924-2D497509F618}"/>
                </a:ext>
              </a:extLst>
            </p:cNvPr>
            <p:cNvCxnSpPr>
              <a:cxnSpLocks/>
              <a:stCxn id="162" idx="6"/>
              <a:endCxn id="160"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796989D6-F2F7-B14D-A67E-DB8B53B6A2AE}"/>
                </a:ext>
              </a:extLst>
            </p:cNvPr>
            <p:cNvCxnSpPr>
              <a:cxnSpLocks/>
              <a:stCxn id="166" idx="6"/>
              <a:endCxn id="158" idx="2"/>
            </p:cNvCxnSpPr>
            <p:nvPr/>
          </p:nvCxnSpPr>
          <p:spPr>
            <a:xfrm flipV="1">
              <a:off x="5968444" y="3062661"/>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B99F259-B541-2746-93A7-AAE37DD834AA}"/>
                </a:ext>
              </a:extLst>
            </p:cNvPr>
            <p:cNvCxnSpPr>
              <a:cxnSpLocks/>
              <a:stCxn id="166" idx="5"/>
              <a:endCxn id="156" idx="1"/>
            </p:cNvCxnSpPr>
            <p:nvPr/>
          </p:nvCxnSpPr>
          <p:spPr>
            <a:xfrm>
              <a:off x="5845692" y="4027031"/>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C80A4DE0-2938-AE4E-82C6-C09A4E6684B0}"/>
                </a:ext>
              </a:extLst>
            </p:cNvPr>
            <p:cNvCxnSpPr>
              <a:cxnSpLocks/>
              <a:stCxn id="166" idx="2"/>
              <a:endCxn id="146"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F4B38CB-8356-BA4D-9FC4-0DD98B14018D}"/>
                </a:ext>
              </a:extLst>
            </p:cNvPr>
            <p:cNvCxnSpPr>
              <a:cxnSpLocks/>
              <a:stCxn id="160" idx="3"/>
              <a:endCxn id="166" idx="7"/>
            </p:cNvCxnSpPr>
            <p:nvPr/>
          </p:nvCxnSpPr>
          <p:spPr>
            <a:xfrm flipH="1">
              <a:off x="5845692" y="1696004"/>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910EDA0-D720-0A49-8AB1-D93F91AF3495}"/>
                </a:ext>
              </a:extLst>
            </p:cNvPr>
            <p:cNvCxnSpPr>
              <a:cxnSpLocks/>
              <a:stCxn id="158" idx="5"/>
              <a:endCxn id="156"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6CABD4FB-BC71-3747-9E9B-61C6FB0DEB60}"/>
                </a:ext>
              </a:extLst>
            </p:cNvPr>
            <p:cNvCxnSpPr>
              <a:cxnSpLocks/>
              <a:stCxn id="160" idx="5"/>
              <a:endCxn id="158"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A9F91CC-EC76-FE4F-B92E-2F65E2867E36}"/>
                </a:ext>
              </a:extLst>
            </p:cNvPr>
            <p:cNvCxnSpPr>
              <a:cxnSpLocks/>
              <a:stCxn id="156" idx="3"/>
              <a:endCxn id="154" idx="6"/>
            </p:cNvCxnSpPr>
            <p:nvPr/>
          </p:nvCxnSpPr>
          <p:spPr>
            <a:xfrm flipH="1">
              <a:off x="7416362" y="5407462"/>
              <a:ext cx="661914" cy="267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5337255" y="909157"/>
            <a:ext cx="6488846" cy="5230646"/>
            <a:chOff x="5337255" y="909157"/>
            <a:chExt cx="6488846" cy="5230646"/>
          </a:xfrm>
        </p:grpSpPr>
        <p:sp>
          <p:nvSpPr>
            <p:cNvPr id="169" name="TextBox 168">
              <a:extLst>
                <a:ext uri="{FF2B5EF4-FFF2-40B4-BE49-F238E27FC236}">
                  <a16:creationId xmlns:a16="http://schemas.microsoft.com/office/drawing/2014/main" id="{43721F2B-4726-B14F-8EEF-E593B90A60F2}"/>
                </a:ext>
              </a:extLst>
            </p:cNvPr>
            <p:cNvSpPr txBox="1"/>
            <p:nvPr/>
          </p:nvSpPr>
          <p:spPr>
            <a:xfrm>
              <a:off x="8732455" y="5066232"/>
              <a:ext cx="288862" cy="338554"/>
            </a:xfrm>
            <a:prstGeom prst="rect">
              <a:avLst/>
            </a:prstGeom>
            <a:noFill/>
          </p:spPr>
          <p:txBody>
            <a:bodyPr wrap="none" rtlCol="0">
              <a:spAutoFit/>
            </a:bodyPr>
            <a:lstStyle/>
            <a:p>
              <a:r>
                <a:rPr lang="en-US" sz="1600" dirty="0">
                  <a:solidFill>
                    <a:srgbClr val="B6A479"/>
                  </a:solidFill>
                </a:rPr>
                <a:t>0</a:t>
              </a:r>
            </a:p>
          </p:txBody>
        </p:sp>
        <p:sp>
          <p:nvSpPr>
            <p:cNvPr id="170" name="TextBox 169">
              <a:extLst>
                <a:ext uri="{FF2B5EF4-FFF2-40B4-BE49-F238E27FC236}">
                  <a16:creationId xmlns:a16="http://schemas.microsoft.com/office/drawing/2014/main" id="{137B1D63-3680-3445-99C0-FCBC51B36ECE}"/>
                </a:ext>
              </a:extLst>
            </p:cNvPr>
            <p:cNvSpPr txBox="1"/>
            <p:nvPr/>
          </p:nvSpPr>
          <p:spPr>
            <a:xfrm>
              <a:off x="8710977" y="3010511"/>
              <a:ext cx="288862" cy="338554"/>
            </a:xfrm>
            <a:prstGeom prst="rect">
              <a:avLst/>
            </a:prstGeom>
            <a:noFill/>
          </p:spPr>
          <p:txBody>
            <a:bodyPr wrap="none" rtlCol="0">
              <a:spAutoFit/>
            </a:bodyPr>
            <a:lstStyle/>
            <a:p>
              <a:r>
                <a:rPr lang="en-US" sz="1600" dirty="0">
                  <a:solidFill>
                    <a:srgbClr val="B6A479"/>
                  </a:solidFill>
                </a:rPr>
                <a:t>1</a:t>
              </a:r>
            </a:p>
          </p:txBody>
        </p:sp>
        <p:sp>
          <p:nvSpPr>
            <p:cNvPr id="171" name="TextBox 170">
              <a:extLst>
                <a:ext uri="{FF2B5EF4-FFF2-40B4-BE49-F238E27FC236}">
                  <a16:creationId xmlns:a16="http://schemas.microsoft.com/office/drawing/2014/main" id="{53187642-07D6-654A-95D1-36531A49EED8}"/>
                </a:ext>
              </a:extLst>
            </p:cNvPr>
            <p:cNvSpPr txBox="1"/>
            <p:nvPr/>
          </p:nvSpPr>
          <p:spPr>
            <a:xfrm>
              <a:off x="7128568" y="5455903"/>
              <a:ext cx="288862" cy="338554"/>
            </a:xfrm>
            <a:prstGeom prst="rect">
              <a:avLst/>
            </a:prstGeom>
            <a:noFill/>
          </p:spPr>
          <p:txBody>
            <a:bodyPr wrap="none" rtlCol="0">
              <a:spAutoFit/>
            </a:bodyPr>
            <a:lstStyle/>
            <a:p>
              <a:r>
                <a:rPr lang="en-US" sz="1600" dirty="0">
                  <a:solidFill>
                    <a:srgbClr val="B6A479"/>
                  </a:solidFill>
                </a:rPr>
                <a:t>2</a:t>
              </a:r>
            </a:p>
          </p:txBody>
        </p:sp>
        <p:sp>
          <p:nvSpPr>
            <p:cNvPr id="172" name="TextBox 171">
              <a:extLst>
                <a:ext uri="{FF2B5EF4-FFF2-40B4-BE49-F238E27FC236}">
                  <a16:creationId xmlns:a16="http://schemas.microsoft.com/office/drawing/2014/main" id="{6AF547EC-C598-CA4A-BE23-E864AC0A6325}"/>
                </a:ext>
              </a:extLst>
            </p:cNvPr>
            <p:cNvSpPr txBox="1"/>
            <p:nvPr/>
          </p:nvSpPr>
          <p:spPr>
            <a:xfrm>
              <a:off x="6044468" y="4468776"/>
              <a:ext cx="288862" cy="338554"/>
            </a:xfrm>
            <a:prstGeom prst="rect">
              <a:avLst/>
            </a:prstGeom>
            <a:noFill/>
          </p:spPr>
          <p:txBody>
            <a:bodyPr wrap="none" rtlCol="0">
              <a:spAutoFit/>
            </a:bodyPr>
            <a:lstStyle/>
            <a:p>
              <a:r>
                <a:rPr lang="en-US" sz="1600" dirty="0">
                  <a:solidFill>
                    <a:srgbClr val="B6A479"/>
                  </a:solidFill>
                </a:rPr>
                <a:t>3</a:t>
              </a:r>
            </a:p>
          </p:txBody>
        </p:sp>
        <p:sp>
          <p:nvSpPr>
            <p:cNvPr id="173" name="TextBox 172">
              <a:extLst>
                <a:ext uri="{FF2B5EF4-FFF2-40B4-BE49-F238E27FC236}">
                  <a16:creationId xmlns:a16="http://schemas.microsoft.com/office/drawing/2014/main" id="{ED99D75F-42D3-214B-A389-EFC6396053AF}"/>
                </a:ext>
              </a:extLst>
            </p:cNvPr>
            <p:cNvSpPr txBox="1"/>
            <p:nvPr/>
          </p:nvSpPr>
          <p:spPr>
            <a:xfrm>
              <a:off x="5345248" y="3050781"/>
              <a:ext cx="288862" cy="338554"/>
            </a:xfrm>
            <a:prstGeom prst="rect">
              <a:avLst/>
            </a:prstGeom>
            <a:noFill/>
          </p:spPr>
          <p:txBody>
            <a:bodyPr wrap="none" rtlCol="0">
              <a:spAutoFit/>
            </a:bodyPr>
            <a:lstStyle/>
            <a:p>
              <a:r>
                <a:rPr lang="en-US" sz="1600" dirty="0">
                  <a:solidFill>
                    <a:srgbClr val="B6A479"/>
                  </a:solidFill>
                </a:rPr>
                <a:t>4</a:t>
              </a:r>
            </a:p>
          </p:txBody>
        </p:sp>
        <p:sp>
          <p:nvSpPr>
            <p:cNvPr id="174" name="TextBox 173">
              <a:extLst>
                <a:ext uri="{FF2B5EF4-FFF2-40B4-BE49-F238E27FC236}">
                  <a16:creationId xmlns:a16="http://schemas.microsoft.com/office/drawing/2014/main" id="{1567CE93-CBF8-2743-8B81-DC1C9DE51208}"/>
                </a:ext>
              </a:extLst>
            </p:cNvPr>
            <p:cNvSpPr txBox="1"/>
            <p:nvPr/>
          </p:nvSpPr>
          <p:spPr>
            <a:xfrm>
              <a:off x="7063145" y="2530214"/>
              <a:ext cx="288862" cy="338554"/>
            </a:xfrm>
            <a:prstGeom prst="rect">
              <a:avLst/>
            </a:prstGeom>
            <a:noFill/>
          </p:spPr>
          <p:txBody>
            <a:bodyPr wrap="none" rtlCol="0">
              <a:spAutoFit/>
            </a:bodyPr>
            <a:lstStyle/>
            <a:p>
              <a:r>
                <a:rPr lang="en-US" sz="1600" dirty="0">
                  <a:solidFill>
                    <a:srgbClr val="B6A479"/>
                  </a:solidFill>
                </a:rPr>
                <a:t>5</a:t>
              </a:r>
            </a:p>
          </p:txBody>
        </p:sp>
        <p:sp>
          <p:nvSpPr>
            <p:cNvPr id="175" name="TextBox 174">
              <a:extLst>
                <a:ext uri="{FF2B5EF4-FFF2-40B4-BE49-F238E27FC236}">
                  <a16:creationId xmlns:a16="http://schemas.microsoft.com/office/drawing/2014/main" id="{E3B732ED-D655-FA40-AA41-2781A96D7925}"/>
                </a:ext>
              </a:extLst>
            </p:cNvPr>
            <p:cNvSpPr txBox="1"/>
            <p:nvPr/>
          </p:nvSpPr>
          <p:spPr>
            <a:xfrm>
              <a:off x="8318464" y="909157"/>
              <a:ext cx="288862" cy="338554"/>
            </a:xfrm>
            <a:prstGeom prst="rect">
              <a:avLst/>
            </a:prstGeom>
            <a:noFill/>
          </p:spPr>
          <p:txBody>
            <a:bodyPr wrap="none" rtlCol="0">
              <a:spAutoFit/>
            </a:bodyPr>
            <a:lstStyle/>
            <a:p>
              <a:r>
                <a:rPr lang="en-US" sz="1600" dirty="0">
                  <a:solidFill>
                    <a:srgbClr val="B6A479"/>
                  </a:solidFill>
                </a:rPr>
                <a:t>6</a:t>
              </a:r>
            </a:p>
          </p:txBody>
        </p:sp>
        <p:sp>
          <p:nvSpPr>
            <p:cNvPr id="176" name="TextBox 175">
              <a:extLst>
                <a:ext uri="{FF2B5EF4-FFF2-40B4-BE49-F238E27FC236}">
                  <a16:creationId xmlns:a16="http://schemas.microsoft.com/office/drawing/2014/main" id="{A2927744-DC62-6C40-8EFF-FBE7A63ABEB9}"/>
                </a:ext>
              </a:extLst>
            </p:cNvPr>
            <p:cNvSpPr txBox="1"/>
            <p:nvPr/>
          </p:nvSpPr>
          <p:spPr>
            <a:xfrm>
              <a:off x="9719233" y="953008"/>
              <a:ext cx="288862" cy="338554"/>
            </a:xfrm>
            <a:prstGeom prst="rect">
              <a:avLst/>
            </a:prstGeom>
            <a:noFill/>
          </p:spPr>
          <p:txBody>
            <a:bodyPr wrap="none" rtlCol="0">
              <a:spAutoFit/>
            </a:bodyPr>
            <a:lstStyle/>
            <a:p>
              <a:r>
                <a:rPr lang="en-US" sz="1600" dirty="0">
                  <a:solidFill>
                    <a:srgbClr val="B6A479"/>
                  </a:solidFill>
                </a:rPr>
                <a:t>7</a:t>
              </a:r>
            </a:p>
          </p:txBody>
        </p:sp>
        <p:sp>
          <p:nvSpPr>
            <p:cNvPr id="177" name="TextBox 176">
              <a:extLst>
                <a:ext uri="{FF2B5EF4-FFF2-40B4-BE49-F238E27FC236}">
                  <a16:creationId xmlns:a16="http://schemas.microsoft.com/office/drawing/2014/main" id="{07F6A2ED-EE3A-FF48-9C31-D77965CE3BA3}"/>
                </a:ext>
              </a:extLst>
            </p:cNvPr>
            <p:cNvSpPr txBox="1"/>
            <p:nvPr/>
          </p:nvSpPr>
          <p:spPr>
            <a:xfrm>
              <a:off x="10624225" y="2343015"/>
              <a:ext cx="288862" cy="338554"/>
            </a:xfrm>
            <a:prstGeom prst="rect">
              <a:avLst/>
            </a:prstGeom>
            <a:noFill/>
          </p:spPr>
          <p:txBody>
            <a:bodyPr wrap="none" rtlCol="0">
              <a:spAutoFit/>
            </a:bodyPr>
            <a:lstStyle/>
            <a:p>
              <a:r>
                <a:rPr lang="en-US" sz="1600" dirty="0">
                  <a:solidFill>
                    <a:srgbClr val="B6A479"/>
                  </a:solidFill>
                </a:rPr>
                <a:t>8</a:t>
              </a:r>
            </a:p>
          </p:txBody>
        </p:sp>
        <p:sp>
          <p:nvSpPr>
            <p:cNvPr id="178" name="TextBox 177">
              <a:extLst>
                <a:ext uri="{FF2B5EF4-FFF2-40B4-BE49-F238E27FC236}">
                  <a16:creationId xmlns:a16="http://schemas.microsoft.com/office/drawing/2014/main" id="{13ACE1C5-DDC6-2043-8320-08B5720817B0}"/>
                </a:ext>
              </a:extLst>
            </p:cNvPr>
            <p:cNvSpPr txBox="1"/>
            <p:nvPr/>
          </p:nvSpPr>
          <p:spPr>
            <a:xfrm>
              <a:off x="11537239" y="4385876"/>
              <a:ext cx="288862" cy="338554"/>
            </a:xfrm>
            <a:prstGeom prst="rect">
              <a:avLst/>
            </a:prstGeom>
            <a:noFill/>
          </p:spPr>
          <p:txBody>
            <a:bodyPr wrap="none" rtlCol="0">
              <a:spAutoFit/>
            </a:bodyPr>
            <a:lstStyle/>
            <a:p>
              <a:r>
                <a:rPr lang="en-US" sz="1600" dirty="0">
                  <a:solidFill>
                    <a:srgbClr val="B6A479"/>
                  </a:solidFill>
                </a:rPr>
                <a:t>9</a:t>
              </a:r>
            </a:p>
          </p:txBody>
        </p:sp>
        <p:sp>
          <p:nvSpPr>
            <p:cNvPr id="179" name="TextBox 178">
              <a:extLst>
                <a:ext uri="{FF2B5EF4-FFF2-40B4-BE49-F238E27FC236}">
                  <a16:creationId xmlns:a16="http://schemas.microsoft.com/office/drawing/2014/main" id="{29039F01-BF30-CC48-8067-03497C6A4A92}"/>
                </a:ext>
              </a:extLst>
            </p:cNvPr>
            <p:cNvSpPr txBox="1"/>
            <p:nvPr/>
          </p:nvSpPr>
          <p:spPr>
            <a:xfrm>
              <a:off x="10112068" y="4933449"/>
              <a:ext cx="393056" cy="338554"/>
            </a:xfrm>
            <a:prstGeom prst="rect">
              <a:avLst/>
            </a:prstGeom>
            <a:noFill/>
          </p:spPr>
          <p:txBody>
            <a:bodyPr wrap="none" rtlCol="0">
              <a:spAutoFit/>
            </a:bodyPr>
            <a:lstStyle/>
            <a:p>
              <a:r>
                <a:rPr lang="en-US" sz="1600" dirty="0">
                  <a:solidFill>
                    <a:srgbClr val="B6A479"/>
                  </a:solidFill>
                </a:rPr>
                <a:t>10</a:t>
              </a:r>
            </a:p>
          </p:txBody>
        </p:sp>
        <p:sp>
          <p:nvSpPr>
            <p:cNvPr id="180" name="TextBox 179">
              <a:extLst>
                <a:ext uri="{FF2B5EF4-FFF2-40B4-BE49-F238E27FC236}">
                  <a16:creationId xmlns:a16="http://schemas.microsoft.com/office/drawing/2014/main" id="{33E02118-111C-3A4F-9218-122D9E2D34BC}"/>
                </a:ext>
              </a:extLst>
            </p:cNvPr>
            <p:cNvSpPr txBox="1"/>
            <p:nvPr/>
          </p:nvSpPr>
          <p:spPr>
            <a:xfrm>
              <a:off x="8538198" y="4296179"/>
              <a:ext cx="418704" cy="369332"/>
            </a:xfrm>
            <a:prstGeom prst="rect">
              <a:avLst/>
            </a:prstGeom>
            <a:noFill/>
          </p:spPr>
          <p:txBody>
            <a:bodyPr wrap="none" rtlCol="0">
              <a:spAutoFit/>
            </a:bodyPr>
            <a:lstStyle/>
            <a:p>
              <a:r>
                <a:rPr lang="en-US" dirty="0">
                  <a:solidFill>
                    <a:srgbClr val="4C3282"/>
                  </a:solidFill>
                </a:rPr>
                <a:t>11</a:t>
              </a:r>
            </a:p>
          </p:txBody>
        </p:sp>
        <p:sp>
          <p:nvSpPr>
            <p:cNvPr id="181" name="TextBox 180">
              <a:extLst>
                <a:ext uri="{FF2B5EF4-FFF2-40B4-BE49-F238E27FC236}">
                  <a16:creationId xmlns:a16="http://schemas.microsoft.com/office/drawing/2014/main" id="{1A820E3D-F901-7C4F-A344-2583606306EC}"/>
                </a:ext>
              </a:extLst>
            </p:cNvPr>
            <p:cNvSpPr txBox="1"/>
            <p:nvPr/>
          </p:nvSpPr>
          <p:spPr>
            <a:xfrm>
              <a:off x="7829041" y="3041194"/>
              <a:ext cx="301686" cy="369332"/>
            </a:xfrm>
            <a:prstGeom prst="rect">
              <a:avLst/>
            </a:prstGeom>
            <a:noFill/>
          </p:spPr>
          <p:txBody>
            <a:bodyPr wrap="none" rtlCol="0">
              <a:spAutoFit/>
            </a:bodyPr>
            <a:lstStyle/>
            <a:p>
              <a:r>
                <a:rPr lang="en-US" dirty="0">
                  <a:solidFill>
                    <a:srgbClr val="4C3282"/>
                  </a:solidFill>
                </a:rPr>
                <a:t>5</a:t>
              </a:r>
            </a:p>
          </p:txBody>
        </p:sp>
        <p:sp>
          <p:nvSpPr>
            <p:cNvPr id="182" name="TextBox 181">
              <a:extLst>
                <a:ext uri="{FF2B5EF4-FFF2-40B4-BE49-F238E27FC236}">
                  <a16:creationId xmlns:a16="http://schemas.microsoft.com/office/drawing/2014/main" id="{05A57B55-E397-7941-8DB4-E1AACE7002EC}"/>
                </a:ext>
              </a:extLst>
            </p:cNvPr>
            <p:cNvSpPr txBox="1"/>
            <p:nvPr/>
          </p:nvSpPr>
          <p:spPr>
            <a:xfrm>
              <a:off x="9955828" y="4077628"/>
              <a:ext cx="418704" cy="369332"/>
            </a:xfrm>
            <a:prstGeom prst="rect">
              <a:avLst/>
            </a:prstGeom>
            <a:noFill/>
          </p:spPr>
          <p:txBody>
            <a:bodyPr wrap="none" rtlCol="0">
              <a:spAutoFit/>
            </a:bodyPr>
            <a:lstStyle/>
            <a:p>
              <a:r>
                <a:rPr lang="en-US" dirty="0">
                  <a:solidFill>
                    <a:srgbClr val="4C3282"/>
                  </a:solidFill>
                </a:rPr>
                <a:t>17</a:t>
              </a:r>
            </a:p>
          </p:txBody>
        </p:sp>
        <p:sp>
          <p:nvSpPr>
            <p:cNvPr id="183" name="TextBox 182">
              <a:extLst>
                <a:ext uri="{FF2B5EF4-FFF2-40B4-BE49-F238E27FC236}">
                  <a16:creationId xmlns:a16="http://schemas.microsoft.com/office/drawing/2014/main" id="{5F06666A-17A6-9140-BDB3-2FB3E1D39859}"/>
                </a:ext>
              </a:extLst>
            </p:cNvPr>
            <p:cNvSpPr txBox="1"/>
            <p:nvPr/>
          </p:nvSpPr>
          <p:spPr>
            <a:xfrm>
              <a:off x="9791735" y="3020003"/>
              <a:ext cx="418704" cy="369332"/>
            </a:xfrm>
            <a:prstGeom prst="rect">
              <a:avLst/>
            </a:prstGeom>
            <a:noFill/>
          </p:spPr>
          <p:txBody>
            <a:bodyPr wrap="none" rtlCol="0">
              <a:spAutoFit/>
            </a:bodyPr>
            <a:lstStyle/>
            <a:p>
              <a:r>
                <a:rPr lang="en-US" dirty="0">
                  <a:solidFill>
                    <a:srgbClr val="4C3282"/>
                  </a:solidFill>
                </a:rPr>
                <a:t>13</a:t>
              </a:r>
            </a:p>
          </p:txBody>
        </p:sp>
        <p:sp>
          <p:nvSpPr>
            <p:cNvPr id="184" name="TextBox 183">
              <a:extLst>
                <a:ext uri="{FF2B5EF4-FFF2-40B4-BE49-F238E27FC236}">
                  <a16:creationId xmlns:a16="http://schemas.microsoft.com/office/drawing/2014/main" id="{3E7A0C07-5B07-7B40-897E-288D8F91439E}"/>
                </a:ext>
              </a:extLst>
            </p:cNvPr>
            <p:cNvSpPr txBox="1"/>
            <p:nvPr/>
          </p:nvSpPr>
          <p:spPr>
            <a:xfrm>
              <a:off x="9542357" y="2020608"/>
              <a:ext cx="418704" cy="369332"/>
            </a:xfrm>
            <a:prstGeom prst="rect">
              <a:avLst/>
            </a:prstGeom>
            <a:noFill/>
          </p:spPr>
          <p:txBody>
            <a:bodyPr wrap="none" rtlCol="0">
              <a:spAutoFit/>
            </a:bodyPr>
            <a:lstStyle/>
            <a:p>
              <a:r>
                <a:rPr lang="en-US" dirty="0">
                  <a:solidFill>
                    <a:srgbClr val="4C3282"/>
                  </a:solidFill>
                </a:rPr>
                <a:t>12</a:t>
              </a:r>
            </a:p>
          </p:txBody>
        </p:sp>
        <p:sp>
          <p:nvSpPr>
            <p:cNvPr id="185" name="TextBox 184">
              <a:extLst>
                <a:ext uri="{FF2B5EF4-FFF2-40B4-BE49-F238E27FC236}">
                  <a16:creationId xmlns:a16="http://schemas.microsoft.com/office/drawing/2014/main" id="{5337F8DB-3126-0E4C-AD58-4F27F9BA84A5}"/>
                </a:ext>
              </a:extLst>
            </p:cNvPr>
            <p:cNvSpPr txBox="1"/>
            <p:nvPr/>
          </p:nvSpPr>
          <p:spPr>
            <a:xfrm>
              <a:off x="8616549" y="2080176"/>
              <a:ext cx="418704" cy="369332"/>
            </a:xfrm>
            <a:prstGeom prst="rect">
              <a:avLst/>
            </a:prstGeom>
            <a:noFill/>
          </p:spPr>
          <p:txBody>
            <a:bodyPr wrap="none" rtlCol="0">
              <a:spAutoFit/>
            </a:bodyPr>
            <a:lstStyle/>
            <a:p>
              <a:r>
                <a:rPr lang="en-US" dirty="0">
                  <a:solidFill>
                    <a:srgbClr val="4C3282"/>
                  </a:solidFill>
                </a:rPr>
                <a:t>10</a:t>
              </a:r>
            </a:p>
          </p:txBody>
        </p:sp>
        <p:sp>
          <p:nvSpPr>
            <p:cNvPr id="186" name="TextBox 185">
              <a:extLst>
                <a:ext uri="{FF2B5EF4-FFF2-40B4-BE49-F238E27FC236}">
                  <a16:creationId xmlns:a16="http://schemas.microsoft.com/office/drawing/2014/main" id="{E7CF206B-F0DD-2B43-8A6E-329089009550}"/>
                </a:ext>
              </a:extLst>
            </p:cNvPr>
            <p:cNvSpPr txBox="1"/>
            <p:nvPr/>
          </p:nvSpPr>
          <p:spPr>
            <a:xfrm>
              <a:off x="10989682" y="5176146"/>
              <a:ext cx="301686" cy="369332"/>
            </a:xfrm>
            <a:prstGeom prst="rect">
              <a:avLst/>
            </a:prstGeom>
            <a:noFill/>
          </p:spPr>
          <p:txBody>
            <a:bodyPr wrap="none" rtlCol="0">
              <a:spAutoFit/>
            </a:bodyPr>
            <a:lstStyle/>
            <a:p>
              <a:r>
                <a:rPr lang="en-US" dirty="0">
                  <a:solidFill>
                    <a:srgbClr val="4C3282"/>
                  </a:solidFill>
                </a:rPr>
                <a:t>1</a:t>
              </a:r>
            </a:p>
          </p:txBody>
        </p:sp>
        <p:sp>
          <p:nvSpPr>
            <p:cNvPr id="187" name="TextBox 186">
              <a:extLst>
                <a:ext uri="{FF2B5EF4-FFF2-40B4-BE49-F238E27FC236}">
                  <a16:creationId xmlns:a16="http://schemas.microsoft.com/office/drawing/2014/main" id="{80BCFA89-F123-384F-A441-3DC19F863FF8}"/>
                </a:ext>
              </a:extLst>
            </p:cNvPr>
            <p:cNvSpPr txBox="1"/>
            <p:nvPr/>
          </p:nvSpPr>
          <p:spPr>
            <a:xfrm>
              <a:off x="11303204" y="3477512"/>
              <a:ext cx="301686" cy="369332"/>
            </a:xfrm>
            <a:prstGeom prst="rect">
              <a:avLst/>
            </a:prstGeom>
            <a:noFill/>
          </p:spPr>
          <p:txBody>
            <a:bodyPr wrap="none" rtlCol="0">
              <a:spAutoFit/>
            </a:bodyPr>
            <a:lstStyle/>
            <a:p>
              <a:r>
                <a:rPr lang="en-US" dirty="0">
                  <a:solidFill>
                    <a:srgbClr val="4C3282"/>
                  </a:solidFill>
                </a:rPr>
                <a:t>9</a:t>
              </a:r>
            </a:p>
          </p:txBody>
        </p:sp>
        <p:sp>
          <p:nvSpPr>
            <p:cNvPr id="188" name="TextBox 187">
              <a:extLst>
                <a:ext uri="{FF2B5EF4-FFF2-40B4-BE49-F238E27FC236}">
                  <a16:creationId xmlns:a16="http://schemas.microsoft.com/office/drawing/2014/main" id="{C87A2EB5-ECAD-0E4A-B435-879FF000B0FD}"/>
                </a:ext>
              </a:extLst>
            </p:cNvPr>
            <p:cNvSpPr txBox="1"/>
            <p:nvPr/>
          </p:nvSpPr>
          <p:spPr>
            <a:xfrm>
              <a:off x="10575388" y="1627529"/>
              <a:ext cx="301686" cy="369332"/>
            </a:xfrm>
            <a:prstGeom prst="rect">
              <a:avLst/>
            </a:prstGeom>
            <a:noFill/>
          </p:spPr>
          <p:txBody>
            <a:bodyPr wrap="none" rtlCol="0">
              <a:spAutoFit/>
            </a:bodyPr>
            <a:lstStyle/>
            <a:p>
              <a:r>
                <a:rPr lang="en-US" dirty="0">
                  <a:solidFill>
                    <a:srgbClr val="4C3282"/>
                  </a:solidFill>
                </a:rPr>
                <a:t>6</a:t>
              </a:r>
            </a:p>
          </p:txBody>
        </p:sp>
        <p:sp>
          <p:nvSpPr>
            <p:cNvPr id="189" name="TextBox 188">
              <a:extLst>
                <a:ext uri="{FF2B5EF4-FFF2-40B4-BE49-F238E27FC236}">
                  <a16:creationId xmlns:a16="http://schemas.microsoft.com/office/drawing/2014/main" id="{0F2726AA-2982-4D48-8392-6FC1106DCEB4}"/>
                </a:ext>
              </a:extLst>
            </p:cNvPr>
            <p:cNvSpPr txBox="1"/>
            <p:nvPr/>
          </p:nvSpPr>
          <p:spPr>
            <a:xfrm>
              <a:off x="9071491" y="921773"/>
              <a:ext cx="301686" cy="369332"/>
            </a:xfrm>
            <a:prstGeom prst="rect">
              <a:avLst/>
            </a:prstGeom>
            <a:noFill/>
          </p:spPr>
          <p:txBody>
            <a:bodyPr wrap="none" rtlCol="0">
              <a:spAutoFit/>
            </a:bodyPr>
            <a:lstStyle/>
            <a:p>
              <a:r>
                <a:rPr lang="en-US" dirty="0">
                  <a:solidFill>
                    <a:srgbClr val="4C3282"/>
                  </a:solidFill>
                </a:rPr>
                <a:t>4</a:t>
              </a:r>
            </a:p>
          </p:txBody>
        </p:sp>
        <p:sp>
          <p:nvSpPr>
            <p:cNvPr id="190" name="TextBox 189">
              <a:extLst>
                <a:ext uri="{FF2B5EF4-FFF2-40B4-BE49-F238E27FC236}">
                  <a16:creationId xmlns:a16="http://schemas.microsoft.com/office/drawing/2014/main" id="{8D6F64F2-4C69-AE4C-9925-668EA552AD1C}"/>
                </a:ext>
              </a:extLst>
            </p:cNvPr>
            <p:cNvSpPr txBox="1"/>
            <p:nvPr/>
          </p:nvSpPr>
          <p:spPr>
            <a:xfrm>
              <a:off x="7469254" y="1899101"/>
              <a:ext cx="418704" cy="369332"/>
            </a:xfrm>
            <a:prstGeom prst="rect">
              <a:avLst/>
            </a:prstGeom>
            <a:noFill/>
          </p:spPr>
          <p:txBody>
            <a:bodyPr wrap="none" rtlCol="0">
              <a:spAutoFit/>
            </a:bodyPr>
            <a:lstStyle/>
            <a:p>
              <a:r>
                <a:rPr lang="en-US" dirty="0">
                  <a:solidFill>
                    <a:srgbClr val="4C3282"/>
                  </a:solidFill>
                </a:rPr>
                <a:t>16</a:t>
              </a:r>
            </a:p>
          </p:txBody>
        </p:sp>
        <p:sp>
          <p:nvSpPr>
            <p:cNvPr id="191" name="TextBox 190">
              <a:extLst>
                <a:ext uri="{FF2B5EF4-FFF2-40B4-BE49-F238E27FC236}">
                  <a16:creationId xmlns:a16="http://schemas.microsoft.com/office/drawing/2014/main" id="{E20F7B95-3B56-4F41-9E84-B55A5D5EFF3D}"/>
                </a:ext>
              </a:extLst>
            </p:cNvPr>
            <p:cNvSpPr txBox="1"/>
            <p:nvPr/>
          </p:nvSpPr>
          <p:spPr>
            <a:xfrm>
              <a:off x="6668703" y="3726927"/>
              <a:ext cx="301686" cy="369332"/>
            </a:xfrm>
            <a:prstGeom prst="rect">
              <a:avLst/>
            </a:prstGeom>
            <a:noFill/>
          </p:spPr>
          <p:txBody>
            <a:bodyPr wrap="none" rtlCol="0">
              <a:spAutoFit/>
            </a:bodyPr>
            <a:lstStyle/>
            <a:p>
              <a:r>
                <a:rPr lang="en-US" dirty="0">
                  <a:solidFill>
                    <a:srgbClr val="4C3282"/>
                  </a:solidFill>
                </a:rPr>
                <a:t>7</a:t>
              </a:r>
            </a:p>
          </p:txBody>
        </p:sp>
        <p:sp>
          <p:nvSpPr>
            <p:cNvPr id="192" name="TextBox 191">
              <a:extLst>
                <a:ext uri="{FF2B5EF4-FFF2-40B4-BE49-F238E27FC236}">
                  <a16:creationId xmlns:a16="http://schemas.microsoft.com/office/drawing/2014/main" id="{78D3AFBF-95AE-8548-90B7-89C1DF899AE8}"/>
                </a:ext>
              </a:extLst>
            </p:cNvPr>
            <p:cNvSpPr txBox="1"/>
            <p:nvPr/>
          </p:nvSpPr>
          <p:spPr>
            <a:xfrm>
              <a:off x="7432798" y="4870683"/>
              <a:ext cx="301686" cy="369332"/>
            </a:xfrm>
            <a:prstGeom prst="rect">
              <a:avLst/>
            </a:prstGeom>
            <a:noFill/>
          </p:spPr>
          <p:txBody>
            <a:bodyPr wrap="none" rtlCol="0">
              <a:spAutoFit/>
            </a:bodyPr>
            <a:lstStyle/>
            <a:p>
              <a:r>
                <a:rPr lang="en-US" dirty="0">
                  <a:solidFill>
                    <a:srgbClr val="4C3282"/>
                  </a:solidFill>
                </a:rPr>
                <a:t>8</a:t>
              </a:r>
            </a:p>
          </p:txBody>
        </p:sp>
        <p:sp>
          <p:nvSpPr>
            <p:cNvPr id="193" name="TextBox 192">
              <a:extLst>
                <a:ext uri="{FF2B5EF4-FFF2-40B4-BE49-F238E27FC236}">
                  <a16:creationId xmlns:a16="http://schemas.microsoft.com/office/drawing/2014/main" id="{D4B9BBEE-6A33-3942-8504-15FF5B314758}"/>
                </a:ext>
              </a:extLst>
            </p:cNvPr>
            <p:cNvSpPr txBox="1"/>
            <p:nvPr/>
          </p:nvSpPr>
          <p:spPr>
            <a:xfrm>
              <a:off x="7994157" y="5770471"/>
              <a:ext cx="301686" cy="369332"/>
            </a:xfrm>
            <a:prstGeom prst="rect">
              <a:avLst/>
            </a:prstGeom>
            <a:noFill/>
          </p:spPr>
          <p:txBody>
            <a:bodyPr wrap="none" rtlCol="0">
              <a:spAutoFit/>
            </a:bodyPr>
            <a:lstStyle/>
            <a:p>
              <a:r>
                <a:rPr lang="en-US" dirty="0">
                  <a:solidFill>
                    <a:srgbClr val="4C3282"/>
                  </a:solidFill>
                </a:rPr>
                <a:t>3</a:t>
              </a:r>
            </a:p>
          </p:txBody>
        </p:sp>
        <p:sp>
          <p:nvSpPr>
            <p:cNvPr id="194" name="TextBox 193">
              <a:extLst>
                <a:ext uri="{FF2B5EF4-FFF2-40B4-BE49-F238E27FC236}">
                  <a16:creationId xmlns:a16="http://schemas.microsoft.com/office/drawing/2014/main" id="{90260696-5B6A-5B46-9429-86A7A63F8129}"/>
                </a:ext>
              </a:extLst>
            </p:cNvPr>
            <p:cNvSpPr txBox="1"/>
            <p:nvPr/>
          </p:nvSpPr>
          <p:spPr>
            <a:xfrm>
              <a:off x="6479812" y="5306874"/>
              <a:ext cx="301686" cy="369332"/>
            </a:xfrm>
            <a:prstGeom prst="rect">
              <a:avLst/>
            </a:prstGeom>
            <a:noFill/>
          </p:spPr>
          <p:txBody>
            <a:bodyPr wrap="none" rtlCol="0">
              <a:spAutoFit/>
            </a:bodyPr>
            <a:lstStyle/>
            <a:p>
              <a:r>
                <a:rPr lang="en-US" dirty="0">
                  <a:solidFill>
                    <a:srgbClr val="4C3282"/>
                  </a:solidFill>
                </a:rPr>
                <a:t>2</a:t>
              </a:r>
            </a:p>
          </p:txBody>
        </p:sp>
        <p:sp>
          <p:nvSpPr>
            <p:cNvPr id="195" name="TextBox 194">
              <a:extLst>
                <a:ext uri="{FF2B5EF4-FFF2-40B4-BE49-F238E27FC236}">
                  <a16:creationId xmlns:a16="http://schemas.microsoft.com/office/drawing/2014/main" id="{4F8573FB-8A30-4945-A62C-877F5B6E5FE3}"/>
                </a:ext>
              </a:extLst>
            </p:cNvPr>
            <p:cNvSpPr txBox="1"/>
            <p:nvPr/>
          </p:nvSpPr>
          <p:spPr>
            <a:xfrm>
              <a:off x="5337255" y="4118066"/>
              <a:ext cx="418704" cy="369332"/>
            </a:xfrm>
            <a:prstGeom prst="rect">
              <a:avLst/>
            </a:prstGeom>
            <a:noFill/>
          </p:spPr>
          <p:txBody>
            <a:bodyPr wrap="none" rtlCol="0">
              <a:spAutoFit/>
            </a:bodyPr>
            <a:lstStyle/>
            <a:p>
              <a:r>
                <a:rPr lang="en-US" dirty="0">
                  <a:solidFill>
                    <a:srgbClr val="4C3282"/>
                  </a:solidFill>
                </a:rPr>
                <a:t>15</a:t>
              </a:r>
            </a:p>
          </p:txBody>
        </p:sp>
        <p:sp>
          <p:nvSpPr>
            <p:cNvPr id="196" name="TextBox 195">
              <a:extLst>
                <a:ext uri="{FF2B5EF4-FFF2-40B4-BE49-F238E27FC236}">
                  <a16:creationId xmlns:a16="http://schemas.microsoft.com/office/drawing/2014/main" id="{52ABD77D-3BD7-6B4D-90D2-A0A78CB18C7C}"/>
                </a:ext>
              </a:extLst>
            </p:cNvPr>
            <p:cNvSpPr txBox="1"/>
            <p:nvPr/>
          </p:nvSpPr>
          <p:spPr>
            <a:xfrm>
              <a:off x="6016144" y="2770199"/>
              <a:ext cx="418704" cy="369332"/>
            </a:xfrm>
            <a:prstGeom prst="rect">
              <a:avLst/>
            </a:prstGeom>
            <a:noFill/>
          </p:spPr>
          <p:txBody>
            <a:bodyPr wrap="none" rtlCol="0">
              <a:spAutoFit/>
            </a:bodyPr>
            <a:lstStyle/>
            <a:p>
              <a:r>
                <a:rPr lang="en-US" dirty="0">
                  <a:solidFill>
                    <a:srgbClr val="4C3282"/>
                  </a:solidFill>
                </a:rPr>
                <a:t>14</a:t>
              </a:r>
            </a:p>
          </p:txBody>
        </p:sp>
      </p:grpSp>
      <p:grpSp>
        <p:nvGrpSpPr>
          <p:cNvPr id="208" name="Group 207"/>
          <p:cNvGrpSpPr/>
          <p:nvPr/>
        </p:nvGrpSpPr>
        <p:grpSpPr>
          <a:xfrm>
            <a:off x="5697104" y="1149683"/>
            <a:ext cx="6439166" cy="5260399"/>
            <a:chOff x="5697104" y="1149683"/>
            <a:chExt cx="6439166" cy="5260399"/>
          </a:xfrm>
        </p:grpSpPr>
        <p:sp>
          <p:nvSpPr>
            <p:cNvPr id="197" name="TextBox 196"/>
            <p:cNvSpPr txBox="1"/>
            <p:nvPr/>
          </p:nvSpPr>
          <p:spPr>
            <a:xfrm>
              <a:off x="5697104" y="3750730"/>
              <a:ext cx="247335" cy="367336"/>
            </a:xfrm>
            <a:prstGeom prst="rect">
              <a:avLst/>
            </a:prstGeom>
            <a:noFill/>
          </p:spPr>
          <p:txBody>
            <a:bodyPr wrap="square" rtlCol="0">
              <a:spAutoFit/>
            </a:bodyPr>
            <a:lstStyle/>
            <a:p>
              <a:r>
                <a:rPr lang="en-US" dirty="0">
                  <a:solidFill>
                    <a:srgbClr val="FF0000"/>
                  </a:solidFill>
                </a:rPr>
                <a:t>0</a:t>
              </a:r>
            </a:p>
          </p:txBody>
        </p:sp>
        <p:sp>
          <p:nvSpPr>
            <p:cNvPr id="198" name="TextBox 197"/>
            <p:cNvSpPr txBox="1"/>
            <p:nvPr/>
          </p:nvSpPr>
          <p:spPr>
            <a:xfrm>
              <a:off x="6540171" y="4986622"/>
              <a:ext cx="508883" cy="369332"/>
            </a:xfrm>
            <a:prstGeom prst="rect">
              <a:avLst/>
            </a:prstGeom>
            <a:noFill/>
          </p:spPr>
          <p:txBody>
            <a:bodyPr wrap="square" rtlCol="0">
              <a:spAutoFit/>
            </a:bodyPr>
            <a:lstStyle/>
            <a:p>
              <a:r>
                <a:rPr lang="en-US" dirty="0">
                  <a:solidFill>
                    <a:srgbClr val="FF0000"/>
                  </a:solidFill>
                </a:rPr>
                <a:t>15</a:t>
              </a:r>
            </a:p>
          </p:txBody>
        </p:sp>
        <p:sp>
          <p:nvSpPr>
            <p:cNvPr id="199" name="TextBox 198"/>
            <p:cNvSpPr txBox="1"/>
            <p:nvPr/>
          </p:nvSpPr>
          <p:spPr>
            <a:xfrm>
              <a:off x="7571271" y="2831268"/>
              <a:ext cx="466812" cy="369332"/>
            </a:xfrm>
            <a:prstGeom prst="rect">
              <a:avLst/>
            </a:prstGeom>
            <a:noFill/>
          </p:spPr>
          <p:txBody>
            <a:bodyPr wrap="square" rtlCol="0">
              <a:spAutoFit/>
            </a:bodyPr>
            <a:lstStyle/>
            <a:p>
              <a:r>
                <a:rPr lang="en-US" dirty="0">
                  <a:solidFill>
                    <a:srgbClr val="FF0000"/>
                  </a:solidFill>
                </a:rPr>
                <a:t>14</a:t>
              </a:r>
            </a:p>
          </p:txBody>
        </p:sp>
        <p:sp>
          <p:nvSpPr>
            <p:cNvPr id="200" name="TextBox 199"/>
            <p:cNvSpPr txBox="1"/>
            <p:nvPr/>
          </p:nvSpPr>
          <p:spPr>
            <a:xfrm>
              <a:off x="8657495" y="1522124"/>
              <a:ext cx="489620" cy="369332"/>
            </a:xfrm>
            <a:prstGeom prst="rect">
              <a:avLst/>
            </a:prstGeom>
            <a:noFill/>
          </p:spPr>
          <p:txBody>
            <a:bodyPr wrap="square" rtlCol="0">
              <a:spAutoFit/>
            </a:bodyPr>
            <a:lstStyle/>
            <a:p>
              <a:r>
                <a:rPr lang="en-US" dirty="0">
                  <a:solidFill>
                    <a:srgbClr val="FF0000"/>
                  </a:solidFill>
                </a:rPr>
                <a:t>29</a:t>
              </a:r>
            </a:p>
          </p:txBody>
        </p:sp>
        <p:sp>
          <p:nvSpPr>
            <p:cNvPr id="201" name="TextBox 200"/>
            <p:cNvSpPr txBox="1"/>
            <p:nvPr/>
          </p:nvSpPr>
          <p:spPr>
            <a:xfrm>
              <a:off x="10547920" y="1149683"/>
              <a:ext cx="455518" cy="369332"/>
            </a:xfrm>
            <a:prstGeom prst="rect">
              <a:avLst/>
            </a:prstGeom>
            <a:noFill/>
          </p:spPr>
          <p:txBody>
            <a:bodyPr wrap="square" rtlCol="0">
              <a:spAutoFit/>
            </a:bodyPr>
            <a:lstStyle/>
            <a:p>
              <a:r>
                <a:rPr lang="en-US" dirty="0">
                  <a:solidFill>
                    <a:srgbClr val="FF0000"/>
                  </a:solidFill>
                </a:rPr>
                <a:t>33</a:t>
              </a:r>
            </a:p>
          </p:txBody>
        </p:sp>
        <p:sp>
          <p:nvSpPr>
            <p:cNvPr id="202" name="TextBox 201"/>
            <p:cNvSpPr txBox="1"/>
            <p:nvPr/>
          </p:nvSpPr>
          <p:spPr>
            <a:xfrm>
              <a:off x="11174798" y="2779267"/>
              <a:ext cx="628799" cy="369332"/>
            </a:xfrm>
            <a:prstGeom prst="rect">
              <a:avLst/>
            </a:prstGeom>
            <a:noFill/>
          </p:spPr>
          <p:txBody>
            <a:bodyPr wrap="square" rtlCol="0">
              <a:spAutoFit/>
            </a:bodyPr>
            <a:lstStyle/>
            <a:p>
              <a:r>
                <a:rPr lang="en-US" dirty="0">
                  <a:solidFill>
                    <a:srgbClr val="FF0000"/>
                  </a:solidFill>
                </a:rPr>
                <a:t>32</a:t>
              </a:r>
            </a:p>
          </p:txBody>
        </p:sp>
        <p:sp>
          <p:nvSpPr>
            <p:cNvPr id="203" name="TextBox 202"/>
            <p:cNvSpPr txBox="1"/>
            <p:nvPr/>
          </p:nvSpPr>
          <p:spPr>
            <a:xfrm>
              <a:off x="9321129" y="3446318"/>
              <a:ext cx="470606" cy="369332"/>
            </a:xfrm>
            <a:prstGeom prst="rect">
              <a:avLst/>
            </a:prstGeom>
            <a:noFill/>
          </p:spPr>
          <p:txBody>
            <a:bodyPr wrap="square" rtlCol="0">
              <a:spAutoFit/>
            </a:bodyPr>
            <a:lstStyle/>
            <a:p>
              <a:r>
                <a:rPr lang="en-US" dirty="0">
                  <a:solidFill>
                    <a:srgbClr val="FF0000"/>
                  </a:solidFill>
                </a:rPr>
                <a:t>19</a:t>
              </a:r>
            </a:p>
          </p:txBody>
        </p:sp>
        <p:sp>
          <p:nvSpPr>
            <p:cNvPr id="204" name="TextBox 203"/>
            <p:cNvSpPr txBox="1"/>
            <p:nvPr/>
          </p:nvSpPr>
          <p:spPr>
            <a:xfrm>
              <a:off x="7566274" y="6040750"/>
              <a:ext cx="686387" cy="369332"/>
            </a:xfrm>
            <a:prstGeom prst="rect">
              <a:avLst/>
            </a:prstGeom>
            <a:noFill/>
          </p:spPr>
          <p:txBody>
            <a:bodyPr wrap="square" rtlCol="0">
              <a:spAutoFit/>
            </a:bodyPr>
            <a:lstStyle/>
            <a:p>
              <a:r>
                <a:rPr lang="en-US" dirty="0">
                  <a:solidFill>
                    <a:srgbClr val="FF0000"/>
                  </a:solidFill>
                </a:rPr>
                <a:t>17</a:t>
              </a:r>
            </a:p>
          </p:txBody>
        </p:sp>
        <p:sp>
          <p:nvSpPr>
            <p:cNvPr id="205" name="TextBox 204"/>
            <p:cNvSpPr txBox="1"/>
            <p:nvPr/>
          </p:nvSpPr>
          <p:spPr>
            <a:xfrm>
              <a:off x="9220291" y="5677041"/>
              <a:ext cx="606531" cy="369332"/>
            </a:xfrm>
            <a:prstGeom prst="rect">
              <a:avLst/>
            </a:prstGeom>
            <a:noFill/>
          </p:spPr>
          <p:txBody>
            <a:bodyPr wrap="square" rtlCol="0">
              <a:spAutoFit/>
            </a:bodyPr>
            <a:lstStyle/>
            <a:p>
              <a:r>
                <a:rPr lang="en-US" dirty="0">
                  <a:solidFill>
                    <a:srgbClr val="FF0000"/>
                  </a:solidFill>
                </a:rPr>
                <a:t>20</a:t>
              </a:r>
            </a:p>
          </p:txBody>
        </p:sp>
        <p:sp>
          <p:nvSpPr>
            <p:cNvPr id="206" name="TextBox 205"/>
            <p:cNvSpPr txBox="1"/>
            <p:nvPr/>
          </p:nvSpPr>
          <p:spPr>
            <a:xfrm>
              <a:off x="10365971" y="5774958"/>
              <a:ext cx="511104" cy="369332"/>
            </a:xfrm>
            <a:prstGeom prst="rect">
              <a:avLst/>
            </a:prstGeom>
            <a:noFill/>
          </p:spPr>
          <p:txBody>
            <a:bodyPr wrap="square" rtlCol="0">
              <a:spAutoFit/>
            </a:bodyPr>
            <a:lstStyle/>
            <a:p>
              <a:r>
                <a:rPr lang="en-US" dirty="0">
                  <a:solidFill>
                    <a:srgbClr val="FF0000"/>
                  </a:solidFill>
                </a:rPr>
                <a:t>37</a:t>
              </a:r>
            </a:p>
          </p:txBody>
        </p:sp>
        <p:sp>
          <p:nvSpPr>
            <p:cNvPr id="207" name="TextBox 206"/>
            <p:cNvSpPr txBox="1"/>
            <p:nvPr/>
          </p:nvSpPr>
          <p:spPr>
            <a:xfrm>
              <a:off x="11681670" y="5162488"/>
              <a:ext cx="454600" cy="369332"/>
            </a:xfrm>
            <a:prstGeom prst="rect">
              <a:avLst/>
            </a:prstGeom>
            <a:noFill/>
          </p:spPr>
          <p:txBody>
            <a:bodyPr wrap="square" rtlCol="0">
              <a:spAutoFit/>
            </a:bodyPr>
            <a:lstStyle/>
            <a:p>
              <a:r>
                <a:rPr lang="en-US" dirty="0">
                  <a:solidFill>
                    <a:srgbClr val="FF0000"/>
                  </a:solidFill>
                </a:rPr>
                <a:t>36</a:t>
              </a:r>
            </a:p>
          </p:txBody>
        </p:sp>
      </p:grpSp>
      <p:sp>
        <p:nvSpPr>
          <p:cNvPr id="219" name="TextBox 218"/>
          <p:cNvSpPr txBox="1"/>
          <p:nvPr/>
        </p:nvSpPr>
        <p:spPr>
          <a:xfrm>
            <a:off x="10562607" y="4841532"/>
            <a:ext cx="425815" cy="369332"/>
          </a:xfrm>
          <a:prstGeom prst="rect">
            <a:avLst/>
          </a:prstGeom>
          <a:noFill/>
        </p:spPr>
        <p:txBody>
          <a:bodyPr wrap="square" rtlCol="0">
            <a:spAutoFit/>
          </a:bodyPr>
          <a:lstStyle/>
          <a:p>
            <a:r>
              <a:rPr lang="en-US" dirty="0">
                <a:solidFill>
                  <a:srgbClr val="00B0F0"/>
                </a:solidFill>
              </a:rPr>
              <a:t>1</a:t>
            </a:r>
          </a:p>
        </p:txBody>
      </p:sp>
      <p:grpSp>
        <p:nvGrpSpPr>
          <p:cNvPr id="221" name="Group 220"/>
          <p:cNvGrpSpPr/>
          <p:nvPr/>
        </p:nvGrpSpPr>
        <p:grpSpPr>
          <a:xfrm>
            <a:off x="5837241" y="739187"/>
            <a:ext cx="6353696" cy="5193451"/>
            <a:chOff x="5837241" y="739187"/>
            <a:chExt cx="6353696" cy="5193451"/>
          </a:xfrm>
        </p:grpSpPr>
        <p:sp>
          <p:nvSpPr>
            <p:cNvPr id="210" name="TextBox 209"/>
            <p:cNvSpPr txBox="1"/>
            <p:nvPr/>
          </p:nvSpPr>
          <p:spPr>
            <a:xfrm>
              <a:off x="5837241" y="3340234"/>
              <a:ext cx="477862" cy="369332"/>
            </a:xfrm>
            <a:prstGeom prst="rect">
              <a:avLst/>
            </a:prstGeom>
            <a:noFill/>
          </p:spPr>
          <p:txBody>
            <a:bodyPr wrap="square" rtlCol="0">
              <a:spAutoFit/>
            </a:bodyPr>
            <a:lstStyle/>
            <a:p>
              <a:r>
                <a:rPr lang="en-US" dirty="0">
                  <a:solidFill>
                    <a:srgbClr val="00B0F0"/>
                  </a:solidFill>
                </a:rPr>
                <a:t>36</a:t>
              </a:r>
            </a:p>
          </p:txBody>
        </p:sp>
        <p:sp>
          <p:nvSpPr>
            <p:cNvPr id="211" name="TextBox 210"/>
            <p:cNvSpPr txBox="1"/>
            <p:nvPr/>
          </p:nvSpPr>
          <p:spPr>
            <a:xfrm>
              <a:off x="6680308" y="4576126"/>
              <a:ext cx="508883" cy="369332"/>
            </a:xfrm>
            <a:prstGeom prst="rect">
              <a:avLst/>
            </a:prstGeom>
            <a:noFill/>
          </p:spPr>
          <p:txBody>
            <a:bodyPr wrap="square" rtlCol="0">
              <a:spAutoFit/>
            </a:bodyPr>
            <a:lstStyle/>
            <a:p>
              <a:r>
                <a:rPr lang="en-US" dirty="0">
                  <a:solidFill>
                    <a:srgbClr val="00B0F0"/>
                  </a:solidFill>
                </a:rPr>
                <a:t>29</a:t>
              </a:r>
            </a:p>
          </p:txBody>
        </p:sp>
        <p:sp>
          <p:nvSpPr>
            <p:cNvPr id="212" name="TextBox 211"/>
            <p:cNvSpPr txBox="1"/>
            <p:nvPr/>
          </p:nvSpPr>
          <p:spPr>
            <a:xfrm>
              <a:off x="7711408" y="2420772"/>
              <a:ext cx="466812" cy="369332"/>
            </a:xfrm>
            <a:prstGeom prst="rect">
              <a:avLst/>
            </a:prstGeom>
            <a:noFill/>
          </p:spPr>
          <p:txBody>
            <a:bodyPr wrap="square" rtlCol="0">
              <a:spAutoFit/>
            </a:bodyPr>
            <a:lstStyle/>
            <a:p>
              <a:r>
                <a:rPr lang="en-US" dirty="0">
                  <a:solidFill>
                    <a:srgbClr val="00B0F0"/>
                  </a:solidFill>
                </a:rPr>
                <a:t>22</a:t>
              </a:r>
            </a:p>
          </p:txBody>
        </p:sp>
        <p:sp>
          <p:nvSpPr>
            <p:cNvPr id="213" name="TextBox 212"/>
            <p:cNvSpPr txBox="1"/>
            <p:nvPr/>
          </p:nvSpPr>
          <p:spPr>
            <a:xfrm>
              <a:off x="8627268" y="761216"/>
              <a:ext cx="489620" cy="369332"/>
            </a:xfrm>
            <a:prstGeom prst="rect">
              <a:avLst/>
            </a:prstGeom>
            <a:noFill/>
          </p:spPr>
          <p:txBody>
            <a:bodyPr wrap="square" rtlCol="0">
              <a:spAutoFit/>
            </a:bodyPr>
            <a:lstStyle/>
            <a:p>
              <a:r>
                <a:rPr lang="en-US" dirty="0">
                  <a:solidFill>
                    <a:srgbClr val="00B0F0"/>
                  </a:solidFill>
                </a:rPr>
                <a:t>19</a:t>
              </a:r>
            </a:p>
          </p:txBody>
        </p:sp>
        <p:sp>
          <p:nvSpPr>
            <p:cNvPr id="214" name="TextBox 213"/>
            <p:cNvSpPr txBox="1"/>
            <p:nvPr/>
          </p:nvSpPr>
          <p:spPr>
            <a:xfrm>
              <a:off x="10688057" y="739187"/>
              <a:ext cx="455518" cy="369332"/>
            </a:xfrm>
            <a:prstGeom prst="rect">
              <a:avLst/>
            </a:prstGeom>
            <a:noFill/>
          </p:spPr>
          <p:txBody>
            <a:bodyPr wrap="square" rtlCol="0">
              <a:spAutoFit/>
            </a:bodyPr>
            <a:lstStyle/>
            <a:p>
              <a:r>
                <a:rPr lang="en-US" dirty="0">
                  <a:solidFill>
                    <a:srgbClr val="00B0F0"/>
                  </a:solidFill>
                </a:rPr>
                <a:t>15</a:t>
              </a:r>
            </a:p>
          </p:txBody>
        </p:sp>
        <p:sp>
          <p:nvSpPr>
            <p:cNvPr id="215" name="TextBox 214"/>
            <p:cNvSpPr txBox="1"/>
            <p:nvPr/>
          </p:nvSpPr>
          <p:spPr>
            <a:xfrm>
              <a:off x="10985494" y="2262766"/>
              <a:ext cx="628799" cy="369332"/>
            </a:xfrm>
            <a:prstGeom prst="rect">
              <a:avLst/>
            </a:prstGeom>
            <a:noFill/>
          </p:spPr>
          <p:txBody>
            <a:bodyPr wrap="square" rtlCol="0">
              <a:spAutoFit/>
            </a:bodyPr>
            <a:lstStyle/>
            <a:p>
              <a:r>
                <a:rPr lang="en-US" dirty="0">
                  <a:solidFill>
                    <a:srgbClr val="00B0F0"/>
                  </a:solidFill>
                </a:rPr>
                <a:t>9</a:t>
              </a:r>
            </a:p>
          </p:txBody>
        </p:sp>
        <p:sp>
          <p:nvSpPr>
            <p:cNvPr id="216" name="TextBox 215"/>
            <p:cNvSpPr txBox="1"/>
            <p:nvPr/>
          </p:nvSpPr>
          <p:spPr>
            <a:xfrm>
              <a:off x="9234750" y="3005574"/>
              <a:ext cx="697122" cy="369332"/>
            </a:xfrm>
            <a:prstGeom prst="rect">
              <a:avLst/>
            </a:prstGeom>
            <a:noFill/>
          </p:spPr>
          <p:txBody>
            <a:bodyPr wrap="square" rtlCol="0">
              <a:spAutoFit/>
            </a:bodyPr>
            <a:lstStyle/>
            <a:p>
              <a:r>
                <a:rPr lang="en-US" dirty="0">
                  <a:solidFill>
                    <a:srgbClr val="00B0F0"/>
                  </a:solidFill>
                </a:rPr>
                <a:t>17</a:t>
              </a:r>
            </a:p>
          </p:txBody>
        </p:sp>
        <p:sp>
          <p:nvSpPr>
            <p:cNvPr id="217" name="TextBox 216"/>
            <p:cNvSpPr txBox="1"/>
            <p:nvPr/>
          </p:nvSpPr>
          <p:spPr>
            <a:xfrm>
              <a:off x="7651044" y="5563306"/>
              <a:ext cx="400245" cy="369332"/>
            </a:xfrm>
            <a:prstGeom prst="rect">
              <a:avLst/>
            </a:prstGeom>
            <a:noFill/>
          </p:spPr>
          <p:txBody>
            <a:bodyPr wrap="square" rtlCol="0">
              <a:spAutoFit/>
            </a:bodyPr>
            <a:lstStyle/>
            <a:p>
              <a:r>
                <a:rPr lang="en-US" dirty="0">
                  <a:solidFill>
                    <a:srgbClr val="00B0F0"/>
                  </a:solidFill>
                </a:rPr>
                <a:t>31</a:t>
              </a:r>
            </a:p>
          </p:txBody>
        </p:sp>
        <p:sp>
          <p:nvSpPr>
            <p:cNvPr id="218" name="TextBox 217"/>
            <p:cNvSpPr txBox="1"/>
            <p:nvPr/>
          </p:nvSpPr>
          <p:spPr>
            <a:xfrm>
              <a:off x="9234171" y="5171288"/>
              <a:ext cx="431238" cy="369332"/>
            </a:xfrm>
            <a:prstGeom prst="rect">
              <a:avLst/>
            </a:prstGeom>
            <a:noFill/>
          </p:spPr>
          <p:txBody>
            <a:bodyPr wrap="square" rtlCol="0">
              <a:spAutoFit/>
            </a:bodyPr>
            <a:lstStyle/>
            <a:p>
              <a:r>
                <a:rPr lang="en-US" dirty="0">
                  <a:solidFill>
                    <a:srgbClr val="00B0F0"/>
                  </a:solidFill>
                </a:rPr>
                <a:t>28</a:t>
              </a:r>
            </a:p>
          </p:txBody>
        </p:sp>
        <p:sp>
          <p:nvSpPr>
            <p:cNvPr id="220" name="TextBox 219"/>
            <p:cNvSpPr txBox="1"/>
            <p:nvPr/>
          </p:nvSpPr>
          <p:spPr>
            <a:xfrm>
              <a:off x="11736337" y="4115087"/>
              <a:ext cx="454600" cy="369332"/>
            </a:xfrm>
            <a:prstGeom prst="rect">
              <a:avLst/>
            </a:prstGeom>
            <a:noFill/>
          </p:spPr>
          <p:txBody>
            <a:bodyPr wrap="square" rtlCol="0">
              <a:spAutoFit/>
            </a:bodyPr>
            <a:lstStyle/>
            <a:p>
              <a:r>
                <a:rPr lang="en-US" dirty="0">
                  <a:solidFill>
                    <a:srgbClr val="00B0F0"/>
                  </a:solidFill>
                </a:rPr>
                <a:t>0</a:t>
              </a:r>
            </a:p>
          </p:txBody>
        </p:sp>
      </p:grpSp>
    </p:spTree>
    <p:extLst>
      <p:ext uri="{BB962C8B-B14F-4D97-AF65-F5344CB8AC3E}">
        <p14:creationId xmlns:p14="http://schemas.microsoft.com/office/powerpoint/2010/main" val="254730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fade">
                                      <p:cBhvr>
                                        <p:cTn id="10" dur="500"/>
                                        <p:tgtEl>
                                          <p:spTgt spid="8">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animEffect transition="in" filter="fade">
                                      <p:cBhvr>
                                        <p:cTn id="13" dur="500"/>
                                        <p:tgtEl>
                                          <p:spTgt spid="8">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7" end="7"/>
                                            </p:txEl>
                                          </p:spTgt>
                                        </p:tgtEl>
                                        <p:attrNameLst>
                                          <p:attrName>style.visibility</p:attrName>
                                        </p:attrNameLst>
                                      </p:cBhvr>
                                      <p:to>
                                        <p:strVal val="visible"/>
                                      </p:to>
                                    </p:set>
                                    <p:animEffect transition="in" filter="fade">
                                      <p:cBhvr>
                                        <p:cTn id="16" dur="500"/>
                                        <p:tgtEl>
                                          <p:spTgt spid="8">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#3</a:t>
            </a:r>
          </a:p>
        </p:txBody>
      </p:sp>
      <p:sp>
        <p:nvSpPr>
          <p:cNvPr id="8" name="Content Placeholder 2">
            <a:extLst>
              <a:ext uri="{FF2B5EF4-FFF2-40B4-BE49-F238E27FC236}">
                <a16:creationId xmlns:a16="http://schemas.microsoft.com/office/drawing/2014/main" id="{962802FD-77F5-544B-BCC5-4632BCF7C842}"/>
              </a:ext>
            </a:extLst>
          </p:cNvPr>
          <p:cNvSpPr txBox="1">
            <a:spLocks/>
          </p:cNvSpPr>
          <p:nvPr/>
        </p:nvSpPr>
        <p:spPr>
          <a:xfrm>
            <a:off x="575238" y="1123354"/>
            <a:ext cx="6494925" cy="5506045"/>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You are at Splash Mountain. Your best friend is at Space Mountain. You have to tell each other about your experiences in person as soon as possible. Where do you meet and how quickly can you get there?</a:t>
            </a:r>
          </a:p>
          <a:p>
            <a:r>
              <a:rPr lang="en-US" dirty="0"/>
              <a:t>What are the vertices? </a:t>
            </a:r>
          </a:p>
          <a:p>
            <a:pPr marL="128016" lvl="1" indent="0">
              <a:buFont typeface="Segoe UI Semilight" panose="020B0402040204020203" pitchFamily="34" charset="0"/>
              <a:buNone/>
            </a:pPr>
            <a:r>
              <a:rPr lang="en-US" dirty="0">
                <a:solidFill>
                  <a:srgbClr val="4C3282"/>
                </a:solidFill>
              </a:rPr>
              <a:t>Rides</a:t>
            </a:r>
          </a:p>
          <a:p>
            <a:r>
              <a:rPr lang="en-US" dirty="0"/>
              <a:t>What are the edges? </a:t>
            </a:r>
          </a:p>
          <a:p>
            <a:pPr marL="128016" lvl="1" indent="0">
              <a:buFont typeface="Segoe UI Semilight" panose="020B0402040204020203" pitchFamily="34" charset="0"/>
              <a:buNone/>
            </a:pPr>
            <a:r>
              <a:rPr lang="en-US" dirty="0">
                <a:solidFill>
                  <a:srgbClr val="4C3282"/>
                </a:solidFill>
              </a:rPr>
              <a:t>Walkways with how long it would take to walk</a:t>
            </a:r>
          </a:p>
          <a:p>
            <a:r>
              <a:rPr lang="en-US" dirty="0"/>
              <a:t>What are we looking for?</a:t>
            </a:r>
          </a:p>
          <a:p>
            <a:pPr lvl="1"/>
            <a:r>
              <a:rPr lang="en-US" dirty="0">
                <a:solidFill>
                  <a:srgbClr val="4C3282"/>
                </a:solidFill>
              </a:rPr>
              <a:t>The “midpoint” </a:t>
            </a:r>
          </a:p>
          <a:p>
            <a:r>
              <a:rPr lang="en-US" dirty="0"/>
              <a:t>What do we run?</a:t>
            </a:r>
          </a:p>
          <a:p>
            <a:pPr lvl="1"/>
            <a:r>
              <a:rPr lang="en-US" dirty="0">
                <a:solidFill>
                  <a:srgbClr val="4C3282"/>
                </a:solidFill>
              </a:rPr>
              <a:t>Run </a:t>
            </a:r>
            <a:r>
              <a:rPr lang="en-US" dirty="0" err="1">
                <a:solidFill>
                  <a:srgbClr val="4C3282"/>
                </a:solidFill>
              </a:rPr>
              <a:t>Dijkstra’s</a:t>
            </a:r>
            <a:r>
              <a:rPr lang="en-US" dirty="0">
                <a:solidFill>
                  <a:srgbClr val="4C3282"/>
                </a:solidFill>
              </a:rPr>
              <a:t> from Splash Mountain, store distances</a:t>
            </a:r>
          </a:p>
          <a:p>
            <a:pPr lvl="1"/>
            <a:r>
              <a:rPr lang="en-US" dirty="0">
                <a:solidFill>
                  <a:srgbClr val="4C3282"/>
                </a:solidFill>
              </a:rPr>
              <a:t>Run </a:t>
            </a:r>
            <a:r>
              <a:rPr lang="en-US" dirty="0" err="1">
                <a:solidFill>
                  <a:srgbClr val="4C3282"/>
                </a:solidFill>
              </a:rPr>
              <a:t>Dijkstra’s</a:t>
            </a:r>
            <a:r>
              <a:rPr lang="en-US" dirty="0">
                <a:solidFill>
                  <a:srgbClr val="4C3282"/>
                </a:solidFill>
              </a:rPr>
              <a:t> from Space Mountain, store distances</a:t>
            </a:r>
          </a:p>
          <a:p>
            <a:pPr lvl="1"/>
            <a:r>
              <a:rPr lang="en-US" dirty="0">
                <a:solidFill>
                  <a:srgbClr val="4C3282"/>
                </a:solidFill>
              </a:rPr>
              <a:t>Iterate over vertices, for each vertex remember max of two</a:t>
            </a:r>
          </a:p>
          <a:p>
            <a:pPr lvl="1"/>
            <a:r>
              <a:rPr lang="en-US" dirty="0">
                <a:solidFill>
                  <a:srgbClr val="4C3282"/>
                </a:solidFill>
              </a:rPr>
              <a:t>Iterate over vertices, find minimum of remembered numbers</a:t>
            </a:r>
          </a:p>
        </p:txBody>
      </p:sp>
      <p:grpSp>
        <p:nvGrpSpPr>
          <p:cNvPr id="117" name="Group 116">
            <a:extLst>
              <a:ext uri="{FF2B5EF4-FFF2-40B4-BE49-F238E27FC236}">
                <a16:creationId xmlns:a16="http://schemas.microsoft.com/office/drawing/2014/main" id="{1E363727-313E-1941-8149-CB4F0876A0F4}"/>
              </a:ext>
            </a:extLst>
          </p:cNvPr>
          <p:cNvGrpSpPr/>
          <p:nvPr/>
        </p:nvGrpSpPr>
        <p:grpSpPr>
          <a:xfrm>
            <a:off x="5074873" y="704255"/>
            <a:ext cx="7028720" cy="5606846"/>
            <a:chOff x="1765004" y="980556"/>
            <a:chExt cx="7028720" cy="5606846"/>
          </a:xfrm>
        </p:grpSpPr>
        <p:grpSp>
          <p:nvGrpSpPr>
            <p:cNvPr id="118" name="Group 117">
              <a:extLst>
                <a:ext uri="{FF2B5EF4-FFF2-40B4-BE49-F238E27FC236}">
                  <a16:creationId xmlns:a16="http://schemas.microsoft.com/office/drawing/2014/main" id="{6D0AACF5-94E8-6444-BA21-B4216FD92DAA}"/>
                </a:ext>
              </a:extLst>
            </p:cNvPr>
            <p:cNvGrpSpPr/>
            <p:nvPr/>
          </p:nvGrpSpPr>
          <p:grpSpPr>
            <a:xfrm>
              <a:off x="5130244" y="3311583"/>
              <a:ext cx="838200" cy="838200"/>
              <a:chOff x="5115008" y="3216614"/>
              <a:chExt cx="838200" cy="838200"/>
            </a:xfrm>
          </p:grpSpPr>
          <p:sp>
            <p:nvSpPr>
              <p:cNvPr id="166" name="Oval 165">
                <a:extLst>
                  <a:ext uri="{FF2B5EF4-FFF2-40B4-BE49-F238E27FC236}">
                    <a16:creationId xmlns:a16="http://schemas.microsoft.com/office/drawing/2014/main" id="{3863D911-3B15-1A49-968B-40C873579C17}"/>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a:extLst>
                  <a:ext uri="{FF2B5EF4-FFF2-40B4-BE49-F238E27FC236}">
                    <a16:creationId xmlns:a16="http://schemas.microsoft.com/office/drawing/2014/main" id="{BFED6DC1-AC38-2848-A99D-CE2922AC4F66}"/>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119" name="Group 118">
              <a:extLst>
                <a:ext uri="{FF2B5EF4-FFF2-40B4-BE49-F238E27FC236}">
                  <a16:creationId xmlns:a16="http://schemas.microsoft.com/office/drawing/2014/main" id="{12CC05DF-2170-6A47-9BA2-A82AF57165E4}"/>
                </a:ext>
              </a:extLst>
            </p:cNvPr>
            <p:cNvGrpSpPr/>
            <p:nvPr/>
          </p:nvGrpSpPr>
          <p:grpSpPr>
            <a:xfrm>
              <a:off x="5163235" y="5391478"/>
              <a:ext cx="838200" cy="838200"/>
              <a:chOff x="5135573" y="5342583"/>
              <a:chExt cx="838200" cy="838200"/>
            </a:xfrm>
          </p:grpSpPr>
          <p:sp>
            <p:nvSpPr>
              <p:cNvPr id="164" name="Oval 163">
                <a:extLst>
                  <a:ext uri="{FF2B5EF4-FFF2-40B4-BE49-F238E27FC236}">
                    <a16:creationId xmlns:a16="http://schemas.microsoft.com/office/drawing/2014/main" id="{A4FD93E9-2F3D-084C-BCEC-2F00142364A3}"/>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E9A5A6DD-181F-F547-9FAF-0E2DB68547D1}"/>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120" name="Group 119">
              <a:extLst>
                <a:ext uri="{FF2B5EF4-FFF2-40B4-BE49-F238E27FC236}">
                  <a16:creationId xmlns:a16="http://schemas.microsoft.com/office/drawing/2014/main" id="{4B857DBC-75CC-AD41-83C4-DC8A008FB35D}"/>
                </a:ext>
              </a:extLst>
            </p:cNvPr>
            <p:cNvGrpSpPr/>
            <p:nvPr/>
          </p:nvGrpSpPr>
          <p:grpSpPr>
            <a:xfrm>
              <a:off x="4730935" y="1197207"/>
              <a:ext cx="838200" cy="838200"/>
              <a:chOff x="4730935" y="1197207"/>
              <a:chExt cx="838200" cy="838200"/>
            </a:xfrm>
          </p:grpSpPr>
          <p:sp>
            <p:nvSpPr>
              <p:cNvPr id="162" name="Oval 161">
                <a:extLst>
                  <a:ext uri="{FF2B5EF4-FFF2-40B4-BE49-F238E27FC236}">
                    <a16:creationId xmlns:a16="http://schemas.microsoft.com/office/drawing/2014/main" id="{5E878B05-54BE-FA48-B851-446C1BEBFF86}"/>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CB414EB2-E31E-8641-B4E2-5510AE598933}"/>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121" name="Group 120">
              <a:extLst>
                <a:ext uri="{FF2B5EF4-FFF2-40B4-BE49-F238E27FC236}">
                  <a16:creationId xmlns:a16="http://schemas.microsoft.com/office/drawing/2014/main" id="{C573F4B4-E1BB-5E4A-AB23-66681C83FD67}"/>
                </a:ext>
              </a:extLst>
            </p:cNvPr>
            <p:cNvGrpSpPr/>
            <p:nvPr/>
          </p:nvGrpSpPr>
          <p:grpSpPr>
            <a:xfrm>
              <a:off x="6425942" y="980556"/>
              <a:ext cx="838200" cy="842059"/>
              <a:chOff x="6425942" y="980556"/>
              <a:chExt cx="838200" cy="842059"/>
            </a:xfrm>
          </p:grpSpPr>
          <p:sp>
            <p:nvSpPr>
              <p:cNvPr id="160" name="Oval 159">
                <a:extLst>
                  <a:ext uri="{FF2B5EF4-FFF2-40B4-BE49-F238E27FC236}">
                    <a16:creationId xmlns:a16="http://schemas.microsoft.com/office/drawing/2014/main" id="{55791A0A-754E-4840-9470-77969D500C6B}"/>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579265AE-666F-9746-893E-9A5FF63A74B4}"/>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122" name="Group 121">
              <a:extLst>
                <a:ext uri="{FF2B5EF4-FFF2-40B4-BE49-F238E27FC236}">
                  <a16:creationId xmlns:a16="http://schemas.microsoft.com/office/drawing/2014/main" id="{974D6D86-D98D-7B48-BE1A-83AE2EE72D53}"/>
                </a:ext>
              </a:extLst>
            </p:cNvPr>
            <p:cNvGrpSpPr/>
            <p:nvPr/>
          </p:nvGrpSpPr>
          <p:grpSpPr>
            <a:xfrm>
              <a:off x="7026729" y="2643561"/>
              <a:ext cx="848635" cy="838200"/>
              <a:chOff x="7026729" y="2643561"/>
              <a:chExt cx="848635" cy="838200"/>
            </a:xfrm>
          </p:grpSpPr>
          <p:sp>
            <p:nvSpPr>
              <p:cNvPr id="158" name="Oval 157">
                <a:extLst>
                  <a:ext uri="{FF2B5EF4-FFF2-40B4-BE49-F238E27FC236}">
                    <a16:creationId xmlns:a16="http://schemas.microsoft.com/office/drawing/2014/main" id="{C5437DF4-969F-6E48-B8A4-40537B12BCA8}"/>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0B062662-6FE8-7D4D-A9F1-42B96F4AF9C5}"/>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123" name="Group 122">
              <a:extLst>
                <a:ext uri="{FF2B5EF4-FFF2-40B4-BE49-F238E27FC236}">
                  <a16:creationId xmlns:a16="http://schemas.microsoft.com/office/drawing/2014/main" id="{C46B99BA-DB64-6A4D-ABAC-ED1082E70CF0}"/>
                </a:ext>
              </a:extLst>
            </p:cNvPr>
            <p:cNvGrpSpPr/>
            <p:nvPr/>
          </p:nvGrpSpPr>
          <p:grpSpPr>
            <a:xfrm>
              <a:off x="7955524" y="4692014"/>
              <a:ext cx="838200" cy="838200"/>
              <a:chOff x="7955524" y="4692014"/>
              <a:chExt cx="838200" cy="838200"/>
            </a:xfrm>
          </p:grpSpPr>
          <p:sp>
            <p:nvSpPr>
              <p:cNvPr id="156" name="Oval 155">
                <a:extLst>
                  <a:ext uri="{FF2B5EF4-FFF2-40B4-BE49-F238E27FC236}">
                    <a16:creationId xmlns:a16="http://schemas.microsoft.com/office/drawing/2014/main" id="{357511F1-D354-2C46-99D2-475811CBD5AF}"/>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a:extLst>
                  <a:ext uri="{FF2B5EF4-FFF2-40B4-BE49-F238E27FC236}">
                    <a16:creationId xmlns:a16="http://schemas.microsoft.com/office/drawing/2014/main" id="{73AEAF8D-A965-1548-8AD7-11C5F053AADF}"/>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124" name="Group 123">
              <a:extLst>
                <a:ext uri="{FF2B5EF4-FFF2-40B4-BE49-F238E27FC236}">
                  <a16:creationId xmlns:a16="http://schemas.microsoft.com/office/drawing/2014/main" id="{5FA5551D-CCF6-494B-9F1F-C0FCE409DA4C}"/>
                </a:ext>
              </a:extLst>
            </p:cNvPr>
            <p:cNvGrpSpPr/>
            <p:nvPr/>
          </p:nvGrpSpPr>
          <p:grpSpPr>
            <a:xfrm>
              <a:off x="6578162" y="5255510"/>
              <a:ext cx="838200" cy="838200"/>
              <a:chOff x="6578162" y="5255510"/>
              <a:chExt cx="838200" cy="838200"/>
            </a:xfrm>
          </p:grpSpPr>
          <p:sp>
            <p:nvSpPr>
              <p:cNvPr id="154" name="Oval 153">
                <a:extLst>
                  <a:ext uri="{FF2B5EF4-FFF2-40B4-BE49-F238E27FC236}">
                    <a16:creationId xmlns:a16="http://schemas.microsoft.com/office/drawing/2014/main" id="{ACD047EF-924D-E346-840F-DB23475B04CE}"/>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id="{2CD86D0F-893E-CE4B-AF1E-3F05BCFA5A64}"/>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125" name="Group 124">
              <a:extLst>
                <a:ext uri="{FF2B5EF4-FFF2-40B4-BE49-F238E27FC236}">
                  <a16:creationId xmlns:a16="http://schemas.microsoft.com/office/drawing/2014/main" id="{29904DE7-04CC-9C48-BEC6-413367A8AB89}"/>
                </a:ext>
              </a:extLst>
            </p:cNvPr>
            <p:cNvGrpSpPr/>
            <p:nvPr/>
          </p:nvGrpSpPr>
          <p:grpSpPr>
            <a:xfrm>
              <a:off x="3544031" y="5749202"/>
              <a:ext cx="838200" cy="838200"/>
              <a:chOff x="3544031" y="5749202"/>
              <a:chExt cx="838200" cy="838200"/>
            </a:xfrm>
          </p:grpSpPr>
          <p:sp>
            <p:nvSpPr>
              <p:cNvPr id="152" name="Oval 151">
                <a:extLst>
                  <a:ext uri="{FF2B5EF4-FFF2-40B4-BE49-F238E27FC236}">
                    <a16:creationId xmlns:a16="http://schemas.microsoft.com/office/drawing/2014/main" id="{36C8F6B2-A16E-5C45-876C-77DA8F00F086}"/>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a:extLst>
                  <a:ext uri="{FF2B5EF4-FFF2-40B4-BE49-F238E27FC236}">
                    <a16:creationId xmlns:a16="http://schemas.microsoft.com/office/drawing/2014/main" id="{B08BAEA9-F514-2048-ADCC-4E2896B5BA72}"/>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126" name="Group 125">
              <a:extLst>
                <a:ext uri="{FF2B5EF4-FFF2-40B4-BE49-F238E27FC236}">
                  <a16:creationId xmlns:a16="http://schemas.microsoft.com/office/drawing/2014/main" id="{4A903D1F-8ED9-9949-8A39-EFF066925200}"/>
                </a:ext>
              </a:extLst>
            </p:cNvPr>
            <p:cNvGrpSpPr/>
            <p:nvPr/>
          </p:nvGrpSpPr>
          <p:grpSpPr>
            <a:xfrm>
              <a:off x="2455030" y="4790529"/>
              <a:ext cx="838200" cy="838200"/>
              <a:chOff x="2455030" y="4790529"/>
              <a:chExt cx="838200" cy="838200"/>
            </a:xfrm>
          </p:grpSpPr>
          <p:sp>
            <p:nvSpPr>
              <p:cNvPr id="150" name="TextBox 149">
                <a:extLst>
                  <a:ext uri="{FF2B5EF4-FFF2-40B4-BE49-F238E27FC236}">
                    <a16:creationId xmlns:a16="http://schemas.microsoft.com/office/drawing/2014/main" id="{1A25C948-7BCD-8B4D-BB3C-C2DBA93C3604}"/>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sp>
            <p:nvSpPr>
              <p:cNvPr id="151" name="Oval 150">
                <a:extLst>
                  <a:ext uri="{FF2B5EF4-FFF2-40B4-BE49-F238E27FC236}">
                    <a16:creationId xmlns:a16="http://schemas.microsoft.com/office/drawing/2014/main" id="{B30306B3-15B7-4242-BEBA-C91964F8BED2}"/>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4F87194D-A524-F847-96EA-2DDF58165C93}"/>
                </a:ext>
              </a:extLst>
            </p:cNvPr>
            <p:cNvGrpSpPr/>
            <p:nvPr/>
          </p:nvGrpSpPr>
          <p:grpSpPr>
            <a:xfrm>
              <a:off x="1765004" y="3363499"/>
              <a:ext cx="838200" cy="838200"/>
              <a:chOff x="1765004" y="3363499"/>
              <a:chExt cx="838200" cy="838200"/>
            </a:xfrm>
          </p:grpSpPr>
          <p:sp>
            <p:nvSpPr>
              <p:cNvPr id="148" name="Oval 147">
                <a:extLst>
                  <a:ext uri="{FF2B5EF4-FFF2-40B4-BE49-F238E27FC236}">
                    <a16:creationId xmlns:a16="http://schemas.microsoft.com/office/drawing/2014/main" id="{337107B7-7569-9940-9B37-9160D4CC5A69}"/>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DFD72169-332E-4D4D-B977-C21882ED1B50}"/>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128" name="Group 127">
              <a:extLst>
                <a:ext uri="{FF2B5EF4-FFF2-40B4-BE49-F238E27FC236}">
                  <a16:creationId xmlns:a16="http://schemas.microsoft.com/office/drawing/2014/main" id="{381604F1-78C5-C84E-9D08-CA394AC74F46}"/>
                </a:ext>
              </a:extLst>
            </p:cNvPr>
            <p:cNvGrpSpPr/>
            <p:nvPr/>
          </p:nvGrpSpPr>
          <p:grpSpPr>
            <a:xfrm>
              <a:off x="3454438" y="2842152"/>
              <a:ext cx="888385" cy="838200"/>
              <a:chOff x="3454438" y="2842152"/>
              <a:chExt cx="888385" cy="838200"/>
            </a:xfrm>
          </p:grpSpPr>
          <p:sp>
            <p:nvSpPr>
              <p:cNvPr id="146" name="Oval 145">
                <a:extLst>
                  <a:ext uri="{FF2B5EF4-FFF2-40B4-BE49-F238E27FC236}">
                    <a16:creationId xmlns:a16="http://schemas.microsoft.com/office/drawing/2014/main" id="{9AC1BBEC-42CB-1A4F-9FE8-DEB995D71213}"/>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A2BAC156-1828-B34F-AF96-424F5629ADBF}"/>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129" name="Straight Connector 128">
              <a:extLst>
                <a:ext uri="{FF2B5EF4-FFF2-40B4-BE49-F238E27FC236}">
                  <a16:creationId xmlns:a16="http://schemas.microsoft.com/office/drawing/2014/main" id="{3327CCAF-BB7A-4A4C-A604-6F82BBF0C574}"/>
                </a:ext>
              </a:extLst>
            </p:cNvPr>
            <p:cNvCxnSpPr>
              <a:stCxn id="166" idx="4"/>
              <a:endCxn id="164" idx="0"/>
            </p:cNvCxnSpPr>
            <p:nvPr/>
          </p:nvCxnSpPr>
          <p:spPr>
            <a:xfrm>
              <a:off x="5549344" y="4149783"/>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3627AF5-5590-F845-83E5-81ECE0B4FFDE}"/>
                </a:ext>
              </a:extLst>
            </p:cNvPr>
            <p:cNvCxnSpPr>
              <a:cxnSpLocks/>
              <a:stCxn id="151" idx="6"/>
              <a:endCxn id="164"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255462F-8712-4C4A-A05B-DE02E3F1A84A}"/>
                </a:ext>
              </a:extLst>
            </p:cNvPr>
            <p:cNvCxnSpPr>
              <a:cxnSpLocks/>
              <a:stCxn id="151" idx="5"/>
              <a:endCxn id="152" idx="1"/>
            </p:cNvCxnSpPr>
            <p:nvPr/>
          </p:nvCxnSpPr>
          <p:spPr>
            <a:xfrm>
              <a:off x="3170478" y="5505977"/>
              <a:ext cx="496305" cy="365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E5D3D85-2625-1649-997D-F80B17F0309C}"/>
                </a:ext>
              </a:extLst>
            </p:cNvPr>
            <p:cNvCxnSpPr>
              <a:cxnSpLocks/>
              <a:stCxn id="164" idx="3"/>
              <a:endCxn id="152" idx="6"/>
            </p:cNvCxnSpPr>
            <p:nvPr/>
          </p:nvCxnSpPr>
          <p:spPr>
            <a:xfrm flipH="1">
              <a:off x="4382231" y="6106926"/>
              <a:ext cx="903756" cy="61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21888E2-0AC1-AF4B-9ABE-34F325F6B892}"/>
                </a:ext>
              </a:extLst>
            </p:cNvPr>
            <p:cNvCxnSpPr>
              <a:cxnSpLocks/>
              <a:stCxn id="148" idx="4"/>
              <a:endCxn id="151" idx="1"/>
            </p:cNvCxnSpPr>
            <p:nvPr/>
          </p:nvCxnSpPr>
          <p:spPr>
            <a:xfrm>
              <a:off x="2184104" y="4201699"/>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3BD079F-AE39-334B-A69C-136231D41FDC}"/>
                </a:ext>
              </a:extLst>
            </p:cNvPr>
            <p:cNvCxnSpPr>
              <a:cxnSpLocks/>
              <a:stCxn id="146" idx="3"/>
              <a:endCxn id="151" idx="7"/>
            </p:cNvCxnSpPr>
            <p:nvPr/>
          </p:nvCxnSpPr>
          <p:spPr>
            <a:xfrm flipH="1">
              <a:off x="3170478" y="3557600"/>
              <a:ext cx="435175" cy="1355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6F399AB7-3FF8-804F-B9D1-DD679E07B6BD}"/>
                </a:ext>
              </a:extLst>
            </p:cNvPr>
            <p:cNvCxnSpPr>
              <a:cxnSpLocks/>
              <a:stCxn id="148" idx="7"/>
              <a:endCxn id="146" idx="2"/>
            </p:cNvCxnSpPr>
            <p:nvPr/>
          </p:nvCxnSpPr>
          <p:spPr>
            <a:xfrm flipV="1">
              <a:off x="2480452" y="3261252"/>
              <a:ext cx="1002449" cy="224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9A8F2B4-AD1B-1746-B82D-DA265AF311E3}"/>
                </a:ext>
              </a:extLst>
            </p:cNvPr>
            <p:cNvCxnSpPr>
              <a:cxnSpLocks/>
              <a:stCxn id="146" idx="7"/>
              <a:endCxn id="162"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FE618DE-52F1-254D-BC29-3C4650989760}"/>
                </a:ext>
              </a:extLst>
            </p:cNvPr>
            <p:cNvCxnSpPr>
              <a:cxnSpLocks/>
              <a:stCxn id="162" idx="4"/>
              <a:endCxn id="166" idx="0"/>
            </p:cNvCxnSpPr>
            <p:nvPr/>
          </p:nvCxnSpPr>
          <p:spPr>
            <a:xfrm>
              <a:off x="5150035" y="2035407"/>
              <a:ext cx="399309" cy="1276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FC9C64E1-5CF4-CB43-A924-2D497509F618}"/>
                </a:ext>
              </a:extLst>
            </p:cNvPr>
            <p:cNvCxnSpPr>
              <a:cxnSpLocks/>
              <a:stCxn id="162" idx="6"/>
              <a:endCxn id="160"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796989D6-F2F7-B14D-A67E-DB8B53B6A2AE}"/>
                </a:ext>
              </a:extLst>
            </p:cNvPr>
            <p:cNvCxnSpPr>
              <a:cxnSpLocks/>
              <a:stCxn id="166" idx="6"/>
              <a:endCxn id="158" idx="2"/>
            </p:cNvCxnSpPr>
            <p:nvPr/>
          </p:nvCxnSpPr>
          <p:spPr>
            <a:xfrm flipV="1">
              <a:off x="5968444" y="3062661"/>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B99F259-B541-2746-93A7-AAE37DD834AA}"/>
                </a:ext>
              </a:extLst>
            </p:cNvPr>
            <p:cNvCxnSpPr>
              <a:cxnSpLocks/>
              <a:stCxn id="166" idx="5"/>
              <a:endCxn id="156" idx="1"/>
            </p:cNvCxnSpPr>
            <p:nvPr/>
          </p:nvCxnSpPr>
          <p:spPr>
            <a:xfrm>
              <a:off x="5845692" y="4027031"/>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C80A4DE0-2938-AE4E-82C6-C09A4E6684B0}"/>
                </a:ext>
              </a:extLst>
            </p:cNvPr>
            <p:cNvCxnSpPr>
              <a:cxnSpLocks/>
              <a:stCxn id="166" idx="2"/>
              <a:endCxn id="146"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F4B38CB-8356-BA4D-9FC4-0DD98B14018D}"/>
                </a:ext>
              </a:extLst>
            </p:cNvPr>
            <p:cNvCxnSpPr>
              <a:cxnSpLocks/>
              <a:stCxn id="160" idx="3"/>
              <a:endCxn id="166" idx="7"/>
            </p:cNvCxnSpPr>
            <p:nvPr/>
          </p:nvCxnSpPr>
          <p:spPr>
            <a:xfrm flipH="1">
              <a:off x="5845692" y="1696004"/>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910EDA0-D720-0A49-8AB1-D93F91AF3495}"/>
                </a:ext>
              </a:extLst>
            </p:cNvPr>
            <p:cNvCxnSpPr>
              <a:cxnSpLocks/>
              <a:stCxn id="158" idx="5"/>
              <a:endCxn id="156"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6CABD4FB-BC71-3747-9E9B-61C6FB0DEB60}"/>
                </a:ext>
              </a:extLst>
            </p:cNvPr>
            <p:cNvCxnSpPr>
              <a:cxnSpLocks/>
              <a:stCxn id="160" idx="5"/>
              <a:endCxn id="158"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A9F91CC-EC76-FE4F-B92E-2F65E2867E36}"/>
                </a:ext>
              </a:extLst>
            </p:cNvPr>
            <p:cNvCxnSpPr>
              <a:cxnSpLocks/>
              <a:stCxn id="156" idx="3"/>
              <a:endCxn id="154" idx="6"/>
            </p:cNvCxnSpPr>
            <p:nvPr/>
          </p:nvCxnSpPr>
          <p:spPr>
            <a:xfrm flipH="1">
              <a:off x="7416362" y="5407462"/>
              <a:ext cx="661914" cy="267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5337255" y="909157"/>
            <a:ext cx="6488846" cy="5230646"/>
            <a:chOff x="5337255" y="909157"/>
            <a:chExt cx="6488846" cy="5230646"/>
          </a:xfrm>
        </p:grpSpPr>
        <p:sp>
          <p:nvSpPr>
            <p:cNvPr id="169" name="TextBox 168">
              <a:extLst>
                <a:ext uri="{FF2B5EF4-FFF2-40B4-BE49-F238E27FC236}">
                  <a16:creationId xmlns:a16="http://schemas.microsoft.com/office/drawing/2014/main" id="{43721F2B-4726-B14F-8EEF-E593B90A60F2}"/>
                </a:ext>
              </a:extLst>
            </p:cNvPr>
            <p:cNvSpPr txBox="1"/>
            <p:nvPr/>
          </p:nvSpPr>
          <p:spPr>
            <a:xfrm>
              <a:off x="8732455" y="5066232"/>
              <a:ext cx="288862" cy="338554"/>
            </a:xfrm>
            <a:prstGeom prst="rect">
              <a:avLst/>
            </a:prstGeom>
            <a:noFill/>
          </p:spPr>
          <p:txBody>
            <a:bodyPr wrap="none" rtlCol="0">
              <a:spAutoFit/>
            </a:bodyPr>
            <a:lstStyle/>
            <a:p>
              <a:r>
                <a:rPr lang="en-US" sz="1600" dirty="0">
                  <a:solidFill>
                    <a:srgbClr val="B6A479"/>
                  </a:solidFill>
                </a:rPr>
                <a:t>0</a:t>
              </a:r>
            </a:p>
          </p:txBody>
        </p:sp>
        <p:sp>
          <p:nvSpPr>
            <p:cNvPr id="170" name="TextBox 169">
              <a:extLst>
                <a:ext uri="{FF2B5EF4-FFF2-40B4-BE49-F238E27FC236}">
                  <a16:creationId xmlns:a16="http://schemas.microsoft.com/office/drawing/2014/main" id="{137B1D63-3680-3445-99C0-FCBC51B36ECE}"/>
                </a:ext>
              </a:extLst>
            </p:cNvPr>
            <p:cNvSpPr txBox="1"/>
            <p:nvPr/>
          </p:nvSpPr>
          <p:spPr>
            <a:xfrm>
              <a:off x="8710977" y="3010511"/>
              <a:ext cx="288862" cy="338554"/>
            </a:xfrm>
            <a:prstGeom prst="rect">
              <a:avLst/>
            </a:prstGeom>
            <a:noFill/>
          </p:spPr>
          <p:txBody>
            <a:bodyPr wrap="none" rtlCol="0">
              <a:spAutoFit/>
            </a:bodyPr>
            <a:lstStyle/>
            <a:p>
              <a:r>
                <a:rPr lang="en-US" sz="1600" dirty="0">
                  <a:solidFill>
                    <a:srgbClr val="B6A479"/>
                  </a:solidFill>
                </a:rPr>
                <a:t>1</a:t>
              </a:r>
            </a:p>
          </p:txBody>
        </p:sp>
        <p:sp>
          <p:nvSpPr>
            <p:cNvPr id="171" name="TextBox 170">
              <a:extLst>
                <a:ext uri="{FF2B5EF4-FFF2-40B4-BE49-F238E27FC236}">
                  <a16:creationId xmlns:a16="http://schemas.microsoft.com/office/drawing/2014/main" id="{53187642-07D6-654A-95D1-36531A49EED8}"/>
                </a:ext>
              </a:extLst>
            </p:cNvPr>
            <p:cNvSpPr txBox="1"/>
            <p:nvPr/>
          </p:nvSpPr>
          <p:spPr>
            <a:xfrm>
              <a:off x="7128568" y="5455903"/>
              <a:ext cx="288862" cy="338554"/>
            </a:xfrm>
            <a:prstGeom prst="rect">
              <a:avLst/>
            </a:prstGeom>
            <a:noFill/>
          </p:spPr>
          <p:txBody>
            <a:bodyPr wrap="none" rtlCol="0">
              <a:spAutoFit/>
            </a:bodyPr>
            <a:lstStyle/>
            <a:p>
              <a:r>
                <a:rPr lang="en-US" sz="1600" dirty="0">
                  <a:solidFill>
                    <a:srgbClr val="B6A479"/>
                  </a:solidFill>
                </a:rPr>
                <a:t>2</a:t>
              </a:r>
            </a:p>
          </p:txBody>
        </p:sp>
        <p:sp>
          <p:nvSpPr>
            <p:cNvPr id="172" name="TextBox 171">
              <a:extLst>
                <a:ext uri="{FF2B5EF4-FFF2-40B4-BE49-F238E27FC236}">
                  <a16:creationId xmlns:a16="http://schemas.microsoft.com/office/drawing/2014/main" id="{6AF547EC-C598-CA4A-BE23-E864AC0A6325}"/>
                </a:ext>
              </a:extLst>
            </p:cNvPr>
            <p:cNvSpPr txBox="1"/>
            <p:nvPr/>
          </p:nvSpPr>
          <p:spPr>
            <a:xfrm>
              <a:off x="6044468" y="4468776"/>
              <a:ext cx="288862" cy="338554"/>
            </a:xfrm>
            <a:prstGeom prst="rect">
              <a:avLst/>
            </a:prstGeom>
            <a:noFill/>
          </p:spPr>
          <p:txBody>
            <a:bodyPr wrap="none" rtlCol="0">
              <a:spAutoFit/>
            </a:bodyPr>
            <a:lstStyle/>
            <a:p>
              <a:r>
                <a:rPr lang="en-US" sz="1600" dirty="0">
                  <a:solidFill>
                    <a:srgbClr val="B6A479"/>
                  </a:solidFill>
                </a:rPr>
                <a:t>3</a:t>
              </a:r>
            </a:p>
          </p:txBody>
        </p:sp>
        <p:sp>
          <p:nvSpPr>
            <p:cNvPr id="173" name="TextBox 172">
              <a:extLst>
                <a:ext uri="{FF2B5EF4-FFF2-40B4-BE49-F238E27FC236}">
                  <a16:creationId xmlns:a16="http://schemas.microsoft.com/office/drawing/2014/main" id="{ED99D75F-42D3-214B-A389-EFC6396053AF}"/>
                </a:ext>
              </a:extLst>
            </p:cNvPr>
            <p:cNvSpPr txBox="1"/>
            <p:nvPr/>
          </p:nvSpPr>
          <p:spPr>
            <a:xfrm>
              <a:off x="5345248" y="3050781"/>
              <a:ext cx="288862" cy="338554"/>
            </a:xfrm>
            <a:prstGeom prst="rect">
              <a:avLst/>
            </a:prstGeom>
            <a:noFill/>
          </p:spPr>
          <p:txBody>
            <a:bodyPr wrap="none" rtlCol="0">
              <a:spAutoFit/>
            </a:bodyPr>
            <a:lstStyle/>
            <a:p>
              <a:r>
                <a:rPr lang="en-US" sz="1600" dirty="0">
                  <a:solidFill>
                    <a:srgbClr val="B6A479"/>
                  </a:solidFill>
                </a:rPr>
                <a:t>4</a:t>
              </a:r>
            </a:p>
          </p:txBody>
        </p:sp>
        <p:sp>
          <p:nvSpPr>
            <p:cNvPr id="174" name="TextBox 173">
              <a:extLst>
                <a:ext uri="{FF2B5EF4-FFF2-40B4-BE49-F238E27FC236}">
                  <a16:creationId xmlns:a16="http://schemas.microsoft.com/office/drawing/2014/main" id="{1567CE93-CBF8-2743-8B81-DC1C9DE51208}"/>
                </a:ext>
              </a:extLst>
            </p:cNvPr>
            <p:cNvSpPr txBox="1"/>
            <p:nvPr/>
          </p:nvSpPr>
          <p:spPr>
            <a:xfrm>
              <a:off x="7063145" y="2530214"/>
              <a:ext cx="288862" cy="338554"/>
            </a:xfrm>
            <a:prstGeom prst="rect">
              <a:avLst/>
            </a:prstGeom>
            <a:noFill/>
          </p:spPr>
          <p:txBody>
            <a:bodyPr wrap="none" rtlCol="0">
              <a:spAutoFit/>
            </a:bodyPr>
            <a:lstStyle/>
            <a:p>
              <a:r>
                <a:rPr lang="en-US" sz="1600" dirty="0">
                  <a:solidFill>
                    <a:srgbClr val="B6A479"/>
                  </a:solidFill>
                </a:rPr>
                <a:t>5</a:t>
              </a:r>
            </a:p>
          </p:txBody>
        </p:sp>
        <p:sp>
          <p:nvSpPr>
            <p:cNvPr id="175" name="TextBox 174">
              <a:extLst>
                <a:ext uri="{FF2B5EF4-FFF2-40B4-BE49-F238E27FC236}">
                  <a16:creationId xmlns:a16="http://schemas.microsoft.com/office/drawing/2014/main" id="{E3B732ED-D655-FA40-AA41-2781A96D7925}"/>
                </a:ext>
              </a:extLst>
            </p:cNvPr>
            <p:cNvSpPr txBox="1"/>
            <p:nvPr/>
          </p:nvSpPr>
          <p:spPr>
            <a:xfrm>
              <a:off x="8318464" y="909157"/>
              <a:ext cx="288862" cy="338554"/>
            </a:xfrm>
            <a:prstGeom prst="rect">
              <a:avLst/>
            </a:prstGeom>
            <a:noFill/>
          </p:spPr>
          <p:txBody>
            <a:bodyPr wrap="none" rtlCol="0">
              <a:spAutoFit/>
            </a:bodyPr>
            <a:lstStyle/>
            <a:p>
              <a:r>
                <a:rPr lang="en-US" sz="1600" dirty="0">
                  <a:solidFill>
                    <a:srgbClr val="B6A479"/>
                  </a:solidFill>
                </a:rPr>
                <a:t>6</a:t>
              </a:r>
            </a:p>
          </p:txBody>
        </p:sp>
        <p:sp>
          <p:nvSpPr>
            <p:cNvPr id="176" name="TextBox 175">
              <a:extLst>
                <a:ext uri="{FF2B5EF4-FFF2-40B4-BE49-F238E27FC236}">
                  <a16:creationId xmlns:a16="http://schemas.microsoft.com/office/drawing/2014/main" id="{A2927744-DC62-6C40-8EFF-FBE7A63ABEB9}"/>
                </a:ext>
              </a:extLst>
            </p:cNvPr>
            <p:cNvSpPr txBox="1"/>
            <p:nvPr/>
          </p:nvSpPr>
          <p:spPr>
            <a:xfrm>
              <a:off x="9719233" y="953008"/>
              <a:ext cx="288862" cy="338554"/>
            </a:xfrm>
            <a:prstGeom prst="rect">
              <a:avLst/>
            </a:prstGeom>
            <a:noFill/>
          </p:spPr>
          <p:txBody>
            <a:bodyPr wrap="none" rtlCol="0">
              <a:spAutoFit/>
            </a:bodyPr>
            <a:lstStyle/>
            <a:p>
              <a:r>
                <a:rPr lang="en-US" sz="1600" dirty="0">
                  <a:solidFill>
                    <a:srgbClr val="B6A479"/>
                  </a:solidFill>
                </a:rPr>
                <a:t>7</a:t>
              </a:r>
            </a:p>
          </p:txBody>
        </p:sp>
        <p:sp>
          <p:nvSpPr>
            <p:cNvPr id="177" name="TextBox 176">
              <a:extLst>
                <a:ext uri="{FF2B5EF4-FFF2-40B4-BE49-F238E27FC236}">
                  <a16:creationId xmlns:a16="http://schemas.microsoft.com/office/drawing/2014/main" id="{07F6A2ED-EE3A-FF48-9C31-D77965CE3BA3}"/>
                </a:ext>
              </a:extLst>
            </p:cNvPr>
            <p:cNvSpPr txBox="1"/>
            <p:nvPr/>
          </p:nvSpPr>
          <p:spPr>
            <a:xfrm>
              <a:off x="10624225" y="2343015"/>
              <a:ext cx="288862" cy="338554"/>
            </a:xfrm>
            <a:prstGeom prst="rect">
              <a:avLst/>
            </a:prstGeom>
            <a:noFill/>
          </p:spPr>
          <p:txBody>
            <a:bodyPr wrap="none" rtlCol="0">
              <a:spAutoFit/>
            </a:bodyPr>
            <a:lstStyle/>
            <a:p>
              <a:r>
                <a:rPr lang="en-US" sz="1600" dirty="0">
                  <a:solidFill>
                    <a:srgbClr val="B6A479"/>
                  </a:solidFill>
                </a:rPr>
                <a:t>8</a:t>
              </a:r>
            </a:p>
          </p:txBody>
        </p:sp>
        <p:sp>
          <p:nvSpPr>
            <p:cNvPr id="178" name="TextBox 177">
              <a:extLst>
                <a:ext uri="{FF2B5EF4-FFF2-40B4-BE49-F238E27FC236}">
                  <a16:creationId xmlns:a16="http://schemas.microsoft.com/office/drawing/2014/main" id="{13ACE1C5-DDC6-2043-8320-08B5720817B0}"/>
                </a:ext>
              </a:extLst>
            </p:cNvPr>
            <p:cNvSpPr txBox="1"/>
            <p:nvPr/>
          </p:nvSpPr>
          <p:spPr>
            <a:xfrm>
              <a:off x="11537239" y="4385876"/>
              <a:ext cx="288862" cy="338554"/>
            </a:xfrm>
            <a:prstGeom prst="rect">
              <a:avLst/>
            </a:prstGeom>
            <a:noFill/>
          </p:spPr>
          <p:txBody>
            <a:bodyPr wrap="none" rtlCol="0">
              <a:spAutoFit/>
            </a:bodyPr>
            <a:lstStyle/>
            <a:p>
              <a:r>
                <a:rPr lang="en-US" sz="1600" dirty="0">
                  <a:solidFill>
                    <a:srgbClr val="B6A479"/>
                  </a:solidFill>
                </a:rPr>
                <a:t>9</a:t>
              </a:r>
            </a:p>
          </p:txBody>
        </p:sp>
        <p:sp>
          <p:nvSpPr>
            <p:cNvPr id="179" name="TextBox 178">
              <a:extLst>
                <a:ext uri="{FF2B5EF4-FFF2-40B4-BE49-F238E27FC236}">
                  <a16:creationId xmlns:a16="http://schemas.microsoft.com/office/drawing/2014/main" id="{29039F01-BF30-CC48-8067-03497C6A4A92}"/>
                </a:ext>
              </a:extLst>
            </p:cNvPr>
            <p:cNvSpPr txBox="1"/>
            <p:nvPr/>
          </p:nvSpPr>
          <p:spPr>
            <a:xfrm>
              <a:off x="10112068" y="4933449"/>
              <a:ext cx="393056" cy="338554"/>
            </a:xfrm>
            <a:prstGeom prst="rect">
              <a:avLst/>
            </a:prstGeom>
            <a:noFill/>
          </p:spPr>
          <p:txBody>
            <a:bodyPr wrap="none" rtlCol="0">
              <a:spAutoFit/>
            </a:bodyPr>
            <a:lstStyle/>
            <a:p>
              <a:r>
                <a:rPr lang="en-US" sz="1600" dirty="0">
                  <a:solidFill>
                    <a:srgbClr val="B6A479"/>
                  </a:solidFill>
                </a:rPr>
                <a:t>10</a:t>
              </a:r>
            </a:p>
          </p:txBody>
        </p:sp>
        <p:sp>
          <p:nvSpPr>
            <p:cNvPr id="180" name="TextBox 179">
              <a:extLst>
                <a:ext uri="{FF2B5EF4-FFF2-40B4-BE49-F238E27FC236}">
                  <a16:creationId xmlns:a16="http://schemas.microsoft.com/office/drawing/2014/main" id="{33E02118-111C-3A4F-9218-122D9E2D34BC}"/>
                </a:ext>
              </a:extLst>
            </p:cNvPr>
            <p:cNvSpPr txBox="1"/>
            <p:nvPr/>
          </p:nvSpPr>
          <p:spPr>
            <a:xfrm>
              <a:off x="8538198" y="4296179"/>
              <a:ext cx="418704" cy="369332"/>
            </a:xfrm>
            <a:prstGeom prst="rect">
              <a:avLst/>
            </a:prstGeom>
            <a:noFill/>
          </p:spPr>
          <p:txBody>
            <a:bodyPr wrap="none" rtlCol="0">
              <a:spAutoFit/>
            </a:bodyPr>
            <a:lstStyle/>
            <a:p>
              <a:r>
                <a:rPr lang="en-US" dirty="0">
                  <a:solidFill>
                    <a:srgbClr val="4C3282"/>
                  </a:solidFill>
                </a:rPr>
                <a:t>11</a:t>
              </a:r>
            </a:p>
          </p:txBody>
        </p:sp>
        <p:sp>
          <p:nvSpPr>
            <p:cNvPr id="181" name="TextBox 180">
              <a:extLst>
                <a:ext uri="{FF2B5EF4-FFF2-40B4-BE49-F238E27FC236}">
                  <a16:creationId xmlns:a16="http://schemas.microsoft.com/office/drawing/2014/main" id="{1A820E3D-F901-7C4F-A344-2583606306EC}"/>
                </a:ext>
              </a:extLst>
            </p:cNvPr>
            <p:cNvSpPr txBox="1"/>
            <p:nvPr/>
          </p:nvSpPr>
          <p:spPr>
            <a:xfrm>
              <a:off x="7829041" y="3041194"/>
              <a:ext cx="301686" cy="369332"/>
            </a:xfrm>
            <a:prstGeom prst="rect">
              <a:avLst/>
            </a:prstGeom>
            <a:noFill/>
          </p:spPr>
          <p:txBody>
            <a:bodyPr wrap="none" rtlCol="0">
              <a:spAutoFit/>
            </a:bodyPr>
            <a:lstStyle/>
            <a:p>
              <a:r>
                <a:rPr lang="en-US" dirty="0">
                  <a:solidFill>
                    <a:srgbClr val="4C3282"/>
                  </a:solidFill>
                </a:rPr>
                <a:t>5</a:t>
              </a:r>
            </a:p>
          </p:txBody>
        </p:sp>
        <p:sp>
          <p:nvSpPr>
            <p:cNvPr id="182" name="TextBox 181">
              <a:extLst>
                <a:ext uri="{FF2B5EF4-FFF2-40B4-BE49-F238E27FC236}">
                  <a16:creationId xmlns:a16="http://schemas.microsoft.com/office/drawing/2014/main" id="{05A57B55-E397-7941-8DB4-E1AACE7002EC}"/>
                </a:ext>
              </a:extLst>
            </p:cNvPr>
            <p:cNvSpPr txBox="1"/>
            <p:nvPr/>
          </p:nvSpPr>
          <p:spPr>
            <a:xfrm>
              <a:off x="9955828" y="4077628"/>
              <a:ext cx="418704" cy="369332"/>
            </a:xfrm>
            <a:prstGeom prst="rect">
              <a:avLst/>
            </a:prstGeom>
            <a:noFill/>
          </p:spPr>
          <p:txBody>
            <a:bodyPr wrap="none" rtlCol="0">
              <a:spAutoFit/>
            </a:bodyPr>
            <a:lstStyle/>
            <a:p>
              <a:r>
                <a:rPr lang="en-US" dirty="0">
                  <a:solidFill>
                    <a:srgbClr val="4C3282"/>
                  </a:solidFill>
                </a:rPr>
                <a:t>17</a:t>
              </a:r>
            </a:p>
          </p:txBody>
        </p:sp>
        <p:sp>
          <p:nvSpPr>
            <p:cNvPr id="183" name="TextBox 182">
              <a:extLst>
                <a:ext uri="{FF2B5EF4-FFF2-40B4-BE49-F238E27FC236}">
                  <a16:creationId xmlns:a16="http://schemas.microsoft.com/office/drawing/2014/main" id="{5F06666A-17A6-9140-BDB3-2FB3E1D39859}"/>
                </a:ext>
              </a:extLst>
            </p:cNvPr>
            <p:cNvSpPr txBox="1"/>
            <p:nvPr/>
          </p:nvSpPr>
          <p:spPr>
            <a:xfrm>
              <a:off x="9791735" y="3020003"/>
              <a:ext cx="418704" cy="369332"/>
            </a:xfrm>
            <a:prstGeom prst="rect">
              <a:avLst/>
            </a:prstGeom>
            <a:noFill/>
          </p:spPr>
          <p:txBody>
            <a:bodyPr wrap="none" rtlCol="0">
              <a:spAutoFit/>
            </a:bodyPr>
            <a:lstStyle/>
            <a:p>
              <a:r>
                <a:rPr lang="en-US" dirty="0">
                  <a:solidFill>
                    <a:srgbClr val="4C3282"/>
                  </a:solidFill>
                </a:rPr>
                <a:t>13</a:t>
              </a:r>
            </a:p>
          </p:txBody>
        </p:sp>
        <p:sp>
          <p:nvSpPr>
            <p:cNvPr id="184" name="TextBox 183">
              <a:extLst>
                <a:ext uri="{FF2B5EF4-FFF2-40B4-BE49-F238E27FC236}">
                  <a16:creationId xmlns:a16="http://schemas.microsoft.com/office/drawing/2014/main" id="{3E7A0C07-5B07-7B40-897E-288D8F91439E}"/>
                </a:ext>
              </a:extLst>
            </p:cNvPr>
            <p:cNvSpPr txBox="1"/>
            <p:nvPr/>
          </p:nvSpPr>
          <p:spPr>
            <a:xfrm>
              <a:off x="9542357" y="2020608"/>
              <a:ext cx="418704" cy="369332"/>
            </a:xfrm>
            <a:prstGeom prst="rect">
              <a:avLst/>
            </a:prstGeom>
            <a:noFill/>
          </p:spPr>
          <p:txBody>
            <a:bodyPr wrap="none" rtlCol="0">
              <a:spAutoFit/>
            </a:bodyPr>
            <a:lstStyle/>
            <a:p>
              <a:r>
                <a:rPr lang="en-US" dirty="0">
                  <a:solidFill>
                    <a:srgbClr val="4C3282"/>
                  </a:solidFill>
                </a:rPr>
                <a:t>12</a:t>
              </a:r>
            </a:p>
          </p:txBody>
        </p:sp>
        <p:sp>
          <p:nvSpPr>
            <p:cNvPr id="185" name="TextBox 184">
              <a:extLst>
                <a:ext uri="{FF2B5EF4-FFF2-40B4-BE49-F238E27FC236}">
                  <a16:creationId xmlns:a16="http://schemas.microsoft.com/office/drawing/2014/main" id="{5337F8DB-3126-0E4C-AD58-4F27F9BA84A5}"/>
                </a:ext>
              </a:extLst>
            </p:cNvPr>
            <p:cNvSpPr txBox="1"/>
            <p:nvPr/>
          </p:nvSpPr>
          <p:spPr>
            <a:xfrm>
              <a:off x="8616549" y="2080176"/>
              <a:ext cx="418704" cy="369332"/>
            </a:xfrm>
            <a:prstGeom prst="rect">
              <a:avLst/>
            </a:prstGeom>
            <a:noFill/>
          </p:spPr>
          <p:txBody>
            <a:bodyPr wrap="none" rtlCol="0">
              <a:spAutoFit/>
            </a:bodyPr>
            <a:lstStyle/>
            <a:p>
              <a:r>
                <a:rPr lang="en-US" dirty="0">
                  <a:solidFill>
                    <a:srgbClr val="4C3282"/>
                  </a:solidFill>
                </a:rPr>
                <a:t>10</a:t>
              </a:r>
            </a:p>
          </p:txBody>
        </p:sp>
        <p:sp>
          <p:nvSpPr>
            <p:cNvPr id="186" name="TextBox 185">
              <a:extLst>
                <a:ext uri="{FF2B5EF4-FFF2-40B4-BE49-F238E27FC236}">
                  <a16:creationId xmlns:a16="http://schemas.microsoft.com/office/drawing/2014/main" id="{E7CF206B-F0DD-2B43-8A6E-329089009550}"/>
                </a:ext>
              </a:extLst>
            </p:cNvPr>
            <p:cNvSpPr txBox="1"/>
            <p:nvPr/>
          </p:nvSpPr>
          <p:spPr>
            <a:xfrm>
              <a:off x="10989682" y="5176146"/>
              <a:ext cx="301686" cy="369332"/>
            </a:xfrm>
            <a:prstGeom prst="rect">
              <a:avLst/>
            </a:prstGeom>
            <a:noFill/>
          </p:spPr>
          <p:txBody>
            <a:bodyPr wrap="none" rtlCol="0">
              <a:spAutoFit/>
            </a:bodyPr>
            <a:lstStyle/>
            <a:p>
              <a:r>
                <a:rPr lang="en-US" dirty="0">
                  <a:solidFill>
                    <a:srgbClr val="4C3282"/>
                  </a:solidFill>
                </a:rPr>
                <a:t>1</a:t>
              </a:r>
            </a:p>
          </p:txBody>
        </p:sp>
        <p:sp>
          <p:nvSpPr>
            <p:cNvPr id="187" name="TextBox 186">
              <a:extLst>
                <a:ext uri="{FF2B5EF4-FFF2-40B4-BE49-F238E27FC236}">
                  <a16:creationId xmlns:a16="http://schemas.microsoft.com/office/drawing/2014/main" id="{80BCFA89-F123-384F-A441-3DC19F863FF8}"/>
                </a:ext>
              </a:extLst>
            </p:cNvPr>
            <p:cNvSpPr txBox="1"/>
            <p:nvPr/>
          </p:nvSpPr>
          <p:spPr>
            <a:xfrm>
              <a:off x="11303204" y="3477512"/>
              <a:ext cx="301686" cy="369332"/>
            </a:xfrm>
            <a:prstGeom prst="rect">
              <a:avLst/>
            </a:prstGeom>
            <a:noFill/>
          </p:spPr>
          <p:txBody>
            <a:bodyPr wrap="none" rtlCol="0">
              <a:spAutoFit/>
            </a:bodyPr>
            <a:lstStyle/>
            <a:p>
              <a:r>
                <a:rPr lang="en-US" dirty="0">
                  <a:solidFill>
                    <a:srgbClr val="4C3282"/>
                  </a:solidFill>
                </a:rPr>
                <a:t>9</a:t>
              </a:r>
            </a:p>
          </p:txBody>
        </p:sp>
        <p:sp>
          <p:nvSpPr>
            <p:cNvPr id="188" name="TextBox 187">
              <a:extLst>
                <a:ext uri="{FF2B5EF4-FFF2-40B4-BE49-F238E27FC236}">
                  <a16:creationId xmlns:a16="http://schemas.microsoft.com/office/drawing/2014/main" id="{C87A2EB5-ECAD-0E4A-B435-879FF000B0FD}"/>
                </a:ext>
              </a:extLst>
            </p:cNvPr>
            <p:cNvSpPr txBox="1"/>
            <p:nvPr/>
          </p:nvSpPr>
          <p:spPr>
            <a:xfrm>
              <a:off x="10575388" y="1627529"/>
              <a:ext cx="301686" cy="369332"/>
            </a:xfrm>
            <a:prstGeom prst="rect">
              <a:avLst/>
            </a:prstGeom>
            <a:noFill/>
          </p:spPr>
          <p:txBody>
            <a:bodyPr wrap="none" rtlCol="0">
              <a:spAutoFit/>
            </a:bodyPr>
            <a:lstStyle/>
            <a:p>
              <a:r>
                <a:rPr lang="en-US" dirty="0">
                  <a:solidFill>
                    <a:srgbClr val="4C3282"/>
                  </a:solidFill>
                </a:rPr>
                <a:t>6</a:t>
              </a:r>
            </a:p>
          </p:txBody>
        </p:sp>
        <p:sp>
          <p:nvSpPr>
            <p:cNvPr id="189" name="TextBox 188">
              <a:extLst>
                <a:ext uri="{FF2B5EF4-FFF2-40B4-BE49-F238E27FC236}">
                  <a16:creationId xmlns:a16="http://schemas.microsoft.com/office/drawing/2014/main" id="{0F2726AA-2982-4D48-8392-6FC1106DCEB4}"/>
                </a:ext>
              </a:extLst>
            </p:cNvPr>
            <p:cNvSpPr txBox="1"/>
            <p:nvPr/>
          </p:nvSpPr>
          <p:spPr>
            <a:xfrm>
              <a:off x="9071491" y="921773"/>
              <a:ext cx="301686" cy="369332"/>
            </a:xfrm>
            <a:prstGeom prst="rect">
              <a:avLst/>
            </a:prstGeom>
            <a:noFill/>
          </p:spPr>
          <p:txBody>
            <a:bodyPr wrap="none" rtlCol="0">
              <a:spAutoFit/>
            </a:bodyPr>
            <a:lstStyle/>
            <a:p>
              <a:r>
                <a:rPr lang="en-US" dirty="0">
                  <a:solidFill>
                    <a:srgbClr val="4C3282"/>
                  </a:solidFill>
                </a:rPr>
                <a:t>4</a:t>
              </a:r>
            </a:p>
          </p:txBody>
        </p:sp>
        <p:sp>
          <p:nvSpPr>
            <p:cNvPr id="190" name="TextBox 189">
              <a:extLst>
                <a:ext uri="{FF2B5EF4-FFF2-40B4-BE49-F238E27FC236}">
                  <a16:creationId xmlns:a16="http://schemas.microsoft.com/office/drawing/2014/main" id="{8D6F64F2-4C69-AE4C-9925-668EA552AD1C}"/>
                </a:ext>
              </a:extLst>
            </p:cNvPr>
            <p:cNvSpPr txBox="1"/>
            <p:nvPr/>
          </p:nvSpPr>
          <p:spPr>
            <a:xfrm>
              <a:off x="7469254" y="1899101"/>
              <a:ext cx="418704" cy="369332"/>
            </a:xfrm>
            <a:prstGeom prst="rect">
              <a:avLst/>
            </a:prstGeom>
            <a:noFill/>
          </p:spPr>
          <p:txBody>
            <a:bodyPr wrap="none" rtlCol="0">
              <a:spAutoFit/>
            </a:bodyPr>
            <a:lstStyle/>
            <a:p>
              <a:r>
                <a:rPr lang="en-US" dirty="0">
                  <a:solidFill>
                    <a:srgbClr val="4C3282"/>
                  </a:solidFill>
                </a:rPr>
                <a:t>16</a:t>
              </a:r>
            </a:p>
          </p:txBody>
        </p:sp>
        <p:sp>
          <p:nvSpPr>
            <p:cNvPr id="191" name="TextBox 190">
              <a:extLst>
                <a:ext uri="{FF2B5EF4-FFF2-40B4-BE49-F238E27FC236}">
                  <a16:creationId xmlns:a16="http://schemas.microsoft.com/office/drawing/2014/main" id="{E20F7B95-3B56-4F41-9E84-B55A5D5EFF3D}"/>
                </a:ext>
              </a:extLst>
            </p:cNvPr>
            <p:cNvSpPr txBox="1"/>
            <p:nvPr/>
          </p:nvSpPr>
          <p:spPr>
            <a:xfrm>
              <a:off x="6668703" y="3726927"/>
              <a:ext cx="301686" cy="369332"/>
            </a:xfrm>
            <a:prstGeom prst="rect">
              <a:avLst/>
            </a:prstGeom>
            <a:noFill/>
          </p:spPr>
          <p:txBody>
            <a:bodyPr wrap="none" rtlCol="0">
              <a:spAutoFit/>
            </a:bodyPr>
            <a:lstStyle/>
            <a:p>
              <a:r>
                <a:rPr lang="en-US" dirty="0">
                  <a:solidFill>
                    <a:srgbClr val="4C3282"/>
                  </a:solidFill>
                </a:rPr>
                <a:t>7</a:t>
              </a:r>
            </a:p>
          </p:txBody>
        </p:sp>
        <p:sp>
          <p:nvSpPr>
            <p:cNvPr id="192" name="TextBox 191">
              <a:extLst>
                <a:ext uri="{FF2B5EF4-FFF2-40B4-BE49-F238E27FC236}">
                  <a16:creationId xmlns:a16="http://schemas.microsoft.com/office/drawing/2014/main" id="{78D3AFBF-95AE-8548-90B7-89C1DF899AE8}"/>
                </a:ext>
              </a:extLst>
            </p:cNvPr>
            <p:cNvSpPr txBox="1"/>
            <p:nvPr/>
          </p:nvSpPr>
          <p:spPr>
            <a:xfrm>
              <a:off x="7432798" y="4870683"/>
              <a:ext cx="301686" cy="369332"/>
            </a:xfrm>
            <a:prstGeom prst="rect">
              <a:avLst/>
            </a:prstGeom>
            <a:noFill/>
          </p:spPr>
          <p:txBody>
            <a:bodyPr wrap="none" rtlCol="0">
              <a:spAutoFit/>
            </a:bodyPr>
            <a:lstStyle/>
            <a:p>
              <a:r>
                <a:rPr lang="en-US" dirty="0">
                  <a:solidFill>
                    <a:srgbClr val="4C3282"/>
                  </a:solidFill>
                </a:rPr>
                <a:t>8</a:t>
              </a:r>
            </a:p>
          </p:txBody>
        </p:sp>
        <p:sp>
          <p:nvSpPr>
            <p:cNvPr id="193" name="TextBox 192">
              <a:extLst>
                <a:ext uri="{FF2B5EF4-FFF2-40B4-BE49-F238E27FC236}">
                  <a16:creationId xmlns:a16="http://schemas.microsoft.com/office/drawing/2014/main" id="{D4B9BBEE-6A33-3942-8504-15FF5B314758}"/>
                </a:ext>
              </a:extLst>
            </p:cNvPr>
            <p:cNvSpPr txBox="1"/>
            <p:nvPr/>
          </p:nvSpPr>
          <p:spPr>
            <a:xfrm>
              <a:off x="7994157" y="5770471"/>
              <a:ext cx="301686" cy="369332"/>
            </a:xfrm>
            <a:prstGeom prst="rect">
              <a:avLst/>
            </a:prstGeom>
            <a:noFill/>
          </p:spPr>
          <p:txBody>
            <a:bodyPr wrap="none" rtlCol="0">
              <a:spAutoFit/>
            </a:bodyPr>
            <a:lstStyle/>
            <a:p>
              <a:r>
                <a:rPr lang="en-US" dirty="0">
                  <a:solidFill>
                    <a:srgbClr val="4C3282"/>
                  </a:solidFill>
                </a:rPr>
                <a:t>3</a:t>
              </a:r>
            </a:p>
          </p:txBody>
        </p:sp>
        <p:sp>
          <p:nvSpPr>
            <p:cNvPr id="194" name="TextBox 193">
              <a:extLst>
                <a:ext uri="{FF2B5EF4-FFF2-40B4-BE49-F238E27FC236}">
                  <a16:creationId xmlns:a16="http://schemas.microsoft.com/office/drawing/2014/main" id="{90260696-5B6A-5B46-9429-86A7A63F8129}"/>
                </a:ext>
              </a:extLst>
            </p:cNvPr>
            <p:cNvSpPr txBox="1"/>
            <p:nvPr/>
          </p:nvSpPr>
          <p:spPr>
            <a:xfrm>
              <a:off x="6479812" y="5306874"/>
              <a:ext cx="301686" cy="369332"/>
            </a:xfrm>
            <a:prstGeom prst="rect">
              <a:avLst/>
            </a:prstGeom>
            <a:noFill/>
          </p:spPr>
          <p:txBody>
            <a:bodyPr wrap="none" rtlCol="0">
              <a:spAutoFit/>
            </a:bodyPr>
            <a:lstStyle/>
            <a:p>
              <a:r>
                <a:rPr lang="en-US" dirty="0">
                  <a:solidFill>
                    <a:srgbClr val="4C3282"/>
                  </a:solidFill>
                </a:rPr>
                <a:t>2</a:t>
              </a:r>
            </a:p>
          </p:txBody>
        </p:sp>
        <p:sp>
          <p:nvSpPr>
            <p:cNvPr id="195" name="TextBox 194">
              <a:extLst>
                <a:ext uri="{FF2B5EF4-FFF2-40B4-BE49-F238E27FC236}">
                  <a16:creationId xmlns:a16="http://schemas.microsoft.com/office/drawing/2014/main" id="{4F8573FB-8A30-4945-A62C-877F5B6E5FE3}"/>
                </a:ext>
              </a:extLst>
            </p:cNvPr>
            <p:cNvSpPr txBox="1"/>
            <p:nvPr/>
          </p:nvSpPr>
          <p:spPr>
            <a:xfrm>
              <a:off x="5337255" y="4118066"/>
              <a:ext cx="418704" cy="369332"/>
            </a:xfrm>
            <a:prstGeom prst="rect">
              <a:avLst/>
            </a:prstGeom>
            <a:noFill/>
          </p:spPr>
          <p:txBody>
            <a:bodyPr wrap="none" rtlCol="0">
              <a:spAutoFit/>
            </a:bodyPr>
            <a:lstStyle/>
            <a:p>
              <a:r>
                <a:rPr lang="en-US" dirty="0">
                  <a:solidFill>
                    <a:srgbClr val="4C3282"/>
                  </a:solidFill>
                </a:rPr>
                <a:t>15</a:t>
              </a:r>
            </a:p>
          </p:txBody>
        </p:sp>
        <p:sp>
          <p:nvSpPr>
            <p:cNvPr id="196" name="TextBox 195">
              <a:extLst>
                <a:ext uri="{FF2B5EF4-FFF2-40B4-BE49-F238E27FC236}">
                  <a16:creationId xmlns:a16="http://schemas.microsoft.com/office/drawing/2014/main" id="{52ABD77D-3BD7-6B4D-90D2-A0A78CB18C7C}"/>
                </a:ext>
              </a:extLst>
            </p:cNvPr>
            <p:cNvSpPr txBox="1"/>
            <p:nvPr/>
          </p:nvSpPr>
          <p:spPr>
            <a:xfrm>
              <a:off x="6016144" y="2770199"/>
              <a:ext cx="418704" cy="369332"/>
            </a:xfrm>
            <a:prstGeom prst="rect">
              <a:avLst/>
            </a:prstGeom>
            <a:noFill/>
          </p:spPr>
          <p:txBody>
            <a:bodyPr wrap="none" rtlCol="0">
              <a:spAutoFit/>
            </a:bodyPr>
            <a:lstStyle/>
            <a:p>
              <a:r>
                <a:rPr lang="en-US" dirty="0">
                  <a:solidFill>
                    <a:srgbClr val="4C3282"/>
                  </a:solidFill>
                </a:rPr>
                <a:t>14</a:t>
              </a:r>
            </a:p>
          </p:txBody>
        </p:sp>
      </p:grpSp>
      <p:grpSp>
        <p:nvGrpSpPr>
          <p:cNvPr id="208" name="Group 207"/>
          <p:cNvGrpSpPr/>
          <p:nvPr/>
        </p:nvGrpSpPr>
        <p:grpSpPr>
          <a:xfrm>
            <a:off x="5697104" y="1149683"/>
            <a:ext cx="6439166" cy="5260399"/>
            <a:chOff x="5697104" y="1149683"/>
            <a:chExt cx="6439166" cy="5260399"/>
          </a:xfrm>
        </p:grpSpPr>
        <p:sp>
          <p:nvSpPr>
            <p:cNvPr id="197" name="TextBox 196"/>
            <p:cNvSpPr txBox="1"/>
            <p:nvPr/>
          </p:nvSpPr>
          <p:spPr>
            <a:xfrm>
              <a:off x="5697104" y="3750730"/>
              <a:ext cx="247335" cy="367336"/>
            </a:xfrm>
            <a:prstGeom prst="rect">
              <a:avLst/>
            </a:prstGeom>
            <a:noFill/>
          </p:spPr>
          <p:txBody>
            <a:bodyPr wrap="square" rtlCol="0">
              <a:spAutoFit/>
            </a:bodyPr>
            <a:lstStyle/>
            <a:p>
              <a:r>
                <a:rPr lang="en-US" dirty="0">
                  <a:solidFill>
                    <a:srgbClr val="FF0000"/>
                  </a:solidFill>
                </a:rPr>
                <a:t>0</a:t>
              </a:r>
            </a:p>
          </p:txBody>
        </p:sp>
        <p:sp>
          <p:nvSpPr>
            <p:cNvPr id="198" name="TextBox 197"/>
            <p:cNvSpPr txBox="1"/>
            <p:nvPr/>
          </p:nvSpPr>
          <p:spPr>
            <a:xfrm>
              <a:off x="6540171" y="4986622"/>
              <a:ext cx="508883" cy="369332"/>
            </a:xfrm>
            <a:prstGeom prst="rect">
              <a:avLst/>
            </a:prstGeom>
            <a:noFill/>
          </p:spPr>
          <p:txBody>
            <a:bodyPr wrap="square" rtlCol="0">
              <a:spAutoFit/>
            </a:bodyPr>
            <a:lstStyle/>
            <a:p>
              <a:r>
                <a:rPr lang="en-US" dirty="0">
                  <a:solidFill>
                    <a:srgbClr val="FF0000"/>
                  </a:solidFill>
                </a:rPr>
                <a:t>15</a:t>
              </a:r>
            </a:p>
          </p:txBody>
        </p:sp>
        <p:sp>
          <p:nvSpPr>
            <p:cNvPr id="199" name="TextBox 198"/>
            <p:cNvSpPr txBox="1"/>
            <p:nvPr/>
          </p:nvSpPr>
          <p:spPr>
            <a:xfrm>
              <a:off x="7571271" y="2831268"/>
              <a:ext cx="466812" cy="369332"/>
            </a:xfrm>
            <a:prstGeom prst="rect">
              <a:avLst/>
            </a:prstGeom>
            <a:noFill/>
          </p:spPr>
          <p:txBody>
            <a:bodyPr wrap="square" rtlCol="0">
              <a:spAutoFit/>
            </a:bodyPr>
            <a:lstStyle/>
            <a:p>
              <a:r>
                <a:rPr lang="en-US" dirty="0">
                  <a:solidFill>
                    <a:srgbClr val="FF0000"/>
                  </a:solidFill>
                </a:rPr>
                <a:t>14</a:t>
              </a:r>
            </a:p>
          </p:txBody>
        </p:sp>
        <p:sp>
          <p:nvSpPr>
            <p:cNvPr id="200" name="TextBox 199"/>
            <p:cNvSpPr txBox="1"/>
            <p:nvPr/>
          </p:nvSpPr>
          <p:spPr>
            <a:xfrm>
              <a:off x="8657495" y="1522124"/>
              <a:ext cx="489620" cy="369332"/>
            </a:xfrm>
            <a:prstGeom prst="rect">
              <a:avLst/>
            </a:prstGeom>
            <a:noFill/>
          </p:spPr>
          <p:txBody>
            <a:bodyPr wrap="square" rtlCol="0">
              <a:spAutoFit/>
            </a:bodyPr>
            <a:lstStyle/>
            <a:p>
              <a:r>
                <a:rPr lang="en-US" dirty="0">
                  <a:solidFill>
                    <a:srgbClr val="FF0000"/>
                  </a:solidFill>
                </a:rPr>
                <a:t>29</a:t>
              </a:r>
            </a:p>
          </p:txBody>
        </p:sp>
        <p:sp>
          <p:nvSpPr>
            <p:cNvPr id="201" name="TextBox 200"/>
            <p:cNvSpPr txBox="1"/>
            <p:nvPr/>
          </p:nvSpPr>
          <p:spPr>
            <a:xfrm>
              <a:off x="10547920" y="1149683"/>
              <a:ext cx="455518" cy="369332"/>
            </a:xfrm>
            <a:prstGeom prst="rect">
              <a:avLst/>
            </a:prstGeom>
            <a:noFill/>
          </p:spPr>
          <p:txBody>
            <a:bodyPr wrap="square" rtlCol="0">
              <a:spAutoFit/>
            </a:bodyPr>
            <a:lstStyle/>
            <a:p>
              <a:r>
                <a:rPr lang="en-US" dirty="0">
                  <a:solidFill>
                    <a:srgbClr val="FF0000"/>
                  </a:solidFill>
                </a:rPr>
                <a:t>33</a:t>
              </a:r>
            </a:p>
          </p:txBody>
        </p:sp>
        <p:sp>
          <p:nvSpPr>
            <p:cNvPr id="202" name="TextBox 201"/>
            <p:cNvSpPr txBox="1"/>
            <p:nvPr/>
          </p:nvSpPr>
          <p:spPr>
            <a:xfrm>
              <a:off x="11174798" y="2779267"/>
              <a:ext cx="628799" cy="369332"/>
            </a:xfrm>
            <a:prstGeom prst="rect">
              <a:avLst/>
            </a:prstGeom>
            <a:noFill/>
          </p:spPr>
          <p:txBody>
            <a:bodyPr wrap="square" rtlCol="0">
              <a:spAutoFit/>
            </a:bodyPr>
            <a:lstStyle/>
            <a:p>
              <a:r>
                <a:rPr lang="en-US" dirty="0">
                  <a:solidFill>
                    <a:srgbClr val="FF0000"/>
                  </a:solidFill>
                </a:rPr>
                <a:t>32</a:t>
              </a:r>
            </a:p>
          </p:txBody>
        </p:sp>
        <p:sp>
          <p:nvSpPr>
            <p:cNvPr id="203" name="TextBox 202"/>
            <p:cNvSpPr txBox="1"/>
            <p:nvPr/>
          </p:nvSpPr>
          <p:spPr>
            <a:xfrm>
              <a:off x="9321129" y="3446318"/>
              <a:ext cx="470606" cy="369332"/>
            </a:xfrm>
            <a:prstGeom prst="rect">
              <a:avLst/>
            </a:prstGeom>
            <a:noFill/>
          </p:spPr>
          <p:txBody>
            <a:bodyPr wrap="square" rtlCol="0">
              <a:spAutoFit/>
            </a:bodyPr>
            <a:lstStyle/>
            <a:p>
              <a:r>
                <a:rPr lang="en-US" dirty="0">
                  <a:solidFill>
                    <a:srgbClr val="FF0000"/>
                  </a:solidFill>
                </a:rPr>
                <a:t>19</a:t>
              </a:r>
            </a:p>
          </p:txBody>
        </p:sp>
        <p:sp>
          <p:nvSpPr>
            <p:cNvPr id="204" name="TextBox 203"/>
            <p:cNvSpPr txBox="1"/>
            <p:nvPr/>
          </p:nvSpPr>
          <p:spPr>
            <a:xfrm>
              <a:off x="7566274" y="6040750"/>
              <a:ext cx="686387" cy="369332"/>
            </a:xfrm>
            <a:prstGeom prst="rect">
              <a:avLst/>
            </a:prstGeom>
            <a:noFill/>
          </p:spPr>
          <p:txBody>
            <a:bodyPr wrap="square" rtlCol="0">
              <a:spAutoFit/>
            </a:bodyPr>
            <a:lstStyle/>
            <a:p>
              <a:r>
                <a:rPr lang="en-US" dirty="0">
                  <a:solidFill>
                    <a:srgbClr val="FF0000"/>
                  </a:solidFill>
                </a:rPr>
                <a:t>17</a:t>
              </a:r>
            </a:p>
          </p:txBody>
        </p:sp>
        <p:sp>
          <p:nvSpPr>
            <p:cNvPr id="205" name="TextBox 204"/>
            <p:cNvSpPr txBox="1"/>
            <p:nvPr/>
          </p:nvSpPr>
          <p:spPr>
            <a:xfrm>
              <a:off x="9220291" y="5677041"/>
              <a:ext cx="606531" cy="369332"/>
            </a:xfrm>
            <a:prstGeom prst="rect">
              <a:avLst/>
            </a:prstGeom>
            <a:noFill/>
          </p:spPr>
          <p:txBody>
            <a:bodyPr wrap="square" rtlCol="0">
              <a:spAutoFit/>
            </a:bodyPr>
            <a:lstStyle/>
            <a:p>
              <a:r>
                <a:rPr lang="en-US" dirty="0">
                  <a:solidFill>
                    <a:srgbClr val="FF0000"/>
                  </a:solidFill>
                </a:rPr>
                <a:t>20</a:t>
              </a:r>
            </a:p>
          </p:txBody>
        </p:sp>
        <p:sp>
          <p:nvSpPr>
            <p:cNvPr id="206" name="TextBox 205"/>
            <p:cNvSpPr txBox="1"/>
            <p:nvPr/>
          </p:nvSpPr>
          <p:spPr>
            <a:xfrm>
              <a:off x="10365971" y="5774958"/>
              <a:ext cx="511104" cy="369332"/>
            </a:xfrm>
            <a:prstGeom prst="rect">
              <a:avLst/>
            </a:prstGeom>
            <a:noFill/>
          </p:spPr>
          <p:txBody>
            <a:bodyPr wrap="square" rtlCol="0">
              <a:spAutoFit/>
            </a:bodyPr>
            <a:lstStyle/>
            <a:p>
              <a:r>
                <a:rPr lang="en-US" dirty="0">
                  <a:solidFill>
                    <a:srgbClr val="FF0000"/>
                  </a:solidFill>
                </a:rPr>
                <a:t>37</a:t>
              </a:r>
            </a:p>
          </p:txBody>
        </p:sp>
        <p:sp>
          <p:nvSpPr>
            <p:cNvPr id="207" name="TextBox 206"/>
            <p:cNvSpPr txBox="1"/>
            <p:nvPr/>
          </p:nvSpPr>
          <p:spPr>
            <a:xfrm>
              <a:off x="11681670" y="5162488"/>
              <a:ext cx="454600" cy="369332"/>
            </a:xfrm>
            <a:prstGeom prst="rect">
              <a:avLst/>
            </a:prstGeom>
            <a:noFill/>
          </p:spPr>
          <p:txBody>
            <a:bodyPr wrap="square" rtlCol="0">
              <a:spAutoFit/>
            </a:bodyPr>
            <a:lstStyle/>
            <a:p>
              <a:r>
                <a:rPr lang="en-US" dirty="0">
                  <a:solidFill>
                    <a:srgbClr val="FF0000"/>
                  </a:solidFill>
                </a:rPr>
                <a:t>36</a:t>
              </a:r>
            </a:p>
          </p:txBody>
        </p:sp>
      </p:grpSp>
      <p:sp>
        <p:nvSpPr>
          <p:cNvPr id="219" name="TextBox 218"/>
          <p:cNvSpPr txBox="1"/>
          <p:nvPr/>
        </p:nvSpPr>
        <p:spPr>
          <a:xfrm>
            <a:off x="10562607" y="4841532"/>
            <a:ext cx="425815" cy="369332"/>
          </a:xfrm>
          <a:prstGeom prst="rect">
            <a:avLst/>
          </a:prstGeom>
          <a:noFill/>
        </p:spPr>
        <p:txBody>
          <a:bodyPr wrap="square" rtlCol="0">
            <a:spAutoFit/>
          </a:bodyPr>
          <a:lstStyle/>
          <a:p>
            <a:r>
              <a:rPr lang="en-US" dirty="0">
                <a:solidFill>
                  <a:srgbClr val="00B0F0"/>
                </a:solidFill>
              </a:rPr>
              <a:t>1</a:t>
            </a:r>
          </a:p>
        </p:txBody>
      </p:sp>
      <p:grpSp>
        <p:nvGrpSpPr>
          <p:cNvPr id="221" name="Group 220"/>
          <p:cNvGrpSpPr/>
          <p:nvPr/>
        </p:nvGrpSpPr>
        <p:grpSpPr>
          <a:xfrm>
            <a:off x="5837241" y="739187"/>
            <a:ext cx="6353696" cy="5193451"/>
            <a:chOff x="5837241" y="739187"/>
            <a:chExt cx="6353696" cy="5193451"/>
          </a:xfrm>
        </p:grpSpPr>
        <p:sp>
          <p:nvSpPr>
            <p:cNvPr id="210" name="TextBox 209"/>
            <p:cNvSpPr txBox="1"/>
            <p:nvPr/>
          </p:nvSpPr>
          <p:spPr>
            <a:xfrm>
              <a:off x="5837241" y="3340234"/>
              <a:ext cx="477862" cy="369332"/>
            </a:xfrm>
            <a:prstGeom prst="rect">
              <a:avLst/>
            </a:prstGeom>
            <a:noFill/>
          </p:spPr>
          <p:txBody>
            <a:bodyPr wrap="square" rtlCol="0">
              <a:spAutoFit/>
            </a:bodyPr>
            <a:lstStyle/>
            <a:p>
              <a:r>
                <a:rPr lang="en-US" dirty="0">
                  <a:solidFill>
                    <a:srgbClr val="00B0F0"/>
                  </a:solidFill>
                </a:rPr>
                <a:t>36</a:t>
              </a:r>
            </a:p>
          </p:txBody>
        </p:sp>
        <p:sp>
          <p:nvSpPr>
            <p:cNvPr id="211" name="TextBox 210"/>
            <p:cNvSpPr txBox="1"/>
            <p:nvPr/>
          </p:nvSpPr>
          <p:spPr>
            <a:xfrm>
              <a:off x="6680308" y="4576126"/>
              <a:ext cx="508883" cy="369332"/>
            </a:xfrm>
            <a:prstGeom prst="rect">
              <a:avLst/>
            </a:prstGeom>
            <a:noFill/>
          </p:spPr>
          <p:txBody>
            <a:bodyPr wrap="square" rtlCol="0">
              <a:spAutoFit/>
            </a:bodyPr>
            <a:lstStyle/>
            <a:p>
              <a:r>
                <a:rPr lang="en-US" dirty="0">
                  <a:solidFill>
                    <a:srgbClr val="00B0F0"/>
                  </a:solidFill>
                </a:rPr>
                <a:t>29</a:t>
              </a:r>
            </a:p>
          </p:txBody>
        </p:sp>
        <p:sp>
          <p:nvSpPr>
            <p:cNvPr id="212" name="TextBox 211"/>
            <p:cNvSpPr txBox="1"/>
            <p:nvPr/>
          </p:nvSpPr>
          <p:spPr>
            <a:xfrm>
              <a:off x="7711408" y="2420772"/>
              <a:ext cx="466812" cy="369332"/>
            </a:xfrm>
            <a:prstGeom prst="rect">
              <a:avLst/>
            </a:prstGeom>
            <a:noFill/>
          </p:spPr>
          <p:txBody>
            <a:bodyPr wrap="square" rtlCol="0">
              <a:spAutoFit/>
            </a:bodyPr>
            <a:lstStyle/>
            <a:p>
              <a:r>
                <a:rPr lang="en-US" dirty="0">
                  <a:solidFill>
                    <a:srgbClr val="00B0F0"/>
                  </a:solidFill>
                </a:rPr>
                <a:t>22</a:t>
              </a:r>
            </a:p>
          </p:txBody>
        </p:sp>
        <p:sp>
          <p:nvSpPr>
            <p:cNvPr id="213" name="TextBox 212"/>
            <p:cNvSpPr txBox="1"/>
            <p:nvPr/>
          </p:nvSpPr>
          <p:spPr>
            <a:xfrm>
              <a:off x="8627268" y="761216"/>
              <a:ext cx="489620" cy="369332"/>
            </a:xfrm>
            <a:prstGeom prst="rect">
              <a:avLst/>
            </a:prstGeom>
            <a:noFill/>
          </p:spPr>
          <p:txBody>
            <a:bodyPr wrap="square" rtlCol="0">
              <a:spAutoFit/>
            </a:bodyPr>
            <a:lstStyle/>
            <a:p>
              <a:r>
                <a:rPr lang="en-US" dirty="0">
                  <a:solidFill>
                    <a:srgbClr val="00B0F0"/>
                  </a:solidFill>
                </a:rPr>
                <a:t>19</a:t>
              </a:r>
            </a:p>
          </p:txBody>
        </p:sp>
        <p:sp>
          <p:nvSpPr>
            <p:cNvPr id="214" name="TextBox 213"/>
            <p:cNvSpPr txBox="1"/>
            <p:nvPr/>
          </p:nvSpPr>
          <p:spPr>
            <a:xfrm>
              <a:off x="10688057" y="739187"/>
              <a:ext cx="455518" cy="369332"/>
            </a:xfrm>
            <a:prstGeom prst="rect">
              <a:avLst/>
            </a:prstGeom>
            <a:noFill/>
          </p:spPr>
          <p:txBody>
            <a:bodyPr wrap="square" rtlCol="0">
              <a:spAutoFit/>
            </a:bodyPr>
            <a:lstStyle/>
            <a:p>
              <a:r>
                <a:rPr lang="en-US" dirty="0">
                  <a:solidFill>
                    <a:srgbClr val="00B0F0"/>
                  </a:solidFill>
                </a:rPr>
                <a:t>15</a:t>
              </a:r>
            </a:p>
          </p:txBody>
        </p:sp>
        <p:sp>
          <p:nvSpPr>
            <p:cNvPr id="215" name="TextBox 214"/>
            <p:cNvSpPr txBox="1"/>
            <p:nvPr/>
          </p:nvSpPr>
          <p:spPr>
            <a:xfrm>
              <a:off x="10985494" y="2262766"/>
              <a:ext cx="628799" cy="369332"/>
            </a:xfrm>
            <a:prstGeom prst="rect">
              <a:avLst/>
            </a:prstGeom>
            <a:noFill/>
          </p:spPr>
          <p:txBody>
            <a:bodyPr wrap="square" rtlCol="0">
              <a:spAutoFit/>
            </a:bodyPr>
            <a:lstStyle/>
            <a:p>
              <a:r>
                <a:rPr lang="en-US" dirty="0">
                  <a:solidFill>
                    <a:srgbClr val="00B0F0"/>
                  </a:solidFill>
                </a:rPr>
                <a:t>9</a:t>
              </a:r>
            </a:p>
          </p:txBody>
        </p:sp>
        <p:sp>
          <p:nvSpPr>
            <p:cNvPr id="216" name="TextBox 215"/>
            <p:cNvSpPr txBox="1"/>
            <p:nvPr/>
          </p:nvSpPr>
          <p:spPr>
            <a:xfrm>
              <a:off x="9234750" y="3005574"/>
              <a:ext cx="697122" cy="369332"/>
            </a:xfrm>
            <a:prstGeom prst="rect">
              <a:avLst/>
            </a:prstGeom>
            <a:noFill/>
          </p:spPr>
          <p:txBody>
            <a:bodyPr wrap="square" rtlCol="0">
              <a:spAutoFit/>
            </a:bodyPr>
            <a:lstStyle/>
            <a:p>
              <a:r>
                <a:rPr lang="en-US" dirty="0">
                  <a:solidFill>
                    <a:srgbClr val="00B0F0"/>
                  </a:solidFill>
                </a:rPr>
                <a:t>17</a:t>
              </a:r>
            </a:p>
          </p:txBody>
        </p:sp>
        <p:sp>
          <p:nvSpPr>
            <p:cNvPr id="217" name="TextBox 216"/>
            <p:cNvSpPr txBox="1"/>
            <p:nvPr/>
          </p:nvSpPr>
          <p:spPr>
            <a:xfrm>
              <a:off x="7651044" y="5563306"/>
              <a:ext cx="400245" cy="369332"/>
            </a:xfrm>
            <a:prstGeom prst="rect">
              <a:avLst/>
            </a:prstGeom>
            <a:noFill/>
          </p:spPr>
          <p:txBody>
            <a:bodyPr wrap="square" rtlCol="0">
              <a:spAutoFit/>
            </a:bodyPr>
            <a:lstStyle/>
            <a:p>
              <a:r>
                <a:rPr lang="en-US" dirty="0">
                  <a:solidFill>
                    <a:srgbClr val="00B0F0"/>
                  </a:solidFill>
                </a:rPr>
                <a:t>31</a:t>
              </a:r>
            </a:p>
          </p:txBody>
        </p:sp>
        <p:sp>
          <p:nvSpPr>
            <p:cNvPr id="218" name="TextBox 217"/>
            <p:cNvSpPr txBox="1"/>
            <p:nvPr/>
          </p:nvSpPr>
          <p:spPr>
            <a:xfrm>
              <a:off x="9234171" y="5171288"/>
              <a:ext cx="431238" cy="369332"/>
            </a:xfrm>
            <a:prstGeom prst="rect">
              <a:avLst/>
            </a:prstGeom>
            <a:noFill/>
          </p:spPr>
          <p:txBody>
            <a:bodyPr wrap="square" rtlCol="0">
              <a:spAutoFit/>
            </a:bodyPr>
            <a:lstStyle/>
            <a:p>
              <a:r>
                <a:rPr lang="en-US" dirty="0">
                  <a:solidFill>
                    <a:srgbClr val="00B0F0"/>
                  </a:solidFill>
                </a:rPr>
                <a:t>28</a:t>
              </a:r>
            </a:p>
          </p:txBody>
        </p:sp>
        <p:sp>
          <p:nvSpPr>
            <p:cNvPr id="220" name="TextBox 219"/>
            <p:cNvSpPr txBox="1"/>
            <p:nvPr/>
          </p:nvSpPr>
          <p:spPr>
            <a:xfrm>
              <a:off x="11736337" y="4115087"/>
              <a:ext cx="454600" cy="369332"/>
            </a:xfrm>
            <a:prstGeom prst="rect">
              <a:avLst/>
            </a:prstGeom>
            <a:noFill/>
          </p:spPr>
          <p:txBody>
            <a:bodyPr wrap="square" rtlCol="0">
              <a:spAutoFit/>
            </a:bodyPr>
            <a:lstStyle/>
            <a:p>
              <a:r>
                <a:rPr lang="en-US" dirty="0">
                  <a:solidFill>
                    <a:srgbClr val="00B0F0"/>
                  </a:solidFill>
                </a:rPr>
                <a:t>0</a:t>
              </a:r>
            </a:p>
          </p:txBody>
        </p:sp>
      </p:grpSp>
    </p:spTree>
    <p:extLst>
      <p:ext uri="{BB962C8B-B14F-4D97-AF65-F5344CB8AC3E}">
        <p14:creationId xmlns:p14="http://schemas.microsoft.com/office/powerpoint/2010/main" val="142000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fade">
                                      <p:cBhvr>
                                        <p:cTn id="10" dur="500"/>
                                        <p:tgtEl>
                                          <p:spTgt spid="8">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animEffect transition="in" filter="fade">
                                      <p:cBhvr>
                                        <p:cTn id="13" dur="500"/>
                                        <p:tgtEl>
                                          <p:spTgt spid="8">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7" end="7"/>
                                            </p:txEl>
                                          </p:spTgt>
                                        </p:tgtEl>
                                        <p:attrNameLst>
                                          <p:attrName>style.visibility</p:attrName>
                                        </p:attrNameLst>
                                      </p:cBhvr>
                                      <p:to>
                                        <p:strVal val="visible"/>
                                      </p:to>
                                    </p:set>
                                    <p:animEffect transition="in" filter="fade">
                                      <p:cBhvr>
                                        <p:cTn id="16" dur="500"/>
                                        <p:tgtEl>
                                          <p:spTgt spid="8">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5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fade">
                                      <p:cBhvr>
                                        <p:cTn id="26" dur="500"/>
                                        <p:tgtEl>
                                          <p:spTgt spid="8">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fade">
                                      <p:cBhvr>
                                        <p:cTn id="42" dur="500"/>
                                        <p:tgtEl>
                                          <p:spTgt spid="8">
                                            <p:txEl>
                                              <p:pRg st="8" end="8"/>
                                            </p:txEl>
                                          </p:spTgt>
                                        </p:tgtEl>
                                      </p:cBhvr>
                                    </p:animEffect>
                                  </p:childTnLst>
                                </p:cTn>
                              </p:par>
                              <p:par>
                                <p:cTn id="43" presetID="1" presetClass="entr" presetSubtype="0" fill="hold" nodeType="withEffect">
                                  <p:stCondLst>
                                    <p:cond delay="0"/>
                                  </p:stCondLst>
                                  <p:childTnLst>
                                    <p:set>
                                      <p:cBhvr>
                                        <p:cTn id="44" dur="1" fill="hold">
                                          <p:stCondLst>
                                            <p:cond delay="0"/>
                                          </p:stCondLst>
                                        </p:cTn>
                                        <p:tgtEl>
                                          <p:spTgt spid="20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
                                            <p:txEl>
                                              <p:pRg st="9" end="9"/>
                                            </p:txEl>
                                          </p:spTgt>
                                        </p:tgtEl>
                                        <p:attrNameLst>
                                          <p:attrName>style.visibility</p:attrName>
                                        </p:attrNameLst>
                                      </p:cBhvr>
                                      <p:to>
                                        <p:strVal val="visible"/>
                                      </p:to>
                                    </p:set>
                                    <p:animEffect transition="in" filter="fade">
                                      <p:cBhvr>
                                        <p:cTn id="49" dur="500"/>
                                        <p:tgtEl>
                                          <p:spTgt spid="8">
                                            <p:txEl>
                                              <p:pRg st="9" end="9"/>
                                            </p:txEl>
                                          </p:spTgt>
                                        </p:tgtEl>
                                      </p:cBhvr>
                                    </p:animEffect>
                                  </p:childTnLst>
                                </p:cTn>
                              </p:par>
                              <p:par>
                                <p:cTn id="50" presetID="1" presetClass="entr" presetSubtype="0" fill="hold" nodeType="withEffect">
                                  <p:stCondLst>
                                    <p:cond delay="0"/>
                                  </p:stCondLst>
                                  <p:childTnLst>
                                    <p:set>
                                      <p:cBhvr>
                                        <p:cTn id="51" dur="1" fill="hold">
                                          <p:stCondLst>
                                            <p:cond delay="0"/>
                                          </p:stCondLst>
                                        </p:cTn>
                                        <p:tgtEl>
                                          <p:spTgt spid="22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8">
                                            <p:txEl>
                                              <p:pRg st="10" end="10"/>
                                            </p:txEl>
                                          </p:spTgt>
                                        </p:tgtEl>
                                        <p:attrNameLst>
                                          <p:attrName>style.visibility</p:attrName>
                                        </p:attrNameLst>
                                      </p:cBhvr>
                                      <p:to>
                                        <p:strVal val="visible"/>
                                      </p:to>
                                    </p:set>
                                    <p:animEffect transition="in" filter="fade">
                                      <p:cBhvr>
                                        <p:cTn id="56" dur="500"/>
                                        <p:tgtEl>
                                          <p:spTgt spid="8">
                                            <p:txEl>
                                              <p:pRg st="10" end="1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8">
                                            <p:txEl>
                                              <p:pRg st="11" end="11"/>
                                            </p:txEl>
                                          </p:spTgt>
                                        </p:tgtEl>
                                        <p:attrNameLst>
                                          <p:attrName>style.visibility</p:attrName>
                                        </p:attrNameLst>
                                      </p:cBhvr>
                                      <p:to>
                                        <p:strVal val="visible"/>
                                      </p:to>
                                    </p:set>
                                    <p:animEffect transition="in" filter="fade">
                                      <p:cBhvr>
                                        <p:cTn id="61"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239" y="318977"/>
            <a:ext cx="11187259" cy="803518"/>
          </a:xfrm>
        </p:spPr>
        <p:txBody>
          <a:bodyPr/>
          <a:lstStyle/>
          <a:p>
            <a:r>
              <a:rPr lang="en-US" dirty="0"/>
              <a:t>Scenario #4</a:t>
            </a:r>
          </a:p>
        </p:txBody>
      </p:sp>
      <p:sp>
        <p:nvSpPr>
          <p:cNvPr id="6" name="Content Placeholder 2">
            <a:extLst>
              <a:ext uri="{FF2B5EF4-FFF2-40B4-BE49-F238E27FC236}">
                <a16:creationId xmlns:a16="http://schemas.microsoft.com/office/drawing/2014/main" id="{962802FD-77F5-544B-BCC5-4632BCF7C842}"/>
              </a:ext>
            </a:extLst>
          </p:cNvPr>
          <p:cNvSpPr txBox="1">
            <a:spLocks/>
          </p:cNvSpPr>
          <p:nvPr/>
        </p:nvSpPr>
        <p:spPr>
          <a:xfrm>
            <a:off x="575238" y="1123354"/>
            <a:ext cx="11041522" cy="550604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You’re a Disneyland employee, working the front of the Splash Mountain line. Suddenly, the crowd-control gates fall over and the line degrades into an unordered mass of people.</a:t>
            </a:r>
          </a:p>
          <a:p>
            <a:r>
              <a:rPr lang="en-US" dirty="0"/>
              <a:t>Sometimes you can tell who was in line before who; for other groups you aren’t quite sure. </a:t>
            </a:r>
            <a:br>
              <a:rPr lang="en-US" dirty="0"/>
            </a:br>
            <a:r>
              <a:rPr lang="en-US" dirty="0"/>
              <a:t>You need to restore the line, while ensuring if you </a:t>
            </a:r>
            <a:r>
              <a:rPr lang="en-US" b="1" dirty="0"/>
              <a:t>knew </a:t>
            </a:r>
            <a:r>
              <a:rPr lang="en-US" dirty="0"/>
              <a:t>A came before B before the incident, they will still be in the right order afterward.</a:t>
            </a:r>
            <a:br>
              <a:rPr lang="en-US" dirty="0"/>
            </a:br>
            <a:br>
              <a:rPr lang="en-US" dirty="0"/>
            </a:br>
            <a:r>
              <a:rPr lang="en-US" dirty="0"/>
              <a:t>What are the vertices? </a:t>
            </a:r>
          </a:p>
          <a:p>
            <a:pPr marL="128016" lvl="1" indent="0">
              <a:buFont typeface="Segoe UI Semilight" panose="020B0402040204020203" pitchFamily="34" charset="0"/>
              <a:buNone/>
            </a:pPr>
            <a:endParaRPr lang="en-US" dirty="0">
              <a:solidFill>
                <a:srgbClr val="4C3282"/>
              </a:solidFill>
            </a:endParaRPr>
          </a:p>
          <a:p>
            <a:r>
              <a:rPr lang="en-US" dirty="0"/>
              <a:t>What are the edges? </a:t>
            </a:r>
          </a:p>
          <a:p>
            <a:endParaRPr lang="en-US" dirty="0"/>
          </a:p>
          <a:p>
            <a:r>
              <a:rPr lang="en-US" dirty="0"/>
              <a:t>What are we looking for?</a:t>
            </a:r>
          </a:p>
          <a:p>
            <a:pPr lvl="1"/>
            <a:endParaRPr lang="en-US" dirty="0">
              <a:solidFill>
                <a:srgbClr val="4C3282"/>
              </a:solidFill>
            </a:endParaRPr>
          </a:p>
          <a:p>
            <a:r>
              <a:rPr lang="en-US" dirty="0"/>
              <a:t>What do we run?</a:t>
            </a:r>
          </a:p>
        </p:txBody>
      </p:sp>
    </p:spTree>
    <p:extLst>
      <p:ext uri="{BB962C8B-B14F-4D97-AF65-F5344CB8AC3E}">
        <p14:creationId xmlns:p14="http://schemas.microsoft.com/office/powerpoint/2010/main" val="290798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animEffect transition="in" filter="fade">
                                      <p:cBhvr>
                                        <p:cTn id="16" dur="500"/>
                                        <p:tgtEl>
                                          <p:spTgt spid="6">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Effect transition="in" filter="fade">
                                      <p:cBhvr>
                                        <p:cTn id="19"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239" y="318977"/>
            <a:ext cx="11187259" cy="803518"/>
          </a:xfrm>
        </p:spPr>
        <p:txBody>
          <a:bodyPr/>
          <a:lstStyle/>
          <a:p>
            <a:r>
              <a:rPr lang="en-US" dirty="0"/>
              <a:t>Scenario #4</a:t>
            </a:r>
          </a:p>
        </p:txBody>
      </p:sp>
      <p:sp>
        <p:nvSpPr>
          <p:cNvPr id="6" name="Content Placeholder 2">
            <a:extLst>
              <a:ext uri="{FF2B5EF4-FFF2-40B4-BE49-F238E27FC236}">
                <a16:creationId xmlns:a16="http://schemas.microsoft.com/office/drawing/2014/main" id="{962802FD-77F5-544B-BCC5-4632BCF7C842}"/>
              </a:ext>
            </a:extLst>
          </p:cNvPr>
          <p:cNvSpPr txBox="1">
            <a:spLocks/>
          </p:cNvSpPr>
          <p:nvPr/>
        </p:nvSpPr>
        <p:spPr>
          <a:xfrm>
            <a:off x="575238" y="1123354"/>
            <a:ext cx="11041522" cy="550604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You’re a Disneyland employee, working the front of the Splash Mountain line. Suddenly, the crowd-control gates fall over and the line degrades into an unordered mass of people.</a:t>
            </a:r>
          </a:p>
          <a:p>
            <a:r>
              <a:rPr lang="en-US" dirty="0"/>
              <a:t>Sometimes you can tell who was in line before who; for other groups you aren’t quite sure. </a:t>
            </a:r>
            <a:br>
              <a:rPr lang="en-US" dirty="0"/>
            </a:br>
            <a:r>
              <a:rPr lang="en-US" dirty="0"/>
              <a:t>You need to restore the line, while ensuring if you </a:t>
            </a:r>
            <a:r>
              <a:rPr lang="en-US" b="1" dirty="0"/>
              <a:t>knew </a:t>
            </a:r>
            <a:r>
              <a:rPr lang="en-US" dirty="0"/>
              <a:t>A came before B before the incident, they will still be in the right order afterward.</a:t>
            </a:r>
            <a:br>
              <a:rPr lang="en-US" dirty="0"/>
            </a:br>
            <a:br>
              <a:rPr lang="en-US" dirty="0"/>
            </a:br>
            <a:r>
              <a:rPr lang="en-US" dirty="0"/>
              <a:t>What are the vertices? </a:t>
            </a:r>
          </a:p>
          <a:p>
            <a:pPr marL="128016" lvl="1" indent="0">
              <a:buFont typeface="Segoe UI Semilight" panose="020B0402040204020203" pitchFamily="34" charset="0"/>
              <a:buNone/>
            </a:pPr>
            <a:r>
              <a:rPr lang="en-US" dirty="0">
                <a:solidFill>
                  <a:srgbClr val="4C3282"/>
                </a:solidFill>
              </a:rPr>
              <a:t>People</a:t>
            </a:r>
          </a:p>
          <a:p>
            <a:r>
              <a:rPr lang="en-US" dirty="0"/>
              <a:t>What are the edges? </a:t>
            </a:r>
          </a:p>
          <a:p>
            <a:pPr marL="128016" lvl="1" indent="0">
              <a:buFont typeface="Segoe UI Semilight" panose="020B0402040204020203" pitchFamily="34" charset="0"/>
              <a:buNone/>
            </a:pPr>
            <a:r>
              <a:rPr lang="en-US" dirty="0">
                <a:solidFill>
                  <a:srgbClr val="4C3282"/>
                </a:solidFill>
              </a:rPr>
              <a:t>Edges are directed, have an edge from X to Y if you know X came before Y.</a:t>
            </a:r>
          </a:p>
          <a:p>
            <a:r>
              <a:rPr lang="en-US" dirty="0"/>
              <a:t>What are we looking for?</a:t>
            </a:r>
          </a:p>
          <a:p>
            <a:pPr lvl="1"/>
            <a:r>
              <a:rPr lang="en-US" dirty="0">
                <a:solidFill>
                  <a:srgbClr val="4C3282"/>
                </a:solidFill>
              </a:rPr>
              <a:t>A total ordering consistent with all the ordering we do know.</a:t>
            </a:r>
          </a:p>
          <a:p>
            <a:r>
              <a:rPr lang="en-US" dirty="0"/>
              <a:t>What do we run?</a:t>
            </a:r>
          </a:p>
          <a:p>
            <a:pPr lvl="1"/>
            <a:r>
              <a:rPr lang="en-US" dirty="0">
                <a:solidFill>
                  <a:srgbClr val="4C3282"/>
                </a:solidFill>
              </a:rPr>
              <a:t>Topological Sort!</a:t>
            </a:r>
          </a:p>
        </p:txBody>
      </p:sp>
    </p:spTree>
    <p:extLst>
      <p:ext uri="{BB962C8B-B14F-4D97-AF65-F5344CB8AC3E}">
        <p14:creationId xmlns:p14="http://schemas.microsoft.com/office/powerpoint/2010/main" val="385511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animEffect transition="in" filter="fade">
                                      <p:cBhvr>
                                        <p:cTn id="16" dur="500"/>
                                        <p:tgtEl>
                                          <p:spTgt spid="6">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Effect transition="in" filter="fade">
                                      <p:cBhvr>
                                        <p:cTn id="19" dur="500"/>
                                        <p:tgtEl>
                                          <p:spTgt spid="6">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500"/>
                                        <p:tgtEl>
                                          <p:spTgt spid="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500"/>
                                        <p:tgtEl>
                                          <p:spTgt spid="6">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2D6-47CE-47BC-8527-4B2CF948FE14}"/>
              </a:ext>
            </a:extLst>
          </p:cNvPr>
          <p:cNvSpPr>
            <a:spLocks noGrp="1"/>
          </p:cNvSpPr>
          <p:nvPr>
            <p:ph type="title"/>
          </p:nvPr>
        </p:nvSpPr>
        <p:spPr/>
        <p:txBody>
          <a:bodyPr/>
          <a:lstStyle/>
          <a:p>
            <a:r>
              <a:rPr lang="en-US" dirty="0"/>
              <a:t>Scenario #1</a:t>
            </a:r>
          </a:p>
        </p:txBody>
      </p:sp>
      <p:sp>
        <p:nvSpPr>
          <p:cNvPr id="4" name="TextBox 3">
            <a:extLst>
              <a:ext uri="{FF2B5EF4-FFF2-40B4-BE49-F238E27FC236}">
                <a16:creationId xmlns:a16="http://schemas.microsoft.com/office/drawing/2014/main" id="{6228E262-51E4-453B-B5FA-06D5014034F1}"/>
              </a:ext>
            </a:extLst>
          </p:cNvPr>
          <p:cNvSpPr txBox="1"/>
          <p:nvPr/>
        </p:nvSpPr>
        <p:spPr>
          <a:xfrm>
            <a:off x="7571280" y="1430343"/>
            <a:ext cx="4425884"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are the vertices?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the edges?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we looking for?</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do we run?</a:t>
            </a:r>
          </a:p>
        </p:txBody>
      </p:sp>
      <p:sp>
        <p:nvSpPr>
          <p:cNvPr id="8" name="Content Placeholder 2">
            <a:extLst>
              <a:ext uri="{FF2B5EF4-FFF2-40B4-BE49-F238E27FC236}">
                <a16:creationId xmlns:a16="http://schemas.microsoft.com/office/drawing/2014/main" id="{B0D125C6-4AB3-4C41-8FC0-B1AE8D70D205}"/>
              </a:ext>
            </a:extLst>
          </p:cNvPr>
          <p:cNvSpPr txBox="1">
            <a:spLocks/>
          </p:cNvSpPr>
          <p:nvPr/>
        </p:nvSpPr>
        <p:spPr>
          <a:xfrm>
            <a:off x="575240" y="1277943"/>
            <a:ext cx="6653991" cy="5276138"/>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400" dirty="0"/>
              <a:t>You’ve made a new social networking app, </a:t>
            </a:r>
            <a:r>
              <a:rPr lang="en-US" sz="2400" dirty="0" err="1"/>
              <a:t>Convrs</a:t>
            </a:r>
            <a:r>
              <a:rPr lang="en-US" sz="2400" dirty="0"/>
              <a:t>. Users on </a:t>
            </a:r>
            <a:r>
              <a:rPr lang="en-US" sz="2400" dirty="0" err="1"/>
              <a:t>Convrs</a:t>
            </a:r>
            <a:r>
              <a:rPr lang="en-US" sz="2400" dirty="0"/>
              <a:t> can have “asymmetric” following (I can follow you, without you following me). You decide to allow people to form multi-user direct messages, but only if people are probably in similar social circles (to avoid spamming).</a:t>
            </a:r>
          </a:p>
          <a:p>
            <a:r>
              <a:rPr lang="en-US" sz="2400" dirty="0"/>
              <a:t>You’ll allow a messaging channel to form only if for every pair of users </a:t>
            </a:r>
            <a:r>
              <a:rPr lang="en-US" sz="2400" dirty="0" err="1"/>
              <a:t>a,b</a:t>
            </a:r>
            <a:r>
              <a:rPr lang="en-US" sz="2400" dirty="0"/>
              <a:t> in the channel: a must follow b or follow someone who follows b or follow someone who follows someone who follows b, or …</a:t>
            </a:r>
            <a:br>
              <a:rPr lang="en-US" sz="2400" dirty="0"/>
            </a:br>
            <a:r>
              <a:rPr lang="en-US" sz="2400" dirty="0"/>
              <a:t>And the same for b to a. </a:t>
            </a:r>
          </a:p>
          <a:p>
            <a:r>
              <a:rPr lang="en-US" sz="2400" dirty="0"/>
              <a:t>You’d like to be able to quickly check for any new proposed channel whether it meets this condition.</a:t>
            </a:r>
          </a:p>
        </p:txBody>
      </p:sp>
    </p:spTree>
    <p:extLst>
      <p:ext uri="{BB962C8B-B14F-4D97-AF65-F5344CB8AC3E}">
        <p14:creationId xmlns:p14="http://schemas.microsoft.com/office/powerpoint/2010/main" val="22063144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2D6-47CE-47BC-8527-4B2CF948FE14}"/>
              </a:ext>
            </a:extLst>
          </p:cNvPr>
          <p:cNvSpPr>
            <a:spLocks noGrp="1"/>
          </p:cNvSpPr>
          <p:nvPr>
            <p:ph type="title"/>
          </p:nvPr>
        </p:nvSpPr>
        <p:spPr/>
        <p:txBody>
          <a:bodyPr/>
          <a:lstStyle/>
          <a:p>
            <a:r>
              <a:rPr lang="en-US" dirty="0"/>
              <a:t>Scenario #1</a:t>
            </a:r>
          </a:p>
        </p:txBody>
      </p:sp>
      <p:sp>
        <p:nvSpPr>
          <p:cNvPr id="3" name="Content Placeholder 2">
            <a:extLst>
              <a:ext uri="{FF2B5EF4-FFF2-40B4-BE49-F238E27FC236}">
                <a16:creationId xmlns:a16="http://schemas.microsoft.com/office/drawing/2014/main" id="{5B8F425E-F3FE-46F4-9405-03ACAF1816C3}"/>
              </a:ext>
            </a:extLst>
          </p:cNvPr>
          <p:cNvSpPr>
            <a:spLocks noGrp="1"/>
          </p:cNvSpPr>
          <p:nvPr>
            <p:ph idx="1"/>
          </p:nvPr>
        </p:nvSpPr>
        <p:spPr>
          <a:xfrm>
            <a:off x="575240" y="1277943"/>
            <a:ext cx="6653991" cy="5276138"/>
          </a:xfrm>
        </p:spPr>
        <p:txBody>
          <a:bodyPr>
            <a:normAutofit lnSpcReduction="10000"/>
          </a:bodyPr>
          <a:lstStyle/>
          <a:p>
            <a:r>
              <a:rPr lang="en-US" sz="2400" dirty="0"/>
              <a:t>You’ve made a new social networking app, </a:t>
            </a:r>
            <a:r>
              <a:rPr lang="en-US" sz="2400" dirty="0" err="1"/>
              <a:t>Convrs</a:t>
            </a:r>
            <a:r>
              <a:rPr lang="en-US" sz="2400" dirty="0"/>
              <a:t>. Users on </a:t>
            </a:r>
            <a:r>
              <a:rPr lang="en-US" sz="2400" dirty="0" err="1"/>
              <a:t>Convrs</a:t>
            </a:r>
            <a:r>
              <a:rPr lang="en-US" sz="2400" dirty="0"/>
              <a:t> can have “asymmetric” following (I can follow you, without you following me). You decide to allow people to form multi-user direct messages, but only if people are probably in similar social circles (to avoid spamming).</a:t>
            </a:r>
          </a:p>
          <a:p>
            <a:r>
              <a:rPr lang="en-US" sz="2400" dirty="0"/>
              <a:t>You’ll allow a messaging channel to form only if for every pair of users </a:t>
            </a:r>
            <a:r>
              <a:rPr lang="en-US" sz="2400" dirty="0" err="1"/>
              <a:t>a,b</a:t>
            </a:r>
            <a:r>
              <a:rPr lang="en-US" sz="2400" dirty="0"/>
              <a:t> in the channel: a must follow b or follow someone who follows b or follow someone who follows someone who follows b, or …</a:t>
            </a:r>
            <a:br>
              <a:rPr lang="en-US" sz="2400" dirty="0"/>
            </a:br>
            <a:r>
              <a:rPr lang="en-US" sz="2400" dirty="0"/>
              <a:t>And the same for b to a. </a:t>
            </a:r>
          </a:p>
          <a:p>
            <a:r>
              <a:rPr lang="en-US" sz="2400" dirty="0"/>
              <a:t>You’d like to be able to quickly check for any new proposed channel whether it meets this condition.</a:t>
            </a:r>
          </a:p>
        </p:txBody>
      </p:sp>
      <p:sp>
        <p:nvSpPr>
          <p:cNvPr id="4" name="TextBox 3">
            <a:extLst>
              <a:ext uri="{FF2B5EF4-FFF2-40B4-BE49-F238E27FC236}">
                <a16:creationId xmlns:a16="http://schemas.microsoft.com/office/drawing/2014/main" id="{6228E262-51E4-453B-B5FA-06D5014034F1}"/>
              </a:ext>
            </a:extLst>
          </p:cNvPr>
          <p:cNvSpPr txBox="1"/>
          <p:nvPr/>
        </p:nvSpPr>
        <p:spPr>
          <a:xfrm>
            <a:off x="7555584" y="1442301"/>
            <a:ext cx="4425884"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are the vertices?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the edges?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we looking for?</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do we run?</a:t>
            </a:r>
          </a:p>
        </p:txBody>
      </p:sp>
      <p:sp>
        <p:nvSpPr>
          <p:cNvPr id="5" name="TextBox 4">
            <a:extLst>
              <a:ext uri="{FF2B5EF4-FFF2-40B4-BE49-F238E27FC236}">
                <a16:creationId xmlns:a16="http://schemas.microsoft.com/office/drawing/2014/main" id="{FF649641-0DC1-40B4-81E0-342F617E12F4}"/>
              </a:ext>
            </a:extLst>
          </p:cNvPr>
          <p:cNvSpPr txBox="1"/>
          <p:nvPr/>
        </p:nvSpPr>
        <p:spPr>
          <a:xfrm>
            <a:off x="7805394" y="1965488"/>
            <a:ext cx="2318994" cy="523220"/>
          </a:xfrm>
          <a:prstGeom prst="rect">
            <a:avLst/>
          </a:prstGeom>
          <a:noFill/>
        </p:spPr>
        <p:txBody>
          <a:bodyPr wrap="square" rtlCol="0">
            <a:spAutoFit/>
          </a:bodyPr>
          <a:lstStyle/>
          <a:p>
            <a:r>
              <a:rPr lang="en-US" sz="2800" dirty="0">
                <a:solidFill>
                  <a:srgbClr val="4C3282"/>
                </a:solidFill>
                <a:latin typeface="Segoe UI Semilight" panose="020B0402040204020203" pitchFamily="34" charset="0"/>
                <a:cs typeface="Segoe UI Semilight" panose="020B0402040204020203" pitchFamily="34" charset="0"/>
              </a:rPr>
              <a:t>Users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57B2184-1AAA-4185-A41A-D0E13B517C7A}"/>
                  </a:ext>
                </a:extLst>
              </p:cNvPr>
              <p:cNvSpPr txBox="1"/>
              <p:nvPr/>
            </p:nvSpPr>
            <p:spPr>
              <a:xfrm>
                <a:off x="7805394" y="3201970"/>
                <a:ext cx="3957104" cy="954107"/>
              </a:xfrm>
              <a:prstGeom prst="rect">
                <a:avLst/>
              </a:prstGeom>
              <a:noFill/>
            </p:spPr>
            <p:txBody>
              <a:bodyPr wrap="square" rtlCol="0">
                <a:spAutoFit/>
              </a:bodyPr>
              <a:lstStyle/>
              <a:p>
                <a:r>
                  <a:rPr lang="en-US" sz="2800" dirty="0">
                    <a:solidFill>
                      <a:srgbClr val="4C3282"/>
                    </a:solidFill>
                    <a:latin typeface="Segoe UI Semilight" panose="020B0402040204020203" pitchFamily="34" charset="0"/>
                    <a:cs typeface="Segoe UI Semilight" panose="020B0402040204020203" pitchFamily="34" charset="0"/>
                  </a:rPr>
                  <a:t>Directed – from </a:t>
                </a:r>
                <a14:m>
                  <m:oMath xmlns:m="http://schemas.openxmlformats.org/officeDocument/2006/math">
                    <m:r>
                      <a:rPr lang="en-US" sz="2800" b="0" i="1" smtClean="0">
                        <a:solidFill>
                          <a:srgbClr val="4C3282"/>
                        </a:solidFill>
                        <a:latin typeface="Cambria Math" panose="02040503050406030204" pitchFamily="18" charset="0"/>
                        <a:cs typeface="Segoe UI Semilight" panose="020B0402040204020203" pitchFamily="34" charset="0"/>
                      </a:rPr>
                      <m:t>𝑢</m:t>
                    </m:r>
                  </m:oMath>
                </a14:m>
                <a:r>
                  <a:rPr lang="en-US" sz="2800" dirty="0">
                    <a:solidFill>
                      <a:srgbClr val="4C3282"/>
                    </a:solidFill>
                    <a:latin typeface="Segoe UI Semilight" panose="020B0402040204020203" pitchFamily="34" charset="0"/>
                    <a:cs typeface="Segoe UI Semilight" panose="020B0402040204020203" pitchFamily="34" charset="0"/>
                  </a:rPr>
                  <a:t> to </a:t>
                </a:r>
                <a14:m>
                  <m:oMath xmlns:m="http://schemas.openxmlformats.org/officeDocument/2006/math">
                    <m:r>
                      <a:rPr lang="en-US" sz="2800" b="0" i="1" smtClean="0">
                        <a:solidFill>
                          <a:srgbClr val="4C3282"/>
                        </a:solidFill>
                        <a:latin typeface="Cambria Math" panose="02040503050406030204" pitchFamily="18" charset="0"/>
                        <a:cs typeface="Segoe UI Semilight" panose="020B0402040204020203" pitchFamily="34" charset="0"/>
                      </a:rPr>
                      <m:t>𝑣</m:t>
                    </m:r>
                  </m:oMath>
                </a14:m>
                <a:r>
                  <a:rPr lang="en-US" sz="2800" dirty="0">
                    <a:solidFill>
                      <a:srgbClr val="4C3282"/>
                    </a:solidFill>
                    <a:latin typeface="Segoe UI Semilight" panose="020B0402040204020203" pitchFamily="34" charset="0"/>
                    <a:cs typeface="Segoe UI Semilight" panose="020B0402040204020203" pitchFamily="34" charset="0"/>
                  </a:rPr>
                  <a:t> if </a:t>
                </a:r>
                <a14:m>
                  <m:oMath xmlns:m="http://schemas.openxmlformats.org/officeDocument/2006/math">
                    <m:r>
                      <a:rPr lang="en-US" sz="2800" b="0" i="1" smtClean="0">
                        <a:solidFill>
                          <a:srgbClr val="4C3282"/>
                        </a:solidFill>
                        <a:latin typeface="Cambria Math" panose="02040503050406030204" pitchFamily="18" charset="0"/>
                        <a:cs typeface="Segoe UI Semilight" panose="020B0402040204020203" pitchFamily="34" charset="0"/>
                      </a:rPr>
                      <m:t>𝑢</m:t>
                    </m:r>
                  </m:oMath>
                </a14:m>
                <a:r>
                  <a:rPr lang="en-US" sz="2800" dirty="0">
                    <a:solidFill>
                      <a:srgbClr val="4C3282"/>
                    </a:solidFill>
                    <a:latin typeface="Segoe UI Semilight" panose="020B0402040204020203" pitchFamily="34" charset="0"/>
                    <a:cs typeface="Segoe UI Semilight" panose="020B0402040204020203" pitchFamily="34" charset="0"/>
                  </a:rPr>
                  <a:t> follows </a:t>
                </a:r>
                <a14:m>
                  <m:oMath xmlns:m="http://schemas.openxmlformats.org/officeDocument/2006/math">
                    <m:r>
                      <a:rPr lang="en-US" sz="2800" b="0" i="1" smtClean="0">
                        <a:solidFill>
                          <a:srgbClr val="4C3282"/>
                        </a:solidFill>
                        <a:latin typeface="Cambria Math" panose="02040503050406030204" pitchFamily="18" charset="0"/>
                        <a:cs typeface="Segoe UI Semilight" panose="020B0402040204020203" pitchFamily="34" charset="0"/>
                      </a:rPr>
                      <m:t>𝑣</m:t>
                    </m:r>
                  </m:oMath>
                </a14:m>
                <a:endParaRPr lang="en-US" sz="2800" dirty="0">
                  <a:solidFill>
                    <a:srgbClr val="4C3282"/>
                  </a:solidFill>
                  <a:latin typeface="Segoe UI Semilight" panose="020B0402040204020203" pitchFamily="34" charset="0"/>
                  <a:cs typeface="Segoe UI Semilight" panose="020B0402040204020203" pitchFamily="34" charset="0"/>
                </a:endParaRPr>
              </a:p>
            </p:txBody>
          </p:sp>
        </mc:Choice>
        <mc:Fallback xmlns="">
          <p:sp>
            <p:nvSpPr>
              <p:cNvPr id="6" name="TextBox 5">
                <a:extLst>
                  <a:ext uri="{FF2B5EF4-FFF2-40B4-BE49-F238E27FC236}">
                    <a16:creationId xmlns:a16="http://schemas.microsoft.com/office/drawing/2014/main" id="{C57B2184-1AAA-4185-A41A-D0E13B517C7A}"/>
                  </a:ext>
                </a:extLst>
              </p:cNvPr>
              <p:cNvSpPr txBox="1">
                <a:spLocks noRot="1" noChangeAspect="1" noMove="1" noResize="1" noEditPoints="1" noAdjustHandles="1" noChangeArrowheads="1" noChangeShapeType="1" noTextEdit="1"/>
              </p:cNvSpPr>
              <p:nvPr/>
            </p:nvSpPr>
            <p:spPr>
              <a:xfrm>
                <a:off x="7805394" y="3201970"/>
                <a:ext cx="3957104" cy="954107"/>
              </a:xfrm>
              <a:prstGeom prst="rect">
                <a:avLst/>
              </a:prstGeom>
              <a:blipFill>
                <a:blip r:embed="rId2"/>
                <a:stretch>
                  <a:fillRect l="-3077" t="-6369" r="-2923" b="-1656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8229EB69-23B9-4DBA-908B-0DCD44DFC70A}"/>
              </a:ext>
            </a:extLst>
          </p:cNvPr>
          <p:cNvSpPr txBox="1"/>
          <p:nvPr/>
        </p:nvSpPr>
        <p:spPr>
          <a:xfrm>
            <a:off x="7486650" y="4392285"/>
            <a:ext cx="4744627" cy="954107"/>
          </a:xfrm>
          <a:prstGeom prst="rect">
            <a:avLst/>
          </a:prstGeom>
          <a:noFill/>
        </p:spPr>
        <p:txBody>
          <a:bodyPr wrap="square" rtlCol="0">
            <a:spAutoFit/>
          </a:bodyPr>
          <a:lstStyle/>
          <a:p>
            <a:r>
              <a:rPr lang="en-US" sz="2800" dirty="0">
                <a:solidFill>
                  <a:srgbClr val="4C3282"/>
                </a:solidFill>
                <a:latin typeface="Segoe UI Semilight" panose="020B0402040204020203" pitchFamily="34" charset="0"/>
                <a:cs typeface="Segoe UI Semilight" panose="020B0402040204020203" pitchFamily="34" charset="0"/>
              </a:rPr>
              <a:t>If everyone in the channel is in the same SCC.</a:t>
            </a:r>
          </a:p>
        </p:txBody>
      </p:sp>
      <p:sp>
        <p:nvSpPr>
          <p:cNvPr id="8" name="TextBox 7">
            <a:extLst>
              <a:ext uri="{FF2B5EF4-FFF2-40B4-BE49-F238E27FC236}">
                <a16:creationId xmlns:a16="http://schemas.microsoft.com/office/drawing/2014/main" id="{7A192489-C1EA-4A81-8F51-C5989C74DA0C}"/>
              </a:ext>
            </a:extLst>
          </p:cNvPr>
          <p:cNvSpPr txBox="1"/>
          <p:nvPr/>
        </p:nvSpPr>
        <p:spPr>
          <a:xfrm>
            <a:off x="7058025" y="5723084"/>
            <a:ext cx="5242186" cy="830997"/>
          </a:xfrm>
          <a:prstGeom prst="rect">
            <a:avLst/>
          </a:prstGeom>
          <a:noFill/>
        </p:spPr>
        <p:txBody>
          <a:bodyPr wrap="square" rtlCol="0">
            <a:spAutoFit/>
          </a:bodyPr>
          <a:lstStyle/>
          <a:p>
            <a:r>
              <a:rPr lang="en-US" sz="2400" dirty="0">
                <a:solidFill>
                  <a:srgbClr val="4C3282"/>
                </a:solidFill>
                <a:latin typeface="Segoe UI Semilight" panose="020B0402040204020203" pitchFamily="34" charset="0"/>
                <a:cs typeface="Segoe UI Semilight" panose="020B0402040204020203" pitchFamily="34" charset="0"/>
              </a:rPr>
              <a:t>Find SCCs, to test a new channel, make sure all are in same component.</a:t>
            </a:r>
          </a:p>
        </p:txBody>
      </p:sp>
    </p:spTree>
    <p:extLst>
      <p:ext uri="{BB962C8B-B14F-4D97-AF65-F5344CB8AC3E}">
        <p14:creationId xmlns:p14="http://schemas.microsoft.com/office/powerpoint/2010/main" val="21860958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5E56D5D-2A35-885A-F9B9-51215FF54E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D3BAC6-CC5A-F219-8E2C-9A5B3BC63F8C}"/>
              </a:ext>
            </a:extLst>
          </p:cNvPr>
          <p:cNvSpPr>
            <a:spLocks noGrp="1"/>
          </p:cNvSpPr>
          <p:nvPr>
            <p:ph type="title"/>
          </p:nvPr>
        </p:nvSpPr>
        <p:spPr/>
        <p:txBody>
          <a:bodyPr/>
          <a:lstStyle/>
          <a:p>
            <a:r>
              <a:rPr lang="en-US" dirty="0"/>
              <a:t>Reduce 3-coloring to 4-coloring</a:t>
            </a:r>
          </a:p>
        </p:txBody>
      </p:sp>
      <p:sp>
        <p:nvSpPr>
          <p:cNvPr id="3" name="Content Placeholder 2">
            <a:extLst>
              <a:ext uri="{FF2B5EF4-FFF2-40B4-BE49-F238E27FC236}">
                <a16:creationId xmlns:a16="http://schemas.microsoft.com/office/drawing/2014/main" id="{59B4C26A-D548-3617-C9B2-7EE9D9CAF42B}"/>
              </a:ext>
            </a:extLst>
          </p:cNvPr>
          <p:cNvSpPr>
            <a:spLocks noGrp="1"/>
          </p:cNvSpPr>
          <p:nvPr>
            <p:ph idx="1"/>
          </p:nvPr>
        </p:nvSpPr>
        <p:spPr/>
        <p:txBody>
          <a:bodyPr/>
          <a:lstStyle/>
          <a:p>
            <a:r>
              <a:rPr lang="en-US" dirty="0"/>
              <a:t>Let’s reduce 3-coloring to 4-coloring</a:t>
            </a:r>
          </a:p>
          <a:p>
            <a:endParaRPr lang="en-US" dirty="0"/>
          </a:p>
          <a:p>
            <a:endParaRPr lang="en-US" dirty="0"/>
          </a:p>
          <a:p>
            <a:endParaRPr lang="en-US" dirty="0"/>
          </a:p>
          <a:p>
            <a:endParaRPr lang="en-US" dirty="0"/>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1A485A52-8FBC-9B33-3095-C5B0DBFA71C7}"/>
                  </a:ext>
                </a:extLst>
              </p:cNvPr>
              <p:cNvSpPr/>
              <p:nvPr/>
            </p:nvSpPr>
            <p:spPr>
              <a:xfrm>
                <a:off x="608490" y="2145767"/>
                <a:ext cx="10168961" cy="2276604"/>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tx1"/>
                  </a:solidFill>
                </a:endParaRPr>
              </a:p>
              <a:p>
                <a:r>
                  <a:rPr lang="en-US" sz="2800" dirty="0">
                    <a:solidFill>
                      <a:schemeClr val="tx1"/>
                    </a:solidFill>
                    <a:latin typeface="Segoe UI Semilight" panose="020B0402040204020203" pitchFamily="34" charset="0"/>
                    <a:cs typeface="Segoe UI Semilight" panose="020B0402040204020203" pitchFamily="34" charset="0"/>
                  </a:rPr>
                  <a:t>Input: Undirected Graph </a:t>
                </a:r>
                <a14:m>
                  <m:oMath xmlns:m="http://schemas.openxmlformats.org/officeDocument/2006/math">
                    <m:r>
                      <a:rPr lang="en-US" sz="2800" b="0" i="1" smtClean="0">
                        <a:solidFill>
                          <a:schemeClr val="tx1"/>
                        </a:solidFill>
                        <a:latin typeface="Cambria Math" panose="02040503050406030204" pitchFamily="18" charset="0"/>
                      </a:rPr>
                      <m:t>𝐺</m:t>
                    </m:r>
                  </m:oMath>
                </a14:m>
                <a:endParaRPr lang="en-US" sz="2800" dirty="0">
                  <a:solidFill>
                    <a:schemeClr val="tx1"/>
                  </a:solidFill>
                  <a:latin typeface="Segoe UI Semilight" panose="020B0402040204020203" pitchFamily="34" charset="0"/>
                  <a:cs typeface="Segoe UI Semilight" panose="020B0402040204020203" pitchFamily="34" charset="0"/>
                </a:endParaRPr>
              </a:p>
              <a:p>
                <a:r>
                  <a:rPr lang="en-US" sz="2800" dirty="0">
                    <a:solidFill>
                      <a:schemeClr val="tx1"/>
                    </a:solidFill>
                    <a:latin typeface="Segoe UI Semilight" panose="020B0402040204020203" pitchFamily="34" charset="0"/>
                    <a:cs typeface="Segoe UI Semilight" panose="020B0402040204020203" pitchFamily="34" charset="0"/>
                  </a:rPr>
                  <a:t>Output: </a:t>
                </a:r>
                <a:r>
                  <a:rPr lang="en-US" sz="2800" dirty="0">
                    <a:solidFill>
                      <a:schemeClr val="tx1"/>
                    </a:solidFill>
                    <a:latin typeface="Courier New" panose="02070309020205020404" pitchFamily="49" charset="0"/>
                    <a:cs typeface="Courier New" panose="02070309020205020404" pitchFamily="49" charset="0"/>
                  </a:rPr>
                  <a:t>True </a:t>
                </a:r>
                <a:r>
                  <a:rPr lang="en-US" sz="2800" dirty="0">
                    <a:solidFill>
                      <a:schemeClr val="tx1"/>
                    </a:solidFill>
                    <a:latin typeface="Segoe UI Semilight" panose="020B0402040204020203" pitchFamily="34" charset="0"/>
                    <a:cs typeface="Segoe UI Semilight" panose="020B0402040204020203" pitchFamily="34" charset="0"/>
                  </a:rPr>
                  <a:t>if the vertices of </a:t>
                </a:r>
                <a14:m>
                  <m:oMath xmlns:m="http://schemas.openxmlformats.org/officeDocument/2006/math">
                    <m:r>
                      <a:rPr lang="en-US" sz="2800" b="0" i="1" smtClean="0">
                        <a:solidFill>
                          <a:schemeClr val="tx1"/>
                        </a:solidFill>
                        <a:latin typeface="Cambria Math" panose="02040503050406030204" pitchFamily="18" charset="0"/>
                      </a:rPr>
                      <m:t>𝐺</m:t>
                    </m:r>
                  </m:oMath>
                </a14:m>
                <a:r>
                  <a:rPr lang="en-US" sz="2800" dirty="0">
                    <a:solidFill>
                      <a:schemeClr val="tx1"/>
                    </a:solidFill>
                    <a:latin typeface="Segoe UI Semilight" panose="020B0402040204020203" pitchFamily="34" charset="0"/>
                    <a:cs typeface="Segoe UI Semilight" panose="020B0402040204020203" pitchFamily="34" charset="0"/>
                  </a:rPr>
                  <a:t> can be labeled with </a:t>
                </a:r>
                <a:r>
                  <a:rPr lang="en-US" sz="2800" dirty="0" err="1">
                    <a:solidFill>
                      <a:schemeClr val="tx1"/>
                    </a:solidFill>
                    <a:latin typeface="Segoe UI Semilight" panose="020B0402040204020203" pitchFamily="34" charset="0"/>
                    <a:cs typeface="Segoe UI Semilight" panose="020B0402040204020203" pitchFamily="34" charset="0"/>
                  </a:rPr>
                  <a:t>red,green</a:t>
                </a:r>
                <a:r>
                  <a:rPr lang="en-US" sz="2800" dirty="0">
                    <a:solidFill>
                      <a:schemeClr val="tx1"/>
                    </a:solidFill>
                    <a:latin typeface="Segoe UI Semilight" panose="020B0402040204020203" pitchFamily="34" charset="0"/>
                    <a:cs typeface="Segoe UI Semilight" panose="020B0402040204020203" pitchFamily="34" charset="0"/>
                  </a:rPr>
                  <a:t>, and blue so that no edge has both of its endpoints colored the same color. </a:t>
                </a:r>
                <a:r>
                  <a:rPr lang="en-US" sz="2800" dirty="0">
                    <a:solidFill>
                      <a:schemeClr val="tx1"/>
                    </a:solidFill>
                    <a:latin typeface="Courier New" panose="02070309020205020404" pitchFamily="49" charset="0"/>
                    <a:cs typeface="Courier New" panose="02070309020205020404" pitchFamily="49" charset="0"/>
                  </a:rPr>
                  <a:t>False</a:t>
                </a:r>
                <a:r>
                  <a:rPr lang="en-US" sz="2800" dirty="0">
                    <a:solidFill>
                      <a:schemeClr val="tx1"/>
                    </a:solidFill>
                    <a:latin typeface="Segoe UI Semilight" panose="020B0402040204020203" pitchFamily="34" charset="0"/>
                    <a:cs typeface="Segoe UI Semilight" panose="020B0402040204020203" pitchFamily="34" charset="0"/>
                  </a:rPr>
                  <a:t> if it cannot.</a:t>
                </a:r>
              </a:p>
            </p:txBody>
          </p:sp>
        </mc:Choice>
        <mc:Fallback>
          <p:sp>
            <p:nvSpPr>
              <p:cNvPr id="4" name="Rectangle 3">
                <a:extLst>
                  <a:ext uri="{FF2B5EF4-FFF2-40B4-BE49-F238E27FC236}">
                    <a16:creationId xmlns:a16="http://schemas.microsoft.com/office/drawing/2014/main" id="{1A485A52-8FBC-9B33-3095-C5B0DBFA71C7}"/>
                  </a:ext>
                </a:extLst>
              </p:cNvPr>
              <p:cNvSpPr>
                <a:spLocks noRot="1" noChangeAspect="1" noMove="1" noResize="1" noEditPoints="1" noAdjustHandles="1" noChangeArrowheads="1" noChangeShapeType="1" noTextEdit="1"/>
              </p:cNvSpPr>
              <p:nvPr/>
            </p:nvSpPr>
            <p:spPr>
              <a:xfrm>
                <a:off x="608490" y="2145767"/>
                <a:ext cx="10168961" cy="2276604"/>
              </a:xfrm>
              <a:prstGeom prst="rect">
                <a:avLst/>
              </a:prstGeom>
              <a:blipFill>
                <a:blip r:embed="rId2"/>
                <a:stretch>
                  <a:fillRect l="-1197" b="-6117"/>
                </a:stretch>
              </a:blipFill>
              <a:ln>
                <a:solidFill>
                  <a:srgbClr val="002060"/>
                </a:solidFill>
              </a:ln>
            </p:spPr>
            <p:txBody>
              <a:bodyPr/>
              <a:lstStyle/>
              <a:p>
                <a:r>
                  <a:rPr lang="en-US">
                    <a:noFill/>
                  </a:rPr>
                  <a:t> </a:t>
                </a:r>
              </a:p>
            </p:txBody>
          </p:sp>
        </mc:Fallback>
      </mc:AlternateContent>
      <p:sp>
        <p:nvSpPr>
          <p:cNvPr id="5" name="Rectangle 4">
            <a:extLst>
              <a:ext uri="{FF2B5EF4-FFF2-40B4-BE49-F238E27FC236}">
                <a16:creationId xmlns:a16="http://schemas.microsoft.com/office/drawing/2014/main" id="{2DAC89BD-53B6-8324-5C1C-C1045B7F500A}"/>
              </a:ext>
            </a:extLst>
          </p:cNvPr>
          <p:cNvSpPr/>
          <p:nvPr/>
        </p:nvSpPr>
        <p:spPr>
          <a:xfrm>
            <a:off x="608489" y="2152118"/>
            <a:ext cx="10168961" cy="56920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3-coloring</a:t>
            </a: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09A44ECA-6C6C-9B88-EF0F-9986A8006EA2}"/>
                  </a:ext>
                </a:extLst>
              </p:cNvPr>
              <p:cNvSpPr/>
              <p:nvPr/>
            </p:nvSpPr>
            <p:spPr>
              <a:xfrm>
                <a:off x="608490" y="4581396"/>
                <a:ext cx="10168961" cy="2276604"/>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tx1"/>
                  </a:solidFill>
                </a:endParaRPr>
              </a:p>
              <a:p>
                <a:r>
                  <a:rPr lang="en-US" sz="2800" dirty="0">
                    <a:solidFill>
                      <a:schemeClr val="tx1"/>
                    </a:solidFill>
                    <a:latin typeface="Segoe UI Semilight" panose="020B0402040204020203" pitchFamily="34" charset="0"/>
                    <a:cs typeface="Segoe UI Semilight" panose="020B0402040204020203" pitchFamily="34" charset="0"/>
                  </a:rPr>
                  <a:t>Input: Undirected Graph </a:t>
                </a:r>
                <a14:m>
                  <m:oMath xmlns:m="http://schemas.openxmlformats.org/officeDocument/2006/math">
                    <m:r>
                      <a:rPr lang="en-US" sz="2800" b="0" i="1" smtClean="0">
                        <a:solidFill>
                          <a:schemeClr val="tx1"/>
                        </a:solidFill>
                        <a:latin typeface="Cambria Math" panose="02040503050406030204" pitchFamily="18" charset="0"/>
                      </a:rPr>
                      <m:t>𝐺</m:t>
                    </m:r>
                  </m:oMath>
                </a14:m>
                <a:endParaRPr lang="en-US" sz="2800" dirty="0">
                  <a:solidFill>
                    <a:schemeClr val="tx1"/>
                  </a:solidFill>
                  <a:latin typeface="Segoe UI Semilight" panose="020B0402040204020203" pitchFamily="34" charset="0"/>
                  <a:cs typeface="Segoe UI Semilight" panose="020B0402040204020203" pitchFamily="34" charset="0"/>
                </a:endParaRPr>
              </a:p>
              <a:p>
                <a:r>
                  <a:rPr lang="en-US" sz="2800" dirty="0">
                    <a:solidFill>
                      <a:schemeClr val="tx1"/>
                    </a:solidFill>
                    <a:latin typeface="Segoe UI Semilight" panose="020B0402040204020203" pitchFamily="34" charset="0"/>
                    <a:cs typeface="Segoe UI Semilight" panose="020B0402040204020203" pitchFamily="34" charset="0"/>
                  </a:rPr>
                  <a:t>Output: </a:t>
                </a:r>
                <a:r>
                  <a:rPr lang="en-US" sz="2800" dirty="0">
                    <a:solidFill>
                      <a:schemeClr val="tx1"/>
                    </a:solidFill>
                    <a:latin typeface="Courier New" panose="02070309020205020404" pitchFamily="49" charset="0"/>
                    <a:cs typeface="Courier New" panose="02070309020205020404" pitchFamily="49" charset="0"/>
                  </a:rPr>
                  <a:t>True </a:t>
                </a:r>
                <a:r>
                  <a:rPr lang="en-US" sz="2800" dirty="0">
                    <a:solidFill>
                      <a:schemeClr val="tx1"/>
                    </a:solidFill>
                    <a:latin typeface="Segoe UI Semilight" panose="020B0402040204020203" pitchFamily="34" charset="0"/>
                    <a:cs typeface="Segoe UI Semilight" panose="020B0402040204020203" pitchFamily="34" charset="0"/>
                  </a:rPr>
                  <a:t>if the vertices of </a:t>
                </a:r>
                <a14:m>
                  <m:oMath xmlns:m="http://schemas.openxmlformats.org/officeDocument/2006/math">
                    <m:r>
                      <a:rPr lang="en-US" sz="2800" b="0" i="1" smtClean="0">
                        <a:solidFill>
                          <a:schemeClr val="tx1"/>
                        </a:solidFill>
                        <a:latin typeface="Cambria Math" panose="02040503050406030204" pitchFamily="18" charset="0"/>
                      </a:rPr>
                      <m:t>𝐺</m:t>
                    </m:r>
                  </m:oMath>
                </a14:m>
                <a:r>
                  <a:rPr lang="en-US" sz="2800" dirty="0">
                    <a:solidFill>
                      <a:schemeClr val="tx1"/>
                    </a:solidFill>
                    <a:latin typeface="Segoe UI Semilight" panose="020B0402040204020203" pitchFamily="34" charset="0"/>
                    <a:cs typeface="Segoe UI Semilight" panose="020B0402040204020203" pitchFamily="34" charset="0"/>
                  </a:rPr>
                  <a:t> can be labeled with </a:t>
                </a:r>
                <a:r>
                  <a:rPr lang="en-US" sz="2800" dirty="0" err="1">
                    <a:solidFill>
                      <a:schemeClr val="tx1"/>
                    </a:solidFill>
                    <a:latin typeface="Segoe UI Semilight" panose="020B0402040204020203" pitchFamily="34" charset="0"/>
                    <a:cs typeface="Segoe UI Semilight" panose="020B0402040204020203" pitchFamily="34" charset="0"/>
                  </a:rPr>
                  <a:t>red,green</a:t>
                </a:r>
                <a:r>
                  <a:rPr lang="en-US" sz="2800" dirty="0">
                    <a:solidFill>
                      <a:schemeClr val="tx1"/>
                    </a:solidFill>
                    <a:latin typeface="Segoe UI Semilight" panose="020B0402040204020203" pitchFamily="34" charset="0"/>
                    <a:cs typeface="Segoe UI Semilight" panose="020B0402040204020203" pitchFamily="34" charset="0"/>
                  </a:rPr>
                  <a:t>, blue, and orange so that no edge has both of its endpoints colored the same color. </a:t>
                </a:r>
                <a:r>
                  <a:rPr lang="en-US" sz="2800" dirty="0">
                    <a:solidFill>
                      <a:schemeClr val="tx1"/>
                    </a:solidFill>
                    <a:latin typeface="Courier New" panose="02070309020205020404" pitchFamily="49" charset="0"/>
                    <a:cs typeface="Courier New" panose="02070309020205020404" pitchFamily="49" charset="0"/>
                  </a:rPr>
                  <a:t>False</a:t>
                </a:r>
                <a:r>
                  <a:rPr lang="en-US" sz="2800" dirty="0">
                    <a:solidFill>
                      <a:schemeClr val="tx1"/>
                    </a:solidFill>
                    <a:latin typeface="Segoe UI Semilight" panose="020B0402040204020203" pitchFamily="34" charset="0"/>
                    <a:cs typeface="Segoe UI Semilight" panose="020B0402040204020203" pitchFamily="34" charset="0"/>
                  </a:rPr>
                  <a:t> if it cannot.</a:t>
                </a:r>
              </a:p>
            </p:txBody>
          </p:sp>
        </mc:Choice>
        <mc:Fallback>
          <p:sp>
            <p:nvSpPr>
              <p:cNvPr id="6" name="Rectangle 5">
                <a:extLst>
                  <a:ext uri="{FF2B5EF4-FFF2-40B4-BE49-F238E27FC236}">
                    <a16:creationId xmlns:a16="http://schemas.microsoft.com/office/drawing/2014/main" id="{09A44ECA-6C6C-9B88-EF0F-9986A8006EA2}"/>
                  </a:ext>
                </a:extLst>
              </p:cNvPr>
              <p:cNvSpPr>
                <a:spLocks noRot="1" noChangeAspect="1" noMove="1" noResize="1" noEditPoints="1" noAdjustHandles="1" noChangeArrowheads="1" noChangeShapeType="1" noTextEdit="1"/>
              </p:cNvSpPr>
              <p:nvPr/>
            </p:nvSpPr>
            <p:spPr>
              <a:xfrm>
                <a:off x="608490" y="4581396"/>
                <a:ext cx="10168961" cy="2276604"/>
              </a:xfrm>
              <a:prstGeom prst="rect">
                <a:avLst/>
              </a:prstGeom>
              <a:blipFill>
                <a:blip r:embed="rId3"/>
                <a:stretch>
                  <a:fillRect l="-1197" b="-6117"/>
                </a:stretch>
              </a:blipFill>
              <a:ln>
                <a:solidFill>
                  <a:srgbClr val="002060"/>
                </a:solid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8F7397C1-0350-AD78-4766-CF593D7654F0}"/>
              </a:ext>
            </a:extLst>
          </p:cNvPr>
          <p:cNvSpPr/>
          <p:nvPr/>
        </p:nvSpPr>
        <p:spPr>
          <a:xfrm>
            <a:off x="608489" y="4587747"/>
            <a:ext cx="10168961" cy="56920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4-coloring</a:t>
            </a:r>
          </a:p>
        </p:txBody>
      </p:sp>
    </p:spTree>
    <p:extLst>
      <p:ext uri="{BB962C8B-B14F-4D97-AF65-F5344CB8AC3E}">
        <p14:creationId xmlns:p14="http://schemas.microsoft.com/office/powerpoint/2010/main" val="476830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E65B0-4EE0-F8E1-AF33-3B83354015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2A94F1-090C-EC24-D168-D57530F8DDD3}"/>
              </a:ext>
            </a:extLst>
          </p:cNvPr>
          <p:cNvSpPr>
            <a:spLocks noGrp="1"/>
          </p:cNvSpPr>
          <p:nvPr>
            <p:ph type="title"/>
          </p:nvPr>
        </p:nvSpPr>
        <p:spPr/>
        <p:txBody>
          <a:bodyPr/>
          <a:lstStyle/>
          <a:p>
            <a:r>
              <a:rPr lang="en-US" dirty="0"/>
              <a:t>Negative Edge Weights</a:t>
            </a:r>
          </a:p>
        </p:txBody>
      </p:sp>
      <p:sp>
        <p:nvSpPr>
          <p:cNvPr id="3" name="Content Placeholder 2">
            <a:extLst>
              <a:ext uri="{FF2B5EF4-FFF2-40B4-BE49-F238E27FC236}">
                <a16:creationId xmlns:a16="http://schemas.microsoft.com/office/drawing/2014/main" id="{B0451A1C-4F83-23D8-79AF-7ECDA8E1AF94}"/>
              </a:ext>
            </a:extLst>
          </p:cNvPr>
          <p:cNvSpPr>
            <a:spLocks noGrp="1"/>
          </p:cNvSpPr>
          <p:nvPr>
            <p:ph idx="1"/>
          </p:nvPr>
        </p:nvSpPr>
        <p:spPr>
          <a:xfrm>
            <a:off x="575240" y="1463857"/>
            <a:ext cx="11187258" cy="669743"/>
          </a:xfrm>
        </p:spPr>
        <p:txBody>
          <a:bodyPr>
            <a:normAutofit/>
          </a:bodyPr>
          <a:lstStyle/>
          <a:p>
            <a:r>
              <a:rPr lang="en-US" sz="2800" dirty="0"/>
              <a:t>What’s the shortest way to get from s to t?</a:t>
            </a:r>
          </a:p>
        </p:txBody>
      </p:sp>
      <p:grpSp>
        <p:nvGrpSpPr>
          <p:cNvPr id="31" name="Group 30">
            <a:extLst>
              <a:ext uri="{FF2B5EF4-FFF2-40B4-BE49-F238E27FC236}">
                <a16:creationId xmlns:a16="http://schemas.microsoft.com/office/drawing/2014/main" id="{35B1F883-BDDE-400E-E7A7-6D980EA2CD63}"/>
              </a:ext>
            </a:extLst>
          </p:cNvPr>
          <p:cNvGrpSpPr/>
          <p:nvPr/>
        </p:nvGrpSpPr>
        <p:grpSpPr>
          <a:xfrm>
            <a:off x="2372761" y="2133600"/>
            <a:ext cx="6504491" cy="2334064"/>
            <a:chOff x="2410083" y="2461323"/>
            <a:chExt cx="6504491" cy="2334064"/>
          </a:xfrm>
        </p:grpSpPr>
        <p:sp>
          <p:nvSpPr>
            <p:cNvPr id="7" name="Oval 6">
              <a:extLst>
                <a:ext uri="{FF2B5EF4-FFF2-40B4-BE49-F238E27FC236}">
                  <a16:creationId xmlns:a16="http://schemas.microsoft.com/office/drawing/2014/main" id="{41741D44-E92E-C4DC-3455-2A8086F7030C}"/>
                </a:ext>
              </a:extLst>
            </p:cNvPr>
            <p:cNvSpPr/>
            <p:nvPr/>
          </p:nvSpPr>
          <p:spPr>
            <a:xfrm>
              <a:off x="2410083" y="3250711"/>
              <a:ext cx="352460" cy="3524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8" name="Oval 7">
              <a:extLst>
                <a:ext uri="{FF2B5EF4-FFF2-40B4-BE49-F238E27FC236}">
                  <a16:creationId xmlns:a16="http://schemas.microsoft.com/office/drawing/2014/main" id="{83C1B62C-C8CB-44C3-3C1D-0A90F51508F8}"/>
                </a:ext>
              </a:extLst>
            </p:cNvPr>
            <p:cNvSpPr/>
            <p:nvPr/>
          </p:nvSpPr>
          <p:spPr>
            <a:xfrm>
              <a:off x="8562114" y="3250711"/>
              <a:ext cx="352460" cy="3524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a:t>
              </a:r>
            </a:p>
          </p:txBody>
        </p:sp>
        <p:sp>
          <p:nvSpPr>
            <p:cNvPr id="9" name="Oval 8">
              <a:extLst>
                <a:ext uri="{FF2B5EF4-FFF2-40B4-BE49-F238E27FC236}">
                  <a16:creationId xmlns:a16="http://schemas.microsoft.com/office/drawing/2014/main" id="{D4EAE0A6-5C22-BF2F-DD67-224AFAEC6BAE}"/>
                </a:ext>
              </a:extLst>
            </p:cNvPr>
            <p:cNvSpPr/>
            <p:nvPr/>
          </p:nvSpPr>
          <p:spPr>
            <a:xfrm>
              <a:off x="3467462" y="3955632"/>
              <a:ext cx="352460" cy="3524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w</a:t>
              </a:r>
            </a:p>
          </p:txBody>
        </p:sp>
        <p:sp>
          <p:nvSpPr>
            <p:cNvPr id="10" name="Oval 9">
              <a:extLst>
                <a:ext uri="{FF2B5EF4-FFF2-40B4-BE49-F238E27FC236}">
                  <a16:creationId xmlns:a16="http://schemas.microsoft.com/office/drawing/2014/main" id="{564D1072-4CD3-798F-0CEA-DE1D7AE5ED9D}"/>
                </a:ext>
              </a:extLst>
            </p:cNvPr>
            <p:cNvSpPr/>
            <p:nvPr/>
          </p:nvSpPr>
          <p:spPr>
            <a:xfrm>
              <a:off x="3467463" y="2513749"/>
              <a:ext cx="352460" cy="3524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sp>
          <p:nvSpPr>
            <p:cNvPr id="13" name="Oval 12">
              <a:extLst>
                <a:ext uri="{FF2B5EF4-FFF2-40B4-BE49-F238E27FC236}">
                  <a16:creationId xmlns:a16="http://schemas.microsoft.com/office/drawing/2014/main" id="{6FBF985C-FB25-4F2E-A1B2-68F7A29E1C19}"/>
                </a:ext>
              </a:extLst>
            </p:cNvPr>
            <p:cNvSpPr/>
            <p:nvPr/>
          </p:nvSpPr>
          <p:spPr>
            <a:xfrm>
              <a:off x="5411334" y="3955632"/>
              <a:ext cx="352460" cy="3524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a:t>
              </a:r>
            </a:p>
          </p:txBody>
        </p:sp>
        <p:cxnSp>
          <p:nvCxnSpPr>
            <p:cNvPr id="14" name="Straight Arrow Connector 13">
              <a:extLst>
                <a:ext uri="{FF2B5EF4-FFF2-40B4-BE49-F238E27FC236}">
                  <a16:creationId xmlns:a16="http://schemas.microsoft.com/office/drawing/2014/main" id="{693F0D79-E53E-7DD4-C576-0D27C721CBD8}"/>
                </a:ext>
              </a:extLst>
            </p:cNvPr>
            <p:cNvCxnSpPr>
              <a:stCxn id="7" idx="7"/>
              <a:endCxn id="10" idx="3"/>
            </p:cNvCxnSpPr>
            <p:nvPr/>
          </p:nvCxnSpPr>
          <p:spPr>
            <a:xfrm flipV="1">
              <a:off x="2710926" y="2814593"/>
              <a:ext cx="808154" cy="487735"/>
            </a:xfrm>
            <a:prstGeom prst="straightConnector1">
              <a:avLst/>
            </a:prstGeom>
            <a:ln w="28575">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6B6098F-C86C-E8B4-0F45-C8F84207B3A6}"/>
                </a:ext>
              </a:extLst>
            </p:cNvPr>
            <p:cNvCxnSpPr>
              <a:endCxn id="9" idx="0"/>
            </p:cNvCxnSpPr>
            <p:nvPr/>
          </p:nvCxnSpPr>
          <p:spPr>
            <a:xfrm>
              <a:off x="3643692" y="2898620"/>
              <a:ext cx="1" cy="1057011"/>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5CF758E-BB2E-880D-3F94-50686A20D967}"/>
                </a:ext>
              </a:extLst>
            </p:cNvPr>
            <p:cNvCxnSpPr>
              <a:stCxn id="10" idx="6"/>
              <a:endCxn id="13" idx="1"/>
            </p:cNvCxnSpPr>
            <p:nvPr/>
          </p:nvCxnSpPr>
          <p:spPr>
            <a:xfrm>
              <a:off x="3819923" y="2689980"/>
              <a:ext cx="1643028" cy="1317268"/>
            </a:xfrm>
            <a:prstGeom prst="straightConnector1">
              <a:avLst/>
            </a:prstGeom>
            <a:ln w="28575">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6A88F88-F213-B3A2-C63B-0EF627D85719}"/>
                </a:ext>
              </a:extLst>
            </p:cNvPr>
            <p:cNvCxnSpPr>
              <a:stCxn id="9" idx="6"/>
            </p:cNvCxnSpPr>
            <p:nvPr/>
          </p:nvCxnSpPr>
          <p:spPr>
            <a:xfrm flipV="1">
              <a:off x="3819922" y="4131861"/>
              <a:ext cx="1574626" cy="1"/>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CCA48F5-36FC-DB06-3DCE-76409D23E02F}"/>
                </a:ext>
              </a:extLst>
            </p:cNvPr>
            <p:cNvCxnSpPr>
              <a:stCxn id="8" idx="4"/>
              <a:endCxn id="13" idx="6"/>
            </p:cNvCxnSpPr>
            <p:nvPr/>
          </p:nvCxnSpPr>
          <p:spPr>
            <a:xfrm flipH="1">
              <a:off x="5763794" y="3603172"/>
              <a:ext cx="2974550" cy="528691"/>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B43DB7B-76EC-046B-53F6-ED3429AC8844}"/>
                </a:ext>
              </a:extLst>
            </p:cNvPr>
            <p:cNvSpPr txBox="1"/>
            <p:nvPr/>
          </p:nvSpPr>
          <p:spPr>
            <a:xfrm>
              <a:off x="2745321" y="2461323"/>
              <a:ext cx="352460" cy="523220"/>
            </a:xfrm>
            <a:prstGeom prst="rect">
              <a:avLst/>
            </a:prstGeom>
            <a:noFill/>
          </p:spPr>
          <p:txBody>
            <a:bodyPr wrap="square" rtlCol="0">
              <a:spAutoFit/>
            </a:bodyPr>
            <a:lstStyle/>
            <a:p>
              <a:r>
                <a:rPr lang="en-US" sz="2800" dirty="0"/>
                <a:t>3</a:t>
              </a:r>
            </a:p>
          </p:txBody>
        </p:sp>
        <p:sp>
          <p:nvSpPr>
            <p:cNvPr id="26" name="TextBox 25">
              <a:extLst>
                <a:ext uri="{FF2B5EF4-FFF2-40B4-BE49-F238E27FC236}">
                  <a16:creationId xmlns:a16="http://schemas.microsoft.com/office/drawing/2014/main" id="{3D889DA9-2AD4-7B59-B125-FC05BFF3039E}"/>
                </a:ext>
              </a:extLst>
            </p:cNvPr>
            <p:cNvSpPr txBox="1"/>
            <p:nvPr/>
          </p:nvSpPr>
          <p:spPr>
            <a:xfrm>
              <a:off x="3228571" y="3280699"/>
              <a:ext cx="352460" cy="523220"/>
            </a:xfrm>
            <a:prstGeom prst="rect">
              <a:avLst/>
            </a:prstGeom>
            <a:noFill/>
          </p:spPr>
          <p:txBody>
            <a:bodyPr wrap="square" rtlCol="0">
              <a:spAutoFit/>
            </a:bodyPr>
            <a:lstStyle/>
            <a:p>
              <a:r>
                <a:rPr lang="en-US" sz="2800" dirty="0"/>
                <a:t>3</a:t>
              </a:r>
            </a:p>
          </p:txBody>
        </p:sp>
        <p:sp>
          <p:nvSpPr>
            <p:cNvPr id="27" name="TextBox 26">
              <a:extLst>
                <a:ext uri="{FF2B5EF4-FFF2-40B4-BE49-F238E27FC236}">
                  <a16:creationId xmlns:a16="http://schemas.microsoft.com/office/drawing/2014/main" id="{13A1F66C-71AD-F391-A31C-DF8DF4F2F39A}"/>
                </a:ext>
              </a:extLst>
            </p:cNvPr>
            <p:cNvSpPr txBox="1"/>
            <p:nvPr/>
          </p:nvSpPr>
          <p:spPr>
            <a:xfrm>
              <a:off x="4638411" y="2975062"/>
              <a:ext cx="586696" cy="523220"/>
            </a:xfrm>
            <a:prstGeom prst="rect">
              <a:avLst/>
            </a:prstGeom>
            <a:noFill/>
          </p:spPr>
          <p:txBody>
            <a:bodyPr wrap="square" rtlCol="0">
              <a:spAutoFit/>
            </a:bodyPr>
            <a:lstStyle/>
            <a:p>
              <a:r>
                <a:rPr lang="en-US" sz="2800" dirty="0"/>
                <a:t>-5</a:t>
              </a:r>
            </a:p>
          </p:txBody>
        </p:sp>
        <p:sp>
          <p:nvSpPr>
            <p:cNvPr id="28" name="TextBox 27">
              <a:extLst>
                <a:ext uri="{FF2B5EF4-FFF2-40B4-BE49-F238E27FC236}">
                  <a16:creationId xmlns:a16="http://schemas.microsoft.com/office/drawing/2014/main" id="{4ABF8E23-2AF9-27A4-4C31-7A0FB9D3C737}"/>
                </a:ext>
              </a:extLst>
            </p:cNvPr>
            <p:cNvSpPr txBox="1"/>
            <p:nvPr/>
          </p:nvSpPr>
          <p:spPr>
            <a:xfrm>
              <a:off x="4527858" y="4272167"/>
              <a:ext cx="352460" cy="523220"/>
            </a:xfrm>
            <a:prstGeom prst="rect">
              <a:avLst/>
            </a:prstGeom>
            <a:noFill/>
          </p:spPr>
          <p:txBody>
            <a:bodyPr wrap="square" rtlCol="0">
              <a:spAutoFit/>
            </a:bodyPr>
            <a:lstStyle/>
            <a:p>
              <a:r>
                <a:rPr lang="en-US" sz="2800" dirty="0"/>
                <a:t>4</a:t>
              </a:r>
            </a:p>
          </p:txBody>
        </p:sp>
        <p:sp>
          <p:nvSpPr>
            <p:cNvPr id="30" name="TextBox 29">
              <a:extLst>
                <a:ext uri="{FF2B5EF4-FFF2-40B4-BE49-F238E27FC236}">
                  <a16:creationId xmlns:a16="http://schemas.microsoft.com/office/drawing/2014/main" id="{CF103963-FC1E-768C-0117-6F6D52CFD21D}"/>
                </a:ext>
              </a:extLst>
            </p:cNvPr>
            <p:cNvSpPr txBox="1"/>
            <p:nvPr/>
          </p:nvSpPr>
          <p:spPr>
            <a:xfrm>
              <a:off x="7087654" y="3954378"/>
              <a:ext cx="535102" cy="523220"/>
            </a:xfrm>
            <a:prstGeom prst="rect">
              <a:avLst/>
            </a:prstGeom>
            <a:noFill/>
          </p:spPr>
          <p:txBody>
            <a:bodyPr wrap="square" rtlCol="0">
              <a:spAutoFit/>
            </a:bodyPr>
            <a:lstStyle/>
            <a:p>
              <a:r>
                <a:rPr lang="en-US" sz="2800" dirty="0"/>
                <a:t>-2</a:t>
              </a:r>
            </a:p>
          </p:txBody>
        </p:sp>
      </p:grpSp>
      <p:sp>
        <p:nvSpPr>
          <p:cNvPr id="32" name="TextBox 31">
            <a:extLst>
              <a:ext uri="{FF2B5EF4-FFF2-40B4-BE49-F238E27FC236}">
                <a16:creationId xmlns:a16="http://schemas.microsoft.com/office/drawing/2014/main" id="{CC0C3F32-3A7B-69F1-E3DA-35B9F99C7A2A}"/>
              </a:ext>
            </a:extLst>
          </p:cNvPr>
          <p:cNvSpPr txBox="1"/>
          <p:nvPr/>
        </p:nvSpPr>
        <p:spPr>
          <a:xfrm>
            <a:off x="327010" y="4364871"/>
            <a:ext cx="11683715" cy="954107"/>
          </a:xfrm>
          <a:prstGeom prst="rect">
            <a:avLst/>
          </a:prstGeom>
          <a:noFill/>
        </p:spPr>
        <p:txBody>
          <a:bodyPr wrap="square" rtlCol="0">
            <a:spAutoFit/>
          </a:bodyPr>
          <a:lstStyle/>
          <a:p>
            <a:r>
              <a:rPr lang="en-US" sz="2800" dirty="0" err="1"/>
              <a:t>s,u,v,t</a:t>
            </a:r>
            <a:r>
              <a:rPr lang="en-US" sz="2800" dirty="0"/>
              <a:t> is the shortest path.</a:t>
            </a:r>
          </a:p>
          <a:p>
            <a:r>
              <a:rPr lang="en-US" sz="2800" dirty="0"/>
              <a:t>There is a correct answer, but Dijkstra’s might not find it!</a:t>
            </a:r>
          </a:p>
        </p:txBody>
      </p:sp>
    </p:spTree>
    <p:extLst>
      <p:ext uri="{BB962C8B-B14F-4D97-AF65-F5344CB8AC3E}">
        <p14:creationId xmlns:p14="http://schemas.microsoft.com/office/powerpoint/2010/main" val="403229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Negative Edge Weights</a:t>
            </a:r>
          </a:p>
        </p:txBody>
      </p:sp>
      <p:sp>
        <p:nvSpPr>
          <p:cNvPr id="3" name="Content Placeholder 2"/>
          <p:cNvSpPr>
            <a:spLocks noGrp="1"/>
          </p:cNvSpPr>
          <p:nvPr>
            <p:ph idx="1"/>
          </p:nvPr>
        </p:nvSpPr>
        <p:spPr/>
        <p:txBody>
          <a:bodyPr>
            <a:normAutofit/>
          </a:bodyPr>
          <a:lstStyle/>
          <a:p>
            <a:r>
              <a:rPr lang="en-US" sz="2800" dirty="0"/>
              <a:t>If there are negative edge weights, but no negative weight cycle, shortest paths are still defined.</a:t>
            </a:r>
          </a:p>
          <a:p>
            <a:endParaRPr lang="en-US" sz="2800" dirty="0"/>
          </a:p>
          <a:p>
            <a:r>
              <a:rPr lang="en-US" sz="2800" dirty="0"/>
              <a:t>Dijkstra’s is only guaranteed to work when edge weights are positive</a:t>
            </a:r>
          </a:p>
          <a:p>
            <a:pPr lvl="1"/>
            <a:r>
              <a:rPr lang="en-US" sz="2800" dirty="0"/>
              <a:t>For </a:t>
            </a:r>
            <a:r>
              <a:rPr lang="en-US" sz="2800" dirty="0" err="1"/>
              <a:t>GoogleMaps</a:t>
            </a:r>
            <a:r>
              <a:rPr lang="en-US" sz="2800" dirty="0"/>
              <a:t> positive edge weights definitely make sense.</a:t>
            </a:r>
          </a:p>
          <a:p>
            <a:pPr lvl="1"/>
            <a:r>
              <a:rPr lang="en-US" sz="2800" dirty="0"/>
              <a:t>Sometimes negative weights make sense too. </a:t>
            </a:r>
          </a:p>
          <a:p>
            <a:pPr lvl="1"/>
            <a:r>
              <a:rPr lang="en-US" sz="2800" b="1" dirty="0"/>
              <a:t>Dijkstra’s algorithm doesn’t work for those graphs </a:t>
            </a:r>
          </a:p>
          <a:p>
            <a:pPr lvl="1"/>
            <a:r>
              <a:rPr lang="en-US" sz="2800" dirty="0"/>
              <a:t>There are other algorithms that do work (ask Robbie later)</a:t>
            </a:r>
          </a:p>
          <a:p>
            <a:endParaRPr lang="en-US" sz="2800" dirty="0"/>
          </a:p>
        </p:txBody>
      </p:sp>
    </p:spTree>
    <p:extLst>
      <p:ext uri="{BB962C8B-B14F-4D97-AF65-F5344CB8AC3E}">
        <p14:creationId xmlns:p14="http://schemas.microsoft.com/office/powerpoint/2010/main" val="3647658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70C081-ED77-EA72-C540-4C6E7836CAF8}"/>
              </a:ext>
            </a:extLst>
          </p:cNvPr>
          <p:cNvSpPr>
            <a:spLocks noGrp="1"/>
          </p:cNvSpPr>
          <p:nvPr>
            <p:ph type="title"/>
          </p:nvPr>
        </p:nvSpPr>
        <p:spPr/>
        <p:txBody>
          <a:bodyPr/>
          <a:lstStyle/>
          <a:p>
            <a:r>
              <a:rPr lang="en-US" dirty="0"/>
              <a:t>Reductions</a:t>
            </a:r>
          </a:p>
        </p:txBody>
      </p:sp>
      <p:sp>
        <p:nvSpPr>
          <p:cNvPr id="5" name="Text Placeholder 4">
            <a:extLst>
              <a:ext uri="{FF2B5EF4-FFF2-40B4-BE49-F238E27FC236}">
                <a16:creationId xmlns:a16="http://schemas.microsoft.com/office/drawing/2014/main" id="{4661BFAE-1AED-F6F3-082F-D35B80F67C8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54503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BDA34-12D7-EC9F-5CED-A23DF0CBF12A}"/>
              </a:ext>
            </a:extLst>
          </p:cNvPr>
          <p:cNvSpPr>
            <a:spLocks noGrp="1"/>
          </p:cNvSpPr>
          <p:nvPr>
            <p:ph type="title"/>
          </p:nvPr>
        </p:nvSpPr>
        <p:spPr/>
        <p:txBody>
          <a:bodyPr/>
          <a:lstStyle/>
          <a:p>
            <a:r>
              <a:rPr lang="en-US" dirty="0"/>
              <a:t>Designing a new algorithm</a:t>
            </a:r>
          </a:p>
        </p:txBody>
      </p:sp>
      <p:sp>
        <p:nvSpPr>
          <p:cNvPr id="3" name="Content Placeholder 2">
            <a:extLst>
              <a:ext uri="{FF2B5EF4-FFF2-40B4-BE49-F238E27FC236}">
                <a16:creationId xmlns:a16="http://schemas.microsoft.com/office/drawing/2014/main" id="{F8F1C0AC-CAE9-8AA6-B4A7-B6E5FF6A2325}"/>
              </a:ext>
            </a:extLst>
          </p:cNvPr>
          <p:cNvSpPr>
            <a:spLocks noGrp="1"/>
          </p:cNvSpPr>
          <p:nvPr>
            <p:ph idx="1"/>
          </p:nvPr>
        </p:nvSpPr>
        <p:spPr/>
        <p:txBody>
          <a:bodyPr>
            <a:normAutofit/>
          </a:bodyPr>
          <a:lstStyle/>
          <a:p>
            <a:r>
              <a:rPr lang="en-US" sz="2800" dirty="0"/>
              <a:t>Sometimes, the way to design an algorithm is:</a:t>
            </a:r>
          </a:p>
          <a:p>
            <a:pPr lvl="1"/>
            <a:r>
              <a:rPr lang="en-US" sz="2800" dirty="0"/>
              <a:t>Find something that works in a special case</a:t>
            </a:r>
          </a:p>
          <a:p>
            <a:pPr lvl="1"/>
            <a:r>
              <a:rPr lang="en-US" sz="2800" dirty="0"/>
              <a:t>Figure out why it works there</a:t>
            </a:r>
          </a:p>
          <a:p>
            <a:pPr lvl="1"/>
            <a:r>
              <a:rPr lang="en-US" sz="2800" dirty="0"/>
              <a:t>Adapt it to work in the general case.</a:t>
            </a:r>
          </a:p>
          <a:p>
            <a:r>
              <a:rPr lang="en-US" sz="3200" dirty="0"/>
              <a:t>That’s what we did for Dijkstra’s: </a:t>
            </a:r>
          </a:p>
          <a:p>
            <a:pPr lvl="1"/>
            <a:r>
              <a:rPr lang="en-US" sz="2800" dirty="0"/>
              <a:t>Start with BFS (worked in special case---unweighted graphs) </a:t>
            </a:r>
          </a:p>
          <a:p>
            <a:pPr lvl="1"/>
            <a:r>
              <a:rPr lang="en-US" sz="2800" dirty="0"/>
              <a:t>Realized it worked by processing in distance order</a:t>
            </a:r>
          </a:p>
          <a:p>
            <a:pPr lvl="1"/>
            <a:r>
              <a:rPr lang="en-US" sz="2800" dirty="0"/>
              <a:t>Adapt to process in distance order with weighted edges.</a:t>
            </a:r>
          </a:p>
          <a:p>
            <a:r>
              <a:rPr lang="en-US" sz="3200" dirty="0"/>
              <a:t>Sometimes we want a different process…</a:t>
            </a:r>
          </a:p>
        </p:txBody>
      </p:sp>
    </p:spTree>
    <p:extLst>
      <p:ext uri="{BB962C8B-B14F-4D97-AF65-F5344CB8AC3E}">
        <p14:creationId xmlns:p14="http://schemas.microsoft.com/office/powerpoint/2010/main" val="3009164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47B7A-060B-6827-F5B1-15B84866BA5C}"/>
              </a:ext>
            </a:extLst>
          </p:cNvPr>
          <p:cNvSpPr>
            <a:spLocks noGrp="1"/>
          </p:cNvSpPr>
          <p:nvPr>
            <p:ph type="title"/>
          </p:nvPr>
        </p:nvSpPr>
        <p:spPr/>
        <p:txBody>
          <a:bodyPr/>
          <a:lstStyle/>
          <a:p>
            <a:r>
              <a:rPr lang="en-US" dirty="0"/>
              <a:t>Reductions</a:t>
            </a:r>
          </a:p>
        </p:txBody>
      </p:sp>
      <p:sp>
        <p:nvSpPr>
          <p:cNvPr id="3" name="Content Placeholder 2">
            <a:extLst>
              <a:ext uri="{FF2B5EF4-FFF2-40B4-BE49-F238E27FC236}">
                <a16:creationId xmlns:a16="http://schemas.microsoft.com/office/drawing/2014/main" id="{EAD3833E-B198-DF67-6ECE-FAE2687A0861}"/>
              </a:ext>
            </a:extLst>
          </p:cNvPr>
          <p:cNvSpPr>
            <a:spLocks noGrp="1"/>
          </p:cNvSpPr>
          <p:nvPr>
            <p:ph idx="1"/>
          </p:nvPr>
        </p:nvSpPr>
        <p:spPr/>
        <p:txBody>
          <a:bodyPr>
            <a:normAutofit/>
          </a:bodyPr>
          <a:lstStyle/>
          <a:p>
            <a:r>
              <a:rPr lang="en-US" sz="2800" dirty="0"/>
              <a:t>Another way to design an algorithm is via a “reduction”</a:t>
            </a:r>
          </a:p>
          <a:p>
            <a:pPr lvl="1"/>
            <a:r>
              <a:rPr lang="en-US" sz="2800" dirty="0"/>
              <a:t>Figure out [or ask someone else] how to solve a related problem (call that “problem B”)</a:t>
            </a:r>
          </a:p>
          <a:p>
            <a:pPr lvl="1"/>
            <a:r>
              <a:rPr lang="en-US" sz="2800" dirty="0"/>
              <a:t>Modify your </a:t>
            </a:r>
            <a:r>
              <a:rPr lang="en-US" sz="2800" i="1" dirty="0"/>
              <a:t>input, </a:t>
            </a:r>
            <a:r>
              <a:rPr lang="en-US" sz="2800" dirty="0"/>
              <a:t>then call the library for problem B</a:t>
            </a:r>
          </a:p>
          <a:p>
            <a:pPr lvl="1"/>
            <a:r>
              <a:rPr lang="en-US" sz="2800" dirty="0"/>
              <a:t>Use the answer for problem B, to answer your problem (“problem A”)</a:t>
            </a:r>
          </a:p>
          <a:p>
            <a:r>
              <a:rPr lang="en-US" sz="2800" dirty="0"/>
              <a:t>This design technique is called a “reduction”</a:t>
            </a:r>
          </a:p>
          <a:p>
            <a:r>
              <a:rPr lang="en-US" sz="2800" dirty="0"/>
              <a:t>We say that “problem A reduces to problem B”</a:t>
            </a:r>
          </a:p>
          <a:p>
            <a:endParaRPr lang="en-US" sz="2800" dirty="0"/>
          </a:p>
        </p:txBody>
      </p:sp>
    </p:spTree>
    <p:extLst>
      <p:ext uri="{BB962C8B-B14F-4D97-AF65-F5344CB8AC3E}">
        <p14:creationId xmlns:p14="http://schemas.microsoft.com/office/powerpoint/2010/main" val="25739592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Kasey">
      <a:majorFont>
        <a:latin typeface="Georgia"/>
        <a:ea typeface=""/>
        <a:cs typeface=""/>
      </a:majorFont>
      <a:minorFont>
        <a:latin typeface="Segoe UI Semiligh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lecture-12-hash2</Template>
  <TotalTime>4437</TotalTime>
  <Words>3993</Words>
  <Application>Microsoft Office PowerPoint</Application>
  <PresentationFormat>Widescreen</PresentationFormat>
  <Paragraphs>669</Paragraphs>
  <Slides>46</Slides>
  <Notes>4</Notes>
  <HiddenSlides>3</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Aptos</vt:lpstr>
      <vt:lpstr>Cambria Math</vt:lpstr>
      <vt:lpstr>Courier New</vt:lpstr>
      <vt:lpstr>Segoe UI</vt:lpstr>
      <vt:lpstr>Segoe UI Light</vt:lpstr>
      <vt:lpstr>Segoe UI Semibold</vt:lpstr>
      <vt:lpstr>Segoe UI Semilight</vt:lpstr>
      <vt:lpstr>Tw Cen MT</vt:lpstr>
      <vt:lpstr>Wingdings 3</vt:lpstr>
      <vt:lpstr>Integral</vt:lpstr>
      <vt:lpstr>Reductions And More on Graphs</vt:lpstr>
      <vt:lpstr>Running Time Analysis</vt:lpstr>
      <vt:lpstr>Negative Edge Weights</vt:lpstr>
      <vt:lpstr>Negative Edge Weights</vt:lpstr>
      <vt:lpstr>Negative Edge Weights</vt:lpstr>
      <vt:lpstr>Negative Edge Weights</vt:lpstr>
      <vt:lpstr>Reductions</vt:lpstr>
      <vt:lpstr>Designing a new algorithm</vt:lpstr>
      <vt:lpstr>Reductions</vt:lpstr>
      <vt:lpstr>Weighted Graphs: Take 2</vt:lpstr>
      <vt:lpstr>Weighted Graphs Take 2</vt:lpstr>
      <vt:lpstr>Weighted Graphs: A Reduction</vt:lpstr>
      <vt:lpstr>Weighted Graphs: A Reduction</vt:lpstr>
      <vt:lpstr>Coloring</vt:lpstr>
      <vt:lpstr>Reduce 3-coloring to 4-coloring</vt:lpstr>
      <vt:lpstr>Are these 3-colorable? 4-colorable?</vt:lpstr>
      <vt:lpstr>Reduce 3-coloring to 4-coloring</vt:lpstr>
      <vt:lpstr>Reduction</vt:lpstr>
      <vt:lpstr>Reduction</vt:lpstr>
      <vt:lpstr>PowerPoint Presentation</vt:lpstr>
      <vt:lpstr>Correctness?</vt:lpstr>
      <vt:lpstr>Correctness?</vt:lpstr>
      <vt:lpstr>Correctness?</vt:lpstr>
      <vt:lpstr>Correctness?</vt:lpstr>
      <vt:lpstr>Correctness</vt:lpstr>
      <vt:lpstr>Why Care about reductions?</vt:lpstr>
      <vt:lpstr>Why Care About reductions</vt:lpstr>
      <vt:lpstr>Gracefully Giving Up</vt:lpstr>
      <vt:lpstr>More Graph Applications</vt:lpstr>
      <vt:lpstr>Another Application of Shortest Paths</vt:lpstr>
      <vt:lpstr>Another Application of Shortest Paths</vt:lpstr>
      <vt:lpstr>Another Application of Shortest Paths</vt:lpstr>
      <vt:lpstr>Another Application of Shortest Paths</vt:lpstr>
      <vt:lpstr>Maximum Probability Path Reduction</vt:lpstr>
      <vt:lpstr>Graph Modeling</vt:lpstr>
      <vt:lpstr>Graph Modeling</vt:lpstr>
      <vt:lpstr>Graph Modeling Process</vt:lpstr>
      <vt:lpstr>Scenario #2</vt:lpstr>
      <vt:lpstr>Scenario #2</vt:lpstr>
      <vt:lpstr>Scenario #3</vt:lpstr>
      <vt:lpstr>Scenario #3</vt:lpstr>
      <vt:lpstr>Scenario #4</vt:lpstr>
      <vt:lpstr>Scenario #4</vt:lpstr>
      <vt:lpstr>Scenario #1</vt:lpstr>
      <vt:lpstr>Scenario #1</vt:lpstr>
      <vt:lpstr>Reduce 3-coloring to 4-coloring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Weber</dc:creator>
  <cp:lastModifiedBy>Robert Weber</cp:lastModifiedBy>
  <cp:revision>5</cp:revision>
  <cp:lastPrinted>2025-05-12T17:54:43Z</cp:lastPrinted>
  <dcterms:created xsi:type="dcterms:W3CDTF">2025-05-08T16:07:22Z</dcterms:created>
  <dcterms:modified xsi:type="dcterms:W3CDTF">2025-05-12T18:08:59Z</dcterms:modified>
</cp:coreProperties>
</file>