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75" r:id="rId2"/>
    <p:sldId id="309" r:id="rId3"/>
    <p:sldId id="380" r:id="rId4"/>
    <p:sldId id="284" r:id="rId5"/>
    <p:sldId id="257" r:id="rId6"/>
    <p:sldId id="376" r:id="rId7"/>
    <p:sldId id="264" r:id="rId8"/>
    <p:sldId id="341" r:id="rId9"/>
    <p:sldId id="342" r:id="rId10"/>
    <p:sldId id="263" r:id="rId11"/>
    <p:sldId id="373" r:id="rId12"/>
    <p:sldId id="267" r:id="rId13"/>
    <p:sldId id="283" r:id="rId14"/>
    <p:sldId id="269" r:id="rId15"/>
    <p:sldId id="343" r:id="rId16"/>
    <p:sldId id="374" r:id="rId17"/>
    <p:sldId id="290" r:id="rId18"/>
    <p:sldId id="278" r:id="rId19"/>
    <p:sldId id="279" r:id="rId20"/>
    <p:sldId id="379" r:id="rId21"/>
    <p:sldId id="270" r:id="rId22"/>
    <p:sldId id="371" r:id="rId23"/>
    <p:sldId id="273" r:id="rId24"/>
    <p:sldId id="274" r:id="rId25"/>
    <p:sldId id="344" r:id="rId26"/>
    <p:sldId id="275" r:id="rId27"/>
    <p:sldId id="287" r:id="rId28"/>
    <p:sldId id="276" r:id="rId29"/>
    <p:sldId id="386" r:id="rId30"/>
    <p:sldId id="369" r:id="rId31"/>
    <p:sldId id="368" r:id="rId32"/>
    <p:sldId id="378" r:id="rId33"/>
    <p:sldId id="258" r:id="rId34"/>
    <p:sldId id="259" r:id="rId35"/>
    <p:sldId id="382" r:id="rId36"/>
    <p:sldId id="260" r:id="rId37"/>
    <p:sldId id="383" r:id="rId38"/>
    <p:sldId id="320" r:id="rId39"/>
    <p:sldId id="384" r:id="rId40"/>
    <p:sldId id="265" r:id="rId41"/>
    <p:sldId id="385" r:id="rId42"/>
    <p:sldId id="372" r:id="rId43"/>
    <p:sldId id="277" r:id="rId44"/>
    <p:sldId id="289" r:id="rId45"/>
    <p:sldId id="280" r:id="rId46"/>
    <p:sldId id="281" r:id="rId47"/>
    <p:sldId id="291" r:id="rId48"/>
    <p:sldId id="292" r:id="rId4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5D2CF7-BBB0-41D6-A165-638B6234D60E}">
          <p14:sldIdLst>
            <p14:sldId id="375"/>
            <p14:sldId id="309"/>
            <p14:sldId id="380"/>
            <p14:sldId id="284"/>
            <p14:sldId id="257"/>
            <p14:sldId id="376"/>
            <p14:sldId id="264"/>
            <p14:sldId id="341"/>
            <p14:sldId id="342"/>
            <p14:sldId id="263"/>
            <p14:sldId id="373"/>
            <p14:sldId id="267"/>
            <p14:sldId id="283"/>
            <p14:sldId id="269"/>
            <p14:sldId id="343"/>
            <p14:sldId id="374"/>
            <p14:sldId id="290"/>
            <p14:sldId id="278"/>
            <p14:sldId id="279"/>
            <p14:sldId id="379"/>
            <p14:sldId id="270"/>
            <p14:sldId id="371"/>
            <p14:sldId id="273"/>
            <p14:sldId id="274"/>
            <p14:sldId id="344"/>
            <p14:sldId id="275"/>
            <p14:sldId id="287"/>
            <p14:sldId id="276"/>
            <p14:sldId id="386"/>
            <p14:sldId id="369"/>
            <p14:sldId id="368"/>
            <p14:sldId id="378"/>
            <p14:sldId id="258"/>
            <p14:sldId id="259"/>
            <p14:sldId id="382"/>
            <p14:sldId id="260"/>
            <p14:sldId id="383"/>
            <p14:sldId id="320"/>
            <p14:sldId id="384"/>
            <p14:sldId id="265"/>
            <p14:sldId id="385"/>
            <p14:sldId id="372"/>
            <p14:sldId id="277"/>
            <p14:sldId id="289"/>
            <p14:sldId id="280"/>
            <p14:sldId id="281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2DA"/>
    <a:srgbClr val="4C3282"/>
    <a:srgbClr val="A568D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111" autoAdjust="0"/>
  </p:normalViewPr>
  <p:slideViewPr>
    <p:cSldViewPr snapToGrid="0">
      <p:cViewPr varScale="1">
        <p:scale>
          <a:sx n="67" d="100"/>
          <a:sy n="67" d="100"/>
        </p:scale>
        <p:origin x="6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7E9677E-A3C5-4B26-93B9-9C130A432E0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A1EB4F-F225-494F-9987-378D8B61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4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53A2DB0-ED42-4BA9-97D4-3103DF41532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5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7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2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0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9:38:30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681FB16-8F3B-4341-AEC1-0399AD044551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EF21-0ACA-41C8-AEEA-A08C1C1DC957}" type="datetime1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7CF-31E9-4755-953D-E660BCBACDE8}" type="datetime1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FEF9-24F5-4162-88FB-903DC9AD351E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273C-AE19-49A5-A56C-31557BB366A4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810-DA38-4B4C-964D-3B393E2BD3F5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1E50-F948-4B28-B905-0811DEB41FAE}" type="datetime1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E1A0-4BD0-4A9A-BE9C-739B364921C9}" type="datetime1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5459-BC87-4BB7-BA31-60E6ECA057D6}" type="datetime1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B669-5551-43E4-9D5C-4D2AD007D5BF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B5DC-4AD8-404D-896B-B7260A6F40D2}" type="datetime1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02772DD-B9DB-49E3-B0C3-DC7CE15FE253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hyperlink" Target="http://saasmarketingstrategy.blogspot.com/2013/02/old-tactics-can-still-work-for-saas.html" TargetMode="External"/><Relationship Id="rId7" Type="http://schemas.openxmlformats.org/officeDocument/2006/relationships/hyperlink" Target="http://commons.wikimedia.org/wiki/File:Emoji_u1f40e.s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commons.wikimedia.org/wiki/File:Phone_Shiny_Icon.svg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moji_u1f40e.sv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hone_Shiny_Icon.svg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hyperlink" Target="http://saasmarketingstrategy.blogspot.com/2013/02/old-tactics-can-still-work-for-saas.html" TargetMode="External"/><Relationship Id="rId9" Type="http://schemas.openxmlformats.org/officeDocument/2006/relationships/image" Target="../media/image23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moji_u1f40e.sv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hone_Shiny_Icon.svg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hyperlink" Target="http://saasmarketingstrategy.blogspot.com/2013/02/old-tactics-can-still-work-for-saas.html" TargetMode="External"/><Relationship Id="rId9" Type="http://schemas.openxmlformats.org/officeDocument/2006/relationships/image" Target="../media/image23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32.png"/><Relationship Id="rId3" Type="http://schemas.openxmlformats.org/officeDocument/2006/relationships/hyperlink" Target="http://saasmarketingstrategy.blogspot.com/2013/02/old-tactics-can-still-work-for-saas.html" TargetMode="External"/><Relationship Id="rId7" Type="http://schemas.openxmlformats.org/officeDocument/2006/relationships/hyperlink" Target="http://commons.wikimedia.org/wiki/File:Emoji_u1f40e.svg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hyperlink" Target="http://commons.wikimedia.org/wiki/File:Phone_Shiny_Icon.svg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25Sp</a:t>
            </a:r>
          </a:p>
          <a:p>
            <a:r>
              <a:rPr lang="en-US" dirty="0"/>
              <a:t>Lecture 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9EC4A-C1DF-45A1-93EA-60BB7A5F5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-47134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46891" y="3999277"/>
            <a:ext cx="5294385" cy="2718584"/>
            <a:chOff x="3038475" y="4371974"/>
            <a:chExt cx="4162425" cy="2137340"/>
          </a:xfrm>
        </p:grpSpPr>
        <p:sp>
          <p:nvSpPr>
            <p:cNvPr id="80" name="Oval 79"/>
            <p:cNvSpPr/>
            <p:nvPr/>
          </p:nvSpPr>
          <p:spPr>
            <a:xfrm>
              <a:off x="3038475" y="5076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4560808" y="4964116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400976" y="43719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3952874" y="595032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6886575" y="50101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4875133" y="595032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5797392" y="594079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88" name="Straight Arrow Connector 87"/>
            <p:cNvCxnSpPr>
              <a:stCxn id="80" idx="6"/>
              <a:endCxn id="81" idx="2"/>
            </p:cNvCxnSpPr>
            <p:nvPr/>
          </p:nvCxnSpPr>
          <p:spPr>
            <a:xfrm flipV="1">
              <a:off x="3352800" y="5121279"/>
              <a:ext cx="1208008" cy="1127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0" idx="5"/>
              <a:endCxn id="85" idx="1"/>
            </p:cNvCxnSpPr>
            <p:nvPr/>
          </p:nvCxnSpPr>
          <p:spPr>
            <a:xfrm>
              <a:off x="3306768" y="5345118"/>
              <a:ext cx="1614397" cy="65123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0" idx="4"/>
              <a:endCxn id="83" idx="1"/>
            </p:cNvCxnSpPr>
            <p:nvPr/>
          </p:nvCxnSpPr>
          <p:spPr>
            <a:xfrm>
              <a:off x="3195638" y="5391150"/>
              <a:ext cx="803268" cy="60520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3" idx="6"/>
              <a:endCxn id="85" idx="2"/>
            </p:cNvCxnSpPr>
            <p:nvPr/>
          </p:nvCxnSpPr>
          <p:spPr>
            <a:xfrm flipV="1">
              <a:off x="4267199" y="6107486"/>
              <a:ext cx="607934" cy="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2" idx="2"/>
              <a:endCxn id="80" idx="7"/>
            </p:cNvCxnSpPr>
            <p:nvPr/>
          </p:nvCxnSpPr>
          <p:spPr>
            <a:xfrm flipH="1">
              <a:off x="3306768" y="4529137"/>
              <a:ext cx="2094208" cy="59372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81" idx="6"/>
              <a:endCxn id="86" idx="0"/>
            </p:cNvCxnSpPr>
            <p:nvPr/>
          </p:nvCxnSpPr>
          <p:spPr>
            <a:xfrm>
              <a:off x="4875133" y="5121279"/>
              <a:ext cx="1079422" cy="81951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5" idx="0"/>
              <a:endCxn id="82" idx="4"/>
            </p:cNvCxnSpPr>
            <p:nvPr/>
          </p:nvCxnSpPr>
          <p:spPr>
            <a:xfrm flipV="1">
              <a:off x="5032296" y="4686299"/>
              <a:ext cx="525843" cy="126402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82" idx="6"/>
            </p:cNvCxnSpPr>
            <p:nvPr/>
          </p:nvCxnSpPr>
          <p:spPr>
            <a:xfrm>
              <a:off x="5715301" y="4529137"/>
              <a:ext cx="1171274" cy="54768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6" idx="7"/>
              <a:endCxn id="84" idx="3"/>
            </p:cNvCxnSpPr>
            <p:nvPr/>
          </p:nvCxnSpPr>
          <p:spPr>
            <a:xfrm flipV="1">
              <a:off x="6065685" y="5278443"/>
              <a:ext cx="866922" cy="70838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4311784" y="4377295"/>
              <a:ext cx="251047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217794" y="4461152"/>
              <a:ext cx="300198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371150" y="6097960"/>
              <a:ext cx="251047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153173" y="5106764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478717" y="5528754"/>
              <a:ext cx="300198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407127" y="5704075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24288" y="5611022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471798" y="5344088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45937" y="4820507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B877E5E-1F67-4BB8-BCE6-3E410381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77091"/>
            <a:ext cx="11187258" cy="620371"/>
          </a:xfrm>
        </p:spPr>
        <p:txBody>
          <a:bodyPr>
            <a:no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length</a:t>
            </a:r>
            <a:r>
              <a:rPr lang="en-US" sz="2800" dirty="0"/>
              <a:t> of a path is the sum of the edge weights on that path.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4313" y="2034744"/>
            <a:ext cx="6965708" cy="1598142"/>
            <a:chOff x="634313" y="2034744"/>
            <a:chExt cx="6965708" cy="1598142"/>
          </a:xfrm>
        </p:grpSpPr>
        <p:sp>
          <p:nvSpPr>
            <p:cNvPr id="3" name="Rectangle 2"/>
            <p:cNvSpPr/>
            <p:nvPr/>
          </p:nvSpPr>
          <p:spPr>
            <a:xfrm>
              <a:off x="634314" y="2034744"/>
              <a:ext cx="6965707" cy="1598142"/>
            </a:xfrm>
            <a:prstGeom prst="rect">
              <a:avLst/>
            </a:prstGeom>
            <a:solidFill>
              <a:srgbClr val="A568D2"/>
            </a:solidFill>
            <a:ln>
              <a:solidFill>
                <a:srgbClr val="B482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/>
            </a:p>
            <a:p>
              <a:r>
                <a:rPr lang="en-US" sz="2800" dirty="0"/>
                <a:t>Given a directed graph and vertices s and t</a:t>
              </a:r>
            </a:p>
            <a:p>
              <a:r>
                <a:rPr lang="en-US" sz="2800" dirty="0"/>
                <a:t>Find: the shortest path from s to t.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4313" y="2037616"/>
              <a:ext cx="6965707" cy="546933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/>
                <a:t>Shortest Path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09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46891" y="3999277"/>
            <a:ext cx="5294385" cy="2718584"/>
            <a:chOff x="3038475" y="4371974"/>
            <a:chExt cx="4162425" cy="2137340"/>
          </a:xfrm>
        </p:grpSpPr>
        <p:sp>
          <p:nvSpPr>
            <p:cNvPr id="80" name="Oval 79"/>
            <p:cNvSpPr/>
            <p:nvPr/>
          </p:nvSpPr>
          <p:spPr>
            <a:xfrm>
              <a:off x="3038475" y="5076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4560808" y="4964116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400976" y="43719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3952874" y="595032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6886575" y="50101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4875133" y="595032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5797392" y="594079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88" name="Straight Arrow Connector 87"/>
            <p:cNvCxnSpPr>
              <a:stCxn id="80" idx="6"/>
              <a:endCxn id="81" idx="2"/>
            </p:cNvCxnSpPr>
            <p:nvPr/>
          </p:nvCxnSpPr>
          <p:spPr>
            <a:xfrm flipV="1">
              <a:off x="3352800" y="5121279"/>
              <a:ext cx="1208008" cy="1127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0" idx="5"/>
              <a:endCxn id="85" idx="1"/>
            </p:cNvCxnSpPr>
            <p:nvPr/>
          </p:nvCxnSpPr>
          <p:spPr>
            <a:xfrm>
              <a:off x="3306768" y="5345118"/>
              <a:ext cx="1614397" cy="65123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0" idx="4"/>
              <a:endCxn id="83" idx="1"/>
            </p:cNvCxnSpPr>
            <p:nvPr/>
          </p:nvCxnSpPr>
          <p:spPr>
            <a:xfrm>
              <a:off x="3195638" y="5391150"/>
              <a:ext cx="803268" cy="6052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3" idx="6"/>
              <a:endCxn id="85" idx="2"/>
            </p:cNvCxnSpPr>
            <p:nvPr/>
          </p:nvCxnSpPr>
          <p:spPr>
            <a:xfrm flipV="1">
              <a:off x="4267199" y="6107486"/>
              <a:ext cx="607934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2" idx="2"/>
              <a:endCxn id="80" idx="7"/>
            </p:cNvCxnSpPr>
            <p:nvPr/>
          </p:nvCxnSpPr>
          <p:spPr>
            <a:xfrm flipH="1">
              <a:off x="3306768" y="4529137"/>
              <a:ext cx="2094208" cy="59372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81" idx="6"/>
              <a:endCxn id="86" idx="0"/>
            </p:cNvCxnSpPr>
            <p:nvPr/>
          </p:nvCxnSpPr>
          <p:spPr>
            <a:xfrm>
              <a:off x="4875133" y="5121279"/>
              <a:ext cx="1079422" cy="81951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5" idx="0"/>
              <a:endCxn id="82" idx="4"/>
            </p:cNvCxnSpPr>
            <p:nvPr/>
          </p:nvCxnSpPr>
          <p:spPr>
            <a:xfrm flipV="1">
              <a:off x="5032296" y="4686299"/>
              <a:ext cx="525843" cy="12640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82" idx="6"/>
            </p:cNvCxnSpPr>
            <p:nvPr/>
          </p:nvCxnSpPr>
          <p:spPr>
            <a:xfrm>
              <a:off x="5715301" y="4529137"/>
              <a:ext cx="1171274" cy="5476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6" idx="7"/>
              <a:endCxn id="84" idx="3"/>
            </p:cNvCxnSpPr>
            <p:nvPr/>
          </p:nvCxnSpPr>
          <p:spPr>
            <a:xfrm flipV="1">
              <a:off x="6065685" y="5278443"/>
              <a:ext cx="866922" cy="70838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4311784" y="4377295"/>
              <a:ext cx="251047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217794" y="4461152"/>
              <a:ext cx="300198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371150" y="6097960"/>
              <a:ext cx="251047" cy="41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153173" y="5106764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478717" y="5528754"/>
              <a:ext cx="300198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407127" y="5704075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24288" y="5611022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471798" y="5344088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45937" y="4820507"/>
              <a:ext cx="293896" cy="41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B877E5E-1F67-4BB8-BCE6-3E410381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77091"/>
            <a:ext cx="11187258" cy="620371"/>
          </a:xfrm>
        </p:spPr>
        <p:txBody>
          <a:bodyPr>
            <a:no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length</a:t>
            </a:r>
            <a:r>
              <a:rPr lang="en-US" sz="2800" dirty="0"/>
              <a:t> of a path is the sum of the edge weights on that path.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4313" y="2034744"/>
            <a:ext cx="6965708" cy="1598142"/>
            <a:chOff x="634313" y="2034744"/>
            <a:chExt cx="6965708" cy="1598142"/>
          </a:xfrm>
        </p:grpSpPr>
        <p:sp>
          <p:nvSpPr>
            <p:cNvPr id="3" name="Rectangle 2"/>
            <p:cNvSpPr/>
            <p:nvPr/>
          </p:nvSpPr>
          <p:spPr>
            <a:xfrm>
              <a:off x="634314" y="2034744"/>
              <a:ext cx="6965707" cy="1598142"/>
            </a:xfrm>
            <a:prstGeom prst="rect">
              <a:avLst/>
            </a:prstGeom>
            <a:solidFill>
              <a:srgbClr val="A568D2"/>
            </a:solidFill>
            <a:ln>
              <a:solidFill>
                <a:srgbClr val="B482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/>
            </a:p>
            <a:p>
              <a:r>
                <a:rPr lang="en-US" sz="2800" dirty="0"/>
                <a:t>Given a directed graph and vertices s and t</a:t>
              </a:r>
            </a:p>
            <a:p>
              <a:r>
                <a:rPr lang="en-US" sz="2800" dirty="0"/>
                <a:t>Find: the shortest path from s to t.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4313" y="2037616"/>
              <a:ext cx="6965707" cy="546933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/>
                <a:t>Shortest Path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65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012643"/>
          </a:xfrm>
        </p:spPr>
        <p:txBody>
          <a:bodyPr>
            <a:noAutofit/>
          </a:bodyPr>
          <a:lstStyle/>
          <a:p>
            <a:r>
              <a:rPr lang="en-US" sz="2800" dirty="0"/>
              <a:t>Let’s start with a simpler version: the edges are all the same weight </a:t>
            </a:r>
          </a:p>
          <a:p>
            <a:r>
              <a:rPr lang="en-US" sz="2800" dirty="0"/>
              <a:t>If the graph is </a:t>
            </a:r>
            <a:r>
              <a:rPr lang="en-US" sz="2800" b="1" dirty="0"/>
              <a:t>unweighted</a:t>
            </a:r>
            <a:r>
              <a:rPr lang="en-US" sz="2800" dirty="0"/>
              <a:t>, how do we find a shortest paths?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30" y="2476500"/>
            <a:ext cx="3970069" cy="40691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33825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9397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68390" y="2571751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4281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17230" y="2562225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33825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9397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68390" y="332721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4281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17230" y="331769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3825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9397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68390" y="4001968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4281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17230" y="3992442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33825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9397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8390" y="4757436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4281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17230" y="4747910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33825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9397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68390" y="5484879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4281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17230" y="54753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33825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9397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68390" y="6187653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4281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17230" y="6178127"/>
            <a:ext cx="171450" cy="171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8" idx="4"/>
            <a:endCxn id="13" idx="0"/>
          </p:cNvCxnSpPr>
          <p:nvPr/>
        </p:nvCxnSpPr>
        <p:spPr>
          <a:xfrm>
            <a:off x="40195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8" idx="0"/>
          </p:cNvCxnSpPr>
          <p:nvPr/>
        </p:nvCxnSpPr>
        <p:spPr>
          <a:xfrm>
            <a:off x="40195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195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0195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0195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72025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772025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72025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72025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772025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48300" y="2743201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448300" y="3498669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48300" y="4173418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48300" y="4928886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48300" y="5656329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11505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11505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11505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1505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1505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819900" y="2733675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819900" y="3489143"/>
            <a:ext cx="0" cy="503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819900" y="4163892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819900" y="4919360"/>
            <a:ext cx="0" cy="58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819900" y="5646803"/>
            <a:ext cx="0" cy="5313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9" idx="2"/>
          </p:cNvCxnSpPr>
          <p:nvPr/>
        </p:nvCxnSpPr>
        <p:spPr>
          <a:xfrm>
            <a:off x="4105275" y="265747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" idx="6"/>
            <a:endCxn id="10" idx="2"/>
          </p:cNvCxnSpPr>
          <p:nvPr/>
        </p:nvCxnSpPr>
        <p:spPr>
          <a:xfrm>
            <a:off x="4865420" y="2657476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" idx="6"/>
            <a:endCxn id="11" idx="2"/>
          </p:cNvCxnSpPr>
          <p:nvPr/>
        </p:nvCxnSpPr>
        <p:spPr>
          <a:xfrm flipV="1">
            <a:off x="553984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1" idx="6"/>
          </p:cNvCxnSpPr>
          <p:nvPr/>
        </p:nvCxnSpPr>
        <p:spPr>
          <a:xfrm>
            <a:off x="6214260" y="2647950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105275" y="3396395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86542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539840" y="3386869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214260" y="3386869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105275" y="40949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865420" y="4094989"/>
            <a:ext cx="4765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539840" y="40854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214260" y="40854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124200" y="4843926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25" idx="2"/>
          </p:cNvCxnSpPr>
          <p:nvPr/>
        </p:nvCxnSpPr>
        <p:spPr>
          <a:xfrm flipV="1">
            <a:off x="4884345" y="4843161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558765" y="4834400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27" idx="2"/>
          </p:cNvCxnSpPr>
          <p:nvPr/>
        </p:nvCxnSpPr>
        <p:spPr>
          <a:xfrm flipV="1">
            <a:off x="6233185" y="4833635"/>
            <a:ext cx="484045" cy="7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124200" y="5582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488434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558765" y="5572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233185" y="5572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105275" y="6298189"/>
            <a:ext cx="588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486542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5539840" y="6288663"/>
            <a:ext cx="50297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214260" y="6288663"/>
            <a:ext cx="502970" cy="9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3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277943"/>
            <a:ext cx="11187258" cy="462769"/>
          </a:xfrm>
        </p:spPr>
        <p:txBody>
          <a:bodyPr>
            <a:noAutofit/>
          </a:bodyPr>
          <a:lstStyle/>
          <a:p>
            <a:r>
              <a:rPr lang="en-US" sz="2800" dirty="0"/>
              <a:t>If the graph is unweighted, how do we find a shortest paths?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50848" y="1779014"/>
            <a:ext cx="7686707" cy="2120471"/>
            <a:chOff x="2505075" y="2047875"/>
            <a:chExt cx="5800725" cy="1600200"/>
          </a:xfrm>
        </p:grpSpPr>
        <p:sp>
          <p:nvSpPr>
            <p:cNvPr id="6" name="Oval 5"/>
            <p:cNvSpPr/>
            <p:nvPr/>
          </p:nvSpPr>
          <p:spPr>
            <a:xfrm>
              <a:off x="2505075" y="270510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991475" y="270510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448049" y="33337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448050" y="20478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421890" y="2705099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181600" y="20478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181600" y="33337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5" name="Straight Arrow Connector 14"/>
            <p:cNvCxnSpPr>
              <a:stCxn id="6" idx="7"/>
              <a:endCxn id="9" idx="3"/>
            </p:cNvCxnSpPr>
            <p:nvPr/>
          </p:nvCxnSpPr>
          <p:spPr>
            <a:xfrm flipV="1">
              <a:off x="2773368" y="2316168"/>
              <a:ext cx="720714" cy="43496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8" idx="0"/>
            </p:cNvCxnSpPr>
            <p:nvPr/>
          </p:nvCxnSpPr>
          <p:spPr>
            <a:xfrm>
              <a:off x="3605211" y="2391104"/>
              <a:ext cx="1" cy="94264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5"/>
              <a:endCxn id="8" idx="1"/>
            </p:cNvCxnSpPr>
            <p:nvPr/>
          </p:nvCxnSpPr>
          <p:spPr>
            <a:xfrm>
              <a:off x="2773368" y="2973393"/>
              <a:ext cx="720713" cy="40638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3" idx="1"/>
            </p:cNvCxnSpPr>
            <p:nvPr/>
          </p:nvCxnSpPr>
          <p:spPr>
            <a:xfrm>
              <a:off x="3762375" y="2205038"/>
              <a:ext cx="1465257" cy="11747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6"/>
            </p:cNvCxnSpPr>
            <p:nvPr/>
          </p:nvCxnSpPr>
          <p:spPr>
            <a:xfrm flipV="1">
              <a:off x="3762374" y="3490912"/>
              <a:ext cx="1404256" cy="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7"/>
            </p:cNvCxnSpPr>
            <p:nvPr/>
          </p:nvCxnSpPr>
          <p:spPr>
            <a:xfrm flipV="1">
              <a:off x="3716342" y="2870990"/>
              <a:ext cx="2705548" cy="5087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6"/>
              <a:endCxn id="12" idx="2"/>
            </p:cNvCxnSpPr>
            <p:nvPr/>
          </p:nvCxnSpPr>
          <p:spPr>
            <a:xfrm>
              <a:off x="3762375" y="2205038"/>
              <a:ext cx="1419225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7" idx="1"/>
            </p:cNvCxnSpPr>
            <p:nvPr/>
          </p:nvCxnSpPr>
          <p:spPr>
            <a:xfrm>
              <a:off x="5495925" y="2205038"/>
              <a:ext cx="2541582" cy="54609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6"/>
            </p:cNvCxnSpPr>
            <p:nvPr/>
          </p:nvCxnSpPr>
          <p:spPr>
            <a:xfrm>
              <a:off x="6736215" y="2862262"/>
              <a:ext cx="1255260" cy="872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3"/>
              <a:endCxn id="13" idx="7"/>
            </p:cNvCxnSpPr>
            <p:nvPr/>
          </p:nvCxnSpPr>
          <p:spPr>
            <a:xfrm flipH="1">
              <a:off x="5449893" y="2973392"/>
              <a:ext cx="1018029" cy="4063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4"/>
              <a:endCxn id="13" idx="6"/>
            </p:cNvCxnSpPr>
            <p:nvPr/>
          </p:nvCxnSpPr>
          <p:spPr>
            <a:xfrm flipH="1">
              <a:off x="5495925" y="3019425"/>
              <a:ext cx="2652713" cy="4714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494270" y="3873973"/>
            <a:ext cx="107009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What’s the shortest path from s to s? </a:t>
            </a:r>
          </a:p>
          <a:p>
            <a:pPr lvl="1"/>
            <a:r>
              <a:rPr lang="en-US" sz="2400" dirty="0"/>
              <a:t>Well….we’re already there.</a:t>
            </a:r>
          </a:p>
          <a:p>
            <a:r>
              <a:rPr lang="en-US" sz="2800" dirty="0"/>
              <a:t>What’s the shortest path from s to u or v?</a:t>
            </a:r>
          </a:p>
          <a:p>
            <a:pPr lvl="1"/>
            <a:r>
              <a:rPr lang="en-US" sz="2400" dirty="0"/>
              <a:t>Just go on the edge from s</a:t>
            </a:r>
          </a:p>
          <a:p>
            <a:r>
              <a:rPr lang="en-US" sz="2800" dirty="0"/>
              <a:t>From s to </a:t>
            </a:r>
            <a:r>
              <a:rPr lang="en-US" sz="2800" dirty="0" err="1"/>
              <a:t>w,x</a:t>
            </a:r>
            <a:r>
              <a:rPr lang="en-US" sz="2800" dirty="0"/>
              <a:t>, or y?</a:t>
            </a:r>
          </a:p>
          <a:p>
            <a:pPr lvl="1"/>
            <a:r>
              <a:rPr lang="en-US" sz="2400" dirty="0"/>
              <a:t>Can’t get there directly from s, for length 2 path, have to go through u or v.</a:t>
            </a:r>
          </a:p>
        </p:txBody>
      </p:sp>
    </p:spTree>
    <p:extLst>
      <p:ext uri="{BB962C8B-B14F-4D97-AF65-F5344CB8AC3E}">
        <p14:creationId xmlns:p14="http://schemas.microsoft.com/office/powerpoint/2010/main" val="5855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Graphs: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213690"/>
            <a:ext cx="11187258" cy="2184218"/>
          </a:xfrm>
        </p:spPr>
        <p:txBody>
          <a:bodyPr>
            <a:normAutofit/>
          </a:bodyPr>
          <a:lstStyle/>
          <a:p>
            <a:r>
              <a:rPr lang="en-US" sz="2800" dirty="0"/>
              <a:t>To find the set of vertices at distance k, just find the set of vertices at distance k-1, and check for outgoing edge to an undiscovered vertex.</a:t>
            </a:r>
          </a:p>
          <a:p>
            <a:r>
              <a:rPr lang="en-US" sz="2800" dirty="0"/>
              <a:t>Do we already know an algorithm that does something like that?</a:t>
            </a:r>
          </a:p>
          <a:p>
            <a:r>
              <a:rPr lang="en-US" sz="2800" dirty="0"/>
              <a:t>Yes! BFS!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7"/>
          <p:cNvSpPr txBox="1"/>
          <p:nvPr/>
        </p:nvSpPr>
        <p:spPr>
          <a:xfrm>
            <a:off x="3391776" y="2596730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yet visited){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55114"/>
          </a:xfrm>
        </p:spPr>
        <p:txBody>
          <a:bodyPr>
            <a:normAutofit/>
          </a:bodyPr>
          <a:lstStyle/>
          <a:p>
            <a:r>
              <a:rPr lang="en-US" sz="2800" dirty="0"/>
              <a:t>Use BFS to find shortest paths in this graph.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B0279368-F354-4877-A8E2-9CD775612BE8}"/>
              </a:ext>
            </a:extLst>
          </p:cNvPr>
          <p:cNvSpPr txBox="1"/>
          <p:nvPr/>
        </p:nvSpPr>
        <p:spPr>
          <a:xfrm>
            <a:off x="207270" y="2392436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yet visited){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76850" y="1924478"/>
            <a:ext cx="6802965" cy="2727997"/>
            <a:chOff x="5276850" y="1920635"/>
            <a:chExt cx="6066905" cy="2432836"/>
          </a:xfrm>
        </p:grpSpPr>
        <p:sp>
          <p:nvSpPr>
            <p:cNvPr id="6" name="Oval 5"/>
            <p:cNvSpPr/>
            <p:nvPr/>
          </p:nvSpPr>
          <p:spPr>
            <a:xfrm>
              <a:off x="52768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07632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219824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21982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193665" y="29241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5337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53375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5" name="Straight Arrow Connector 14"/>
            <p:cNvCxnSpPr>
              <a:stCxn id="6" idx="7"/>
              <a:endCxn id="9" idx="3"/>
            </p:cNvCxnSpPr>
            <p:nvPr/>
          </p:nvCxnSpPr>
          <p:spPr>
            <a:xfrm flipV="1">
              <a:off x="5545143" y="2535243"/>
              <a:ext cx="720714" cy="434964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8" idx="0"/>
            </p:cNvCxnSpPr>
            <p:nvPr/>
          </p:nvCxnSpPr>
          <p:spPr>
            <a:xfrm>
              <a:off x="6376986" y="2610179"/>
              <a:ext cx="1" cy="94264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5"/>
              <a:endCxn id="8" idx="1"/>
            </p:cNvCxnSpPr>
            <p:nvPr/>
          </p:nvCxnSpPr>
          <p:spPr>
            <a:xfrm>
              <a:off x="5545143" y="3192468"/>
              <a:ext cx="720713" cy="40638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3" idx="1"/>
            </p:cNvCxnSpPr>
            <p:nvPr/>
          </p:nvCxnSpPr>
          <p:spPr>
            <a:xfrm>
              <a:off x="6534150" y="2424113"/>
              <a:ext cx="1465257" cy="117474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6"/>
            </p:cNvCxnSpPr>
            <p:nvPr/>
          </p:nvCxnSpPr>
          <p:spPr>
            <a:xfrm flipV="1">
              <a:off x="6534149" y="3709987"/>
              <a:ext cx="1404256" cy="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7"/>
            </p:cNvCxnSpPr>
            <p:nvPr/>
          </p:nvCxnSpPr>
          <p:spPr>
            <a:xfrm flipV="1">
              <a:off x="6488117" y="3090065"/>
              <a:ext cx="2705548" cy="50879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6"/>
              <a:endCxn id="12" idx="2"/>
            </p:cNvCxnSpPr>
            <p:nvPr/>
          </p:nvCxnSpPr>
          <p:spPr>
            <a:xfrm>
              <a:off x="6534150" y="2424113"/>
              <a:ext cx="1419225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7" idx="1"/>
            </p:cNvCxnSpPr>
            <p:nvPr/>
          </p:nvCxnSpPr>
          <p:spPr>
            <a:xfrm>
              <a:off x="8267700" y="2424113"/>
              <a:ext cx="2541582" cy="54609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6"/>
            </p:cNvCxnSpPr>
            <p:nvPr/>
          </p:nvCxnSpPr>
          <p:spPr>
            <a:xfrm>
              <a:off x="9507990" y="3081337"/>
              <a:ext cx="1255260" cy="872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3"/>
              <a:endCxn id="13" idx="7"/>
            </p:cNvCxnSpPr>
            <p:nvPr/>
          </p:nvCxnSpPr>
          <p:spPr>
            <a:xfrm flipH="1">
              <a:off x="8221668" y="3192467"/>
              <a:ext cx="1018029" cy="4063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4"/>
              <a:endCxn id="13" idx="6"/>
            </p:cNvCxnSpPr>
            <p:nvPr/>
          </p:nvCxnSpPr>
          <p:spPr>
            <a:xfrm flipH="1">
              <a:off x="8267700" y="3238500"/>
              <a:ext cx="2652713" cy="4714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173792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53375" y="192063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3375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71404" y="267085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029430" y="3210996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250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Graphs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76850" y="1888958"/>
            <a:ext cx="6802965" cy="2763517"/>
            <a:chOff x="5276850" y="1888958"/>
            <a:chExt cx="6066905" cy="2464513"/>
          </a:xfrm>
        </p:grpSpPr>
        <p:sp>
          <p:nvSpPr>
            <p:cNvPr id="6" name="Oval 5"/>
            <p:cNvSpPr/>
            <p:nvPr/>
          </p:nvSpPr>
          <p:spPr>
            <a:xfrm>
              <a:off x="52768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0763250" y="29241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219824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21982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193665" y="292417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53375" y="226695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53375" y="355282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15" name="Straight Arrow Connector 14"/>
            <p:cNvCxnSpPr>
              <a:stCxn id="6" idx="7"/>
              <a:endCxn id="9" idx="3"/>
            </p:cNvCxnSpPr>
            <p:nvPr/>
          </p:nvCxnSpPr>
          <p:spPr>
            <a:xfrm flipV="1">
              <a:off x="5545143" y="2535243"/>
              <a:ext cx="720714" cy="4349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8" idx="0"/>
            </p:cNvCxnSpPr>
            <p:nvPr/>
          </p:nvCxnSpPr>
          <p:spPr>
            <a:xfrm>
              <a:off x="6376986" y="2610179"/>
              <a:ext cx="1" cy="94264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5"/>
              <a:endCxn id="8" idx="1"/>
            </p:cNvCxnSpPr>
            <p:nvPr/>
          </p:nvCxnSpPr>
          <p:spPr>
            <a:xfrm>
              <a:off x="5545143" y="3192468"/>
              <a:ext cx="720713" cy="4063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3" idx="1"/>
            </p:cNvCxnSpPr>
            <p:nvPr/>
          </p:nvCxnSpPr>
          <p:spPr>
            <a:xfrm>
              <a:off x="6534150" y="2424113"/>
              <a:ext cx="1465257" cy="11747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6"/>
            </p:cNvCxnSpPr>
            <p:nvPr/>
          </p:nvCxnSpPr>
          <p:spPr>
            <a:xfrm flipV="1">
              <a:off x="6534149" y="3709987"/>
              <a:ext cx="1404256" cy="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7"/>
            </p:cNvCxnSpPr>
            <p:nvPr/>
          </p:nvCxnSpPr>
          <p:spPr>
            <a:xfrm flipV="1">
              <a:off x="6488117" y="3090065"/>
              <a:ext cx="2705548" cy="5087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6"/>
              <a:endCxn id="12" idx="2"/>
            </p:cNvCxnSpPr>
            <p:nvPr/>
          </p:nvCxnSpPr>
          <p:spPr>
            <a:xfrm>
              <a:off x="6534150" y="2424113"/>
              <a:ext cx="14192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7" idx="1"/>
            </p:cNvCxnSpPr>
            <p:nvPr/>
          </p:nvCxnSpPr>
          <p:spPr>
            <a:xfrm>
              <a:off x="8267700" y="2424113"/>
              <a:ext cx="2541582" cy="5460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1" idx="6"/>
            </p:cNvCxnSpPr>
            <p:nvPr/>
          </p:nvCxnSpPr>
          <p:spPr>
            <a:xfrm>
              <a:off x="9507990" y="3081337"/>
              <a:ext cx="1255260" cy="872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1" idx="3"/>
              <a:endCxn id="13" idx="7"/>
            </p:cNvCxnSpPr>
            <p:nvPr/>
          </p:nvCxnSpPr>
          <p:spPr>
            <a:xfrm flipH="1">
              <a:off x="8221668" y="3192467"/>
              <a:ext cx="1018029" cy="4063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4"/>
              <a:endCxn id="13" idx="6"/>
            </p:cNvCxnSpPr>
            <p:nvPr/>
          </p:nvCxnSpPr>
          <p:spPr>
            <a:xfrm flipH="1">
              <a:off x="8267700" y="3238500"/>
              <a:ext cx="2652713" cy="4714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19824" y="1888958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73792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53375" y="192063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3375" y="3941757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71404" y="2670855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029430" y="3210996"/>
              <a:ext cx="314325" cy="41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</p:grpSp>
      <p:sp>
        <p:nvSpPr>
          <p:cNvPr id="38" name="TextBox 7">
            <a:extLst>
              <a:ext uri="{FF2B5EF4-FFF2-40B4-BE49-F238E27FC236}">
                <a16:creationId xmlns:a16="http://schemas.microsoft.com/office/drawing/2014/main" id="{B0279368-F354-4877-A8E2-9CD775612BE8}"/>
              </a:ext>
            </a:extLst>
          </p:cNvPr>
          <p:cNvSpPr txBox="1"/>
          <p:nvPr/>
        </p:nvSpPr>
        <p:spPr>
          <a:xfrm>
            <a:off x="207270" y="2392436"/>
            <a:ext cx="7486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bfsShortestPaths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vertex source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(source)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source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current.outNeighbors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yet visited){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current.distance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v.predecessor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current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40097" y="1529848"/>
            <a:ext cx="11187258" cy="55511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Use BFS to find shortest paths in this graph.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83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target vertex?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989" y="3343275"/>
            <a:ext cx="110262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BFS didn’t mention a target vertex…</a:t>
            </a:r>
          </a:p>
          <a:p>
            <a:r>
              <a:rPr lang="en-US" sz="2800" dirty="0"/>
              <a:t>It actually finds the shortest path from s to every other vertex.</a:t>
            </a:r>
          </a:p>
          <a:p>
            <a:endParaRPr lang="en-US" sz="2800" dirty="0"/>
          </a:p>
          <a:p>
            <a:r>
              <a:rPr lang="en-US" sz="2800" dirty="0"/>
              <a:t>If you know your target, you can stop the algorithm early, when the target is removed from the queue.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1182" y="1647565"/>
            <a:ext cx="6965708" cy="1598142"/>
            <a:chOff x="634313" y="2034744"/>
            <a:chExt cx="6965708" cy="1598142"/>
          </a:xfrm>
        </p:grpSpPr>
        <p:sp>
          <p:nvSpPr>
            <p:cNvPr id="10" name="Rectangle 9"/>
            <p:cNvSpPr/>
            <p:nvPr/>
          </p:nvSpPr>
          <p:spPr>
            <a:xfrm>
              <a:off x="634314" y="2034744"/>
              <a:ext cx="6965707" cy="1598142"/>
            </a:xfrm>
            <a:prstGeom prst="rect">
              <a:avLst/>
            </a:prstGeom>
            <a:solidFill>
              <a:srgbClr val="A568D2"/>
            </a:solidFill>
            <a:ln>
              <a:solidFill>
                <a:srgbClr val="B482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/>
            </a:p>
            <a:p>
              <a:r>
                <a:rPr lang="en-US" sz="2800" dirty="0"/>
                <a:t>Given a directed graph and vertices s and t</a:t>
              </a:r>
            </a:p>
            <a:p>
              <a:r>
                <a:rPr lang="en-US" sz="2800" dirty="0"/>
                <a:t>Find: the shortest path from s to t.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313" y="2037616"/>
              <a:ext cx="6965707" cy="546933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/>
                <a:t>Shortest Path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23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Each edge should represent the “time” or “distance” from one vertex to another. </a:t>
            </a:r>
          </a:p>
          <a:p>
            <a:r>
              <a:rPr lang="en-US" sz="2800" dirty="0"/>
              <a:t>Sometimes those aren’t uniform, so we put a weight on each edge to record that number.</a:t>
            </a:r>
          </a:p>
          <a:p>
            <a:r>
              <a:rPr lang="en-US" sz="2800" dirty="0"/>
              <a:t>The length (or “</a:t>
            </a:r>
            <a:r>
              <a:rPr lang="en-US" sz="2800" b="1" dirty="0"/>
              <a:t>weight</a:t>
            </a:r>
            <a:r>
              <a:rPr lang="en-US" sz="2800" dirty="0"/>
              <a:t>” or “</a:t>
            </a:r>
            <a:r>
              <a:rPr lang="en-US" sz="2800" b="1" dirty="0"/>
              <a:t>cost</a:t>
            </a:r>
            <a:r>
              <a:rPr lang="en-US" sz="2800" dirty="0"/>
              <a:t>”) of a path in a weighted graph is the sum of the weights along that path.</a:t>
            </a:r>
          </a:p>
        </p:txBody>
      </p:sp>
    </p:spTree>
    <p:extLst>
      <p:ext uri="{BB962C8B-B14F-4D97-AF65-F5344CB8AC3E}">
        <p14:creationId xmlns:p14="http://schemas.microsoft.com/office/powerpoint/2010/main" val="245829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1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304425"/>
            <a:ext cx="11187258" cy="1275384"/>
          </a:xfrm>
        </p:spPr>
        <p:txBody>
          <a:bodyPr>
            <a:normAutofit/>
          </a:bodyPr>
          <a:lstStyle/>
          <a:p>
            <a:r>
              <a:rPr lang="en-US" sz="2800" dirty="0"/>
              <a:t>BFS works if the graph is unweighted. </a:t>
            </a:r>
          </a:p>
          <a:p>
            <a:r>
              <a:rPr lang="en-US" sz="2800" dirty="0"/>
              <a:t>Maybe it just works for weighted graphs too?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76500" y="3781236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62900" y="364991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119812" y="365323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101672" y="314271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4905375" y="365323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3" name="Straight Arrow Connector 12"/>
          <p:cNvCxnSpPr>
            <a:stCxn id="6" idx="7"/>
            <a:endCxn id="9" idx="2"/>
          </p:cNvCxnSpPr>
          <p:nvPr/>
        </p:nvCxnSpPr>
        <p:spPr>
          <a:xfrm flipV="1">
            <a:off x="2744793" y="3299882"/>
            <a:ext cx="356879" cy="52738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6"/>
            <a:endCxn id="8" idx="2"/>
          </p:cNvCxnSpPr>
          <p:nvPr/>
        </p:nvCxnSpPr>
        <p:spPr>
          <a:xfrm>
            <a:off x="5219700" y="3810402"/>
            <a:ext cx="90011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1" idx="3"/>
          </p:cNvCxnSpPr>
          <p:nvPr/>
        </p:nvCxnSpPr>
        <p:spPr>
          <a:xfrm flipV="1">
            <a:off x="2790825" y="3921532"/>
            <a:ext cx="2160582" cy="1686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1" idx="6"/>
            <a:endCxn id="11" idx="2"/>
          </p:cNvCxnSpPr>
          <p:nvPr/>
        </p:nvCxnSpPr>
        <p:spPr>
          <a:xfrm>
            <a:off x="4409027" y="3302358"/>
            <a:ext cx="496348" cy="5080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7" idx="2"/>
          </p:cNvCxnSpPr>
          <p:nvPr/>
        </p:nvCxnSpPr>
        <p:spPr>
          <a:xfrm flipV="1">
            <a:off x="6434137" y="3807076"/>
            <a:ext cx="1528763" cy="33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69418" y="326864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8924" y="4002960"/>
            <a:ext cx="66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190" y="319898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37251" y="392400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46118" y="396423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4094702" y="314519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76" name="Straight Arrow Connector 75"/>
          <p:cNvCxnSpPr>
            <a:stCxn id="9" idx="6"/>
            <a:endCxn id="71" idx="2"/>
          </p:cNvCxnSpPr>
          <p:nvPr/>
        </p:nvCxnSpPr>
        <p:spPr>
          <a:xfrm>
            <a:off x="3415997" y="3299882"/>
            <a:ext cx="678705" cy="24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550785" y="280754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250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FEA3-4431-6BFC-5888-60DB31CA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A9994-5CE0-1994-6733-5D57C01A1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B7C888-7DDF-BECC-4FDD-FEDD88CFC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400228"/>
              </p:ext>
            </p:extLst>
          </p:nvPr>
        </p:nvGraphicFramePr>
        <p:xfrm>
          <a:off x="502446" y="1357346"/>
          <a:ext cx="11187108" cy="254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254">
                  <a:extLst>
                    <a:ext uri="{9D8B030D-6E8A-4147-A177-3AD203B41FA5}">
                      <a16:colId xmlns:a16="http://schemas.microsoft.com/office/drawing/2014/main" val="4182190204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440125737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65577832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29414496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3482144644"/>
                    </a:ext>
                  </a:extLst>
                </a:gridCol>
                <a:gridCol w="3174204">
                  <a:extLst>
                    <a:ext uri="{9D8B030D-6E8A-4147-A177-3AD203B41FA5}">
                      <a16:colId xmlns:a16="http://schemas.microsoft.com/office/drawing/2014/main" val="1540392438"/>
                    </a:ext>
                  </a:extLst>
                </a:gridCol>
              </a:tblGrid>
              <a:tr h="5322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77359"/>
                  </a:ext>
                </a:extLst>
              </a:tr>
              <a:tr h="957963">
                <a:tc>
                  <a:txBody>
                    <a:bodyPr/>
                    <a:lstStyle/>
                    <a:p>
                      <a:r>
                        <a:rPr lang="en-US" sz="2200" dirty="0"/>
                        <a:t>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TODAY</a:t>
                      </a:r>
                      <a:br>
                        <a:rPr lang="en-US" sz="2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6 (sorting,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) due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8 (Dijkstra,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)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42132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r>
                        <a:rPr lang="en-US" sz="2200" dirty="0"/>
                        <a:t>Next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7 (DFS, prog) due</a:t>
                      </a:r>
                    </a:p>
                    <a:p>
                      <a:r>
                        <a:rPr lang="en-US" sz="2400" dirty="0"/>
                        <a:t>Ex 9 (reductions, </a:t>
                      </a:r>
                      <a:r>
                        <a:rPr lang="en-US" sz="2400" dirty="0" err="1"/>
                        <a:t>gs</a:t>
                      </a:r>
                      <a:r>
                        <a:rPr lang="en-US" sz="2400" dirty="0"/>
                        <a:t>)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8 due</a:t>
                      </a:r>
                    </a:p>
                    <a:p>
                      <a:r>
                        <a:rPr lang="en-US" sz="2400" dirty="0"/>
                        <a:t>Ex 10 (parallel, prog)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8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07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1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304425"/>
            <a:ext cx="11187258" cy="1275384"/>
          </a:xfrm>
        </p:spPr>
        <p:txBody>
          <a:bodyPr>
            <a:normAutofit/>
          </a:bodyPr>
          <a:lstStyle/>
          <a:p>
            <a:r>
              <a:rPr lang="en-US" sz="2800" dirty="0"/>
              <a:t>BFS works if the graph is unweighted. </a:t>
            </a:r>
          </a:p>
          <a:p>
            <a:r>
              <a:rPr lang="en-US" sz="2800" dirty="0"/>
              <a:t>Maybe it just works for weighted graphs too?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76500" y="3781236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7962900" y="3649913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6119812" y="365323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/>
          <p:cNvSpPr/>
          <p:nvPr/>
        </p:nvSpPr>
        <p:spPr>
          <a:xfrm>
            <a:off x="3101672" y="314271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4905375" y="3653239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13" name="Straight Arrow Connector 12"/>
          <p:cNvCxnSpPr>
            <a:stCxn id="6" idx="7"/>
            <a:endCxn id="9" idx="2"/>
          </p:cNvCxnSpPr>
          <p:nvPr/>
        </p:nvCxnSpPr>
        <p:spPr>
          <a:xfrm flipV="1">
            <a:off x="2744793" y="3299882"/>
            <a:ext cx="356879" cy="52738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6"/>
            <a:endCxn id="8" idx="2"/>
          </p:cNvCxnSpPr>
          <p:nvPr/>
        </p:nvCxnSpPr>
        <p:spPr>
          <a:xfrm>
            <a:off x="5219700" y="3810402"/>
            <a:ext cx="90011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1" idx="3"/>
          </p:cNvCxnSpPr>
          <p:nvPr/>
        </p:nvCxnSpPr>
        <p:spPr>
          <a:xfrm flipV="1">
            <a:off x="2790825" y="3921532"/>
            <a:ext cx="2160582" cy="1686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1" idx="6"/>
            <a:endCxn id="11" idx="2"/>
          </p:cNvCxnSpPr>
          <p:nvPr/>
        </p:nvCxnSpPr>
        <p:spPr>
          <a:xfrm>
            <a:off x="4409027" y="3302358"/>
            <a:ext cx="496348" cy="5080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7" idx="2"/>
          </p:cNvCxnSpPr>
          <p:nvPr/>
        </p:nvCxnSpPr>
        <p:spPr>
          <a:xfrm flipV="1">
            <a:off x="6434137" y="3807076"/>
            <a:ext cx="1528763" cy="33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0666" y="4556050"/>
            <a:ext cx="110415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went wrong? </a:t>
            </a:r>
          </a:p>
          <a:p>
            <a:r>
              <a:rPr lang="en-US" sz="2800" dirty="0"/>
              <a:t>When we found a shorter path from s to u, </a:t>
            </a:r>
          </a:p>
          <a:p>
            <a:r>
              <a:rPr lang="en-US" sz="2800" dirty="0"/>
              <a:t>we needed to update the distance to v </a:t>
            </a:r>
          </a:p>
          <a:p>
            <a:r>
              <a:rPr lang="en-US" sz="2800" dirty="0"/>
              <a:t>but BFS doesn’t do that.</a:t>
            </a:r>
          </a:p>
          <a:p>
            <a:endParaRPr lang="en-US" sz="2200" dirty="0"/>
          </a:p>
        </p:txBody>
      </p:sp>
      <p:sp>
        <p:nvSpPr>
          <p:cNvPr id="59" name="TextBox 58"/>
          <p:cNvSpPr txBox="1"/>
          <p:nvPr/>
        </p:nvSpPr>
        <p:spPr>
          <a:xfrm>
            <a:off x="2569418" y="326864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8924" y="4002960"/>
            <a:ext cx="66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190" y="319898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37251" y="392400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46118" y="396423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79225" y="4030665"/>
            <a:ext cx="3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056950" y="2746906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950" y="2746906"/>
                <a:ext cx="37700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870990" y="4049529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90" y="4049529"/>
                <a:ext cx="3770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95999" y="4049529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4049529"/>
                <a:ext cx="3770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931562" y="4030665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562" y="4030665"/>
                <a:ext cx="377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4094702" y="314519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76" name="Straight Arrow Connector 75"/>
          <p:cNvCxnSpPr>
            <a:stCxn id="9" idx="6"/>
            <a:endCxn id="71" idx="2"/>
          </p:cNvCxnSpPr>
          <p:nvPr/>
        </p:nvCxnSpPr>
        <p:spPr>
          <a:xfrm>
            <a:off x="3415997" y="3299882"/>
            <a:ext cx="678705" cy="247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100033" y="2746906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33" y="2746906"/>
                <a:ext cx="37700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3550785" y="280754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073425" y="2746906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425" y="2746906"/>
                <a:ext cx="3770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864132" y="4053372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132" y="4053372"/>
                <a:ext cx="377000" cy="523220"/>
              </a:xfrm>
              <a:prstGeom prst="rect">
                <a:avLst/>
              </a:prstGeom>
              <a:blipFill rotWithShape="0">
                <a:blip r:embed="rId8"/>
                <a:stretch>
                  <a:fillRect r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081427" y="4072069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27" y="4072069"/>
                <a:ext cx="377000" cy="523220"/>
              </a:xfrm>
              <a:prstGeom prst="rect">
                <a:avLst/>
              </a:prstGeom>
              <a:blipFill rotWithShape="0">
                <a:blip r:embed="rId9"/>
                <a:stretch>
                  <a:fillRect r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100033" y="2774511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33" y="2774511"/>
                <a:ext cx="377000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925658" y="4050035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658" y="4050035"/>
                <a:ext cx="377000" cy="523220"/>
              </a:xfrm>
              <a:prstGeom prst="rect">
                <a:avLst/>
              </a:prstGeom>
              <a:blipFill rotWithShape="0">
                <a:blip r:embed="rId11"/>
                <a:stretch>
                  <a:fillRect r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897468" y="4062720"/>
                <a:ext cx="37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68" y="4062720"/>
                <a:ext cx="377000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8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24" grpId="0"/>
      <p:bldP spid="65" grpId="0"/>
      <p:bldP spid="66" grpId="0"/>
      <p:bldP spid="67" grpId="0"/>
      <p:bldP spid="68" grpId="0"/>
      <p:bldP spid="71" grpId="0" animBg="1"/>
      <p:bldP spid="84" grpId="0"/>
      <p:bldP spid="86" grpId="0"/>
      <p:bldP spid="87" grpId="0"/>
      <p:bldP spid="87" grpId="1"/>
      <p:bldP spid="88" grpId="0"/>
      <p:bldP spid="89" grpId="0"/>
      <p:bldP spid="90" grpId="0"/>
      <p:bldP spid="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5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 we can’t just do a reduction. </a:t>
            </a:r>
          </a:p>
          <a:p>
            <a:pPr marL="0" indent="0">
              <a:buNone/>
            </a:pPr>
            <a:r>
              <a:rPr lang="en-US" sz="2800" dirty="0"/>
              <a:t>Instead figure out why BFS worked in the unweighted case, </a:t>
            </a:r>
            <a:br>
              <a:rPr lang="en-US" sz="2800" dirty="0"/>
            </a:br>
            <a:r>
              <a:rPr lang="en-US" sz="2800" dirty="0"/>
              <a:t>try to make the same thing happen in the weighted case.</a:t>
            </a:r>
          </a:p>
          <a:p>
            <a:pPr marL="0" indent="0">
              <a:buNone/>
            </a:pPr>
            <a:r>
              <a:rPr lang="en-US" sz="2800" dirty="0"/>
              <a:t>How did we avoid this problem: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179225" y="3837334"/>
            <a:ext cx="6146863" cy="1713032"/>
            <a:chOff x="2179225" y="3191872"/>
            <a:chExt cx="6146863" cy="1713032"/>
          </a:xfrm>
        </p:grpSpPr>
        <p:sp>
          <p:nvSpPr>
            <p:cNvPr id="6" name="Oval 5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1" name="Straight Arrow Connector 10"/>
            <p:cNvCxnSpPr>
              <a:stCxn id="6" idx="7"/>
              <a:endCxn id="9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6"/>
              <a:endCxn id="8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6"/>
              <a:endCxn id="10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6" idx="6"/>
              <a:endCxn id="10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7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69418" y="37450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8924" y="44793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66190" y="3675422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37251" y="4400443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46118" y="4440677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79225" y="4507104"/>
              <a:ext cx="37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870990" y="4525968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990" y="4525968"/>
                  <a:ext cx="3770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7" name="Straight Arrow Connector 26"/>
            <p:cNvCxnSpPr>
              <a:stCxn id="9" idx="6"/>
              <a:endCxn id="26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50785" y="3283985"/>
              <a:ext cx="3048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038997" y="3220661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997" y="3220661"/>
                  <a:ext cx="3770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070948" y="4525968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0948" y="4525968"/>
                  <a:ext cx="37700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069842" y="3191872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9842" y="3191872"/>
                  <a:ext cx="3770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49088" y="4535572"/>
                  <a:ext cx="377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9088" y="4535572"/>
                  <a:ext cx="3770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447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BFS When we used a vertex u to update shortest paths we already knew the exact shortest path to u. </a:t>
            </a:r>
          </a:p>
          <a:p>
            <a:r>
              <a:rPr lang="en-US" sz="2800" dirty="0"/>
              <a:t>So we never ran into the update problem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If we process the vertices in order of distance from s, we have a chance.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200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Goal: Process the vertices in order of distance from s</a:t>
            </a:r>
          </a:p>
          <a:p>
            <a:r>
              <a:rPr lang="en-US" sz="2800" dirty="0"/>
              <a:t>Idea: </a:t>
            </a:r>
          </a:p>
          <a:p>
            <a:r>
              <a:rPr lang="en-US" sz="2800" dirty="0"/>
              <a:t>Have a set of vertices that are “known” </a:t>
            </a:r>
          </a:p>
          <a:p>
            <a:pPr lvl="1"/>
            <a:r>
              <a:rPr lang="en-US" sz="2800" dirty="0"/>
              <a:t>(we know at least one path from s to them).</a:t>
            </a:r>
          </a:p>
          <a:p>
            <a:r>
              <a:rPr lang="en-US" sz="2800" dirty="0"/>
              <a:t>Record an estimated distance </a:t>
            </a:r>
          </a:p>
          <a:p>
            <a:pPr lvl="1"/>
            <a:r>
              <a:rPr lang="en-US" sz="2800" dirty="0"/>
              <a:t>(the best way we know to get to each vertex).</a:t>
            </a:r>
          </a:p>
          <a:p>
            <a:r>
              <a:rPr lang="en-US" sz="2800" dirty="0"/>
              <a:t>If we process only the vertex closest in estimated distance, we won’t ever find a shorter path to a processed vertex.</a:t>
            </a:r>
          </a:p>
          <a:p>
            <a:pPr lvl="1"/>
            <a:r>
              <a:rPr lang="en-US" sz="2400" dirty="0"/>
              <a:t>This statement is the key to proving correctness. </a:t>
            </a:r>
          </a:p>
          <a:p>
            <a:pPr lvl="1"/>
            <a:r>
              <a:rPr lang="en-US" sz="2400" dirty="0"/>
              <a:t>It’s nice if you want to practice induction/understand the algorithm better.</a:t>
            </a:r>
          </a:p>
        </p:txBody>
      </p:sp>
    </p:spTree>
    <p:extLst>
      <p:ext uri="{BB962C8B-B14F-4D97-AF65-F5344CB8AC3E}">
        <p14:creationId xmlns:p14="http://schemas.microsoft.com/office/powerpoint/2010/main" val="427305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38218" y="4169810"/>
            <a:ext cx="5800725" cy="1718634"/>
            <a:chOff x="2476500" y="3283985"/>
            <a:chExt cx="5800725" cy="1718634"/>
          </a:xfrm>
        </p:grpSpPr>
        <p:sp>
          <p:nvSpPr>
            <p:cNvPr id="8" name="Oval 7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3" name="Straight Arrow Connector 12"/>
            <p:cNvCxnSpPr>
              <a:stCxn id="8" idx="7"/>
              <a:endCxn id="11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6"/>
              <a:endCxn id="10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12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6"/>
              <a:endCxn id="12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9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9418" y="37450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8924" y="4479399"/>
              <a:ext cx="708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6190" y="3675422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7251" y="440044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6118" y="444067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Arrow Connector 25"/>
            <p:cNvCxnSpPr>
              <a:stCxn id="11" idx="6"/>
              <a:endCxn id="25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50785" y="32839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09096"/>
              </p:ext>
            </p:extLst>
          </p:nvPr>
        </p:nvGraphicFramePr>
        <p:xfrm>
          <a:off x="6612502" y="1001040"/>
          <a:ext cx="5377449" cy="318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485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Vertex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Predecessor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485"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99BC66-8980-46F9-819B-7E2698A2B9D4}"/>
                  </a:ext>
                </a:extLst>
              </p:cNvPr>
              <p:cNvSpPr txBox="1"/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99BC66-8980-46F9-819B-7E2698A2B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blipFill rotWithShape="0">
                <a:blip r:embed="rId2"/>
                <a:stretch>
                  <a:fillRect l="-753" t="-708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4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" y="1435106"/>
                <a:ext cx="6477000" cy="4303742"/>
              </a:xfrm>
              <a:prstGeom prst="rect">
                <a:avLst/>
              </a:prstGeom>
              <a:blipFill rotWithShape="0">
                <a:blip r:embed="rId2"/>
                <a:stretch>
                  <a:fillRect l="-753" t="-708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38218" y="4169810"/>
            <a:ext cx="5800725" cy="1718634"/>
            <a:chOff x="2476500" y="3283985"/>
            <a:chExt cx="5800725" cy="1718634"/>
          </a:xfrm>
        </p:grpSpPr>
        <p:sp>
          <p:nvSpPr>
            <p:cNvPr id="8" name="Oval 7"/>
            <p:cNvSpPr/>
            <p:nvPr/>
          </p:nvSpPr>
          <p:spPr>
            <a:xfrm>
              <a:off x="2476500" y="42576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962900" y="41263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9812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101672" y="361915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05375" y="412967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13" name="Straight Arrow Connector 12"/>
            <p:cNvCxnSpPr>
              <a:stCxn id="8" idx="7"/>
              <a:endCxn id="11" idx="2"/>
            </p:cNvCxnSpPr>
            <p:nvPr/>
          </p:nvCxnSpPr>
          <p:spPr>
            <a:xfrm flipV="1">
              <a:off x="2744793" y="3776321"/>
              <a:ext cx="356879" cy="5273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6"/>
              <a:endCxn id="10" idx="2"/>
            </p:cNvCxnSpPr>
            <p:nvPr/>
          </p:nvCxnSpPr>
          <p:spPr>
            <a:xfrm>
              <a:off x="5219700" y="4286841"/>
              <a:ext cx="90011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12" idx="3"/>
            </p:cNvCxnSpPr>
            <p:nvPr/>
          </p:nvCxnSpPr>
          <p:spPr>
            <a:xfrm flipV="1">
              <a:off x="2790825" y="4397971"/>
              <a:ext cx="2160582" cy="1686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6"/>
              <a:endCxn id="12" idx="2"/>
            </p:cNvCxnSpPr>
            <p:nvPr/>
          </p:nvCxnSpPr>
          <p:spPr>
            <a:xfrm>
              <a:off x="4409027" y="3778797"/>
              <a:ext cx="496348" cy="50804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9" idx="2"/>
            </p:cNvCxnSpPr>
            <p:nvPr/>
          </p:nvCxnSpPr>
          <p:spPr>
            <a:xfrm flipV="1">
              <a:off x="6434137" y="4283515"/>
              <a:ext cx="1528763" cy="332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69418" y="37450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8924" y="4479399"/>
              <a:ext cx="601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66190" y="3675422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7251" y="440044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6118" y="444067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94702" y="3621634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26" name="Straight Arrow Connector 25"/>
            <p:cNvCxnSpPr>
              <a:stCxn id="11" idx="6"/>
              <a:endCxn id="25" idx="2"/>
            </p:cNvCxnSpPr>
            <p:nvPr/>
          </p:nvCxnSpPr>
          <p:spPr>
            <a:xfrm>
              <a:off x="3415997" y="3776321"/>
              <a:ext cx="678705" cy="247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50785" y="3283985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859460"/>
              </p:ext>
            </p:extLst>
          </p:nvPr>
        </p:nvGraphicFramePr>
        <p:xfrm>
          <a:off x="6660643" y="795198"/>
          <a:ext cx="531620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Vertex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Predecessor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trike="sngStrike" dirty="0"/>
                        <a:t>20</a:t>
                      </a:r>
                      <a:r>
                        <a:rPr lang="en-US" sz="2400" strike="noStrike" dirty="0"/>
                        <a:t> </a:t>
                      </a:r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trike="sngStrike" dirty="0"/>
                        <a:t>s</a:t>
                      </a:r>
                      <a:r>
                        <a:rPr lang="en-US" sz="2400" dirty="0"/>
                        <a:t>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6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One of those lines of pseudocode was a little sketchy</a:t>
            </a:r>
          </a:p>
          <a:p>
            <a:r>
              <a:rPr lang="en-US" sz="2800" dirty="0"/>
              <a:t>&gt;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let u be the closest unprocessed vertex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ADT have we talked about that might work here?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Minimum Priority Queues!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31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Minimum Priority Queues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6166219" cy="4845504"/>
          </a:xfrm>
        </p:spPr>
        <p:txBody>
          <a:bodyPr>
            <a:normAutofit/>
          </a:bodyPr>
          <a:lstStyle/>
          <a:p>
            <a:r>
              <a:rPr lang="en-US" sz="2800" dirty="0"/>
              <a:t>They won’t quite work “out of the box”. </a:t>
            </a:r>
          </a:p>
          <a:p>
            <a:r>
              <a:rPr lang="en-US" sz="2800" dirty="0"/>
              <a:t>We need the “</a:t>
            </a:r>
            <a:r>
              <a:rPr lang="en-US" sz="2800" dirty="0" err="1"/>
              <a:t>updatePriority</a:t>
            </a:r>
            <a:r>
              <a:rPr lang="en-US" sz="2800" dirty="0"/>
              <a:t>” method, which means we need the </a:t>
            </a:r>
            <a:r>
              <a:rPr lang="en-US" sz="2800" dirty="0" err="1"/>
              <a:t>KeyToIndex</a:t>
            </a:r>
            <a:r>
              <a:rPr lang="en-US" sz="2800" dirty="0"/>
              <a:t> dictionary (like Ex 2).</a:t>
            </a:r>
          </a:p>
          <a:p>
            <a:pPr lvl="1"/>
            <a:r>
              <a:rPr lang="en-US" sz="2400" dirty="0"/>
              <a:t>We’ll ignore the updates to the dictionary, but it’ll be in that method.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090311-2EF7-4C40-9B98-E8D0CBC4B2BA}"/>
              </a:ext>
            </a:extLst>
          </p:cNvPr>
          <p:cNvSpPr/>
          <p:nvPr/>
        </p:nvSpPr>
        <p:spPr>
          <a:xfrm>
            <a:off x="6974542" y="1084729"/>
            <a:ext cx="4941766" cy="52246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6CD448-FEC2-44D4-8450-635AEF5A3D97}"/>
              </a:ext>
            </a:extLst>
          </p:cNvPr>
          <p:cNvSpPr/>
          <p:nvPr/>
        </p:nvSpPr>
        <p:spPr>
          <a:xfrm>
            <a:off x="6974542" y="1067152"/>
            <a:ext cx="4941765" cy="80093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Min Priority Queue ADT</a:t>
            </a:r>
          </a:p>
        </p:txBody>
      </p:sp>
      <p:sp>
        <p:nvSpPr>
          <p:cNvPr id="9" name="TextBox 81">
            <a:extLst>
              <a:ext uri="{FF2B5EF4-FFF2-40B4-BE49-F238E27FC236}">
                <a16:creationId xmlns:a16="http://schemas.microsoft.com/office/drawing/2014/main" id="{B0D8D26D-9ACB-4762-A50D-1A845DC19735}"/>
              </a:ext>
            </a:extLst>
          </p:cNvPr>
          <p:cNvSpPr txBox="1"/>
          <p:nvPr/>
        </p:nvSpPr>
        <p:spPr>
          <a:xfrm>
            <a:off x="6971929" y="4689540"/>
            <a:ext cx="4577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err="1"/>
              <a:t>removeMin</a:t>
            </a:r>
            <a:r>
              <a:rPr lang="en-US" sz="2200" b="1" dirty="0"/>
              <a:t>()</a:t>
            </a:r>
            <a:r>
              <a:rPr lang="en-US" sz="2200" dirty="0"/>
              <a:t> – returns and removes element with the </a:t>
            </a:r>
            <a:r>
              <a:rPr lang="en-US" sz="2200" u="sng" dirty="0"/>
              <a:t>smallest</a:t>
            </a:r>
            <a:r>
              <a:rPr lang="en-US" sz="2200" dirty="0"/>
              <a:t> priority</a:t>
            </a:r>
          </a:p>
        </p:txBody>
      </p:sp>
      <p:sp>
        <p:nvSpPr>
          <p:cNvPr id="10" name="TextBox 82">
            <a:extLst>
              <a:ext uri="{FF2B5EF4-FFF2-40B4-BE49-F238E27FC236}">
                <a16:creationId xmlns:a16="http://schemas.microsoft.com/office/drawing/2014/main" id="{F8047A5A-6718-40A7-9AF4-7F28CB978ABC}"/>
              </a:ext>
            </a:extLst>
          </p:cNvPr>
          <p:cNvSpPr txBox="1"/>
          <p:nvPr/>
        </p:nvSpPr>
        <p:spPr>
          <a:xfrm>
            <a:off x="6971929" y="1857318"/>
            <a:ext cx="251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4C3282"/>
                </a:solidFill>
              </a:rPr>
              <a:t>state</a:t>
            </a:r>
          </a:p>
        </p:txBody>
      </p:sp>
      <p:sp>
        <p:nvSpPr>
          <p:cNvPr id="11" name="TextBox 83">
            <a:extLst>
              <a:ext uri="{FF2B5EF4-FFF2-40B4-BE49-F238E27FC236}">
                <a16:creationId xmlns:a16="http://schemas.microsoft.com/office/drawing/2014/main" id="{06321386-0B72-4188-BB6D-651951092E5D}"/>
              </a:ext>
            </a:extLst>
          </p:cNvPr>
          <p:cNvSpPr txBox="1"/>
          <p:nvPr/>
        </p:nvSpPr>
        <p:spPr>
          <a:xfrm>
            <a:off x="7046258" y="2851208"/>
            <a:ext cx="251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4C3282"/>
                </a:solidFill>
              </a:rPr>
              <a:t>behavior</a:t>
            </a:r>
          </a:p>
        </p:txBody>
      </p:sp>
      <p:sp>
        <p:nvSpPr>
          <p:cNvPr id="12" name="TextBox 84">
            <a:extLst>
              <a:ext uri="{FF2B5EF4-FFF2-40B4-BE49-F238E27FC236}">
                <a16:creationId xmlns:a16="http://schemas.microsoft.com/office/drawing/2014/main" id="{EABE2CBA-D8FF-4162-AF36-928C76D8DF07}"/>
              </a:ext>
            </a:extLst>
          </p:cNvPr>
          <p:cNvSpPr txBox="1"/>
          <p:nvPr/>
        </p:nvSpPr>
        <p:spPr>
          <a:xfrm>
            <a:off x="6974543" y="2172350"/>
            <a:ext cx="4760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Set of comparable values</a:t>
            </a:r>
          </a:p>
          <a:p>
            <a:r>
              <a:rPr lang="en-US" sz="2200" dirty="0"/>
              <a:t>- Ordered by “priority”</a:t>
            </a:r>
          </a:p>
        </p:txBody>
      </p:sp>
      <p:sp>
        <p:nvSpPr>
          <p:cNvPr id="13" name="TextBox 85">
            <a:extLst>
              <a:ext uri="{FF2B5EF4-FFF2-40B4-BE49-F238E27FC236}">
                <a16:creationId xmlns:a16="http://schemas.microsoft.com/office/drawing/2014/main" id="{E0A014F4-4E0B-4A05-A4C4-35BE0B6B845A}"/>
              </a:ext>
            </a:extLst>
          </p:cNvPr>
          <p:cNvSpPr txBox="1"/>
          <p:nvPr/>
        </p:nvSpPr>
        <p:spPr>
          <a:xfrm>
            <a:off x="7046259" y="3203332"/>
            <a:ext cx="4748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peek()</a:t>
            </a:r>
            <a:r>
              <a:rPr lang="en-US" sz="2200" dirty="0"/>
              <a:t> – find the element with the smallest </a:t>
            </a:r>
            <a:r>
              <a:rPr lang="en-US" sz="2200" u="sng" dirty="0"/>
              <a:t>priority</a:t>
            </a:r>
          </a:p>
        </p:txBody>
      </p:sp>
      <p:sp>
        <p:nvSpPr>
          <p:cNvPr id="14" name="TextBox 86">
            <a:extLst>
              <a:ext uri="{FF2B5EF4-FFF2-40B4-BE49-F238E27FC236}">
                <a16:creationId xmlns:a16="http://schemas.microsoft.com/office/drawing/2014/main" id="{4611FA18-39AB-46C8-AF11-45F1F911D9EF}"/>
              </a:ext>
            </a:extLst>
          </p:cNvPr>
          <p:cNvSpPr txBox="1"/>
          <p:nvPr/>
        </p:nvSpPr>
        <p:spPr>
          <a:xfrm>
            <a:off x="7046259" y="3915658"/>
            <a:ext cx="4897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insert(value) </a:t>
            </a:r>
            <a:r>
              <a:rPr lang="en-US" sz="2400" dirty="0"/>
              <a:t>– add new element to collection</a:t>
            </a:r>
          </a:p>
        </p:txBody>
      </p:sp>
      <p:sp>
        <p:nvSpPr>
          <p:cNvPr id="15" name="TextBox 86">
            <a:extLst>
              <a:ext uri="{FF2B5EF4-FFF2-40B4-BE49-F238E27FC236}">
                <a16:creationId xmlns:a16="http://schemas.microsoft.com/office/drawing/2014/main" id="{4611FA18-39AB-46C8-AF11-45F1F911D9EF}"/>
              </a:ext>
            </a:extLst>
          </p:cNvPr>
          <p:cNvSpPr txBox="1"/>
          <p:nvPr/>
        </p:nvSpPr>
        <p:spPr>
          <a:xfrm>
            <a:off x="6999246" y="5433446"/>
            <a:ext cx="479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DecreaseKey</a:t>
            </a:r>
            <a:r>
              <a:rPr lang="en-US" sz="2400" b="1" dirty="0"/>
              <a:t>(e, p) </a:t>
            </a:r>
            <a:r>
              <a:rPr lang="en-US" sz="2400" dirty="0"/>
              <a:t>– decreases priority of element e down to p.</a:t>
            </a:r>
          </a:p>
        </p:txBody>
      </p:sp>
    </p:spTree>
    <p:extLst>
      <p:ext uri="{BB962C8B-B14F-4D97-AF65-F5344CB8AC3E}">
        <p14:creationId xmlns:p14="http://schemas.microsoft.com/office/powerpoint/2010/main" val="5585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5238" y="1061666"/>
                <a:ext cx="8649444" cy="581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initialize distances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initialize MPQ as a Min Priority Queue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add source at priority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while(MPQ is not empty){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 =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MPQ.removeMin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) //if v not in MPQ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MPQ.insert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(v,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else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MPQ.decreaseKey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(v,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			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061666"/>
                <a:ext cx="8649444" cy="5816977"/>
              </a:xfrm>
              <a:prstGeom prst="rect">
                <a:avLst/>
              </a:prstGeom>
              <a:blipFill rotWithShape="0">
                <a:blip r:embed="rId2"/>
                <a:stretch>
                  <a:fillRect l="-564" t="-524" b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786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24D18B-1A07-0AC4-183B-6DB06305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Edge Weights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01607-CB3E-22B7-1F88-D50A12177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2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36" y="5168630"/>
            <a:ext cx="2095829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Queue:</a:t>
            </a:r>
          </a:p>
          <a:p>
            <a:r>
              <a:rPr lang="en-US" dirty="0"/>
              <a:t>Finished: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62369" y="2253089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013754" y="4183587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47789" y="4753941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58927" y="2981961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91477" y="3168139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34533" y="3994725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16940" y="2931599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75714" y="3870173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70203" y="3357000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1336161" y="3545862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10525512" y="4505994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9856940" y="4317132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9912256" y="4183587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9723395" y="3359684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10336650" y="3170823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9340092" y="2441951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8594663" y="3120461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8539347" y="2575496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8264576" y="3309322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8453437" y="4059035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7592610" y="3120461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7592610" y="3679407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81300" y="6131677"/>
            <a:ext cx="34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75465" y="613167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4230" y="517896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22033" y="5666076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96617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60574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38447" y="6131677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94096" y="5666076"/>
            <a:ext cx="3962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24531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88488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63250" y="298022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13754" y="418011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91477" y="31612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82832" y="31646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383466" y="518929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4112" y="397148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7433" y="472707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24175" y="414357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994793" y="417909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62540" y="518929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0138" y="29861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037" y="2254580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31729" y="2919004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6666" y="297995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374767" y="517896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84359" y="386069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252445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63915" y="4021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431887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7655" y="400867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383466" y="520378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686763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65967" y="474800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2387951" y="5197276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2111" y="475987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641" y="227516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2941639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7701" y="225308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17710" y="293169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409384" y="5214165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196515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64575" y="2906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464" y="335006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3516403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417287" y="519245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66233" y="38539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138416" y="38512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3451391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412663" y="5151176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402118" y="516059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364" y="335517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65009" y="33570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3780056" y="611351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53641" y="1309803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8" grpId="0" animBg="1"/>
      <p:bldP spid="88" grpId="1" animBg="1"/>
      <p:bldP spid="93" grpId="0"/>
      <p:bldP spid="93" grpId="1"/>
      <p:bldP spid="94" grpId="0"/>
      <p:bldP spid="94" grpId="1"/>
      <p:bldP spid="95" grpId="0"/>
      <p:bldP spid="96" grpId="0" animBg="1"/>
      <p:bldP spid="96" grpId="1" animBg="1"/>
      <p:bldP spid="100" grpId="0"/>
      <p:bldP spid="100" grpId="1"/>
      <p:bldP spid="101" grpId="0"/>
      <p:bldP spid="101" grpId="1"/>
      <p:bldP spid="105" grpId="0" animBg="1"/>
      <p:bldP spid="105" grpId="1" animBg="1"/>
      <p:bldP spid="106" grpId="0" animBg="1"/>
      <p:bldP spid="106" grpId="1" animBg="1"/>
      <p:bldP spid="107" grpId="0" animBg="1"/>
      <p:bldP spid="103" grpId="0" animBg="1"/>
      <p:bldP spid="103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09" grpId="0" animBg="1"/>
      <p:bldP spid="109" grpId="1" animBg="1"/>
      <p:bldP spid="83" grpId="0" animBg="1"/>
      <p:bldP spid="114" grpId="0" animBg="1"/>
      <p:bldP spid="114" grpId="1" animBg="1"/>
      <p:bldP spid="115" grpId="0" animBg="1"/>
      <p:bldP spid="116" grpId="0" animBg="1"/>
      <p:bldP spid="118" grpId="0" animBg="1"/>
      <p:bldP spid="119" grpId="0" animBg="1"/>
      <p:bldP spid="121" grpId="0" animBg="1"/>
      <p:bldP spid="122" grpId="0"/>
      <p:bldP spid="122" grpId="1"/>
      <p:bldP spid="123" grpId="0" animBg="1"/>
      <p:bldP spid="124" grpId="0" animBg="1"/>
      <p:bldP spid="120" grpId="0" animBg="1"/>
      <p:bldP spid="120" grpId="1" animBg="1"/>
      <p:bldP spid="126" grpId="0" animBg="1"/>
      <p:bldP spid="128" grpId="0" animBg="1"/>
      <p:bldP spid="129" grpId="0" animBg="1"/>
      <p:bldP spid="130" grpId="0" animBg="1"/>
      <p:bldP spid="125" grpId="0" animBg="1"/>
      <p:bldP spid="125" grpId="1" animBg="1"/>
      <p:bldP spid="132" grpId="0" animBg="1"/>
      <p:bldP spid="133" grpId="0" animBg="1"/>
      <p:bldP spid="131" grpId="0" animBg="1"/>
      <p:bldP spid="131" grpId="1" animBg="1"/>
      <p:bldP spid="134" grpId="0" animBg="1"/>
      <p:bldP spid="134" grpId="1" animBg="1"/>
      <p:bldP spid="135" grpId="0" animBg="1"/>
      <p:bldP spid="136" grpId="0" animBg="1"/>
      <p:bldP spid="137" grpId="0" animBg="1"/>
      <p:bldP spid="138" grpId="0" animBg="1"/>
      <p:bldP spid="139" grpId="0"/>
      <p:bldP spid="139" grpId="1"/>
      <p:bldP spid="140" grpId="0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Edge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>
            <a:normAutofit/>
          </a:bodyPr>
          <a:lstStyle/>
          <a:p>
            <a:r>
              <a:rPr lang="en-US" sz="2800" dirty="0"/>
              <a:t>What’s the shortest way to get from s to t?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372761" y="2133600"/>
            <a:ext cx="6504491" cy="2334064"/>
            <a:chOff x="2410083" y="2461323"/>
            <a:chExt cx="6504491" cy="2334064"/>
          </a:xfrm>
        </p:grpSpPr>
        <p:sp>
          <p:nvSpPr>
            <p:cNvPr id="7" name="Oval 6"/>
            <p:cNvSpPr/>
            <p:nvPr/>
          </p:nvSpPr>
          <p:spPr>
            <a:xfrm>
              <a:off x="2410083" y="3250711"/>
              <a:ext cx="352460" cy="3524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562114" y="3250711"/>
              <a:ext cx="352460" cy="3524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467462" y="3955632"/>
              <a:ext cx="352460" cy="3524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467463" y="2513749"/>
              <a:ext cx="352460" cy="3524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411334" y="3955632"/>
              <a:ext cx="352460" cy="3524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4" name="Straight Arrow Connector 13"/>
            <p:cNvCxnSpPr>
              <a:stCxn id="7" idx="7"/>
              <a:endCxn id="10" idx="3"/>
            </p:cNvCxnSpPr>
            <p:nvPr/>
          </p:nvCxnSpPr>
          <p:spPr>
            <a:xfrm flipV="1">
              <a:off x="2710926" y="2814593"/>
              <a:ext cx="808154" cy="487735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9" idx="0"/>
            </p:cNvCxnSpPr>
            <p:nvPr/>
          </p:nvCxnSpPr>
          <p:spPr>
            <a:xfrm>
              <a:off x="3643692" y="2898620"/>
              <a:ext cx="1" cy="1057011"/>
            </a:xfrm>
            <a:prstGeom prst="straightConnector1">
              <a:avLst/>
            </a:prstGeom>
            <a:ln w="2857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6"/>
              <a:endCxn id="13" idx="1"/>
            </p:cNvCxnSpPr>
            <p:nvPr/>
          </p:nvCxnSpPr>
          <p:spPr>
            <a:xfrm>
              <a:off x="3819923" y="2689980"/>
              <a:ext cx="1643028" cy="131726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</p:cNvCxnSpPr>
            <p:nvPr/>
          </p:nvCxnSpPr>
          <p:spPr>
            <a:xfrm flipV="1">
              <a:off x="3819922" y="4131861"/>
              <a:ext cx="1574626" cy="1"/>
            </a:xfrm>
            <a:prstGeom prst="straightConnector1">
              <a:avLst/>
            </a:prstGeom>
            <a:ln w="2857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8" idx="4"/>
              <a:endCxn id="13" idx="6"/>
            </p:cNvCxnSpPr>
            <p:nvPr/>
          </p:nvCxnSpPr>
          <p:spPr>
            <a:xfrm flipH="1">
              <a:off x="5763794" y="3603172"/>
              <a:ext cx="2974550" cy="528691"/>
            </a:xfrm>
            <a:prstGeom prst="straightConnector1">
              <a:avLst/>
            </a:prstGeom>
            <a:ln w="28575"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745321" y="2461323"/>
              <a:ext cx="352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28571" y="3280699"/>
              <a:ext cx="352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38411" y="2975062"/>
              <a:ext cx="58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-5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27858" y="4272167"/>
              <a:ext cx="352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87654" y="3954378"/>
              <a:ext cx="535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7010" y="4364871"/>
                <a:ext cx="1168371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s, </a:t>
                </a:r>
                <a:r>
                  <a:rPr lang="en-US" sz="2800" dirty="0" err="1"/>
                  <a:t>u,v,w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u,v,w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u,v,w</a:t>
                </a:r>
                <a:r>
                  <a:rPr lang="en-US" sz="2800" dirty="0"/>
                  <a:t>, … </a:t>
                </a:r>
              </a:p>
              <a:p>
                <a:r>
                  <a:rPr lang="en-US" sz="2800" dirty="0"/>
                  <a:t>There is no shortest way. You can always go around </a:t>
                </a:r>
                <a:r>
                  <a:rPr lang="en-US" sz="2800" dirty="0" err="1"/>
                  <a:t>u,v,w</a:t>
                </a:r>
                <a:r>
                  <a:rPr lang="en-US" sz="2800" dirty="0"/>
                  <a:t> once more. </a:t>
                </a:r>
              </a:p>
              <a:p>
                <a:r>
                  <a:rPr lang="en-US" sz="2800" dirty="0"/>
                  <a:t>If there’s a </a:t>
                </a:r>
                <a:r>
                  <a:rPr lang="en-US" sz="2800" b="1" dirty="0"/>
                  <a:t>negative weight cycle </a:t>
                </a:r>
                <a:r>
                  <a:rPr lang="en-US" sz="2800" dirty="0"/>
                  <a:t>shortest paths are </a:t>
                </a:r>
                <a:r>
                  <a:rPr lang="en-US" sz="2800" b="1" dirty="0"/>
                  <a:t>undefined.</a:t>
                </a:r>
              </a:p>
              <a:p>
                <a:r>
                  <a:rPr lang="en-US" sz="2800" dirty="0"/>
                  <a:t>Undefined means “there is no correct answer” (or “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2800" dirty="0"/>
                  <a:t> is the closest thing to a correct answer”)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10" y="4364871"/>
                <a:ext cx="11683715" cy="2246769"/>
              </a:xfrm>
              <a:prstGeom prst="rect">
                <a:avLst/>
              </a:prstGeom>
              <a:blipFill>
                <a:blip r:embed="rId2"/>
                <a:stretch>
                  <a:fillRect l="-1096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0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Edge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there are negative edge weights, but no negative weight cycle, shortest paths are still defined.</a:t>
            </a:r>
          </a:p>
          <a:p>
            <a:endParaRPr lang="en-US" sz="2800" dirty="0"/>
          </a:p>
          <a:p>
            <a:r>
              <a:rPr lang="en-US" sz="2800" dirty="0"/>
              <a:t>For today we’ll assume all of the weights are positive</a:t>
            </a:r>
          </a:p>
          <a:p>
            <a:pPr lvl="1"/>
            <a:r>
              <a:rPr lang="en-US" sz="2800" dirty="0"/>
              <a:t>For </a:t>
            </a:r>
            <a:r>
              <a:rPr lang="en-US" sz="2800" dirty="0" err="1"/>
              <a:t>GoogleMaps</a:t>
            </a:r>
            <a:r>
              <a:rPr lang="en-US" sz="2800" dirty="0"/>
              <a:t> that definitely makes sense.</a:t>
            </a:r>
          </a:p>
          <a:p>
            <a:pPr lvl="1"/>
            <a:r>
              <a:rPr lang="en-US" sz="2800" dirty="0"/>
              <a:t>Sometimes negative weights make sense. </a:t>
            </a:r>
          </a:p>
          <a:p>
            <a:pPr lvl="1"/>
            <a:r>
              <a:rPr lang="en-US" sz="2800" b="1" dirty="0"/>
              <a:t>Dijkstra’s algorithm doesn’t work for those graphs </a:t>
            </a:r>
          </a:p>
          <a:p>
            <a:pPr lvl="1"/>
            <a:r>
              <a:rPr lang="en-US" sz="2800" dirty="0"/>
              <a:t>There are other algorithms that do work (ask Robbie later)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7658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9C0204-318F-8BE6-17F3-AB5A2420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Graph Algorithm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CBB74-109E-7DD2-CE06-F850A39AB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27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94711"/>
          </a:xfrm>
        </p:spPr>
        <p:txBody>
          <a:bodyPr>
            <a:noAutofit/>
          </a:bodyPr>
          <a:lstStyle/>
          <a:p>
            <a:r>
              <a:rPr lang="en-US" sz="2800" dirty="0"/>
              <a:t>Today’s next problem: Given a bunch of courses with prerequisites, find an order to take the courses 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7572" y="2764005"/>
            <a:ext cx="1702985" cy="586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Math 126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571" y="3812948"/>
            <a:ext cx="1702985" cy="586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142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1106" y="3182755"/>
            <a:ext cx="1702985" cy="586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143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7042" y="3856292"/>
            <a:ext cx="1702985" cy="586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7042" y="2648602"/>
            <a:ext cx="1702985" cy="586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331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34169" y="4442605"/>
            <a:ext cx="1702985" cy="586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332</a:t>
            </a:r>
          </a:p>
        </p:txBody>
      </p:sp>
      <p:cxnSp>
        <p:nvCxnSpPr>
          <p:cNvPr id="13" name="Straight Arrow Connector 12"/>
          <p:cNvCxnSpPr>
            <a:stCxn id="6" idx="3"/>
            <a:endCxn id="8" idx="1"/>
          </p:cNvCxnSpPr>
          <p:nvPr/>
        </p:nvCxnSpPr>
        <p:spPr>
          <a:xfrm>
            <a:off x="2460557" y="3057430"/>
            <a:ext cx="980549" cy="41875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>
          <a:xfrm flipV="1">
            <a:off x="2460556" y="3476180"/>
            <a:ext cx="980550" cy="63019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0" idx="1"/>
          </p:cNvCxnSpPr>
          <p:nvPr/>
        </p:nvCxnSpPr>
        <p:spPr>
          <a:xfrm flipV="1">
            <a:off x="5144091" y="2942027"/>
            <a:ext cx="812951" cy="534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5144091" y="3476180"/>
            <a:ext cx="812951" cy="673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1" idx="1"/>
          </p:cNvCxnSpPr>
          <p:nvPr/>
        </p:nvCxnSpPr>
        <p:spPr>
          <a:xfrm>
            <a:off x="7660027" y="4149717"/>
            <a:ext cx="1074142" cy="5863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076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Dependencies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834514"/>
          </a:xfrm>
        </p:spPr>
        <p:txBody>
          <a:bodyPr>
            <a:noAutofit/>
          </a:bodyPr>
          <a:lstStyle/>
          <a:p>
            <a:r>
              <a:rPr lang="en-US" sz="2800" dirty="0"/>
              <a:t>Given a directed graph G, where we have an edge from u to v if u must happen before v.</a:t>
            </a:r>
          </a:p>
          <a:p>
            <a:r>
              <a:rPr lang="en-US" sz="2800" dirty="0"/>
              <a:t>Can we find an order that </a:t>
            </a:r>
            <a:r>
              <a:rPr lang="en-US" sz="2800" b="1" dirty="0"/>
              <a:t>respects dependencies</a:t>
            </a:r>
            <a:r>
              <a:rPr lang="en-US" sz="28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238" y="3234448"/>
            <a:ext cx="10168961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b="1" dirty="0"/>
              <a:t>Given: </a:t>
            </a:r>
            <a:r>
              <a:rPr lang="en-US" sz="2800" dirty="0"/>
              <a:t>a directed graph G</a:t>
            </a:r>
          </a:p>
          <a:p>
            <a:r>
              <a:rPr lang="en-US" sz="2800" b="1" dirty="0"/>
              <a:t>Find: </a:t>
            </a:r>
            <a:r>
              <a:rPr lang="en-US" sz="2800" dirty="0"/>
              <a:t>an ordering of the vertices so all edges go from left to right.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7" y="3240799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Topological Sort (aka Topological Ordering)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107" y="5035127"/>
            <a:ext cx="110415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Uses: </a:t>
            </a:r>
          </a:p>
          <a:p>
            <a:r>
              <a:rPr lang="en-US" sz="2800" dirty="0"/>
              <a:t>Compiling multiple files</a:t>
            </a:r>
          </a:p>
          <a:p>
            <a:r>
              <a:rPr lang="en-US" sz="2800" dirty="0"/>
              <a:t>Graduating.</a:t>
            </a:r>
          </a:p>
        </p:txBody>
      </p:sp>
    </p:spTree>
    <p:extLst>
      <p:ext uri="{BB962C8B-B14F-4D97-AF65-F5344CB8AC3E}">
        <p14:creationId xmlns:p14="http://schemas.microsoft.com/office/powerpoint/2010/main" val="39199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9489"/>
          </a:xfrm>
        </p:spPr>
        <p:txBody>
          <a:bodyPr/>
          <a:lstStyle/>
          <a:p>
            <a:r>
              <a:rPr lang="en-US" dirty="0"/>
              <a:t>A course prerequisite chart and a possible topological ordering.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4872" y="2129784"/>
            <a:ext cx="1598022" cy="61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Math 126</a:t>
            </a:r>
          </a:p>
        </p:txBody>
      </p:sp>
      <p:sp>
        <p:nvSpPr>
          <p:cNvPr id="7" name="Rectangle 6"/>
          <p:cNvSpPr/>
          <p:nvPr/>
        </p:nvSpPr>
        <p:spPr>
          <a:xfrm>
            <a:off x="884872" y="3072786"/>
            <a:ext cx="1598022" cy="61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142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6069" y="2579440"/>
            <a:ext cx="1598022" cy="61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143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7798" y="3259824"/>
            <a:ext cx="1598022" cy="61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2420" y="2084525"/>
            <a:ext cx="1598022" cy="61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331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47012" y="3638558"/>
            <a:ext cx="1598022" cy="61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332</a:t>
            </a:r>
          </a:p>
        </p:txBody>
      </p:sp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>
            <a:off x="2482894" y="2437484"/>
            <a:ext cx="1063175" cy="449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 flipV="1">
            <a:off x="2482894" y="2887140"/>
            <a:ext cx="1063175" cy="49334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0" idx="1"/>
          </p:cNvCxnSpPr>
          <p:nvPr/>
        </p:nvCxnSpPr>
        <p:spPr>
          <a:xfrm flipV="1">
            <a:off x="5144091" y="2392225"/>
            <a:ext cx="528329" cy="494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>
            <a:off x="5144091" y="2887140"/>
            <a:ext cx="493707" cy="680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11" idx="1"/>
          </p:cNvCxnSpPr>
          <p:nvPr/>
        </p:nvCxnSpPr>
        <p:spPr>
          <a:xfrm>
            <a:off x="7235820" y="3567524"/>
            <a:ext cx="811192" cy="378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5082" y="5109328"/>
            <a:ext cx="1700389" cy="549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Math 126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03491" y="5127404"/>
            <a:ext cx="1700389" cy="549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142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04330" y="5127404"/>
            <a:ext cx="1700389" cy="549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143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23027" y="5122569"/>
            <a:ext cx="1700389" cy="549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40633" y="5116433"/>
            <a:ext cx="1700389" cy="549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331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192242" y="5116434"/>
            <a:ext cx="1700389" cy="549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CSE 332</a:t>
            </a:r>
          </a:p>
        </p:txBody>
      </p:sp>
      <p:cxnSp>
        <p:nvCxnSpPr>
          <p:cNvPr id="25" name="Curved Connector 24"/>
          <p:cNvCxnSpPr>
            <a:stCxn id="17" idx="2"/>
            <a:endCxn id="19" idx="2"/>
          </p:cNvCxnSpPr>
          <p:nvPr/>
        </p:nvCxnSpPr>
        <p:spPr>
          <a:xfrm rot="16200000" flipH="1">
            <a:off x="2990863" y="3713243"/>
            <a:ext cx="18076" cy="3909248"/>
          </a:xfrm>
          <a:prstGeom prst="curvedConnector3">
            <a:avLst>
              <a:gd name="adj1" fmla="val 136466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8" idx="0"/>
            <a:endCxn id="19" idx="0"/>
          </p:cNvCxnSpPr>
          <p:nvPr/>
        </p:nvCxnSpPr>
        <p:spPr>
          <a:xfrm rot="5400000" flipH="1" flipV="1">
            <a:off x="3954105" y="4126985"/>
            <a:ext cx="12700" cy="2000839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0" idx="0"/>
            <a:endCxn id="22" idx="0"/>
          </p:cNvCxnSpPr>
          <p:nvPr/>
        </p:nvCxnSpPr>
        <p:spPr>
          <a:xfrm rot="5400000" flipH="1" flipV="1">
            <a:off x="9004762" y="3084895"/>
            <a:ext cx="6135" cy="4069215"/>
          </a:xfrm>
          <a:prstGeom prst="curvedConnector3">
            <a:avLst>
              <a:gd name="adj1" fmla="val 3826161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 rot="5400000" flipH="1" flipV="1">
            <a:off x="5961455" y="4097562"/>
            <a:ext cx="4835" cy="2018697"/>
          </a:xfrm>
          <a:prstGeom prst="curvedConnector3">
            <a:avLst>
              <a:gd name="adj1" fmla="val 5605398"/>
            </a:avLst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rot="16200000" flipH="1">
            <a:off x="7047182" y="3723796"/>
            <a:ext cx="18076" cy="3909248"/>
          </a:xfrm>
          <a:prstGeom prst="curvedConnector3">
            <a:avLst>
              <a:gd name="adj1" fmla="val 1834017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830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always order a graph?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764" y="5449099"/>
            <a:ext cx="11443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graph has a topological ordering if and only if it is a DAG.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764" y="4091147"/>
            <a:ext cx="8072372" cy="106846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A directed graph without any cycles.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764" y="4086623"/>
            <a:ext cx="8072372" cy="52774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Directed Acyclic Graph (DAG)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23210" y="1995479"/>
            <a:ext cx="2241866" cy="1533222"/>
            <a:chOff x="4288524" y="2294040"/>
            <a:chExt cx="1856189" cy="1269456"/>
          </a:xfrm>
        </p:grpSpPr>
        <p:sp>
          <p:nvSpPr>
            <p:cNvPr id="9" name="Oval 8"/>
            <p:cNvSpPr/>
            <p:nvPr/>
          </p:nvSpPr>
          <p:spPr>
            <a:xfrm>
              <a:off x="5006611" y="2294040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288524" y="3081168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651862" y="3081168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3" name="Straight Arrow Connector 12"/>
            <p:cNvCxnSpPr>
              <a:stCxn id="10" idx="7"/>
              <a:endCxn id="9" idx="3"/>
            </p:cNvCxnSpPr>
            <p:nvPr/>
          </p:nvCxnSpPr>
          <p:spPr>
            <a:xfrm flipV="1">
              <a:off x="4709199" y="2705733"/>
              <a:ext cx="369588" cy="4460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5"/>
              <a:endCxn id="11" idx="0"/>
            </p:cNvCxnSpPr>
            <p:nvPr/>
          </p:nvCxnSpPr>
          <p:spPr>
            <a:xfrm>
              <a:off x="5427286" y="2705733"/>
              <a:ext cx="471002" cy="3754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2"/>
              <a:endCxn id="10" idx="6"/>
            </p:cNvCxnSpPr>
            <p:nvPr/>
          </p:nvCxnSpPr>
          <p:spPr>
            <a:xfrm flipH="1">
              <a:off x="4781375" y="3322332"/>
              <a:ext cx="8704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31520" y="1277943"/>
            <a:ext cx="1071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you topologically order this graph?</a:t>
            </a:r>
          </a:p>
        </p:txBody>
      </p:sp>
    </p:spTree>
    <p:extLst>
      <p:ext uri="{BB962C8B-B14F-4D97-AF65-F5344CB8AC3E}">
        <p14:creationId xmlns:p14="http://schemas.microsoft.com/office/powerpoint/2010/main" val="41782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a DAG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8634"/>
          </a:xfrm>
        </p:spPr>
        <p:txBody>
          <a:bodyPr>
            <a:normAutofit/>
          </a:bodyPr>
          <a:lstStyle/>
          <a:p>
            <a:r>
              <a:rPr lang="en-US" sz="2800" dirty="0"/>
              <a:t>Does this graph have a topological ordering? If so find one.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69463" y="2091254"/>
            <a:ext cx="4174860" cy="2000455"/>
            <a:chOff x="2825114" y="2255859"/>
            <a:chExt cx="3383038" cy="1621040"/>
          </a:xfrm>
        </p:grpSpPr>
        <p:sp>
          <p:nvSpPr>
            <p:cNvPr id="6" name="Oval 5"/>
            <p:cNvSpPr/>
            <p:nvPr/>
          </p:nvSpPr>
          <p:spPr>
            <a:xfrm>
              <a:off x="2825114" y="2294039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176710" y="3394571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53171" y="2255859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715301" y="3394571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676017" y="2288017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12" name="Straight Arrow Connector 11"/>
            <p:cNvCxnSpPr>
              <a:stCxn id="6" idx="5"/>
              <a:endCxn id="7" idx="1"/>
            </p:cNvCxnSpPr>
            <p:nvPr/>
          </p:nvCxnSpPr>
          <p:spPr>
            <a:xfrm>
              <a:off x="3245789" y="2705732"/>
              <a:ext cx="1003097" cy="7594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6"/>
              <a:endCxn id="8" idx="2"/>
            </p:cNvCxnSpPr>
            <p:nvPr/>
          </p:nvCxnSpPr>
          <p:spPr>
            <a:xfrm flipV="1">
              <a:off x="3317965" y="2497023"/>
              <a:ext cx="835206" cy="381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4"/>
              <a:endCxn id="7" idx="0"/>
            </p:cNvCxnSpPr>
            <p:nvPr/>
          </p:nvCxnSpPr>
          <p:spPr>
            <a:xfrm>
              <a:off x="4399597" y="2738187"/>
              <a:ext cx="23539" cy="6563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10" idx="2"/>
            </p:cNvCxnSpPr>
            <p:nvPr/>
          </p:nvCxnSpPr>
          <p:spPr>
            <a:xfrm>
              <a:off x="4646022" y="2497023"/>
              <a:ext cx="1029995" cy="321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5"/>
              <a:endCxn id="9" idx="1"/>
            </p:cNvCxnSpPr>
            <p:nvPr/>
          </p:nvCxnSpPr>
          <p:spPr>
            <a:xfrm>
              <a:off x="4573846" y="2667552"/>
              <a:ext cx="1213631" cy="7976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6861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a DAG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8634"/>
          </a:xfrm>
        </p:spPr>
        <p:txBody>
          <a:bodyPr>
            <a:normAutofit/>
          </a:bodyPr>
          <a:lstStyle/>
          <a:p>
            <a:r>
              <a:rPr lang="en-US" sz="2800" dirty="0"/>
              <a:t>Does this graph have a topological ordering? If so find one.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69463" y="2091254"/>
            <a:ext cx="4174860" cy="2000455"/>
            <a:chOff x="2825114" y="2255859"/>
            <a:chExt cx="3383038" cy="1621040"/>
          </a:xfrm>
        </p:grpSpPr>
        <p:sp>
          <p:nvSpPr>
            <p:cNvPr id="6" name="Oval 5"/>
            <p:cNvSpPr/>
            <p:nvPr/>
          </p:nvSpPr>
          <p:spPr>
            <a:xfrm>
              <a:off x="2825114" y="2294039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176710" y="3394571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53171" y="2255859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715301" y="3394571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676017" y="2288017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12" name="Straight Arrow Connector 11"/>
            <p:cNvCxnSpPr>
              <a:stCxn id="6" idx="5"/>
              <a:endCxn id="7" idx="1"/>
            </p:cNvCxnSpPr>
            <p:nvPr/>
          </p:nvCxnSpPr>
          <p:spPr>
            <a:xfrm>
              <a:off x="3245789" y="2705732"/>
              <a:ext cx="1003097" cy="7594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6"/>
              <a:endCxn id="8" idx="2"/>
            </p:cNvCxnSpPr>
            <p:nvPr/>
          </p:nvCxnSpPr>
          <p:spPr>
            <a:xfrm flipV="1">
              <a:off x="3317965" y="2497023"/>
              <a:ext cx="835206" cy="381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4"/>
              <a:endCxn id="7" idx="0"/>
            </p:cNvCxnSpPr>
            <p:nvPr/>
          </p:nvCxnSpPr>
          <p:spPr>
            <a:xfrm>
              <a:off x="4399597" y="2738187"/>
              <a:ext cx="23539" cy="6563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10" idx="2"/>
            </p:cNvCxnSpPr>
            <p:nvPr/>
          </p:nvCxnSpPr>
          <p:spPr>
            <a:xfrm>
              <a:off x="4646022" y="2497023"/>
              <a:ext cx="1029995" cy="321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5"/>
              <a:endCxn id="9" idx="1"/>
            </p:cNvCxnSpPr>
            <p:nvPr/>
          </p:nvCxnSpPr>
          <p:spPr>
            <a:xfrm>
              <a:off x="4573846" y="2667552"/>
              <a:ext cx="1213631" cy="7976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73826" y="4412695"/>
            <a:ext cx="11790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a vertex doesn’t have any edges going into it, we can add it to the ordering.</a:t>
            </a:r>
          </a:p>
          <a:p>
            <a:r>
              <a:rPr lang="en-US" sz="2800" dirty="0"/>
              <a:t>More generally, if the only incoming edges are from vertices already in the ordering, it’s safe to add.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8060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a Topological Ordering?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0896" y="1518554"/>
            <a:ext cx="7680960" cy="5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TopologicalSort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Vertex source)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count how many incoming edges each vertex has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Collection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Collection()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(Vertex v in G){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v.edgesRemaining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List() 	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		u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toProcess.remove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topOrder.insert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(u)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(edge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leaving u){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v.edgesRemaining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v.edgesRemaining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0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62369" y="2253089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013754" y="4183587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47789" y="4753941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58927" y="2981961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91477" y="3168139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34533" y="3994725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16940" y="2931599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75714" y="3870173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70203" y="3357000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1336161" y="3545862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10525512" y="4505994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9856940" y="4317132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9912256" y="4183587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9723395" y="3359684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10336650" y="3170823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9340092" y="2441951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8594663" y="3120461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8539347" y="2575496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8264576" y="3309322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8453437" y="4059035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7592610" y="3120461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7592610" y="3679407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63250" y="298022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13754" y="418011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91477" y="31612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382832" y="31646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4112" y="397148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7433" y="472707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1024175" y="414357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994793" y="417909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0138" y="29861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037" y="2254580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31729" y="2919004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956666" y="297995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84359" y="386069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63915" y="4021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527655" y="400867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65967" y="474800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52111" y="475987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77641" y="227516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7701" y="225308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17710" y="293169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264575" y="2906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464" y="335006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066233" y="38539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138416" y="38512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72364" y="335517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265009" y="33570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453641" y="1309803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5428687"/>
                <a:ext cx="11187258" cy="880673"/>
              </a:xfrm>
            </p:spPr>
            <p:txBody>
              <a:bodyPr/>
              <a:lstStyle/>
              <a:p>
                <a:r>
                  <a:rPr lang="en-US" dirty="0"/>
                  <a:t>What’s the running time of this algorithm?</a:t>
                </a:r>
              </a:p>
              <a:p>
                <a:r>
                  <a:rPr lang="en-US" dirty="0"/>
                  <a:t>We visit each vertex at most twice, and each edge at most once: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+ 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Content Placeholder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5428687"/>
                <a:ext cx="11187258" cy="880673"/>
              </a:xfrm>
              <a:blipFill rotWithShape="0">
                <a:blip r:embed="rId2"/>
                <a:stretch>
                  <a:fillRect l="-272" t="-833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895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running time?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0896" y="1518554"/>
            <a:ext cx="7680960" cy="5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TopologicalSort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 G, Vertex source)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count how many incoming edges each vertex has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Collection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Collection()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(Vertex v in G){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v.edgesRemaining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List() 	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		u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toProcess.remove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topOrder.insert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(u)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(edge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leaving u){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v.edgesRemaining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if(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v.edgesRemaining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toProcess.insert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60367" y="4669971"/>
                <a:ext cx="44213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367" y="4669971"/>
                <a:ext cx="442130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75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270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FACF-08F5-F99D-ACB5-3BB7E6E0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Topological Ordering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A2FC-C020-C720-61F3-AA2CD0929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Instead of counting incoming edges, you can actually modify DFS to find you one (think about why).</a:t>
            </a:r>
          </a:p>
          <a:p>
            <a:r>
              <a:rPr lang="en-US" sz="2800" dirty="0"/>
              <a:t>But the “count incoming edges” is a bit easier to understand (for me </a:t>
            </a:r>
            <a:r>
              <a:rPr lang="en-US" sz="2800" dirty="0">
                <a:sym typeface="Wingdings" panose="05000000000000000000" pitchFamily="2" charset="2"/>
              </a:rPr>
              <a:t>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7991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2775" y="3067050"/>
            <a:ext cx="6504161" cy="786046"/>
          </a:xfrm>
        </p:spPr>
        <p:txBody>
          <a:bodyPr/>
          <a:lstStyle/>
          <a:p>
            <a:r>
              <a:rPr lang="en-US" dirty="0"/>
              <a:t>More Graph Applications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57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Shortest path algorithms are obviously useful for </a:t>
            </a:r>
            <a:r>
              <a:rPr lang="en-US" sz="2800" dirty="0" err="1"/>
              <a:t>GoogleMaps</a:t>
            </a:r>
            <a:r>
              <a:rPr lang="en-US" sz="2800" dirty="0"/>
              <a:t>.</a:t>
            </a:r>
          </a:p>
          <a:p>
            <a:r>
              <a:rPr lang="en-US" sz="2800" dirty="0"/>
              <a:t>The wonderful thing about graphs is they can encode </a:t>
            </a:r>
            <a:r>
              <a:rPr lang="en-US" sz="2800" b="1" dirty="0"/>
              <a:t>arbitrary </a:t>
            </a:r>
            <a:r>
              <a:rPr lang="en-US" sz="2800" dirty="0"/>
              <a:t>relationships among objects.</a:t>
            </a:r>
          </a:p>
          <a:p>
            <a:endParaRPr lang="en-US" sz="2800" dirty="0"/>
          </a:p>
          <a:p>
            <a:r>
              <a:rPr lang="en-US" sz="2800" dirty="0"/>
              <a:t>I don’t care if you remember all the details.</a:t>
            </a:r>
          </a:p>
          <a:p>
            <a:r>
              <a:rPr lang="en-US" sz="2800" dirty="0"/>
              <a:t> I just want you to see that these algorithms have non-obvious applications.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92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013" y="4599515"/>
            <a:ext cx="8454461" cy="1848909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  <a:p>
            <a:r>
              <a:rPr lang="en-US" sz="2200" b="1" dirty="0"/>
              <a:t>Given:</a:t>
            </a:r>
            <a:r>
              <a:rPr lang="en-US" sz="2200" dirty="0"/>
              <a:t> a directed graph G, where each edge weight is the probability of successfully transmitting a message across that edge</a:t>
            </a:r>
          </a:p>
          <a:p>
            <a:r>
              <a:rPr lang="en-US" sz="2200" b="1" dirty="0"/>
              <a:t>Find: </a:t>
            </a:r>
            <a:r>
              <a:rPr lang="en-US" sz="2200" dirty="0"/>
              <a:t>the</a:t>
            </a:r>
            <a:r>
              <a:rPr lang="en-US" sz="2200" b="1" dirty="0"/>
              <a:t> </a:t>
            </a:r>
            <a:r>
              <a:rPr lang="en-US" sz="2200" dirty="0"/>
              <a:t>path from s to t with maximum probability of message transmission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013" y="4599515"/>
            <a:ext cx="8454461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Maximum Probability Path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8" y="1390742"/>
            <a:ext cx="10226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have a message I need to get from point s to point t. </a:t>
            </a:r>
          </a:p>
          <a:p>
            <a:r>
              <a:rPr lang="en-US" dirty="0"/>
              <a:t>But the connections are unreliable. </a:t>
            </a:r>
          </a:p>
          <a:p>
            <a:r>
              <a:rPr lang="en-US" dirty="0"/>
              <a:t>What path should I send the message along so it has the best chance of arriving?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713C38-4E13-417B-BE3D-E5178BFD9D4B}"/>
              </a:ext>
            </a:extLst>
          </p:cNvPr>
          <p:cNvGrpSpPr/>
          <p:nvPr/>
        </p:nvGrpSpPr>
        <p:grpSpPr>
          <a:xfrm>
            <a:off x="3190023" y="2254583"/>
            <a:ext cx="3935308" cy="2232333"/>
            <a:chOff x="2368092" y="2254583"/>
            <a:chExt cx="3935308" cy="223233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CB58713-5428-44DC-BDCE-06E3B262A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795123" y="2254583"/>
              <a:ext cx="618091" cy="569417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92B1B5-1510-432C-8B2C-7C8642BA6C29}"/>
                </a:ext>
              </a:extLst>
            </p:cNvPr>
            <p:cNvSpPr/>
            <p:nvPr/>
          </p:nvSpPr>
          <p:spPr>
            <a:xfrm>
              <a:off x="2368092" y="315489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7A351A-C596-43E5-937E-FEF938C4E7FE}"/>
                </a:ext>
              </a:extLst>
            </p:cNvPr>
            <p:cNvSpPr/>
            <p:nvPr/>
          </p:nvSpPr>
          <p:spPr>
            <a:xfrm>
              <a:off x="4178583" y="228601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91326B-F4C0-43BB-BC3D-C3AAF2202612}"/>
                </a:ext>
              </a:extLst>
            </p:cNvPr>
            <p:cNvSpPr/>
            <p:nvPr/>
          </p:nvSpPr>
          <p:spPr>
            <a:xfrm>
              <a:off x="4372045" y="414331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9CC620-4B56-4EDC-B0FF-2637B68428AF}"/>
                </a:ext>
              </a:extLst>
            </p:cNvPr>
            <p:cNvSpPr/>
            <p:nvPr/>
          </p:nvSpPr>
          <p:spPr>
            <a:xfrm>
              <a:off x="5989075" y="32660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19A0BB-18C1-4BDD-9C3B-AC6AD7042C91}"/>
                </a:ext>
              </a:extLst>
            </p:cNvPr>
            <p:cNvCxnSpPr>
              <a:stCxn id="11" idx="6"/>
              <a:endCxn id="13" idx="1"/>
            </p:cNvCxnSpPr>
            <p:nvPr/>
          </p:nvCxnSpPr>
          <p:spPr>
            <a:xfrm>
              <a:off x="4492908" y="244317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AB899B2-97F1-4F3B-959F-5D0FCAC9B559}"/>
                </a:ext>
              </a:extLst>
            </p:cNvPr>
            <p:cNvCxnSpPr>
              <a:stCxn id="10" idx="5"/>
              <a:endCxn id="12" idx="2"/>
            </p:cNvCxnSpPr>
            <p:nvPr/>
          </p:nvCxnSpPr>
          <p:spPr>
            <a:xfrm>
              <a:off x="2636385" y="342318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45281AE-12AD-43B3-92B5-05C20971746A}"/>
                </a:ext>
              </a:extLst>
            </p:cNvPr>
            <p:cNvCxnSpPr>
              <a:stCxn id="10" idx="6"/>
              <a:endCxn id="13" idx="2"/>
            </p:cNvCxnSpPr>
            <p:nvPr/>
          </p:nvCxnSpPr>
          <p:spPr>
            <a:xfrm>
              <a:off x="2682417" y="331205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34EE7C-B689-40F9-8D51-EC18964B53F8}"/>
                </a:ext>
              </a:extLst>
            </p:cNvPr>
            <p:cNvCxnSpPr>
              <a:stCxn id="12" idx="6"/>
              <a:endCxn id="13" idx="3"/>
            </p:cNvCxnSpPr>
            <p:nvPr/>
          </p:nvCxnSpPr>
          <p:spPr>
            <a:xfrm flipV="1">
              <a:off x="4686370" y="353431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5FD525F-D2D7-445A-8665-DE05649F4F32}"/>
                </a:ext>
              </a:extLst>
            </p:cNvPr>
            <p:cNvCxnSpPr>
              <a:stCxn id="10" idx="0"/>
              <a:endCxn id="11" idx="2"/>
            </p:cNvCxnSpPr>
            <p:nvPr/>
          </p:nvCxnSpPr>
          <p:spPr>
            <a:xfrm flipV="1">
              <a:off x="2525255" y="244317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02593A-36B9-4BBF-93AB-AFAE797F10D7}"/>
                </a:ext>
              </a:extLst>
            </p:cNvPr>
            <p:cNvSpPr txBox="1"/>
            <p:nvPr/>
          </p:nvSpPr>
          <p:spPr>
            <a:xfrm>
              <a:off x="4046006" y="3310939"/>
              <a:ext cx="6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EC4698-5C49-4EF6-9B6A-A67D08035AA6}"/>
                </a:ext>
              </a:extLst>
            </p:cNvPr>
            <p:cNvSpPr txBox="1"/>
            <p:nvPr/>
          </p:nvSpPr>
          <p:spPr>
            <a:xfrm>
              <a:off x="3328607" y="265645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5DCFF7-FE49-4589-9942-4B57F0A7BA82}"/>
                </a:ext>
              </a:extLst>
            </p:cNvPr>
            <p:cNvSpPr txBox="1"/>
            <p:nvPr/>
          </p:nvSpPr>
          <p:spPr>
            <a:xfrm>
              <a:off x="4795186" y="3705173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25CAE2-15B3-4B11-BD05-D27F316ABB53}"/>
                </a:ext>
              </a:extLst>
            </p:cNvPr>
            <p:cNvSpPr txBox="1"/>
            <p:nvPr/>
          </p:nvSpPr>
          <p:spPr>
            <a:xfrm>
              <a:off x="4594696" y="264871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17B747-2BA4-44B6-B899-149DB3A21E58}"/>
                </a:ext>
              </a:extLst>
            </p:cNvPr>
            <p:cNvSpPr txBox="1"/>
            <p:nvPr/>
          </p:nvSpPr>
          <p:spPr>
            <a:xfrm>
              <a:off x="3496176" y="3580346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EBBA11-D906-43F8-8FA2-2348C4A7B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319342" y="3962442"/>
              <a:ext cx="432760" cy="4327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464E078-0977-4436-AB15-54C9BCD7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5094327" y="2390893"/>
              <a:ext cx="406188" cy="40618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0163ACD-2CC5-42BC-A37A-62C10BCD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2282" y="3866545"/>
              <a:ext cx="504568" cy="62037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1F11370-5540-4CF6-8371-53D571757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3316" y="2978944"/>
              <a:ext cx="551380" cy="349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9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each edge’s weight be the probability a message is sent successfully across the edge.</a:t>
                </a:r>
              </a:p>
              <a:p>
                <a:r>
                  <a:rPr lang="en-US" dirty="0"/>
                  <a:t>What’s the probability we get our message all the way across a path? </a:t>
                </a:r>
              </a:p>
              <a:p>
                <a:pPr lvl="1"/>
                <a:r>
                  <a:rPr lang="en-US" dirty="0"/>
                  <a:t>It’s the product of the edge weights.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We only know how to handle sums of edge weights. </a:t>
                </a:r>
              </a:p>
              <a:p>
                <a:r>
                  <a:rPr lang="en-US" dirty="0"/>
                  <a:t>Is there a way to turn products into sums?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8F3F167-EC36-489D-A9D3-F5CCD7BAC384}"/>
              </a:ext>
            </a:extLst>
          </p:cNvPr>
          <p:cNvGrpSpPr/>
          <p:nvPr/>
        </p:nvGrpSpPr>
        <p:grpSpPr>
          <a:xfrm>
            <a:off x="5142110" y="2357323"/>
            <a:ext cx="3935308" cy="2232333"/>
            <a:chOff x="2368092" y="2254583"/>
            <a:chExt cx="3935308" cy="22323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15B5C9-01C5-4B24-A0D0-3D46CB24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795123" y="2254583"/>
              <a:ext cx="618091" cy="56941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0A4EBD-D7DA-4B8B-A6CD-53DE556090D7}"/>
                </a:ext>
              </a:extLst>
            </p:cNvPr>
            <p:cNvSpPr/>
            <p:nvPr/>
          </p:nvSpPr>
          <p:spPr>
            <a:xfrm>
              <a:off x="2368092" y="315489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F2CA9D-3A8E-497E-8528-93E2D29377DD}"/>
                </a:ext>
              </a:extLst>
            </p:cNvPr>
            <p:cNvSpPr/>
            <p:nvPr/>
          </p:nvSpPr>
          <p:spPr>
            <a:xfrm>
              <a:off x="4178583" y="228601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E8181C-4AA9-463C-9632-0159B7A54F35}"/>
                </a:ext>
              </a:extLst>
            </p:cNvPr>
            <p:cNvSpPr/>
            <p:nvPr/>
          </p:nvSpPr>
          <p:spPr>
            <a:xfrm>
              <a:off x="4372045" y="414331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F37235-F31E-44EB-A9F2-36FEEA625988}"/>
                </a:ext>
              </a:extLst>
            </p:cNvPr>
            <p:cNvSpPr/>
            <p:nvPr/>
          </p:nvSpPr>
          <p:spPr>
            <a:xfrm>
              <a:off x="5989075" y="32660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CA702F-29A9-447F-984E-B7E53E48E83F}"/>
                </a:ext>
              </a:extLst>
            </p:cNvPr>
            <p:cNvCxnSpPr>
              <a:stCxn id="9" idx="6"/>
              <a:endCxn id="11" idx="1"/>
            </p:cNvCxnSpPr>
            <p:nvPr/>
          </p:nvCxnSpPr>
          <p:spPr>
            <a:xfrm>
              <a:off x="4492908" y="244317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8CEBDB1-2F82-40FF-850F-B2B51B9C2037}"/>
                </a:ext>
              </a:extLst>
            </p:cNvPr>
            <p:cNvCxnSpPr>
              <a:stCxn id="8" idx="5"/>
              <a:endCxn id="10" idx="2"/>
            </p:cNvCxnSpPr>
            <p:nvPr/>
          </p:nvCxnSpPr>
          <p:spPr>
            <a:xfrm>
              <a:off x="2636385" y="342318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533EF8D-E08A-419D-827D-8537ECAA58C7}"/>
                </a:ext>
              </a:extLst>
            </p:cNvPr>
            <p:cNvCxnSpPr>
              <a:stCxn id="8" idx="6"/>
              <a:endCxn id="11" idx="2"/>
            </p:cNvCxnSpPr>
            <p:nvPr/>
          </p:nvCxnSpPr>
          <p:spPr>
            <a:xfrm>
              <a:off x="2682417" y="331205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83C22DC-954D-43AB-8DF0-1E9B5E4CAA07}"/>
                </a:ext>
              </a:extLst>
            </p:cNvPr>
            <p:cNvCxnSpPr>
              <a:stCxn id="10" idx="6"/>
              <a:endCxn id="11" idx="3"/>
            </p:cNvCxnSpPr>
            <p:nvPr/>
          </p:nvCxnSpPr>
          <p:spPr>
            <a:xfrm flipV="1">
              <a:off x="4686370" y="353431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9C852C9-8279-4427-B849-2C1A65375FE9}"/>
                </a:ext>
              </a:extLst>
            </p:cNvPr>
            <p:cNvCxnSpPr>
              <a:stCxn id="8" idx="0"/>
              <a:endCxn id="9" idx="2"/>
            </p:cNvCxnSpPr>
            <p:nvPr/>
          </p:nvCxnSpPr>
          <p:spPr>
            <a:xfrm flipV="1">
              <a:off x="2525255" y="244317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EE382B-95C8-4509-AF81-2F9AC00DBE71}"/>
                </a:ext>
              </a:extLst>
            </p:cNvPr>
            <p:cNvSpPr txBox="1"/>
            <p:nvPr/>
          </p:nvSpPr>
          <p:spPr>
            <a:xfrm>
              <a:off x="4046006" y="3310939"/>
              <a:ext cx="65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D88229-F2BF-4692-9049-DC39D8DD8AEA}"/>
                </a:ext>
              </a:extLst>
            </p:cNvPr>
            <p:cNvSpPr txBox="1"/>
            <p:nvPr/>
          </p:nvSpPr>
          <p:spPr>
            <a:xfrm>
              <a:off x="3328607" y="265645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59F60E-9B75-423B-B140-F06E4793DF4F}"/>
                </a:ext>
              </a:extLst>
            </p:cNvPr>
            <p:cNvSpPr txBox="1"/>
            <p:nvPr/>
          </p:nvSpPr>
          <p:spPr>
            <a:xfrm>
              <a:off x="4795186" y="3705173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89DF0A-CEC9-4DF0-9749-AD259DB22166}"/>
                </a:ext>
              </a:extLst>
            </p:cNvPr>
            <p:cNvSpPr txBox="1"/>
            <p:nvPr/>
          </p:nvSpPr>
          <p:spPr>
            <a:xfrm>
              <a:off x="4594696" y="264871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452A67-F50C-45FF-958E-4646C6550656}"/>
                </a:ext>
              </a:extLst>
            </p:cNvPr>
            <p:cNvSpPr txBox="1"/>
            <p:nvPr/>
          </p:nvSpPr>
          <p:spPr>
            <a:xfrm>
              <a:off x="3496176" y="3580346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9382E5F-4C9A-4B0F-AB4A-981EE5B06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319342" y="3962442"/>
              <a:ext cx="432760" cy="4327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485D319-2F5B-4FC8-BD81-BF38854E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 flipH="1">
              <a:off x="5094327" y="2390893"/>
              <a:ext cx="406188" cy="40618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A94BF42-D5F3-4973-B142-4D22E86EE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2282" y="3866545"/>
              <a:ext cx="504568" cy="62037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D74723-9A0E-45A7-A8CF-AC51E042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3316" y="2978944"/>
              <a:ext cx="551380" cy="349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058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 of 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2835667"/>
                <a:ext cx="11187258" cy="3473694"/>
              </a:xfrm>
            </p:spPr>
            <p:txBody>
              <a:bodyPr/>
              <a:lstStyle/>
              <a:p>
                <a:r>
                  <a:rPr lang="en-US" dirty="0"/>
                  <a:t>We’ve still got two problems.</a:t>
                </a:r>
              </a:p>
              <a:p>
                <a:r>
                  <a:rPr lang="en-US" dirty="0"/>
                  <a:t>1. When we take logs, our edge weights become negative.</a:t>
                </a:r>
              </a:p>
              <a:p>
                <a:r>
                  <a:rPr lang="en-US" dirty="0"/>
                  <a:t>2. We want the </a:t>
                </a:r>
                <a:r>
                  <a:rPr lang="en-US" i="1" dirty="0"/>
                  <a:t>maximum </a:t>
                </a:r>
                <a:r>
                  <a:rPr lang="en-US" dirty="0"/>
                  <a:t>probability of success, but that’s the longest path not the shortest one.</a:t>
                </a:r>
              </a:p>
              <a:p>
                <a:r>
                  <a:rPr lang="en-US" dirty="0"/>
                  <a:t>Multiplying all edge weights by negative one fixes both problems at once!</a:t>
                </a:r>
              </a:p>
              <a:p>
                <a:endParaRPr lang="en-US" dirty="0"/>
              </a:p>
              <a:p>
                <a:r>
                  <a:rPr lang="en-US" dirty="0"/>
                  <a:t>We </a:t>
                </a:r>
                <a:r>
                  <a:rPr lang="en-US" b="1" dirty="0"/>
                  <a:t>reduced </a:t>
                </a:r>
                <a:r>
                  <a:rPr lang="en-US" dirty="0"/>
                  <a:t>the maximum probability path problem to a shortest path problem by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()</m:t>
                        </m:r>
                      </m:e>
                    </m:func>
                  </m:oMath>
                </a14:m>
                <a:r>
                  <a:rPr lang="en-US" dirty="0"/>
                  <a:t> of each edge weight.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835667"/>
                <a:ext cx="11187258" cy="3473694"/>
              </a:xfrm>
              <a:blipFill>
                <a:blip r:embed="rId2"/>
                <a:stretch>
                  <a:fillRect l="-272" t="-2105" r="-1471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B027149D-0C9A-47E8-BC55-E698F3029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93845" y="1196667"/>
            <a:ext cx="618091" cy="56941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1C2B859-1C1E-4BA3-A0E0-C5332D4A06ED}"/>
              </a:ext>
            </a:extLst>
          </p:cNvPr>
          <p:cNvSpPr/>
          <p:nvPr/>
        </p:nvSpPr>
        <p:spPr>
          <a:xfrm>
            <a:off x="7566814" y="209697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9E8766F-16C9-4739-AD78-7DA48D0C1BF3}"/>
              </a:ext>
            </a:extLst>
          </p:cNvPr>
          <p:cNvSpPr/>
          <p:nvPr/>
        </p:nvSpPr>
        <p:spPr>
          <a:xfrm>
            <a:off x="9377305" y="122809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BDCD9A-2927-4E05-9B1A-BE3732CF57DB}"/>
              </a:ext>
            </a:extLst>
          </p:cNvPr>
          <p:cNvSpPr/>
          <p:nvPr/>
        </p:nvSpPr>
        <p:spPr>
          <a:xfrm>
            <a:off x="9570767" y="3085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001A588-B226-4C8D-9192-4BF4599392BD}"/>
              </a:ext>
            </a:extLst>
          </p:cNvPr>
          <p:cNvSpPr/>
          <p:nvPr/>
        </p:nvSpPr>
        <p:spPr>
          <a:xfrm>
            <a:off x="11187797" y="220810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45C5FC-32C4-4931-A5D8-2DE0187F291E}"/>
              </a:ext>
            </a:extLst>
          </p:cNvPr>
          <p:cNvCxnSpPr>
            <a:stCxn id="24" idx="6"/>
            <a:endCxn id="26" idx="1"/>
          </p:cNvCxnSpPr>
          <p:nvPr/>
        </p:nvCxnSpPr>
        <p:spPr>
          <a:xfrm>
            <a:off x="9691630" y="1385258"/>
            <a:ext cx="1542199" cy="8688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AFCA02-F6FA-42F2-AF1C-5AB758D3F35F}"/>
              </a:ext>
            </a:extLst>
          </p:cNvPr>
          <p:cNvCxnSpPr>
            <a:stCxn id="23" idx="5"/>
            <a:endCxn id="25" idx="2"/>
          </p:cNvCxnSpPr>
          <p:nvPr/>
        </p:nvCxnSpPr>
        <p:spPr>
          <a:xfrm>
            <a:off x="7835107" y="2365268"/>
            <a:ext cx="1735660" cy="87729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729E78-C469-435C-8DD1-513CA2B7A10A}"/>
              </a:ext>
            </a:extLst>
          </p:cNvPr>
          <p:cNvCxnSpPr>
            <a:stCxn id="23" idx="6"/>
            <a:endCxn id="26" idx="2"/>
          </p:cNvCxnSpPr>
          <p:nvPr/>
        </p:nvCxnSpPr>
        <p:spPr>
          <a:xfrm>
            <a:off x="7881139" y="2254138"/>
            <a:ext cx="3306658" cy="11113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FFA7A2-C7C7-4136-9AE7-3ADB3C89DFE8}"/>
              </a:ext>
            </a:extLst>
          </p:cNvPr>
          <p:cNvCxnSpPr>
            <a:stCxn id="25" idx="6"/>
            <a:endCxn id="26" idx="3"/>
          </p:cNvCxnSpPr>
          <p:nvPr/>
        </p:nvCxnSpPr>
        <p:spPr>
          <a:xfrm flipV="1">
            <a:off x="9885092" y="2476398"/>
            <a:ext cx="1348737" cy="76616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D46AF5-08C5-4C52-A3D0-5917E05AA5AC}"/>
              </a:ext>
            </a:extLst>
          </p:cNvPr>
          <p:cNvCxnSpPr>
            <a:stCxn id="23" idx="0"/>
            <a:endCxn id="24" idx="2"/>
          </p:cNvCxnSpPr>
          <p:nvPr/>
        </p:nvCxnSpPr>
        <p:spPr>
          <a:xfrm flipV="1">
            <a:off x="7723977" y="1385258"/>
            <a:ext cx="1653328" cy="71171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4D049D1-4FF9-48EA-9E65-45792AFA8EF3}"/>
              </a:ext>
            </a:extLst>
          </p:cNvPr>
          <p:cNvSpPr txBox="1"/>
          <p:nvPr/>
        </p:nvSpPr>
        <p:spPr>
          <a:xfrm>
            <a:off x="9244727" y="2253023"/>
            <a:ext cx="77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-0.74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9EC33F-6073-4379-9001-8284BB94E908}"/>
              </a:ext>
            </a:extLst>
          </p:cNvPr>
          <p:cNvSpPr txBox="1"/>
          <p:nvPr/>
        </p:nvSpPr>
        <p:spPr>
          <a:xfrm>
            <a:off x="8527329" y="1598542"/>
            <a:ext cx="75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-0.32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C2378B-6150-44FA-9874-4E33EBA82374}"/>
              </a:ext>
            </a:extLst>
          </p:cNvPr>
          <p:cNvSpPr txBox="1"/>
          <p:nvPr/>
        </p:nvSpPr>
        <p:spPr>
          <a:xfrm>
            <a:off x="9993908" y="2564161"/>
            <a:ext cx="72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E145B2-39AA-434D-927D-4924454ED455}"/>
              </a:ext>
            </a:extLst>
          </p:cNvPr>
          <p:cNvSpPr txBox="1"/>
          <p:nvPr/>
        </p:nvSpPr>
        <p:spPr>
          <a:xfrm>
            <a:off x="9793418" y="1683070"/>
            <a:ext cx="70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-0.51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45624D-4BFB-4A75-B52B-8B3DB248BF85}"/>
              </a:ext>
            </a:extLst>
          </p:cNvPr>
          <p:cNvSpPr txBox="1"/>
          <p:nvPr/>
        </p:nvSpPr>
        <p:spPr>
          <a:xfrm>
            <a:off x="8739561" y="2614998"/>
            <a:ext cx="87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-2.32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17DADF-8AF5-4CA2-A811-9BDB8BB2E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18064" y="2904526"/>
            <a:ext cx="432760" cy="4327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47BFB3-7D05-4142-9C3F-437DB640DD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10293049" y="1332977"/>
            <a:ext cx="406188" cy="4061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517B0B1-6276-415D-AF04-D966F37D16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1004" y="2808629"/>
            <a:ext cx="504568" cy="6203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D0A53CE-4DE9-42F7-BB36-24E50F54E3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3645" y="1931968"/>
            <a:ext cx="551380" cy="3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69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Probability Path Reduction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E740AF-A249-41C7-BCB2-E57449BB5AF1}"/>
              </a:ext>
            </a:extLst>
          </p:cNvPr>
          <p:cNvGrpSpPr/>
          <p:nvPr/>
        </p:nvGrpSpPr>
        <p:grpSpPr>
          <a:xfrm>
            <a:off x="3860562" y="1384966"/>
            <a:ext cx="3765682" cy="1707859"/>
            <a:chOff x="7566814" y="1196667"/>
            <a:chExt cx="3935308" cy="22323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FD9D6F-27B6-4AB3-8EE3-39B7B8C8B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993845" y="1196667"/>
              <a:ext cx="618091" cy="56941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8D6E3AE-4F56-46D5-A2C2-1CEE36E59EF6}"/>
                </a:ext>
              </a:extLst>
            </p:cNvPr>
            <p:cNvSpPr/>
            <p:nvPr/>
          </p:nvSpPr>
          <p:spPr>
            <a:xfrm>
              <a:off x="7566814" y="20969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BEDFEC-B005-460F-96D3-2851159D79C4}"/>
                </a:ext>
              </a:extLst>
            </p:cNvPr>
            <p:cNvSpPr/>
            <p:nvPr/>
          </p:nvSpPr>
          <p:spPr>
            <a:xfrm>
              <a:off x="9377305" y="122809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076BED-A9D1-4D8B-A17F-F80523D796D8}"/>
                </a:ext>
              </a:extLst>
            </p:cNvPr>
            <p:cNvSpPr/>
            <p:nvPr/>
          </p:nvSpPr>
          <p:spPr>
            <a:xfrm>
              <a:off x="9570767" y="308539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BAA680-49C5-47BD-A6D5-5CA454D07BF8}"/>
                </a:ext>
              </a:extLst>
            </p:cNvPr>
            <p:cNvSpPr/>
            <p:nvPr/>
          </p:nvSpPr>
          <p:spPr>
            <a:xfrm>
              <a:off x="11187797" y="220810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20B936D-69C4-4704-AACA-5D989D0E3E4A}"/>
                </a:ext>
              </a:extLst>
            </p:cNvPr>
            <p:cNvCxnSpPr>
              <a:stCxn id="10" idx="6"/>
              <a:endCxn id="12" idx="1"/>
            </p:cNvCxnSpPr>
            <p:nvPr/>
          </p:nvCxnSpPr>
          <p:spPr>
            <a:xfrm>
              <a:off x="9691630" y="1385258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50557AB-ACF3-4AD2-BF47-66B70A06680A}"/>
                </a:ext>
              </a:extLst>
            </p:cNvPr>
            <p:cNvCxnSpPr>
              <a:stCxn id="9" idx="5"/>
              <a:endCxn id="11" idx="2"/>
            </p:cNvCxnSpPr>
            <p:nvPr/>
          </p:nvCxnSpPr>
          <p:spPr>
            <a:xfrm>
              <a:off x="7835107" y="2365268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0E3D56C-C424-4474-8841-A7107D2E5F1D}"/>
                </a:ext>
              </a:extLst>
            </p:cNvPr>
            <p:cNvCxnSpPr>
              <a:stCxn id="9" idx="6"/>
              <a:endCxn id="12" idx="2"/>
            </p:cNvCxnSpPr>
            <p:nvPr/>
          </p:nvCxnSpPr>
          <p:spPr>
            <a:xfrm>
              <a:off x="7881139" y="2254138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EA8B9E5-748F-41D4-B2B7-ABD414399085}"/>
                </a:ext>
              </a:extLst>
            </p:cNvPr>
            <p:cNvCxnSpPr>
              <a:stCxn id="11" idx="6"/>
              <a:endCxn id="12" idx="3"/>
            </p:cNvCxnSpPr>
            <p:nvPr/>
          </p:nvCxnSpPr>
          <p:spPr>
            <a:xfrm flipV="1">
              <a:off x="9885092" y="2476398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AF7E1A0-7408-45AE-AFFF-301C9A0FAFA6}"/>
                </a:ext>
              </a:extLst>
            </p:cNvPr>
            <p:cNvCxnSpPr>
              <a:stCxn id="9" idx="0"/>
              <a:endCxn id="10" idx="2"/>
            </p:cNvCxnSpPr>
            <p:nvPr/>
          </p:nvCxnSpPr>
          <p:spPr>
            <a:xfrm flipV="1">
              <a:off x="7723977" y="1385258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74CF8-2350-4466-A068-7E73655186A7}"/>
                </a:ext>
              </a:extLst>
            </p:cNvPr>
            <p:cNvSpPr txBox="1"/>
            <p:nvPr/>
          </p:nvSpPr>
          <p:spPr>
            <a:xfrm>
              <a:off x="9244727" y="2253023"/>
              <a:ext cx="775632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2CF975-3B12-4CF8-ADB5-0912D108093B}"/>
                </a:ext>
              </a:extLst>
            </p:cNvPr>
            <p:cNvSpPr txBox="1"/>
            <p:nvPr/>
          </p:nvSpPr>
          <p:spPr>
            <a:xfrm>
              <a:off x="8527329" y="1598542"/>
              <a:ext cx="750284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0.32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E46852-9728-4811-84BF-EFB95872A3A8}"/>
                </a:ext>
              </a:extLst>
            </p:cNvPr>
            <p:cNvSpPr txBox="1"/>
            <p:nvPr/>
          </p:nvSpPr>
          <p:spPr>
            <a:xfrm>
              <a:off x="9993908" y="2564161"/>
              <a:ext cx="727376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0.04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DBB09C-3B55-4EF0-BEAD-E72F12E6034D}"/>
                </a:ext>
              </a:extLst>
            </p:cNvPr>
            <p:cNvSpPr txBox="1"/>
            <p:nvPr/>
          </p:nvSpPr>
          <p:spPr>
            <a:xfrm>
              <a:off x="9793418" y="1683070"/>
              <a:ext cx="704807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1ABF5D-864D-4D5F-B5AD-A5549A6B36B2}"/>
                </a:ext>
              </a:extLst>
            </p:cNvPr>
            <p:cNvSpPr txBox="1"/>
            <p:nvPr/>
          </p:nvSpPr>
          <p:spPr>
            <a:xfrm>
              <a:off x="8739561" y="2614998"/>
              <a:ext cx="875869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2.32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A656A95-65B1-4C7A-B862-9877F06DB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518064" y="2904526"/>
              <a:ext cx="432760" cy="4327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CD7CCB2-002E-4A6F-ACB1-8EA3CB748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10293049" y="1332977"/>
              <a:ext cx="406188" cy="40618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13805D-A31F-4397-9373-6A0DF2BA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1004" y="2808629"/>
              <a:ext cx="504568" cy="62037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6E20E-B4D7-46E2-A559-877D3F0AF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42038" y="1921028"/>
              <a:ext cx="551380" cy="34920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321D34A-B69A-4180-9A70-674E92AA35DB}"/>
              </a:ext>
            </a:extLst>
          </p:cNvPr>
          <p:cNvGrpSpPr/>
          <p:nvPr/>
        </p:nvGrpSpPr>
        <p:grpSpPr>
          <a:xfrm>
            <a:off x="152348" y="1412833"/>
            <a:ext cx="3426630" cy="1718133"/>
            <a:chOff x="826962" y="1186393"/>
            <a:chExt cx="3935308" cy="223233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B703A16-DE1D-4A1C-8EC5-5622D630F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253993" y="1186393"/>
              <a:ext cx="618091" cy="569417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160E9C-11E6-43AC-B581-2203AA9AD675}"/>
                </a:ext>
              </a:extLst>
            </p:cNvPr>
            <p:cNvSpPr/>
            <p:nvPr/>
          </p:nvSpPr>
          <p:spPr>
            <a:xfrm>
              <a:off x="826962" y="20867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7593846-BBD7-46C9-A7B1-CA6360953BC3}"/>
                </a:ext>
              </a:extLst>
            </p:cNvPr>
            <p:cNvSpPr/>
            <p:nvPr/>
          </p:nvSpPr>
          <p:spPr>
            <a:xfrm>
              <a:off x="2637453" y="121782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FD00FD-8393-48BD-92F5-116E445618A8}"/>
                </a:ext>
              </a:extLst>
            </p:cNvPr>
            <p:cNvSpPr/>
            <p:nvPr/>
          </p:nvSpPr>
          <p:spPr>
            <a:xfrm>
              <a:off x="2830915" y="307512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6A6677A-062E-45F0-8B1B-A2A09984FF0A}"/>
                </a:ext>
              </a:extLst>
            </p:cNvPr>
            <p:cNvSpPr/>
            <p:nvPr/>
          </p:nvSpPr>
          <p:spPr>
            <a:xfrm>
              <a:off x="4447945" y="219783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E63493-A45C-4678-A9E6-CCFCE6E1A5FC}"/>
                </a:ext>
              </a:extLst>
            </p:cNvPr>
            <p:cNvCxnSpPr>
              <a:stCxn id="30" idx="6"/>
              <a:endCxn id="32" idx="1"/>
            </p:cNvCxnSpPr>
            <p:nvPr/>
          </p:nvCxnSpPr>
          <p:spPr>
            <a:xfrm>
              <a:off x="2951778" y="1374984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68110C5-5507-4217-92F0-9A7D14FCB9CC}"/>
                </a:ext>
              </a:extLst>
            </p:cNvPr>
            <p:cNvCxnSpPr>
              <a:stCxn id="29" idx="5"/>
              <a:endCxn id="31" idx="2"/>
            </p:cNvCxnSpPr>
            <p:nvPr/>
          </p:nvCxnSpPr>
          <p:spPr>
            <a:xfrm>
              <a:off x="1095255" y="2354994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88713DA-A8FE-4196-9666-2AE026B0CF4E}"/>
                </a:ext>
              </a:extLst>
            </p:cNvPr>
            <p:cNvCxnSpPr>
              <a:stCxn id="29" idx="6"/>
              <a:endCxn id="32" idx="2"/>
            </p:cNvCxnSpPr>
            <p:nvPr/>
          </p:nvCxnSpPr>
          <p:spPr>
            <a:xfrm>
              <a:off x="1141287" y="2243864"/>
              <a:ext cx="3306658" cy="11113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3999600-7120-45AA-B066-06C2EFFFB990}"/>
                </a:ext>
              </a:extLst>
            </p:cNvPr>
            <p:cNvCxnSpPr>
              <a:stCxn id="31" idx="6"/>
              <a:endCxn id="32" idx="3"/>
            </p:cNvCxnSpPr>
            <p:nvPr/>
          </p:nvCxnSpPr>
          <p:spPr>
            <a:xfrm flipV="1">
              <a:off x="3145240" y="2466124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E50466B-D436-46CA-8F81-B8C3E41B34D6}"/>
                </a:ext>
              </a:extLst>
            </p:cNvPr>
            <p:cNvCxnSpPr>
              <a:stCxn id="29" idx="0"/>
              <a:endCxn id="30" idx="2"/>
            </p:cNvCxnSpPr>
            <p:nvPr/>
          </p:nvCxnSpPr>
          <p:spPr>
            <a:xfrm flipV="1">
              <a:off x="984125" y="1374984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D0A277-C4E5-4ADE-AFB7-B23A5D5573A1}"/>
                </a:ext>
              </a:extLst>
            </p:cNvPr>
            <p:cNvSpPr txBox="1"/>
            <p:nvPr/>
          </p:nvSpPr>
          <p:spPr>
            <a:xfrm>
              <a:off x="2504875" y="2242749"/>
              <a:ext cx="775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F78E97-2BA4-4104-AD2C-24D4BA116102}"/>
                </a:ext>
              </a:extLst>
            </p:cNvPr>
            <p:cNvSpPr txBox="1"/>
            <p:nvPr/>
          </p:nvSpPr>
          <p:spPr>
            <a:xfrm>
              <a:off x="1787477" y="1588268"/>
              <a:ext cx="750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98417FD-7DB9-422E-993C-7D60512EAF2F}"/>
                </a:ext>
              </a:extLst>
            </p:cNvPr>
            <p:cNvSpPr txBox="1"/>
            <p:nvPr/>
          </p:nvSpPr>
          <p:spPr>
            <a:xfrm>
              <a:off x="3254056" y="2553887"/>
              <a:ext cx="727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E58155-58ED-46F8-AB74-5030E7DE60D6}"/>
                </a:ext>
              </a:extLst>
            </p:cNvPr>
            <p:cNvSpPr txBox="1"/>
            <p:nvPr/>
          </p:nvSpPr>
          <p:spPr>
            <a:xfrm>
              <a:off x="3137084" y="1683070"/>
              <a:ext cx="70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A8B22E-FD0E-47CC-BA3A-F10963C7A3BA}"/>
                </a:ext>
              </a:extLst>
            </p:cNvPr>
            <p:cNvSpPr txBox="1"/>
            <p:nvPr/>
          </p:nvSpPr>
          <p:spPr>
            <a:xfrm>
              <a:off x="2123847" y="2614998"/>
              <a:ext cx="875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B52D70B-C824-4E96-8B96-3CB566A8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778212" y="2894252"/>
              <a:ext cx="432760" cy="43276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DB711E1-0D5C-4A60-958A-F1CA455DF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3553197" y="1322703"/>
              <a:ext cx="406188" cy="40618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6459B0F-D172-40BC-9CC8-4A56A80B5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61152" y="2798355"/>
              <a:ext cx="504568" cy="6203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8C14D7E-922F-47C3-B4CD-667A893D5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02186" y="1910754"/>
              <a:ext cx="551380" cy="349207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3C1FEF4-12F0-4A83-BA76-7C11FCFBC955}"/>
              </a:ext>
            </a:extLst>
          </p:cNvPr>
          <p:cNvGrpSpPr/>
          <p:nvPr/>
        </p:nvGrpSpPr>
        <p:grpSpPr>
          <a:xfrm>
            <a:off x="4147294" y="4380351"/>
            <a:ext cx="3426630" cy="1718133"/>
            <a:chOff x="8411080" y="1339201"/>
            <a:chExt cx="3426630" cy="171813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14E0416-53D8-4496-8852-4C7317282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782913" y="1339201"/>
              <a:ext cx="538197" cy="438256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57D0ACE-108A-4142-B034-EDC33BFF203A}"/>
                </a:ext>
              </a:extLst>
            </p:cNvPr>
            <p:cNvSpPr/>
            <p:nvPr/>
          </p:nvSpPr>
          <p:spPr>
            <a:xfrm>
              <a:off x="8411080" y="2032130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349E721-C331-4320-920C-925AAE70F941}"/>
                </a:ext>
              </a:extLst>
            </p:cNvPr>
            <p:cNvSpPr/>
            <p:nvPr/>
          </p:nvSpPr>
          <p:spPr>
            <a:xfrm>
              <a:off x="9987547" y="1363390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221E76B-63C7-4016-B193-4FFF2E38E3F6}"/>
                </a:ext>
              </a:extLst>
            </p:cNvPr>
            <p:cNvSpPr/>
            <p:nvPr/>
          </p:nvSpPr>
          <p:spPr>
            <a:xfrm>
              <a:off x="10156002" y="2792877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6E4F1E6-77DB-4AD0-8C02-4A0BF922301A}"/>
                </a:ext>
              </a:extLst>
            </p:cNvPr>
            <p:cNvSpPr/>
            <p:nvPr/>
          </p:nvSpPr>
          <p:spPr>
            <a:xfrm>
              <a:off x="11564015" y="2117662"/>
              <a:ext cx="273695" cy="2419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96B3582-B095-4564-B972-AA7736C4EB3A}"/>
                </a:ext>
              </a:extLst>
            </p:cNvPr>
            <p:cNvCxnSpPr>
              <a:stCxn id="54" idx="6"/>
              <a:endCxn id="56" idx="1"/>
            </p:cNvCxnSpPr>
            <p:nvPr/>
          </p:nvCxnSpPr>
          <p:spPr>
            <a:xfrm>
              <a:off x="10261242" y="1484352"/>
              <a:ext cx="1342854" cy="66874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A381038-BFC6-4E55-954D-70738EF80522}"/>
                </a:ext>
              </a:extLst>
            </p:cNvPr>
            <p:cNvCxnSpPr>
              <a:stCxn id="53" idx="5"/>
              <a:endCxn id="55" idx="2"/>
            </p:cNvCxnSpPr>
            <p:nvPr/>
          </p:nvCxnSpPr>
          <p:spPr>
            <a:xfrm>
              <a:off x="8644693" y="2238624"/>
              <a:ext cx="1511309" cy="67521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61D5D7B-0CF9-4660-B86A-0E6E73B3D904}"/>
                </a:ext>
              </a:extLst>
            </p:cNvPr>
            <p:cNvCxnSpPr>
              <a:stCxn id="53" idx="6"/>
              <a:endCxn id="56" idx="2"/>
            </p:cNvCxnSpPr>
            <p:nvPr/>
          </p:nvCxnSpPr>
          <p:spPr>
            <a:xfrm>
              <a:off x="8684775" y="2153092"/>
              <a:ext cx="2879239" cy="855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CD652CD-4DBD-4FF5-AF41-8FCC315E9FC4}"/>
                </a:ext>
              </a:extLst>
            </p:cNvPr>
            <p:cNvCxnSpPr>
              <a:stCxn id="55" idx="6"/>
              <a:endCxn id="56" idx="3"/>
            </p:cNvCxnSpPr>
            <p:nvPr/>
          </p:nvCxnSpPr>
          <p:spPr>
            <a:xfrm flipV="1">
              <a:off x="10429697" y="2324156"/>
              <a:ext cx="1174399" cy="5896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09E3FD1-8A32-4D9A-BF29-104FCF2B1383}"/>
                </a:ext>
              </a:extLst>
            </p:cNvPr>
            <p:cNvCxnSpPr>
              <a:stCxn id="53" idx="0"/>
              <a:endCxn id="54" idx="2"/>
            </p:cNvCxnSpPr>
            <p:nvPr/>
          </p:nvCxnSpPr>
          <p:spPr>
            <a:xfrm flipV="1">
              <a:off x="8547928" y="1484352"/>
              <a:ext cx="1439619" cy="5477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82A94A-D553-4517-A8D9-CD304DF4B685}"/>
                </a:ext>
              </a:extLst>
            </p:cNvPr>
            <p:cNvSpPr txBox="1"/>
            <p:nvPr/>
          </p:nvSpPr>
          <p:spPr>
            <a:xfrm>
              <a:off x="9872106" y="2152234"/>
              <a:ext cx="675373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6389318-EA3A-421E-9F46-5D48B2E292F3}"/>
                </a:ext>
              </a:extLst>
            </p:cNvPr>
            <p:cNvSpPr txBox="1"/>
            <p:nvPr/>
          </p:nvSpPr>
          <p:spPr>
            <a:xfrm>
              <a:off x="9247439" y="1648507"/>
              <a:ext cx="653302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41D9229-359D-4946-879B-BA8BDEE94ECB}"/>
                </a:ext>
              </a:extLst>
            </p:cNvPr>
            <p:cNvSpPr txBox="1"/>
            <p:nvPr/>
          </p:nvSpPr>
          <p:spPr>
            <a:xfrm>
              <a:off x="10524448" y="2391704"/>
              <a:ext cx="63335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0.97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4A71F77-E241-4600-BA07-0DDF2DB0914F}"/>
                </a:ext>
              </a:extLst>
            </p:cNvPr>
            <p:cNvSpPr txBox="1"/>
            <p:nvPr/>
          </p:nvSpPr>
          <p:spPr>
            <a:xfrm>
              <a:off x="10422596" y="1721472"/>
              <a:ext cx="61370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08B8C7F-AF9A-4B70-9940-A2C9EBADFF60}"/>
                </a:ext>
              </a:extLst>
            </p:cNvPr>
            <p:cNvSpPr txBox="1"/>
            <p:nvPr/>
          </p:nvSpPr>
          <p:spPr>
            <a:xfrm>
              <a:off x="9540330" y="2438738"/>
              <a:ext cx="762654" cy="28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430206B-2AAC-4EE9-B695-3FFD84D49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980851" y="2653668"/>
              <a:ext cx="376821" cy="333077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63BCA83-DF7B-47FF-8F81-9CBFA4E8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10784922" y="1444113"/>
              <a:ext cx="353684" cy="31262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4CED7C7-9D41-4AD7-9075-232B3230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76221" y="2579860"/>
              <a:ext cx="439348" cy="47747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D6BDEFB-77B0-42C4-A0F7-45AC459A6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69765" y="1896711"/>
              <a:ext cx="480109" cy="26877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2E92D2E-FBEC-4AA9-9AE8-4B0A3B8F41CD}"/>
              </a:ext>
            </a:extLst>
          </p:cNvPr>
          <p:cNvGrpSpPr/>
          <p:nvPr/>
        </p:nvGrpSpPr>
        <p:grpSpPr>
          <a:xfrm>
            <a:off x="8235371" y="2929029"/>
            <a:ext cx="3765682" cy="1707859"/>
            <a:chOff x="7566814" y="1196667"/>
            <a:chExt cx="3935308" cy="2232333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0972D3A-5D8D-494B-9560-54FC28B6D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993845" y="1196667"/>
              <a:ext cx="618091" cy="569417"/>
            </a:xfrm>
            <a:prstGeom prst="rect">
              <a:avLst/>
            </a:prstGeom>
          </p:spPr>
        </p:pic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358F3CF-1D31-4DCB-AECA-48F55268A3E1}"/>
                </a:ext>
              </a:extLst>
            </p:cNvPr>
            <p:cNvSpPr/>
            <p:nvPr/>
          </p:nvSpPr>
          <p:spPr>
            <a:xfrm>
              <a:off x="7566814" y="209697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6EDF6BE-C51A-4C42-9FFD-EF5E49A9C4FB}"/>
                </a:ext>
              </a:extLst>
            </p:cNvPr>
            <p:cNvSpPr/>
            <p:nvPr/>
          </p:nvSpPr>
          <p:spPr>
            <a:xfrm>
              <a:off x="9377305" y="122809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846AC6-5E8D-491D-B60B-049B4CD49456}"/>
                </a:ext>
              </a:extLst>
            </p:cNvPr>
            <p:cNvSpPr/>
            <p:nvPr/>
          </p:nvSpPr>
          <p:spPr>
            <a:xfrm>
              <a:off x="9570767" y="308539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B2A996D-9876-4D0D-B6F6-C21794A26FA1}"/>
                </a:ext>
              </a:extLst>
            </p:cNvPr>
            <p:cNvSpPr/>
            <p:nvPr/>
          </p:nvSpPr>
          <p:spPr>
            <a:xfrm>
              <a:off x="11187797" y="220810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D0FA257-8205-4394-9100-280B24B126BA}"/>
                </a:ext>
              </a:extLst>
            </p:cNvPr>
            <p:cNvCxnSpPr>
              <a:stCxn id="75" idx="6"/>
              <a:endCxn id="77" idx="1"/>
            </p:cNvCxnSpPr>
            <p:nvPr/>
          </p:nvCxnSpPr>
          <p:spPr>
            <a:xfrm>
              <a:off x="9691630" y="1385258"/>
              <a:ext cx="1542199" cy="86887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AC688C8-8D05-447A-9DA1-06CB94E5F1D0}"/>
                </a:ext>
              </a:extLst>
            </p:cNvPr>
            <p:cNvCxnSpPr>
              <a:stCxn id="74" idx="5"/>
              <a:endCxn id="76" idx="2"/>
            </p:cNvCxnSpPr>
            <p:nvPr/>
          </p:nvCxnSpPr>
          <p:spPr>
            <a:xfrm>
              <a:off x="7835107" y="2365268"/>
              <a:ext cx="1735660" cy="8772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D56414E-B689-40A1-A1CF-109B3867E3AA}"/>
                </a:ext>
              </a:extLst>
            </p:cNvPr>
            <p:cNvCxnSpPr>
              <a:stCxn id="74" idx="6"/>
              <a:endCxn id="77" idx="2"/>
            </p:cNvCxnSpPr>
            <p:nvPr/>
          </p:nvCxnSpPr>
          <p:spPr>
            <a:xfrm>
              <a:off x="7881139" y="2254138"/>
              <a:ext cx="3306658" cy="1111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7D76CF8-3B42-466E-BF1B-58B41724A7DC}"/>
                </a:ext>
              </a:extLst>
            </p:cNvPr>
            <p:cNvCxnSpPr>
              <a:stCxn id="76" idx="6"/>
              <a:endCxn id="77" idx="3"/>
            </p:cNvCxnSpPr>
            <p:nvPr/>
          </p:nvCxnSpPr>
          <p:spPr>
            <a:xfrm flipV="1">
              <a:off x="9885092" y="2476398"/>
              <a:ext cx="1348737" cy="76616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269AFDE-2B88-4A6C-B4CC-8B4AE42CCD21}"/>
                </a:ext>
              </a:extLst>
            </p:cNvPr>
            <p:cNvCxnSpPr>
              <a:stCxn id="74" idx="0"/>
              <a:endCxn id="75" idx="2"/>
            </p:cNvCxnSpPr>
            <p:nvPr/>
          </p:nvCxnSpPr>
          <p:spPr>
            <a:xfrm flipV="1">
              <a:off x="7723977" y="1385258"/>
              <a:ext cx="1653328" cy="71171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CCAC6C5-8E02-4174-BB47-68D29C980918}"/>
                </a:ext>
              </a:extLst>
            </p:cNvPr>
            <p:cNvSpPr txBox="1"/>
            <p:nvPr/>
          </p:nvSpPr>
          <p:spPr>
            <a:xfrm>
              <a:off x="9244727" y="2253023"/>
              <a:ext cx="775632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0.74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D9E372D-8CFF-4C76-971A-87CE2F7DBAC0}"/>
                </a:ext>
              </a:extLst>
            </p:cNvPr>
            <p:cNvSpPr txBox="1"/>
            <p:nvPr/>
          </p:nvSpPr>
          <p:spPr>
            <a:xfrm>
              <a:off x="8527329" y="1598542"/>
              <a:ext cx="750284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0.32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D6DFC12-F1E6-44B0-9C29-0E8832602137}"/>
                </a:ext>
              </a:extLst>
            </p:cNvPr>
            <p:cNvSpPr txBox="1"/>
            <p:nvPr/>
          </p:nvSpPr>
          <p:spPr>
            <a:xfrm>
              <a:off x="9993908" y="2564161"/>
              <a:ext cx="727376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0.04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E19C25B-DCAB-45CD-8CA5-C04BC8B52DB2}"/>
                </a:ext>
              </a:extLst>
            </p:cNvPr>
            <p:cNvSpPr txBox="1"/>
            <p:nvPr/>
          </p:nvSpPr>
          <p:spPr>
            <a:xfrm>
              <a:off x="9793418" y="1683070"/>
              <a:ext cx="704807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0.51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63503E-A141-4BAF-B7BD-22DE1DED3DCB}"/>
                </a:ext>
              </a:extLst>
            </p:cNvPr>
            <p:cNvSpPr txBox="1"/>
            <p:nvPr/>
          </p:nvSpPr>
          <p:spPr>
            <a:xfrm>
              <a:off x="8739561" y="2614998"/>
              <a:ext cx="875869" cy="48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2.32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BC16BB49-F694-4DFC-9EA7-1D379D4F2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518064" y="2904526"/>
              <a:ext cx="432760" cy="43276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447841E-AEE8-429F-93A3-333ED56EF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flipH="1">
              <a:off x="10293049" y="1332977"/>
              <a:ext cx="406188" cy="40618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CED1DB-62F4-45A2-813B-E3670E60F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1004" y="2808629"/>
              <a:ext cx="504568" cy="62037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FB49B6E-8765-4D4C-80DA-05F85DE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42038" y="1921028"/>
              <a:ext cx="551380" cy="349207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6D75B2F-D211-4213-AB73-347F8F32CEB2}"/>
              </a:ext>
            </a:extLst>
          </p:cNvPr>
          <p:cNvSpPr/>
          <p:nvPr/>
        </p:nvSpPr>
        <p:spPr>
          <a:xfrm>
            <a:off x="8244206" y="2807478"/>
            <a:ext cx="3756847" cy="19461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Weighted Shortest Paths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B6CB98-6225-4C91-8118-E4FC7761365E}"/>
              </a:ext>
            </a:extLst>
          </p:cNvPr>
          <p:cNvSpPr/>
          <p:nvPr/>
        </p:nvSpPr>
        <p:spPr>
          <a:xfrm>
            <a:off x="3759549" y="1112556"/>
            <a:ext cx="4243808" cy="22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0BE078-E3C0-4FFC-A176-28DFB14F389B}"/>
              </a:ext>
            </a:extLst>
          </p:cNvPr>
          <p:cNvSpPr/>
          <p:nvPr/>
        </p:nvSpPr>
        <p:spPr>
          <a:xfrm>
            <a:off x="3806621" y="4193968"/>
            <a:ext cx="4243808" cy="225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</p:spTree>
    <p:extLst>
      <p:ext uri="{BB962C8B-B14F-4D97-AF65-F5344CB8AC3E}">
        <p14:creationId xmlns:p14="http://schemas.microsoft.com/office/powerpoint/2010/main" val="30438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112E-17 L 0.32448 -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35144 -0.040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44 -0.04051 L 0.35886 0.225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0156 0.2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2787 L -0.35091 0.212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325 -0.006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36" y="5168630"/>
            <a:ext cx="2095829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Queue:</a:t>
            </a:r>
          </a:p>
          <a:p>
            <a:r>
              <a:rPr lang="en-US" dirty="0"/>
              <a:t>Finished: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62369" y="2253089"/>
            <a:ext cx="377723" cy="388916"/>
            <a:chOff x="3099278" y="6175971"/>
            <a:chExt cx="377723" cy="3889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013754" y="4183587"/>
            <a:ext cx="377723" cy="388916"/>
            <a:chOff x="3099278" y="6175971"/>
            <a:chExt cx="377723" cy="3889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47789" y="4753941"/>
            <a:ext cx="377723" cy="388916"/>
            <a:chOff x="3099278" y="6175971"/>
            <a:chExt cx="377723" cy="38891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58927" y="2981961"/>
            <a:ext cx="377723" cy="388916"/>
            <a:chOff x="3099278" y="6175971"/>
            <a:chExt cx="377723" cy="38891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3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91477" y="3168139"/>
            <a:ext cx="377723" cy="388916"/>
            <a:chOff x="3099278" y="6175971"/>
            <a:chExt cx="377723" cy="38891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314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34533" y="3994725"/>
            <a:ext cx="377723" cy="388916"/>
            <a:chOff x="3099278" y="6175971"/>
            <a:chExt cx="377723" cy="38891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16940" y="2931599"/>
            <a:ext cx="377723" cy="388916"/>
            <a:chOff x="3099278" y="6175971"/>
            <a:chExt cx="377723" cy="38891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324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75714" y="3870173"/>
            <a:ext cx="377723" cy="388916"/>
            <a:chOff x="3099278" y="6175971"/>
            <a:chExt cx="377723" cy="38891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327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70203" y="3357000"/>
            <a:ext cx="377723" cy="409880"/>
            <a:chOff x="3099278" y="6175971"/>
            <a:chExt cx="377723" cy="40988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35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88915"/>
            <a:chOff x="3099278" y="6175971"/>
            <a:chExt cx="377723" cy="38891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0540" y="6226332"/>
              <a:ext cx="2551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1336161" y="3545862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10525512" y="4505994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9856940" y="4317132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9912256" y="4183587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9723395" y="3359684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10336650" y="3170823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9340092" y="2441951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8594663" y="3120461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8539347" y="2575496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8264576" y="3309322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8453437" y="4059035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7592610" y="3120461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7592610" y="3679407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81300" y="6131677"/>
            <a:ext cx="34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75465" y="613167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4230" y="517896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22033" y="5666076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96617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60574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38447" y="6131677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94096" y="5666076"/>
            <a:ext cx="3962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24531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88488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383466" y="518929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362540" y="518929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374767" y="517896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252445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431887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383466" y="520378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686763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387951" y="5197276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41639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409384" y="5214165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196515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516403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417287" y="519245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451391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412663" y="5151176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402118" y="516059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780056" y="611351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53641" y="1309803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46280"/>
            <a:ext cx="11187258" cy="1791226"/>
          </a:xfrm>
        </p:spPr>
        <p:txBody>
          <a:bodyPr>
            <a:noAutofit/>
          </a:bodyPr>
          <a:lstStyle/>
          <a:p>
            <a:r>
              <a:rPr lang="en-US" sz="2800" dirty="0"/>
              <a:t>Run Breadth First Search on this graph starting from s.</a:t>
            </a:r>
          </a:p>
          <a:p>
            <a:r>
              <a:rPr lang="en-US" sz="2800" dirty="0"/>
              <a:t>What order are vertices placed on the queue?</a:t>
            </a:r>
          </a:p>
          <a:p>
            <a:r>
              <a:rPr lang="en-US" sz="2800" dirty="0"/>
              <a:t>When processing a vertex insert neighbors in alphabetical order.</a:t>
            </a:r>
          </a:p>
          <a:p>
            <a:r>
              <a:rPr lang="en-US" sz="2800" dirty="0"/>
              <a:t>In a directed graph, BFS only follows an edge in the direction it points.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8FC4F1-A420-4343-8F82-FC25E0531BAB}"/>
              </a:ext>
            </a:extLst>
          </p:cNvPr>
          <p:cNvSpPr/>
          <p:nvPr/>
        </p:nvSpPr>
        <p:spPr>
          <a:xfrm>
            <a:off x="4688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19CF9E-1A11-4F51-A991-D1CD7D1C3F95}"/>
              </a:ext>
            </a:extLst>
          </p:cNvPr>
          <p:cNvSpPr/>
          <p:nvPr/>
        </p:nvSpPr>
        <p:spPr>
          <a:xfrm>
            <a:off x="59552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85392B-B633-40D1-90A5-E2A8A5744589}"/>
              </a:ext>
            </a:extLst>
          </p:cNvPr>
          <p:cNvSpPr/>
          <p:nvPr/>
        </p:nvSpPr>
        <p:spPr>
          <a:xfrm>
            <a:off x="1411862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6E7597-A50A-48AA-A84F-20198F35CE3F}"/>
              </a:ext>
            </a:extLst>
          </p:cNvPr>
          <p:cNvSpPr/>
          <p:nvPr/>
        </p:nvSpPr>
        <p:spPr>
          <a:xfrm>
            <a:off x="1411863" y="349017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E872B5-F6C0-4D12-9B5F-C1F89C51C34F}"/>
              </a:ext>
            </a:extLst>
          </p:cNvPr>
          <p:cNvSpPr/>
          <p:nvPr/>
        </p:nvSpPr>
        <p:spPr>
          <a:xfrm>
            <a:off x="3413706" y="341224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8B9509-56D8-4557-88AC-473CA9780403}"/>
              </a:ext>
            </a:extLst>
          </p:cNvPr>
          <p:cNvSpPr/>
          <p:nvPr/>
        </p:nvSpPr>
        <p:spPr>
          <a:xfrm>
            <a:off x="1477948" y="606192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BEFC7C-16A5-4F14-8BA0-FDF6FE8632C1}"/>
              </a:ext>
            </a:extLst>
          </p:cNvPr>
          <p:cNvSpPr/>
          <p:nvPr/>
        </p:nvSpPr>
        <p:spPr>
          <a:xfrm>
            <a:off x="3145413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A6515D-A034-43BE-9EBE-FD3D8879C42D}"/>
              </a:ext>
            </a:extLst>
          </p:cNvPr>
          <p:cNvCxnSpPr>
            <a:stCxn id="6" idx="7"/>
            <a:endCxn id="9" idx="3"/>
          </p:cNvCxnSpPr>
          <p:nvPr/>
        </p:nvCxnSpPr>
        <p:spPr>
          <a:xfrm flipV="1">
            <a:off x="737181" y="3758465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4845CB-48C1-4AF0-9640-4AC4C52A8160}"/>
              </a:ext>
            </a:extLst>
          </p:cNvPr>
          <p:cNvCxnSpPr>
            <a:endCxn id="8" idx="0"/>
          </p:cNvCxnSpPr>
          <p:nvPr/>
        </p:nvCxnSpPr>
        <p:spPr>
          <a:xfrm>
            <a:off x="1569024" y="3833401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21A9D7-677A-451B-BC18-4241C7C7594A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737181" y="4415690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27DB81-95D9-4DEC-A1AA-38965C05BCEF}"/>
              </a:ext>
            </a:extLst>
          </p:cNvPr>
          <p:cNvCxnSpPr>
            <a:stCxn id="9" idx="6"/>
            <a:endCxn id="12" idx="1"/>
          </p:cNvCxnSpPr>
          <p:nvPr/>
        </p:nvCxnSpPr>
        <p:spPr>
          <a:xfrm>
            <a:off x="1726188" y="3647335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F9F018-CD0C-4F96-B79F-F1D9EED59228}"/>
              </a:ext>
            </a:extLst>
          </p:cNvPr>
          <p:cNvCxnSpPr>
            <a:stCxn id="8" idx="6"/>
          </p:cNvCxnSpPr>
          <p:nvPr/>
        </p:nvCxnSpPr>
        <p:spPr>
          <a:xfrm flipV="1">
            <a:off x="1726187" y="4933209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84060D-E643-478A-BFA2-01A174BAD064}"/>
              </a:ext>
            </a:extLst>
          </p:cNvPr>
          <p:cNvCxnSpPr>
            <a:cxnSpLocks/>
            <a:stCxn id="8" idx="7"/>
            <a:endCxn id="10" idx="2"/>
          </p:cNvCxnSpPr>
          <p:nvPr/>
        </p:nvCxnSpPr>
        <p:spPr>
          <a:xfrm flipV="1">
            <a:off x="1680155" y="3569408"/>
            <a:ext cx="1733551" cy="125267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046015-C3AB-48E3-9D41-2579B666F3AC}"/>
              </a:ext>
            </a:extLst>
          </p:cNvPr>
          <p:cNvCxnSpPr>
            <a:cxnSpLocks/>
            <a:stCxn id="11" idx="1"/>
            <a:endCxn id="6" idx="4"/>
          </p:cNvCxnSpPr>
          <p:nvPr/>
        </p:nvCxnSpPr>
        <p:spPr>
          <a:xfrm flipH="1" flipV="1">
            <a:off x="626051" y="4461722"/>
            <a:ext cx="897929" cy="164623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5E3A54-E435-4036-AEB8-18F68092AA0C}"/>
              </a:ext>
            </a:extLst>
          </p:cNvPr>
          <p:cNvCxnSpPr>
            <a:cxnSpLocks/>
            <a:stCxn id="12" idx="4"/>
            <a:endCxn id="11" idx="7"/>
          </p:cNvCxnSpPr>
          <p:nvPr/>
        </p:nvCxnSpPr>
        <p:spPr>
          <a:xfrm flipH="1">
            <a:off x="1746241" y="5090372"/>
            <a:ext cx="1556335" cy="10175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3243F5-69FD-43AC-90C8-5BC905013768}"/>
              </a:ext>
            </a:extLst>
          </p:cNvPr>
          <p:cNvCxnSpPr>
            <a:cxnSpLocks/>
            <a:stCxn id="10" idx="6"/>
            <a:endCxn id="7" idx="1"/>
          </p:cNvCxnSpPr>
          <p:nvPr/>
        </p:nvCxnSpPr>
        <p:spPr>
          <a:xfrm>
            <a:off x="3728031" y="3569408"/>
            <a:ext cx="2273289" cy="6240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B3A7B0-8373-47A6-97ED-59588EA2ACF7}"/>
              </a:ext>
            </a:extLst>
          </p:cNvPr>
          <p:cNvCxnSpPr>
            <a:stCxn id="10" idx="3"/>
            <a:endCxn id="12" idx="7"/>
          </p:cNvCxnSpPr>
          <p:nvPr/>
        </p:nvCxnSpPr>
        <p:spPr>
          <a:xfrm flipH="1">
            <a:off x="3413706" y="3680538"/>
            <a:ext cx="46032" cy="11415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CDAB09-3089-4550-AD2D-B226A78B9374}"/>
              </a:ext>
            </a:extLst>
          </p:cNvPr>
          <p:cNvCxnSpPr>
            <a:stCxn id="7" idx="4"/>
            <a:endCxn id="12" idx="6"/>
          </p:cNvCxnSpPr>
          <p:nvPr/>
        </p:nvCxnSpPr>
        <p:spPr>
          <a:xfrm flipH="1">
            <a:off x="3459738" y="4461722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4C8038-3F4C-43E5-93EC-F90EFC2C2899}"/>
              </a:ext>
            </a:extLst>
          </p:cNvPr>
          <p:cNvSpPr txBox="1"/>
          <p:nvPr/>
        </p:nvSpPr>
        <p:spPr>
          <a:xfrm>
            <a:off x="6001320" y="3317472"/>
            <a:ext cx="603242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3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46280"/>
            <a:ext cx="11187258" cy="1791226"/>
          </a:xfrm>
        </p:spPr>
        <p:txBody>
          <a:bodyPr>
            <a:noAutofit/>
          </a:bodyPr>
          <a:lstStyle/>
          <a:p>
            <a:r>
              <a:rPr lang="en-US" sz="2800" dirty="0"/>
              <a:t>Run Breadth First Search on this graph starting from s.</a:t>
            </a:r>
          </a:p>
          <a:p>
            <a:r>
              <a:rPr lang="en-US" sz="2800" dirty="0"/>
              <a:t>What order are vertices placed on the queue?</a:t>
            </a:r>
          </a:p>
          <a:p>
            <a:r>
              <a:rPr lang="en-US" sz="2800" dirty="0"/>
              <a:t>When processing a vertex insert neighbors in alphabetical order.</a:t>
            </a:r>
          </a:p>
          <a:p>
            <a:r>
              <a:rPr lang="en-US" sz="2800" dirty="0"/>
              <a:t>In a directed graph, BFS only follows an edge in the direction it points.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8FC4F1-A420-4343-8F82-FC25E0531BAB}"/>
              </a:ext>
            </a:extLst>
          </p:cNvPr>
          <p:cNvSpPr/>
          <p:nvPr/>
        </p:nvSpPr>
        <p:spPr>
          <a:xfrm>
            <a:off x="4688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19CF9E-1A11-4F51-A991-D1CD7D1C3F95}"/>
              </a:ext>
            </a:extLst>
          </p:cNvPr>
          <p:cNvSpPr/>
          <p:nvPr/>
        </p:nvSpPr>
        <p:spPr>
          <a:xfrm>
            <a:off x="5955288" y="414739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85392B-B633-40D1-90A5-E2A8A5744589}"/>
              </a:ext>
            </a:extLst>
          </p:cNvPr>
          <p:cNvSpPr/>
          <p:nvPr/>
        </p:nvSpPr>
        <p:spPr>
          <a:xfrm>
            <a:off x="1411862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6E7597-A50A-48AA-A84F-20198F35CE3F}"/>
              </a:ext>
            </a:extLst>
          </p:cNvPr>
          <p:cNvSpPr/>
          <p:nvPr/>
        </p:nvSpPr>
        <p:spPr>
          <a:xfrm>
            <a:off x="1411863" y="349017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E872B5-F6C0-4D12-9B5F-C1F89C51C34F}"/>
              </a:ext>
            </a:extLst>
          </p:cNvPr>
          <p:cNvSpPr/>
          <p:nvPr/>
        </p:nvSpPr>
        <p:spPr>
          <a:xfrm>
            <a:off x="3413706" y="3412245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8B9509-56D8-4557-88AC-473CA9780403}"/>
              </a:ext>
            </a:extLst>
          </p:cNvPr>
          <p:cNvSpPr/>
          <p:nvPr/>
        </p:nvSpPr>
        <p:spPr>
          <a:xfrm>
            <a:off x="1477948" y="6061922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BEFC7C-16A5-4F14-8BA0-FDF6FE8632C1}"/>
              </a:ext>
            </a:extLst>
          </p:cNvPr>
          <p:cNvSpPr/>
          <p:nvPr/>
        </p:nvSpPr>
        <p:spPr>
          <a:xfrm>
            <a:off x="3145413" y="4776047"/>
            <a:ext cx="314325" cy="31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A6515D-A034-43BE-9EBE-FD3D8879C42D}"/>
              </a:ext>
            </a:extLst>
          </p:cNvPr>
          <p:cNvCxnSpPr>
            <a:stCxn id="6" idx="7"/>
            <a:endCxn id="9" idx="3"/>
          </p:cNvCxnSpPr>
          <p:nvPr/>
        </p:nvCxnSpPr>
        <p:spPr>
          <a:xfrm flipV="1">
            <a:off x="737181" y="3758465"/>
            <a:ext cx="720714" cy="4349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4845CB-48C1-4AF0-9640-4AC4C52A8160}"/>
              </a:ext>
            </a:extLst>
          </p:cNvPr>
          <p:cNvCxnSpPr>
            <a:endCxn id="8" idx="0"/>
          </p:cNvCxnSpPr>
          <p:nvPr/>
        </p:nvCxnSpPr>
        <p:spPr>
          <a:xfrm>
            <a:off x="1569024" y="3833401"/>
            <a:ext cx="1" cy="9426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21A9D7-677A-451B-BC18-4241C7C7594A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737181" y="4415690"/>
            <a:ext cx="720713" cy="4063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27DB81-95D9-4DEC-A1AA-38965C05BCEF}"/>
              </a:ext>
            </a:extLst>
          </p:cNvPr>
          <p:cNvCxnSpPr>
            <a:stCxn id="9" idx="6"/>
            <a:endCxn id="12" idx="1"/>
          </p:cNvCxnSpPr>
          <p:nvPr/>
        </p:nvCxnSpPr>
        <p:spPr>
          <a:xfrm>
            <a:off x="1726188" y="3647335"/>
            <a:ext cx="1465257" cy="11747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F9F018-CD0C-4F96-B79F-F1D9EED59228}"/>
              </a:ext>
            </a:extLst>
          </p:cNvPr>
          <p:cNvCxnSpPr>
            <a:stCxn id="8" idx="6"/>
          </p:cNvCxnSpPr>
          <p:nvPr/>
        </p:nvCxnSpPr>
        <p:spPr>
          <a:xfrm flipV="1">
            <a:off x="1726187" y="4933209"/>
            <a:ext cx="1404256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84060D-E643-478A-BFA2-01A174BAD064}"/>
              </a:ext>
            </a:extLst>
          </p:cNvPr>
          <p:cNvCxnSpPr>
            <a:cxnSpLocks/>
            <a:stCxn id="8" idx="7"/>
            <a:endCxn id="10" idx="2"/>
          </p:cNvCxnSpPr>
          <p:nvPr/>
        </p:nvCxnSpPr>
        <p:spPr>
          <a:xfrm flipV="1">
            <a:off x="1680155" y="3569408"/>
            <a:ext cx="1733551" cy="125267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046015-C3AB-48E3-9D41-2579B666F3AC}"/>
              </a:ext>
            </a:extLst>
          </p:cNvPr>
          <p:cNvCxnSpPr>
            <a:cxnSpLocks/>
            <a:stCxn id="11" idx="1"/>
            <a:endCxn id="6" idx="4"/>
          </p:cNvCxnSpPr>
          <p:nvPr/>
        </p:nvCxnSpPr>
        <p:spPr>
          <a:xfrm flipH="1" flipV="1">
            <a:off x="626051" y="4461722"/>
            <a:ext cx="897929" cy="164623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5E3A54-E435-4036-AEB8-18F68092AA0C}"/>
              </a:ext>
            </a:extLst>
          </p:cNvPr>
          <p:cNvCxnSpPr>
            <a:cxnSpLocks/>
            <a:stCxn id="12" idx="4"/>
            <a:endCxn id="11" idx="7"/>
          </p:cNvCxnSpPr>
          <p:nvPr/>
        </p:nvCxnSpPr>
        <p:spPr>
          <a:xfrm flipH="1">
            <a:off x="1746241" y="5090372"/>
            <a:ext cx="1556335" cy="10175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3243F5-69FD-43AC-90C8-5BC905013768}"/>
              </a:ext>
            </a:extLst>
          </p:cNvPr>
          <p:cNvCxnSpPr>
            <a:cxnSpLocks/>
            <a:stCxn id="10" idx="6"/>
            <a:endCxn id="7" idx="1"/>
          </p:cNvCxnSpPr>
          <p:nvPr/>
        </p:nvCxnSpPr>
        <p:spPr>
          <a:xfrm>
            <a:off x="3728031" y="3569408"/>
            <a:ext cx="2273289" cy="6240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B3A7B0-8373-47A6-97ED-59588EA2ACF7}"/>
              </a:ext>
            </a:extLst>
          </p:cNvPr>
          <p:cNvCxnSpPr>
            <a:stCxn id="10" idx="3"/>
            <a:endCxn id="12" idx="7"/>
          </p:cNvCxnSpPr>
          <p:nvPr/>
        </p:nvCxnSpPr>
        <p:spPr>
          <a:xfrm flipH="1">
            <a:off x="3413706" y="3680538"/>
            <a:ext cx="46032" cy="114154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CDAB09-3089-4550-AD2D-B226A78B9374}"/>
              </a:ext>
            </a:extLst>
          </p:cNvPr>
          <p:cNvCxnSpPr>
            <a:stCxn id="7" idx="4"/>
            <a:endCxn id="12" idx="6"/>
          </p:cNvCxnSpPr>
          <p:nvPr/>
        </p:nvCxnSpPr>
        <p:spPr>
          <a:xfrm flipH="1">
            <a:off x="3459738" y="4461722"/>
            <a:ext cx="2652713" cy="47148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4C8038-3F4C-43E5-93EC-F90EFC2C2899}"/>
              </a:ext>
            </a:extLst>
          </p:cNvPr>
          <p:cNvSpPr txBox="1"/>
          <p:nvPr/>
        </p:nvSpPr>
        <p:spPr>
          <a:xfrm>
            <a:off x="6001320" y="3317472"/>
            <a:ext cx="603242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E42639-2DCC-4C96-9947-174B4FBE1A11}"/>
              </a:ext>
            </a:extLst>
          </p:cNvPr>
          <p:cNvSpPr txBox="1"/>
          <p:nvPr/>
        </p:nvSpPr>
        <p:spPr>
          <a:xfrm>
            <a:off x="2712638" y="5668361"/>
            <a:ext cx="442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Correct order: </a:t>
            </a:r>
            <a:r>
              <a:rPr lang="en-US" sz="2800" dirty="0" err="1"/>
              <a:t>s,u,v,y,x,w,t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281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does Google Maps figure out this is the fastest way to get from Kane Hall to CSE?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2457621"/>
            <a:ext cx="4617169" cy="39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4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 we represent a map as a graph? What are the vertices and edges?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83" t="6667" r="5550" b="5329"/>
          <a:stretch/>
        </p:blipFill>
        <p:spPr>
          <a:xfrm>
            <a:off x="3579381" y="2457621"/>
            <a:ext cx="4617169" cy="39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8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Maps as Graphs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3000"/>
                    </a14:imgEffect>
                  </a14:imgLayer>
                </a14:imgProps>
              </a:ext>
            </a:extLst>
          </a:blip>
          <a:srcRect l="30283" t="6667" r="5550" b="5329"/>
          <a:stretch/>
        </p:blipFill>
        <p:spPr>
          <a:xfrm>
            <a:off x="3579381" y="2385624"/>
            <a:ext cx="4617169" cy="39575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18647" y="293139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" name="Oval 7"/>
          <p:cNvSpPr/>
          <p:nvPr/>
        </p:nvSpPr>
        <p:spPr>
          <a:xfrm>
            <a:off x="5019675" y="3427109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" name="Oval 8"/>
          <p:cNvSpPr/>
          <p:nvPr/>
        </p:nvSpPr>
        <p:spPr>
          <a:xfrm>
            <a:off x="5572426" y="5029902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696075" y="5477577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" name="Oval 10"/>
          <p:cNvSpPr/>
          <p:nvPr/>
        </p:nvSpPr>
        <p:spPr>
          <a:xfrm>
            <a:off x="6838950" y="378184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5887965" y="3659276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" name="Straight Arrow Connector 12"/>
          <p:cNvCxnSpPr>
            <a:stCxn id="7" idx="6"/>
            <a:endCxn id="12" idx="1"/>
          </p:cNvCxnSpPr>
          <p:nvPr/>
        </p:nvCxnSpPr>
        <p:spPr>
          <a:xfrm>
            <a:off x="5204397" y="3071216"/>
            <a:ext cx="725415" cy="6290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6"/>
            <a:endCxn id="11" idx="2"/>
          </p:cNvCxnSpPr>
          <p:nvPr/>
        </p:nvCxnSpPr>
        <p:spPr>
          <a:xfrm>
            <a:off x="6173715" y="3799101"/>
            <a:ext cx="665235" cy="122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5841849" y="4107606"/>
            <a:ext cx="1204421" cy="1112188"/>
          </a:xfrm>
          <a:prstGeom prst="curvedConnector3">
            <a:avLst>
              <a:gd name="adj1" fmla="val 3813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10" idx="2"/>
          </p:cNvCxnSpPr>
          <p:nvPr/>
        </p:nvCxnSpPr>
        <p:spPr>
          <a:xfrm>
            <a:off x="5715301" y="5309551"/>
            <a:ext cx="980774" cy="307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1"/>
          </p:cNvCxnSpPr>
          <p:nvPr/>
        </p:nvCxnSpPr>
        <p:spPr>
          <a:xfrm>
            <a:off x="5061522" y="3665804"/>
            <a:ext cx="552751" cy="1405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  <a:endCxn id="8" idx="1"/>
          </p:cNvCxnSpPr>
          <p:nvPr/>
        </p:nvCxnSpPr>
        <p:spPr>
          <a:xfrm>
            <a:off x="5061522" y="3211040"/>
            <a:ext cx="0" cy="257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1" idx="5"/>
            <a:endCxn id="10" idx="0"/>
          </p:cNvCxnSpPr>
          <p:nvPr/>
        </p:nvCxnSpPr>
        <p:spPr>
          <a:xfrm rot="5400000">
            <a:off x="6232382" y="4627105"/>
            <a:ext cx="1457041" cy="243903"/>
          </a:xfrm>
          <a:prstGeom prst="curvedConnector3">
            <a:avLst>
              <a:gd name="adj1" fmla="val 9706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15375" y="4280199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46182" y="3128428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7104" y="3064688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31508" y="3402769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1494" y="4479034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30840" y="5471021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82854" y="4701206"/>
            <a:ext cx="24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52666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19962</TotalTime>
  <Words>3646</Words>
  <Application>Microsoft Office PowerPoint</Application>
  <PresentationFormat>Widescreen</PresentationFormat>
  <Paragraphs>844</Paragraphs>
  <Slides>48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Shortest Paths</vt:lpstr>
      <vt:lpstr>Announcements</vt:lpstr>
      <vt:lpstr>Breadth First Search</vt:lpstr>
      <vt:lpstr>Breadth First Search</vt:lpstr>
      <vt:lpstr>Extra Practice</vt:lpstr>
      <vt:lpstr>Extra Practice</vt:lpstr>
      <vt:lpstr>Shortest Paths</vt:lpstr>
      <vt:lpstr>Representing Maps as Graphs</vt:lpstr>
      <vt:lpstr>Representing Maps as Graphs</vt:lpstr>
      <vt:lpstr>Shortest Paths</vt:lpstr>
      <vt:lpstr>Shortest Paths</vt:lpstr>
      <vt:lpstr>Unweighted Graphs</vt:lpstr>
      <vt:lpstr>Unweighted Graphs</vt:lpstr>
      <vt:lpstr>Unweighted Graphs: Key Idea</vt:lpstr>
      <vt:lpstr>Unweighted Graphs</vt:lpstr>
      <vt:lpstr>Unweighted Graphs</vt:lpstr>
      <vt:lpstr>What about the target vertex?</vt:lpstr>
      <vt:lpstr>Weighted Graphs</vt:lpstr>
      <vt:lpstr>Weighted Graphs: Take 1 </vt:lpstr>
      <vt:lpstr>Weighted Graphs: Take 1 </vt:lpstr>
      <vt:lpstr>Weighted Graphs: Take 2</vt:lpstr>
      <vt:lpstr>Weighted Graphs: Take 2</vt:lpstr>
      <vt:lpstr>Weighted Graphs: Take 2</vt:lpstr>
      <vt:lpstr>Dijkstra’s Algorithm</vt:lpstr>
      <vt:lpstr>Dijkstra’s Algorithm</vt:lpstr>
      <vt:lpstr>Implementation Details</vt:lpstr>
      <vt:lpstr>Making Minimum Priority Queues Work</vt:lpstr>
      <vt:lpstr>Running Time Analysis</vt:lpstr>
      <vt:lpstr>Negative Edge Weights</vt:lpstr>
      <vt:lpstr>Negative Edge Weights</vt:lpstr>
      <vt:lpstr>Negative Edge Weights</vt:lpstr>
      <vt:lpstr>One more Graph Algorithm</vt:lpstr>
      <vt:lpstr>Ordering Dependencies</vt:lpstr>
      <vt:lpstr>Ordering Dependencies </vt:lpstr>
      <vt:lpstr>Topological Ordering</vt:lpstr>
      <vt:lpstr>Can we always order a graph?</vt:lpstr>
      <vt:lpstr>Ordering a DAG</vt:lpstr>
      <vt:lpstr>Ordering a DAG</vt:lpstr>
      <vt:lpstr>How Do We Find a Topological Ordering?</vt:lpstr>
      <vt:lpstr>What’s the running time?</vt:lpstr>
      <vt:lpstr>Finding a Topological Ordering </vt:lpstr>
      <vt:lpstr>More Graph Applications</vt:lpstr>
      <vt:lpstr>Another Application of Shortest Paths</vt:lpstr>
      <vt:lpstr>Another Application of Shortest Paths</vt:lpstr>
      <vt:lpstr>Another Application of Shortest Paths</vt:lpstr>
      <vt:lpstr>Another Application of Shortest Paths</vt:lpstr>
      <vt:lpstr>Maximum Probability Path Reduction</vt:lpstr>
      <vt:lpstr>Breadth First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Robert Weber</cp:lastModifiedBy>
  <cp:revision>217</cp:revision>
  <cp:lastPrinted>2025-05-08T15:52:03Z</cp:lastPrinted>
  <dcterms:created xsi:type="dcterms:W3CDTF">2018-03-22T00:41:11Z</dcterms:created>
  <dcterms:modified xsi:type="dcterms:W3CDTF">2025-05-09T16:04:36Z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