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300" r:id="rId3"/>
    <p:sldId id="301" r:id="rId4"/>
    <p:sldId id="279" r:id="rId5"/>
    <p:sldId id="284" r:id="rId6"/>
    <p:sldId id="281" r:id="rId7"/>
    <p:sldId id="282" r:id="rId8"/>
    <p:sldId id="283" r:id="rId9"/>
    <p:sldId id="297" r:id="rId10"/>
    <p:sldId id="299" r:id="rId11"/>
    <p:sldId id="302" r:id="rId12"/>
    <p:sldId id="298" r:id="rId13"/>
    <p:sldId id="382" r:id="rId14"/>
    <p:sldId id="289" r:id="rId15"/>
    <p:sldId id="268" r:id="rId16"/>
    <p:sldId id="295" r:id="rId17"/>
    <p:sldId id="303" r:id="rId18"/>
    <p:sldId id="304" r:id="rId19"/>
    <p:sldId id="257" r:id="rId20"/>
    <p:sldId id="376" r:id="rId21"/>
    <p:sldId id="264" r:id="rId22"/>
    <p:sldId id="341" r:id="rId23"/>
    <p:sldId id="342" r:id="rId24"/>
    <p:sldId id="263" r:id="rId25"/>
    <p:sldId id="373" r:id="rId26"/>
    <p:sldId id="267" r:id="rId27"/>
    <p:sldId id="377" r:id="rId28"/>
    <p:sldId id="269" r:id="rId29"/>
    <p:sldId id="343" r:id="rId30"/>
    <p:sldId id="374" r:id="rId31"/>
    <p:sldId id="290" r:id="rId32"/>
    <p:sldId id="378" r:id="rId33"/>
    <p:sldId id="258" r:id="rId34"/>
    <p:sldId id="259" r:id="rId35"/>
    <p:sldId id="379" r:id="rId36"/>
    <p:sldId id="260" r:id="rId37"/>
    <p:sldId id="380" r:id="rId38"/>
    <p:sldId id="320" r:id="rId39"/>
    <p:sldId id="381" r:id="rId40"/>
    <p:sldId id="265" r:id="rId41"/>
    <p:sldId id="383" r:id="rId42"/>
    <p:sldId id="384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0DB5E-C4DE-4466-82A9-0C275189A12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629AF-610B-40A2-8412-3D3F4BE66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4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out the importance of returning visited and re-assigning it after each call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7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third column doesn’t look like it encompasses all possibilities.</a:t>
            </a:r>
          </a:p>
          <a:p>
            <a:r>
              <a:rPr lang="en-US" dirty="0"/>
              <a:t>It does – the fact that we’re using a stack limits the possibilities:</a:t>
            </a:r>
          </a:p>
          <a:p>
            <a:r>
              <a:rPr lang="en-US" dirty="0"/>
              <a:t>	e.g.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u.start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v.start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u.end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v.end</a:t>
            </a:r>
            <a:r>
              <a:rPr lang="en-US" dirty="0"/>
              <a:t> is impossible.</a:t>
            </a:r>
          </a:p>
          <a:p>
            <a:r>
              <a:rPr lang="en-US" dirty="0"/>
              <a:t>And the rules of the algorithm eliminate some other possibilities.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629AF-610B-40A2-8412-3D3F4BE66F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4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75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89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resources say “cost” to differentiate from “number of edges”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61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09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9:38:30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22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9:48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39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3:00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53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066B2E6-B0DE-4320-9EE4-BDCC3B019AA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7C25-36F6-458D-BE6D-114F2B5E74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085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B2E6-B0DE-4320-9EE4-BDCC3B019AA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7C25-36F6-458D-BE6D-114F2B5E74C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191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B2E6-B0DE-4320-9EE4-BDCC3B019AA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7C25-36F6-458D-BE6D-114F2B5E74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924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B2E6-B0DE-4320-9EE4-BDCC3B019AA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7C25-36F6-458D-BE6D-114F2B5E7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2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B2E6-B0DE-4320-9EE4-BDCC3B019AA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7C25-36F6-458D-BE6D-114F2B5E74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43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B2E6-B0DE-4320-9EE4-BDCC3B019AA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7C25-36F6-458D-BE6D-114F2B5E74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57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B2E6-B0DE-4320-9EE4-BDCC3B019AA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7C25-36F6-458D-BE6D-114F2B5E74C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0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B2E6-B0DE-4320-9EE4-BDCC3B019AA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7C25-36F6-458D-BE6D-114F2B5E7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70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B2E6-B0DE-4320-9EE4-BDCC3B019AA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7C25-36F6-458D-BE6D-114F2B5E7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1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B2E6-B0DE-4320-9EE4-BDCC3B019AA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7C25-36F6-458D-BE6D-114F2B5E74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255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B2E6-B0DE-4320-9EE4-BDCC3B019AA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7C25-36F6-458D-BE6D-114F2B5E74C0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52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66B2E6-B0DE-4320-9EE4-BDCC3B019AA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CC57C25-36F6-458D-BE6D-114F2B5E74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37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92051-FBDF-8FB9-5BD2-C7BBE156BA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 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ECE18D-DA47-7A9D-E5B2-38D0DBE358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332 Spring 25</a:t>
            </a:r>
          </a:p>
          <a:p>
            <a:r>
              <a:rPr lang="en-US" dirty="0"/>
              <a:t>Lecture 16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E42391-53BD-26D6-D617-37180518A8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1"/>
          <a:stretch/>
        </p:blipFill>
        <p:spPr>
          <a:xfrm>
            <a:off x="0" y="-38508"/>
            <a:ext cx="12252960" cy="462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58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92788-3289-8976-5117-038C7E4A2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B2320-28A7-63E2-68E3-9DA2781B2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First Search</a:t>
            </a:r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1875A4BF-1CF7-83DF-BFE8-E39A50E88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88" y="5130226"/>
            <a:ext cx="2348406" cy="140655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Finished: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0336E1-7A23-5E53-F0D4-1858FD54707C}"/>
              </a:ext>
            </a:extLst>
          </p:cNvPr>
          <p:cNvGrpSpPr/>
          <p:nvPr/>
        </p:nvGrpSpPr>
        <p:grpSpPr>
          <a:xfrm>
            <a:off x="6756961" y="1818985"/>
            <a:ext cx="480054" cy="525671"/>
            <a:chOff x="3099278" y="6175971"/>
            <a:chExt cx="377723" cy="41361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53E0DA0-2174-0E76-87C7-2265758C94CA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D278782-0403-FF2F-413D-27FB7D32CB13}"/>
                </a:ext>
              </a:extLst>
            </p:cNvPr>
            <p:cNvSpPr txBox="1"/>
            <p:nvPr/>
          </p:nvSpPr>
          <p:spPr>
            <a:xfrm>
              <a:off x="3146914" y="6226333"/>
              <a:ext cx="261341" cy="363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E363BC4-E252-4B85-627F-D47933B23656}"/>
              </a:ext>
            </a:extLst>
          </p:cNvPr>
          <p:cNvGrpSpPr/>
          <p:nvPr/>
        </p:nvGrpSpPr>
        <p:grpSpPr>
          <a:xfrm>
            <a:off x="9364098" y="4272485"/>
            <a:ext cx="480054" cy="525671"/>
            <a:chOff x="3099278" y="6175971"/>
            <a:chExt cx="377723" cy="41361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5AF2D36-8C83-ACD0-9583-2F8F2BCACAC8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E0B1122-04A9-BFB6-EAE3-15D4465B4597}"/>
                </a:ext>
              </a:extLst>
            </p:cNvPr>
            <p:cNvSpPr txBox="1"/>
            <p:nvPr/>
          </p:nvSpPr>
          <p:spPr>
            <a:xfrm>
              <a:off x="3146914" y="6226333"/>
              <a:ext cx="280261" cy="363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AF5CBB-1A56-6E98-A92E-58CA050E46AB}"/>
              </a:ext>
            </a:extLst>
          </p:cNvPr>
          <p:cNvGrpSpPr/>
          <p:nvPr/>
        </p:nvGrpSpPr>
        <p:grpSpPr>
          <a:xfrm>
            <a:off x="8263529" y="4997357"/>
            <a:ext cx="480054" cy="525671"/>
            <a:chOff x="3099278" y="6175971"/>
            <a:chExt cx="377723" cy="41361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2A6CB4-34F6-219A-8C8A-CC0F40454E28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CDF82AB-46EE-9326-4946-6F0D2343126B}"/>
                </a:ext>
              </a:extLst>
            </p:cNvPr>
            <p:cNvSpPr txBox="1"/>
            <p:nvPr/>
          </p:nvSpPr>
          <p:spPr>
            <a:xfrm>
              <a:off x="3146914" y="6226333"/>
              <a:ext cx="295397" cy="363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3E04CF9-D1DB-8952-9DEC-728E669C4E90}"/>
              </a:ext>
            </a:extLst>
          </p:cNvPr>
          <p:cNvGrpSpPr/>
          <p:nvPr/>
        </p:nvGrpSpPr>
        <p:grpSpPr>
          <a:xfrm>
            <a:off x="8023502" y="2745320"/>
            <a:ext cx="480054" cy="525671"/>
            <a:chOff x="3099278" y="6175971"/>
            <a:chExt cx="377723" cy="41361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3134E7A-5A16-A129-D21D-1AD216602C52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6219361-8EF6-1018-8C08-BDF28E8617C1}"/>
                </a:ext>
              </a:extLst>
            </p:cNvPr>
            <p:cNvSpPr txBox="1"/>
            <p:nvPr/>
          </p:nvSpPr>
          <p:spPr>
            <a:xfrm>
              <a:off x="3146914" y="6226333"/>
              <a:ext cx="311793" cy="363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19ED82-D409-6BE4-D258-B42548D1D205}"/>
              </a:ext>
            </a:extLst>
          </p:cNvPr>
          <p:cNvGrpSpPr/>
          <p:nvPr/>
        </p:nvGrpSpPr>
        <p:grpSpPr>
          <a:xfrm>
            <a:off x="9844152" y="2981936"/>
            <a:ext cx="480054" cy="525671"/>
            <a:chOff x="3099278" y="6175971"/>
            <a:chExt cx="377723" cy="41361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32DEDC9-BA0E-EE3A-7662-9961D6DB25A3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9FB4837-3AD3-8B3D-41F1-270A6DF28B56}"/>
                </a:ext>
              </a:extLst>
            </p:cNvPr>
            <p:cNvSpPr txBox="1"/>
            <p:nvPr/>
          </p:nvSpPr>
          <p:spPr>
            <a:xfrm>
              <a:off x="3146914" y="6226333"/>
              <a:ext cx="299180" cy="363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0D18225-116B-5738-1414-F5B167AE465E}"/>
              </a:ext>
            </a:extLst>
          </p:cNvPr>
          <p:cNvGrpSpPr/>
          <p:nvPr/>
        </p:nvGrpSpPr>
        <p:grpSpPr>
          <a:xfrm>
            <a:off x="7484133" y="4032457"/>
            <a:ext cx="480054" cy="525671"/>
            <a:chOff x="3099278" y="6175971"/>
            <a:chExt cx="377723" cy="41361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B74CAA1-F49A-D034-0FE2-BEC3C55188CD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886855D-8A16-C7F5-4FE6-A93A58A1B63F}"/>
                </a:ext>
              </a:extLst>
            </p:cNvPr>
            <p:cNvSpPr txBox="1"/>
            <p:nvPr/>
          </p:nvSpPr>
          <p:spPr>
            <a:xfrm>
              <a:off x="3146914" y="6226333"/>
              <a:ext cx="267648" cy="363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17748A7-E79C-AF37-ED2A-501D64A96DB1}"/>
              </a:ext>
            </a:extLst>
          </p:cNvPr>
          <p:cNvGrpSpPr/>
          <p:nvPr/>
        </p:nvGrpSpPr>
        <p:grpSpPr>
          <a:xfrm>
            <a:off x="5809583" y="2681314"/>
            <a:ext cx="480054" cy="525671"/>
            <a:chOff x="3099278" y="6175971"/>
            <a:chExt cx="377723" cy="41361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A152802-74A7-D82B-9936-FACF46805560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D4CE9FD-9250-6D48-FC85-6EC2CAB36520}"/>
                </a:ext>
              </a:extLst>
            </p:cNvPr>
            <p:cNvSpPr txBox="1"/>
            <p:nvPr/>
          </p:nvSpPr>
          <p:spPr>
            <a:xfrm>
              <a:off x="3146914" y="6226333"/>
              <a:ext cx="309270" cy="363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G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453E5EB-7A99-C066-B483-E16873C87CAD}"/>
              </a:ext>
            </a:extLst>
          </p:cNvPr>
          <p:cNvGrpSpPr/>
          <p:nvPr/>
        </p:nvGrpSpPr>
        <p:grpSpPr>
          <a:xfrm>
            <a:off x="5630097" y="3874162"/>
            <a:ext cx="480054" cy="525671"/>
            <a:chOff x="3099278" y="6175971"/>
            <a:chExt cx="377723" cy="413616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823D030-2531-2992-8B52-95DCF404045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4E26C02-8611-7633-329B-B721E665A741}"/>
                </a:ext>
              </a:extLst>
            </p:cNvPr>
            <p:cNvSpPr txBox="1"/>
            <p:nvPr/>
          </p:nvSpPr>
          <p:spPr>
            <a:xfrm>
              <a:off x="3146914" y="6226333"/>
              <a:ext cx="313055" cy="363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9D9810D-7AE9-FE49-55E0-2EB6E5161CCC}"/>
              </a:ext>
            </a:extLst>
          </p:cNvPr>
          <p:cNvGrpSpPr/>
          <p:nvPr/>
        </p:nvGrpSpPr>
        <p:grpSpPr>
          <a:xfrm>
            <a:off x="10960589" y="2299039"/>
            <a:ext cx="480054" cy="525670"/>
            <a:chOff x="3099278" y="6175971"/>
            <a:chExt cx="377723" cy="413615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479F723-001B-AEC3-C660-5EB7447ABC49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9311487-3FDA-A7A2-0054-5B5B4375A2CC}"/>
                </a:ext>
              </a:extLst>
            </p:cNvPr>
            <p:cNvSpPr txBox="1"/>
            <p:nvPr/>
          </p:nvSpPr>
          <p:spPr>
            <a:xfrm>
              <a:off x="3174495" y="6226332"/>
              <a:ext cx="227287" cy="363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J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0F50152-0087-76FA-2975-AF3A7BC702ED}"/>
              </a:ext>
            </a:extLst>
          </p:cNvPr>
          <p:cNvCxnSpPr>
            <a:cxnSpLocks/>
            <a:stCxn id="19" idx="4"/>
            <a:endCxn id="10" idx="7"/>
          </p:cNvCxnSpPr>
          <p:nvPr/>
        </p:nvCxnSpPr>
        <p:spPr>
          <a:xfrm flipH="1">
            <a:off x="9773850" y="3461991"/>
            <a:ext cx="310330" cy="880797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A3D5CE7-FC43-600F-C997-E3EE9B6588EF}"/>
              </a:ext>
            </a:extLst>
          </p:cNvPr>
          <p:cNvCxnSpPr>
            <a:cxnSpLocks/>
            <a:stCxn id="10" idx="3"/>
            <a:endCxn id="13" idx="6"/>
          </p:cNvCxnSpPr>
          <p:nvPr/>
        </p:nvCxnSpPr>
        <p:spPr>
          <a:xfrm flipH="1">
            <a:off x="8743583" y="4682237"/>
            <a:ext cx="690816" cy="555147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016F17F-04EF-ACE3-71B6-7B5EB3C68337}"/>
              </a:ext>
            </a:extLst>
          </p:cNvPr>
          <p:cNvCxnSpPr>
            <a:cxnSpLocks/>
            <a:stCxn id="22" idx="5"/>
            <a:endCxn id="13" idx="1"/>
          </p:cNvCxnSpPr>
          <p:nvPr/>
        </p:nvCxnSpPr>
        <p:spPr>
          <a:xfrm>
            <a:off x="7893885" y="4442210"/>
            <a:ext cx="439946" cy="62544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5A8392D-3647-1A0F-304A-38804D4C167D}"/>
              </a:ext>
            </a:extLst>
          </p:cNvPr>
          <p:cNvCxnSpPr>
            <a:cxnSpLocks/>
            <a:stCxn id="10" idx="2"/>
            <a:endCxn id="22" idx="6"/>
          </p:cNvCxnSpPr>
          <p:nvPr/>
        </p:nvCxnSpPr>
        <p:spPr>
          <a:xfrm flipH="1" flipV="1">
            <a:off x="7964187" y="4272485"/>
            <a:ext cx="1399911" cy="24002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C55F956-293F-9A4D-294A-BEC228EB859F}"/>
              </a:ext>
            </a:extLst>
          </p:cNvPr>
          <p:cNvCxnSpPr>
            <a:cxnSpLocks/>
            <a:stCxn id="16" idx="4"/>
            <a:endCxn id="22" idx="0"/>
          </p:cNvCxnSpPr>
          <p:nvPr/>
        </p:nvCxnSpPr>
        <p:spPr>
          <a:xfrm flipH="1">
            <a:off x="7724160" y="3225374"/>
            <a:ext cx="539369" cy="807083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F01CD5B-A473-2F3A-B5EE-4D57C06AA623}"/>
              </a:ext>
            </a:extLst>
          </p:cNvPr>
          <p:cNvCxnSpPr>
            <a:cxnSpLocks/>
            <a:stCxn id="19" idx="2"/>
            <a:endCxn id="16" idx="6"/>
          </p:cNvCxnSpPr>
          <p:nvPr/>
        </p:nvCxnSpPr>
        <p:spPr>
          <a:xfrm flipH="1" flipV="1">
            <a:off x="8503556" y="2985348"/>
            <a:ext cx="1340596" cy="236617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4394D26-102D-6D98-14CD-E10AD42941F2}"/>
              </a:ext>
            </a:extLst>
          </p:cNvPr>
          <p:cNvCxnSpPr>
            <a:cxnSpLocks/>
            <a:stCxn id="7" idx="6"/>
            <a:endCxn id="16" idx="1"/>
          </p:cNvCxnSpPr>
          <p:nvPr/>
        </p:nvCxnSpPr>
        <p:spPr>
          <a:xfrm>
            <a:off x="7237015" y="2059013"/>
            <a:ext cx="856789" cy="75660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8BA246D-C9CC-AF26-FCCF-49561B100764}"/>
              </a:ext>
            </a:extLst>
          </p:cNvPr>
          <p:cNvCxnSpPr>
            <a:cxnSpLocks/>
            <a:stCxn id="25" idx="4"/>
            <a:endCxn id="28" idx="0"/>
          </p:cNvCxnSpPr>
          <p:nvPr/>
        </p:nvCxnSpPr>
        <p:spPr>
          <a:xfrm flipH="1">
            <a:off x="5870125" y="3161368"/>
            <a:ext cx="179486" cy="712794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705B48F-88B5-8691-6D13-68EFC3E06A9E}"/>
              </a:ext>
            </a:extLst>
          </p:cNvPr>
          <p:cNvCxnSpPr>
            <a:cxnSpLocks/>
            <a:stCxn id="22" idx="2"/>
            <a:endCxn id="28" idx="6"/>
          </p:cNvCxnSpPr>
          <p:nvPr/>
        </p:nvCxnSpPr>
        <p:spPr>
          <a:xfrm flipH="1" flipV="1">
            <a:off x="6110151" y="4114190"/>
            <a:ext cx="1373982" cy="15829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>
            <a:extLst>
              <a:ext uri="{FF2B5EF4-FFF2-40B4-BE49-F238E27FC236}">
                <a16:creationId xmlns:a16="http://schemas.microsoft.com/office/drawing/2014/main" id="{4001C108-09EC-85CD-F47B-3440CE29D1B2}"/>
              </a:ext>
            </a:extLst>
          </p:cNvPr>
          <p:cNvSpPr/>
          <p:nvPr/>
        </p:nvSpPr>
        <p:spPr>
          <a:xfrm>
            <a:off x="9833258" y="2966958"/>
            <a:ext cx="480054" cy="4800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DF50C666-EDF9-E206-B5AC-DEFB21C9226F}"/>
              </a:ext>
            </a:extLst>
          </p:cNvPr>
          <p:cNvSpPr/>
          <p:nvPr/>
        </p:nvSpPr>
        <p:spPr>
          <a:xfrm>
            <a:off x="8004378" y="2731475"/>
            <a:ext cx="480054" cy="480054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29CCE2CA-C332-6005-8646-924D3D2D1476}"/>
              </a:ext>
            </a:extLst>
          </p:cNvPr>
          <p:cNvSpPr/>
          <p:nvPr/>
        </p:nvSpPr>
        <p:spPr>
          <a:xfrm>
            <a:off x="9368814" y="4272485"/>
            <a:ext cx="480054" cy="480054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F5EE64F4-D332-1A4C-CD81-640F78CAA597}"/>
              </a:ext>
            </a:extLst>
          </p:cNvPr>
          <p:cNvSpPr/>
          <p:nvPr/>
        </p:nvSpPr>
        <p:spPr>
          <a:xfrm>
            <a:off x="7488030" y="4002655"/>
            <a:ext cx="480054" cy="480054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7791354-90D4-9CB6-5421-B5D5AB0844ED}"/>
              </a:ext>
            </a:extLst>
          </p:cNvPr>
          <p:cNvSpPr/>
          <p:nvPr/>
        </p:nvSpPr>
        <p:spPr>
          <a:xfrm>
            <a:off x="8274915" y="4986659"/>
            <a:ext cx="480054" cy="480054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6F2DE610-563B-5BBC-DA85-202E102B198A}"/>
              </a:ext>
            </a:extLst>
          </p:cNvPr>
          <p:cNvSpPr/>
          <p:nvPr/>
        </p:nvSpPr>
        <p:spPr>
          <a:xfrm>
            <a:off x="9353204" y="4280230"/>
            <a:ext cx="480054" cy="480054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23BF11F3-95C6-007E-4A96-34BA43DFF6A8}"/>
              </a:ext>
            </a:extLst>
          </p:cNvPr>
          <p:cNvSpPr/>
          <p:nvPr/>
        </p:nvSpPr>
        <p:spPr>
          <a:xfrm>
            <a:off x="9353204" y="4255895"/>
            <a:ext cx="480054" cy="4800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FF8D9E86-19CD-17C2-B18D-68DEBFB42DA6}"/>
              </a:ext>
            </a:extLst>
          </p:cNvPr>
          <p:cNvSpPr/>
          <p:nvPr/>
        </p:nvSpPr>
        <p:spPr>
          <a:xfrm>
            <a:off x="5630616" y="3868659"/>
            <a:ext cx="480054" cy="480054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348B8D83-0ECE-D7FA-32A5-911F22AEF193}"/>
              </a:ext>
            </a:extLst>
          </p:cNvPr>
          <p:cNvSpPr/>
          <p:nvPr/>
        </p:nvSpPr>
        <p:spPr>
          <a:xfrm>
            <a:off x="6743546" y="1814411"/>
            <a:ext cx="480054" cy="480054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78877873-6ECA-4AFD-B0A1-B738F8EFEA6D}"/>
              </a:ext>
            </a:extLst>
          </p:cNvPr>
          <p:cNvSpPr/>
          <p:nvPr/>
        </p:nvSpPr>
        <p:spPr>
          <a:xfrm>
            <a:off x="7484133" y="4027888"/>
            <a:ext cx="480054" cy="480054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CAEC63A8-D1A9-157E-FD1A-40088B6834E5}"/>
              </a:ext>
            </a:extLst>
          </p:cNvPr>
          <p:cNvSpPr/>
          <p:nvPr/>
        </p:nvSpPr>
        <p:spPr>
          <a:xfrm>
            <a:off x="5840458" y="2690374"/>
            <a:ext cx="480054" cy="480054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D9991C3E-CC01-7F2F-C7F1-DEB4F57101E4}"/>
              </a:ext>
            </a:extLst>
          </p:cNvPr>
          <p:cNvSpPr/>
          <p:nvPr/>
        </p:nvSpPr>
        <p:spPr>
          <a:xfrm>
            <a:off x="5615946" y="3887622"/>
            <a:ext cx="480054" cy="480054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41D3D5EF-0101-D526-A1F5-59DAD7C8071B}"/>
              </a:ext>
            </a:extLst>
          </p:cNvPr>
          <p:cNvSpPr/>
          <p:nvPr/>
        </p:nvSpPr>
        <p:spPr>
          <a:xfrm>
            <a:off x="5789583" y="2638163"/>
            <a:ext cx="480054" cy="480054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3051AB30-2430-2CB6-D773-D6034E7D094A}"/>
              </a:ext>
            </a:extLst>
          </p:cNvPr>
          <p:cNvSpPr/>
          <p:nvPr/>
        </p:nvSpPr>
        <p:spPr>
          <a:xfrm>
            <a:off x="6775083" y="1822529"/>
            <a:ext cx="480054" cy="480054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187E3488-2C59-8145-12C4-86F94EFEAAC7}"/>
              </a:ext>
            </a:extLst>
          </p:cNvPr>
          <p:cNvSpPr/>
          <p:nvPr/>
        </p:nvSpPr>
        <p:spPr>
          <a:xfrm>
            <a:off x="8251993" y="4997357"/>
            <a:ext cx="480054" cy="480054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9C36223E-212E-CA69-C546-2C580BFBA6C4}"/>
              </a:ext>
            </a:extLst>
          </p:cNvPr>
          <p:cNvSpPr/>
          <p:nvPr/>
        </p:nvSpPr>
        <p:spPr>
          <a:xfrm>
            <a:off x="8026589" y="2750246"/>
            <a:ext cx="480054" cy="4800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0C4F96CF-CA81-0D92-7EB9-2DF88D9F094F}"/>
              </a:ext>
            </a:extLst>
          </p:cNvPr>
          <p:cNvSpPr/>
          <p:nvPr/>
        </p:nvSpPr>
        <p:spPr>
          <a:xfrm>
            <a:off x="8031049" y="2750246"/>
            <a:ext cx="480054" cy="480054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FECB1FB8-B4D0-9252-C488-0320B7F57EFB}"/>
              </a:ext>
            </a:extLst>
          </p:cNvPr>
          <p:cNvSpPr txBox="1"/>
          <p:nvPr/>
        </p:nvSpPr>
        <p:spPr>
          <a:xfrm>
            <a:off x="343971" y="1453895"/>
            <a:ext cx="553068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(graph,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mark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as visited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record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curr.start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for(v :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curr.neighbors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()){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if(v is not visited){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(graph, v)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mark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as “done”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record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curr.end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1F9269-E7F3-D4A7-719B-ED931CE884C7}"/>
              </a:ext>
            </a:extLst>
          </p:cNvPr>
          <p:cNvSpPr/>
          <p:nvPr/>
        </p:nvSpPr>
        <p:spPr>
          <a:xfrm>
            <a:off x="10739943" y="2961492"/>
            <a:ext cx="1232378" cy="373219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C851DF-F49D-A325-71C9-CC5B94A29BF3}"/>
              </a:ext>
            </a:extLst>
          </p:cNvPr>
          <p:cNvSpPr txBox="1"/>
          <p:nvPr/>
        </p:nvSpPr>
        <p:spPr>
          <a:xfrm>
            <a:off x="9356964" y="6009949"/>
            <a:ext cx="1232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Stack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7B4382C-2485-C911-CF51-189882990CB3}"/>
              </a:ext>
            </a:extLst>
          </p:cNvPr>
          <p:cNvSpPr/>
          <p:nvPr/>
        </p:nvSpPr>
        <p:spPr>
          <a:xfrm>
            <a:off x="9827808" y="2978065"/>
            <a:ext cx="480054" cy="480054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BDDEFA-70C2-7B03-15FF-A0FDAE9F692C}"/>
              </a:ext>
            </a:extLst>
          </p:cNvPr>
          <p:cNvSpPr/>
          <p:nvPr/>
        </p:nvSpPr>
        <p:spPr>
          <a:xfrm>
            <a:off x="10778660" y="6080339"/>
            <a:ext cx="1154943" cy="5836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A; (A,B)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E1D846D-186D-B9BB-1C6F-6F3DDC9F07A5}"/>
              </a:ext>
            </a:extLst>
          </p:cNvPr>
          <p:cNvSpPr/>
          <p:nvPr/>
        </p:nvSpPr>
        <p:spPr>
          <a:xfrm>
            <a:off x="10778660" y="5475277"/>
            <a:ext cx="1154943" cy="5836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B;(B,C)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FB42608-36A7-F3C0-560A-2A2540292C88}"/>
              </a:ext>
            </a:extLst>
          </p:cNvPr>
          <p:cNvSpPr/>
          <p:nvPr/>
        </p:nvSpPr>
        <p:spPr>
          <a:xfrm>
            <a:off x="10778660" y="4870215"/>
            <a:ext cx="1154943" cy="5836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C;(C,E)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1718E04-B47C-1169-EB82-B20CACE2E50D}"/>
              </a:ext>
            </a:extLst>
          </p:cNvPr>
          <p:cNvSpPr/>
          <p:nvPr/>
        </p:nvSpPr>
        <p:spPr>
          <a:xfrm>
            <a:off x="10767572" y="4264579"/>
            <a:ext cx="1154943" cy="5836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E;(E,D)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0BB7874-03AE-32A4-69D5-649E9D557FCF}"/>
              </a:ext>
            </a:extLst>
          </p:cNvPr>
          <p:cNvSpPr/>
          <p:nvPr/>
        </p:nvSpPr>
        <p:spPr>
          <a:xfrm>
            <a:off x="10777001" y="3641575"/>
            <a:ext cx="1154943" cy="5836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D;(D,F)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5CD965F-E63E-3F06-FAA7-A54B854A40E3}"/>
              </a:ext>
            </a:extLst>
          </p:cNvPr>
          <p:cNvSpPr/>
          <p:nvPr/>
        </p:nvSpPr>
        <p:spPr>
          <a:xfrm>
            <a:off x="10767572" y="3024666"/>
            <a:ext cx="1154943" cy="5836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F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170C767-63C6-F243-FDF1-9967C267F74B}"/>
              </a:ext>
            </a:extLst>
          </p:cNvPr>
          <p:cNvSpPr txBox="1"/>
          <p:nvPr/>
        </p:nvSpPr>
        <p:spPr>
          <a:xfrm>
            <a:off x="2094271" y="5705361"/>
            <a:ext cx="58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AAE1993-B6B9-D3EE-5E83-0040917AD257}"/>
              </a:ext>
            </a:extLst>
          </p:cNvPr>
          <p:cNvSpPr txBox="1"/>
          <p:nvPr/>
        </p:nvSpPr>
        <p:spPr>
          <a:xfrm>
            <a:off x="2423039" y="5718129"/>
            <a:ext cx="58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0C43A40-2C7A-059F-13BF-27D08F02183B}"/>
              </a:ext>
            </a:extLst>
          </p:cNvPr>
          <p:cNvSpPr/>
          <p:nvPr/>
        </p:nvSpPr>
        <p:spPr>
          <a:xfrm>
            <a:off x="10777001" y="4255895"/>
            <a:ext cx="1154943" cy="5836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E;(E,H)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F983A02-9D59-0EED-2173-E51490587F0F}"/>
              </a:ext>
            </a:extLst>
          </p:cNvPr>
          <p:cNvSpPr/>
          <p:nvPr/>
        </p:nvSpPr>
        <p:spPr>
          <a:xfrm>
            <a:off x="10767572" y="3650259"/>
            <a:ext cx="1154943" cy="5836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H;(H,G)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545E3F-766C-97E4-C4C6-589D7728848C}"/>
              </a:ext>
            </a:extLst>
          </p:cNvPr>
          <p:cNvSpPr txBox="1"/>
          <p:nvPr/>
        </p:nvSpPr>
        <p:spPr>
          <a:xfrm>
            <a:off x="2718238" y="5697884"/>
            <a:ext cx="58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53DA6B3-698A-9A09-5749-82ABB53041D2}"/>
              </a:ext>
            </a:extLst>
          </p:cNvPr>
          <p:cNvSpPr txBox="1"/>
          <p:nvPr/>
        </p:nvSpPr>
        <p:spPr>
          <a:xfrm>
            <a:off x="3106717" y="5695169"/>
            <a:ext cx="58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CAA3B6-A6AB-8CB5-65BD-394B5A3AE9B2}"/>
              </a:ext>
            </a:extLst>
          </p:cNvPr>
          <p:cNvSpPr txBox="1"/>
          <p:nvPr/>
        </p:nvSpPr>
        <p:spPr>
          <a:xfrm>
            <a:off x="3416128" y="5705788"/>
            <a:ext cx="58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03D25AE-5032-198C-DDFB-5B99D238B34E}"/>
              </a:ext>
            </a:extLst>
          </p:cNvPr>
          <p:cNvSpPr txBox="1"/>
          <p:nvPr/>
        </p:nvSpPr>
        <p:spPr>
          <a:xfrm>
            <a:off x="3683178" y="5705361"/>
            <a:ext cx="58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E4CF7C7-B597-B559-0E34-6D23165EC521}"/>
              </a:ext>
            </a:extLst>
          </p:cNvPr>
          <p:cNvSpPr/>
          <p:nvPr/>
        </p:nvSpPr>
        <p:spPr>
          <a:xfrm>
            <a:off x="9824721" y="2945113"/>
            <a:ext cx="480054" cy="480054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EA1E0AC-8149-A11F-4075-44ABE4B4EA14}"/>
              </a:ext>
            </a:extLst>
          </p:cNvPr>
          <p:cNvSpPr txBox="1"/>
          <p:nvPr/>
        </p:nvSpPr>
        <p:spPr>
          <a:xfrm>
            <a:off x="4023782" y="5710717"/>
            <a:ext cx="58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C832684-9E1C-3A95-607E-3013DA5B6632}"/>
              </a:ext>
            </a:extLst>
          </p:cNvPr>
          <p:cNvSpPr txBox="1"/>
          <p:nvPr/>
        </p:nvSpPr>
        <p:spPr>
          <a:xfrm>
            <a:off x="4342583" y="5705361"/>
            <a:ext cx="58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C336B30-ECE2-4A30-997F-0CF0C4F07086}"/>
              </a:ext>
            </a:extLst>
          </p:cNvPr>
          <p:cNvSpPr/>
          <p:nvPr/>
        </p:nvSpPr>
        <p:spPr>
          <a:xfrm>
            <a:off x="10777000" y="3027255"/>
            <a:ext cx="1154943" cy="5836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G 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712CD251-FA80-4607-039D-AFD97D4EC922}"/>
              </a:ext>
            </a:extLst>
          </p:cNvPr>
          <p:cNvSpPr/>
          <p:nvPr/>
        </p:nvSpPr>
        <p:spPr>
          <a:xfrm>
            <a:off x="8251993" y="5008055"/>
            <a:ext cx="480054" cy="4800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C00608D-6367-7BCB-674B-902E11601B5E}"/>
              </a:ext>
            </a:extLst>
          </p:cNvPr>
          <p:cNvSpPr/>
          <p:nvPr/>
        </p:nvSpPr>
        <p:spPr>
          <a:xfrm>
            <a:off x="7490889" y="4015868"/>
            <a:ext cx="480054" cy="4800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9CFBECC7-8B4C-8032-8102-DFA9E016D887}"/>
              </a:ext>
            </a:extLst>
          </p:cNvPr>
          <p:cNvSpPr/>
          <p:nvPr/>
        </p:nvSpPr>
        <p:spPr>
          <a:xfrm>
            <a:off x="5631527" y="3855199"/>
            <a:ext cx="480054" cy="4800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989CE7C8-C18A-331B-B156-5F6E2BD4E01F}"/>
              </a:ext>
            </a:extLst>
          </p:cNvPr>
          <p:cNvSpPr/>
          <p:nvPr/>
        </p:nvSpPr>
        <p:spPr>
          <a:xfrm>
            <a:off x="6761668" y="1814411"/>
            <a:ext cx="480054" cy="4800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C4F8CF87-F6A3-2647-D60C-C215FE687D28}"/>
              </a:ext>
            </a:extLst>
          </p:cNvPr>
          <p:cNvSpPr/>
          <p:nvPr/>
        </p:nvSpPr>
        <p:spPr>
          <a:xfrm>
            <a:off x="5817970" y="2669763"/>
            <a:ext cx="480054" cy="4800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818CF4-DFAA-DECE-D18C-78E9AC1BDF38}"/>
              </a:ext>
            </a:extLst>
          </p:cNvPr>
          <p:cNvSpPr txBox="1"/>
          <p:nvPr/>
        </p:nvSpPr>
        <p:spPr>
          <a:xfrm>
            <a:off x="9685031" y="2438930"/>
            <a:ext cx="318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14CAF98-5C9A-4B8F-B4A2-3F1DF806DAE2}"/>
              </a:ext>
            </a:extLst>
          </p:cNvPr>
          <p:cNvSpPr txBox="1"/>
          <p:nvPr/>
        </p:nvSpPr>
        <p:spPr>
          <a:xfrm>
            <a:off x="9150798" y="3859391"/>
            <a:ext cx="318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AD67F0-82F2-CED4-61BA-327DAA22248D}"/>
              </a:ext>
            </a:extLst>
          </p:cNvPr>
          <p:cNvSpPr txBox="1"/>
          <p:nvPr/>
        </p:nvSpPr>
        <p:spPr>
          <a:xfrm>
            <a:off x="7916906" y="5378046"/>
            <a:ext cx="318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49F8B0E-F81E-B76A-6B79-41FCCDD863E8}"/>
              </a:ext>
            </a:extLst>
          </p:cNvPr>
          <p:cNvSpPr txBox="1"/>
          <p:nvPr/>
        </p:nvSpPr>
        <p:spPr>
          <a:xfrm>
            <a:off x="7164456" y="4378447"/>
            <a:ext cx="318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808886B-BC1E-4BCE-C7CD-05E063BD5AE0}"/>
              </a:ext>
            </a:extLst>
          </p:cNvPr>
          <p:cNvSpPr txBox="1"/>
          <p:nvPr/>
        </p:nvSpPr>
        <p:spPr>
          <a:xfrm>
            <a:off x="6632669" y="183516"/>
            <a:ext cx="5215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(A,B), (B,C), (C,E) cause a new vertex to go on the stack.</a:t>
            </a:r>
          </a:p>
          <a:p>
            <a:r>
              <a:rPr lang="en-US" sz="2400" dirty="0"/>
              <a:t>(E,B) goes </a:t>
            </a:r>
            <a:r>
              <a:rPr lang="en-US" sz="2400" b="1" dirty="0"/>
              <a:t>“back”</a:t>
            </a:r>
            <a:r>
              <a:rPr lang="en-US" sz="2400" dirty="0"/>
              <a:t> to an edge that’s already on the stack, but not finished.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06CE056-4F4B-CDDE-D860-7DCBB500D4AE}"/>
              </a:ext>
            </a:extLst>
          </p:cNvPr>
          <p:cNvSpPr txBox="1"/>
          <p:nvPr/>
        </p:nvSpPr>
        <p:spPr>
          <a:xfrm>
            <a:off x="7895950" y="2241185"/>
            <a:ext cx="318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49681A9-D0CC-0B42-B9D8-582E51EC8A8F}"/>
              </a:ext>
            </a:extLst>
          </p:cNvPr>
          <p:cNvSpPr txBox="1"/>
          <p:nvPr/>
        </p:nvSpPr>
        <p:spPr>
          <a:xfrm>
            <a:off x="6540990" y="2269810"/>
            <a:ext cx="318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256044F-18EF-32B8-DD5C-995A3719F460}"/>
              </a:ext>
            </a:extLst>
          </p:cNvPr>
          <p:cNvSpPr txBox="1"/>
          <p:nvPr/>
        </p:nvSpPr>
        <p:spPr>
          <a:xfrm>
            <a:off x="7002934" y="2288767"/>
            <a:ext cx="318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B1ABBDC-4E0C-3418-F5D2-A03EB60CD0F3}"/>
              </a:ext>
            </a:extLst>
          </p:cNvPr>
          <p:cNvSpPr txBox="1"/>
          <p:nvPr/>
        </p:nvSpPr>
        <p:spPr>
          <a:xfrm>
            <a:off x="8369733" y="2279195"/>
            <a:ext cx="318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10859C-0619-D4EA-5A03-7AA544D98625}"/>
              </a:ext>
            </a:extLst>
          </p:cNvPr>
          <p:cNvSpPr txBox="1"/>
          <p:nvPr/>
        </p:nvSpPr>
        <p:spPr>
          <a:xfrm>
            <a:off x="5379694" y="4255895"/>
            <a:ext cx="318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1CA2F55-8791-9591-41DE-853EEAC3BE9E}"/>
              </a:ext>
            </a:extLst>
          </p:cNvPr>
          <p:cNvSpPr txBox="1"/>
          <p:nvPr/>
        </p:nvSpPr>
        <p:spPr>
          <a:xfrm>
            <a:off x="5695113" y="2288766"/>
            <a:ext cx="50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0D05C7D-981D-2990-4438-B803489E48C4}"/>
              </a:ext>
            </a:extLst>
          </p:cNvPr>
          <p:cNvSpPr txBox="1"/>
          <p:nvPr/>
        </p:nvSpPr>
        <p:spPr>
          <a:xfrm>
            <a:off x="6024689" y="2302583"/>
            <a:ext cx="50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8272B82-C6FA-2CCA-BE47-269DBF698503}"/>
              </a:ext>
            </a:extLst>
          </p:cNvPr>
          <p:cNvSpPr txBox="1"/>
          <p:nvPr/>
        </p:nvSpPr>
        <p:spPr>
          <a:xfrm>
            <a:off x="5881222" y="4300643"/>
            <a:ext cx="50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D99A396-05D3-F3C6-DD95-E39413328CBE}"/>
              </a:ext>
            </a:extLst>
          </p:cNvPr>
          <p:cNvSpPr txBox="1"/>
          <p:nvPr/>
        </p:nvSpPr>
        <p:spPr>
          <a:xfrm>
            <a:off x="7547257" y="4434814"/>
            <a:ext cx="50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182B4EB-B9B5-4012-E3E9-4C0DABBD7A45}"/>
              </a:ext>
            </a:extLst>
          </p:cNvPr>
          <p:cNvSpPr txBox="1"/>
          <p:nvPr/>
        </p:nvSpPr>
        <p:spPr>
          <a:xfrm>
            <a:off x="8585278" y="5407108"/>
            <a:ext cx="50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14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6DCB4C9-94BE-D945-EBA5-512D108DD43C}"/>
              </a:ext>
            </a:extLst>
          </p:cNvPr>
          <p:cNvSpPr txBox="1"/>
          <p:nvPr/>
        </p:nvSpPr>
        <p:spPr>
          <a:xfrm>
            <a:off x="9500943" y="3850307"/>
            <a:ext cx="50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15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B1595B7-3EC3-92C3-198E-6C7B811839DB}"/>
              </a:ext>
            </a:extLst>
          </p:cNvPr>
          <p:cNvSpPr txBox="1"/>
          <p:nvPr/>
        </p:nvSpPr>
        <p:spPr>
          <a:xfrm>
            <a:off x="10084180" y="2485314"/>
            <a:ext cx="50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011238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11948-A112-D553-25E2-0D0FEE73E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use DFS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D5AFC-004F-1937-D974-D5B14B63C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DFS can be used to detect cycles</a:t>
            </a:r>
          </a:p>
          <a:p>
            <a:r>
              <a:rPr lang="en-US" sz="2800" dirty="0"/>
              <a:t>How? What happened when we went around a cycle---we had an edge “back” to a vertex we’d discovered already (but that we hadn’t finished processing).</a:t>
            </a:r>
          </a:p>
          <a:p>
            <a:endParaRPr lang="en-US" sz="2800" dirty="0"/>
          </a:p>
          <a:p>
            <a:r>
              <a:rPr lang="en-US" sz="2800" dirty="0"/>
              <a:t>What happened between “steps” 4 and 5?</a:t>
            </a:r>
          </a:p>
        </p:txBody>
      </p:sp>
    </p:spTree>
    <p:extLst>
      <p:ext uri="{BB962C8B-B14F-4D97-AF65-F5344CB8AC3E}">
        <p14:creationId xmlns:p14="http://schemas.microsoft.com/office/powerpoint/2010/main" val="3769504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E60C8-45C6-7C2F-AFE3-CA9EF552B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39636-A1BD-7A7E-D902-1200A16A0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First Search</a:t>
            </a:r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7973C0AA-5145-5D99-B21C-8EEB9299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88" y="5130226"/>
            <a:ext cx="2348406" cy="140655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Finished: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62C0F50-7091-A2EA-8FF1-1BA4E2DDC9AF}"/>
              </a:ext>
            </a:extLst>
          </p:cNvPr>
          <p:cNvGrpSpPr/>
          <p:nvPr/>
        </p:nvGrpSpPr>
        <p:grpSpPr>
          <a:xfrm>
            <a:off x="6756961" y="1818985"/>
            <a:ext cx="480054" cy="525671"/>
            <a:chOff x="3099278" y="6175971"/>
            <a:chExt cx="377723" cy="41361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3749DE5-092E-452F-15EF-0A5F4125196F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0A8E04F-FFBB-40FD-696A-1FC2870035CD}"/>
                </a:ext>
              </a:extLst>
            </p:cNvPr>
            <p:cNvSpPr txBox="1"/>
            <p:nvPr/>
          </p:nvSpPr>
          <p:spPr>
            <a:xfrm>
              <a:off x="3146914" y="6226333"/>
              <a:ext cx="261341" cy="363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9B04CD7-5531-F192-B43F-836D4F80E75E}"/>
              </a:ext>
            </a:extLst>
          </p:cNvPr>
          <p:cNvGrpSpPr/>
          <p:nvPr/>
        </p:nvGrpSpPr>
        <p:grpSpPr>
          <a:xfrm>
            <a:off x="9364098" y="4272485"/>
            <a:ext cx="480054" cy="525671"/>
            <a:chOff x="3099278" y="6175971"/>
            <a:chExt cx="377723" cy="41361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EBAB608-9907-37FF-3B3A-416B7A9811BF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404879-FF68-58F6-7579-62209222F5D5}"/>
                </a:ext>
              </a:extLst>
            </p:cNvPr>
            <p:cNvSpPr txBox="1"/>
            <p:nvPr/>
          </p:nvSpPr>
          <p:spPr>
            <a:xfrm>
              <a:off x="3146914" y="6226333"/>
              <a:ext cx="280261" cy="363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1DC83C-3FDC-D1A6-802E-275A8D874221}"/>
              </a:ext>
            </a:extLst>
          </p:cNvPr>
          <p:cNvGrpSpPr/>
          <p:nvPr/>
        </p:nvGrpSpPr>
        <p:grpSpPr>
          <a:xfrm>
            <a:off x="8263529" y="4997357"/>
            <a:ext cx="480054" cy="525671"/>
            <a:chOff x="3099278" y="6175971"/>
            <a:chExt cx="377723" cy="41361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E9C983B-BAFC-9C7E-0F1F-D89EFB78D7F6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5FA0F28-DED4-5C61-259D-D97C4D66A322}"/>
                </a:ext>
              </a:extLst>
            </p:cNvPr>
            <p:cNvSpPr txBox="1"/>
            <p:nvPr/>
          </p:nvSpPr>
          <p:spPr>
            <a:xfrm>
              <a:off x="3146914" y="6226333"/>
              <a:ext cx="295397" cy="363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8589B80-D000-4CAD-BAEE-A6E9093A2E1F}"/>
              </a:ext>
            </a:extLst>
          </p:cNvPr>
          <p:cNvGrpSpPr/>
          <p:nvPr/>
        </p:nvGrpSpPr>
        <p:grpSpPr>
          <a:xfrm>
            <a:off x="8023502" y="2745320"/>
            <a:ext cx="480054" cy="525671"/>
            <a:chOff x="3099278" y="6175971"/>
            <a:chExt cx="377723" cy="41361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7AB18A4-3B34-A44B-57A9-F46770AD20D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6471A6D-A59C-2B8B-CBC5-21ED51C1042D}"/>
                </a:ext>
              </a:extLst>
            </p:cNvPr>
            <p:cNvSpPr txBox="1"/>
            <p:nvPr/>
          </p:nvSpPr>
          <p:spPr>
            <a:xfrm>
              <a:off x="3146914" y="6226333"/>
              <a:ext cx="311793" cy="363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65D9CAA-419E-AA80-D7A9-6BDA76D7893B}"/>
              </a:ext>
            </a:extLst>
          </p:cNvPr>
          <p:cNvGrpSpPr/>
          <p:nvPr/>
        </p:nvGrpSpPr>
        <p:grpSpPr>
          <a:xfrm>
            <a:off x="9844152" y="2981936"/>
            <a:ext cx="480054" cy="525671"/>
            <a:chOff x="3099278" y="6175971"/>
            <a:chExt cx="377723" cy="41361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2C04A82-6489-F5FD-5FC9-6DD614E06CA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C8CE7B7-405F-62FF-AEE5-D95D9EF84973}"/>
                </a:ext>
              </a:extLst>
            </p:cNvPr>
            <p:cNvSpPr txBox="1"/>
            <p:nvPr/>
          </p:nvSpPr>
          <p:spPr>
            <a:xfrm>
              <a:off x="3146914" y="6226333"/>
              <a:ext cx="299180" cy="363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5C652F-DB32-6401-0A91-3169AAEC8D06}"/>
              </a:ext>
            </a:extLst>
          </p:cNvPr>
          <p:cNvGrpSpPr/>
          <p:nvPr/>
        </p:nvGrpSpPr>
        <p:grpSpPr>
          <a:xfrm>
            <a:off x="7484133" y="4032457"/>
            <a:ext cx="480054" cy="525671"/>
            <a:chOff x="3099278" y="6175971"/>
            <a:chExt cx="377723" cy="41361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D5AFF5-4B17-D952-29FF-EECA4E80A7AA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230DDB-9B56-D9CF-5BEB-4769B187F916}"/>
                </a:ext>
              </a:extLst>
            </p:cNvPr>
            <p:cNvSpPr txBox="1"/>
            <p:nvPr/>
          </p:nvSpPr>
          <p:spPr>
            <a:xfrm>
              <a:off x="3146914" y="6226333"/>
              <a:ext cx="267648" cy="363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74916E6-9F61-5835-22ED-6332048454D9}"/>
              </a:ext>
            </a:extLst>
          </p:cNvPr>
          <p:cNvGrpSpPr/>
          <p:nvPr/>
        </p:nvGrpSpPr>
        <p:grpSpPr>
          <a:xfrm>
            <a:off x="5809583" y="2681314"/>
            <a:ext cx="480054" cy="525671"/>
            <a:chOff x="3099278" y="6175971"/>
            <a:chExt cx="377723" cy="41361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0EC9ADE-E664-2B49-4FCE-332D7B434E16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B3D2CF-D64A-F158-3BDF-A2826CB99DCC}"/>
                </a:ext>
              </a:extLst>
            </p:cNvPr>
            <p:cNvSpPr txBox="1"/>
            <p:nvPr/>
          </p:nvSpPr>
          <p:spPr>
            <a:xfrm>
              <a:off x="3146914" y="6226333"/>
              <a:ext cx="309270" cy="363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G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EFEC275-0AB4-1903-9289-6B78BE732F8A}"/>
              </a:ext>
            </a:extLst>
          </p:cNvPr>
          <p:cNvGrpSpPr/>
          <p:nvPr/>
        </p:nvGrpSpPr>
        <p:grpSpPr>
          <a:xfrm>
            <a:off x="5630097" y="3874162"/>
            <a:ext cx="480054" cy="525671"/>
            <a:chOff x="3099278" y="6175971"/>
            <a:chExt cx="377723" cy="413616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F0D9B5C-4EB2-4F01-D418-C3DB01B8CAA9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36D5423-4489-1690-8CAB-8FADD9055AB1}"/>
                </a:ext>
              </a:extLst>
            </p:cNvPr>
            <p:cNvSpPr txBox="1"/>
            <p:nvPr/>
          </p:nvSpPr>
          <p:spPr>
            <a:xfrm>
              <a:off x="3146914" y="6226333"/>
              <a:ext cx="313055" cy="363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39D128D-C3B3-7534-A586-294C7AE20CB8}"/>
              </a:ext>
            </a:extLst>
          </p:cNvPr>
          <p:cNvGrpSpPr/>
          <p:nvPr/>
        </p:nvGrpSpPr>
        <p:grpSpPr>
          <a:xfrm>
            <a:off x="10960589" y="2299039"/>
            <a:ext cx="480054" cy="525670"/>
            <a:chOff x="3099278" y="6175971"/>
            <a:chExt cx="377723" cy="413615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14F9462-FF99-DADA-44F0-13C736332489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32605F2-3953-D3E0-1D51-BC80007453E1}"/>
                </a:ext>
              </a:extLst>
            </p:cNvPr>
            <p:cNvSpPr txBox="1"/>
            <p:nvPr/>
          </p:nvSpPr>
          <p:spPr>
            <a:xfrm>
              <a:off x="3174495" y="6226332"/>
              <a:ext cx="227287" cy="363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J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B585240-D858-6A20-AB28-BD4692284039}"/>
              </a:ext>
            </a:extLst>
          </p:cNvPr>
          <p:cNvCxnSpPr>
            <a:cxnSpLocks/>
            <a:stCxn id="19" idx="4"/>
            <a:endCxn id="10" idx="7"/>
          </p:cNvCxnSpPr>
          <p:nvPr/>
        </p:nvCxnSpPr>
        <p:spPr>
          <a:xfrm flipH="1">
            <a:off x="9773850" y="3461991"/>
            <a:ext cx="310330" cy="880797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25F5436-E834-8ADE-3138-A289B9E8B9F6}"/>
              </a:ext>
            </a:extLst>
          </p:cNvPr>
          <p:cNvCxnSpPr>
            <a:cxnSpLocks/>
            <a:stCxn id="10" idx="3"/>
            <a:endCxn id="13" idx="6"/>
          </p:cNvCxnSpPr>
          <p:nvPr/>
        </p:nvCxnSpPr>
        <p:spPr>
          <a:xfrm flipH="1">
            <a:off x="8743583" y="4682237"/>
            <a:ext cx="690816" cy="555147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C819720-2836-66B4-A390-2CB886A1D586}"/>
              </a:ext>
            </a:extLst>
          </p:cNvPr>
          <p:cNvCxnSpPr>
            <a:cxnSpLocks/>
            <a:stCxn id="22" idx="5"/>
            <a:endCxn id="13" idx="1"/>
          </p:cNvCxnSpPr>
          <p:nvPr/>
        </p:nvCxnSpPr>
        <p:spPr>
          <a:xfrm>
            <a:off x="7893885" y="4442210"/>
            <a:ext cx="439946" cy="62544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6FB8159-BEC0-E3EE-890D-9096CCC98A97}"/>
              </a:ext>
            </a:extLst>
          </p:cNvPr>
          <p:cNvCxnSpPr>
            <a:cxnSpLocks/>
            <a:stCxn id="10" idx="2"/>
            <a:endCxn id="22" idx="6"/>
          </p:cNvCxnSpPr>
          <p:nvPr/>
        </p:nvCxnSpPr>
        <p:spPr>
          <a:xfrm flipH="1" flipV="1">
            <a:off x="7964187" y="4272485"/>
            <a:ext cx="1399911" cy="24002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7BF8AFE-DFD0-B1D2-7419-99DC82F3BC60}"/>
              </a:ext>
            </a:extLst>
          </p:cNvPr>
          <p:cNvCxnSpPr>
            <a:cxnSpLocks/>
            <a:stCxn id="16" idx="4"/>
            <a:endCxn id="22" idx="0"/>
          </p:cNvCxnSpPr>
          <p:nvPr/>
        </p:nvCxnSpPr>
        <p:spPr>
          <a:xfrm flipH="1">
            <a:off x="7724160" y="3225374"/>
            <a:ext cx="539369" cy="807083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F621215-7315-3062-67AD-705B42778134}"/>
              </a:ext>
            </a:extLst>
          </p:cNvPr>
          <p:cNvCxnSpPr>
            <a:cxnSpLocks/>
            <a:stCxn id="19" idx="2"/>
            <a:endCxn id="16" idx="6"/>
          </p:cNvCxnSpPr>
          <p:nvPr/>
        </p:nvCxnSpPr>
        <p:spPr>
          <a:xfrm flipH="1" flipV="1">
            <a:off x="8503556" y="2985348"/>
            <a:ext cx="1340596" cy="236617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D006549-9A2E-BEA4-286D-8255C822F8FF}"/>
              </a:ext>
            </a:extLst>
          </p:cNvPr>
          <p:cNvCxnSpPr>
            <a:cxnSpLocks/>
            <a:stCxn id="7" idx="6"/>
            <a:endCxn id="16" idx="1"/>
          </p:cNvCxnSpPr>
          <p:nvPr/>
        </p:nvCxnSpPr>
        <p:spPr>
          <a:xfrm>
            <a:off x="7237015" y="2059013"/>
            <a:ext cx="856789" cy="75660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BAF5D8A-CD02-34A3-2D4C-464A7229648F}"/>
              </a:ext>
            </a:extLst>
          </p:cNvPr>
          <p:cNvCxnSpPr>
            <a:cxnSpLocks/>
            <a:stCxn id="25" idx="4"/>
            <a:endCxn id="28" idx="0"/>
          </p:cNvCxnSpPr>
          <p:nvPr/>
        </p:nvCxnSpPr>
        <p:spPr>
          <a:xfrm flipH="1">
            <a:off x="5870125" y="3161368"/>
            <a:ext cx="179486" cy="712794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A135CC2-4A87-B6A2-86D0-F2BA77E94E61}"/>
              </a:ext>
            </a:extLst>
          </p:cNvPr>
          <p:cNvCxnSpPr>
            <a:cxnSpLocks/>
            <a:stCxn id="22" idx="2"/>
            <a:endCxn id="28" idx="6"/>
          </p:cNvCxnSpPr>
          <p:nvPr/>
        </p:nvCxnSpPr>
        <p:spPr>
          <a:xfrm flipH="1" flipV="1">
            <a:off x="6110151" y="4114190"/>
            <a:ext cx="1373982" cy="15829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>
            <a:extLst>
              <a:ext uri="{FF2B5EF4-FFF2-40B4-BE49-F238E27FC236}">
                <a16:creationId xmlns:a16="http://schemas.microsoft.com/office/drawing/2014/main" id="{3190E896-3874-4CDC-2086-10410F347585}"/>
              </a:ext>
            </a:extLst>
          </p:cNvPr>
          <p:cNvSpPr/>
          <p:nvPr/>
        </p:nvSpPr>
        <p:spPr>
          <a:xfrm>
            <a:off x="9833258" y="2966958"/>
            <a:ext cx="480054" cy="4800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D1558DC7-D97F-0BF8-95BE-19F326CCF078}"/>
              </a:ext>
            </a:extLst>
          </p:cNvPr>
          <p:cNvSpPr/>
          <p:nvPr/>
        </p:nvSpPr>
        <p:spPr>
          <a:xfrm>
            <a:off x="8004378" y="2731475"/>
            <a:ext cx="480054" cy="480054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ED6865B4-90F3-A253-F2B3-4CBCF6847AB8}"/>
              </a:ext>
            </a:extLst>
          </p:cNvPr>
          <p:cNvSpPr/>
          <p:nvPr/>
        </p:nvSpPr>
        <p:spPr>
          <a:xfrm>
            <a:off x="9368814" y="4272485"/>
            <a:ext cx="480054" cy="480054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126DB8E5-C78E-1D27-5A2A-4E2F7AF56377}"/>
              </a:ext>
            </a:extLst>
          </p:cNvPr>
          <p:cNvSpPr/>
          <p:nvPr/>
        </p:nvSpPr>
        <p:spPr>
          <a:xfrm>
            <a:off x="7488030" y="4002655"/>
            <a:ext cx="480054" cy="480054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8F3BA5C5-3C17-7E50-FE38-EDE99BDB46B8}"/>
              </a:ext>
            </a:extLst>
          </p:cNvPr>
          <p:cNvSpPr/>
          <p:nvPr/>
        </p:nvSpPr>
        <p:spPr>
          <a:xfrm>
            <a:off x="8274915" y="4986659"/>
            <a:ext cx="480054" cy="480054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D815F72B-4468-5F9C-7DED-7352A106D287}"/>
              </a:ext>
            </a:extLst>
          </p:cNvPr>
          <p:cNvSpPr/>
          <p:nvPr/>
        </p:nvSpPr>
        <p:spPr>
          <a:xfrm>
            <a:off x="9353204" y="4280230"/>
            <a:ext cx="480054" cy="480054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29958F36-DBC9-C7CB-3A97-5C08090673B0}"/>
              </a:ext>
            </a:extLst>
          </p:cNvPr>
          <p:cNvSpPr/>
          <p:nvPr/>
        </p:nvSpPr>
        <p:spPr>
          <a:xfrm>
            <a:off x="9353204" y="4255895"/>
            <a:ext cx="480054" cy="4800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0243D2BF-83F9-5A56-2D89-15B6D6A45AE0}"/>
              </a:ext>
            </a:extLst>
          </p:cNvPr>
          <p:cNvSpPr/>
          <p:nvPr/>
        </p:nvSpPr>
        <p:spPr>
          <a:xfrm>
            <a:off x="5630616" y="3868659"/>
            <a:ext cx="480054" cy="480054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8225FD4D-8041-7124-E6D3-3275EAFE54E2}"/>
              </a:ext>
            </a:extLst>
          </p:cNvPr>
          <p:cNvSpPr/>
          <p:nvPr/>
        </p:nvSpPr>
        <p:spPr>
          <a:xfrm>
            <a:off x="6743546" y="1814411"/>
            <a:ext cx="480054" cy="480054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16508BB-D4B4-47A7-ABCE-B9878EBCD5A7}"/>
              </a:ext>
            </a:extLst>
          </p:cNvPr>
          <p:cNvSpPr/>
          <p:nvPr/>
        </p:nvSpPr>
        <p:spPr>
          <a:xfrm>
            <a:off x="7484133" y="4027888"/>
            <a:ext cx="480054" cy="480054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A2F05D78-84F7-1977-E627-7EF3AF5180ED}"/>
              </a:ext>
            </a:extLst>
          </p:cNvPr>
          <p:cNvSpPr/>
          <p:nvPr/>
        </p:nvSpPr>
        <p:spPr>
          <a:xfrm>
            <a:off x="5840458" y="2690374"/>
            <a:ext cx="480054" cy="480054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78A17519-C518-01FD-BF2A-0FB70DB79ECD}"/>
              </a:ext>
            </a:extLst>
          </p:cNvPr>
          <p:cNvSpPr/>
          <p:nvPr/>
        </p:nvSpPr>
        <p:spPr>
          <a:xfrm>
            <a:off x="5615946" y="3887622"/>
            <a:ext cx="480054" cy="480054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E8E87A8A-6158-D689-525A-9019226C02E6}"/>
              </a:ext>
            </a:extLst>
          </p:cNvPr>
          <p:cNvSpPr/>
          <p:nvPr/>
        </p:nvSpPr>
        <p:spPr>
          <a:xfrm>
            <a:off x="5789583" y="2638163"/>
            <a:ext cx="480054" cy="480054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ECEDDCA8-36CD-7333-B1DE-B7F98F2AC9BF}"/>
              </a:ext>
            </a:extLst>
          </p:cNvPr>
          <p:cNvSpPr/>
          <p:nvPr/>
        </p:nvSpPr>
        <p:spPr>
          <a:xfrm>
            <a:off x="6775083" y="1822529"/>
            <a:ext cx="480054" cy="480054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9F429C89-8DA6-F825-B99B-0EA1A48D7197}"/>
              </a:ext>
            </a:extLst>
          </p:cNvPr>
          <p:cNvSpPr/>
          <p:nvPr/>
        </p:nvSpPr>
        <p:spPr>
          <a:xfrm>
            <a:off x="8251993" y="4997357"/>
            <a:ext cx="480054" cy="480054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95667D01-F8EC-6BA3-7B77-EB4B855B629F}"/>
              </a:ext>
            </a:extLst>
          </p:cNvPr>
          <p:cNvSpPr/>
          <p:nvPr/>
        </p:nvSpPr>
        <p:spPr>
          <a:xfrm>
            <a:off x="8026589" y="2750246"/>
            <a:ext cx="480054" cy="4800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FC476946-AC46-D225-4CE6-4B2251860030}"/>
              </a:ext>
            </a:extLst>
          </p:cNvPr>
          <p:cNvSpPr/>
          <p:nvPr/>
        </p:nvSpPr>
        <p:spPr>
          <a:xfrm>
            <a:off x="8031049" y="2750246"/>
            <a:ext cx="480054" cy="480054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405B641-5F4B-1F4D-4CC4-83BF0E476CEB}"/>
              </a:ext>
            </a:extLst>
          </p:cNvPr>
          <p:cNvSpPr txBox="1"/>
          <p:nvPr/>
        </p:nvSpPr>
        <p:spPr>
          <a:xfrm>
            <a:off x="343971" y="1453895"/>
            <a:ext cx="553068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(graph,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mark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as visited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record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curr.start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for(v :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curr.neighbors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()){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if(v is not visited){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(graph, v)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mark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as “done”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record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curr.end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69E746-B708-144D-3798-71AFE67D4081}"/>
              </a:ext>
            </a:extLst>
          </p:cNvPr>
          <p:cNvSpPr/>
          <p:nvPr/>
        </p:nvSpPr>
        <p:spPr>
          <a:xfrm>
            <a:off x="10739943" y="2961492"/>
            <a:ext cx="1232378" cy="373219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A03623-9049-A503-162F-F9ECB9C3CE68}"/>
              </a:ext>
            </a:extLst>
          </p:cNvPr>
          <p:cNvSpPr txBox="1"/>
          <p:nvPr/>
        </p:nvSpPr>
        <p:spPr>
          <a:xfrm>
            <a:off x="9356964" y="6009949"/>
            <a:ext cx="1232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Stack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0F56FFA-A5C4-A42D-C21A-BD37C45FEB7F}"/>
              </a:ext>
            </a:extLst>
          </p:cNvPr>
          <p:cNvSpPr/>
          <p:nvPr/>
        </p:nvSpPr>
        <p:spPr>
          <a:xfrm>
            <a:off x="9827808" y="2978065"/>
            <a:ext cx="480054" cy="480054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6F4C72B-94DA-6726-9AEB-1A5CD7554728}"/>
              </a:ext>
            </a:extLst>
          </p:cNvPr>
          <p:cNvSpPr/>
          <p:nvPr/>
        </p:nvSpPr>
        <p:spPr>
          <a:xfrm>
            <a:off x="10778660" y="6080339"/>
            <a:ext cx="1154943" cy="5836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A; (A,B)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5ED8239-336E-A7B6-F853-35AFF3138258}"/>
              </a:ext>
            </a:extLst>
          </p:cNvPr>
          <p:cNvSpPr/>
          <p:nvPr/>
        </p:nvSpPr>
        <p:spPr>
          <a:xfrm>
            <a:off x="10778660" y="5475277"/>
            <a:ext cx="1154943" cy="5836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B;(B,C)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7368F86-6178-2F55-4B52-BD3E67EF9026}"/>
              </a:ext>
            </a:extLst>
          </p:cNvPr>
          <p:cNvSpPr/>
          <p:nvPr/>
        </p:nvSpPr>
        <p:spPr>
          <a:xfrm>
            <a:off x="10778660" y="4870215"/>
            <a:ext cx="1154943" cy="5836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C;(C,E)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F6AE810-D36D-F33E-49B5-9B2AAE9FEAE3}"/>
              </a:ext>
            </a:extLst>
          </p:cNvPr>
          <p:cNvSpPr/>
          <p:nvPr/>
        </p:nvSpPr>
        <p:spPr>
          <a:xfrm>
            <a:off x="10767572" y="4264579"/>
            <a:ext cx="1154943" cy="5836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E;(E,D)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6317BC2-757A-698E-842B-2E3512193E10}"/>
              </a:ext>
            </a:extLst>
          </p:cNvPr>
          <p:cNvSpPr/>
          <p:nvPr/>
        </p:nvSpPr>
        <p:spPr>
          <a:xfrm>
            <a:off x="10777001" y="3641575"/>
            <a:ext cx="1154943" cy="5836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D;(D,F)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D48C469-ED83-8DAC-28BE-957D56B2BBBE}"/>
              </a:ext>
            </a:extLst>
          </p:cNvPr>
          <p:cNvSpPr/>
          <p:nvPr/>
        </p:nvSpPr>
        <p:spPr>
          <a:xfrm>
            <a:off x="10767572" y="3024666"/>
            <a:ext cx="1154943" cy="5836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F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ADBC014-17A2-CCD9-63B0-5E14ED4CA4C0}"/>
              </a:ext>
            </a:extLst>
          </p:cNvPr>
          <p:cNvSpPr txBox="1"/>
          <p:nvPr/>
        </p:nvSpPr>
        <p:spPr>
          <a:xfrm>
            <a:off x="2094271" y="5705361"/>
            <a:ext cx="58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FEB0A33-A25B-F05C-AD42-3B2AB25C5677}"/>
              </a:ext>
            </a:extLst>
          </p:cNvPr>
          <p:cNvSpPr txBox="1"/>
          <p:nvPr/>
        </p:nvSpPr>
        <p:spPr>
          <a:xfrm>
            <a:off x="2423039" y="5718129"/>
            <a:ext cx="58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AC62967-190B-40A4-7BF8-54B31CB94675}"/>
              </a:ext>
            </a:extLst>
          </p:cNvPr>
          <p:cNvSpPr/>
          <p:nvPr/>
        </p:nvSpPr>
        <p:spPr>
          <a:xfrm>
            <a:off x="10777001" y="4255895"/>
            <a:ext cx="1154943" cy="5836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E;(E,H)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1C7E6E0-0735-448D-FB74-E7C39D8A5162}"/>
              </a:ext>
            </a:extLst>
          </p:cNvPr>
          <p:cNvSpPr/>
          <p:nvPr/>
        </p:nvSpPr>
        <p:spPr>
          <a:xfrm>
            <a:off x="10767572" y="3650259"/>
            <a:ext cx="1154943" cy="5836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H;(H,G)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7AFE41D-5CB0-A2BE-0883-41E651B5B20C}"/>
              </a:ext>
            </a:extLst>
          </p:cNvPr>
          <p:cNvSpPr txBox="1"/>
          <p:nvPr/>
        </p:nvSpPr>
        <p:spPr>
          <a:xfrm>
            <a:off x="2718238" y="5697884"/>
            <a:ext cx="58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51992D-9752-EBC7-A921-304645A1BE29}"/>
              </a:ext>
            </a:extLst>
          </p:cNvPr>
          <p:cNvSpPr txBox="1"/>
          <p:nvPr/>
        </p:nvSpPr>
        <p:spPr>
          <a:xfrm>
            <a:off x="3106717" y="5695169"/>
            <a:ext cx="58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9019CDB-9385-ADF7-5525-B4017A0D8E8C}"/>
              </a:ext>
            </a:extLst>
          </p:cNvPr>
          <p:cNvSpPr txBox="1"/>
          <p:nvPr/>
        </p:nvSpPr>
        <p:spPr>
          <a:xfrm>
            <a:off x="3416128" y="5705788"/>
            <a:ext cx="58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C0AAF40-36AF-B599-35ED-25039499C616}"/>
              </a:ext>
            </a:extLst>
          </p:cNvPr>
          <p:cNvSpPr txBox="1"/>
          <p:nvPr/>
        </p:nvSpPr>
        <p:spPr>
          <a:xfrm>
            <a:off x="3683178" y="5705361"/>
            <a:ext cx="58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98ABA44-0C9F-5ABF-C294-D20FB6ADC2C9}"/>
              </a:ext>
            </a:extLst>
          </p:cNvPr>
          <p:cNvSpPr/>
          <p:nvPr/>
        </p:nvSpPr>
        <p:spPr>
          <a:xfrm>
            <a:off x="9824721" y="2945113"/>
            <a:ext cx="480054" cy="480054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4F435A3-034C-EEFB-43C7-AEC21E863078}"/>
              </a:ext>
            </a:extLst>
          </p:cNvPr>
          <p:cNvSpPr txBox="1"/>
          <p:nvPr/>
        </p:nvSpPr>
        <p:spPr>
          <a:xfrm>
            <a:off x="4023782" y="5710717"/>
            <a:ext cx="58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FD5494B-49A2-533F-D6A1-5AF574AADF46}"/>
              </a:ext>
            </a:extLst>
          </p:cNvPr>
          <p:cNvSpPr txBox="1"/>
          <p:nvPr/>
        </p:nvSpPr>
        <p:spPr>
          <a:xfrm>
            <a:off x="4342583" y="5705361"/>
            <a:ext cx="58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B5B3436-EAB0-FE60-233C-E90351D9DA76}"/>
              </a:ext>
            </a:extLst>
          </p:cNvPr>
          <p:cNvSpPr/>
          <p:nvPr/>
        </p:nvSpPr>
        <p:spPr>
          <a:xfrm>
            <a:off x="10777000" y="3027255"/>
            <a:ext cx="1154943" cy="5836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G 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A84F50EF-D3E2-B220-9165-0FBF3E1B422C}"/>
              </a:ext>
            </a:extLst>
          </p:cNvPr>
          <p:cNvSpPr/>
          <p:nvPr/>
        </p:nvSpPr>
        <p:spPr>
          <a:xfrm>
            <a:off x="8251993" y="5008055"/>
            <a:ext cx="480054" cy="4800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B3345110-56CA-CC32-7EDB-23F3DDA41B76}"/>
              </a:ext>
            </a:extLst>
          </p:cNvPr>
          <p:cNvSpPr/>
          <p:nvPr/>
        </p:nvSpPr>
        <p:spPr>
          <a:xfrm>
            <a:off x="7490889" y="4015868"/>
            <a:ext cx="480054" cy="4800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D4CAD989-DE7F-F86F-3C5E-7BE23374113F}"/>
              </a:ext>
            </a:extLst>
          </p:cNvPr>
          <p:cNvSpPr/>
          <p:nvPr/>
        </p:nvSpPr>
        <p:spPr>
          <a:xfrm>
            <a:off x="5631527" y="3855199"/>
            <a:ext cx="480054" cy="4800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FFCC6436-62AA-4D15-2A9D-D2540A0DBB29}"/>
              </a:ext>
            </a:extLst>
          </p:cNvPr>
          <p:cNvSpPr/>
          <p:nvPr/>
        </p:nvSpPr>
        <p:spPr>
          <a:xfrm>
            <a:off x="6761668" y="1814411"/>
            <a:ext cx="480054" cy="4800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151540D0-36EB-619F-BA4A-50A6D91EBD6D}"/>
              </a:ext>
            </a:extLst>
          </p:cNvPr>
          <p:cNvSpPr/>
          <p:nvPr/>
        </p:nvSpPr>
        <p:spPr>
          <a:xfrm>
            <a:off x="5817970" y="2669763"/>
            <a:ext cx="480054" cy="4800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9B4512-9DE2-A04F-69CF-4075F92FBF5D}"/>
              </a:ext>
            </a:extLst>
          </p:cNvPr>
          <p:cNvSpPr txBox="1"/>
          <p:nvPr/>
        </p:nvSpPr>
        <p:spPr>
          <a:xfrm>
            <a:off x="9685031" y="2438930"/>
            <a:ext cx="318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09704E-9D65-5C80-43AE-1EF83257F520}"/>
              </a:ext>
            </a:extLst>
          </p:cNvPr>
          <p:cNvSpPr txBox="1"/>
          <p:nvPr/>
        </p:nvSpPr>
        <p:spPr>
          <a:xfrm>
            <a:off x="9150798" y="3859391"/>
            <a:ext cx="318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813DEA-ACEC-716F-BFFE-B8051A367621}"/>
              </a:ext>
            </a:extLst>
          </p:cNvPr>
          <p:cNvSpPr txBox="1"/>
          <p:nvPr/>
        </p:nvSpPr>
        <p:spPr>
          <a:xfrm>
            <a:off x="7916906" y="5378046"/>
            <a:ext cx="318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9692107-F3A0-66A9-3799-4444FE019E52}"/>
              </a:ext>
            </a:extLst>
          </p:cNvPr>
          <p:cNvSpPr txBox="1"/>
          <p:nvPr/>
        </p:nvSpPr>
        <p:spPr>
          <a:xfrm>
            <a:off x="7164456" y="4378447"/>
            <a:ext cx="318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195D854-AC4B-58A1-3765-370815DF3479}"/>
              </a:ext>
            </a:extLst>
          </p:cNvPr>
          <p:cNvSpPr txBox="1"/>
          <p:nvPr/>
        </p:nvSpPr>
        <p:spPr>
          <a:xfrm>
            <a:off x="6632669" y="183516"/>
            <a:ext cx="5215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(A,B), (B,C), (C,E) cause a new vertex to go on the stack.</a:t>
            </a:r>
          </a:p>
          <a:p>
            <a:r>
              <a:rPr lang="en-US" sz="2400" dirty="0"/>
              <a:t>(E,B) goes </a:t>
            </a:r>
            <a:r>
              <a:rPr lang="en-US" sz="2400" b="1" dirty="0"/>
              <a:t>“back”</a:t>
            </a:r>
            <a:r>
              <a:rPr lang="en-US" sz="2400" dirty="0"/>
              <a:t> to an edge that’s already on the stack, but not finished.</a:t>
            </a:r>
          </a:p>
        </p:txBody>
      </p:sp>
    </p:spTree>
    <p:extLst>
      <p:ext uri="{BB962C8B-B14F-4D97-AF65-F5344CB8AC3E}">
        <p14:creationId xmlns:p14="http://schemas.microsoft.com/office/powerpoint/2010/main" val="161670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1" grpId="1" animBg="1"/>
      <p:bldP spid="101" grpId="2" animBg="1"/>
      <p:bldP spid="101" grpId="3" animBg="1"/>
      <p:bldP spid="102" grpId="0" animBg="1"/>
      <p:bldP spid="103" grpId="0" animBg="1"/>
      <p:bldP spid="106" grpId="0" animBg="1"/>
      <p:bldP spid="107" grpId="0" animBg="1"/>
      <p:bldP spid="105" grpId="0" animBg="1"/>
      <p:bldP spid="104" grpId="0" animBg="1"/>
      <p:bldP spid="104" grpId="1" animBg="1"/>
      <p:bldP spid="104" grpId="2" animBg="1"/>
      <p:bldP spid="104" grpId="3" animBg="1"/>
      <p:bldP spid="110" grpId="0" animBg="1"/>
      <p:bldP spid="111" grpId="0" animBg="1"/>
      <p:bldP spid="112" grpId="0" animBg="1"/>
      <p:bldP spid="114" grpId="0" animBg="1"/>
      <p:bldP spid="116" grpId="0" animBg="1"/>
      <p:bldP spid="119" grpId="0" animBg="1"/>
      <p:bldP spid="121" grpId="0" animBg="1"/>
      <p:bldP spid="126" grpId="0" animBg="1"/>
      <p:bldP spid="129" grpId="0" animBg="1"/>
      <p:bldP spid="129" grpId="1" animBg="1"/>
      <p:bldP spid="129" grpId="2" animBg="1"/>
      <p:bldP spid="129" grpId="3" animBg="1"/>
      <p:bldP spid="130" grpId="0" animBg="1"/>
      <p:bldP spid="37" grpId="0" animBg="1"/>
      <p:bldP spid="38" grpId="0" animBg="1"/>
      <p:bldP spid="38" grpId="1" animBg="1"/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6" grpId="0" animBg="1"/>
      <p:bldP spid="46" grpId="1" animBg="1"/>
      <p:bldP spid="47" grpId="0"/>
      <p:bldP spid="49" grpId="0"/>
      <p:bldP spid="50" grpId="0" animBg="1"/>
      <p:bldP spid="50" grpId="1" animBg="1"/>
      <p:bldP spid="52" grpId="0" animBg="1"/>
      <p:bldP spid="52" grpId="1" animBg="1"/>
      <p:bldP spid="53" grpId="0"/>
      <p:bldP spid="55" grpId="0"/>
      <p:bldP spid="56" grpId="0"/>
      <p:bldP spid="58" grpId="0"/>
      <p:bldP spid="59" grpId="0" animBg="1"/>
      <p:bldP spid="62" grpId="0"/>
      <p:bldP spid="64" grpId="0"/>
      <p:bldP spid="65" grpId="0" animBg="1"/>
      <p:bldP spid="65" grpId="1" animBg="1"/>
      <p:bldP spid="125" grpId="0" animBg="1"/>
      <p:bldP spid="125" grpId="1" animBg="1"/>
      <p:bldP spid="125" grpId="2" animBg="1"/>
      <p:bldP spid="125" grpId="3" animBg="1"/>
      <p:bldP spid="109" grpId="0" animBg="1"/>
      <p:bldP spid="109" grpId="1" animBg="1"/>
      <p:bldP spid="109" grpId="2" animBg="1"/>
      <p:bldP spid="109" grpId="3" animBg="1"/>
      <p:bldP spid="109" grpId="4" animBg="1"/>
      <p:bldP spid="109" grpId="5" animBg="1"/>
      <p:bldP spid="113" grpId="0" animBg="1"/>
      <p:bldP spid="113" grpId="1" animBg="1"/>
      <p:bldP spid="113" grpId="2" animBg="1"/>
      <p:bldP spid="113" grpId="3" animBg="1"/>
      <p:bldP spid="120" grpId="0" animBg="1"/>
      <p:bldP spid="120" grpId="1" animBg="1"/>
      <p:bldP spid="118" grpId="0" animBg="1"/>
      <p:bldP spid="118" grpId="1" animBg="1"/>
      <p:bldP spid="4" grpId="0"/>
      <p:bldP spid="30" grpId="0"/>
      <p:bldP spid="31" grpId="0"/>
      <p:bldP spid="32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2D3F8-9C0A-E2C2-9194-30E5A46F6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D4987-C524-4873-BDA2-5E7692B1B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use DFS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5C41A-6F5C-2DB7-DE94-4F2372611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DFS can be used to detect cycles</a:t>
            </a:r>
          </a:p>
          <a:p>
            <a:r>
              <a:rPr lang="en-US" sz="2800" dirty="0"/>
              <a:t>How? What happened when we went around a cycle---we had an edge “back” to a vertex we’d discovered already (but that we hadn’t finished processing).</a:t>
            </a:r>
          </a:p>
          <a:p>
            <a:endParaRPr lang="en-US" sz="2800" dirty="0"/>
          </a:p>
          <a:p>
            <a:r>
              <a:rPr lang="en-US" sz="2800" dirty="0"/>
              <a:t>The details are different depending on if your graph is directed or undirected. Your exercise will use directed graphs, so let’s look at that.</a:t>
            </a:r>
          </a:p>
        </p:txBody>
      </p:sp>
    </p:spTree>
    <p:extLst>
      <p:ext uri="{BB962C8B-B14F-4D97-AF65-F5344CB8AC3E}">
        <p14:creationId xmlns:p14="http://schemas.microsoft.com/office/powerpoint/2010/main" val="925106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370" y="186055"/>
            <a:ext cx="10829259" cy="1325563"/>
          </a:xfrm>
        </p:spPr>
        <p:txBody>
          <a:bodyPr/>
          <a:lstStyle/>
          <a:p>
            <a:r>
              <a:rPr lang="en-US" dirty="0"/>
              <a:t>Edge Classification (</a:t>
            </a:r>
            <a:r>
              <a:rPr lang="en-US" dirty="0" err="1"/>
              <a:t>DFS,directed</a:t>
            </a:r>
            <a:r>
              <a:rPr lang="en-US" dirty="0"/>
              <a:t> graphs)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80776289"/>
                  </p:ext>
                </p:extLst>
              </p:nvPr>
            </p:nvGraphicFramePr>
            <p:xfrm>
              <a:off x="335279" y="1578737"/>
              <a:ext cx="11521440" cy="411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41846">
                      <a:extLst>
                        <a:ext uri="{9D8B030D-6E8A-4147-A177-3AD203B41FA5}">
                          <a16:colId xmlns:a16="http://schemas.microsoft.com/office/drawing/2014/main" val="306483226"/>
                        </a:ext>
                      </a:extLst>
                    </a:gridCol>
                    <a:gridCol w="3151946">
                      <a:extLst>
                        <a:ext uri="{9D8B030D-6E8A-4147-A177-3AD203B41FA5}">
                          <a16:colId xmlns:a16="http://schemas.microsoft.com/office/drawing/2014/main" val="2874139937"/>
                        </a:ext>
                      </a:extLst>
                    </a:gridCol>
                    <a:gridCol w="6327648">
                      <a:extLst>
                        <a:ext uri="{9D8B030D-6E8A-4147-A177-3AD203B41FA5}">
                          <a16:colId xmlns:a16="http://schemas.microsoft.com/office/drawing/2014/main" val="131814512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Edge 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Definition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When</a:t>
                          </a:r>
                          <a:r>
                            <a:rPr lang="en-US" sz="2400" baseline="0" dirty="0"/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baseline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 baseline="0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2400" b="1" i="1" baseline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baseline="0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  <m:r>
                                <a:rPr lang="en-US" sz="24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dirty="0"/>
                            <a:t> that edge type?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57234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Tree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Edges forming</a:t>
                          </a:r>
                          <a:r>
                            <a:rPr lang="en-US" sz="2400" baseline="0" dirty="0"/>
                            <a:t> the DFS tree (or forest).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sz="2400" dirty="0"/>
                            <a:t> was not seen before we processed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99070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Forward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From ancestor to descendant in tree.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𝑢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dirty="0">
                              <a:latin typeface="+mn-lt"/>
                              <a:cs typeface="Courier New" panose="02070309020205020404" pitchFamily="49" charset="0"/>
                            </a:rPr>
                            <a:t>and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sz="2400" dirty="0">
                              <a:latin typeface="+mn-lt"/>
                              <a:cs typeface="Courier New" panose="02070309020205020404" pitchFamily="49" charset="0"/>
                            </a:rPr>
                            <a:t> have been seen,</a:t>
                          </a:r>
                          <a:r>
                            <a:rPr lang="en-US" sz="2400" baseline="0" dirty="0">
                              <a:latin typeface="+mn-lt"/>
                              <a:cs typeface="Courier New" panose="02070309020205020404" pitchFamily="49" charset="0"/>
                            </a:rPr>
                            <a:t> and</a:t>
                          </a:r>
                          <a:br>
                            <a:rPr lang="en-US" sz="24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</a:br>
                          <a:r>
                            <a:rPr lang="en-US" sz="240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u.start</a:t>
                          </a:r>
                          <a:r>
                            <a:rPr lang="en-US" sz="2400" baseline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&lt; </a:t>
                          </a:r>
                          <a:r>
                            <a:rPr lang="en-US" sz="2400" baseline="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v.start</a:t>
                          </a:r>
                          <a:r>
                            <a:rPr lang="en-US" sz="2400" baseline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&lt; </a:t>
                          </a:r>
                          <a:r>
                            <a:rPr lang="en-US" sz="2400" baseline="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v.end</a:t>
                          </a:r>
                          <a:r>
                            <a:rPr lang="en-US" sz="2400" baseline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&lt; </a:t>
                          </a:r>
                          <a:r>
                            <a:rPr lang="en-US" sz="2400" baseline="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u.end</a:t>
                          </a:r>
                          <a:endParaRPr lang="en-US" sz="2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88028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Back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From descendant to</a:t>
                          </a:r>
                          <a:r>
                            <a:rPr lang="en-US" sz="2400" baseline="0" dirty="0"/>
                            <a:t> ancestor in tree.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𝑢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dirty="0">
                              <a:latin typeface="+mn-lt"/>
                              <a:cs typeface="Courier New" panose="02070309020205020404" pitchFamily="49" charset="0"/>
                            </a:rPr>
                            <a:t>and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sz="2400" dirty="0">
                              <a:latin typeface="+mn-lt"/>
                              <a:cs typeface="Courier New" panose="02070309020205020404" pitchFamily="49" charset="0"/>
                            </a:rPr>
                            <a:t> have been seen, and</a:t>
                          </a:r>
                          <a:br>
                            <a:rPr lang="en-US" sz="24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</a:br>
                          <a:r>
                            <a:rPr lang="en-US" sz="240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v.start</a:t>
                          </a:r>
                          <a:r>
                            <a:rPr lang="en-US" sz="2400" baseline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&lt; </a:t>
                          </a:r>
                          <a:r>
                            <a:rPr lang="en-US" sz="2400" baseline="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u.start</a:t>
                          </a:r>
                          <a:r>
                            <a:rPr lang="en-US" sz="2400" baseline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&lt; </a:t>
                          </a:r>
                          <a:r>
                            <a:rPr lang="en-US" sz="2400" baseline="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u.end</a:t>
                          </a:r>
                          <a:r>
                            <a:rPr lang="en-US" sz="2400" baseline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&lt; </a:t>
                          </a:r>
                          <a:r>
                            <a:rPr lang="en-US" sz="2400" baseline="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v.end</a:t>
                          </a:r>
                          <a:endParaRPr lang="en-US" sz="2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26947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Cross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Edges</a:t>
                          </a:r>
                          <a:r>
                            <a:rPr lang="en-US" sz="2400" baseline="0" dirty="0"/>
                            <a:t> going between vertices without an ancestor relationship.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oMath>
                          </a14:m>
                          <a:r>
                            <a:rPr lang="en-US" sz="240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sz="2400" dirty="0"/>
                            <a:t> have not been seen, and</a:t>
                          </a:r>
                          <a:br>
                            <a:rPr lang="en-US" sz="2400" dirty="0"/>
                          </a:br>
                          <a:r>
                            <a:rPr lang="en-US" sz="240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v.start</a:t>
                          </a:r>
                          <a:r>
                            <a:rPr lang="en-US" sz="24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&lt; </a:t>
                          </a:r>
                          <a:r>
                            <a:rPr lang="en-US" sz="240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v.end</a:t>
                          </a:r>
                          <a:r>
                            <a:rPr lang="en-US" sz="24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&lt; </a:t>
                          </a:r>
                          <a:r>
                            <a:rPr lang="en-US" sz="240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u.start</a:t>
                          </a:r>
                          <a:r>
                            <a:rPr lang="en-US" sz="24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&lt; </a:t>
                          </a:r>
                          <a:r>
                            <a:rPr lang="en-US" sz="240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u.end</a:t>
                          </a:r>
                          <a:endParaRPr lang="en-US" sz="2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9135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80776289"/>
                  </p:ext>
                </p:extLst>
              </p:nvPr>
            </p:nvGraphicFramePr>
            <p:xfrm>
              <a:off x="335279" y="1578737"/>
              <a:ext cx="11521440" cy="411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41846">
                      <a:extLst>
                        <a:ext uri="{9D8B030D-6E8A-4147-A177-3AD203B41FA5}">
                          <a16:colId xmlns:a16="http://schemas.microsoft.com/office/drawing/2014/main" val="306483226"/>
                        </a:ext>
                      </a:extLst>
                    </a:gridCol>
                    <a:gridCol w="3151946">
                      <a:extLst>
                        <a:ext uri="{9D8B030D-6E8A-4147-A177-3AD203B41FA5}">
                          <a16:colId xmlns:a16="http://schemas.microsoft.com/office/drawing/2014/main" val="2874139937"/>
                        </a:ext>
                      </a:extLst>
                    </a:gridCol>
                    <a:gridCol w="6327648">
                      <a:extLst>
                        <a:ext uri="{9D8B030D-6E8A-4147-A177-3AD203B41FA5}">
                          <a16:colId xmlns:a16="http://schemas.microsoft.com/office/drawing/2014/main" val="131814512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Edge 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Definition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098" t="-8000" r="-481" b="-8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5723415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Tree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Edges forming</a:t>
                          </a:r>
                          <a:r>
                            <a:rPr lang="en-US" sz="2400" baseline="0" dirty="0"/>
                            <a:t> the DFS tree (or forest).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098" t="-60000" r="-481" b="-3629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9907078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Forward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From ancestor to descendant in tree.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098" t="-158824" r="-481" b="-260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8802826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Back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From descendant to</a:t>
                          </a:r>
                          <a:r>
                            <a:rPr lang="en-US" sz="2400" baseline="0" dirty="0"/>
                            <a:t> ancestor in tree.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098" t="-260741" r="-481" b="-16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2694796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Cross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Edges</a:t>
                          </a:r>
                          <a:r>
                            <a:rPr lang="en-US" sz="2400" baseline="0" dirty="0"/>
                            <a:t> going between vertices without an ancestor relationship.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098" t="-249744" r="-481" b="-123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9135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79409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879475"/>
          </a:xfrm>
        </p:spPr>
        <p:txBody>
          <a:bodyPr/>
          <a:lstStyle/>
          <a:p>
            <a:r>
              <a:rPr lang="en-US" dirty="0"/>
              <a:t>Try it Yourselves!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403601"/>
            <a:ext cx="68743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DFS(u)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Mark u as “seen”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u.start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counter++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 each edge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u,v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//leaving u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If v is not “seen”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DFS(v)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End If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End For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u.end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counter++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728662"/>
            <a:ext cx="59817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DFSWrapper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(G)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counter = 0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 each vertex u of G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If u is not “seen”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DFS(u)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End If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End For</a:t>
            </a:r>
          </a:p>
        </p:txBody>
      </p:sp>
      <p:sp>
        <p:nvSpPr>
          <p:cNvPr id="9" name="Oval 8"/>
          <p:cNvSpPr/>
          <p:nvPr/>
        </p:nvSpPr>
        <p:spPr>
          <a:xfrm>
            <a:off x="8595416" y="805918"/>
            <a:ext cx="503790" cy="5037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7566226" y="3381132"/>
            <a:ext cx="503790" cy="5037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1" name="Oval 10"/>
          <p:cNvSpPr/>
          <p:nvPr/>
        </p:nvSpPr>
        <p:spPr>
          <a:xfrm>
            <a:off x="9494596" y="2098363"/>
            <a:ext cx="503790" cy="5037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2" name="Oval 11"/>
          <p:cNvSpPr/>
          <p:nvPr/>
        </p:nvSpPr>
        <p:spPr>
          <a:xfrm>
            <a:off x="10615749" y="3410372"/>
            <a:ext cx="503790" cy="5037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3" name="Oval 12"/>
          <p:cNvSpPr/>
          <p:nvPr/>
        </p:nvSpPr>
        <p:spPr>
          <a:xfrm>
            <a:off x="8669194" y="3403505"/>
            <a:ext cx="503790" cy="5037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4" name="Oval 13"/>
          <p:cNvSpPr/>
          <p:nvPr/>
        </p:nvSpPr>
        <p:spPr>
          <a:xfrm>
            <a:off x="7599773" y="2131823"/>
            <a:ext cx="503790" cy="5037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 flipH="1">
            <a:off x="7851669" y="1235931"/>
            <a:ext cx="817526" cy="89589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5"/>
            <a:endCxn id="13" idx="1"/>
          </p:cNvCxnSpPr>
          <p:nvPr/>
        </p:nvCxnSpPr>
        <p:spPr>
          <a:xfrm>
            <a:off x="8029785" y="2561835"/>
            <a:ext cx="713187" cy="915448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7"/>
            <a:endCxn id="11" idx="4"/>
          </p:cNvCxnSpPr>
          <p:nvPr/>
        </p:nvCxnSpPr>
        <p:spPr>
          <a:xfrm flipV="1">
            <a:off x="9099206" y="2602153"/>
            <a:ext cx="647285" cy="875130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2" idx="2"/>
          </p:cNvCxnSpPr>
          <p:nvPr/>
        </p:nvCxnSpPr>
        <p:spPr>
          <a:xfrm>
            <a:off x="9172984" y="3655400"/>
            <a:ext cx="1442765" cy="6867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8070018" y="3633029"/>
            <a:ext cx="599178" cy="22373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 flipH="1">
            <a:off x="7818122" y="2635614"/>
            <a:ext cx="33547" cy="745519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Arc 22"/>
          <p:cNvSpPr/>
          <p:nvPr/>
        </p:nvSpPr>
        <p:spPr>
          <a:xfrm rot="16200000" flipH="1">
            <a:off x="8867207" y="2286605"/>
            <a:ext cx="984865" cy="3083032"/>
          </a:xfrm>
          <a:prstGeom prst="arc">
            <a:avLst>
              <a:gd name="adj1" fmla="val 16335227"/>
              <a:gd name="adj2" fmla="val 5202225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11" idx="0"/>
            <a:endCxn id="9" idx="5"/>
          </p:cNvCxnSpPr>
          <p:nvPr/>
        </p:nvCxnSpPr>
        <p:spPr>
          <a:xfrm flipH="1" flipV="1">
            <a:off x="9025428" y="1235930"/>
            <a:ext cx="721063" cy="86243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119884" y="728662"/>
            <a:ext cx="574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763402" y="728662"/>
            <a:ext cx="69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23957" y="2135561"/>
            <a:ext cx="574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67474" y="2135561"/>
            <a:ext cx="862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379219" y="3334812"/>
            <a:ext cx="574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022737" y="3334812"/>
            <a:ext cx="650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358094" y="2893126"/>
            <a:ext cx="574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1001612" y="2893126"/>
            <a:ext cx="574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403323" y="3739581"/>
            <a:ext cx="574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046840" y="3739580"/>
            <a:ext cx="574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9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0106492" y="2098363"/>
            <a:ext cx="574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0750010" y="2098363"/>
            <a:ext cx="574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78" name="TextBox 77"/>
          <p:cNvSpPr txBox="1"/>
          <p:nvPr/>
        </p:nvSpPr>
        <p:spPr>
          <a:xfrm rot="2970271">
            <a:off x="9111833" y="1668032"/>
            <a:ext cx="16249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F0"/>
                </a:solidFill>
              </a:rPr>
              <a:t>back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422848" y="3247756"/>
            <a:ext cx="16249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</a:rPr>
              <a:t>cross</a:t>
            </a:r>
          </a:p>
        </p:txBody>
      </p:sp>
      <p:sp>
        <p:nvSpPr>
          <p:cNvPr id="80" name="TextBox 79"/>
          <p:cNvSpPr txBox="1"/>
          <p:nvPr/>
        </p:nvSpPr>
        <p:spPr>
          <a:xfrm rot="2970271">
            <a:off x="7878134" y="2766380"/>
            <a:ext cx="16249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</a:rPr>
              <a:t>forward</a:t>
            </a:r>
          </a:p>
        </p:txBody>
      </p:sp>
    </p:spTree>
    <p:extLst>
      <p:ext uri="{BB962C8B-B14F-4D97-AF65-F5344CB8AC3E}">
        <p14:creationId xmlns:p14="http://schemas.microsoft.com/office/powerpoint/2010/main" val="217416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8" grpId="0"/>
      <p:bldP spid="79" grpId="0"/>
      <p:bldP spid="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879475"/>
          </a:xfrm>
        </p:spPr>
        <p:txBody>
          <a:bodyPr/>
          <a:lstStyle/>
          <a:p>
            <a:r>
              <a:rPr lang="en-US" dirty="0"/>
              <a:t>Try it Yourselves!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403601"/>
            <a:ext cx="68743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DFS(u)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Mark u as “seen”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u.start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counter++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 each edge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u,v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//leaving u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If v is not “seen”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DFS(v)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End If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End For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u.end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counter++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728662"/>
            <a:ext cx="59817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DFSWrapper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(G)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counter = 0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 each vertex u of G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If u is not “seen”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DFS(u)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End If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End For</a:t>
            </a:r>
          </a:p>
        </p:txBody>
      </p:sp>
      <p:sp>
        <p:nvSpPr>
          <p:cNvPr id="9" name="Oval 8"/>
          <p:cNvSpPr/>
          <p:nvPr/>
        </p:nvSpPr>
        <p:spPr>
          <a:xfrm>
            <a:off x="8570016" y="2850618"/>
            <a:ext cx="503790" cy="5037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7540826" y="5425832"/>
            <a:ext cx="503790" cy="5037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1" name="Oval 10"/>
          <p:cNvSpPr/>
          <p:nvPr/>
        </p:nvSpPr>
        <p:spPr>
          <a:xfrm>
            <a:off x="9469196" y="4143063"/>
            <a:ext cx="503790" cy="5037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2" name="Oval 11"/>
          <p:cNvSpPr/>
          <p:nvPr/>
        </p:nvSpPr>
        <p:spPr>
          <a:xfrm>
            <a:off x="10590349" y="5455072"/>
            <a:ext cx="503790" cy="5037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3" name="Oval 12"/>
          <p:cNvSpPr/>
          <p:nvPr/>
        </p:nvSpPr>
        <p:spPr>
          <a:xfrm>
            <a:off x="8643794" y="5448205"/>
            <a:ext cx="503790" cy="5037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4" name="Oval 13"/>
          <p:cNvSpPr/>
          <p:nvPr/>
        </p:nvSpPr>
        <p:spPr>
          <a:xfrm>
            <a:off x="7574373" y="4176523"/>
            <a:ext cx="503790" cy="5037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5" name="Straight Arrow Connector 14"/>
          <p:cNvCxnSpPr>
            <a:stCxn id="9" idx="3"/>
            <a:endCxn id="14" idx="0"/>
          </p:cNvCxnSpPr>
          <p:nvPr/>
        </p:nvCxnSpPr>
        <p:spPr>
          <a:xfrm flipH="1">
            <a:off x="7826268" y="3280630"/>
            <a:ext cx="817526" cy="89589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5"/>
            <a:endCxn id="13" idx="1"/>
          </p:cNvCxnSpPr>
          <p:nvPr/>
        </p:nvCxnSpPr>
        <p:spPr>
          <a:xfrm>
            <a:off x="8004385" y="4606535"/>
            <a:ext cx="713187" cy="915448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7"/>
            <a:endCxn id="11" idx="4"/>
          </p:cNvCxnSpPr>
          <p:nvPr/>
        </p:nvCxnSpPr>
        <p:spPr>
          <a:xfrm flipV="1">
            <a:off x="9073806" y="4646853"/>
            <a:ext cx="647285" cy="875130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2" idx="2"/>
          </p:cNvCxnSpPr>
          <p:nvPr/>
        </p:nvCxnSpPr>
        <p:spPr>
          <a:xfrm>
            <a:off x="9147584" y="5700100"/>
            <a:ext cx="1442765" cy="6867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6"/>
            <a:endCxn id="13" idx="2"/>
          </p:cNvCxnSpPr>
          <p:nvPr/>
        </p:nvCxnSpPr>
        <p:spPr>
          <a:xfrm>
            <a:off x="8044616" y="5677727"/>
            <a:ext cx="599178" cy="22373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4" idx="4"/>
            <a:endCxn id="10" idx="0"/>
          </p:cNvCxnSpPr>
          <p:nvPr/>
        </p:nvCxnSpPr>
        <p:spPr>
          <a:xfrm flipH="1">
            <a:off x="7792721" y="4680313"/>
            <a:ext cx="33547" cy="745519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Arc 22"/>
          <p:cNvSpPr/>
          <p:nvPr/>
        </p:nvSpPr>
        <p:spPr>
          <a:xfrm rot="16200000" flipH="1">
            <a:off x="8841805" y="4331303"/>
            <a:ext cx="984865" cy="3083032"/>
          </a:xfrm>
          <a:prstGeom prst="arc">
            <a:avLst>
              <a:gd name="adj1" fmla="val 16335227"/>
              <a:gd name="adj2" fmla="val 5202225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11" idx="0"/>
            <a:endCxn id="9" idx="5"/>
          </p:cNvCxnSpPr>
          <p:nvPr/>
        </p:nvCxnSpPr>
        <p:spPr>
          <a:xfrm flipH="1" flipV="1">
            <a:off x="9000028" y="3280630"/>
            <a:ext cx="721063" cy="86243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Content Placeholder 3">
                <a:extLst>
                  <a:ext uri="{FF2B5EF4-FFF2-40B4-BE49-F238E27FC236}">
                    <a16:creationId xmlns:a16="http://schemas.microsoft.com/office/drawing/2014/main" id="{72F028CA-C19F-4B57-B6D5-66735674387F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234597" y="99431"/>
              <a:ext cx="7016750" cy="26270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2383">
                      <a:extLst>
                        <a:ext uri="{9D8B030D-6E8A-4147-A177-3AD203B41FA5}">
                          <a16:colId xmlns:a16="http://schemas.microsoft.com/office/drawing/2014/main" val="306483226"/>
                        </a:ext>
                      </a:extLst>
                    </a:gridCol>
                    <a:gridCol w="2531516">
                      <a:extLst>
                        <a:ext uri="{9D8B030D-6E8A-4147-A177-3AD203B41FA5}">
                          <a16:colId xmlns:a16="http://schemas.microsoft.com/office/drawing/2014/main" val="2874139937"/>
                        </a:ext>
                      </a:extLst>
                    </a:gridCol>
                    <a:gridCol w="3752851">
                      <a:extLst>
                        <a:ext uri="{9D8B030D-6E8A-4147-A177-3AD203B41FA5}">
                          <a16:colId xmlns:a16="http://schemas.microsoft.com/office/drawing/2014/main" val="1318145121"/>
                        </a:ext>
                      </a:extLst>
                    </a:gridCol>
                  </a:tblGrid>
                  <a:tr h="341024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Definition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When</a:t>
                          </a:r>
                          <a:r>
                            <a:rPr lang="en-US" sz="1400" baseline="0" dirty="0"/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baseline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1" i="1" baseline="0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1400" b="1" i="1" baseline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1" i="1" baseline="0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  <m:r>
                                <a:rPr lang="en-US" sz="14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dirty="0"/>
                            <a:t> that edge type?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5723415"/>
                      </a:ext>
                    </a:extLst>
                  </a:tr>
                  <a:tr h="476499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Tree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Edges forming</a:t>
                          </a:r>
                          <a:r>
                            <a:rPr lang="en-US" sz="1400" baseline="0" dirty="0"/>
                            <a:t> the DFS tree (or forest).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sz="1400" dirty="0"/>
                            <a:t> was not seen before we processed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oMath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9907078"/>
                      </a:ext>
                    </a:extLst>
                  </a:tr>
                  <a:tr h="476499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Forward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From ancestor to descendant in tree.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𝑢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400" dirty="0">
                              <a:latin typeface="+mn-lt"/>
                              <a:cs typeface="Courier New" panose="02070309020205020404" pitchFamily="49" charset="0"/>
                            </a:rPr>
                            <a:t>and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sz="1400" dirty="0">
                              <a:latin typeface="+mn-lt"/>
                              <a:cs typeface="Courier New" panose="02070309020205020404" pitchFamily="49" charset="0"/>
                            </a:rPr>
                            <a:t> have been seen,</a:t>
                          </a:r>
                          <a:r>
                            <a:rPr lang="en-US" sz="1400" baseline="0" dirty="0">
                              <a:latin typeface="+mn-lt"/>
                              <a:cs typeface="Courier New" panose="02070309020205020404" pitchFamily="49" charset="0"/>
                            </a:rPr>
                            <a:t> and</a:t>
                          </a:r>
                          <a:br>
                            <a:rPr lang="en-US" sz="14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</a:br>
                          <a:r>
                            <a:rPr lang="en-US" sz="140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u.start</a:t>
                          </a:r>
                          <a:r>
                            <a:rPr lang="en-US" sz="1400" baseline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&lt; </a:t>
                          </a:r>
                          <a:r>
                            <a:rPr lang="en-US" sz="1400" baseline="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v.start</a:t>
                          </a:r>
                          <a:r>
                            <a:rPr lang="en-US" sz="1400" baseline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&lt; </a:t>
                          </a:r>
                          <a:r>
                            <a:rPr lang="en-US" sz="1400" baseline="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v.end</a:t>
                          </a:r>
                          <a:r>
                            <a:rPr lang="en-US" sz="1400" baseline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&lt; </a:t>
                          </a:r>
                          <a:r>
                            <a:rPr lang="en-US" sz="1400" baseline="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u.end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8802826"/>
                      </a:ext>
                    </a:extLst>
                  </a:tr>
                  <a:tr h="476499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Back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From descendant to</a:t>
                          </a:r>
                          <a:r>
                            <a:rPr lang="en-US" sz="1400" baseline="0" dirty="0"/>
                            <a:t> ancestor in tree.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𝑢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400" dirty="0">
                              <a:latin typeface="+mn-lt"/>
                              <a:cs typeface="Courier New" panose="02070309020205020404" pitchFamily="49" charset="0"/>
                            </a:rPr>
                            <a:t>and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sz="1400" dirty="0">
                              <a:latin typeface="+mn-lt"/>
                              <a:cs typeface="Courier New" panose="02070309020205020404" pitchFamily="49" charset="0"/>
                            </a:rPr>
                            <a:t> have been seen, and</a:t>
                          </a:r>
                          <a:br>
                            <a:rPr lang="en-US" sz="14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</a:br>
                          <a:r>
                            <a:rPr lang="en-US" sz="140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v.start</a:t>
                          </a:r>
                          <a:r>
                            <a:rPr lang="en-US" sz="1400" baseline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&lt; </a:t>
                          </a:r>
                          <a:r>
                            <a:rPr lang="en-US" sz="1400" baseline="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u.start</a:t>
                          </a:r>
                          <a:r>
                            <a:rPr lang="en-US" sz="1400" baseline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&lt; </a:t>
                          </a:r>
                          <a:r>
                            <a:rPr lang="en-US" sz="1400" baseline="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u.end</a:t>
                          </a:r>
                          <a:r>
                            <a:rPr lang="en-US" sz="1400" baseline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&lt; </a:t>
                          </a:r>
                          <a:r>
                            <a:rPr lang="en-US" sz="1400" baseline="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v.end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2694796"/>
                      </a:ext>
                    </a:extLst>
                  </a:tr>
                  <a:tr h="476499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Cross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Edges</a:t>
                          </a:r>
                          <a:r>
                            <a:rPr lang="en-US" sz="1400" baseline="0" dirty="0"/>
                            <a:t> going between vertices without an ancestor relationship.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oMath>
                          </a14:m>
                          <a:r>
                            <a:rPr lang="en-US" sz="140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sz="1400" dirty="0"/>
                            <a:t> have not been seen, and</a:t>
                          </a:r>
                          <a:br>
                            <a:rPr lang="en-US" sz="1400" dirty="0"/>
                          </a:br>
                          <a:r>
                            <a:rPr lang="en-US" sz="140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v.start</a:t>
                          </a:r>
                          <a:r>
                            <a:rPr lang="en-US" sz="14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&lt; </a:t>
                          </a:r>
                          <a:r>
                            <a:rPr lang="en-US" sz="140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v.end</a:t>
                          </a:r>
                          <a:r>
                            <a:rPr lang="en-US" sz="14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&lt; </a:t>
                          </a:r>
                          <a:r>
                            <a:rPr lang="en-US" sz="140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u.start</a:t>
                          </a:r>
                          <a:r>
                            <a:rPr lang="en-US" sz="14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&lt; </a:t>
                          </a:r>
                          <a:r>
                            <a:rPr lang="en-US" sz="140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u.end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913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Content Placeholder 3">
                <a:extLst>
                  <a:ext uri="{FF2B5EF4-FFF2-40B4-BE49-F238E27FC236}">
                    <a16:creationId xmlns:a16="http://schemas.microsoft.com/office/drawing/2014/main" id="{72F028CA-C19F-4B57-B6D5-66735674387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55974046"/>
                  </p:ext>
                </p:extLst>
              </p:nvPr>
            </p:nvGraphicFramePr>
            <p:xfrm>
              <a:off x="5234597" y="99431"/>
              <a:ext cx="7016750" cy="24136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2383">
                      <a:extLst>
                        <a:ext uri="{9D8B030D-6E8A-4147-A177-3AD203B41FA5}">
                          <a16:colId xmlns:a16="http://schemas.microsoft.com/office/drawing/2014/main" val="306483226"/>
                        </a:ext>
                      </a:extLst>
                    </a:gridCol>
                    <a:gridCol w="2531516">
                      <a:extLst>
                        <a:ext uri="{9D8B030D-6E8A-4147-A177-3AD203B41FA5}">
                          <a16:colId xmlns:a16="http://schemas.microsoft.com/office/drawing/2014/main" val="2874139937"/>
                        </a:ext>
                      </a:extLst>
                    </a:gridCol>
                    <a:gridCol w="3752851">
                      <a:extLst>
                        <a:ext uri="{9D8B030D-6E8A-4147-A177-3AD203B41FA5}">
                          <a16:colId xmlns:a16="http://schemas.microsoft.com/office/drawing/2014/main" val="1318145121"/>
                        </a:ext>
                      </a:extLst>
                    </a:gridCol>
                  </a:tblGrid>
                  <a:tr h="341024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Definition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7175" t="-1786" r="-649" b="-6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572341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Tree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Edges forming</a:t>
                          </a:r>
                          <a:r>
                            <a:rPr lang="en-US" sz="1400" baseline="0" dirty="0"/>
                            <a:t> the DFS tree (or forest).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7175" t="-67059" r="-649" b="-31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990707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Forward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From ancestor to descendant in tree.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7175" t="-165116" r="-649" b="-2104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880282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Back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From descendant to</a:t>
                          </a:r>
                          <a:r>
                            <a:rPr lang="en-US" sz="1400" baseline="0" dirty="0"/>
                            <a:t> ancestor in tree.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7175" t="-268235" r="-649" b="-11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269479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Cross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Edges</a:t>
                          </a:r>
                          <a:r>
                            <a:rPr lang="en-US" sz="1400" baseline="0" dirty="0"/>
                            <a:t> going between vertices without an ancestor relationship.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7175" t="-368235" r="-649" b="-1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9135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79033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B61ED8-0D88-6150-2C59-19832613A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Search Application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BE7BC6-C2CC-9C86-DD78-287699DF4E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99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962369" y="2253089"/>
            <a:ext cx="377723" cy="377723"/>
            <a:chOff x="3099278" y="6175971"/>
            <a:chExt cx="377723" cy="3777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584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013754" y="4183587"/>
            <a:ext cx="377723" cy="377723"/>
            <a:chOff x="3099278" y="6175971"/>
            <a:chExt cx="377723" cy="37772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712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147789" y="4753941"/>
            <a:ext cx="377723" cy="377723"/>
            <a:chOff x="3099278" y="6175971"/>
            <a:chExt cx="377723" cy="37772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958927" y="2981961"/>
            <a:ext cx="377723" cy="377723"/>
            <a:chOff x="3099278" y="6175971"/>
            <a:chExt cx="377723" cy="37772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04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391477" y="3168139"/>
            <a:ext cx="377723" cy="377723"/>
            <a:chOff x="3099278" y="6175971"/>
            <a:chExt cx="377723" cy="37772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534533" y="3994725"/>
            <a:ext cx="377723" cy="377723"/>
            <a:chOff x="3099278" y="6175971"/>
            <a:chExt cx="377723" cy="37772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216940" y="2931599"/>
            <a:ext cx="377723" cy="377723"/>
            <a:chOff x="3099278" y="6175971"/>
            <a:chExt cx="377723" cy="37772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88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075714" y="3870173"/>
            <a:ext cx="377723" cy="377723"/>
            <a:chOff x="3099278" y="6175971"/>
            <a:chExt cx="377723" cy="37772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20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H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270203" y="3357000"/>
            <a:ext cx="377723" cy="377723"/>
            <a:chOff x="3099278" y="6175971"/>
            <a:chExt cx="377723" cy="37772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81701" y="6247297"/>
              <a:ext cx="2231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1062920" y="2191900"/>
            <a:ext cx="377723" cy="377723"/>
            <a:chOff x="3099278" y="6175971"/>
            <a:chExt cx="377723" cy="377723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69356" y="6226332"/>
              <a:ext cx="2375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J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4"/>
            <a:endCxn id="10" idx="7"/>
          </p:cNvCxnSpPr>
          <p:nvPr/>
        </p:nvCxnSpPr>
        <p:spPr>
          <a:xfrm flipH="1">
            <a:off x="11336161" y="3545862"/>
            <a:ext cx="244178" cy="693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3"/>
            <a:endCxn id="13" idx="6"/>
          </p:cNvCxnSpPr>
          <p:nvPr/>
        </p:nvCxnSpPr>
        <p:spPr>
          <a:xfrm flipH="1">
            <a:off x="10525512" y="4505994"/>
            <a:ext cx="543558" cy="43680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5"/>
            <a:endCxn id="13" idx="1"/>
          </p:cNvCxnSpPr>
          <p:nvPr/>
        </p:nvCxnSpPr>
        <p:spPr>
          <a:xfrm>
            <a:off x="9856940" y="4317132"/>
            <a:ext cx="346165" cy="49212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2"/>
            <a:endCxn id="22" idx="6"/>
          </p:cNvCxnSpPr>
          <p:nvPr/>
        </p:nvCxnSpPr>
        <p:spPr>
          <a:xfrm flipH="1" flipV="1">
            <a:off x="9912256" y="4183587"/>
            <a:ext cx="1101498" cy="1888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4"/>
            <a:endCxn id="22" idx="0"/>
          </p:cNvCxnSpPr>
          <p:nvPr/>
        </p:nvCxnSpPr>
        <p:spPr>
          <a:xfrm flipH="1">
            <a:off x="9723395" y="3359684"/>
            <a:ext cx="424394" cy="635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2"/>
            <a:endCxn id="16" idx="6"/>
          </p:cNvCxnSpPr>
          <p:nvPr/>
        </p:nvCxnSpPr>
        <p:spPr>
          <a:xfrm flipH="1" flipV="1">
            <a:off x="10336650" y="3170823"/>
            <a:ext cx="1054827" cy="18617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6"/>
            <a:endCxn id="16" idx="1"/>
          </p:cNvCxnSpPr>
          <p:nvPr/>
        </p:nvCxnSpPr>
        <p:spPr>
          <a:xfrm>
            <a:off x="9340092" y="2441951"/>
            <a:ext cx="674151" cy="59532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2"/>
            <a:endCxn id="25" idx="6"/>
          </p:cNvCxnSpPr>
          <p:nvPr/>
        </p:nvCxnSpPr>
        <p:spPr>
          <a:xfrm flipH="1" flipV="1">
            <a:off x="8594663" y="3120461"/>
            <a:ext cx="1364264" cy="503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3"/>
            <a:endCxn id="25" idx="7"/>
          </p:cNvCxnSpPr>
          <p:nvPr/>
        </p:nvCxnSpPr>
        <p:spPr>
          <a:xfrm flipH="1">
            <a:off x="8539347" y="2575496"/>
            <a:ext cx="478338" cy="41141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4"/>
            <a:endCxn id="28" idx="0"/>
          </p:cNvCxnSpPr>
          <p:nvPr/>
        </p:nvCxnSpPr>
        <p:spPr>
          <a:xfrm flipH="1">
            <a:off x="8264576" y="3309322"/>
            <a:ext cx="141226" cy="56085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2"/>
            <a:endCxn id="28" idx="6"/>
          </p:cNvCxnSpPr>
          <p:nvPr/>
        </p:nvCxnSpPr>
        <p:spPr>
          <a:xfrm flipH="1" flipV="1">
            <a:off x="8453437" y="4059035"/>
            <a:ext cx="1081096" cy="12455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2"/>
            <a:endCxn id="31" idx="7"/>
          </p:cNvCxnSpPr>
          <p:nvPr/>
        </p:nvCxnSpPr>
        <p:spPr>
          <a:xfrm flipH="1">
            <a:off x="7592610" y="3120461"/>
            <a:ext cx="624330" cy="29185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31" idx="5"/>
            <a:endCxn id="28" idx="2"/>
          </p:cNvCxnSpPr>
          <p:nvPr/>
        </p:nvCxnSpPr>
        <p:spPr>
          <a:xfrm>
            <a:off x="7592610" y="3679407"/>
            <a:ext cx="483104" cy="37962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963250" y="2980228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1013754" y="4180117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1391477" y="3161200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1382832" y="3164670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524112" y="3971481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157433" y="4727077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1024175" y="4143579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994793" y="4179093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950138" y="2986158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77037" y="2254580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231729" y="2919004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956666" y="2979958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084359" y="3860691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563915" y="4021309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527655" y="4008672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165967" y="4748008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152111" y="4759874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77641" y="2275168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47701" y="2253089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217710" y="2931699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264575" y="2906309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272464" y="3350061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066233" y="3853970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138416" y="3851209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272364" y="3355173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265009" y="3357000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453641" y="1309803"/>
            <a:ext cx="663675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search(graph)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mark first vertex as visited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current.neighbors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visited)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  mark v as visited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finished.add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(current)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36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5428687"/>
                <a:ext cx="11187258" cy="880673"/>
              </a:xfrm>
            </p:spPr>
            <p:txBody>
              <a:bodyPr/>
              <a:lstStyle/>
              <a:p>
                <a:r>
                  <a:rPr lang="en-US" dirty="0"/>
                  <a:t>What’s the running time of this algorithm?</a:t>
                </a:r>
              </a:p>
              <a:p>
                <a:r>
                  <a:rPr lang="en-US" dirty="0"/>
                  <a:t>We visit each vertex at most twice, and each edge at most once: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 + 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Content Placeholder 3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5428687"/>
                <a:ext cx="11187258" cy="880673"/>
              </a:xfrm>
              <a:blipFill rotWithShape="0">
                <a:blip r:embed="rId2"/>
                <a:stretch>
                  <a:fillRect l="-272" t="-8333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166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146280"/>
            <a:ext cx="11187258" cy="1791226"/>
          </a:xfrm>
        </p:spPr>
        <p:txBody>
          <a:bodyPr>
            <a:noAutofit/>
          </a:bodyPr>
          <a:lstStyle/>
          <a:p>
            <a:r>
              <a:rPr lang="en-US" sz="2800" dirty="0"/>
              <a:t>Run Breadth First Search on this graph starting from s.</a:t>
            </a:r>
          </a:p>
          <a:p>
            <a:r>
              <a:rPr lang="en-US" sz="2800" dirty="0"/>
              <a:t>What order are vertices placed on the queue?</a:t>
            </a:r>
          </a:p>
          <a:p>
            <a:r>
              <a:rPr lang="en-US" sz="2800" dirty="0"/>
              <a:t>When processing a vertex insert neighbors in alphabetical order.</a:t>
            </a:r>
          </a:p>
          <a:p>
            <a:r>
              <a:rPr lang="en-US" sz="2800" dirty="0"/>
              <a:t>In a directed graph, BFS only follows an edge in the direction it points.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98FC4F1-A420-4343-8F82-FC25E0531BAB}"/>
              </a:ext>
            </a:extLst>
          </p:cNvPr>
          <p:cNvSpPr/>
          <p:nvPr/>
        </p:nvSpPr>
        <p:spPr>
          <a:xfrm>
            <a:off x="468888" y="414739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119CF9E-1A11-4F51-A991-D1CD7D1C3F95}"/>
              </a:ext>
            </a:extLst>
          </p:cNvPr>
          <p:cNvSpPr/>
          <p:nvPr/>
        </p:nvSpPr>
        <p:spPr>
          <a:xfrm>
            <a:off x="5955288" y="414739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C85392B-B633-40D1-90A5-E2A8A5744589}"/>
              </a:ext>
            </a:extLst>
          </p:cNvPr>
          <p:cNvSpPr/>
          <p:nvPr/>
        </p:nvSpPr>
        <p:spPr>
          <a:xfrm>
            <a:off x="1411862" y="477604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6E7597-A50A-48AA-A84F-20198F35CE3F}"/>
              </a:ext>
            </a:extLst>
          </p:cNvPr>
          <p:cNvSpPr/>
          <p:nvPr/>
        </p:nvSpPr>
        <p:spPr>
          <a:xfrm>
            <a:off x="1411863" y="3490172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5E872B5-F6C0-4D12-9B5F-C1F89C51C34F}"/>
              </a:ext>
            </a:extLst>
          </p:cNvPr>
          <p:cNvSpPr/>
          <p:nvPr/>
        </p:nvSpPr>
        <p:spPr>
          <a:xfrm>
            <a:off x="3413706" y="341224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38B9509-56D8-4557-88AC-473CA9780403}"/>
              </a:ext>
            </a:extLst>
          </p:cNvPr>
          <p:cNvSpPr/>
          <p:nvPr/>
        </p:nvSpPr>
        <p:spPr>
          <a:xfrm>
            <a:off x="1477948" y="6061922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8BEFC7C-16A5-4F14-8BA0-FDF6FE8632C1}"/>
              </a:ext>
            </a:extLst>
          </p:cNvPr>
          <p:cNvSpPr/>
          <p:nvPr/>
        </p:nvSpPr>
        <p:spPr>
          <a:xfrm>
            <a:off x="3145413" y="477604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7A6515D-A034-43BE-9EBE-FD3D8879C42D}"/>
              </a:ext>
            </a:extLst>
          </p:cNvPr>
          <p:cNvCxnSpPr>
            <a:stCxn id="6" idx="7"/>
            <a:endCxn id="9" idx="3"/>
          </p:cNvCxnSpPr>
          <p:nvPr/>
        </p:nvCxnSpPr>
        <p:spPr>
          <a:xfrm flipV="1">
            <a:off x="737181" y="3758465"/>
            <a:ext cx="720714" cy="43496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B4845CB-48C1-4AF0-9640-4AC4C52A8160}"/>
              </a:ext>
            </a:extLst>
          </p:cNvPr>
          <p:cNvCxnSpPr>
            <a:endCxn id="8" idx="0"/>
          </p:cNvCxnSpPr>
          <p:nvPr/>
        </p:nvCxnSpPr>
        <p:spPr>
          <a:xfrm>
            <a:off x="1569024" y="3833401"/>
            <a:ext cx="1" cy="94264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021A9D7-677A-451B-BC18-4241C7C7594A}"/>
              </a:ext>
            </a:extLst>
          </p:cNvPr>
          <p:cNvCxnSpPr>
            <a:stCxn id="6" idx="5"/>
            <a:endCxn id="8" idx="1"/>
          </p:cNvCxnSpPr>
          <p:nvPr/>
        </p:nvCxnSpPr>
        <p:spPr>
          <a:xfrm>
            <a:off x="737181" y="4415690"/>
            <a:ext cx="720713" cy="40638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C27DB81-95D9-4DEC-A1AA-38965C05BCEF}"/>
              </a:ext>
            </a:extLst>
          </p:cNvPr>
          <p:cNvCxnSpPr>
            <a:stCxn id="9" idx="6"/>
            <a:endCxn id="12" idx="1"/>
          </p:cNvCxnSpPr>
          <p:nvPr/>
        </p:nvCxnSpPr>
        <p:spPr>
          <a:xfrm>
            <a:off x="1726188" y="3647335"/>
            <a:ext cx="1465257" cy="117474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AF9F018-CD0C-4F96-B79F-F1D9EED59228}"/>
              </a:ext>
            </a:extLst>
          </p:cNvPr>
          <p:cNvCxnSpPr>
            <a:stCxn id="8" idx="6"/>
          </p:cNvCxnSpPr>
          <p:nvPr/>
        </p:nvCxnSpPr>
        <p:spPr>
          <a:xfrm flipV="1">
            <a:off x="1726187" y="4933209"/>
            <a:ext cx="1404256" cy="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A84060D-E643-478A-BFA2-01A174BAD064}"/>
              </a:ext>
            </a:extLst>
          </p:cNvPr>
          <p:cNvCxnSpPr>
            <a:cxnSpLocks/>
            <a:stCxn id="8" idx="7"/>
            <a:endCxn id="10" idx="2"/>
          </p:cNvCxnSpPr>
          <p:nvPr/>
        </p:nvCxnSpPr>
        <p:spPr>
          <a:xfrm flipV="1">
            <a:off x="1680155" y="3569408"/>
            <a:ext cx="1733551" cy="125267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4046015-C3AB-48E3-9D41-2579B666F3AC}"/>
              </a:ext>
            </a:extLst>
          </p:cNvPr>
          <p:cNvCxnSpPr>
            <a:cxnSpLocks/>
            <a:stCxn id="11" idx="1"/>
            <a:endCxn id="6" idx="4"/>
          </p:cNvCxnSpPr>
          <p:nvPr/>
        </p:nvCxnSpPr>
        <p:spPr>
          <a:xfrm flipH="1" flipV="1">
            <a:off x="626051" y="4461722"/>
            <a:ext cx="897929" cy="164623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B5E3A54-E435-4036-AEB8-18F68092AA0C}"/>
              </a:ext>
            </a:extLst>
          </p:cNvPr>
          <p:cNvCxnSpPr>
            <a:cxnSpLocks/>
            <a:stCxn id="12" idx="4"/>
            <a:endCxn id="11" idx="7"/>
          </p:cNvCxnSpPr>
          <p:nvPr/>
        </p:nvCxnSpPr>
        <p:spPr>
          <a:xfrm flipH="1">
            <a:off x="1746241" y="5090372"/>
            <a:ext cx="1556335" cy="101758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3243F5-69FD-43AC-90C8-5BC905013768}"/>
              </a:ext>
            </a:extLst>
          </p:cNvPr>
          <p:cNvCxnSpPr>
            <a:cxnSpLocks/>
            <a:stCxn id="10" idx="6"/>
            <a:endCxn id="7" idx="1"/>
          </p:cNvCxnSpPr>
          <p:nvPr/>
        </p:nvCxnSpPr>
        <p:spPr>
          <a:xfrm>
            <a:off x="3728031" y="3569408"/>
            <a:ext cx="2273289" cy="62402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9B3A7B0-8373-47A6-97ED-59588EA2ACF7}"/>
              </a:ext>
            </a:extLst>
          </p:cNvPr>
          <p:cNvCxnSpPr>
            <a:stCxn id="10" idx="3"/>
            <a:endCxn id="12" idx="7"/>
          </p:cNvCxnSpPr>
          <p:nvPr/>
        </p:nvCxnSpPr>
        <p:spPr>
          <a:xfrm flipH="1">
            <a:off x="3413706" y="3680538"/>
            <a:ext cx="46032" cy="114154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0CDAB09-3089-4550-AD2D-B226A78B9374}"/>
              </a:ext>
            </a:extLst>
          </p:cNvPr>
          <p:cNvCxnSpPr>
            <a:stCxn id="7" idx="4"/>
            <a:endCxn id="12" idx="6"/>
          </p:cNvCxnSpPr>
          <p:nvPr/>
        </p:nvCxnSpPr>
        <p:spPr>
          <a:xfrm flipH="1">
            <a:off x="3459738" y="4461722"/>
            <a:ext cx="2652713" cy="47148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44C8038-3F4C-43E5-93EC-F90EFC2C2899}"/>
              </a:ext>
            </a:extLst>
          </p:cNvPr>
          <p:cNvSpPr txBox="1"/>
          <p:nvPr/>
        </p:nvSpPr>
        <p:spPr>
          <a:xfrm>
            <a:off x="6001320" y="3317472"/>
            <a:ext cx="603242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(graph)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mark first vertex as visited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neighbors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visited)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  mark v as visited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finished.add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(current)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232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70D248-AA53-B4A6-02BE-9AACDC0C9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 with graphs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11B289-8D0A-00E7-D918-D2A9ADE39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 many things!</a:t>
            </a:r>
          </a:p>
          <a:p>
            <a:pPr lvl="1"/>
            <a:r>
              <a:rPr lang="en-US" sz="2400" dirty="0"/>
              <a:t>That’s why we said graphs are more general than a single ADT---they don’t have a standard set of operations.</a:t>
            </a:r>
          </a:p>
          <a:p>
            <a:r>
              <a:rPr lang="en-US" sz="2800" dirty="0"/>
              <a:t>As a starting point---how could we process the entire graph? Examine every vertex and every edge?</a:t>
            </a:r>
          </a:p>
          <a:p>
            <a:r>
              <a:rPr lang="en-US" sz="2800" dirty="0"/>
              <a:t>Called a “search” of the graph or a “traversal” </a:t>
            </a:r>
          </a:p>
          <a:p>
            <a:endParaRPr lang="en-US" sz="2800" dirty="0"/>
          </a:p>
          <a:p>
            <a:r>
              <a:rPr lang="en-US" sz="2800" dirty="0"/>
              <a:t>Two algorithms (with different purposes)</a:t>
            </a:r>
          </a:p>
        </p:txBody>
      </p:sp>
    </p:spTree>
    <p:extLst>
      <p:ext uri="{BB962C8B-B14F-4D97-AF65-F5344CB8AC3E}">
        <p14:creationId xmlns:p14="http://schemas.microsoft.com/office/powerpoint/2010/main" val="2209512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146280"/>
            <a:ext cx="11187258" cy="1791226"/>
          </a:xfrm>
        </p:spPr>
        <p:txBody>
          <a:bodyPr>
            <a:noAutofit/>
          </a:bodyPr>
          <a:lstStyle/>
          <a:p>
            <a:r>
              <a:rPr lang="en-US" sz="2800" dirty="0"/>
              <a:t>Run Breadth First Search on this graph starting from s.</a:t>
            </a:r>
          </a:p>
          <a:p>
            <a:r>
              <a:rPr lang="en-US" sz="2800" dirty="0"/>
              <a:t>What order are vertices placed on the queue?</a:t>
            </a:r>
          </a:p>
          <a:p>
            <a:r>
              <a:rPr lang="en-US" sz="2800" dirty="0"/>
              <a:t>When processing a vertex insert neighbors in alphabetical order.</a:t>
            </a:r>
          </a:p>
          <a:p>
            <a:r>
              <a:rPr lang="en-US" sz="2800" dirty="0"/>
              <a:t>In a directed graph, BFS only follows an edge in the direction it points.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98FC4F1-A420-4343-8F82-FC25E0531BAB}"/>
              </a:ext>
            </a:extLst>
          </p:cNvPr>
          <p:cNvSpPr/>
          <p:nvPr/>
        </p:nvSpPr>
        <p:spPr>
          <a:xfrm>
            <a:off x="468888" y="414739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119CF9E-1A11-4F51-A991-D1CD7D1C3F95}"/>
              </a:ext>
            </a:extLst>
          </p:cNvPr>
          <p:cNvSpPr/>
          <p:nvPr/>
        </p:nvSpPr>
        <p:spPr>
          <a:xfrm>
            <a:off x="5955288" y="414739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C85392B-B633-40D1-90A5-E2A8A5744589}"/>
              </a:ext>
            </a:extLst>
          </p:cNvPr>
          <p:cNvSpPr/>
          <p:nvPr/>
        </p:nvSpPr>
        <p:spPr>
          <a:xfrm>
            <a:off x="1411862" y="477604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6E7597-A50A-48AA-A84F-20198F35CE3F}"/>
              </a:ext>
            </a:extLst>
          </p:cNvPr>
          <p:cNvSpPr/>
          <p:nvPr/>
        </p:nvSpPr>
        <p:spPr>
          <a:xfrm>
            <a:off x="1411863" y="3490172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5E872B5-F6C0-4D12-9B5F-C1F89C51C34F}"/>
              </a:ext>
            </a:extLst>
          </p:cNvPr>
          <p:cNvSpPr/>
          <p:nvPr/>
        </p:nvSpPr>
        <p:spPr>
          <a:xfrm>
            <a:off x="3413706" y="341224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38B9509-56D8-4557-88AC-473CA9780403}"/>
              </a:ext>
            </a:extLst>
          </p:cNvPr>
          <p:cNvSpPr/>
          <p:nvPr/>
        </p:nvSpPr>
        <p:spPr>
          <a:xfrm>
            <a:off x="1477948" y="6061922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8BEFC7C-16A5-4F14-8BA0-FDF6FE8632C1}"/>
              </a:ext>
            </a:extLst>
          </p:cNvPr>
          <p:cNvSpPr/>
          <p:nvPr/>
        </p:nvSpPr>
        <p:spPr>
          <a:xfrm>
            <a:off x="3145413" y="477604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7A6515D-A034-43BE-9EBE-FD3D8879C42D}"/>
              </a:ext>
            </a:extLst>
          </p:cNvPr>
          <p:cNvCxnSpPr>
            <a:stCxn id="6" idx="7"/>
            <a:endCxn id="9" idx="3"/>
          </p:cNvCxnSpPr>
          <p:nvPr/>
        </p:nvCxnSpPr>
        <p:spPr>
          <a:xfrm flipV="1">
            <a:off x="737181" y="3758465"/>
            <a:ext cx="720714" cy="43496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B4845CB-48C1-4AF0-9640-4AC4C52A8160}"/>
              </a:ext>
            </a:extLst>
          </p:cNvPr>
          <p:cNvCxnSpPr>
            <a:endCxn id="8" idx="0"/>
          </p:cNvCxnSpPr>
          <p:nvPr/>
        </p:nvCxnSpPr>
        <p:spPr>
          <a:xfrm>
            <a:off x="1569024" y="3833401"/>
            <a:ext cx="1" cy="94264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021A9D7-677A-451B-BC18-4241C7C7594A}"/>
              </a:ext>
            </a:extLst>
          </p:cNvPr>
          <p:cNvCxnSpPr>
            <a:stCxn id="6" idx="5"/>
            <a:endCxn id="8" idx="1"/>
          </p:cNvCxnSpPr>
          <p:nvPr/>
        </p:nvCxnSpPr>
        <p:spPr>
          <a:xfrm>
            <a:off x="737181" y="4415690"/>
            <a:ext cx="720713" cy="40638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C27DB81-95D9-4DEC-A1AA-38965C05BCEF}"/>
              </a:ext>
            </a:extLst>
          </p:cNvPr>
          <p:cNvCxnSpPr>
            <a:stCxn id="9" idx="6"/>
            <a:endCxn id="12" idx="1"/>
          </p:cNvCxnSpPr>
          <p:nvPr/>
        </p:nvCxnSpPr>
        <p:spPr>
          <a:xfrm>
            <a:off x="1726188" y="3647335"/>
            <a:ext cx="1465257" cy="117474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AF9F018-CD0C-4F96-B79F-F1D9EED59228}"/>
              </a:ext>
            </a:extLst>
          </p:cNvPr>
          <p:cNvCxnSpPr>
            <a:stCxn id="8" idx="6"/>
          </p:cNvCxnSpPr>
          <p:nvPr/>
        </p:nvCxnSpPr>
        <p:spPr>
          <a:xfrm flipV="1">
            <a:off x="1726187" y="4933209"/>
            <a:ext cx="1404256" cy="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A84060D-E643-478A-BFA2-01A174BAD064}"/>
              </a:ext>
            </a:extLst>
          </p:cNvPr>
          <p:cNvCxnSpPr>
            <a:cxnSpLocks/>
            <a:stCxn id="8" idx="7"/>
            <a:endCxn id="10" idx="2"/>
          </p:cNvCxnSpPr>
          <p:nvPr/>
        </p:nvCxnSpPr>
        <p:spPr>
          <a:xfrm flipV="1">
            <a:off x="1680155" y="3569408"/>
            <a:ext cx="1733551" cy="125267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4046015-C3AB-48E3-9D41-2579B666F3AC}"/>
              </a:ext>
            </a:extLst>
          </p:cNvPr>
          <p:cNvCxnSpPr>
            <a:cxnSpLocks/>
            <a:stCxn id="11" idx="1"/>
            <a:endCxn id="6" idx="4"/>
          </p:cNvCxnSpPr>
          <p:nvPr/>
        </p:nvCxnSpPr>
        <p:spPr>
          <a:xfrm flipH="1" flipV="1">
            <a:off x="626051" y="4461722"/>
            <a:ext cx="897929" cy="164623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B5E3A54-E435-4036-AEB8-18F68092AA0C}"/>
              </a:ext>
            </a:extLst>
          </p:cNvPr>
          <p:cNvCxnSpPr>
            <a:cxnSpLocks/>
            <a:stCxn id="12" idx="4"/>
            <a:endCxn id="11" idx="7"/>
          </p:cNvCxnSpPr>
          <p:nvPr/>
        </p:nvCxnSpPr>
        <p:spPr>
          <a:xfrm flipH="1">
            <a:off x="1746241" y="5090372"/>
            <a:ext cx="1556335" cy="101758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3243F5-69FD-43AC-90C8-5BC905013768}"/>
              </a:ext>
            </a:extLst>
          </p:cNvPr>
          <p:cNvCxnSpPr>
            <a:cxnSpLocks/>
            <a:stCxn id="10" idx="6"/>
            <a:endCxn id="7" idx="1"/>
          </p:cNvCxnSpPr>
          <p:nvPr/>
        </p:nvCxnSpPr>
        <p:spPr>
          <a:xfrm>
            <a:off x="3728031" y="3569408"/>
            <a:ext cx="2273289" cy="62402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9B3A7B0-8373-47A6-97ED-59588EA2ACF7}"/>
              </a:ext>
            </a:extLst>
          </p:cNvPr>
          <p:cNvCxnSpPr>
            <a:stCxn id="10" idx="3"/>
            <a:endCxn id="12" idx="7"/>
          </p:cNvCxnSpPr>
          <p:nvPr/>
        </p:nvCxnSpPr>
        <p:spPr>
          <a:xfrm flipH="1">
            <a:off x="3413706" y="3680538"/>
            <a:ext cx="46032" cy="114154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0CDAB09-3089-4550-AD2D-B226A78B9374}"/>
              </a:ext>
            </a:extLst>
          </p:cNvPr>
          <p:cNvCxnSpPr>
            <a:stCxn id="7" idx="4"/>
            <a:endCxn id="12" idx="6"/>
          </p:cNvCxnSpPr>
          <p:nvPr/>
        </p:nvCxnSpPr>
        <p:spPr>
          <a:xfrm flipH="1">
            <a:off x="3459738" y="4461722"/>
            <a:ext cx="2652713" cy="47148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44C8038-3F4C-43E5-93EC-F90EFC2C2899}"/>
              </a:ext>
            </a:extLst>
          </p:cNvPr>
          <p:cNvSpPr txBox="1"/>
          <p:nvPr/>
        </p:nvSpPr>
        <p:spPr>
          <a:xfrm>
            <a:off x="6001320" y="3317472"/>
            <a:ext cx="603242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(graph)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mark first vertex as visited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neighbors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visited)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  mark v as visited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finished.add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(current)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E42639-2DCC-4C96-9947-174B4FBE1A11}"/>
              </a:ext>
            </a:extLst>
          </p:cNvPr>
          <p:cNvSpPr txBox="1"/>
          <p:nvPr/>
        </p:nvSpPr>
        <p:spPr>
          <a:xfrm>
            <a:off x="2712638" y="5668361"/>
            <a:ext cx="4425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Correct order: </a:t>
            </a:r>
            <a:r>
              <a:rPr lang="en-US" sz="2800" dirty="0" err="1"/>
              <a:t>s,u,v,y,x,w,t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2817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does Google Maps figure out this is the fastest way to get from Kane Hall to CSE?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0283" t="6667" r="5550" b="5329"/>
          <a:stretch/>
        </p:blipFill>
        <p:spPr>
          <a:xfrm>
            <a:off x="3579381" y="2457621"/>
            <a:ext cx="4617169" cy="395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43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Maps as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do we represent a map as a graph? What are the vertices and edges?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0283" t="6667" r="5550" b="5329"/>
          <a:stretch/>
        </p:blipFill>
        <p:spPr>
          <a:xfrm>
            <a:off x="3579381" y="2457621"/>
            <a:ext cx="4617169" cy="395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84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Maps as Graphs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3000"/>
                    </a14:imgEffect>
                  </a14:imgLayer>
                </a14:imgProps>
              </a:ext>
            </a:extLst>
          </a:blip>
          <a:srcRect l="30283" t="6667" r="5550" b="5329"/>
          <a:stretch/>
        </p:blipFill>
        <p:spPr>
          <a:xfrm>
            <a:off x="3579381" y="2385624"/>
            <a:ext cx="4617169" cy="395757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918647" y="2931391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8" name="Oval 7"/>
          <p:cNvSpPr/>
          <p:nvPr/>
        </p:nvSpPr>
        <p:spPr>
          <a:xfrm>
            <a:off x="5019675" y="3427109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9" name="Oval 8"/>
          <p:cNvSpPr/>
          <p:nvPr/>
        </p:nvSpPr>
        <p:spPr>
          <a:xfrm>
            <a:off x="5572426" y="5029902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6696075" y="5477577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1" name="Oval 10"/>
          <p:cNvSpPr/>
          <p:nvPr/>
        </p:nvSpPr>
        <p:spPr>
          <a:xfrm>
            <a:off x="6838950" y="3781841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2" name="Oval 11"/>
          <p:cNvSpPr/>
          <p:nvPr/>
        </p:nvSpPr>
        <p:spPr>
          <a:xfrm>
            <a:off x="5887965" y="3659276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3" name="Straight Arrow Connector 12"/>
          <p:cNvCxnSpPr>
            <a:stCxn id="7" idx="6"/>
            <a:endCxn id="12" idx="1"/>
          </p:cNvCxnSpPr>
          <p:nvPr/>
        </p:nvCxnSpPr>
        <p:spPr>
          <a:xfrm>
            <a:off x="5204397" y="3071216"/>
            <a:ext cx="725415" cy="6290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6"/>
            <a:endCxn id="11" idx="2"/>
          </p:cNvCxnSpPr>
          <p:nvPr/>
        </p:nvCxnSpPr>
        <p:spPr>
          <a:xfrm>
            <a:off x="6173715" y="3799101"/>
            <a:ext cx="665235" cy="1225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5400000">
            <a:off x="5841849" y="4107606"/>
            <a:ext cx="1204421" cy="1112188"/>
          </a:xfrm>
          <a:prstGeom prst="curvedConnector3">
            <a:avLst>
              <a:gd name="adj1" fmla="val 3813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4"/>
            <a:endCxn id="10" idx="2"/>
          </p:cNvCxnSpPr>
          <p:nvPr/>
        </p:nvCxnSpPr>
        <p:spPr>
          <a:xfrm>
            <a:off x="5715301" y="5309551"/>
            <a:ext cx="980774" cy="3078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3"/>
            <a:endCxn id="9" idx="1"/>
          </p:cNvCxnSpPr>
          <p:nvPr/>
        </p:nvCxnSpPr>
        <p:spPr>
          <a:xfrm>
            <a:off x="5061522" y="3665804"/>
            <a:ext cx="552751" cy="14050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4"/>
            <a:endCxn id="8" idx="1"/>
          </p:cNvCxnSpPr>
          <p:nvPr/>
        </p:nvCxnSpPr>
        <p:spPr>
          <a:xfrm>
            <a:off x="5061522" y="3211040"/>
            <a:ext cx="0" cy="2570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1" idx="5"/>
            <a:endCxn id="10" idx="0"/>
          </p:cNvCxnSpPr>
          <p:nvPr/>
        </p:nvCxnSpPr>
        <p:spPr>
          <a:xfrm rot="5400000">
            <a:off x="6232382" y="4627105"/>
            <a:ext cx="1457041" cy="243903"/>
          </a:xfrm>
          <a:prstGeom prst="curvedConnector3">
            <a:avLst>
              <a:gd name="adj1" fmla="val 97068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015375" y="4280199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46182" y="3128428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67104" y="3064688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31508" y="3402769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31494" y="4479034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30840" y="5471021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82854" y="4701206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52666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46891" y="3999277"/>
            <a:ext cx="5294385" cy="2718584"/>
            <a:chOff x="3038475" y="4371974"/>
            <a:chExt cx="4162425" cy="2137340"/>
          </a:xfrm>
        </p:grpSpPr>
        <p:sp>
          <p:nvSpPr>
            <p:cNvPr id="80" name="Oval 79"/>
            <p:cNvSpPr/>
            <p:nvPr/>
          </p:nvSpPr>
          <p:spPr>
            <a:xfrm>
              <a:off x="3038475" y="507682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4560808" y="4964116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5400976" y="4371974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3952874" y="5950324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6886575" y="5010150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85" name="Oval 84"/>
            <p:cNvSpPr/>
            <p:nvPr/>
          </p:nvSpPr>
          <p:spPr>
            <a:xfrm>
              <a:off x="4875133" y="595032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86" name="Oval 85"/>
            <p:cNvSpPr/>
            <p:nvPr/>
          </p:nvSpPr>
          <p:spPr>
            <a:xfrm>
              <a:off x="5797392" y="594079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88" name="Straight Arrow Connector 87"/>
            <p:cNvCxnSpPr>
              <a:stCxn id="80" idx="6"/>
              <a:endCxn id="81" idx="2"/>
            </p:cNvCxnSpPr>
            <p:nvPr/>
          </p:nvCxnSpPr>
          <p:spPr>
            <a:xfrm flipV="1">
              <a:off x="3352800" y="5121279"/>
              <a:ext cx="1208008" cy="11270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80" idx="5"/>
              <a:endCxn id="85" idx="1"/>
            </p:cNvCxnSpPr>
            <p:nvPr/>
          </p:nvCxnSpPr>
          <p:spPr>
            <a:xfrm>
              <a:off x="3306768" y="5345118"/>
              <a:ext cx="1614397" cy="65123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80" idx="4"/>
              <a:endCxn id="83" idx="1"/>
            </p:cNvCxnSpPr>
            <p:nvPr/>
          </p:nvCxnSpPr>
          <p:spPr>
            <a:xfrm>
              <a:off x="3195638" y="5391150"/>
              <a:ext cx="803268" cy="605206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83" idx="6"/>
              <a:endCxn id="85" idx="2"/>
            </p:cNvCxnSpPr>
            <p:nvPr/>
          </p:nvCxnSpPr>
          <p:spPr>
            <a:xfrm flipV="1">
              <a:off x="4267199" y="6107486"/>
              <a:ext cx="607934" cy="1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82" idx="2"/>
              <a:endCxn id="80" idx="7"/>
            </p:cNvCxnSpPr>
            <p:nvPr/>
          </p:nvCxnSpPr>
          <p:spPr>
            <a:xfrm flipH="1">
              <a:off x="3306768" y="4529137"/>
              <a:ext cx="2094208" cy="59372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81" idx="6"/>
              <a:endCxn id="86" idx="0"/>
            </p:cNvCxnSpPr>
            <p:nvPr/>
          </p:nvCxnSpPr>
          <p:spPr>
            <a:xfrm>
              <a:off x="4875133" y="5121279"/>
              <a:ext cx="1079422" cy="81951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85" idx="0"/>
              <a:endCxn id="82" idx="4"/>
            </p:cNvCxnSpPr>
            <p:nvPr/>
          </p:nvCxnSpPr>
          <p:spPr>
            <a:xfrm flipV="1">
              <a:off x="5032296" y="4686299"/>
              <a:ext cx="525843" cy="1264024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82" idx="6"/>
            </p:cNvCxnSpPr>
            <p:nvPr/>
          </p:nvCxnSpPr>
          <p:spPr>
            <a:xfrm>
              <a:off x="5715301" y="4529137"/>
              <a:ext cx="1171274" cy="547688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86" idx="7"/>
              <a:endCxn id="84" idx="3"/>
            </p:cNvCxnSpPr>
            <p:nvPr/>
          </p:nvCxnSpPr>
          <p:spPr>
            <a:xfrm flipV="1">
              <a:off x="6065685" y="5278443"/>
              <a:ext cx="866922" cy="70838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4311784" y="4377295"/>
              <a:ext cx="251047" cy="4113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217794" y="4461152"/>
              <a:ext cx="300198" cy="4113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4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371150" y="6097960"/>
              <a:ext cx="251047" cy="4113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153173" y="5106764"/>
              <a:ext cx="293896" cy="411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478717" y="5528754"/>
              <a:ext cx="300198" cy="411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4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407127" y="5704075"/>
              <a:ext cx="293896" cy="411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524288" y="5611022"/>
              <a:ext cx="293896" cy="411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471798" y="5344088"/>
              <a:ext cx="293896" cy="411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445937" y="4820507"/>
              <a:ext cx="293896" cy="411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</p:grp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B877E5E-1F67-4BB8-BCE6-3E4103812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77091"/>
            <a:ext cx="11187258" cy="620371"/>
          </a:xfrm>
        </p:spPr>
        <p:txBody>
          <a:bodyPr>
            <a:noAutofit/>
          </a:bodyPr>
          <a:lstStyle/>
          <a:p>
            <a:r>
              <a:rPr lang="en-US" sz="2800" dirty="0"/>
              <a:t>The </a:t>
            </a:r>
            <a:r>
              <a:rPr lang="en-US" sz="2800" b="1" dirty="0"/>
              <a:t>length</a:t>
            </a:r>
            <a:r>
              <a:rPr lang="en-US" sz="2800" dirty="0"/>
              <a:t> of a path is the sum of the edge weights on that path.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34313" y="2034744"/>
            <a:ext cx="6965708" cy="1598142"/>
            <a:chOff x="634313" y="2034744"/>
            <a:chExt cx="6965708" cy="1598142"/>
          </a:xfrm>
        </p:grpSpPr>
        <p:sp>
          <p:nvSpPr>
            <p:cNvPr id="3" name="Rectangle 2"/>
            <p:cNvSpPr/>
            <p:nvPr/>
          </p:nvSpPr>
          <p:spPr>
            <a:xfrm>
              <a:off x="634314" y="2034744"/>
              <a:ext cx="6965707" cy="1598142"/>
            </a:xfrm>
            <a:prstGeom prst="rect">
              <a:avLst/>
            </a:prstGeom>
            <a:solidFill>
              <a:srgbClr val="A568D2"/>
            </a:solidFill>
            <a:ln>
              <a:solidFill>
                <a:srgbClr val="B482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dirty="0"/>
            </a:p>
            <a:p>
              <a:r>
                <a:rPr lang="en-US" sz="2800" dirty="0"/>
                <a:t>Given a directed graph and vertices s and t</a:t>
              </a:r>
            </a:p>
            <a:p>
              <a:r>
                <a:rPr lang="en-US" sz="2800" dirty="0"/>
                <a:t>Find: the shortest path from s to t.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34313" y="2037616"/>
              <a:ext cx="6965707" cy="546933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/>
                <a:t>Shortest Path Problem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5099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46891" y="3999277"/>
            <a:ext cx="5294385" cy="2718584"/>
            <a:chOff x="3038475" y="4371974"/>
            <a:chExt cx="4162425" cy="2137340"/>
          </a:xfrm>
        </p:grpSpPr>
        <p:sp>
          <p:nvSpPr>
            <p:cNvPr id="80" name="Oval 79"/>
            <p:cNvSpPr/>
            <p:nvPr/>
          </p:nvSpPr>
          <p:spPr>
            <a:xfrm>
              <a:off x="3038475" y="507682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4560808" y="4964116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5400976" y="4371974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3952874" y="5950324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6886575" y="5010150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85" name="Oval 84"/>
            <p:cNvSpPr/>
            <p:nvPr/>
          </p:nvSpPr>
          <p:spPr>
            <a:xfrm>
              <a:off x="4875133" y="595032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86" name="Oval 85"/>
            <p:cNvSpPr/>
            <p:nvPr/>
          </p:nvSpPr>
          <p:spPr>
            <a:xfrm>
              <a:off x="5797392" y="594079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88" name="Straight Arrow Connector 87"/>
            <p:cNvCxnSpPr>
              <a:stCxn id="80" idx="6"/>
              <a:endCxn id="81" idx="2"/>
            </p:cNvCxnSpPr>
            <p:nvPr/>
          </p:nvCxnSpPr>
          <p:spPr>
            <a:xfrm flipV="1">
              <a:off x="3352800" y="5121279"/>
              <a:ext cx="1208008" cy="11270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80" idx="5"/>
              <a:endCxn id="85" idx="1"/>
            </p:cNvCxnSpPr>
            <p:nvPr/>
          </p:nvCxnSpPr>
          <p:spPr>
            <a:xfrm>
              <a:off x="3306768" y="5345118"/>
              <a:ext cx="1614397" cy="65123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80" idx="4"/>
              <a:endCxn id="83" idx="1"/>
            </p:cNvCxnSpPr>
            <p:nvPr/>
          </p:nvCxnSpPr>
          <p:spPr>
            <a:xfrm>
              <a:off x="3195638" y="5391150"/>
              <a:ext cx="803268" cy="60520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83" idx="6"/>
              <a:endCxn id="85" idx="2"/>
            </p:cNvCxnSpPr>
            <p:nvPr/>
          </p:nvCxnSpPr>
          <p:spPr>
            <a:xfrm flipV="1">
              <a:off x="4267199" y="6107486"/>
              <a:ext cx="607934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82" idx="2"/>
              <a:endCxn id="80" idx="7"/>
            </p:cNvCxnSpPr>
            <p:nvPr/>
          </p:nvCxnSpPr>
          <p:spPr>
            <a:xfrm flipH="1">
              <a:off x="3306768" y="4529137"/>
              <a:ext cx="2094208" cy="59372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81" idx="6"/>
              <a:endCxn id="86" idx="0"/>
            </p:cNvCxnSpPr>
            <p:nvPr/>
          </p:nvCxnSpPr>
          <p:spPr>
            <a:xfrm>
              <a:off x="4875133" y="5121279"/>
              <a:ext cx="1079422" cy="81951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85" idx="0"/>
              <a:endCxn id="82" idx="4"/>
            </p:cNvCxnSpPr>
            <p:nvPr/>
          </p:nvCxnSpPr>
          <p:spPr>
            <a:xfrm flipV="1">
              <a:off x="5032296" y="4686299"/>
              <a:ext cx="525843" cy="126402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82" idx="6"/>
            </p:cNvCxnSpPr>
            <p:nvPr/>
          </p:nvCxnSpPr>
          <p:spPr>
            <a:xfrm>
              <a:off x="5715301" y="4529137"/>
              <a:ext cx="1171274" cy="5476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86" idx="7"/>
              <a:endCxn id="84" idx="3"/>
            </p:cNvCxnSpPr>
            <p:nvPr/>
          </p:nvCxnSpPr>
          <p:spPr>
            <a:xfrm flipV="1">
              <a:off x="6065685" y="5278443"/>
              <a:ext cx="866922" cy="70838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4311784" y="4377295"/>
              <a:ext cx="251047" cy="4113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217794" y="4461152"/>
              <a:ext cx="300198" cy="4113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4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371150" y="6097960"/>
              <a:ext cx="251047" cy="4113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153173" y="5106764"/>
              <a:ext cx="293896" cy="411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478717" y="5528754"/>
              <a:ext cx="300198" cy="411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4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407127" y="5704075"/>
              <a:ext cx="293896" cy="411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524288" y="5611022"/>
              <a:ext cx="293896" cy="411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471798" y="5344088"/>
              <a:ext cx="293896" cy="411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445937" y="4820507"/>
              <a:ext cx="293896" cy="411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</p:grp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B877E5E-1F67-4BB8-BCE6-3E4103812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77091"/>
            <a:ext cx="11187258" cy="620371"/>
          </a:xfrm>
        </p:spPr>
        <p:txBody>
          <a:bodyPr>
            <a:noAutofit/>
          </a:bodyPr>
          <a:lstStyle/>
          <a:p>
            <a:r>
              <a:rPr lang="en-US" sz="2800" dirty="0"/>
              <a:t>The </a:t>
            </a:r>
            <a:r>
              <a:rPr lang="en-US" sz="2800" b="1" dirty="0"/>
              <a:t>length</a:t>
            </a:r>
            <a:r>
              <a:rPr lang="en-US" sz="2800" dirty="0"/>
              <a:t> of a path is the sum of the edge weights on that path.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34313" y="2034744"/>
            <a:ext cx="6965708" cy="1598142"/>
            <a:chOff x="634313" y="2034744"/>
            <a:chExt cx="6965708" cy="1598142"/>
          </a:xfrm>
        </p:grpSpPr>
        <p:sp>
          <p:nvSpPr>
            <p:cNvPr id="3" name="Rectangle 2"/>
            <p:cNvSpPr/>
            <p:nvPr/>
          </p:nvSpPr>
          <p:spPr>
            <a:xfrm>
              <a:off x="634314" y="2034744"/>
              <a:ext cx="6965707" cy="1598142"/>
            </a:xfrm>
            <a:prstGeom prst="rect">
              <a:avLst/>
            </a:prstGeom>
            <a:solidFill>
              <a:srgbClr val="A568D2"/>
            </a:solidFill>
            <a:ln>
              <a:solidFill>
                <a:srgbClr val="B482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dirty="0"/>
            </a:p>
            <a:p>
              <a:r>
                <a:rPr lang="en-US" sz="2800" dirty="0"/>
                <a:t>Given a directed graph and vertices s and t</a:t>
              </a:r>
            </a:p>
            <a:p>
              <a:r>
                <a:rPr lang="en-US" sz="2800" dirty="0"/>
                <a:t>Find: the shortest path from s to t.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34313" y="2037616"/>
              <a:ext cx="6965707" cy="546933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/>
                <a:t>Shortest Path Problem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7656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Unweighted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012643"/>
          </a:xfrm>
        </p:spPr>
        <p:txBody>
          <a:bodyPr>
            <a:noAutofit/>
          </a:bodyPr>
          <a:lstStyle/>
          <a:p>
            <a:r>
              <a:rPr lang="en-US" sz="2800" dirty="0"/>
              <a:t>Let’s start with a simpler version: the edges are all the same weight </a:t>
            </a:r>
          </a:p>
          <a:p>
            <a:r>
              <a:rPr lang="en-US" sz="2800" dirty="0"/>
              <a:t>If the graph is </a:t>
            </a:r>
            <a:r>
              <a:rPr lang="en-US" sz="2800" b="1" dirty="0"/>
              <a:t>unweighted</a:t>
            </a:r>
            <a:r>
              <a:rPr lang="en-US" sz="2800" dirty="0"/>
              <a:t>, how do we find a shortest paths?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30" y="2476500"/>
            <a:ext cx="3970069" cy="406919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933825" y="2562225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93970" y="2571751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68390" y="2571751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42810" y="2562225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17230" y="2562225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33825" y="331769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93970" y="3327219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68390" y="3327219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42810" y="331769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17230" y="331769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933825" y="3992442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693970" y="4001968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368390" y="4001968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042810" y="3992442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717230" y="3992442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933825" y="4747910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693970" y="4757436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68390" y="4757436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42810" y="4747910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17230" y="4747910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933825" y="547535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693970" y="5484879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368390" y="5484879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042810" y="547535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717230" y="547535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933825" y="6178127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693970" y="618765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368390" y="618765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042810" y="6178127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717230" y="6178127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8" idx="4"/>
            <a:endCxn id="13" idx="0"/>
          </p:cNvCxnSpPr>
          <p:nvPr/>
        </p:nvCxnSpPr>
        <p:spPr>
          <a:xfrm>
            <a:off x="4019550" y="2733675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18" idx="0"/>
          </p:cNvCxnSpPr>
          <p:nvPr/>
        </p:nvCxnSpPr>
        <p:spPr>
          <a:xfrm>
            <a:off x="4019550" y="3489143"/>
            <a:ext cx="0" cy="5032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019550" y="4163892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019550" y="4919360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019550" y="5646803"/>
            <a:ext cx="0" cy="5313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772025" y="2743201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772025" y="3498669"/>
            <a:ext cx="0" cy="5032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772025" y="4173418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772025" y="4928886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772025" y="5656329"/>
            <a:ext cx="0" cy="5313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448300" y="2743201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448300" y="3498669"/>
            <a:ext cx="0" cy="5032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448300" y="4173418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448300" y="4928886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448300" y="5656329"/>
            <a:ext cx="0" cy="5313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115050" y="2733675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6115050" y="3489143"/>
            <a:ext cx="0" cy="5032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6115050" y="4163892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115050" y="4919360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115050" y="5646803"/>
            <a:ext cx="0" cy="5313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819900" y="2733675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819900" y="3489143"/>
            <a:ext cx="0" cy="5032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819900" y="4163892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819900" y="4919360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819900" y="5646803"/>
            <a:ext cx="0" cy="5313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9" idx="2"/>
          </p:cNvCxnSpPr>
          <p:nvPr/>
        </p:nvCxnSpPr>
        <p:spPr>
          <a:xfrm>
            <a:off x="4105275" y="2657476"/>
            <a:ext cx="5886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9" idx="6"/>
            <a:endCxn id="10" idx="2"/>
          </p:cNvCxnSpPr>
          <p:nvPr/>
        </p:nvCxnSpPr>
        <p:spPr>
          <a:xfrm>
            <a:off x="4865420" y="2657476"/>
            <a:ext cx="5029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0" idx="6"/>
            <a:endCxn id="11" idx="2"/>
          </p:cNvCxnSpPr>
          <p:nvPr/>
        </p:nvCxnSpPr>
        <p:spPr>
          <a:xfrm flipV="1">
            <a:off x="5539840" y="2647950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11" idx="6"/>
          </p:cNvCxnSpPr>
          <p:nvPr/>
        </p:nvCxnSpPr>
        <p:spPr>
          <a:xfrm>
            <a:off x="6214260" y="2647950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4105275" y="3396395"/>
            <a:ext cx="5886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4865420" y="3386869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539840" y="3386869"/>
            <a:ext cx="5029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214260" y="3386869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4105275" y="4094989"/>
            <a:ext cx="5886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4865420" y="4094989"/>
            <a:ext cx="47650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5539840" y="4085463"/>
            <a:ext cx="5029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6214260" y="4085463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4124200" y="4843926"/>
            <a:ext cx="5886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25" idx="2"/>
          </p:cNvCxnSpPr>
          <p:nvPr/>
        </p:nvCxnSpPr>
        <p:spPr>
          <a:xfrm flipV="1">
            <a:off x="4884345" y="4843161"/>
            <a:ext cx="484045" cy="7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5558765" y="4834400"/>
            <a:ext cx="5029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endCxn id="27" idx="2"/>
          </p:cNvCxnSpPr>
          <p:nvPr/>
        </p:nvCxnSpPr>
        <p:spPr>
          <a:xfrm flipV="1">
            <a:off x="6233185" y="4833635"/>
            <a:ext cx="484045" cy="7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4124200" y="5582189"/>
            <a:ext cx="5886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4884345" y="5572663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5558765" y="5572663"/>
            <a:ext cx="5029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6233185" y="5572663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4105275" y="6298189"/>
            <a:ext cx="5886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V="1">
            <a:off x="4865420" y="6288663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5539840" y="6288663"/>
            <a:ext cx="5029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6214260" y="6288663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337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Unweighted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277943"/>
            <a:ext cx="11187258" cy="462769"/>
          </a:xfrm>
        </p:spPr>
        <p:txBody>
          <a:bodyPr>
            <a:noAutofit/>
          </a:bodyPr>
          <a:lstStyle/>
          <a:p>
            <a:r>
              <a:rPr lang="en-US" sz="2800" dirty="0"/>
              <a:t>If the graph is unweighted, how do we find a shortest paths?</a:t>
            </a:r>
          </a:p>
          <a:p>
            <a:endParaRPr lang="en-US" sz="2800" b="1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150848" y="1779014"/>
            <a:ext cx="7686707" cy="2120471"/>
            <a:chOff x="2505075" y="2047875"/>
            <a:chExt cx="5800725" cy="1600200"/>
          </a:xfrm>
        </p:grpSpPr>
        <p:sp>
          <p:nvSpPr>
            <p:cNvPr id="6" name="Oval 5"/>
            <p:cNvSpPr/>
            <p:nvPr/>
          </p:nvSpPr>
          <p:spPr>
            <a:xfrm>
              <a:off x="2505075" y="2705100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991475" y="2705100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448049" y="3333750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448050" y="20478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6421890" y="2705099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5181600" y="20478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5181600" y="3333750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15" name="Straight Arrow Connector 14"/>
            <p:cNvCxnSpPr>
              <a:stCxn id="6" idx="7"/>
              <a:endCxn id="9" idx="3"/>
            </p:cNvCxnSpPr>
            <p:nvPr/>
          </p:nvCxnSpPr>
          <p:spPr>
            <a:xfrm flipV="1">
              <a:off x="2773368" y="2316168"/>
              <a:ext cx="720714" cy="43496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8" idx="0"/>
            </p:cNvCxnSpPr>
            <p:nvPr/>
          </p:nvCxnSpPr>
          <p:spPr>
            <a:xfrm>
              <a:off x="3605211" y="2391104"/>
              <a:ext cx="1" cy="94264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5"/>
              <a:endCxn id="8" idx="1"/>
            </p:cNvCxnSpPr>
            <p:nvPr/>
          </p:nvCxnSpPr>
          <p:spPr>
            <a:xfrm>
              <a:off x="2773368" y="2973393"/>
              <a:ext cx="720713" cy="40638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6"/>
              <a:endCxn id="13" idx="1"/>
            </p:cNvCxnSpPr>
            <p:nvPr/>
          </p:nvCxnSpPr>
          <p:spPr>
            <a:xfrm>
              <a:off x="3762375" y="2205038"/>
              <a:ext cx="1465257" cy="117474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8" idx="6"/>
            </p:cNvCxnSpPr>
            <p:nvPr/>
          </p:nvCxnSpPr>
          <p:spPr>
            <a:xfrm flipV="1">
              <a:off x="3762374" y="3490912"/>
              <a:ext cx="1404256" cy="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8" idx="7"/>
            </p:cNvCxnSpPr>
            <p:nvPr/>
          </p:nvCxnSpPr>
          <p:spPr>
            <a:xfrm flipV="1">
              <a:off x="3716342" y="2870990"/>
              <a:ext cx="2705548" cy="50879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9" idx="6"/>
              <a:endCxn id="12" idx="2"/>
            </p:cNvCxnSpPr>
            <p:nvPr/>
          </p:nvCxnSpPr>
          <p:spPr>
            <a:xfrm>
              <a:off x="3762375" y="2205038"/>
              <a:ext cx="1419225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2" idx="6"/>
              <a:endCxn id="7" idx="1"/>
            </p:cNvCxnSpPr>
            <p:nvPr/>
          </p:nvCxnSpPr>
          <p:spPr>
            <a:xfrm>
              <a:off x="5495925" y="2205038"/>
              <a:ext cx="2541582" cy="54609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1" idx="6"/>
            </p:cNvCxnSpPr>
            <p:nvPr/>
          </p:nvCxnSpPr>
          <p:spPr>
            <a:xfrm>
              <a:off x="6736215" y="2862262"/>
              <a:ext cx="1255260" cy="872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1" idx="3"/>
              <a:endCxn id="13" idx="7"/>
            </p:cNvCxnSpPr>
            <p:nvPr/>
          </p:nvCxnSpPr>
          <p:spPr>
            <a:xfrm flipH="1">
              <a:off x="5449893" y="2973392"/>
              <a:ext cx="1018029" cy="40639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7" idx="4"/>
              <a:endCxn id="13" idx="6"/>
            </p:cNvCxnSpPr>
            <p:nvPr/>
          </p:nvCxnSpPr>
          <p:spPr>
            <a:xfrm flipH="1">
              <a:off x="5495925" y="3019425"/>
              <a:ext cx="2652713" cy="47148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494270" y="3873973"/>
            <a:ext cx="107009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What’s the shortest path from s to s? </a:t>
            </a:r>
          </a:p>
          <a:p>
            <a:pPr lvl="1"/>
            <a:r>
              <a:rPr lang="en-US" sz="2400" dirty="0"/>
              <a:t>Well….we’re already there.</a:t>
            </a:r>
          </a:p>
          <a:p>
            <a:r>
              <a:rPr lang="en-US" sz="2800" dirty="0"/>
              <a:t>What’s the shortest path from s to u or v?</a:t>
            </a:r>
          </a:p>
          <a:p>
            <a:pPr lvl="1"/>
            <a:r>
              <a:rPr lang="en-US" sz="2400" dirty="0"/>
              <a:t>Just go on the edge from s</a:t>
            </a:r>
          </a:p>
          <a:p>
            <a:r>
              <a:rPr lang="en-US" sz="2800" dirty="0"/>
              <a:t>From s to </a:t>
            </a:r>
            <a:r>
              <a:rPr lang="en-US" sz="2800" dirty="0" err="1"/>
              <a:t>w,x</a:t>
            </a:r>
            <a:r>
              <a:rPr lang="en-US" sz="2800" dirty="0"/>
              <a:t>, or y?</a:t>
            </a:r>
          </a:p>
          <a:p>
            <a:pPr lvl="1"/>
            <a:r>
              <a:rPr lang="en-US" sz="2400" dirty="0"/>
              <a:t>Can’t get there directly from s, for length 2 path, have to go through u or v.</a:t>
            </a:r>
          </a:p>
        </p:txBody>
      </p:sp>
    </p:spTree>
    <p:extLst>
      <p:ext uri="{BB962C8B-B14F-4D97-AF65-F5344CB8AC3E}">
        <p14:creationId xmlns:p14="http://schemas.microsoft.com/office/powerpoint/2010/main" val="58552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Unweighted Graphs: Key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213690"/>
            <a:ext cx="11187258" cy="2184218"/>
          </a:xfrm>
        </p:spPr>
        <p:txBody>
          <a:bodyPr>
            <a:normAutofit/>
          </a:bodyPr>
          <a:lstStyle/>
          <a:p>
            <a:r>
              <a:rPr lang="en-US" sz="2800" dirty="0"/>
              <a:t>To find the set of vertices at distance k, just find the set of vertices at distance k-1, and check for outgoing edge to an undiscovered vertex.</a:t>
            </a:r>
          </a:p>
          <a:p>
            <a:r>
              <a:rPr lang="en-US" sz="2800" dirty="0"/>
              <a:t>Do we already know an algorithm that does something like that?</a:t>
            </a:r>
          </a:p>
          <a:p>
            <a:r>
              <a:rPr lang="en-US" sz="2800" dirty="0"/>
              <a:t>Yes! BFS!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7"/>
          <p:cNvSpPr txBox="1"/>
          <p:nvPr/>
        </p:nvSpPr>
        <p:spPr>
          <a:xfrm>
            <a:off x="3391776" y="2596730"/>
            <a:ext cx="74864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bfsShortestPaths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(graph G,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vertex source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(source)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source.dist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mark source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current.outNeighbors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yet visited){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v.distance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current.distance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v.predecessor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current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mark v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20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Unweighted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55114"/>
          </a:xfrm>
        </p:spPr>
        <p:txBody>
          <a:bodyPr>
            <a:normAutofit/>
          </a:bodyPr>
          <a:lstStyle/>
          <a:p>
            <a:r>
              <a:rPr lang="en-US" sz="2800" dirty="0"/>
              <a:t>Use BFS to find shortest paths in this graph.</a:t>
            </a:r>
          </a:p>
          <a:p>
            <a:endParaRPr lang="en-US" sz="2800" b="1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8" name="TextBox 7">
            <a:extLst>
              <a:ext uri="{FF2B5EF4-FFF2-40B4-BE49-F238E27FC236}">
                <a16:creationId xmlns:a16="http://schemas.microsoft.com/office/drawing/2014/main" id="{B0279368-F354-4877-A8E2-9CD775612BE8}"/>
              </a:ext>
            </a:extLst>
          </p:cNvPr>
          <p:cNvSpPr txBox="1"/>
          <p:nvPr/>
        </p:nvSpPr>
        <p:spPr>
          <a:xfrm>
            <a:off x="207270" y="2392436"/>
            <a:ext cx="74864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bfsShortestPaths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(graph G,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vertex source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(source)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source.dist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mark source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current.outNeighbors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yet visited){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v.distance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current.distance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v.predecessor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current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mark v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276850" y="1924478"/>
            <a:ext cx="6802965" cy="2727997"/>
            <a:chOff x="5276850" y="1920635"/>
            <a:chExt cx="6066905" cy="2432836"/>
          </a:xfrm>
        </p:grpSpPr>
        <p:sp>
          <p:nvSpPr>
            <p:cNvPr id="6" name="Oval 5"/>
            <p:cNvSpPr/>
            <p:nvPr/>
          </p:nvSpPr>
          <p:spPr>
            <a:xfrm>
              <a:off x="5276850" y="29241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0763250" y="29241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6219824" y="355282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6219825" y="2266950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9193665" y="2924174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953375" y="2266950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7953375" y="355282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15" name="Straight Arrow Connector 14"/>
            <p:cNvCxnSpPr>
              <a:stCxn id="6" idx="7"/>
              <a:endCxn id="9" idx="3"/>
            </p:cNvCxnSpPr>
            <p:nvPr/>
          </p:nvCxnSpPr>
          <p:spPr>
            <a:xfrm flipV="1">
              <a:off x="5545143" y="2535243"/>
              <a:ext cx="720714" cy="434964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8" idx="0"/>
            </p:cNvCxnSpPr>
            <p:nvPr/>
          </p:nvCxnSpPr>
          <p:spPr>
            <a:xfrm>
              <a:off x="6376986" y="2610179"/>
              <a:ext cx="1" cy="94264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5"/>
              <a:endCxn id="8" idx="1"/>
            </p:cNvCxnSpPr>
            <p:nvPr/>
          </p:nvCxnSpPr>
          <p:spPr>
            <a:xfrm>
              <a:off x="5545143" y="3192468"/>
              <a:ext cx="720713" cy="406389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6"/>
              <a:endCxn id="13" idx="1"/>
            </p:cNvCxnSpPr>
            <p:nvPr/>
          </p:nvCxnSpPr>
          <p:spPr>
            <a:xfrm>
              <a:off x="6534150" y="2424113"/>
              <a:ext cx="1465257" cy="1174744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8" idx="6"/>
            </p:cNvCxnSpPr>
            <p:nvPr/>
          </p:nvCxnSpPr>
          <p:spPr>
            <a:xfrm flipV="1">
              <a:off x="6534149" y="3709987"/>
              <a:ext cx="1404256" cy="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8" idx="7"/>
            </p:cNvCxnSpPr>
            <p:nvPr/>
          </p:nvCxnSpPr>
          <p:spPr>
            <a:xfrm flipV="1">
              <a:off x="6488117" y="3090065"/>
              <a:ext cx="2705548" cy="508792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9" idx="6"/>
              <a:endCxn id="12" idx="2"/>
            </p:cNvCxnSpPr>
            <p:nvPr/>
          </p:nvCxnSpPr>
          <p:spPr>
            <a:xfrm>
              <a:off x="6534150" y="2424113"/>
              <a:ext cx="1419225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2" idx="6"/>
              <a:endCxn id="7" idx="1"/>
            </p:cNvCxnSpPr>
            <p:nvPr/>
          </p:nvCxnSpPr>
          <p:spPr>
            <a:xfrm>
              <a:off x="8267700" y="2424113"/>
              <a:ext cx="2541582" cy="546094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1" idx="6"/>
            </p:cNvCxnSpPr>
            <p:nvPr/>
          </p:nvCxnSpPr>
          <p:spPr>
            <a:xfrm>
              <a:off x="9507990" y="3081337"/>
              <a:ext cx="1255260" cy="872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1" idx="3"/>
              <a:endCxn id="13" idx="7"/>
            </p:cNvCxnSpPr>
            <p:nvPr/>
          </p:nvCxnSpPr>
          <p:spPr>
            <a:xfrm flipH="1">
              <a:off x="8221668" y="3192467"/>
              <a:ext cx="1018029" cy="40639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7" idx="4"/>
              <a:endCxn id="13" idx="6"/>
            </p:cNvCxnSpPr>
            <p:nvPr/>
          </p:nvCxnSpPr>
          <p:spPr>
            <a:xfrm flipH="1">
              <a:off x="8267700" y="3238500"/>
              <a:ext cx="2652713" cy="47148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173792" y="3941757"/>
              <a:ext cx="314325" cy="41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953375" y="1920635"/>
              <a:ext cx="314325" cy="41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53375" y="3941757"/>
              <a:ext cx="314325" cy="41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971404" y="2670855"/>
              <a:ext cx="314325" cy="41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029430" y="3210996"/>
              <a:ext cx="314325" cy="41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62504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67CC4-A9B2-4DC5-6017-65FE301EB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BF70F-7BFB-4947-9726-6A8116913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Start somewhere…</a:t>
            </a:r>
          </a:p>
          <a:p>
            <a:r>
              <a:rPr lang="en-US" sz="2800" dirty="0"/>
              <a:t>For every vertex (in some order)</a:t>
            </a:r>
          </a:p>
          <a:p>
            <a:r>
              <a:rPr lang="en-US" sz="2800" dirty="0"/>
              <a:t>Do whatever you want on that vertex </a:t>
            </a:r>
          </a:p>
          <a:p>
            <a:pPr lvl="1"/>
            <a:r>
              <a:rPr lang="en-US" sz="2400" dirty="0"/>
              <a:t>Sometimes, record some information, store something in there, etc. </a:t>
            </a:r>
          </a:p>
          <a:p>
            <a:pPr lvl="1"/>
            <a:r>
              <a:rPr lang="en-US" sz="2400" dirty="0"/>
              <a:t>At least, we’ll mark it as having been “visited”</a:t>
            </a:r>
          </a:p>
          <a:p>
            <a:r>
              <a:rPr lang="en-US" sz="2800" dirty="0"/>
              <a:t>You need to process all of its neighbors…store them in some data structure to process them. Then back to the top of the loop.</a:t>
            </a:r>
          </a:p>
          <a:p>
            <a:endParaRPr lang="en-US" sz="2800" dirty="0"/>
          </a:p>
          <a:p>
            <a:r>
              <a:rPr lang="en-US" sz="2800" dirty="0"/>
              <a:t>If you use a Queue for your storage structure, you get BFS.</a:t>
            </a:r>
          </a:p>
        </p:txBody>
      </p:sp>
    </p:spTree>
    <p:extLst>
      <p:ext uri="{BB962C8B-B14F-4D97-AF65-F5344CB8AC3E}">
        <p14:creationId xmlns:p14="http://schemas.microsoft.com/office/powerpoint/2010/main" val="21007697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Unweighted Graphs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276850" y="1888958"/>
            <a:ext cx="6802965" cy="2763517"/>
            <a:chOff x="5276850" y="1888958"/>
            <a:chExt cx="6066905" cy="2464513"/>
          </a:xfrm>
        </p:grpSpPr>
        <p:sp>
          <p:nvSpPr>
            <p:cNvPr id="6" name="Oval 5"/>
            <p:cNvSpPr/>
            <p:nvPr/>
          </p:nvSpPr>
          <p:spPr>
            <a:xfrm>
              <a:off x="5276850" y="29241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0763250" y="29241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6219824" y="355282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6219825" y="2266950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9193665" y="2924174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953375" y="2266950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7953375" y="355282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15" name="Straight Arrow Connector 14"/>
            <p:cNvCxnSpPr>
              <a:stCxn id="6" idx="7"/>
              <a:endCxn id="9" idx="3"/>
            </p:cNvCxnSpPr>
            <p:nvPr/>
          </p:nvCxnSpPr>
          <p:spPr>
            <a:xfrm flipV="1">
              <a:off x="5545143" y="2535243"/>
              <a:ext cx="720714" cy="4349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8" idx="0"/>
            </p:cNvCxnSpPr>
            <p:nvPr/>
          </p:nvCxnSpPr>
          <p:spPr>
            <a:xfrm>
              <a:off x="6376986" y="2610179"/>
              <a:ext cx="1" cy="94264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5"/>
              <a:endCxn id="8" idx="1"/>
            </p:cNvCxnSpPr>
            <p:nvPr/>
          </p:nvCxnSpPr>
          <p:spPr>
            <a:xfrm>
              <a:off x="5545143" y="3192468"/>
              <a:ext cx="720713" cy="40638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6"/>
              <a:endCxn id="13" idx="1"/>
            </p:cNvCxnSpPr>
            <p:nvPr/>
          </p:nvCxnSpPr>
          <p:spPr>
            <a:xfrm>
              <a:off x="6534150" y="2424113"/>
              <a:ext cx="1465257" cy="117474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8" idx="6"/>
            </p:cNvCxnSpPr>
            <p:nvPr/>
          </p:nvCxnSpPr>
          <p:spPr>
            <a:xfrm flipV="1">
              <a:off x="6534149" y="3709987"/>
              <a:ext cx="1404256" cy="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8" idx="7"/>
            </p:cNvCxnSpPr>
            <p:nvPr/>
          </p:nvCxnSpPr>
          <p:spPr>
            <a:xfrm flipV="1">
              <a:off x="6488117" y="3090065"/>
              <a:ext cx="2705548" cy="50879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9" idx="6"/>
              <a:endCxn id="12" idx="2"/>
            </p:cNvCxnSpPr>
            <p:nvPr/>
          </p:nvCxnSpPr>
          <p:spPr>
            <a:xfrm>
              <a:off x="6534150" y="2424113"/>
              <a:ext cx="141922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2" idx="6"/>
              <a:endCxn id="7" idx="1"/>
            </p:cNvCxnSpPr>
            <p:nvPr/>
          </p:nvCxnSpPr>
          <p:spPr>
            <a:xfrm>
              <a:off x="8267700" y="2424113"/>
              <a:ext cx="2541582" cy="54609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1" idx="6"/>
            </p:cNvCxnSpPr>
            <p:nvPr/>
          </p:nvCxnSpPr>
          <p:spPr>
            <a:xfrm>
              <a:off x="9507990" y="3081337"/>
              <a:ext cx="1255260" cy="872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1" idx="3"/>
              <a:endCxn id="13" idx="7"/>
            </p:cNvCxnSpPr>
            <p:nvPr/>
          </p:nvCxnSpPr>
          <p:spPr>
            <a:xfrm flipH="1">
              <a:off x="8221668" y="3192467"/>
              <a:ext cx="1018029" cy="40639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7" idx="4"/>
              <a:endCxn id="13" idx="6"/>
            </p:cNvCxnSpPr>
            <p:nvPr/>
          </p:nvCxnSpPr>
          <p:spPr>
            <a:xfrm flipH="1">
              <a:off x="8267700" y="3238500"/>
              <a:ext cx="2652713" cy="47148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219824" y="1888958"/>
              <a:ext cx="314325" cy="41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173792" y="3941757"/>
              <a:ext cx="314325" cy="41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953375" y="1920635"/>
              <a:ext cx="314325" cy="41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53375" y="3941757"/>
              <a:ext cx="314325" cy="41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971404" y="2670855"/>
              <a:ext cx="314325" cy="41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029430" y="3210996"/>
              <a:ext cx="314325" cy="41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</p:grpSp>
      <p:sp>
        <p:nvSpPr>
          <p:cNvPr id="38" name="TextBox 7">
            <a:extLst>
              <a:ext uri="{FF2B5EF4-FFF2-40B4-BE49-F238E27FC236}">
                <a16:creationId xmlns:a16="http://schemas.microsoft.com/office/drawing/2014/main" id="{B0279368-F354-4877-A8E2-9CD775612BE8}"/>
              </a:ext>
            </a:extLst>
          </p:cNvPr>
          <p:cNvSpPr txBox="1"/>
          <p:nvPr/>
        </p:nvSpPr>
        <p:spPr>
          <a:xfrm>
            <a:off x="207270" y="2392436"/>
            <a:ext cx="74864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bfsShortestPaths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(graph G,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vertex source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(source)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source.dist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mark source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current.outNeighbors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yet visited){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v.distance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current.distance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v.predecessor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current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mark v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540097" y="1529848"/>
            <a:ext cx="11187258" cy="55511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Use BFS to find shortest paths in this graph.</a:t>
            </a:r>
          </a:p>
          <a:p>
            <a:endParaRPr lang="en-US" sz="2800" b="1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837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target vertex?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989" y="3343275"/>
            <a:ext cx="1102621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BFS didn’t mention a target vertex…</a:t>
            </a:r>
          </a:p>
          <a:p>
            <a:r>
              <a:rPr lang="en-US" sz="2800" dirty="0"/>
              <a:t>It actually finds the shortest path from s to every other vertex.</a:t>
            </a:r>
          </a:p>
          <a:p>
            <a:endParaRPr lang="en-US" sz="2800" dirty="0"/>
          </a:p>
          <a:p>
            <a:r>
              <a:rPr lang="en-US" sz="2800" dirty="0"/>
              <a:t>If you know your target, you can stop the algorithm early, when the target is removed from the queue.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11182" y="1647565"/>
            <a:ext cx="6965708" cy="1598142"/>
            <a:chOff x="634313" y="2034744"/>
            <a:chExt cx="6965708" cy="1598142"/>
          </a:xfrm>
        </p:grpSpPr>
        <p:sp>
          <p:nvSpPr>
            <p:cNvPr id="10" name="Rectangle 9"/>
            <p:cNvSpPr/>
            <p:nvPr/>
          </p:nvSpPr>
          <p:spPr>
            <a:xfrm>
              <a:off x="634314" y="2034744"/>
              <a:ext cx="6965707" cy="1598142"/>
            </a:xfrm>
            <a:prstGeom prst="rect">
              <a:avLst/>
            </a:prstGeom>
            <a:solidFill>
              <a:srgbClr val="A568D2"/>
            </a:solidFill>
            <a:ln>
              <a:solidFill>
                <a:srgbClr val="B482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dirty="0"/>
            </a:p>
            <a:p>
              <a:r>
                <a:rPr lang="en-US" sz="2800" dirty="0"/>
                <a:t>Given a directed graph and vertices s and t</a:t>
              </a:r>
            </a:p>
            <a:p>
              <a:r>
                <a:rPr lang="en-US" sz="2800" dirty="0"/>
                <a:t>Find: the shortest path from s to t.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4313" y="2037616"/>
              <a:ext cx="6965707" cy="546933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/>
                <a:t>Shortest Path Problem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8230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9C0204-318F-8BE6-17F3-AB5A2420D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Graph Algorithm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5CBB74-109E-7DD2-CE06-F850A39AB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276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1: Ordering Dependencies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794711"/>
          </a:xfrm>
        </p:spPr>
        <p:txBody>
          <a:bodyPr>
            <a:noAutofit/>
          </a:bodyPr>
          <a:lstStyle/>
          <a:p>
            <a:r>
              <a:rPr lang="en-US" sz="2800" dirty="0"/>
              <a:t>Today’s next problem: Given a bunch of courses with prerequisites, find an order to take the courses in.</a:t>
            </a:r>
          </a:p>
        </p:txBody>
      </p:sp>
      <p:sp>
        <p:nvSpPr>
          <p:cNvPr id="6" name="Rectangle 5"/>
          <p:cNvSpPr/>
          <p:nvPr/>
        </p:nvSpPr>
        <p:spPr>
          <a:xfrm>
            <a:off x="757572" y="2764005"/>
            <a:ext cx="1702985" cy="5868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Math 126</a:t>
            </a:r>
          </a:p>
        </p:txBody>
      </p:sp>
      <p:sp>
        <p:nvSpPr>
          <p:cNvPr id="7" name="Rectangle 6"/>
          <p:cNvSpPr/>
          <p:nvPr/>
        </p:nvSpPr>
        <p:spPr>
          <a:xfrm>
            <a:off x="757571" y="3812948"/>
            <a:ext cx="1702985" cy="5868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CSE 142</a:t>
            </a:r>
          </a:p>
        </p:txBody>
      </p:sp>
      <p:sp>
        <p:nvSpPr>
          <p:cNvPr id="8" name="Rectangle 7"/>
          <p:cNvSpPr/>
          <p:nvPr/>
        </p:nvSpPr>
        <p:spPr>
          <a:xfrm>
            <a:off x="3441106" y="3182755"/>
            <a:ext cx="1702985" cy="5868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CSE 143</a:t>
            </a:r>
          </a:p>
        </p:txBody>
      </p:sp>
      <p:sp>
        <p:nvSpPr>
          <p:cNvPr id="9" name="Rectangle 8"/>
          <p:cNvSpPr/>
          <p:nvPr/>
        </p:nvSpPr>
        <p:spPr>
          <a:xfrm>
            <a:off x="5957042" y="3856292"/>
            <a:ext cx="1702985" cy="5868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CSE 311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57042" y="2648602"/>
            <a:ext cx="1702985" cy="5868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CSE 331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734169" y="4442605"/>
            <a:ext cx="1702985" cy="5868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CSE 332</a:t>
            </a:r>
          </a:p>
        </p:txBody>
      </p:sp>
      <p:cxnSp>
        <p:nvCxnSpPr>
          <p:cNvPr id="13" name="Straight Arrow Connector 12"/>
          <p:cNvCxnSpPr>
            <a:stCxn id="6" idx="3"/>
            <a:endCxn id="8" idx="1"/>
          </p:cNvCxnSpPr>
          <p:nvPr/>
        </p:nvCxnSpPr>
        <p:spPr>
          <a:xfrm>
            <a:off x="2460557" y="3057430"/>
            <a:ext cx="980549" cy="41875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3"/>
            <a:endCxn id="8" idx="1"/>
          </p:cNvCxnSpPr>
          <p:nvPr/>
        </p:nvCxnSpPr>
        <p:spPr>
          <a:xfrm flipV="1">
            <a:off x="2460556" y="3476180"/>
            <a:ext cx="980550" cy="63019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  <a:endCxn id="10" idx="1"/>
          </p:cNvCxnSpPr>
          <p:nvPr/>
        </p:nvCxnSpPr>
        <p:spPr>
          <a:xfrm flipV="1">
            <a:off x="5144091" y="2942027"/>
            <a:ext cx="812951" cy="53415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  <a:endCxn id="9" idx="1"/>
          </p:cNvCxnSpPr>
          <p:nvPr/>
        </p:nvCxnSpPr>
        <p:spPr>
          <a:xfrm>
            <a:off x="5144091" y="3476180"/>
            <a:ext cx="812951" cy="673537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3"/>
            <a:endCxn id="11" idx="1"/>
          </p:cNvCxnSpPr>
          <p:nvPr/>
        </p:nvCxnSpPr>
        <p:spPr>
          <a:xfrm>
            <a:off x="7660027" y="4149717"/>
            <a:ext cx="1074142" cy="58631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0768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1: Ordering Dependencies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834514"/>
          </a:xfrm>
        </p:spPr>
        <p:txBody>
          <a:bodyPr>
            <a:noAutofit/>
          </a:bodyPr>
          <a:lstStyle/>
          <a:p>
            <a:r>
              <a:rPr lang="en-US" sz="2800" dirty="0"/>
              <a:t>Given a directed graph G, where we have an edge from u to v if u must happen before v.</a:t>
            </a:r>
          </a:p>
          <a:p>
            <a:r>
              <a:rPr lang="en-US" sz="2800" dirty="0"/>
              <a:t>Can we find an order that </a:t>
            </a:r>
            <a:r>
              <a:rPr lang="en-US" sz="2800" b="1" dirty="0"/>
              <a:t>respects dependencies</a:t>
            </a:r>
            <a:r>
              <a:rPr lang="en-US" sz="28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575238" y="3234448"/>
            <a:ext cx="10168961" cy="1485900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b="1" dirty="0"/>
              <a:t>Given: </a:t>
            </a:r>
            <a:r>
              <a:rPr lang="en-US" sz="2800" dirty="0"/>
              <a:t>a directed graph G</a:t>
            </a:r>
          </a:p>
          <a:p>
            <a:r>
              <a:rPr lang="en-US" sz="2800" b="1" dirty="0"/>
              <a:t>Find: </a:t>
            </a:r>
            <a:r>
              <a:rPr lang="en-US" sz="2800" dirty="0"/>
              <a:t>an ordering of the vertices so all edges go from left to right.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75237" y="3240799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Topological Sort (aka Topological Ordering)</a:t>
            </a:r>
          </a:p>
        </p:txBody>
      </p:sp>
      <p:sp>
        <p:nvSpPr>
          <p:cNvPr id="8" name="Rectangle 7"/>
          <p:cNvSpPr/>
          <p:nvPr/>
        </p:nvSpPr>
        <p:spPr>
          <a:xfrm>
            <a:off x="648107" y="5035127"/>
            <a:ext cx="110415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Uses: </a:t>
            </a:r>
          </a:p>
          <a:p>
            <a:r>
              <a:rPr lang="en-US" sz="2800" dirty="0"/>
              <a:t>Compiling multiple files</a:t>
            </a:r>
          </a:p>
          <a:p>
            <a:r>
              <a:rPr lang="en-US" sz="2800" dirty="0"/>
              <a:t>Graduating.</a:t>
            </a:r>
          </a:p>
        </p:txBody>
      </p:sp>
    </p:spTree>
    <p:extLst>
      <p:ext uri="{BB962C8B-B14F-4D97-AF65-F5344CB8AC3E}">
        <p14:creationId xmlns:p14="http://schemas.microsoft.com/office/powerpoint/2010/main" val="391990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79489"/>
          </a:xfrm>
        </p:spPr>
        <p:txBody>
          <a:bodyPr/>
          <a:lstStyle/>
          <a:p>
            <a:r>
              <a:rPr lang="en-US" dirty="0"/>
              <a:t>A course prerequisite chart and a possible topological ordering.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84872" y="2129784"/>
            <a:ext cx="1598022" cy="615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Math 126</a:t>
            </a:r>
          </a:p>
        </p:txBody>
      </p:sp>
      <p:sp>
        <p:nvSpPr>
          <p:cNvPr id="7" name="Rectangle 6"/>
          <p:cNvSpPr/>
          <p:nvPr/>
        </p:nvSpPr>
        <p:spPr>
          <a:xfrm>
            <a:off x="884872" y="3072786"/>
            <a:ext cx="1598022" cy="615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CSE 142</a:t>
            </a:r>
          </a:p>
        </p:txBody>
      </p:sp>
      <p:sp>
        <p:nvSpPr>
          <p:cNvPr id="8" name="Rectangle 7"/>
          <p:cNvSpPr/>
          <p:nvPr/>
        </p:nvSpPr>
        <p:spPr>
          <a:xfrm>
            <a:off x="3546069" y="2579440"/>
            <a:ext cx="1598022" cy="615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CSE 143</a:t>
            </a:r>
          </a:p>
        </p:txBody>
      </p:sp>
      <p:sp>
        <p:nvSpPr>
          <p:cNvPr id="9" name="Rectangle 8"/>
          <p:cNvSpPr/>
          <p:nvPr/>
        </p:nvSpPr>
        <p:spPr>
          <a:xfrm>
            <a:off x="5637798" y="3259824"/>
            <a:ext cx="1598022" cy="615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CSE 311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72420" y="2084525"/>
            <a:ext cx="1598022" cy="615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CSE 331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47012" y="3638558"/>
            <a:ext cx="1598022" cy="615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CSE 332</a:t>
            </a:r>
          </a:p>
        </p:txBody>
      </p:sp>
      <p:cxnSp>
        <p:nvCxnSpPr>
          <p:cNvPr id="12" name="Straight Arrow Connector 11"/>
          <p:cNvCxnSpPr>
            <a:stCxn id="6" idx="3"/>
            <a:endCxn id="8" idx="1"/>
          </p:cNvCxnSpPr>
          <p:nvPr/>
        </p:nvCxnSpPr>
        <p:spPr>
          <a:xfrm>
            <a:off x="2482894" y="2437484"/>
            <a:ext cx="1063175" cy="44965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  <a:endCxn id="8" idx="1"/>
          </p:cNvCxnSpPr>
          <p:nvPr/>
        </p:nvCxnSpPr>
        <p:spPr>
          <a:xfrm flipV="1">
            <a:off x="2482894" y="2887140"/>
            <a:ext cx="1063175" cy="49334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  <a:endCxn id="10" idx="1"/>
          </p:cNvCxnSpPr>
          <p:nvPr/>
        </p:nvCxnSpPr>
        <p:spPr>
          <a:xfrm flipV="1">
            <a:off x="5144091" y="2392225"/>
            <a:ext cx="528329" cy="49491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3"/>
            <a:endCxn id="9" idx="1"/>
          </p:cNvCxnSpPr>
          <p:nvPr/>
        </p:nvCxnSpPr>
        <p:spPr>
          <a:xfrm>
            <a:off x="5144091" y="2887140"/>
            <a:ext cx="493707" cy="68038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3"/>
            <a:endCxn id="11" idx="1"/>
          </p:cNvCxnSpPr>
          <p:nvPr/>
        </p:nvCxnSpPr>
        <p:spPr>
          <a:xfrm>
            <a:off x="7235820" y="3567524"/>
            <a:ext cx="811192" cy="37873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95082" y="5109328"/>
            <a:ext cx="1700389" cy="5495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Math 126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03491" y="5127404"/>
            <a:ext cx="1700389" cy="5495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CSE 142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04330" y="5127404"/>
            <a:ext cx="1700389" cy="5495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CSE 143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23027" y="5122569"/>
            <a:ext cx="1700389" cy="5495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CSE 311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240633" y="5116433"/>
            <a:ext cx="1700389" cy="5495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CSE 331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192242" y="5116434"/>
            <a:ext cx="1700389" cy="5495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CSE 332</a:t>
            </a:r>
          </a:p>
        </p:txBody>
      </p:sp>
      <p:cxnSp>
        <p:nvCxnSpPr>
          <p:cNvPr id="25" name="Curved Connector 24"/>
          <p:cNvCxnSpPr>
            <a:stCxn id="17" idx="2"/>
            <a:endCxn id="19" idx="2"/>
          </p:cNvCxnSpPr>
          <p:nvPr/>
        </p:nvCxnSpPr>
        <p:spPr>
          <a:xfrm rot="16200000" flipH="1">
            <a:off x="2990863" y="3713243"/>
            <a:ext cx="18076" cy="3909248"/>
          </a:xfrm>
          <a:prstGeom prst="curvedConnector3">
            <a:avLst>
              <a:gd name="adj1" fmla="val 1364660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18" idx="0"/>
            <a:endCxn id="19" idx="0"/>
          </p:cNvCxnSpPr>
          <p:nvPr/>
        </p:nvCxnSpPr>
        <p:spPr>
          <a:xfrm rot="5400000" flipH="1" flipV="1">
            <a:off x="3954105" y="4126985"/>
            <a:ext cx="12700" cy="2000839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20" idx="0"/>
            <a:endCxn id="22" idx="0"/>
          </p:cNvCxnSpPr>
          <p:nvPr/>
        </p:nvCxnSpPr>
        <p:spPr>
          <a:xfrm rot="5400000" flipH="1" flipV="1">
            <a:off x="9004762" y="3084895"/>
            <a:ext cx="6135" cy="4069215"/>
          </a:xfrm>
          <a:prstGeom prst="curvedConnector3">
            <a:avLst>
              <a:gd name="adj1" fmla="val 3826161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/>
          <p:nvPr/>
        </p:nvCxnSpPr>
        <p:spPr>
          <a:xfrm rot="5400000" flipH="1" flipV="1">
            <a:off x="5961455" y="4097562"/>
            <a:ext cx="4835" cy="2018697"/>
          </a:xfrm>
          <a:prstGeom prst="curvedConnector3">
            <a:avLst>
              <a:gd name="adj1" fmla="val 5605398"/>
            </a:avLst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/>
          <p:nvPr/>
        </p:nvCxnSpPr>
        <p:spPr>
          <a:xfrm rot="16200000" flipH="1">
            <a:off x="7047182" y="3723796"/>
            <a:ext cx="18076" cy="3909248"/>
          </a:xfrm>
          <a:prstGeom prst="curvedConnector3">
            <a:avLst>
              <a:gd name="adj1" fmla="val 1834017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830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always order a graph?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8764" y="5449099"/>
            <a:ext cx="11443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graph has a topological ordering if and only if it is a DAG.</a:t>
            </a:r>
          </a:p>
        </p:txBody>
      </p:sp>
      <p:sp>
        <p:nvSpPr>
          <p:cNvPr id="7" name="Rectangle 6"/>
          <p:cNvSpPr/>
          <p:nvPr/>
        </p:nvSpPr>
        <p:spPr>
          <a:xfrm>
            <a:off x="498764" y="4091147"/>
            <a:ext cx="8072372" cy="1068467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A directed graph without any cycles.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498764" y="4086623"/>
            <a:ext cx="8072372" cy="527744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Directed Acyclic Graph (DAG)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223210" y="1995479"/>
            <a:ext cx="2241866" cy="1533222"/>
            <a:chOff x="4288524" y="2294040"/>
            <a:chExt cx="1856189" cy="1269456"/>
          </a:xfrm>
        </p:grpSpPr>
        <p:sp>
          <p:nvSpPr>
            <p:cNvPr id="9" name="Oval 8"/>
            <p:cNvSpPr/>
            <p:nvPr/>
          </p:nvSpPr>
          <p:spPr>
            <a:xfrm>
              <a:off x="5006611" y="2294040"/>
              <a:ext cx="492851" cy="482328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288524" y="3081168"/>
              <a:ext cx="492851" cy="482328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5651862" y="3081168"/>
              <a:ext cx="492851" cy="482328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3" name="Straight Arrow Connector 12"/>
            <p:cNvCxnSpPr>
              <a:stCxn id="10" idx="7"/>
              <a:endCxn id="9" idx="3"/>
            </p:cNvCxnSpPr>
            <p:nvPr/>
          </p:nvCxnSpPr>
          <p:spPr>
            <a:xfrm flipV="1">
              <a:off x="4709199" y="2705733"/>
              <a:ext cx="369588" cy="44607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9" idx="5"/>
              <a:endCxn id="11" idx="0"/>
            </p:cNvCxnSpPr>
            <p:nvPr/>
          </p:nvCxnSpPr>
          <p:spPr>
            <a:xfrm>
              <a:off x="5427286" y="2705733"/>
              <a:ext cx="471002" cy="37543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1" idx="2"/>
              <a:endCxn id="10" idx="6"/>
            </p:cNvCxnSpPr>
            <p:nvPr/>
          </p:nvCxnSpPr>
          <p:spPr>
            <a:xfrm flipH="1">
              <a:off x="4781375" y="3322332"/>
              <a:ext cx="87048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31520" y="1277943"/>
            <a:ext cx="10711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Can you topologically order this graph?</a:t>
            </a:r>
          </a:p>
        </p:txBody>
      </p:sp>
    </p:spTree>
    <p:extLst>
      <p:ext uri="{BB962C8B-B14F-4D97-AF65-F5344CB8AC3E}">
        <p14:creationId xmlns:p14="http://schemas.microsoft.com/office/powerpoint/2010/main" val="417820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8" grpId="0" animBg="1"/>
      <p:bldP spid="8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a DAG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08634"/>
          </a:xfrm>
        </p:spPr>
        <p:txBody>
          <a:bodyPr>
            <a:normAutofit/>
          </a:bodyPr>
          <a:lstStyle/>
          <a:p>
            <a:r>
              <a:rPr lang="en-US" sz="2800" dirty="0"/>
              <a:t>Does this graph have a topological ordering? If so find one.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969463" y="2091254"/>
            <a:ext cx="4174860" cy="2000455"/>
            <a:chOff x="2825114" y="2255859"/>
            <a:chExt cx="3383038" cy="1621040"/>
          </a:xfrm>
        </p:grpSpPr>
        <p:sp>
          <p:nvSpPr>
            <p:cNvPr id="6" name="Oval 5"/>
            <p:cNvSpPr/>
            <p:nvPr/>
          </p:nvSpPr>
          <p:spPr>
            <a:xfrm>
              <a:off x="2825114" y="2294039"/>
              <a:ext cx="492851" cy="482328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176710" y="3394571"/>
              <a:ext cx="492851" cy="482328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153171" y="2255859"/>
              <a:ext cx="492851" cy="482328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5715301" y="3394571"/>
              <a:ext cx="492851" cy="482328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5676017" y="2288017"/>
              <a:ext cx="492851" cy="482328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D</a:t>
              </a:r>
            </a:p>
          </p:txBody>
        </p:sp>
        <p:cxnSp>
          <p:nvCxnSpPr>
            <p:cNvPr id="12" name="Straight Arrow Connector 11"/>
            <p:cNvCxnSpPr>
              <a:stCxn id="6" idx="5"/>
              <a:endCxn id="7" idx="1"/>
            </p:cNvCxnSpPr>
            <p:nvPr/>
          </p:nvCxnSpPr>
          <p:spPr>
            <a:xfrm>
              <a:off x="3245789" y="2705732"/>
              <a:ext cx="1003097" cy="7594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6" idx="6"/>
              <a:endCxn id="8" idx="2"/>
            </p:cNvCxnSpPr>
            <p:nvPr/>
          </p:nvCxnSpPr>
          <p:spPr>
            <a:xfrm flipV="1">
              <a:off x="3317965" y="2497023"/>
              <a:ext cx="835206" cy="3818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4"/>
              <a:endCxn id="7" idx="0"/>
            </p:cNvCxnSpPr>
            <p:nvPr/>
          </p:nvCxnSpPr>
          <p:spPr>
            <a:xfrm>
              <a:off x="4399597" y="2738187"/>
              <a:ext cx="23539" cy="6563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8" idx="6"/>
              <a:endCxn id="10" idx="2"/>
            </p:cNvCxnSpPr>
            <p:nvPr/>
          </p:nvCxnSpPr>
          <p:spPr>
            <a:xfrm>
              <a:off x="4646022" y="2497023"/>
              <a:ext cx="1029995" cy="3215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8" idx="5"/>
              <a:endCxn id="9" idx="1"/>
            </p:cNvCxnSpPr>
            <p:nvPr/>
          </p:nvCxnSpPr>
          <p:spPr>
            <a:xfrm>
              <a:off x="4573846" y="2667552"/>
              <a:ext cx="1213631" cy="79765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68610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a DAG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08634"/>
          </a:xfrm>
        </p:spPr>
        <p:txBody>
          <a:bodyPr>
            <a:normAutofit/>
          </a:bodyPr>
          <a:lstStyle/>
          <a:p>
            <a:r>
              <a:rPr lang="en-US" sz="2800" dirty="0"/>
              <a:t>Does this graph have a topological ordering? If so find one.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969463" y="2091254"/>
            <a:ext cx="4174860" cy="2000455"/>
            <a:chOff x="2825114" y="2255859"/>
            <a:chExt cx="3383038" cy="1621040"/>
          </a:xfrm>
        </p:grpSpPr>
        <p:sp>
          <p:nvSpPr>
            <p:cNvPr id="6" name="Oval 5"/>
            <p:cNvSpPr/>
            <p:nvPr/>
          </p:nvSpPr>
          <p:spPr>
            <a:xfrm>
              <a:off x="2825114" y="2294039"/>
              <a:ext cx="492851" cy="482328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176710" y="3394571"/>
              <a:ext cx="492851" cy="482328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153171" y="2255859"/>
              <a:ext cx="492851" cy="482328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5715301" y="3394571"/>
              <a:ext cx="492851" cy="482328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5676017" y="2288017"/>
              <a:ext cx="492851" cy="482328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D</a:t>
              </a:r>
            </a:p>
          </p:txBody>
        </p:sp>
        <p:cxnSp>
          <p:nvCxnSpPr>
            <p:cNvPr id="12" name="Straight Arrow Connector 11"/>
            <p:cNvCxnSpPr>
              <a:stCxn id="6" idx="5"/>
              <a:endCxn id="7" idx="1"/>
            </p:cNvCxnSpPr>
            <p:nvPr/>
          </p:nvCxnSpPr>
          <p:spPr>
            <a:xfrm>
              <a:off x="3245789" y="2705732"/>
              <a:ext cx="1003097" cy="7594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6" idx="6"/>
              <a:endCxn id="8" idx="2"/>
            </p:cNvCxnSpPr>
            <p:nvPr/>
          </p:nvCxnSpPr>
          <p:spPr>
            <a:xfrm flipV="1">
              <a:off x="3317965" y="2497023"/>
              <a:ext cx="835206" cy="3818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4"/>
              <a:endCxn id="7" idx="0"/>
            </p:cNvCxnSpPr>
            <p:nvPr/>
          </p:nvCxnSpPr>
          <p:spPr>
            <a:xfrm>
              <a:off x="4399597" y="2738187"/>
              <a:ext cx="23539" cy="6563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8" idx="6"/>
              <a:endCxn id="10" idx="2"/>
            </p:cNvCxnSpPr>
            <p:nvPr/>
          </p:nvCxnSpPr>
          <p:spPr>
            <a:xfrm>
              <a:off x="4646022" y="2497023"/>
              <a:ext cx="1029995" cy="3215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8" idx="5"/>
              <a:endCxn id="9" idx="1"/>
            </p:cNvCxnSpPr>
            <p:nvPr/>
          </p:nvCxnSpPr>
          <p:spPr>
            <a:xfrm>
              <a:off x="4573846" y="2667552"/>
              <a:ext cx="1213631" cy="79765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73826" y="4412695"/>
            <a:ext cx="117900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a vertex doesn’t have any edges going into it, we can add it to the ordering.</a:t>
            </a:r>
          </a:p>
          <a:p>
            <a:r>
              <a:rPr lang="en-US" sz="2800" dirty="0"/>
              <a:t>More generally, if the only incoming edges are from vertices already in the ordering, it’s safe to add. 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80605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Find a Topological Ordering?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0896" y="1518554"/>
            <a:ext cx="7680960" cy="5488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TopologicalSort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(Graph G, Vertex source) 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count how many incoming edges each vertex has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Collection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toProcess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new Collection()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(Vertex v in G){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if(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v.edgesRemaining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0)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toProcess.insert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topOrder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new List() 	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toProcess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empty){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		u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toProcess.remove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topOrder.insert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(u)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(edge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u,v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leaving u){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 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v.edgesRemaining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if(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v.edgesRemaining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0)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toProcess.insert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800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36" y="5168630"/>
            <a:ext cx="2095829" cy="1406553"/>
          </a:xfrm>
        </p:spPr>
        <p:txBody>
          <a:bodyPr/>
          <a:lstStyle/>
          <a:p>
            <a:r>
              <a:rPr lang="en-US" dirty="0"/>
              <a:t>Current node:</a:t>
            </a:r>
          </a:p>
          <a:p>
            <a:r>
              <a:rPr lang="en-US" dirty="0"/>
              <a:t>Queue:</a:t>
            </a:r>
          </a:p>
          <a:p>
            <a:r>
              <a:rPr lang="en-US" dirty="0"/>
              <a:t>Finished: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962369" y="2253089"/>
            <a:ext cx="377723" cy="377723"/>
            <a:chOff x="3099278" y="6175971"/>
            <a:chExt cx="377723" cy="3777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584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013754" y="4183587"/>
            <a:ext cx="377723" cy="377723"/>
            <a:chOff x="3099278" y="6175971"/>
            <a:chExt cx="377723" cy="37772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712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147789" y="4753941"/>
            <a:ext cx="377723" cy="377723"/>
            <a:chOff x="3099278" y="6175971"/>
            <a:chExt cx="377723" cy="37772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958927" y="2981961"/>
            <a:ext cx="377723" cy="377723"/>
            <a:chOff x="3099278" y="6175971"/>
            <a:chExt cx="377723" cy="37772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04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391477" y="3168139"/>
            <a:ext cx="377723" cy="377723"/>
            <a:chOff x="3099278" y="6175971"/>
            <a:chExt cx="377723" cy="37772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534533" y="3994725"/>
            <a:ext cx="377723" cy="377723"/>
            <a:chOff x="3099278" y="6175971"/>
            <a:chExt cx="377723" cy="37772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216940" y="2931599"/>
            <a:ext cx="377723" cy="377723"/>
            <a:chOff x="3099278" y="6175971"/>
            <a:chExt cx="377723" cy="37772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88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075714" y="3870173"/>
            <a:ext cx="377723" cy="377723"/>
            <a:chOff x="3099278" y="6175971"/>
            <a:chExt cx="377723" cy="37772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20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H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270203" y="3357000"/>
            <a:ext cx="377723" cy="377723"/>
            <a:chOff x="3099278" y="6175971"/>
            <a:chExt cx="377723" cy="37772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81701" y="6247297"/>
              <a:ext cx="2231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1062920" y="2191900"/>
            <a:ext cx="377723" cy="377723"/>
            <a:chOff x="3099278" y="6175971"/>
            <a:chExt cx="377723" cy="377723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69356" y="6226332"/>
              <a:ext cx="2375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J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4"/>
            <a:endCxn id="10" idx="7"/>
          </p:cNvCxnSpPr>
          <p:nvPr/>
        </p:nvCxnSpPr>
        <p:spPr>
          <a:xfrm flipH="1">
            <a:off x="11336161" y="3545862"/>
            <a:ext cx="244178" cy="693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3"/>
            <a:endCxn id="13" idx="6"/>
          </p:cNvCxnSpPr>
          <p:nvPr/>
        </p:nvCxnSpPr>
        <p:spPr>
          <a:xfrm flipH="1">
            <a:off x="10525512" y="4505994"/>
            <a:ext cx="543558" cy="43680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5"/>
            <a:endCxn id="13" idx="1"/>
          </p:cNvCxnSpPr>
          <p:nvPr/>
        </p:nvCxnSpPr>
        <p:spPr>
          <a:xfrm>
            <a:off x="9856940" y="4317132"/>
            <a:ext cx="346165" cy="49212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2"/>
            <a:endCxn id="22" idx="6"/>
          </p:cNvCxnSpPr>
          <p:nvPr/>
        </p:nvCxnSpPr>
        <p:spPr>
          <a:xfrm flipH="1" flipV="1">
            <a:off x="9912256" y="4183587"/>
            <a:ext cx="1101498" cy="1888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4"/>
            <a:endCxn id="22" idx="0"/>
          </p:cNvCxnSpPr>
          <p:nvPr/>
        </p:nvCxnSpPr>
        <p:spPr>
          <a:xfrm flipH="1">
            <a:off x="9723395" y="3359684"/>
            <a:ext cx="424394" cy="635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2"/>
            <a:endCxn id="16" idx="6"/>
          </p:cNvCxnSpPr>
          <p:nvPr/>
        </p:nvCxnSpPr>
        <p:spPr>
          <a:xfrm flipH="1" flipV="1">
            <a:off x="10336650" y="3170823"/>
            <a:ext cx="1054827" cy="18617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6"/>
            <a:endCxn id="16" idx="1"/>
          </p:cNvCxnSpPr>
          <p:nvPr/>
        </p:nvCxnSpPr>
        <p:spPr>
          <a:xfrm>
            <a:off x="9340092" y="2441951"/>
            <a:ext cx="674151" cy="59532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2"/>
            <a:endCxn id="25" idx="6"/>
          </p:cNvCxnSpPr>
          <p:nvPr/>
        </p:nvCxnSpPr>
        <p:spPr>
          <a:xfrm flipH="1" flipV="1">
            <a:off x="8594663" y="3120461"/>
            <a:ext cx="1364264" cy="503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3"/>
            <a:endCxn id="25" idx="7"/>
          </p:cNvCxnSpPr>
          <p:nvPr/>
        </p:nvCxnSpPr>
        <p:spPr>
          <a:xfrm flipH="1">
            <a:off x="8539347" y="2575496"/>
            <a:ext cx="478338" cy="41141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4"/>
            <a:endCxn id="28" idx="0"/>
          </p:cNvCxnSpPr>
          <p:nvPr/>
        </p:nvCxnSpPr>
        <p:spPr>
          <a:xfrm flipH="1">
            <a:off x="8264576" y="3309322"/>
            <a:ext cx="141226" cy="56085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2"/>
            <a:endCxn id="28" idx="6"/>
          </p:cNvCxnSpPr>
          <p:nvPr/>
        </p:nvCxnSpPr>
        <p:spPr>
          <a:xfrm flipH="1" flipV="1">
            <a:off x="8453437" y="4059035"/>
            <a:ext cx="1081096" cy="12455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2"/>
            <a:endCxn id="31" idx="7"/>
          </p:cNvCxnSpPr>
          <p:nvPr/>
        </p:nvCxnSpPr>
        <p:spPr>
          <a:xfrm flipH="1">
            <a:off x="7592610" y="3120461"/>
            <a:ext cx="624330" cy="29185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31" idx="5"/>
            <a:endCxn id="28" idx="2"/>
          </p:cNvCxnSpPr>
          <p:nvPr/>
        </p:nvCxnSpPr>
        <p:spPr>
          <a:xfrm>
            <a:off x="7592610" y="3679407"/>
            <a:ext cx="483104" cy="37962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581300" y="6131677"/>
            <a:ext cx="344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875465" y="613167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364230" y="517896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622033" y="5666076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196617" y="5666076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460574" y="5666076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138447" y="6131677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894096" y="5666076"/>
            <a:ext cx="39626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724531" y="5666076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988488" y="5666076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963250" y="2980228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1013754" y="4180117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1391477" y="3161200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1382832" y="3164670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2383466" y="5189290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524112" y="3971481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157433" y="4727077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1024175" y="4143579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994793" y="4179093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2362540" y="5189290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D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950138" y="2986158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77037" y="2254580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231729" y="2919004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956666" y="2979958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2374767" y="5178960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E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084359" y="3860691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3252445" y="5666076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563915" y="4021309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2431887" y="6131677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E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527655" y="4008672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2383466" y="5203787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686763" y="6131677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165967" y="4748008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/>
          <p:cNvSpPr txBox="1"/>
          <p:nvPr/>
        </p:nvSpPr>
        <p:spPr>
          <a:xfrm>
            <a:off x="2387951" y="5197276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F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152111" y="4759874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77641" y="2275168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2941639" y="6131677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F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47701" y="2253089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217710" y="2931699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/>
          <p:cNvSpPr txBox="1"/>
          <p:nvPr/>
        </p:nvSpPr>
        <p:spPr>
          <a:xfrm>
            <a:off x="2409384" y="5214165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G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196515" y="6131677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G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264575" y="2906309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272464" y="3350061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138"/>
          <p:cNvSpPr txBox="1"/>
          <p:nvPr/>
        </p:nvSpPr>
        <p:spPr>
          <a:xfrm>
            <a:off x="3516403" y="5666076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2417287" y="5192458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G</a:t>
            </a: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066233" y="3853970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138416" y="3851209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/>
          <p:cNvSpPr txBox="1"/>
          <p:nvPr/>
        </p:nvSpPr>
        <p:spPr>
          <a:xfrm>
            <a:off x="3451391" y="6131677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H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2412663" y="5151176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H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2402118" y="5160598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272364" y="3355173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265009" y="3357000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extBox 147"/>
          <p:cNvSpPr txBox="1"/>
          <p:nvPr/>
        </p:nvSpPr>
        <p:spPr>
          <a:xfrm>
            <a:off x="3780056" y="6113518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453641" y="1309803"/>
            <a:ext cx="663675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search(graph)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mark first vertex as visited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current.neighbors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visited)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  mark v as visited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finished.add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(current)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72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4" grpId="0"/>
      <p:bldP spid="88" grpId="0" animBg="1"/>
      <p:bldP spid="88" grpId="1" animBg="1"/>
      <p:bldP spid="93" grpId="0"/>
      <p:bldP spid="93" grpId="1"/>
      <p:bldP spid="94" grpId="0"/>
      <p:bldP spid="94" grpId="1"/>
      <p:bldP spid="95" grpId="0"/>
      <p:bldP spid="96" grpId="0" animBg="1"/>
      <p:bldP spid="96" grpId="1" animBg="1"/>
      <p:bldP spid="100" grpId="0"/>
      <p:bldP spid="100" grpId="1"/>
      <p:bldP spid="101" grpId="0"/>
      <p:bldP spid="101" grpId="1"/>
      <p:bldP spid="105" grpId="0" animBg="1"/>
      <p:bldP spid="105" grpId="1" animBg="1"/>
      <p:bldP spid="106" grpId="0" animBg="1"/>
      <p:bldP spid="106" grpId="1" animBg="1"/>
      <p:bldP spid="107" grpId="0" animBg="1"/>
      <p:bldP spid="103" grpId="0" animBg="1"/>
      <p:bldP spid="103" grpId="1" animBg="1"/>
      <p:bldP spid="110" grpId="0" animBg="1"/>
      <p:bldP spid="111" grpId="0" animBg="1"/>
      <p:bldP spid="111" grpId="1" animBg="1"/>
      <p:bldP spid="112" grpId="0" animBg="1"/>
      <p:bldP spid="113" grpId="0" animBg="1"/>
      <p:bldP spid="109" grpId="0" animBg="1"/>
      <p:bldP spid="109" grpId="1" animBg="1"/>
      <p:bldP spid="83" grpId="0" animBg="1"/>
      <p:bldP spid="114" grpId="0" animBg="1"/>
      <p:bldP spid="114" grpId="1" animBg="1"/>
      <p:bldP spid="115" grpId="0" animBg="1"/>
      <p:bldP spid="116" grpId="0" animBg="1"/>
      <p:bldP spid="118" grpId="0" animBg="1"/>
      <p:bldP spid="119" grpId="0" animBg="1"/>
      <p:bldP spid="121" grpId="0" animBg="1"/>
      <p:bldP spid="122" grpId="0"/>
      <p:bldP spid="122" grpId="1"/>
      <p:bldP spid="123" grpId="0" animBg="1"/>
      <p:bldP spid="124" grpId="0" animBg="1"/>
      <p:bldP spid="120" grpId="0" animBg="1"/>
      <p:bldP spid="120" grpId="1" animBg="1"/>
      <p:bldP spid="126" grpId="0" animBg="1"/>
      <p:bldP spid="128" grpId="0" animBg="1"/>
      <p:bldP spid="129" grpId="0" animBg="1"/>
      <p:bldP spid="130" grpId="0" animBg="1"/>
      <p:bldP spid="125" grpId="0" animBg="1"/>
      <p:bldP spid="125" grpId="1" animBg="1"/>
      <p:bldP spid="132" grpId="0" animBg="1"/>
      <p:bldP spid="133" grpId="0" animBg="1"/>
      <p:bldP spid="131" grpId="0" animBg="1"/>
      <p:bldP spid="131" grpId="1" animBg="1"/>
      <p:bldP spid="134" grpId="0" animBg="1"/>
      <p:bldP spid="134" grpId="1" animBg="1"/>
      <p:bldP spid="135" grpId="0" animBg="1"/>
      <p:bldP spid="136" grpId="0" animBg="1"/>
      <p:bldP spid="137" grpId="0" animBg="1"/>
      <p:bldP spid="138" grpId="0" animBg="1"/>
      <p:bldP spid="139" grpId="0"/>
      <p:bldP spid="139" grpId="1"/>
      <p:bldP spid="140" grpId="0" animBg="1"/>
      <p:bldP spid="141" grpId="0" animBg="1"/>
      <p:bldP spid="141" grpId="1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running time?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0896" y="1518554"/>
            <a:ext cx="7680960" cy="5488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TopologicalSort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(Graph G, Vertex source) 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count how many incoming edges each vertex has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Collection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toProcess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new Collection()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(Vertex v in G){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if(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v.edgesRemaining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0)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toProcess.insert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topOrder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new List() 	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toProcess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empty){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		u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toProcess.remove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topOrder.insert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(u)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(edge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u,v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leaving u){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 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v.edgesRemaining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if(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v.edgesRemaining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0)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toProcess.insert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260367" y="4669971"/>
                <a:ext cx="44213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Running Time: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367" y="4669971"/>
                <a:ext cx="4421303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275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2708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CFACF-08F5-F99D-ACB5-3BB7E6E0A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Topological Ordering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BA2FC-C020-C720-61F3-AA2CD0929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Instead of counting incoming edges, you can actually modify DFS to find you one (think about why).</a:t>
            </a:r>
          </a:p>
          <a:p>
            <a:r>
              <a:rPr lang="en-US" sz="2800" dirty="0"/>
              <a:t>But the “count incoming edges” is a bit easier to understand (for me </a:t>
            </a:r>
            <a:r>
              <a:rPr lang="en-US" sz="2800" dirty="0">
                <a:sym typeface="Wingdings" panose="05000000000000000000" pitchFamily="2" charset="2"/>
              </a:rPr>
              <a:t> 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79912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F4FD8-306F-41D1-FB8B-5685E7F3F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we’ve seen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D831F-BD43-07BB-3E22-5F37734F2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Either BFS or DFS traverse a graph (if you’re careful about disconnected graphs).</a:t>
            </a:r>
          </a:p>
          <a:p>
            <a:r>
              <a:rPr lang="en-US" sz="2800" dirty="0"/>
              <a:t>BFS goes steadily through the graph</a:t>
            </a:r>
          </a:p>
          <a:p>
            <a:pPr lvl="1"/>
            <a:r>
              <a:rPr lang="en-US" sz="2400" dirty="0"/>
              <a:t>Useful for computing shortest paths in unweighted graphs</a:t>
            </a:r>
          </a:p>
          <a:p>
            <a:r>
              <a:rPr lang="en-US" sz="2800" dirty="0"/>
              <a:t>DFS explores deep into the graph as long as the thing is new</a:t>
            </a:r>
          </a:p>
          <a:p>
            <a:pPr lvl="1"/>
            <a:r>
              <a:rPr lang="en-US" sz="2400" dirty="0"/>
              <a:t>Useful for finding cycles</a:t>
            </a:r>
          </a:p>
          <a:p>
            <a:pPr lvl="1"/>
            <a:r>
              <a:rPr lang="en-US" sz="2400" dirty="0"/>
              <a:t>And for other applications…</a:t>
            </a:r>
          </a:p>
          <a:p>
            <a:endParaRPr lang="en-US" sz="2800" dirty="0"/>
          </a:p>
          <a:p>
            <a:r>
              <a:rPr lang="en-US" sz="2800" dirty="0"/>
              <a:t>Next time: Another algorithm for finding shortest paths, but when you have a weighted graph.</a:t>
            </a:r>
          </a:p>
        </p:txBody>
      </p:sp>
    </p:spTree>
    <p:extLst>
      <p:ext uri="{BB962C8B-B14F-4D97-AF65-F5344CB8AC3E}">
        <p14:creationId xmlns:p14="http://schemas.microsoft.com/office/powerpoint/2010/main" val="913517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962369" y="2253089"/>
            <a:ext cx="377723" cy="377723"/>
            <a:chOff x="3099278" y="6175971"/>
            <a:chExt cx="377723" cy="3777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584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013754" y="4183587"/>
            <a:ext cx="377723" cy="377723"/>
            <a:chOff x="3099278" y="6175971"/>
            <a:chExt cx="377723" cy="37772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712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147789" y="4753941"/>
            <a:ext cx="377723" cy="377723"/>
            <a:chOff x="3099278" y="6175971"/>
            <a:chExt cx="377723" cy="37772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958927" y="2981961"/>
            <a:ext cx="377723" cy="377723"/>
            <a:chOff x="3099278" y="6175971"/>
            <a:chExt cx="377723" cy="37772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04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391477" y="3168139"/>
            <a:ext cx="377723" cy="377723"/>
            <a:chOff x="3099278" y="6175971"/>
            <a:chExt cx="377723" cy="37772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534533" y="3994725"/>
            <a:ext cx="377723" cy="377723"/>
            <a:chOff x="3099278" y="6175971"/>
            <a:chExt cx="377723" cy="37772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216940" y="2931599"/>
            <a:ext cx="377723" cy="377723"/>
            <a:chOff x="3099278" y="6175971"/>
            <a:chExt cx="377723" cy="37772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88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075714" y="3870173"/>
            <a:ext cx="377723" cy="377723"/>
            <a:chOff x="3099278" y="6175971"/>
            <a:chExt cx="377723" cy="37772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20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H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270203" y="3357000"/>
            <a:ext cx="377723" cy="377723"/>
            <a:chOff x="3099278" y="6175971"/>
            <a:chExt cx="377723" cy="37772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81701" y="6247297"/>
              <a:ext cx="2231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1062920" y="2191900"/>
            <a:ext cx="377723" cy="377723"/>
            <a:chOff x="3099278" y="6175971"/>
            <a:chExt cx="377723" cy="377723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69356" y="6226332"/>
              <a:ext cx="2375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J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4"/>
            <a:endCxn id="10" idx="7"/>
          </p:cNvCxnSpPr>
          <p:nvPr/>
        </p:nvCxnSpPr>
        <p:spPr>
          <a:xfrm flipH="1">
            <a:off x="11336161" y="3545862"/>
            <a:ext cx="244178" cy="693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3"/>
            <a:endCxn id="13" idx="6"/>
          </p:cNvCxnSpPr>
          <p:nvPr/>
        </p:nvCxnSpPr>
        <p:spPr>
          <a:xfrm flipH="1">
            <a:off x="10525512" y="4505994"/>
            <a:ext cx="543558" cy="43680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5"/>
            <a:endCxn id="13" idx="1"/>
          </p:cNvCxnSpPr>
          <p:nvPr/>
        </p:nvCxnSpPr>
        <p:spPr>
          <a:xfrm>
            <a:off x="9856940" y="4317132"/>
            <a:ext cx="346165" cy="49212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2"/>
            <a:endCxn id="22" idx="6"/>
          </p:cNvCxnSpPr>
          <p:nvPr/>
        </p:nvCxnSpPr>
        <p:spPr>
          <a:xfrm flipH="1" flipV="1">
            <a:off x="9912256" y="4183587"/>
            <a:ext cx="1101498" cy="1888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4"/>
            <a:endCxn id="22" idx="0"/>
          </p:cNvCxnSpPr>
          <p:nvPr/>
        </p:nvCxnSpPr>
        <p:spPr>
          <a:xfrm flipH="1">
            <a:off x="9723395" y="3359684"/>
            <a:ext cx="424394" cy="635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2"/>
            <a:endCxn id="16" idx="6"/>
          </p:cNvCxnSpPr>
          <p:nvPr/>
        </p:nvCxnSpPr>
        <p:spPr>
          <a:xfrm flipH="1" flipV="1">
            <a:off x="10336650" y="3170823"/>
            <a:ext cx="1054827" cy="18617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6"/>
            <a:endCxn id="16" idx="1"/>
          </p:cNvCxnSpPr>
          <p:nvPr/>
        </p:nvCxnSpPr>
        <p:spPr>
          <a:xfrm>
            <a:off x="9340092" y="2441951"/>
            <a:ext cx="674151" cy="59532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2"/>
            <a:endCxn id="25" idx="6"/>
          </p:cNvCxnSpPr>
          <p:nvPr/>
        </p:nvCxnSpPr>
        <p:spPr>
          <a:xfrm flipH="1" flipV="1">
            <a:off x="8594663" y="3120461"/>
            <a:ext cx="1364264" cy="503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3"/>
            <a:endCxn id="25" idx="7"/>
          </p:cNvCxnSpPr>
          <p:nvPr/>
        </p:nvCxnSpPr>
        <p:spPr>
          <a:xfrm flipH="1">
            <a:off x="8539347" y="2575496"/>
            <a:ext cx="478338" cy="41141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4"/>
            <a:endCxn id="28" idx="0"/>
          </p:cNvCxnSpPr>
          <p:nvPr/>
        </p:nvCxnSpPr>
        <p:spPr>
          <a:xfrm flipH="1">
            <a:off x="8264576" y="3309322"/>
            <a:ext cx="141226" cy="56085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2"/>
            <a:endCxn id="28" idx="6"/>
          </p:cNvCxnSpPr>
          <p:nvPr/>
        </p:nvCxnSpPr>
        <p:spPr>
          <a:xfrm flipH="1" flipV="1">
            <a:off x="8453437" y="4059035"/>
            <a:ext cx="1081096" cy="12455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2"/>
            <a:endCxn id="31" idx="7"/>
          </p:cNvCxnSpPr>
          <p:nvPr/>
        </p:nvCxnSpPr>
        <p:spPr>
          <a:xfrm flipH="1">
            <a:off x="7592610" y="3120461"/>
            <a:ext cx="624330" cy="29185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31" idx="5"/>
            <a:endCxn id="28" idx="2"/>
          </p:cNvCxnSpPr>
          <p:nvPr/>
        </p:nvCxnSpPr>
        <p:spPr>
          <a:xfrm>
            <a:off x="7592610" y="3679407"/>
            <a:ext cx="483104" cy="37962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963250" y="2980228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1013754" y="4180117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1391477" y="3161200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1382832" y="3164670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524112" y="3971481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157433" y="4727077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1024175" y="4143579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994793" y="4179093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950138" y="2986158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77037" y="2254580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231729" y="2919004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956666" y="2979958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084359" y="3860691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563915" y="4021309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527655" y="4008672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165967" y="4748008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152111" y="4759874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77641" y="2275168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47701" y="2253089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217710" y="2931699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264575" y="2906309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272464" y="3350061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066233" y="3853970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138416" y="3851209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272364" y="3355173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265009" y="3357000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453641" y="1309803"/>
            <a:ext cx="663675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search(graph)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mark first vertex as visited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current.neighbors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visited)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  mark v as visited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finished.add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(current)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Content Placeholder 36"/>
              <p:cNvSpPr>
                <a:spLocks noGrp="1"/>
              </p:cNvSpPr>
              <p:nvPr>
                <p:ph idx="1"/>
              </p:nvPr>
            </p:nvSpPr>
            <p:spPr>
              <a:xfrm>
                <a:off x="573297" y="5182744"/>
                <a:ext cx="11187258" cy="880673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/>
                  <a:t>What’s the running time of this algorithm?</a:t>
                </a:r>
              </a:p>
              <a:p>
                <a:r>
                  <a:rPr lang="en-US" sz="2800" dirty="0"/>
                  <a:t>We visit each vertex at most twice, and each edge at most once: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| + |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7" name="Content Placeholder 3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3297" y="5182744"/>
                <a:ext cx="11187258" cy="880673"/>
              </a:xfrm>
              <a:blipFill>
                <a:blip r:embed="rId2"/>
                <a:stretch>
                  <a:fillRect l="-654" t="-11724" b="-55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895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First Search (DFS)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061521"/>
            <a:ext cx="11187258" cy="4845504"/>
          </a:xfrm>
        </p:spPr>
        <p:txBody>
          <a:bodyPr>
            <a:normAutofit/>
          </a:bodyPr>
          <a:lstStyle/>
          <a:p>
            <a:r>
              <a:rPr lang="en-US" sz="2800" dirty="0"/>
              <a:t>BFS uses a queue to order which vertex we move to next</a:t>
            </a:r>
          </a:p>
          <a:p>
            <a:r>
              <a:rPr lang="en-US" sz="2800" dirty="0"/>
              <a:t>Gives us a growing “frontier” movement across graph</a:t>
            </a:r>
          </a:p>
          <a:p>
            <a:r>
              <a:rPr lang="en-US" sz="2800" dirty="0"/>
              <a:t>Can you move in a different pattern? What if you used a stack instead?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08897" y="2939862"/>
            <a:ext cx="511229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dfs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(graph,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mark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as visited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for(v :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curr.neighbors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()){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  if(v is not visited){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dfs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(graph, v)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mark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as “done”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4235" y="2932971"/>
            <a:ext cx="6183103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bfs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(graph) 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mark first vertex as visited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current.neighbors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visited) 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	  mark v as visited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finished.add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(current)</a:t>
            </a:r>
          </a:p>
          <a:p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04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First Search</a:t>
            </a:r>
          </a:p>
        </p:txBody>
      </p:sp>
      <p:sp>
        <p:nvSpPr>
          <p:cNvPr id="67" name="Content Placeholder 2"/>
          <p:cNvSpPr>
            <a:spLocks noGrp="1"/>
          </p:cNvSpPr>
          <p:nvPr>
            <p:ph idx="1"/>
          </p:nvPr>
        </p:nvSpPr>
        <p:spPr>
          <a:xfrm>
            <a:off x="453788" y="5130226"/>
            <a:ext cx="2348406" cy="140655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Finished: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756961" y="1818985"/>
            <a:ext cx="480054" cy="525671"/>
            <a:chOff x="3099278" y="6175971"/>
            <a:chExt cx="377723" cy="41361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61341" cy="363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364098" y="4272485"/>
            <a:ext cx="480054" cy="525671"/>
            <a:chOff x="3099278" y="6175971"/>
            <a:chExt cx="377723" cy="41361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0261" cy="363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263529" y="4997357"/>
            <a:ext cx="480054" cy="525671"/>
            <a:chOff x="3099278" y="6175971"/>
            <a:chExt cx="377723" cy="41361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5397" cy="363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023502" y="2745320"/>
            <a:ext cx="480054" cy="525671"/>
            <a:chOff x="3099278" y="6175971"/>
            <a:chExt cx="377723" cy="41361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311793" cy="363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844152" y="2981936"/>
            <a:ext cx="480054" cy="525671"/>
            <a:chOff x="3099278" y="6175971"/>
            <a:chExt cx="377723" cy="41361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9180" cy="363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484133" y="4032457"/>
            <a:ext cx="480054" cy="525671"/>
            <a:chOff x="3099278" y="6175971"/>
            <a:chExt cx="377723" cy="41361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67648" cy="363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809583" y="2681314"/>
            <a:ext cx="480054" cy="525671"/>
            <a:chOff x="3099278" y="6175971"/>
            <a:chExt cx="377723" cy="41361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309270" cy="363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G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630097" y="3874162"/>
            <a:ext cx="480054" cy="525671"/>
            <a:chOff x="3099278" y="6175971"/>
            <a:chExt cx="377723" cy="413616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313055" cy="363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960589" y="2299039"/>
            <a:ext cx="480054" cy="525670"/>
            <a:chOff x="3099278" y="6175971"/>
            <a:chExt cx="377723" cy="413615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74495" y="6226332"/>
              <a:ext cx="227287" cy="363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J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4"/>
            <a:endCxn id="10" idx="7"/>
          </p:cNvCxnSpPr>
          <p:nvPr/>
        </p:nvCxnSpPr>
        <p:spPr>
          <a:xfrm flipH="1">
            <a:off x="9773850" y="3461991"/>
            <a:ext cx="310330" cy="880797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3"/>
            <a:endCxn id="13" idx="6"/>
          </p:cNvCxnSpPr>
          <p:nvPr/>
        </p:nvCxnSpPr>
        <p:spPr>
          <a:xfrm flipH="1">
            <a:off x="8743583" y="4682237"/>
            <a:ext cx="690816" cy="555147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5"/>
            <a:endCxn id="13" idx="1"/>
          </p:cNvCxnSpPr>
          <p:nvPr/>
        </p:nvCxnSpPr>
        <p:spPr>
          <a:xfrm>
            <a:off x="7893885" y="4442210"/>
            <a:ext cx="439946" cy="62544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2"/>
            <a:endCxn id="22" idx="6"/>
          </p:cNvCxnSpPr>
          <p:nvPr/>
        </p:nvCxnSpPr>
        <p:spPr>
          <a:xfrm flipH="1" flipV="1">
            <a:off x="7964187" y="4272485"/>
            <a:ext cx="1399911" cy="24002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4"/>
            <a:endCxn id="22" idx="0"/>
          </p:cNvCxnSpPr>
          <p:nvPr/>
        </p:nvCxnSpPr>
        <p:spPr>
          <a:xfrm flipH="1">
            <a:off x="7724160" y="3225374"/>
            <a:ext cx="539369" cy="807083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2"/>
            <a:endCxn id="16" idx="6"/>
          </p:cNvCxnSpPr>
          <p:nvPr/>
        </p:nvCxnSpPr>
        <p:spPr>
          <a:xfrm flipH="1" flipV="1">
            <a:off x="8503556" y="2985348"/>
            <a:ext cx="1340596" cy="236617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6"/>
            <a:endCxn id="16" idx="1"/>
          </p:cNvCxnSpPr>
          <p:nvPr/>
        </p:nvCxnSpPr>
        <p:spPr>
          <a:xfrm>
            <a:off x="7237015" y="2059013"/>
            <a:ext cx="856789" cy="75660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4"/>
            <a:endCxn id="28" idx="0"/>
          </p:cNvCxnSpPr>
          <p:nvPr/>
        </p:nvCxnSpPr>
        <p:spPr>
          <a:xfrm flipH="1">
            <a:off x="5870125" y="3161368"/>
            <a:ext cx="179486" cy="712794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2"/>
            <a:endCxn id="28" idx="6"/>
          </p:cNvCxnSpPr>
          <p:nvPr/>
        </p:nvCxnSpPr>
        <p:spPr>
          <a:xfrm flipH="1" flipV="1">
            <a:off x="6110151" y="4114190"/>
            <a:ext cx="1373982" cy="15829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833258" y="2966958"/>
            <a:ext cx="480054" cy="4800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004378" y="2731475"/>
            <a:ext cx="480054" cy="480054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368814" y="4272485"/>
            <a:ext cx="480054" cy="480054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488030" y="4002655"/>
            <a:ext cx="480054" cy="480054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274915" y="4986659"/>
            <a:ext cx="480054" cy="480054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353204" y="4280230"/>
            <a:ext cx="480054" cy="480054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353204" y="4255895"/>
            <a:ext cx="480054" cy="4800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5630616" y="3868659"/>
            <a:ext cx="480054" cy="480054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743546" y="1814411"/>
            <a:ext cx="480054" cy="480054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484133" y="4027888"/>
            <a:ext cx="480054" cy="480054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5840458" y="2690374"/>
            <a:ext cx="480054" cy="480054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5615946" y="3887622"/>
            <a:ext cx="480054" cy="480054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5789583" y="2638163"/>
            <a:ext cx="480054" cy="480054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775083" y="1822529"/>
            <a:ext cx="480054" cy="480054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251993" y="4997357"/>
            <a:ext cx="480054" cy="480054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026589" y="2750246"/>
            <a:ext cx="480054" cy="4800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031049" y="2750246"/>
            <a:ext cx="480054" cy="480054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7" name="TextBox 116"/>
          <p:cNvSpPr txBox="1"/>
          <p:nvPr/>
        </p:nvSpPr>
        <p:spPr>
          <a:xfrm>
            <a:off x="343971" y="1453895"/>
            <a:ext cx="553068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(graph,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mark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as visited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for(v :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curr.neighbors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()){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if(v is not visited){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(graph, v)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mark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as “done”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756A15-F243-F08A-11A4-CCB04294A800}"/>
              </a:ext>
            </a:extLst>
          </p:cNvPr>
          <p:cNvSpPr/>
          <p:nvPr/>
        </p:nvSpPr>
        <p:spPr>
          <a:xfrm>
            <a:off x="10739943" y="2961492"/>
            <a:ext cx="1232378" cy="373219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D44BF7-B6D3-B195-D4AB-82972542CE44}"/>
              </a:ext>
            </a:extLst>
          </p:cNvPr>
          <p:cNvSpPr txBox="1"/>
          <p:nvPr/>
        </p:nvSpPr>
        <p:spPr>
          <a:xfrm>
            <a:off x="9356964" y="6009949"/>
            <a:ext cx="1232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Stack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B36317B-B7B1-2386-3F98-A4C0FB12CF8F}"/>
              </a:ext>
            </a:extLst>
          </p:cNvPr>
          <p:cNvSpPr/>
          <p:nvPr/>
        </p:nvSpPr>
        <p:spPr>
          <a:xfrm>
            <a:off x="9827808" y="2978065"/>
            <a:ext cx="480054" cy="480054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1147DEF-C359-0FFF-D772-93EFC385D1F6}"/>
              </a:ext>
            </a:extLst>
          </p:cNvPr>
          <p:cNvSpPr/>
          <p:nvPr/>
        </p:nvSpPr>
        <p:spPr>
          <a:xfrm>
            <a:off x="10778660" y="6080339"/>
            <a:ext cx="1154943" cy="5836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A; (A,B)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7EC3286-6C6D-F6BF-20F0-B384879F2858}"/>
              </a:ext>
            </a:extLst>
          </p:cNvPr>
          <p:cNvSpPr/>
          <p:nvPr/>
        </p:nvSpPr>
        <p:spPr>
          <a:xfrm>
            <a:off x="10778660" y="5475277"/>
            <a:ext cx="1154943" cy="5836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B;(B,C)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F1CBD3A-00BD-2C60-FBD4-9C0C3AF39E18}"/>
              </a:ext>
            </a:extLst>
          </p:cNvPr>
          <p:cNvSpPr/>
          <p:nvPr/>
        </p:nvSpPr>
        <p:spPr>
          <a:xfrm>
            <a:off x="10778660" y="4870215"/>
            <a:ext cx="1154943" cy="5836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C;(C,E)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E44BD11-4138-5C98-A0A3-BD915B56BEB2}"/>
              </a:ext>
            </a:extLst>
          </p:cNvPr>
          <p:cNvSpPr/>
          <p:nvPr/>
        </p:nvSpPr>
        <p:spPr>
          <a:xfrm>
            <a:off x="10767572" y="4264579"/>
            <a:ext cx="1154943" cy="5836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E;(E,D)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733B86A-116D-7750-9825-11C93954DF80}"/>
              </a:ext>
            </a:extLst>
          </p:cNvPr>
          <p:cNvSpPr/>
          <p:nvPr/>
        </p:nvSpPr>
        <p:spPr>
          <a:xfrm>
            <a:off x="10777001" y="3641575"/>
            <a:ext cx="1154943" cy="5836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D;(D,F)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D6E2AC0-D6B2-94A0-734A-1DBDE82D0A25}"/>
              </a:ext>
            </a:extLst>
          </p:cNvPr>
          <p:cNvSpPr/>
          <p:nvPr/>
        </p:nvSpPr>
        <p:spPr>
          <a:xfrm>
            <a:off x="10767572" y="3024666"/>
            <a:ext cx="1154943" cy="5836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F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F790DC3-6C20-6C7B-9E0E-B8092FFB9E82}"/>
              </a:ext>
            </a:extLst>
          </p:cNvPr>
          <p:cNvSpPr txBox="1"/>
          <p:nvPr/>
        </p:nvSpPr>
        <p:spPr>
          <a:xfrm>
            <a:off x="2094271" y="5705361"/>
            <a:ext cx="58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9D9EFD-FC35-0D7C-F9BF-E29EFE09E7DC}"/>
              </a:ext>
            </a:extLst>
          </p:cNvPr>
          <p:cNvSpPr txBox="1"/>
          <p:nvPr/>
        </p:nvSpPr>
        <p:spPr>
          <a:xfrm>
            <a:off x="2423039" y="5718129"/>
            <a:ext cx="58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76135F3-D1ED-F880-6A48-BEF36B855AEF}"/>
              </a:ext>
            </a:extLst>
          </p:cNvPr>
          <p:cNvSpPr/>
          <p:nvPr/>
        </p:nvSpPr>
        <p:spPr>
          <a:xfrm>
            <a:off x="10777001" y="4255895"/>
            <a:ext cx="1154943" cy="5836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E;(E,H)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CC5F049-4B37-8EA0-FE14-3A1A85BC0F12}"/>
              </a:ext>
            </a:extLst>
          </p:cNvPr>
          <p:cNvSpPr/>
          <p:nvPr/>
        </p:nvSpPr>
        <p:spPr>
          <a:xfrm>
            <a:off x="10767572" y="3650259"/>
            <a:ext cx="1154943" cy="5836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H;(H,G)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DCE7B30-B564-6DD8-7A0D-D74D20C71CC1}"/>
              </a:ext>
            </a:extLst>
          </p:cNvPr>
          <p:cNvSpPr txBox="1"/>
          <p:nvPr/>
        </p:nvSpPr>
        <p:spPr>
          <a:xfrm>
            <a:off x="2718238" y="5697884"/>
            <a:ext cx="58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439780C-0692-B36D-CCE3-7F36BB2C5A7F}"/>
              </a:ext>
            </a:extLst>
          </p:cNvPr>
          <p:cNvSpPr txBox="1"/>
          <p:nvPr/>
        </p:nvSpPr>
        <p:spPr>
          <a:xfrm>
            <a:off x="3106717" y="5695169"/>
            <a:ext cx="58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2E738F5-0355-9D9A-B052-70A6C0474532}"/>
              </a:ext>
            </a:extLst>
          </p:cNvPr>
          <p:cNvSpPr txBox="1"/>
          <p:nvPr/>
        </p:nvSpPr>
        <p:spPr>
          <a:xfrm>
            <a:off x="3416128" y="5705788"/>
            <a:ext cx="58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201827D-1F09-6E3C-3D2B-C5A16246B268}"/>
              </a:ext>
            </a:extLst>
          </p:cNvPr>
          <p:cNvSpPr txBox="1"/>
          <p:nvPr/>
        </p:nvSpPr>
        <p:spPr>
          <a:xfrm>
            <a:off x="3683178" y="5705361"/>
            <a:ext cx="58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9320285-8D4C-412D-9F55-2AD4CA51C7F1}"/>
              </a:ext>
            </a:extLst>
          </p:cNvPr>
          <p:cNvSpPr/>
          <p:nvPr/>
        </p:nvSpPr>
        <p:spPr>
          <a:xfrm>
            <a:off x="9824721" y="2945113"/>
            <a:ext cx="480054" cy="480054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68C32BA-4685-CB83-990C-58714BBC9F80}"/>
              </a:ext>
            </a:extLst>
          </p:cNvPr>
          <p:cNvSpPr txBox="1"/>
          <p:nvPr/>
        </p:nvSpPr>
        <p:spPr>
          <a:xfrm>
            <a:off x="4023782" y="5710717"/>
            <a:ext cx="58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E323F28-BDDC-E5B8-FA14-3BE8DF9119D6}"/>
              </a:ext>
            </a:extLst>
          </p:cNvPr>
          <p:cNvSpPr txBox="1"/>
          <p:nvPr/>
        </p:nvSpPr>
        <p:spPr>
          <a:xfrm>
            <a:off x="4342583" y="5705361"/>
            <a:ext cx="58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4724845-4E7C-41B7-D774-FE2DC935BE87}"/>
              </a:ext>
            </a:extLst>
          </p:cNvPr>
          <p:cNvSpPr/>
          <p:nvPr/>
        </p:nvSpPr>
        <p:spPr>
          <a:xfrm>
            <a:off x="10777000" y="3027255"/>
            <a:ext cx="1154943" cy="5836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G 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251993" y="5008055"/>
            <a:ext cx="480054" cy="4800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490889" y="4015868"/>
            <a:ext cx="480054" cy="4800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5631527" y="3855199"/>
            <a:ext cx="480054" cy="4800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761668" y="1814411"/>
            <a:ext cx="480054" cy="4800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5817970" y="2669763"/>
            <a:ext cx="480054" cy="4800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97530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1" grpId="1" animBg="1"/>
      <p:bldP spid="101" grpId="2" animBg="1"/>
      <p:bldP spid="101" grpId="3" animBg="1"/>
      <p:bldP spid="102" grpId="0" animBg="1"/>
      <p:bldP spid="103" grpId="0" animBg="1"/>
      <p:bldP spid="106" grpId="0" animBg="1"/>
      <p:bldP spid="107" grpId="0" animBg="1"/>
      <p:bldP spid="105" grpId="0" animBg="1"/>
      <p:bldP spid="104" grpId="0" animBg="1"/>
      <p:bldP spid="104" grpId="1" animBg="1"/>
      <p:bldP spid="104" grpId="2" animBg="1"/>
      <p:bldP spid="104" grpId="3" animBg="1"/>
      <p:bldP spid="110" grpId="0" animBg="1"/>
      <p:bldP spid="111" grpId="0" animBg="1"/>
      <p:bldP spid="112" grpId="0" animBg="1"/>
      <p:bldP spid="114" grpId="0" animBg="1"/>
      <p:bldP spid="116" grpId="0" animBg="1"/>
      <p:bldP spid="119" grpId="0" animBg="1"/>
      <p:bldP spid="121" grpId="0" animBg="1"/>
      <p:bldP spid="126" grpId="0" animBg="1"/>
      <p:bldP spid="129" grpId="0" animBg="1"/>
      <p:bldP spid="129" grpId="1" animBg="1"/>
      <p:bldP spid="129" grpId="2" animBg="1"/>
      <p:bldP spid="129" grpId="3" animBg="1"/>
      <p:bldP spid="130" grpId="0" animBg="1"/>
      <p:bldP spid="37" grpId="0" animBg="1"/>
      <p:bldP spid="38" grpId="0" animBg="1"/>
      <p:bldP spid="38" grpId="1" animBg="1"/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6" grpId="0" animBg="1"/>
      <p:bldP spid="46" grpId="1" animBg="1"/>
      <p:bldP spid="47" grpId="0"/>
      <p:bldP spid="49" grpId="0"/>
      <p:bldP spid="50" grpId="0" animBg="1"/>
      <p:bldP spid="50" grpId="1" animBg="1"/>
      <p:bldP spid="52" grpId="0" animBg="1"/>
      <p:bldP spid="52" grpId="1" animBg="1"/>
      <p:bldP spid="53" grpId="0"/>
      <p:bldP spid="55" grpId="0"/>
      <p:bldP spid="56" grpId="0"/>
      <p:bldP spid="58" grpId="0"/>
      <p:bldP spid="59" grpId="0" animBg="1"/>
      <p:bldP spid="62" grpId="0"/>
      <p:bldP spid="64" grpId="0"/>
      <p:bldP spid="65" grpId="0" animBg="1"/>
      <p:bldP spid="65" grpId="1" animBg="1"/>
      <p:bldP spid="125" grpId="0" animBg="1"/>
      <p:bldP spid="125" grpId="1" animBg="1"/>
      <p:bldP spid="125" grpId="2" animBg="1"/>
      <p:bldP spid="125" grpId="3" animBg="1"/>
      <p:bldP spid="109" grpId="0" animBg="1"/>
      <p:bldP spid="109" grpId="1" animBg="1"/>
      <p:bldP spid="109" grpId="2" animBg="1"/>
      <p:bldP spid="109" grpId="3" animBg="1"/>
      <p:bldP spid="109" grpId="4" animBg="1"/>
      <p:bldP spid="109" grpId="5" animBg="1"/>
      <p:bldP spid="113" grpId="0" animBg="1"/>
      <p:bldP spid="113" grpId="1" animBg="1"/>
      <p:bldP spid="113" grpId="2" animBg="1"/>
      <p:bldP spid="113" grpId="3" animBg="1"/>
      <p:bldP spid="120" grpId="0" animBg="1"/>
      <p:bldP spid="120" grpId="1" animBg="1"/>
      <p:bldP spid="118" grpId="0" animBg="1"/>
      <p:bldP spid="1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E1889-62F8-438F-BB08-346553783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2D260D-A0DA-45DF-9F25-A4CB9D5A37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/>
                  <a:t>Running time?</a:t>
                </a:r>
              </a:p>
              <a:p>
                <a:pPr lvl="1"/>
                <a:r>
                  <a:rPr lang="en-US" sz="2800" dirty="0"/>
                  <a:t>Same as BFS: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(i.e.,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)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You can rewrite DFS to be an iterative method (that explicitly uses a stack data structure). Use that in place of the call stack.</a:t>
                </a:r>
              </a:p>
              <a:p>
                <a:r>
                  <a:rPr lang="en-US" sz="2800" dirty="0"/>
                  <a:t>Getting the details right is actually pretty annoying/subtle.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Next: Using BFS, DFS and other algorithms to solve problems!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2D260D-A0DA-45DF-9F25-A4CB9D5A37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411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0F6B4-A471-09C7-129E-F5BC51DD2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DFS for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F4CEF-F7E3-1BFB-4E75-41C930666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Applications for DFS (and BFS) are often:</a:t>
            </a:r>
          </a:p>
          <a:p>
            <a:r>
              <a:rPr lang="en-US" sz="2800" dirty="0"/>
              <a:t>Run [D/B]FS, and do some extra bookkeeping. </a:t>
            </a:r>
          </a:p>
          <a:p>
            <a:pPr lvl="1"/>
            <a:r>
              <a:rPr lang="en-US" sz="2400" dirty="0"/>
              <a:t>Many applications work (easily) with only one ordering.</a:t>
            </a:r>
          </a:p>
          <a:p>
            <a:endParaRPr lang="en-US" sz="2800" dirty="0"/>
          </a:p>
          <a:p>
            <a:r>
              <a:rPr lang="en-US" sz="2800" dirty="0"/>
              <a:t>For DFS, it’s common to classify based on “start” and “finish” times</a:t>
            </a:r>
          </a:p>
          <a:p>
            <a:r>
              <a:rPr lang="en-US" sz="2800" dirty="0"/>
              <a:t>When vertices go on the (call) stack, and when they come off. </a:t>
            </a:r>
          </a:p>
        </p:txBody>
      </p:sp>
    </p:spTree>
    <p:extLst>
      <p:ext uri="{BB962C8B-B14F-4D97-AF65-F5344CB8AC3E}">
        <p14:creationId xmlns:p14="http://schemas.microsoft.com/office/powerpoint/2010/main" val="29632860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15-graphs</Template>
  <TotalTime>257</TotalTime>
  <Words>3757</Words>
  <Application>Microsoft Office PowerPoint</Application>
  <PresentationFormat>Widescreen</PresentationFormat>
  <Paragraphs>745</Paragraphs>
  <Slides>42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Aptos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Graph Search</vt:lpstr>
      <vt:lpstr>What do we do with graphs</vt:lpstr>
      <vt:lpstr>BFS</vt:lpstr>
      <vt:lpstr>Breadth First Search</vt:lpstr>
      <vt:lpstr>Breadth First Search</vt:lpstr>
      <vt:lpstr>Depth First Search (DFS)</vt:lpstr>
      <vt:lpstr>Depth First Search</vt:lpstr>
      <vt:lpstr>DFS</vt:lpstr>
      <vt:lpstr>DFS for applications</vt:lpstr>
      <vt:lpstr>Depth First Search</vt:lpstr>
      <vt:lpstr>What do we use DFS for?</vt:lpstr>
      <vt:lpstr>Depth First Search</vt:lpstr>
      <vt:lpstr>What do we use DFS for?</vt:lpstr>
      <vt:lpstr>Edge Classification (DFS,directed graphs)</vt:lpstr>
      <vt:lpstr>Try it Yourselves!</vt:lpstr>
      <vt:lpstr>Try it Yourselves!</vt:lpstr>
      <vt:lpstr>Another Search Application</vt:lpstr>
      <vt:lpstr>Breadth First Search</vt:lpstr>
      <vt:lpstr>Extra Practice</vt:lpstr>
      <vt:lpstr>Extra Practice</vt:lpstr>
      <vt:lpstr>Shortest Paths</vt:lpstr>
      <vt:lpstr>Representing Maps as Graphs</vt:lpstr>
      <vt:lpstr>Representing Maps as Graphs</vt:lpstr>
      <vt:lpstr>Shortest Paths</vt:lpstr>
      <vt:lpstr>Shortest Paths</vt:lpstr>
      <vt:lpstr>Unweighted Graphs</vt:lpstr>
      <vt:lpstr>Unweighted Graphs</vt:lpstr>
      <vt:lpstr>Unweighted Graphs: Key Idea</vt:lpstr>
      <vt:lpstr>Unweighted Graphs</vt:lpstr>
      <vt:lpstr>Unweighted Graphs</vt:lpstr>
      <vt:lpstr>What about the target vertex?</vt:lpstr>
      <vt:lpstr>One more Graph Algorithm</vt:lpstr>
      <vt:lpstr>Problem 1: Ordering Dependencies</vt:lpstr>
      <vt:lpstr>Problem 1: Ordering Dependencies </vt:lpstr>
      <vt:lpstr>Topological Ordering</vt:lpstr>
      <vt:lpstr>Can we always order a graph?</vt:lpstr>
      <vt:lpstr>Ordering a DAG</vt:lpstr>
      <vt:lpstr>Ordering a DAG</vt:lpstr>
      <vt:lpstr>How Do We Find a Topological Ordering?</vt:lpstr>
      <vt:lpstr>What’s the running time?</vt:lpstr>
      <vt:lpstr>Finding a Topological Ordering </vt:lpstr>
      <vt:lpstr>What we’ve seen so far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Weber</dc:creator>
  <cp:lastModifiedBy>Robert Weber</cp:lastModifiedBy>
  <cp:revision>6</cp:revision>
  <cp:lastPrinted>2025-05-07T19:17:20Z</cp:lastPrinted>
  <dcterms:created xsi:type="dcterms:W3CDTF">2025-05-07T15:00:54Z</dcterms:created>
  <dcterms:modified xsi:type="dcterms:W3CDTF">2025-05-07T19:18:06Z</dcterms:modified>
</cp:coreProperties>
</file>