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309" r:id="rId3"/>
    <p:sldId id="258" r:id="rId4"/>
    <p:sldId id="259" r:id="rId5"/>
    <p:sldId id="260" r:id="rId6"/>
    <p:sldId id="261" r:id="rId7"/>
    <p:sldId id="262" r:id="rId8"/>
    <p:sldId id="263" r:id="rId9"/>
    <p:sldId id="264" r:id="rId10"/>
    <p:sldId id="267" r:id="rId11"/>
    <p:sldId id="272" r:id="rId12"/>
    <p:sldId id="268" r:id="rId13"/>
    <p:sldId id="270" r:id="rId14"/>
    <p:sldId id="273" r:id="rId15"/>
    <p:sldId id="289" r:id="rId16"/>
    <p:sldId id="291" r:id="rId17"/>
    <p:sldId id="285" r:id="rId18"/>
    <p:sldId id="287" r:id="rId19"/>
    <p:sldId id="288" r:id="rId20"/>
    <p:sldId id="290" r:id="rId21"/>
    <p:sldId id="275" r:id="rId22"/>
    <p:sldId id="276" r:id="rId23"/>
    <p:sldId id="278" r:id="rId24"/>
    <p:sldId id="294" r:id="rId25"/>
    <p:sldId id="296" r:id="rId26"/>
    <p:sldId id="295" r:id="rId27"/>
    <p:sldId id="300" r:id="rId28"/>
    <p:sldId id="301" r:id="rId29"/>
    <p:sldId id="279" r:id="rId30"/>
    <p:sldId id="284" r:id="rId31"/>
    <p:sldId id="281" r:id="rId32"/>
    <p:sldId id="282" r:id="rId33"/>
    <p:sldId id="283" r:id="rId34"/>
    <p:sldId id="297" r:id="rId35"/>
    <p:sldId id="298" r:id="rId36"/>
    <p:sldId id="299" r:id="rId37"/>
    <p:sldId id="302" r:id="rId38"/>
    <p:sldId id="292"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C46"/>
    <a:srgbClr val="305C2E"/>
    <a:srgbClr val="5AA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5" d="100"/>
          <a:sy n="65" d="100"/>
        </p:scale>
        <p:origin x="64"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FC6F4-18CE-49CF-9401-FA7D8C876862}" type="datetimeFigureOut">
              <a:rPr lang="en-US" smtClean="0"/>
              <a:t>5/5/2025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C8073-2FAD-4E28-B16E-FB1FA4173113}" type="slidenum">
              <a:rPr lang="en-US" smtClean="0"/>
              <a:t>‹#›</a:t>
            </a:fld>
            <a:endParaRPr lang="en-US"/>
          </a:p>
        </p:txBody>
      </p:sp>
    </p:spTree>
    <p:extLst>
      <p:ext uri="{BB962C8B-B14F-4D97-AF65-F5344CB8AC3E}">
        <p14:creationId xmlns:p14="http://schemas.microsoft.com/office/powerpoint/2010/main" val="148760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7EF60-7483-456E-8817-A81B52D43FE7}"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8C727-CA07-4FD2-BC73-23058954B38E}" type="slidenum">
              <a:rPr lang="en-US" smtClean="0"/>
              <a:t>‹#›</a:t>
            </a:fld>
            <a:endParaRPr lang="en-US"/>
          </a:p>
        </p:txBody>
      </p:sp>
    </p:spTree>
    <p:extLst>
      <p:ext uri="{BB962C8B-B14F-4D97-AF65-F5344CB8AC3E}">
        <p14:creationId xmlns:p14="http://schemas.microsoft.com/office/powerpoint/2010/main" val="24952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Terminology here varies by source. This is what the textbook uses – some people use walk instead of path’ and reserve path for what we called a simple path.</a:t>
            </a:r>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257779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Terminology here varies by source. This is what the textbook uses – some people use walk instead of path’ and reserve path for what we called a simple path.</a:t>
            </a:r>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386080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281797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importance of returning visited and re-assigning it after each call</a:t>
            </a:r>
          </a:p>
        </p:txBody>
      </p:sp>
      <p:sp>
        <p:nvSpPr>
          <p:cNvPr id="4" name="Slide Number Placeholder 3"/>
          <p:cNvSpPr>
            <a:spLocks noGrp="1"/>
          </p:cNvSpPr>
          <p:nvPr>
            <p:ph type="sldNum" sz="quarter" idx="10"/>
          </p:nvPr>
        </p:nvSpPr>
        <p:spPr/>
        <p:txBody>
          <a:bodyPr/>
          <a:lstStyle/>
          <a:p>
            <a:fld id="{93B336D0-BB87-4158-9DDA-BA914A234D18}" type="slidenum">
              <a:rPr lang="en-US" smtClean="0"/>
              <a:t>33</a:t>
            </a:fld>
            <a:endParaRPr lang="en-US"/>
          </a:p>
        </p:txBody>
      </p:sp>
    </p:spTree>
    <p:extLst>
      <p:ext uri="{BB962C8B-B14F-4D97-AF65-F5344CB8AC3E}">
        <p14:creationId xmlns:p14="http://schemas.microsoft.com/office/powerpoint/2010/main" val="417337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C4DB422-95B6-4BAD-A8EC-1A3317C2A318}"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53213-C2EC-46CB-A667-B71239F4EEC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7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D3F94A6F-FD28-411F-AEFE-9475796B53E2}" type="datetime1">
              <a:rPr lang="en-US" smtClean="0"/>
              <a:t>5/5/2025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9C53213-C2EC-46CB-A667-B71239F4EEC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65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E6484F9-4856-4104-8216-B1E9EC91EC8E}" type="datetime1">
              <a:rPr lang="en-US" smtClean="0"/>
              <a:t>5/5/2025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9C53213-C2EC-46CB-A667-B71239F4EEC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7201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C3C3F-788C-4DA6-BA03-C69E4876CD4C}"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53213-C2EC-46CB-A667-B71239F4EEC4}" type="slidenum">
              <a:rPr lang="en-US" smtClean="0"/>
              <a:t>‹#›</a:t>
            </a:fld>
            <a:endParaRPr lang="en-US"/>
          </a:p>
        </p:txBody>
      </p:sp>
    </p:spTree>
    <p:extLst>
      <p:ext uri="{BB962C8B-B14F-4D97-AF65-F5344CB8AC3E}">
        <p14:creationId xmlns:p14="http://schemas.microsoft.com/office/powerpoint/2010/main" val="158910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E475C1-8478-4CCC-BC19-76113D34FC46}"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53213-C2EC-46CB-A667-B71239F4EEC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40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D8E43C-63D0-46AE-81FB-DC629009A477}" type="datetime1">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53213-C2EC-46CB-A667-B71239F4EEC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5930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CC3A6864-9844-499F-B30B-F849A8E785FD}" type="datetime1">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53213-C2EC-46CB-A667-B71239F4EEC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01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20F1A7-1D11-433B-9DEE-85E0AB026BB0}" type="datetime1">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53213-C2EC-46CB-A667-B71239F4EEC4}" type="slidenum">
              <a:rPr lang="en-US" smtClean="0"/>
              <a:t>‹#›</a:t>
            </a:fld>
            <a:endParaRPr lang="en-US"/>
          </a:p>
        </p:txBody>
      </p:sp>
    </p:spTree>
    <p:extLst>
      <p:ext uri="{BB962C8B-B14F-4D97-AF65-F5344CB8AC3E}">
        <p14:creationId xmlns:p14="http://schemas.microsoft.com/office/powerpoint/2010/main" val="295727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B8E64-BE21-40EE-93AB-35C7C4BFA4DD}" type="datetime1">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53213-C2EC-46CB-A667-B71239F4EEC4}" type="slidenum">
              <a:rPr lang="en-US" smtClean="0"/>
              <a:t>‹#›</a:t>
            </a:fld>
            <a:endParaRPr lang="en-US"/>
          </a:p>
        </p:txBody>
      </p:sp>
    </p:spTree>
    <p:extLst>
      <p:ext uri="{BB962C8B-B14F-4D97-AF65-F5344CB8AC3E}">
        <p14:creationId xmlns:p14="http://schemas.microsoft.com/office/powerpoint/2010/main" val="36054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135F54-66D0-455B-B3E4-516B6F1A116D}" type="datetime1">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53213-C2EC-46CB-A667-B71239F4EEC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9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725CF2F-620B-4C04-86AF-82AA8C568F91}" type="datetime1">
              <a:rPr lang="en-US" smtClean="0"/>
              <a:t>5/5/2025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9C53213-C2EC-46CB-A667-B71239F4EEC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52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7968D40-90B0-460A-B7BB-124268AF856A}" type="datetime1">
              <a:rPr lang="en-US" smtClean="0"/>
              <a:t>5/5/2025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9C53213-C2EC-46CB-A667-B71239F4EEC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15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08.png"/><Relationship Id="rId8" Type="http://schemas.openxmlformats.org/officeDocument/2006/relationships/image" Target="../media/image103.png"/><Relationship Id="rId26" Type="http://schemas.openxmlformats.org/officeDocument/2006/relationships/image" Target="../media/image221.png"/><Relationship Id="rId12" Type="http://schemas.openxmlformats.org/officeDocument/2006/relationships/image" Target="../media/image107.png"/><Relationship Id="rId17" Type="http://schemas.openxmlformats.org/officeDocument/2006/relationships/image" Target="../media/image112.png"/><Relationship Id="rId7" Type="http://schemas.openxmlformats.org/officeDocument/2006/relationships/image" Target="../media/image102.png"/><Relationship Id="rId25" Type="http://schemas.openxmlformats.org/officeDocument/2006/relationships/image" Target="../media/image220.png"/><Relationship Id="rId16" Type="http://schemas.openxmlformats.org/officeDocument/2006/relationships/image" Target="../media/image111.png"/><Relationship Id="rId29" Type="http://schemas.openxmlformats.org/officeDocument/2006/relationships/image" Target="../media/image251.png"/><Relationship Id="rId2" Type="http://schemas.openxmlformats.org/officeDocument/2006/relationships/image" Target="../media/image97.png"/><Relationship Id="rId1" Type="http://schemas.openxmlformats.org/officeDocument/2006/relationships/slideLayout" Target="../slideLayouts/slideLayout2.xml"/><Relationship Id="rId11" Type="http://schemas.openxmlformats.org/officeDocument/2006/relationships/image" Target="../media/image106.png"/><Relationship Id="rId6" Type="http://schemas.openxmlformats.org/officeDocument/2006/relationships/image" Target="../media/image101.png"/><Relationship Id="rId24" Type="http://schemas.openxmlformats.org/officeDocument/2006/relationships/image" Target="../media/image219.png"/><Relationship Id="rId5" Type="http://schemas.openxmlformats.org/officeDocument/2006/relationships/image" Target="../media/image100.png"/><Relationship Id="rId15" Type="http://schemas.openxmlformats.org/officeDocument/2006/relationships/image" Target="../media/image110.png"/><Relationship Id="rId28" Type="http://schemas.openxmlformats.org/officeDocument/2006/relationships/image" Target="../media/image249.png"/><Relationship Id="rId10" Type="http://schemas.openxmlformats.org/officeDocument/2006/relationships/image" Target="../media/image105.png"/><Relationship Id="rId9" Type="http://schemas.openxmlformats.org/officeDocument/2006/relationships/image" Target="../media/image104.png"/><Relationship Id="rId14" Type="http://schemas.openxmlformats.org/officeDocument/2006/relationships/image" Target="../media/image109.png"/><Relationship Id="rId4" Type="http://schemas.openxmlformats.org/officeDocument/2006/relationships/image" Target="../media/image99.png"/><Relationship Id="rId27" Type="http://schemas.openxmlformats.org/officeDocument/2006/relationships/image" Target="../media/image2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a:t>
            </a:r>
          </a:p>
        </p:txBody>
      </p:sp>
      <p:sp>
        <p:nvSpPr>
          <p:cNvPr id="3" name="Subtitle 2"/>
          <p:cNvSpPr>
            <a:spLocks noGrp="1"/>
          </p:cNvSpPr>
          <p:nvPr>
            <p:ph type="subTitle" idx="1"/>
          </p:nvPr>
        </p:nvSpPr>
        <p:spPr/>
        <p:txBody>
          <a:bodyPr/>
          <a:lstStyle/>
          <a:p>
            <a:r>
              <a:rPr lang="en-US" dirty="0"/>
              <a:t>CSE 332 Spring 2025</a:t>
            </a:r>
          </a:p>
          <a:p>
            <a:r>
              <a:rPr lang="en-US" dirty="0"/>
              <a:t>Lecture 15</a:t>
            </a:r>
          </a:p>
        </p:txBody>
      </p:sp>
      <p:pic>
        <p:nvPicPr>
          <p:cNvPr id="4" name="Picture 3">
            <a:extLst>
              <a:ext uri="{FF2B5EF4-FFF2-40B4-BE49-F238E27FC236}">
                <a16:creationId xmlns:a16="http://schemas.microsoft.com/office/drawing/2014/main" id="{FEB9EC4A-C1DF-45A1-93EA-60BB7A5F5131}"/>
              </a:ext>
            </a:extLst>
          </p:cNvPr>
          <p:cNvPicPr>
            <a:picLocks noChangeAspect="1"/>
          </p:cNvPicPr>
          <p:nvPr/>
        </p:nvPicPr>
        <p:blipFill rotWithShape="1">
          <a:blip r:embed="rId2">
            <a:extLst>
              <a:ext uri="{28A0092B-C50C-407E-A947-70E740481C1C}">
                <a14:useLocalDpi xmlns:a14="http://schemas.microsoft.com/office/drawing/2010/main" val="0"/>
              </a:ext>
            </a:extLst>
          </a:blip>
          <a:srcRect r="8051"/>
          <a:stretch/>
        </p:blipFill>
        <p:spPr>
          <a:xfrm>
            <a:off x="0" y="-38508"/>
            <a:ext cx="12252960" cy="4627084"/>
          </a:xfrm>
          <a:prstGeom prst="rect">
            <a:avLst/>
          </a:prstGeom>
        </p:spPr>
      </p:pic>
    </p:spTree>
    <p:extLst>
      <p:ext uri="{BB962C8B-B14F-4D97-AF65-F5344CB8AC3E}">
        <p14:creationId xmlns:p14="http://schemas.microsoft.com/office/powerpoint/2010/main" val="333960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EB7B-4DB4-42B8-A5B2-3682AE24E9FB}"/>
              </a:ext>
            </a:extLst>
          </p:cNvPr>
          <p:cNvSpPr>
            <a:spLocks noGrp="1"/>
          </p:cNvSpPr>
          <p:nvPr>
            <p:ph type="title"/>
          </p:nvPr>
        </p:nvSpPr>
        <p:spPr/>
        <p:txBody>
          <a:bodyPr/>
          <a:lstStyle/>
          <a:p>
            <a:r>
              <a:rPr lang="en-US" dirty="0"/>
              <a:t>Solving Recurrences III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B4D82A-0186-4883-B556-63AAD81099CB}"/>
                  </a:ext>
                </a:extLst>
              </p:cNvPr>
              <p:cNvSpPr txBox="1"/>
              <p:nvPr/>
            </p:nvSpPr>
            <p:spPr>
              <a:xfrm>
                <a:off x="4391506" y="1322851"/>
                <a:ext cx="595868"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m:rPr>
                              <m:sty m:val="p"/>
                            </m:rPr>
                            <a:rPr lang="en-US" i="1" smtClean="0">
                              <a:latin typeface="Cambria Math" panose="02040503050406030204" pitchFamily="18" charset="0"/>
                            </a:rPr>
                            <m:t>n</m:t>
                          </m:r>
                        </m:e>
                        <m:sup>
                          <m:r>
                            <a:rPr lang="en-US" b="0" i="1" smtClean="0">
                              <a:latin typeface="Cambria Math" panose="02040503050406030204" pitchFamily="18" charset="0"/>
                            </a:rPr>
                            <m:t>2</m:t>
                          </m:r>
                        </m:sup>
                      </m:sSup>
                    </m:oMath>
                  </m:oMathPara>
                </a14:m>
                <a:endParaRPr lang="en-US" dirty="0"/>
              </a:p>
            </p:txBody>
          </p:sp>
        </mc:Choice>
        <mc:Fallback xmlns="">
          <p:sp>
            <p:nvSpPr>
              <p:cNvPr id="13" name="TextBox 12">
                <a:extLst>
                  <a:ext uri="{FF2B5EF4-FFF2-40B4-BE49-F238E27FC236}">
                    <a16:creationId xmlns:a16="http://schemas.microsoft.com/office/drawing/2014/main" id="{9FB4D82A-0186-4883-B556-63AAD81099CB}"/>
                  </a:ext>
                </a:extLst>
              </p:cNvPr>
              <p:cNvSpPr txBox="1">
                <a:spLocks noRot="1" noChangeAspect="1" noMove="1" noResize="1" noEditPoints="1" noAdjustHandles="1" noChangeArrowheads="1" noChangeShapeType="1" noTextEdit="1"/>
              </p:cNvSpPr>
              <p:nvPr/>
            </p:nvSpPr>
            <p:spPr>
              <a:xfrm>
                <a:off x="4391506" y="1322851"/>
                <a:ext cx="595868"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252810" y="3015042"/>
            <a:ext cx="8801027" cy="1413838"/>
            <a:chOff x="252810" y="3015042"/>
            <a:chExt cx="8801027" cy="1413838"/>
          </a:xfrm>
        </p:grpSpPr>
        <p:cxnSp>
          <p:nvCxnSpPr>
            <p:cNvPr id="45" name="Straight Connector 44">
              <a:extLst>
                <a:ext uri="{FF2B5EF4-FFF2-40B4-BE49-F238E27FC236}">
                  <a16:creationId xmlns:a16="http://schemas.microsoft.com/office/drawing/2014/main" id="{3AEE1886-EFC5-42C8-B6FF-CDD6ED262E47}"/>
                </a:ext>
              </a:extLst>
            </p:cNvPr>
            <p:cNvCxnSpPr>
              <a:cxnSpLocks/>
              <a:endCxn id="108" idx="0"/>
            </p:cNvCxnSpPr>
            <p:nvPr/>
          </p:nvCxnSpPr>
          <p:spPr>
            <a:xfrm flipH="1">
              <a:off x="684050" y="3015042"/>
              <a:ext cx="963262" cy="77339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D131DB6-C2B8-44F9-B56F-DFBE316A09FA}"/>
                </a:ext>
              </a:extLst>
            </p:cNvPr>
            <p:cNvCxnSpPr>
              <a:cxnSpLocks/>
              <a:endCxn id="113" idx="0"/>
            </p:cNvCxnSpPr>
            <p:nvPr/>
          </p:nvCxnSpPr>
          <p:spPr>
            <a:xfrm>
              <a:off x="2500460" y="3018135"/>
              <a:ext cx="159052" cy="76068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F6EB30F6-C6F7-4AF4-B01E-653073D8875A}"/>
                </a:ext>
              </a:extLst>
            </p:cNvPr>
            <p:cNvCxnSpPr>
              <a:cxnSpLocks/>
              <a:stCxn id="14" idx="2"/>
              <a:endCxn id="112" idx="0"/>
            </p:cNvCxnSpPr>
            <p:nvPr/>
          </p:nvCxnSpPr>
          <p:spPr>
            <a:xfrm flipH="1">
              <a:off x="1676867" y="3015042"/>
              <a:ext cx="401685" cy="77339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D1C6C327-AB17-4A39-9475-4D275479F19F}"/>
                    </a:ext>
                  </a:extLst>
                </p:cNvPr>
                <p:cNvSpPr txBox="1"/>
                <p:nvPr/>
              </p:nvSpPr>
              <p:spPr>
                <a:xfrm>
                  <a:off x="252810" y="3788436"/>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08" name="TextBox 107">
                  <a:extLst>
                    <a:ext uri="{FF2B5EF4-FFF2-40B4-BE49-F238E27FC236}">
                      <a16:creationId xmlns:a16="http://schemas.microsoft.com/office/drawing/2014/main" id="{D1C6C327-AB17-4A39-9475-4D275479F19F}"/>
                    </a:ext>
                  </a:extLst>
                </p:cNvPr>
                <p:cNvSpPr txBox="1">
                  <a:spLocks noRot="1" noChangeAspect="1" noMove="1" noResize="1" noEditPoints="1" noAdjustHandles="1" noChangeArrowheads="1" noChangeShapeType="1" noTextEdit="1"/>
                </p:cNvSpPr>
                <p:nvPr/>
              </p:nvSpPr>
              <p:spPr>
                <a:xfrm>
                  <a:off x="252810" y="3788436"/>
                  <a:ext cx="862479" cy="636841"/>
                </a:xfrm>
                <a:prstGeom prst="rect">
                  <a:avLst/>
                </a:prstGeom>
                <a:blipFill>
                  <a:blip r:embed="rId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38B2EF6C-665F-407A-AAE4-2745CC399F06}"/>
                    </a:ext>
                  </a:extLst>
                </p:cNvPr>
                <p:cNvSpPr txBox="1"/>
                <p:nvPr/>
              </p:nvSpPr>
              <p:spPr>
                <a:xfrm>
                  <a:off x="1245627" y="3788436"/>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2" name="TextBox 111">
                  <a:extLst>
                    <a:ext uri="{FF2B5EF4-FFF2-40B4-BE49-F238E27FC236}">
                      <a16:creationId xmlns:a16="http://schemas.microsoft.com/office/drawing/2014/main" id="{38B2EF6C-665F-407A-AAE4-2745CC399F06}"/>
                    </a:ext>
                  </a:extLst>
                </p:cNvPr>
                <p:cNvSpPr txBox="1">
                  <a:spLocks noRot="1" noChangeAspect="1" noMove="1" noResize="1" noEditPoints="1" noAdjustHandles="1" noChangeArrowheads="1" noChangeShapeType="1" noTextEdit="1"/>
                </p:cNvSpPr>
                <p:nvPr/>
              </p:nvSpPr>
              <p:spPr>
                <a:xfrm>
                  <a:off x="1245627" y="3788436"/>
                  <a:ext cx="862479" cy="636841"/>
                </a:xfrm>
                <a:prstGeom prst="rect">
                  <a:avLst/>
                </a:prstGeom>
                <a:blipFill>
                  <a:blip r:embed="rId1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8A396D62-D728-4CB8-AC79-A615D8F37B96}"/>
                    </a:ext>
                  </a:extLst>
                </p:cNvPr>
                <p:cNvSpPr txBox="1"/>
                <p:nvPr/>
              </p:nvSpPr>
              <p:spPr>
                <a:xfrm>
                  <a:off x="2228272" y="3778815"/>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3" name="TextBox 112">
                  <a:extLst>
                    <a:ext uri="{FF2B5EF4-FFF2-40B4-BE49-F238E27FC236}">
                      <a16:creationId xmlns:a16="http://schemas.microsoft.com/office/drawing/2014/main" id="{8A396D62-D728-4CB8-AC79-A615D8F37B96}"/>
                    </a:ext>
                  </a:extLst>
                </p:cNvPr>
                <p:cNvSpPr txBox="1">
                  <a:spLocks noRot="1" noChangeAspect="1" noMove="1" noResize="1" noEditPoints="1" noAdjustHandles="1" noChangeArrowheads="1" noChangeShapeType="1" noTextEdit="1"/>
                </p:cNvSpPr>
                <p:nvPr/>
              </p:nvSpPr>
              <p:spPr>
                <a:xfrm>
                  <a:off x="2228272" y="3778815"/>
                  <a:ext cx="862479" cy="636841"/>
                </a:xfrm>
                <a:prstGeom prst="rect">
                  <a:avLst/>
                </a:prstGeom>
                <a:blipFill>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CEF9C01-D822-4195-A247-A1F8DD955417}"/>
                    </a:ext>
                  </a:extLst>
                </p:cNvPr>
                <p:cNvSpPr txBox="1"/>
                <p:nvPr/>
              </p:nvSpPr>
              <p:spPr>
                <a:xfrm>
                  <a:off x="3217972" y="3782418"/>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4" name="TextBox 113">
                  <a:extLst>
                    <a:ext uri="{FF2B5EF4-FFF2-40B4-BE49-F238E27FC236}">
                      <a16:creationId xmlns:a16="http://schemas.microsoft.com/office/drawing/2014/main" id="{FCEF9C01-D822-4195-A247-A1F8DD955417}"/>
                    </a:ext>
                  </a:extLst>
                </p:cNvPr>
                <p:cNvSpPr txBox="1">
                  <a:spLocks noRot="1" noChangeAspect="1" noMove="1" noResize="1" noEditPoints="1" noAdjustHandles="1" noChangeArrowheads="1" noChangeShapeType="1" noTextEdit="1"/>
                </p:cNvSpPr>
                <p:nvPr/>
              </p:nvSpPr>
              <p:spPr>
                <a:xfrm>
                  <a:off x="3217972" y="3782418"/>
                  <a:ext cx="862479" cy="636841"/>
                </a:xfrm>
                <a:prstGeom prst="rect">
                  <a:avLst/>
                </a:prstGeom>
                <a:blipFill>
                  <a:blip r:embed="rId1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43D4320-EED5-496D-9C09-8B6A0908564E}"/>
                    </a:ext>
                  </a:extLst>
                </p:cNvPr>
                <p:cNvSpPr txBox="1"/>
                <p:nvPr/>
              </p:nvSpPr>
              <p:spPr>
                <a:xfrm>
                  <a:off x="4210789" y="3782418"/>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5" name="TextBox 114">
                  <a:extLst>
                    <a:ext uri="{FF2B5EF4-FFF2-40B4-BE49-F238E27FC236}">
                      <a16:creationId xmlns:a16="http://schemas.microsoft.com/office/drawing/2014/main" id="{E43D4320-EED5-496D-9C09-8B6A0908564E}"/>
                    </a:ext>
                  </a:extLst>
                </p:cNvPr>
                <p:cNvSpPr txBox="1">
                  <a:spLocks noRot="1" noChangeAspect="1" noMove="1" noResize="1" noEditPoints="1" noAdjustHandles="1" noChangeArrowheads="1" noChangeShapeType="1" noTextEdit="1"/>
                </p:cNvSpPr>
                <p:nvPr/>
              </p:nvSpPr>
              <p:spPr>
                <a:xfrm>
                  <a:off x="4210789" y="3782418"/>
                  <a:ext cx="862479" cy="636841"/>
                </a:xfrm>
                <a:prstGeom prst="rect">
                  <a:avLst/>
                </a:prstGeom>
                <a:blipFill>
                  <a:blip r:embed="rId1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D1FC3F1B-12F5-4997-BB57-D61CB055B557}"/>
                    </a:ext>
                  </a:extLst>
                </p:cNvPr>
                <p:cNvSpPr txBox="1"/>
                <p:nvPr/>
              </p:nvSpPr>
              <p:spPr>
                <a:xfrm>
                  <a:off x="5193434" y="3772797"/>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6" name="TextBox 115">
                  <a:extLst>
                    <a:ext uri="{FF2B5EF4-FFF2-40B4-BE49-F238E27FC236}">
                      <a16:creationId xmlns:a16="http://schemas.microsoft.com/office/drawing/2014/main" id="{D1FC3F1B-12F5-4997-BB57-D61CB055B557}"/>
                    </a:ext>
                  </a:extLst>
                </p:cNvPr>
                <p:cNvSpPr txBox="1">
                  <a:spLocks noRot="1" noChangeAspect="1" noMove="1" noResize="1" noEditPoints="1" noAdjustHandles="1" noChangeArrowheads="1" noChangeShapeType="1" noTextEdit="1"/>
                </p:cNvSpPr>
                <p:nvPr/>
              </p:nvSpPr>
              <p:spPr>
                <a:xfrm>
                  <a:off x="5193434" y="3772797"/>
                  <a:ext cx="862479" cy="636841"/>
                </a:xfrm>
                <a:prstGeom prst="rect">
                  <a:avLst/>
                </a:prstGeom>
                <a:blipFill>
                  <a:blip r:embed="rId1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79F8AB2D-D44E-408C-9553-4E4F574E4BFE}"/>
                    </a:ext>
                  </a:extLst>
                </p:cNvPr>
                <p:cNvSpPr txBox="1"/>
                <p:nvPr/>
              </p:nvSpPr>
              <p:spPr>
                <a:xfrm>
                  <a:off x="6215896" y="3792039"/>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7" name="TextBox 116">
                  <a:extLst>
                    <a:ext uri="{FF2B5EF4-FFF2-40B4-BE49-F238E27FC236}">
                      <a16:creationId xmlns:a16="http://schemas.microsoft.com/office/drawing/2014/main" id="{79F8AB2D-D44E-408C-9553-4E4F574E4BFE}"/>
                    </a:ext>
                  </a:extLst>
                </p:cNvPr>
                <p:cNvSpPr txBox="1">
                  <a:spLocks noRot="1" noChangeAspect="1" noMove="1" noResize="1" noEditPoints="1" noAdjustHandles="1" noChangeArrowheads="1" noChangeShapeType="1" noTextEdit="1"/>
                </p:cNvSpPr>
                <p:nvPr/>
              </p:nvSpPr>
              <p:spPr>
                <a:xfrm>
                  <a:off x="6215896" y="3792039"/>
                  <a:ext cx="862479" cy="636841"/>
                </a:xfrm>
                <a:prstGeom prst="rect">
                  <a:avLst/>
                </a:prstGeom>
                <a:blipFill>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D40CC847-EA43-4B27-90F5-9BC5E8AF48B0}"/>
                    </a:ext>
                  </a:extLst>
                </p:cNvPr>
                <p:cNvSpPr txBox="1"/>
                <p:nvPr/>
              </p:nvSpPr>
              <p:spPr>
                <a:xfrm>
                  <a:off x="7208713" y="3792039"/>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8" name="TextBox 117">
                  <a:extLst>
                    <a:ext uri="{FF2B5EF4-FFF2-40B4-BE49-F238E27FC236}">
                      <a16:creationId xmlns:a16="http://schemas.microsoft.com/office/drawing/2014/main" id="{D40CC847-EA43-4B27-90F5-9BC5E8AF48B0}"/>
                    </a:ext>
                  </a:extLst>
                </p:cNvPr>
                <p:cNvSpPr txBox="1">
                  <a:spLocks noRot="1" noChangeAspect="1" noMove="1" noResize="1" noEditPoints="1" noAdjustHandles="1" noChangeArrowheads="1" noChangeShapeType="1" noTextEdit="1"/>
                </p:cNvSpPr>
                <p:nvPr/>
              </p:nvSpPr>
              <p:spPr>
                <a:xfrm>
                  <a:off x="7208713" y="3792039"/>
                  <a:ext cx="862479" cy="636841"/>
                </a:xfrm>
                <a:prstGeom prst="rect">
                  <a:avLst/>
                </a:prstGeom>
                <a:blipFill>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CC5DF436-A849-4AB3-9916-49FC570FEC4F}"/>
                    </a:ext>
                  </a:extLst>
                </p:cNvPr>
                <p:cNvSpPr txBox="1"/>
                <p:nvPr/>
              </p:nvSpPr>
              <p:spPr>
                <a:xfrm>
                  <a:off x="8191358" y="3782418"/>
                  <a:ext cx="862479" cy="636841"/>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16</m:t>
                                    </m:r>
                                  </m:den>
                                </m:f>
                              </m:e>
                            </m:d>
                          </m:e>
                          <m:sup>
                            <m:r>
                              <a:rPr lang="en-US" b="0" i="1" smtClean="0">
                                <a:latin typeface="Cambria Math" panose="02040503050406030204" pitchFamily="18" charset="0"/>
                              </a:rPr>
                              <m:t>2</m:t>
                            </m:r>
                          </m:sup>
                        </m:sSup>
                      </m:oMath>
                    </m:oMathPara>
                  </a14:m>
                  <a:endParaRPr lang="en-US" dirty="0"/>
                </a:p>
              </p:txBody>
            </p:sp>
          </mc:Choice>
          <mc:Fallback xmlns="">
            <p:sp>
              <p:nvSpPr>
                <p:cNvPr id="119" name="TextBox 118">
                  <a:extLst>
                    <a:ext uri="{FF2B5EF4-FFF2-40B4-BE49-F238E27FC236}">
                      <a16:creationId xmlns:a16="http://schemas.microsoft.com/office/drawing/2014/main" id="{CC5DF436-A849-4AB3-9916-49FC570FEC4F}"/>
                    </a:ext>
                  </a:extLst>
                </p:cNvPr>
                <p:cNvSpPr txBox="1">
                  <a:spLocks noRot="1" noChangeAspect="1" noMove="1" noResize="1" noEditPoints="1" noAdjustHandles="1" noChangeArrowheads="1" noChangeShapeType="1" noTextEdit="1"/>
                </p:cNvSpPr>
                <p:nvPr/>
              </p:nvSpPr>
              <p:spPr>
                <a:xfrm>
                  <a:off x="8191358" y="3782418"/>
                  <a:ext cx="862479" cy="636841"/>
                </a:xfrm>
                <a:prstGeom prst="rect">
                  <a:avLst/>
                </a:prstGeom>
                <a:blipFill>
                  <a:blip r:embed="rId17"/>
                  <a:stretch>
                    <a:fillRect/>
                  </a:stretch>
                </a:blipFill>
                <a:ln>
                  <a:solidFill>
                    <a:schemeClr val="tx1"/>
                  </a:solidFill>
                </a:ln>
              </p:spPr>
              <p:txBody>
                <a:bodyPr/>
                <a:lstStyle/>
                <a:p>
                  <a:r>
                    <a:rPr lang="en-US">
                      <a:noFill/>
                    </a:rPr>
                    <a:t> </a:t>
                  </a:r>
                </a:p>
              </p:txBody>
            </p:sp>
          </mc:Fallback>
        </mc:AlternateContent>
        <p:cxnSp>
          <p:nvCxnSpPr>
            <p:cNvPr id="131" name="Straight Connector 130">
              <a:extLst>
                <a:ext uri="{FF2B5EF4-FFF2-40B4-BE49-F238E27FC236}">
                  <a16:creationId xmlns:a16="http://schemas.microsoft.com/office/drawing/2014/main" id="{710A8150-17EF-48B3-A837-B578C31401C6}"/>
                </a:ext>
              </a:extLst>
            </p:cNvPr>
            <p:cNvCxnSpPr>
              <a:cxnSpLocks/>
              <a:endCxn id="114" idx="0"/>
            </p:cNvCxnSpPr>
            <p:nvPr/>
          </p:nvCxnSpPr>
          <p:spPr>
            <a:xfrm flipH="1">
              <a:off x="3649212" y="3102825"/>
              <a:ext cx="597238" cy="679593"/>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77814A0-DD56-44F0-9DEA-FE0E331C85C8}"/>
                </a:ext>
              </a:extLst>
            </p:cNvPr>
            <p:cNvCxnSpPr>
              <a:cxnSpLocks/>
              <a:endCxn id="116" idx="0"/>
            </p:cNvCxnSpPr>
            <p:nvPr/>
          </p:nvCxnSpPr>
          <p:spPr>
            <a:xfrm>
              <a:off x="5087968" y="3109665"/>
              <a:ext cx="536706" cy="663132"/>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C9A8FDB-7283-4962-9A7E-07732A27502E}"/>
                </a:ext>
              </a:extLst>
            </p:cNvPr>
            <p:cNvCxnSpPr>
              <a:cxnSpLocks/>
              <a:endCxn id="115" idx="0"/>
            </p:cNvCxnSpPr>
            <p:nvPr/>
          </p:nvCxnSpPr>
          <p:spPr>
            <a:xfrm flipH="1">
              <a:off x="4642029" y="3106572"/>
              <a:ext cx="24032" cy="675846"/>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836D4235-E4B5-4849-B1F2-C6D089A4B9BC}"/>
                </a:ext>
              </a:extLst>
            </p:cNvPr>
            <p:cNvCxnSpPr>
              <a:cxnSpLocks/>
              <a:endCxn id="117" idx="0"/>
            </p:cNvCxnSpPr>
            <p:nvPr/>
          </p:nvCxnSpPr>
          <p:spPr>
            <a:xfrm flipH="1">
              <a:off x="6647136" y="3099732"/>
              <a:ext cx="530298" cy="692307"/>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97BB600F-C832-4B98-B14C-529B0D084016}"/>
                </a:ext>
              </a:extLst>
            </p:cNvPr>
            <p:cNvCxnSpPr>
              <a:cxnSpLocks/>
              <a:endCxn id="119" idx="0"/>
            </p:cNvCxnSpPr>
            <p:nvPr/>
          </p:nvCxnSpPr>
          <p:spPr>
            <a:xfrm>
              <a:off x="8030582" y="3102825"/>
              <a:ext cx="592016" cy="679593"/>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A5DE7295-6A71-47EB-98E5-32EC6982CA04}"/>
                </a:ext>
              </a:extLst>
            </p:cNvPr>
            <p:cNvCxnSpPr>
              <a:cxnSpLocks/>
              <a:endCxn id="118" idx="0"/>
            </p:cNvCxnSpPr>
            <p:nvPr/>
          </p:nvCxnSpPr>
          <p:spPr>
            <a:xfrm>
              <a:off x="7608675" y="3099732"/>
              <a:ext cx="31278" cy="692307"/>
            </a:xfrm>
            <a:prstGeom prst="line">
              <a:avLst/>
            </a:prstGeom>
          </p:spPr>
          <p:style>
            <a:lnRef idx="1">
              <a:schemeClr val="dk1"/>
            </a:lnRef>
            <a:fillRef idx="0">
              <a:schemeClr val="dk1"/>
            </a:fillRef>
            <a:effectRef idx="0">
              <a:schemeClr val="dk1"/>
            </a:effectRef>
            <a:fontRef idx="minor">
              <a:schemeClr val="tx1"/>
            </a:fontRef>
          </p:style>
        </p:cxnSp>
      </p:grpSp>
      <p:grpSp>
        <p:nvGrpSpPr>
          <p:cNvPr id="16" name="Group 15"/>
          <p:cNvGrpSpPr/>
          <p:nvPr/>
        </p:nvGrpSpPr>
        <p:grpSpPr>
          <a:xfrm>
            <a:off x="115714" y="4432062"/>
            <a:ext cx="9119942" cy="1334824"/>
            <a:chOff x="115714" y="4432062"/>
            <a:chExt cx="9119942" cy="1334824"/>
          </a:xfrm>
        </p:grpSpPr>
        <p:grpSp>
          <p:nvGrpSpPr>
            <p:cNvPr id="58" name="Group 57">
              <a:extLst>
                <a:ext uri="{FF2B5EF4-FFF2-40B4-BE49-F238E27FC236}">
                  <a16:creationId xmlns:a16="http://schemas.microsoft.com/office/drawing/2014/main" id="{4F2FE4A8-95AE-4681-BFC1-64AA0538D04F}"/>
                </a:ext>
              </a:extLst>
            </p:cNvPr>
            <p:cNvGrpSpPr/>
            <p:nvPr/>
          </p:nvGrpSpPr>
          <p:grpSpPr>
            <a:xfrm>
              <a:off x="129283" y="4439775"/>
              <a:ext cx="346570" cy="850645"/>
              <a:chOff x="294909" y="5415416"/>
              <a:chExt cx="346570" cy="850645"/>
            </a:xfrm>
          </p:grpSpPr>
          <p:cxnSp>
            <p:nvCxnSpPr>
              <p:cNvPr id="104" name="Straight Connector 103">
                <a:extLst>
                  <a:ext uri="{FF2B5EF4-FFF2-40B4-BE49-F238E27FC236}">
                    <a16:creationId xmlns:a16="http://schemas.microsoft.com/office/drawing/2014/main" id="{9240963F-E14E-427F-9EA7-D982E661B7AB}"/>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B581B674-5413-4439-B201-F0919853E828}"/>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66" name="Group 65">
              <a:extLst>
                <a:ext uri="{FF2B5EF4-FFF2-40B4-BE49-F238E27FC236}">
                  <a16:creationId xmlns:a16="http://schemas.microsoft.com/office/drawing/2014/main" id="{60ADF614-F40B-4CE3-8AE7-91B799D5263D}"/>
                </a:ext>
              </a:extLst>
            </p:cNvPr>
            <p:cNvGrpSpPr/>
            <p:nvPr/>
          </p:nvGrpSpPr>
          <p:grpSpPr>
            <a:xfrm>
              <a:off x="810578" y="4446951"/>
              <a:ext cx="346570" cy="850645"/>
              <a:chOff x="736287" y="5414540"/>
              <a:chExt cx="346570" cy="850645"/>
            </a:xfrm>
          </p:grpSpPr>
          <p:cxnSp>
            <p:nvCxnSpPr>
              <p:cNvPr id="88" name="Straight Connector 87">
                <a:extLst>
                  <a:ext uri="{FF2B5EF4-FFF2-40B4-BE49-F238E27FC236}">
                    <a16:creationId xmlns:a16="http://schemas.microsoft.com/office/drawing/2014/main" id="{19D44CD2-E97E-4390-B299-A351B32843EE}"/>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E2171566-0FE4-43A2-8775-FFBC76412020}"/>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44" name="Group 143">
              <a:extLst>
                <a:ext uri="{FF2B5EF4-FFF2-40B4-BE49-F238E27FC236}">
                  <a16:creationId xmlns:a16="http://schemas.microsoft.com/office/drawing/2014/main" id="{BC3B36A8-08BD-41E5-867B-227E2FD66A85}"/>
                </a:ext>
              </a:extLst>
            </p:cNvPr>
            <p:cNvGrpSpPr/>
            <p:nvPr/>
          </p:nvGrpSpPr>
          <p:grpSpPr>
            <a:xfrm>
              <a:off x="477041" y="4446951"/>
              <a:ext cx="346570" cy="913298"/>
              <a:chOff x="661303" y="5414540"/>
              <a:chExt cx="346570" cy="913298"/>
            </a:xfrm>
          </p:grpSpPr>
          <p:cxnSp>
            <p:nvCxnSpPr>
              <p:cNvPr id="145" name="Straight Connector 144">
                <a:extLst>
                  <a:ext uri="{FF2B5EF4-FFF2-40B4-BE49-F238E27FC236}">
                    <a16:creationId xmlns:a16="http://schemas.microsoft.com/office/drawing/2014/main" id="{48708345-CF0F-4BA0-B336-8AD73258ABEA}"/>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46" name="TextBox 145">
                <a:extLst>
                  <a:ext uri="{FF2B5EF4-FFF2-40B4-BE49-F238E27FC236}">
                    <a16:creationId xmlns:a16="http://schemas.microsoft.com/office/drawing/2014/main" id="{74D85F9C-A29D-48D7-A391-4878EFA03888}"/>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48" name="Group 147">
              <a:extLst>
                <a:ext uri="{FF2B5EF4-FFF2-40B4-BE49-F238E27FC236}">
                  <a16:creationId xmlns:a16="http://schemas.microsoft.com/office/drawing/2014/main" id="{D24D8277-72C0-4D16-93B6-3CC792BA5AD9}"/>
                </a:ext>
              </a:extLst>
            </p:cNvPr>
            <p:cNvGrpSpPr/>
            <p:nvPr/>
          </p:nvGrpSpPr>
          <p:grpSpPr>
            <a:xfrm>
              <a:off x="1115289" y="4439775"/>
              <a:ext cx="346570" cy="850645"/>
              <a:chOff x="294909" y="5415416"/>
              <a:chExt cx="346570" cy="850645"/>
            </a:xfrm>
          </p:grpSpPr>
          <p:cxnSp>
            <p:nvCxnSpPr>
              <p:cNvPr id="149" name="Straight Connector 148">
                <a:extLst>
                  <a:ext uri="{FF2B5EF4-FFF2-40B4-BE49-F238E27FC236}">
                    <a16:creationId xmlns:a16="http://schemas.microsoft.com/office/drawing/2014/main" id="{2AECBB21-132E-4575-9837-4DD95C8FD637}"/>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50" name="TextBox 149">
                <a:extLst>
                  <a:ext uri="{FF2B5EF4-FFF2-40B4-BE49-F238E27FC236}">
                    <a16:creationId xmlns:a16="http://schemas.microsoft.com/office/drawing/2014/main" id="{1FBFF792-AAD4-4C53-A038-A4AFF216165B}"/>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51" name="Group 150">
              <a:extLst>
                <a:ext uri="{FF2B5EF4-FFF2-40B4-BE49-F238E27FC236}">
                  <a16:creationId xmlns:a16="http://schemas.microsoft.com/office/drawing/2014/main" id="{9BB4A9D1-804B-4023-8FA8-D0C95C86F3AE}"/>
                </a:ext>
              </a:extLst>
            </p:cNvPr>
            <p:cNvGrpSpPr/>
            <p:nvPr/>
          </p:nvGrpSpPr>
          <p:grpSpPr>
            <a:xfrm>
              <a:off x="1796584" y="4446951"/>
              <a:ext cx="346570" cy="850645"/>
              <a:chOff x="736287" y="5414540"/>
              <a:chExt cx="346570" cy="850645"/>
            </a:xfrm>
          </p:grpSpPr>
          <p:cxnSp>
            <p:nvCxnSpPr>
              <p:cNvPr id="152" name="Straight Connector 151">
                <a:extLst>
                  <a:ext uri="{FF2B5EF4-FFF2-40B4-BE49-F238E27FC236}">
                    <a16:creationId xmlns:a16="http://schemas.microsoft.com/office/drawing/2014/main" id="{296DD801-D3FB-4C05-8A2C-470EAA4FC4C2}"/>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53" name="TextBox 152">
                <a:extLst>
                  <a:ext uri="{FF2B5EF4-FFF2-40B4-BE49-F238E27FC236}">
                    <a16:creationId xmlns:a16="http://schemas.microsoft.com/office/drawing/2014/main" id="{89F9D48A-1C62-4555-87BC-C31506A1EFC3}"/>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54" name="Group 153">
              <a:extLst>
                <a:ext uri="{FF2B5EF4-FFF2-40B4-BE49-F238E27FC236}">
                  <a16:creationId xmlns:a16="http://schemas.microsoft.com/office/drawing/2014/main" id="{AB895CCA-918E-411D-AEFA-0377A300A49E}"/>
                </a:ext>
              </a:extLst>
            </p:cNvPr>
            <p:cNvGrpSpPr/>
            <p:nvPr/>
          </p:nvGrpSpPr>
          <p:grpSpPr>
            <a:xfrm>
              <a:off x="1463047" y="4446951"/>
              <a:ext cx="346570" cy="913298"/>
              <a:chOff x="661303" y="5414540"/>
              <a:chExt cx="346570" cy="913298"/>
            </a:xfrm>
          </p:grpSpPr>
          <p:cxnSp>
            <p:nvCxnSpPr>
              <p:cNvPr id="155" name="Straight Connector 154">
                <a:extLst>
                  <a:ext uri="{FF2B5EF4-FFF2-40B4-BE49-F238E27FC236}">
                    <a16:creationId xmlns:a16="http://schemas.microsoft.com/office/drawing/2014/main" id="{AD0EF47A-31A0-41CC-9202-758D31CA8847}"/>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56" name="TextBox 155">
                <a:extLst>
                  <a:ext uri="{FF2B5EF4-FFF2-40B4-BE49-F238E27FC236}">
                    <a16:creationId xmlns:a16="http://schemas.microsoft.com/office/drawing/2014/main" id="{D3BBB377-4DF8-47A0-9231-A1CA750C3F68}"/>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57" name="Group 156">
              <a:extLst>
                <a:ext uri="{FF2B5EF4-FFF2-40B4-BE49-F238E27FC236}">
                  <a16:creationId xmlns:a16="http://schemas.microsoft.com/office/drawing/2014/main" id="{3067B048-7DA8-4B8B-AD15-E476BADE1E0F}"/>
                </a:ext>
              </a:extLst>
            </p:cNvPr>
            <p:cNvGrpSpPr/>
            <p:nvPr/>
          </p:nvGrpSpPr>
          <p:grpSpPr>
            <a:xfrm>
              <a:off x="2117644" y="4439775"/>
              <a:ext cx="346570" cy="850645"/>
              <a:chOff x="294909" y="5415416"/>
              <a:chExt cx="346570" cy="850645"/>
            </a:xfrm>
          </p:grpSpPr>
          <p:cxnSp>
            <p:nvCxnSpPr>
              <p:cNvPr id="158" name="Straight Connector 157">
                <a:extLst>
                  <a:ext uri="{FF2B5EF4-FFF2-40B4-BE49-F238E27FC236}">
                    <a16:creationId xmlns:a16="http://schemas.microsoft.com/office/drawing/2014/main" id="{2EC9C63E-FD6F-498E-8F19-EBED4C89A5DC}"/>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59" name="TextBox 158">
                <a:extLst>
                  <a:ext uri="{FF2B5EF4-FFF2-40B4-BE49-F238E27FC236}">
                    <a16:creationId xmlns:a16="http://schemas.microsoft.com/office/drawing/2014/main" id="{5C15F465-7BF8-46BC-BDE9-5299E25457F7}"/>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60" name="Group 159">
              <a:extLst>
                <a:ext uri="{FF2B5EF4-FFF2-40B4-BE49-F238E27FC236}">
                  <a16:creationId xmlns:a16="http://schemas.microsoft.com/office/drawing/2014/main" id="{22FDE5EB-3879-4A81-AC3F-157C1C5F79B2}"/>
                </a:ext>
              </a:extLst>
            </p:cNvPr>
            <p:cNvGrpSpPr/>
            <p:nvPr/>
          </p:nvGrpSpPr>
          <p:grpSpPr>
            <a:xfrm>
              <a:off x="2798939" y="4446951"/>
              <a:ext cx="346570" cy="850645"/>
              <a:chOff x="736287" y="5414540"/>
              <a:chExt cx="346570" cy="850645"/>
            </a:xfrm>
          </p:grpSpPr>
          <p:cxnSp>
            <p:nvCxnSpPr>
              <p:cNvPr id="161" name="Straight Connector 160">
                <a:extLst>
                  <a:ext uri="{FF2B5EF4-FFF2-40B4-BE49-F238E27FC236}">
                    <a16:creationId xmlns:a16="http://schemas.microsoft.com/office/drawing/2014/main" id="{E69514C3-F0F6-49CA-B147-E4B023E58E0B}"/>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62" name="TextBox 161">
                <a:extLst>
                  <a:ext uri="{FF2B5EF4-FFF2-40B4-BE49-F238E27FC236}">
                    <a16:creationId xmlns:a16="http://schemas.microsoft.com/office/drawing/2014/main" id="{6CCAF53E-5CA1-4126-A6C9-2EF137BECC33}"/>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63" name="Group 162">
              <a:extLst>
                <a:ext uri="{FF2B5EF4-FFF2-40B4-BE49-F238E27FC236}">
                  <a16:creationId xmlns:a16="http://schemas.microsoft.com/office/drawing/2014/main" id="{909F5DDF-6CAE-4305-82EB-C33F5C9C139D}"/>
                </a:ext>
              </a:extLst>
            </p:cNvPr>
            <p:cNvGrpSpPr/>
            <p:nvPr/>
          </p:nvGrpSpPr>
          <p:grpSpPr>
            <a:xfrm>
              <a:off x="2465402" y="4446951"/>
              <a:ext cx="346570" cy="913298"/>
              <a:chOff x="661303" y="5414540"/>
              <a:chExt cx="346570" cy="913298"/>
            </a:xfrm>
          </p:grpSpPr>
          <p:cxnSp>
            <p:nvCxnSpPr>
              <p:cNvPr id="164" name="Straight Connector 163">
                <a:extLst>
                  <a:ext uri="{FF2B5EF4-FFF2-40B4-BE49-F238E27FC236}">
                    <a16:creationId xmlns:a16="http://schemas.microsoft.com/office/drawing/2014/main" id="{0BA8ECC4-778C-4213-B36F-15E5789585C5}"/>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65" name="TextBox 164">
                <a:extLst>
                  <a:ext uri="{FF2B5EF4-FFF2-40B4-BE49-F238E27FC236}">
                    <a16:creationId xmlns:a16="http://schemas.microsoft.com/office/drawing/2014/main" id="{92DB87C3-59AF-46B2-86F5-79F527C790F2}"/>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66" name="Group 165">
              <a:extLst>
                <a:ext uri="{FF2B5EF4-FFF2-40B4-BE49-F238E27FC236}">
                  <a16:creationId xmlns:a16="http://schemas.microsoft.com/office/drawing/2014/main" id="{5027AD27-3D73-4674-80EC-8A0B986E3EBD}"/>
                </a:ext>
              </a:extLst>
            </p:cNvPr>
            <p:cNvGrpSpPr/>
            <p:nvPr/>
          </p:nvGrpSpPr>
          <p:grpSpPr>
            <a:xfrm>
              <a:off x="3127683" y="4439775"/>
              <a:ext cx="346570" cy="850645"/>
              <a:chOff x="294909" y="5415416"/>
              <a:chExt cx="346570" cy="850645"/>
            </a:xfrm>
          </p:grpSpPr>
          <p:cxnSp>
            <p:nvCxnSpPr>
              <p:cNvPr id="167" name="Straight Connector 166">
                <a:extLst>
                  <a:ext uri="{FF2B5EF4-FFF2-40B4-BE49-F238E27FC236}">
                    <a16:creationId xmlns:a16="http://schemas.microsoft.com/office/drawing/2014/main" id="{F78ADADF-0525-4572-9D09-55C8D17DFE7F}"/>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68" name="TextBox 167">
                <a:extLst>
                  <a:ext uri="{FF2B5EF4-FFF2-40B4-BE49-F238E27FC236}">
                    <a16:creationId xmlns:a16="http://schemas.microsoft.com/office/drawing/2014/main" id="{7CC8111B-B7E7-4045-BC0B-15486DA7A869}"/>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69" name="Group 168">
              <a:extLst>
                <a:ext uri="{FF2B5EF4-FFF2-40B4-BE49-F238E27FC236}">
                  <a16:creationId xmlns:a16="http://schemas.microsoft.com/office/drawing/2014/main" id="{8FBCB411-9996-43E9-8665-6A97DA2C8A0E}"/>
                </a:ext>
              </a:extLst>
            </p:cNvPr>
            <p:cNvGrpSpPr/>
            <p:nvPr/>
          </p:nvGrpSpPr>
          <p:grpSpPr>
            <a:xfrm>
              <a:off x="3808978" y="4446951"/>
              <a:ext cx="346570" cy="850645"/>
              <a:chOff x="736287" y="5414540"/>
              <a:chExt cx="346570" cy="850645"/>
            </a:xfrm>
          </p:grpSpPr>
          <p:cxnSp>
            <p:nvCxnSpPr>
              <p:cNvPr id="170" name="Straight Connector 169">
                <a:extLst>
                  <a:ext uri="{FF2B5EF4-FFF2-40B4-BE49-F238E27FC236}">
                    <a16:creationId xmlns:a16="http://schemas.microsoft.com/office/drawing/2014/main" id="{D43A0D0D-3B88-43FA-9EBB-B973040DAD9C}"/>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71" name="TextBox 170">
                <a:extLst>
                  <a:ext uri="{FF2B5EF4-FFF2-40B4-BE49-F238E27FC236}">
                    <a16:creationId xmlns:a16="http://schemas.microsoft.com/office/drawing/2014/main" id="{CE44BC91-1AFB-4228-909E-3A7E8505AEDB}"/>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72" name="Group 171">
              <a:extLst>
                <a:ext uri="{FF2B5EF4-FFF2-40B4-BE49-F238E27FC236}">
                  <a16:creationId xmlns:a16="http://schemas.microsoft.com/office/drawing/2014/main" id="{BE18FF43-0DEF-4A01-8044-C78533E13CD5}"/>
                </a:ext>
              </a:extLst>
            </p:cNvPr>
            <p:cNvGrpSpPr/>
            <p:nvPr/>
          </p:nvGrpSpPr>
          <p:grpSpPr>
            <a:xfrm>
              <a:off x="3475441" y="4446951"/>
              <a:ext cx="346570" cy="913298"/>
              <a:chOff x="661303" y="5414540"/>
              <a:chExt cx="346570" cy="913298"/>
            </a:xfrm>
          </p:grpSpPr>
          <p:cxnSp>
            <p:nvCxnSpPr>
              <p:cNvPr id="173" name="Straight Connector 172">
                <a:extLst>
                  <a:ext uri="{FF2B5EF4-FFF2-40B4-BE49-F238E27FC236}">
                    <a16:creationId xmlns:a16="http://schemas.microsoft.com/office/drawing/2014/main" id="{A1E3C5B3-C9B4-49A0-A9E7-FF20A2AB95F6}"/>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74" name="TextBox 173">
                <a:extLst>
                  <a:ext uri="{FF2B5EF4-FFF2-40B4-BE49-F238E27FC236}">
                    <a16:creationId xmlns:a16="http://schemas.microsoft.com/office/drawing/2014/main" id="{91B36664-FEA6-472D-B701-50510AC6C516}"/>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75" name="Group 174">
              <a:extLst>
                <a:ext uri="{FF2B5EF4-FFF2-40B4-BE49-F238E27FC236}">
                  <a16:creationId xmlns:a16="http://schemas.microsoft.com/office/drawing/2014/main" id="{8CE9E2E7-3274-4AC0-A39F-60F61AF389D1}"/>
                </a:ext>
              </a:extLst>
            </p:cNvPr>
            <p:cNvGrpSpPr/>
            <p:nvPr/>
          </p:nvGrpSpPr>
          <p:grpSpPr>
            <a:xfrm>
              <a:off x="4135238" y="4432599"/>
              <a:ext cx="346570" cy="850645"/>
              <a:chOff x="294909" y="5415416"/>
              <a:chExt cx="346570" cy="850645"/>
            </a:xfrm>
          </p:grpSpPr>
          <p:cxnSp>
            <p:nvCxnSpPr>
              <p:cNvPr id="176" name="Straight Connector 175">
                <a:extLst>
                  <a:ext uri="{FF2B5EF4-FFF2-40B4-BE49-F238E27FC236}">
                    <a16:creationId xmlns:a16="http://schemas.microsoft.com/office/drawing/2014/main" id="{4DF6158C-C6A3-49D5-91DA-19B83D165FF3}"/>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77" name="TextBox 176">
                <a:extLst>
                  <a:ext uri="{FF2B5EF4-FFF2-40B4-BE49-F238E27FC236}">
                    <a16:creationId xmlns:a16="http://schemas.microsoft.com/office/drawing/2014/main" id="{FF08A337-9A94-4E17-AAE0-003B994CDF9A}"/>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78" name="Group 177">
              <a:extLst>
                <a:ext uri="{FF2B5EF4-FFF2-40B4-BE49-F238E27FC236}">
                  <a16:creationId xmlns:a16="http://schemas.microsoft.com/office/drawing/2014/main" id="{A2AF705B-DCF8-453F-87F0-7EEA978040BA}"/>
                </a:ext>
              </a:extLst>
            </p:cNvPr>
            <p:cNvGrpSpPr/>
            <p:nvPr/>
          </p:nvGrpSpPr>
          <p:grpSpPr>
            <a:xfrm>
              <a:off x="4816533" y="4439775"/>
              <a:ext cx="346570" cy="850645"/>
              <a:chOff x="736287" y="5414540"/>
              <a:chExt cx="346570" cy="850645"/>
            </a:xfrm>
          </p:grpSpPr>
          <p:cxnSp>
            <p:nvCxnSpPr>
              <p:cNvPr id="179" name="Straight Connector 178">
                <a:extLst>
                  <a:ext uri="{FF2B5EF4-FFF2-40B4-BE49-F238E27FC236}">
                    <a16:creationId xmlns:a16="http://schemas.microsoft.com/office/drawing/2014/main" id="{A0457507-43B2-4D0F-B942-C75734493725}"/>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80" name="TextBox 179">
                <a:extLst>
                  <a:ext uri="{FF2B5EF4-FFF2-40B4-BE49-F238E27FC236}">
                    <a16:creationId xmlns:a16="http://schemas.microsoft.com/office/drawing/2014/main" id="{53D60EAA-34E0-4FF0-9F2B-6CF0BBD0EA5D}"/>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81" name="Group 180">
              <a:extLst>
                <a:ext uri="{FF2B5EF4-FFF2-40B4-BE49-F238E27FC236}">
                  <a16:creationId xmlns:a16="http://schemas.microsoft.com/office/drawing/2014/main" id="{B8AC99EE-0837-46B8-9EE9-7D8DA20E9C88}"/>
                </a:ext>
              </a:extLst>
            </p:cNvPr>
            <p:cNvGrpSpPr/>
            <p:nvPr/>
          </p:nvGrpSpPr>
          <p:grpSpPr>
            <a:xfrm>
              <a:off x="4482996" y="4439775"/>
              <a:ext cx="346570" cy="913298"/>
              <a:chOff x="661303" y="5414540"/>
              <a:chExt cx="346570" cy="913298"/>
            </a:xfrm>
          </p:grpSpPr>
          <p:cxnSp>
            <p:nvCxnSpPr>
              <p:cNvPr id="182" name="Straight Connector 181">
                <a:extLst>
                  <a:ext uri="{FF2B5EF4-FFF2-40B4-BE49-F238E27FC236}">
                    <a16:creationId xmlns:a16="http://schemas.microsoft.com/office/drawing/2014/main" id="{7D524543-65C6-4B2F-82E9-B510305EE82D}"/>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83" name="TextBox 182">
                <a:extLst>
                  <a:ext uri="{FF2B5EF4-FFF2-40B4-BE49-F238E27FC236}">
                    <a16:creationId xmlns:a16="http://schemas.microsoft.com/office/drawing/2014/main" id="{8EBB6813-5CE1-4A15-BBC7-25F5AC7086C7}"/>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84" name="Group 183">
              <a:extLst>
                <a:ext uri="{FF2B5EF4-FFF2-40B4-BE49-F238E27FC236}">
                  <a16:creationId xmlns:a16="http://schemas.microsoft.com/office/drawing/2014/main" id="{8F1B657D-1154-464B-9AE7-EDF549BAB811}"/>
                </a:ext>
              </a:extLst>
            </p:cNvPr>
            <p:cNvGrpSpPr/>
            <p:nvPr/>
          </p:nvGrpSpPr>
          <p:grpSpPr>
            <a:xfrm>
              <a:off x="5149446" y="4444761"/>
              <a:ext cx="346570" cy="850645"/>
              <a:chOff x="294909" y="5415416"/>
              <a:chExt cx="346570" cy="850645"/>
            </a:xfrm>
          </p:grpSpPr>
          <p:cxnSp>
            <p:nvCxnSpPr>
              <p:cNvPr id="185" name="Straight Connector 184">
                <a:extLst>
                  <a:ext uri="{FF2B5EF4-FFF2-40B4-BE49-F238E27FC236}">
                    <a16:creationId xmlns:a16="http://schemas.microsoft.com/office/drawing/2014/main" id="{5F04480A-84FD-4E67-BF88-736E3192C1B7}"/>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86" name="TextBox 185">
                <a:extLst>
                  <a:ext uri="{FF2B5EF4-FFF2-40B4-BE49-F238E27FC236}">
                    <a16:creationId xmlns:a16="http://schemas.microsoft.com/office/drawing/2014/main" id="{F8CBA324-AAB9-4D67-B57F-CC2C225BAD5F}"/>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87" name="Group 186">
              <a:extLst>
                <a:ext uri="{FF2B5EF4-FFF2-40B4-BE49-F238E27FC236}">
                  <a16:creationId xmlns:a16="http://schemas.microsoft.com/office/drawing/2014/main" id="{34562C0C-D86C-4119-80B4-DF1E8CBEC2E8}"/>
                </a:ext>
              </a:extLst>
            </p:cNvPr>
            <p:cNvGrpSpPr/>
            <p:nvPr/>
          </p:nvGrpSpPr>
          <p:grpSpPr>
            <a:xfrm>
              <a:off x="5830741" y="4451937"/>
              <a:ext cx="346570" cy="850645"/>
              <a:chOff x="736287" y="5414540"/>
              <a:chExt cx="346570" cy="850645"/>
            </a:xfrm>
          </p:grpSpPr>
          <p:cxnSp>
            <p:nvCxnSpPr>
              <p:cNvPr id="188" name="Straight Connector 187">
                <a:extLst>
                  <a:ext uri="{FF2B5EF4-FFF2-40B4-BE49-F238E27FC236}">
                    <a16:creationId xmlns:a16="http://schemas.microsoft.com/office/drawing/2014/main" id="{05B4B6B9-04DF-4DCF-B9F0-7AE7885336D8}"/>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89" name="TextBox 188">
                <a:extLst>
                  <a:ext uri="{FF2B5EF4-FFF2-40B4-BE49-F238E27FC236}">
                    <a16:creationId xmlns:a16="http://schemas.microsoft.com/office/drawing/2014/main" id="{7C21440B-CF55-43DB-A24C-AECB08741D77}"/>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90" name="Group 189">
              <a:extLst>
                <a:ext uri="{FF2B5EF4-FFF2-40B4-BE49-F238E27FC236}">
                  <a16:creationId xmlns:a16="http://schemas.microsoft.com/office/drawing/2014/main" id="{B9CB6CB0-2827-4E06-9BE6-0820FC081F00}"/>
                </a:ext>
              </a:extLst>
            </p:cNvPr>
            <p:cNvGrpSpPr/>
            <p:nvPr/>
          </p:nvGrpSpPr>
          <p:grpSpPr>
            <a:xfrm>
              <a:off x="5497204" y="4451937"/>
              <a:ext cx="346570" cy="913298"/>
              <a:chOff x="661303" y="5414540"/>
              <a:chExt cx="346570" cy="913298"/>
            </a:xfrm>
          </p:grpSpPr>
          <p:cxnSp>
            <p:nvCxnSpPr>
              <p:cNvPr id="191" name="Straight Connector 190">
                <a:extLst>
                  <a:ext uri="{FF2B5EF4-FFF2-40B4-BE49-F238E27FC236}">
                    <a16:creationId xmlns:a16="http://schemas.microsoft.com/office/drawing/2014/main" id="{8CFF6AA1-FF46-41B5-B207-70386076D67F}"/>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192" name="TextBox 191">
                <a:extLst>
                  <a:ext uri="{FF2B5EF4-FFF2-40B4-BE49-F238E27FC236}">
                    <a16:creationId xmlns:a16="http://schemas.microsoft.com/office/drawing/2014/main" id="{F8EE00F3-7893-4433-A3BF-DF53CA6E80BE}"/>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193" name="Group 192">
              <a:extLst>
                <a:ext uri="{FF2B5EF4-FFF2-40B4-BE49-F238E27FC236}">
                  <a16:creationId xmlns:a16="http://schemas.microsoft.com/office/drawing/2014/main" id="{C3290611-4DEA-4CEB-8D45-25322327CB6C}"/>
                </a:ext>
              </a:extLst>
            </p:cNvPr>
            <p:cNvGrpSpPr/>
            <p:nvPr/>
          </p:nvGrpSpPr>
          <p:grpSpPr>
            <a:xfrm>
              <a:off x="6144484" y="4439775"/>
              <a:ext cx="346570" cy="850645"/>
              <a:chOff x="294909" y="5415416"/>
              <a:chExt cx="346570" cy="850645"/>
            </a:xfrm>
          </p:grpSpPr>
          <p:cxnSp>
            <p:nvCxnSpPr>
              <p:cNvPr id="194" name="Straight Connector 193">
                <a:extLst>
                  <a:ext uri="{FF2B5EF4-FFF2-40B4-BE49-F238E27FC236}">
                    <a16:creationId xmlns:a16="http://schemas.microsoft.com/office/drawing/2014/main" id="{2687AFDF-574A-4020-ACDA-ADC134589736}"/>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195" name="TextBox 194">
                <a:extLst>
                  <a:ext uri="{FF2B5EF4-FFF2-40B4-BE49-F238E27FC236}">
                    <a16:creationId xmlns:a16="http://schemas.microsoft.com/office/drawing/2014/main" id="{58433E11-0E98-4B93-AA98-5C60CED8B246}"/>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196" name="Group 195">
              <a:extLst>
                <a:ext uri="{FF2B5EF4-FFF2-40B4-BE49-F238E27FC236}">
                  <a16:creationId xmlns:a16="http://schemas.microsoft.com/office/drawing/2014/main" id="{98479209-D988-4647-A0FC-FA8788AFAD53}"/>
                </a:ext>
              </a:extLst>
            </p:cNvPr>
            <p:cNvGrpSpPr/>
            <p:nvPr/>
          </p:nvGrpSpPr>
          <p:grpSpPr>
            <a:xfrm>
              <a:off x="6825779" y="4446951"/>
              <a:ext cx="346570" cy="850645"/>
              <a:chOff x="736287" y="5414540"/>
              <a:chExt cx="346570" cy="850645"/>
            </a:xfrm>
          </p:grpSpPr>
          <p:cxnSp>
            <p:nvCxnSpPr>
              <p:cNvPr id="197" name="Straight Connector 196">
                <a:extLst>
                  <a:ext uri="{FF2B5EF4-FFF2-40B4-BE49-F238E27FC236}">
                    <a16:creationId xmlns:a16="http://schemas.microsoft.com/office/drawing/2014/main" id="{48A147E8-E403-478E-9988-F0E3B77EC67D}"/>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198" name="TextBox 197">
                <a:extLst>
                  <a:ext uri="{FF2B5EF4-FFF2-40B4-BE49-F238E27FC236}">
                    <a16:creationId xmlns:a16="http://schemas.microsoft.com/office/drawing/2014/main" id="{F9BB4544-5FDD-48FC-9213-EBC89C28AB08}"/>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199" name="Group 198">
              <a:extLst>
                <a:ext uri="{FF2B5EF4-FFF2-40B4-BE49-F238E27FC236}">
                  <a16:creationId xmlns:a16="http://schemas.microsoft.com/office/drawing/2014/main" id="{FE0B5383-C29A-4BA0-8C01-704F7659A853}"/>
                </a:ext>
              </a:extLst>
            </p:cNvPr>
            <p:cNvGrpSpPr/>
            <p:nvPr/>
          </p:nvGrpSpPr>
          <p:grpSpPr>
            <a:xfrm>
              <a:off x="6492242" y="4446951"/>
              <a:ext cx="346570" cy="913298"/>
              <a:chOff x="661303" y="5414540"/>
              <a:chExt cx="346570" cy="913298"/>
            </a:xfrm>
          </p:grpSpPr>
          <p:cxnSp>
            <p:nvCxnSpPr>
              <p:cNvPr id="200" name="Straight Connector 199">
                <a:extLst>
                  <a:ext uri="{FF2B5EF4-FFF2-40B4-BE49-F238E27FC236}">
                    <a16:creationId xmlns:a16="http://schemas.microsoft.com/office/drawing/2014/main" id="{A8E7B947-2486-4BA3-B407-926894F00F1E}"/>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201" name="TextBox 200">
                <a:extLst>
                  <a:ext uri="{FF2B5EF4-FFF2-40B4-BE49-F238E27FC236}">
                    <a16:creationId xmlns:a16="http://schemas.microsoft.com/office/drawing/2014/main" id="{D16F6046-131B-47B9-A7E0-1445DC55CF1D}"/>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202" name="Group 201">
              <a:extLst>
                <a:ext uri="{FF2B5EF4-FFF2-40B4-BE49-F238E27FC236}">
                  <a16:creationId xmlns:a16="http://schemas.microsoft.com/office/drawing/2014/main" id="{FA42F93B-6F16-4BF5-A3E5-03715DC7928B}"/>
                </a:ext>
              </a:extLst>
            </p:cNvPr>
            <p:cNvGrpSpPr/>
            <p:nvPr/>
          </p:nvGrpSpPr>
          <p:grpSpPr>
            <a:xfrm>
              <a:off x="7165747" y="4439238"/>
              <a:ext cx="346570" cy="850645"/>
              <a:chOff x="294909" y="5415416"/>
              <a:chExt cx="346570" cy="850645"/>
            </a:xfrm>
          </p:grpSpPr>
          <p:cxnSp>
            <p:nvCxnSpPr>
              <p:cNvPr id="203" name="Straight Connector 202">
                <a:extLst>
                  <a:ext uri="{FF2B5EF4-FFF2-40B4-BE49-F238E27FC236}">
                    <a16:creationId xmlns:a16="http://schemas.microsoft.com/office/drawing/2014/main" id="{AAD16AF6-D0CB-4B1B-B67D-AF219A52D3B5}"/>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204" name="TextBox 203">
                <a:extLst>
                  <a:ext uri="{FF2B5EF4-FFF2-40B4-BE49-F238E27FC236}">
                    <a16:creationId xmlns:a16="http://schemas.microsoft.com/office/drawing/2014/main" id="{65D9BA1C-06D9-4053-BBB1-6380E820D987}"/>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205" name="Group 204">
              <a:extLst>
                <a:ext uri="{FF2B5EF4-FFF2-40B4-BE49-F238E27FC236}">
                  <a16:creationId xmlns:a16="http://schemas.microsoft.com/office/drawing/2014/main" id="{40B71BAB-4A0C-44DF-B6E3-4CEF9985C42D}"/>
                </a:ext>
              </a:extLst>
            </p:cNvPr>
            <p:cNvGrpSpPr/>
            <p:nvPr/>
          </p:nvGrpSpPr>
          <p:grpSpPr>
            <a:xfrm>
              <a:off x="7847042" y="4446414"/>
              <a:ext cx="346570" cy="850645"/>
              <a:chOff x="736287" y="5414540"/>
              <a:chExt cx="346570" cy="850645"/>
            </a:xfrm>
          </p:grpSpPr>
          <p:cxnSp>
            <p:nvCxnSpPr>
              <p:cNvPr id="206" name="Straight Connector 205">
                <a:extLst>
                  <a:ext uri="{FF2B5EF4-FFF2-40B4-BE49-F238E27FC236}">
                    <a16:creationId xmlns:a16="http://schemas.microsoft.com/office/drawing/2014/main" id="{596FE2A3-97AE-4629-9662-2EB09D98595F}"/>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207" name="TextBox 206">
                <a:extLst>
                  <a:ext uri="{FF2B5EF4-FFF2-40B4-BE49-F238E27FC236}">
                    <a16:creationId xmlns:a16="http://schemas.microsoft.com/office/drawing/2014/main" id="{DF0DFB51-DF56-4DD9-8EEA-3101DE347A85}"/>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208" name="Group 207">
              <a:extLst>
                <a:ext uri="{FF2B5EF4-FFF2-40B4-BE49-F238E27FC236}">
                  <a16:creationId xmlns:a16="http://schemas.microsoft.com/office/drawing/2014/main" id="{38B26A78-17D2-4459-B5C6-18FF2FE84792}"/>
                </a:ext>
              </a:extLst>
            </p:cNvPr>
            <p:cNvGrpSpPr/>
            <p:nvPr/>
          </p:nvGrpSpPr>
          <p:grpSpPr>
            <a:xfrm>
              <a:off x="7513505" y="4446414"/>
              <a:ext cx="346570" cy="913298"/>
              <a:chOff x="661303" y="5414540"/>
              <a:chExt cx="346570" cy="913298"/>
            </a:xfrm>
          </p:grpSpPr>
          <p:cxnSp>
            <p:nvCxnSpPr>
              <p:cNvPr id="209" name="Straight Connector 208">
                <a:extLst>
                  <a:ext uri="{FF2B5EF4-FFF2-40B4-BE49-F238E27FC236}">
                    <a16:creationId xmlns:a16="http://schemas.microsoft.com/office/drawing/2014/main" id="{6483D88C-C91F-4B5E-BA21-E33A98DADF7B}"/>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210" name="TextBox 209">
                <a:extLst>
                  <a:ext uri="{FF2B5EF4-FFF2-40B4-BE49-F238E27FC236}">
                    <a16:creationId xmlns:a16="http://schemas.microsoft.com/office/drawing/2014/main" id="{8B2F0DC1-3EB3-4D8C-8908-7E0A12735F2E}"/>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211" name="Group 210">
              <a:extLst>
                <a:ext uri="{FF2B5EF4-FFF2-40B4-BE49-F238E27FC236}">
                  <a16:creationId xmlns:a16="http://schemas.microsoft.com/office/drawing/2014/main" id="{A539E6FF-E93F-45E8-8AB3-DACE1FA24BEE}"/>
                </a:ext>
              </a:extLst>
            </p:cNvPr>
            <p:cNvGrpSpPr/>
            <p:nvPr/>
          </p:nvGrpSpPr>
          <p:grpSpPr>
            <a:xfrm>
              <a:off x="8124780" y="4432062"/>
              <a:ext cx="346570" cy="850645"/>
              <a:chOff x="294909" y="5415416"/>
              <a:chExt cx="346570" cy="850645"/>
            </a:xfrm>
          </p:grpSpPr>
          <p:cxnSp>
            <p:nvCxnSpPr>
              <p:cNvPr id="212" name="Straight Connector 211">
                <a:extLst>
                  <a:ext uri="{FF2B5EF4-FFF2-40B4-BE49-F238E27FC236}">
                    <a16:creationId xmlns:a16="http://schemas.microsoft.com/office/drawing/2014/main" id="{B7B96A91-FDE3-4DCB-9284-BBE87F4CCC1B}"/>
                  </a:ext>
                </a:extLst>
              </p:cNvPr>
              <p:cNvCxnSpPr/>
              <p:nvPr/>
            </p:nvCxnSpPr>
            <p:spPr>
              <a:xfrm flipH="1">
                <a:off x="361150" y="5415416"/>
                <a:ext cx="214089" cy="850645"/>
              </a:xfrm>
              <a:prstGeom prst="line">
                <a:avLst/>
              </a:prstGeom>
            </p:spPr>
            <p:style>
              <a:lnRef idx="1">
                <a:schemeClr val="dk1"/>
              </a:lnRef>
              <a:fillRef idx="0">
                <a:schemeClr val="dk1"/>
              </a:fillRef>
              <a:effectRef idx="0">
                <a:schemeClr val="dk1"/>
              </a:effectRef>
              <a:fontRef idx="minor">
                <a:schemeClr val="tx1"/>
              </a:fontRef>
            </p:style>
          </p:cxnSp>
          <p:sp>
            <p:nvSpPr>
              <p:cNvPr id="213" name="TextBox 212">
                <a:extLst>
                  <a:ext uri="{FF2B5EF4-FFF2-40B4-BE49-F238E27FC236}">
                    <a16:creationId xmlns:a16="http://schemas.microsoft.com/office/drawing/2014/main" id="{26C9BB41-EFCB-4918-B193-CA0F13331539}"/>
                  </a:ext>
                </a:extLst>
              </p:cNvPr>
              <p:cNvSpPr txBox="1"/>
              <p:nvPr/>
            </p:nvSpPr>
            <p:spPr>
              <a:xfrm>
                <a:off x="294909" y="5656072"/>
                <a:ext cx="346570" cy="369332"/>
              </a:xfrm>
              <a:prstGeom prst="rect">
                <a:avLst/>
              </a:prstGeom>
              <a:solidFill>
                <a:schemeClr val="bg1"/>
              </a:solidFill>
            </p:spPr>
            <p:txBody>
              <a:bodyPr wrap="none" rtlCol="0">
                <a:spAutoFit/>
              </a:bodyPr>
              <a:lstStyle/>
              <a:p>
                <a:r>
                  <a:rPr lang="en-US" dirty="0"/>
                  <a:t>…</a:t>
                </a:r>
              </a:p>
            </p:txBody>
          </p:sp>
        </p:grpSp>
        <p:grpSp>
          <p:nvGrpSpPr>
            <p:cNvPr id="214" name="Group 213">
              <a:extLst>
                <a:ext uri="{FF2B5EF4-FFF2-40B4-BE49-F238E27FC236}">
                  <a16:creationId xmlns:a16="http://schemas.microsoft.com/office/drawing/2014/main" id="{5334704B-533E-4153-94F7-C17019D53B4B}"/>
                </a:ext>
              </a:extLst>
            </p:cNvPr>
            <p:cNvGrpSpPr/>
            <p:nvPr/>
          </p:nvGrpSpPr>
          <p:grpSpPr>
            <a:xfrm>
              <a:off x="8806075" y="4439238"/>
              <a:ext cx="346570" cy="850645"/>
              <a:chOff x="736287" y="5414540"/>
              <a:chExt cx="346570" cy="850645"/>
            </a:xfrm>
          </p:grpSpPr>
          <p:cxnSp>
            <p:nvCxnSpPr>
              <p:cNvPr id="215" name="Straight Connector 214">
                <a:extLst>
                  <a:ext uri="{FF2B5EF4-FFF2-40B4-BE49-F238E27FC236}">
                    <a16:creationId xmlns:a16="http://schemas.microsoft.com/office/drawing/2014/main" id="{9233D240-E847-41A1-AF65-98FE62FDEE80}"/>
                  </a:ext>
                </a:extLst>
              </p:cNvPr>
              <p:cNvCxnSpPr>
                <a:cxnSpLocks/>
              </p:cNvCxnSpPr>
              <p:nvPr/>
            </p:nvCxnSpPr>
            <p:spPr>
              <a:xfrm>
                <a:off x="840454" y="5414540"/>
                <a:ext cx="228032" cy="850645"/>
              </a:xfrm>
              <a:prstGeom prst="line">
                <a:avLst/>
              </a:prstGeom>
            </p:spPr>
            <p:style>
              <a:lnRef idx="1">
                <a:schemeClr val="dk1"/>
              </a:lnRef>
              <a:fillRef idx="0">
                <a:schemeClr val="dk1"/>
              </a:fillRef>
              <a:effectRef idx="0">
                <a:schemeClr val="dk1"/>
              </a:effectRef>
              <a:fontRef idx="minor">
                <a:schemeClr val="tx1"/>
              </a:fontRef>
            </p:style>
          </p:cxnSp>
          <p:sp>
            <p:nvSpPr>
              <p:cNvPr id="216" name="TextBox 215">
                <a:extLst>
                  <a:ext uri="{FF2B5EF4-FFF2-40B4-BE49-F238E27FC236}">
                    <a16:creationId xmlns:a16="http://schemas.microsoft.com/office/drawing/2014/main" id="{77E1F025-E166-45AA-9F51-261A12FC2AF8}"/>
                  </a:ext>
                </a:extLst>
              </p:cNvPr>
              <p:cNvSpPr txBox="1"/>
              <p:nvPr/>
            </p:nvSpPr>
            <p:spPr>
              <a:xfrm>
                <a:off x="736287" y="5655196"/>
                <a:ext cx="346570" cy="369332"/>
              </a:xfrm>
              <a:prstGeom prst="rect">
                <a:avLst/>
              </a:prstGeom>
              <a:solidFill>
                <a:schemeClr val="bg1"/>
              </a:solidFill>
            </p:spPr>
            <p:txBody>
              <a:bodyPr wrap="none" rtlCol="0">
                <a:spAutoFit/>
              </a:bodyPr>
              <a:lstStyle/>
              <a:p>
                <a:r>
                  <a:rPr lang="en-US" dirty="0"/>
                  <a:t>…</a:t>
                </a:r>
              </a:p>
            </p:txBody>
          </p:sp>
        </p:grpSp>
        <p:grpSp>
          <p:nvGrpSpPr>
            <p:cNvPr id="217" name="Group 216">
              <a:extLst>
                <a:ext uri="{FF2B5EF4-FFF2-40B4-BE49-F238E27FC236}">
                  <a16:creationId xmlns:a16="http://schemas.microsoft.com/office/drawing/2014/main" id="{65B0FC67-D213-46CD-923C-A52F53908282}"/>
                </a:ext>
              </a:extLst>
            </p:cNvPr>
            <p:cNvGrpSpPr/>
            <p:nvPr/>
          </p:nvGrpSpPr>
          <p:grpSpPr>
            <a:xfrm>
              <a:off x="8472538" y="4439238"/>
              <a:ext cx="346570" cy="913298"/>
              <a:chOff x="661303" y="5414540"/>
              <a:chExt cx="346570" cy="913298"/>
            </a:xfrm>
          </p:grpSpPr>
          <p:cxnSp>
            <p:nvCxnSpPr>
              <p:cNvPr id="218" name="Straight Connector 217">
                <a:extLst>
                  <a:ext uri="{FF2B5EF4-FFF2-40B4-BE49-F238E27FC236}">
                    <a16:creationId xmlns:a16="http://schemas.microsoft.com/office/drawing/2014/main" id="{F3998349-FD69-4DB7-A378-2DDA986073C4}"/>
                  </a:ext>
                </a:extLst>
              </p:cNvPr>
              <p:cNvCxnSpPr>
                <a:cxnSpLocks/>
              </p:cNvCxnSpPr>
              <p:nvPr/>
            </p:nvCxnSpPr>
            <p:spPr>
              <a:xfrm>
                <a:off x="840454" y="5414540"/>
                <a:ext cx="0" cy="913298"/>
              </a:xfrm>
              <a:prstGeom prst="line">
                <a:avLst/>
              </a:prstGeom>
            </p:spPr>
            <p:style>
              <a:lnRef idx="1">
                <a:schemeClr val="dk1"/>
              </a:lnRef>
              <a:fillRef idx="0">
                <a:schemeClr val="dk1"/>
              </a:fillRef>
              <a:effectRef idx="0">
                <a:schemeClr val="dk1"/>
              </a:effectRef>
              <a:fontRef idx="minor">
                <a:schemeClr val="tx1"/>
              </a:fontRef>
            </p:style>
          </p:cxnSp>
          <p:sp>
            <p:nvSpPr>
              <p:cNvPr id="219" name="TextBox 218">
                <a:extLst>
                  <a:ext uri="{FF2B5EF4-FFF2-40B4-BE49-F238E27FC236}">
                    <a16:creationId xmlns:a16="http://schemas.microsoft.com/office/drawing/2014/main" id="{917BAC06-072E-482C-BE61-2DCAF3022525}"/>
                  </a:ext>
                </a:extLst>
              </p:cNvPr>
              <p:cNvSpPr txBox="1"/>
              <p:nvPr/>
            </p:nvSpPr>
            <p:spPr>
              <a:xfrm>
                <a:off x="661303" y="5681530"/>
                <a:ext cx="346570" cy="369332"/>
              </a:xfrm>
              <a:prstGeom prst="rect">
                <a:avLst/>
              </a:prstGeom>
              <a:solidFill>
                <a:schemeClr val="bg1"/>
              </a:solidFill>
            </p:spPr>
            <p:txBody>
              <a:bodyPr wrap="none" rtlCol="0">
                <a:spAutoFit/>
              </a:bodyPr>
              <a:lstStyle/>
              <a:p>
                <a:r>
                  <a:rPr lang="en-US" dirty="0"/>
                  <a:t>…</a:t>
                </a:r>
              </a:p>
            </p:txBody>
          </p:sp>
        </p:grpSp>
        <p:grpSp>
          <p:nvGrpSpPr>
            <p:cNvPr id="249" name="Group 248">
              <a:extLst>
                <a:ext uri="{FF2B5EF4-FFF2-40B4-BE49-F238E27FC236}">
                  <a16:creationId xmlns:a16="http://schemas.microsoft.com/office/drawing/2014/main" id="{894D0130-516A-48C6-BAF5-789EA6A6B046}"/>
                </a:ext>
              </a:extLst>
            </p:cNvPr>
            <p:cNvGrpSpPr/>
            <p:nvPr/>
          </p:nvGrpSpPr>
          <p:grpSpPr>
            <a:xfrm>
              <a:off x="115714" y="5397554"/>
              <a:ext cx="972950" cy="369332"/>
              <a:chOff x="122254" y="5363769"/>
              <a:chExt cx="972950" cy="369332"/>
            </a:xfrm>
          </p:grpSpPr>
          <p:sp>
            <p:nvSpPr>
              <p:cNvPr id="241" name="TextBox 240">
                <a:extLst>
                  <a:ext uri="{FF2B5EF4-FFF2-40B4-BE49-F238E27FC236}">
                    <a16:creationId xmlns:a16="http://schemas.microsoft.com/office/drawing/2014/main" id="{B2D73612-F7EC-49FD-93E3-3B9F06B73113}"/>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242" name="TextBox 241">
                <a:extLst>
                  <a:ext uri="{FF2B5EF4-FFF2-40B4-BE49-F238E27FC236}">
                    <a16:creationId xmlns:a16="http://schemas.microsoft.com/office/drawing/2014/main" id="{CE62510B-425C-488D-A527-683DB23027A2}"/>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243" name="TextBox 242">
                <a:extLst>
                  <a:ext uri="{FF2B5EF4-FFF2-40B4-BE49-F238E27FC236}">
                    <a16:creationId xmlns:a16="http://schemas.microsoft.com/office/drawing/2014/main" id="{50B4DB10-DC81-4037-92E3-BCAFD1E99C9E}"/>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286" name="Group 285">
              <a:extLst>
                <a:ext uri="{FF2B5EF4-FFF2-40B4-BE49-F238E27FC236}">
                  <a16:creationId xmlns:a16="http://schemas.microsoft.com/office/drawing/2014/main" id="{73764217-8D23-462D-8910-9FCC4D0DEFCC}"/>
                </a:ext>
              </a:extLst>
            </p:cNvPr>
            <p:cNvGrpSpPr/>
            <p:nvPr/>
          </p:nvGrpSpPr>
          <p:grpSpPr>
            <a:xfrm>
              <a:off x="1151023" y="5397554"/>
              <a:ext cx="972950" cy="369332"/>
              <a:chOff x="122254" y="5363769"/>
              <a:chExt cx="972950" cy="369332"/>
            </a:xfrm>
          </p:grpSpPr>
          <p:sp>
            <p:nvSpPr>
              <p:cNvPr id="287" name="TextBox 286">
                <a:extLst>
                  <a:ext uri="{FF2B5EF4-FFF2-40B4-BE49-F238E27FC236}">
                    <a16:creationId xmlns:a16="http://schemas.microsoft.com/office/drawing/2014/main" id="{3BE1BEBA-E3FD-49D1-B3AE-303F59EB04AA}"/>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288" name="TextBox 287">
                <a:extLst>
                  <a:ext uri="{FF2B5EF4-FFF2-40B4-BE49-F238E27FC236}">
                    <a16:creationId xmlns:a16="http://schemas.microsoft.com/office/drawing/2014/main" id="{EEFD9665-5889-444D-851D-9FC002894C94}"/>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289" name="TextBox 288">
                <a:extLst>
                  <a:ext uri="{FF2B5EF4-FFF2-40B4-BE49-F238E27FC236}">
                    <a16:creationId xmlns:a16="http://schemas.microsoft.com/office/drawing/2014/main" id="{D061D890-6E8D-47FD-9E0A-2CB5ED440928}"/>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290" name="Group 289">
              <a:extLst>
                <a:ext uri="{FF2B5EF4-FFF2-40B4-BE49-F238E27FC236}">
                  <a16:creationId xmlns:a16="http://schemas.microsoft.com/office/drawing/2014/main" id="{9540C958-1D3E-4FD4-9F0D-2FB12B713D7E}"/>
                </a:ext>
              </a:extLst>
            </p:cNvPr>
            <p:cNvGrpSpPr/>
            <p:nvPr/>
          </p:nvGrpSpPr>
          <p:grpSpPr>
            <a:xfrm>
              <a:off x="2192131" y="5397554"/>
              <a:ext cx="972950" cy="369332"/>
              <a:chOff x="122254" y="5363769"/>
              <a:chExt cx="972950" cy="369332"/>
            </a:xfrm>
          </p:grpSpPr>
          <p:sp>
            <p:nvSpPr>
              <p:cNvPr id="291" name="TextBox 290">
                <a:extLst>
                  <a:ext uri="{FF2B5EF4-FFF2-40B4-BE49-F238E27FC236}">
                    <a16:creationId xmlns:a16="http://schemas.microsoft.com/office/drawing/2014/main" id="{5542E9E1-732C-409E-A170-56FFDC512B82}"/>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292" name="TextBox 291">
                <a:extLst>
                  <a:ext uri="{FF2B5EF4-FFF2-40B4-BE49-F238E27FC236}">
                    <a16:creationId xmlns:a16="http://schemas.microsoft.com/office/drawing/2014/main" id="{FD1CD2CA-7DA4-464D-BD61-4FD627C0696C}"/>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293" name="TextBox 292">
                <a:extLst>
                  <a:ext uri="{FF2B5EF4-FFF2-40B4-BE49-F238E27FC236}">
                    <a16:creationId xmlns:a16="http://schemas.microsoft.com/office/drawing/2014/main" id="{F1E9A07E-F26B-4A52-9E0D-F3EBAFF82712}"/>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294" name="Group 293">
              <a:extLst>
                <a:ext uri="{FF2B5EF4-FFF2-40B4-BE49-F238E27FC236}">
                  <a16:creationId xmlns:a16="http://schemas.microsoft.com/office/drawing/2014/main" id="{35086DFC-C7D6-4B9D-B9EA-B7C31F7E1395}"/>
                </a:ext>
              </a:extLst>
            </p:cNvPr>
            <p:cNvGrpSpPr/>
            <p:nvPr/>
          </p:nvGrpSpPr>
          <p:grpSpPr>
            <a:xfrm>
              <a:off x="3191106" y="5397554"/>
              <a:ext cx="972950" cy="369332"/>
              <a:chOff x="122254" y="5363769"/>
              <a:chExt cx="972950" cy="369332"/>
            </a:xfrm>
          </p:grpSpPr>
          <p:sp>
            <p:nvSpPr>
              <p:cNvPr id="295" name="TextBox 294">
                <a:extLst>
                  <a:ext uri="{FF2B5EF4-FFF2-40B4-BE49-F238E27FC236}">
                    <a16:creationId xmlns:a16="http://schemas.microsoft.com/office/drawing/2014/main" id="{D46E78FD-63F7-42FF-A9D6-632FF5F11D64}"/>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296" name="TextBox 295">
                <a:extLst>
                  <a:ext uri="{FF2B5EF4-FFF2-40B4-BE49-F238E27FC236}">
                    <a16:creationId xmlns:a16="http://schemas.microsoft.com/office/drawing/2014/main" id="{63D99AFD-88EE-4067-B3BC-B54750E03E12}"/>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297" name="TextBox 296">
                <a:extLst>
                  <a:ext uri="{FF2B5EF4-FFF2-40B4-BE49-F238E27FC236}">
                    <a16:creationId xmlns:a16="http://schemas.microsoft.com/office/drawing/2014/main" id="{08147E52-3EF6-49DE-83D2-A713BAAAD6C2}"/>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298" name="Group 297">
              <a:extLst>
                <a:ext uri="{FF2B5EF4-FFF2-40B4-BE49-F238E27FC236}">
                  <a16:creationId xmlns:a16="http://schemas.microsoft.com/office/drawing/2014/main" id="{20F14DCC-1D1C-4A95-85DF-4302D71FB7D8}"/>
                </a:ext>
              </a:extLst>
            </p:cNvPr>
            <p:cNvGrpSpPr/>
            <p:nvPr/>
          </p:nvGrpSpPr>
          <p:grpSpPr>
            <a:xfrm>
              <a:off x="4208196" y="5397554"/>
              <a:ext cx="972950" cy="369332"/>
              <a:chOff x="122254" y="5363769"/>
              <a:chExt cx="972950" cy="369332"/>
            </a:xfrm>
          </p:grpSpPr>
          <p:sp>
            <p:nvSpPr>
              <p:cNvPr id="299" name="TextBox 298">
                <a:extLst>
                  <a:ext uri="{FF2B5EF4-FFF2-40B4-BE49-F238E27FC236}">
                    <a16:creationId xmlns:a16="http://schemas.microsoft.com/office/drawing/2014/main" id="{9B111153-9558-4CDA-A929-AAB7DDEAC0EC}"/>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300" name="TextBox 299">
                <a:extLst>
                  <a:ext uri="{FF2B5EF4-FFF2-40B4-BE49-F238E27FC236}">
                    <a16:creationId xmlns:a16="http://schemas.microsoft.com/office/drawing/2014/main" id="{E4A082B3-DE6E-45DB-9E8A-C544DCCEAF5B}"/>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301" name="TextBox 300">
                <a:extLst>
                  <a:ext uri="{FF2B5EF4-FFF2-40B4-BE49-F238E27FC236}">
                    <a16:creationId xmlns:a16="http://schemas.microsoft.com/office/drawing/2014/main" id="{425B4D2E-CC11-47DA-9F4B-5E8A9D3157A3}"/>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302" name="Group 301">
              <a:extLst>
                <a:ext uri="{FF2B5EF4-FFF2-40B4-BE49-F238E27FC236}">
                  <a16:creationId xmlns:a16="http://schemas.microsoft.com/office/drawing/2014/main" id="{1CB7A2F7-F546-49CC-AA47-C19FB514792A}"/>
                </a:ext>
              </a:extLst>
            </p:cNvPr>
            <p:cNvGrpSpPr/>
            <p:nvPr/>
          </p:nvGrpSpPr>
          <p:grpSpPr>
            <a:xfrm>
              <a:off x="5225286" y="5397554"/>
              <a:ext cx="972950" cy="369332"/>
              <a:chOff x="122254" y="5363769"/>
              <a:chExt cx="972950" cy="369332"/>
            </a:xfrm>
          </p:grpSpPr>
          <p:sp>
            <p:nvSpPr>
              <p:cNvPr id="303" name="TextBox 302">
                <a:extLst>
                  <a:ext uri="{FF2B5EF4-FFF2-40B4-BE49-F238E27FC236}">
                    <a16:creationId xmlns:a16="http://schemas.microsoft.com/office/drawing/2014/main" id="{A61A7657-0E41-47B4-A34C-1CFBA5C41197}"/>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304" name="TextBox 303">
                <a:extLst>
                  <a:ext uri="{FF2B5EF4-FFF2-40B4-BE49-F238E27FC236}">
                    <a16:creationId xmlns:a16="http://schemas.microsoft.com/office/drawing/2014/main" id="{A892B2FD-CDC0-458A-9D41-494BC1BF7159}"/>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305" name="TextBox 304">
                <a:extLst>
                  <a:ext uri="{FF2B5EF4-FFF2-40B4-BE49-F238E27FC236}">
                    <a16:creationId xmlns:a16="http://schemas.microsoft.com/office/drawing/2014/main" id="{78DF953E-0FF4-4780-961A-6B1EE884A2F9}"/>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306" name="Group 305">
              <a:extLst>
                <a:ext uri="{FF2B5EF4-FFF2-40B4-BE49-F238E27FC236}">
                  <a16:creationId xmlns:a16="http://schemas.microsoft.com/office/drawing/2014/main" id="{3C46F083-FCFD-4E27-B3A3-0E2D078ED51C}"/>
                </a:ext>
              </a:extLst>
            </p:cNvPr>
            <p:cNvGrpSpPr/>
            <p:nvPr/>
          </p:nvGrpSpPr>
          <p:grpSpPr>
            <a:xfrm>
              <a:off x="6228526" y="5397554"/>
              <a:ext cx="972950" cy="369332"/>
              <a:chOff x="122254" y="5363769"/>
              <a:chExt cx="972950" cy="369332"/>
            </a:xfrm>
          </p:grpSpPr>
          <p:sp>
            <p:nvSpPr>
              <p:cNvPr id="307" name="TextBox 306">
                <a:extLst>
                  <a:ext uri="{FF2B5EF4-FFF2-40B4-BE49-F238E27FC236}">
                    <a16:creationId xmlns:a16="http://schemas.microsoft.com/office/drawing/2014/main" id="{215270D3-C542-4A22-ABBE-0EF72C0BBD2A}"/>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308" name="TextBox 307">
                <a:extLst>
                  <a:ext uri="{FF2B5EF4-FFF2-40B4-BE49-F238E27FC236}">
                    <a16:creationId xmlns:a16="http://schemas.microsoft.com/office/drawing/2014/main" id="{768C35E8-78BC-477C-B9A1-9B4C92B776AB}"/>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309" name="TextBox 308">
                <a:extLst>
                  <a:ext uri="{FF2B5EF4-FFF2-40B4-BE49-F238E27FC236}">
                    <a16:creationId xmlns:a16="http://schemas.microsoft.com/office/drawing/2014/main" id="{7D963497-27C3-48A4-9144-BECD66F71408}"/>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310" name="Group 309">
              <a:extLst>
                <a:ext uri="{FF2B5EF4-FFF2-40B4-BE49-F238E27FC236}">
                  <a16:creationId xmlns:a16="http://schemas.microsoft.com/office/drawing/2014/main" id="{3BE82E27-D92E-4EA3-9C8E-5716B5559305}"/>
                </a:ext>
              </a:extLst>
            </p:cNvPr>
            <p:cNvGrpSpPr/>
            <p:nvPr/>
          </p:nvGrpSpPr>
          <p:grpSpPr>
            <a:xfrm>
              <a:off x="7242200" y="5397554"/>
              <a:ext cx="972950" cy="369332"/>
              <a:chOff x="122254" y="5363769"/>
              <a:chExt cx="972950" cy="369332"/>
            </a:xfrm>
          </p:grpSpPr>
          <p:sp>
            <p:nvSpPr>
              <p:cNvPr id="311" name="TextBox 310">
                <a:extLst>
                  <a:ext uri="{FF2B5EF4-FFF2-40B4-BE49-F238E27FC236}">
                    <a16:creationId xmlns:a16="http://schemas.microsoft.com/office/drawing/2014/main" id="{7ACB731A-489E-4AE7-98AE-571EC5C54EFB}"/>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312" name="TextBox 311">
                <a:extLst>
                  <a:ext uri="{FF2B5EF4-FFF2-40B4-BE49-F238E27FC236}">
                    <a16:creationId xmlns:a16="http://schemas.microsoft.com/office/drawing/2014/main" id="{303BDDBB-EEA8-445A-9783-E81FD3500E13}"/>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313" name="TextBox 312">
                <a:extLst>
                  <a:ext uri="{FF2B5EF4-FFF2-40B4-BE49-F238E27FC236}">
                    <a16:creationId xmlns:a16="http://schemas.microsoft.com/office/drawing/2014/main" id="{D1384A6F-C7EC-4301-82D6-270593A6124B}"/>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p:nvGrpSpPr>
            <p:cNvPr id="314" name="Group 313">
              <a:extLst>
                <a:ext uri="{FF2B5EF4-FFF2-40B4-BE49-F238E27FC236}">
                  <a16:creationId xmlns:a16="http://schemas.microsoft.com/office/drawing/2014/main" id="{9EFDC0D8-66F5-44FD-B924-CC9F975F1489}"/>
                </a:ext>
              </a:extLst>
            </p:cNvPr>
            <p:cNvGrpSpPr/>
            <p:nvPr/>
          </p:nvGrpSpPr>
          <p:grpSpPr>
            <a:xfrm>
              <a:off x="8262706" y="5397554"/>
              <a:ext cx="972950" cy="369332"/>
              <a:chOff x="122254" y="5363769"/>
              <a:chExt cx="972950" cy="369332"/>
            </a:xfrm>
          </p:grpSpPr>
          <p:sp>
            <p:nvSpPr>
              <p:cNvPr id="315" name="TextBox 314">
                <a:extLst>
                  <a:ext uri="{FF2B5EF4-FFF2-40B4-BE49-F238E27FC236}">
                    <a16:creationId xmlns:a16="http://schemas.microsoft.com/office/drawing/2014/main" id="{426F7980-29F6-4654-8121-FBDC2E349BAB}"/>
                  </a:ext>
                </a:extLst>
              </p:cNvPr>
              <p:cNvSpPr txBox="1"/>
              <p:nvPr/>
            </p:nvSpPr>
            <p:spPr>
              <a:xfrm>
                <a:off x="122254" y="5363769"/>
                <a:ext cx="306494" cy="369332"/>
              </a:xfrm>
              <a:prstGeom prst="rect">
                <a:avLst/>
              </a:prstGeom>
              <a:noFill/>
              <a:ln>
                <a:solidFill>
                  <a:schemeClr val="tx1"/>
                </a:solidFill>
              </a:ln>
            </p:spPr>
            <p:txBody>
              <a:bodyPr wrap="none" rtlCol="0">
                <a:spAutoFit/>
              </a:bodyPr>
              <a:lstStyle/>
              <a:p>
                <a:r>
                  <a:rPr lang="en-US" dirty="0"/>
                  <a:t>5</a:t>
                </a:r>
              </a:p>
            </p:txBody>
          </p:sp>
          <p:sp>
            <p:nvSpPr>
              <p:cNvPr id="316" name="TextBox 315">
                <a:extLst>
                  <a:ext uri="{FF2B5EF4-FFF2-40B4-BE49-F238E27FC236}">
                    <a16:creationId xmlns:a16="http://schemas.microsoft.com/office/drawing/2014/main" id="{8FDF9942-292F-455F-BA9B-0C172238E16D}"/>
                  </a:ext>
                </a:extLst>
              </p:cNvPr>
              <p:cNvSpPr txBox="1"/>
              <p:nvPr/>
            </p:nvSpPr>
            <p:spPr>
              <a:xfrm>
                <a:off x="455482" y="5363769"/>
                <a:ext cx="306494" cy="369332"/>
              </a:xfrm>
              <a:prstGeom prst="rect">
                <a:avLst/>
              </a:prstGeom>
              <a:noFill/>
              <a:ln>
                <a:solidFill>
                  <a:schemeClr val="tx1"/>
                </a:solidFill>
              </a:ln>
            </p:spPr>
            <p:txBody>
              <a:bodyPr wrap="none" rtlCol="0">
                <a:spAutoFit/>
              </a:bodyPr>
              <a:lstStyle/>
              <a:p>
                <a:r>
                  <a:rPr lang="en-US" dirty="0"/>
                  <a:t>5</a:t>
                </a:r>
              </a:p>
            </p:txBody>
          </p:sp>
          <p:sp>
            <p:nvSpPr>
              <p:cNvPr id="317" name="TextBox 316">
                <a:extLst>
                  <a:ext uri="{FF2B5EF4-FFF2-40B4-BE49-F238E27FC236}">
                    <a16:creationId xmlns:a16="http://schemas.microsoft.com/office/drawing/2014/main" id="{BCAC5AFA-C951-4BAA-A9C0-BCB64807DA2F}"/>
                  </a:ext>
                </a:extLst>
              </p:cNvPr>
              <p:cNvSpPr txBox="1"/>
              <p:nvPr/>
            </p:nvSpPr>
            <p:spPr>
              <a:xfrm>
                <a:off x="788710" y="5363769"/>
                <a:ext cx="306494" cy="369332"/>
              </a:xfrm>
              <a:prstGeom prst="rect">
                <a:avLst/>
              </a:prstGeom>
              <a:noFill/>
              <a:ln>
                <a:solidFill>
                  <a:schemeClr val="tx1"/>
                </a:solidFill>
              </a:ln>
            </p:spPr>
            <p:txBody>
              <a:bodyPr wrap="none" rtlCol="0">
                <a:spAutoFit/>
              </a:bodyPr>
              <a:lstStyle/>
              <a:p>
                <a:r>
                  <a:rPr lang="en-US" dirty="0"/>
                  <a:t>5</a:t>
                </a:r>
              </a:p>
            </p:txBody>
          </p:sp>
        </p:grpSp>
      </p:gr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B7AFED2C-F7EB-4B64-885C-087D62CCE5EA}"/>
                  </a:ext>
                </a:extLst>
              </p:cNvPr>
              <p:cNvSpPr txBox="1"/>
              <p:nvPr/>
            </p:nvSpPr>
            <p:spPr>
              <a:xfrm>
                <a:off x="9307030" y="1880739"/>
                <a:ext cx="2766455" cy="3693319"/>
              </a:xfrm>
              <a:prstGeom prst="rect">
                <a:avLst/>
              </a:prstGeom>
              <a:noFill/>
              <a:ln w="19050">
                <a:solidFill>
                  <a:srgbClr val="4C3282"/>
                </a:solidFill>
              </a:ln>
            </p:spPr>
            <p:txBody>
              <a:bodyPr wrap="square" rtlCol="0">
                <a:spAutoFit/>
              </a:bodyPr>
              <a:lstStyle/>
              <a:p>
                <a:r>
                  <a:rPr lang="en-US" dirty="0"/>
                  <a:t>Answer the following questions:</a:t>
                </a:r>
              </a:p>
              <a:p>
                <a:pPr marL="342900" indent="-342900">
                  <a:buFont typeface="+mj-lt"/>
                  <a:buAutoNum type="arabicPeriod"/>
                </a:pPr>
                <a:r>
                  <a:rPr lang="en-US" dirty="0"/>
                  <a:t>What is input size on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r>
                  <a:rPr lang="en-US" dirty="0"/>
                  <a:t>Number of nodes at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r>
                  <a:rPr lang="en-US" dirty="0"/>
                  <a:t>Work done at recursive level </a:t>
                </a:r>
                <a14:m>
                  <m:oMath xmlns:m="http://schemas.openxmlformats.org/officeDocument/2006/math">
                    <m:r>
                      <a:rPr lang="en-US" b="0" i="1" smtClean="0">
                        <a:latin typeface="Cambria Math" panose="02040503050406030204" pitchFamily="18" charset="0"/>
                      </a:rPr>
                      <m:t>𝑖</m:t>
                    </m:r>
                  </m:oMath>
                </a14:m>
                <a:r>
                  <a:rPr lang="en-US" dirty="0"/>
                  <a:t>?</a:t>
                </a:r>
              </a:p>
              <a:p>
                <a:pPr marL="342900" indent="-342900">
                  <a:buFont typeface="+mj-lt"/>
                  <a:buAutoNum type="arabicPeriod"/>
                </a:pPr>
                <a:r>
                  <a:rPr lang="en-US" dirty="0"/>
                  <a:t>Last level of tree?</a:t>
                </a:r>
              </a:p>
              <a:p>
                <a:pPr marL="342900" indent="-342900">
                  <a:buFont typeface="+mj-lt"/>
                  <a:buAutoNum type="arabicPeriod"/>
                </a:pPr>
                <a:r>
                  <a:rPr lang="en-US" dirty="0"/>
                  <a:t>Work done at base case?</a:t>
                </a:r>
              </a:p>
              <a:p>
                <a:pPr marL="342900" indent="-342900">
                  <a:buFont typeface="+mj-lt"/>
                  <a:buAutoNum type="arabicPeriod"/>
                </a:pPr>
                <a:r>
                  <a:rPr lang="en-US" dirty="0"/>
                  <a:t>What is sum over all levels?</a:t>
                </a:r>
              </a:p>
            </p:txBody>
          </p:sp>
        </mc:Choice>
        <mc:Fallback xmlns="">
          <p:sp>
            <p:nvSpPr>
              <p:cNvPr id="318" name="TextBox 317">
                <a:extLst>
                  <a:ext uri="{FF2B5EF4-FFF2-40B4-BE49-F238E27FC236}">
                    <a16:creationId xmlns="" xmlns:a16="http://schemas.microsoft.com/office/drawing/2014/main" id="{B7AFED2C-F7EB-4B64-885C-087D62CCE5EA}"/>
                  </a:ext>
                </a:extLst>
              </p:cNvPr>
              <p:cNvSpPr txBox="1">
                <a:spLocks noRot="1" noChangeAspect="1" noMove="1" noResize="1" noEditPoints="1" noAdjustHandles="1" noChangeArrowheads="1" noChangeShapeType="1" noTextEdit="1"/>
              </p:cNvSpPr>
              <p:nvPr/>
            </p:nvSpPr>
            <p:spPr>
              <a:xfrm>
                <a:off x="9307030" y="1880739"/>
                <a:ext cx="2766455" cy="3693319"/>
              </a:xfrm>
              <a:prstGeom prst="rect">
                <a:avLst/>
              </a:prstGeom>
              <a:blipFill rotWithShape="0">
                <a:blip r:embed="rId29"/>
                <a:stretch>
                  <a:fillRect l="-2188" t="-658" b="-1645"/>
                </a:stretch>
              </a:blipFill>
              <a:ln w="19050">
                <a:solidFill>
                  <a:srgbClr val="4C3282"/>
                </a:solidFill>
              </a:ln>
            </p:spPr>
            <p:txBody>
              <a:bodyPr/>
              <a:lstStyle/>
              <a:p>
                <a:r>
                  <a:rPr lang="en-US">
                    <a:noFill/>
                  </a:rPr>
                  <a:t> </a:t>
                </a:r>
              </a:p>
            </p:txBody>
          </p:sp>
        </mc:Fallback>
      </mc:AlternateContent>
      <p:grpSp>
        <p:nvGrpSpPr>
          <p:cNvPr id="11" name="Group 10"/>
          <p:cNvGrpSpPr/>
          <p:nvPr/>
        </p:nvGrpSpPr>
        <p:grpSpPr>
          <a:xfrm>
            <a:off x="7240027" y="156635"/>
            <a:ext cx="4028081" cy="1257874"/>
            <a:chOff x="7240027" y="156635"/>
            <a:chExt cx="4028081" cy="1257874"/>
          </a:xfrm>
        </p:grpSpPr>
        <p:grpSp>
          <p:nvGrpSpPr>
            <p:cNvPr id="6" name="Group 5">
              <a:extLst>
                <a:ext uri="{FF2B5EF4-FFF2-40B4-BE49-F238E27FC236}">
                  <a16:creationId xmlns:a16="http://schemas.microsoft.com/office/drawing/2014/main" id="{0AC2AFB2-2410-4B0C-8835-E92670C3E711}"/>
                </a:ext>
              </a:extLst>
            </p:cNvPr>
            <p:cNvGrpSpPr/>
            <p:nvPr/>
          </p:nvGrpSpPr>
          <p:grpSpPr>
            <a:xfrm>
              <a:off x="7240027" y="253194"/>
              <a:ext cx="4028081" cy="1049609"/>
              <a:chOff x="1607606" y="4199021"/>
              <a:chExt cx="4028081" cy="1049609"/>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2846235-B0A1-4062-AAC1-390F1608B368}"/>
                      </a:ext>
                    </a:extLst>
                  </p:cNvPr>
                  <p:cNvSpPr txBox="1"/>
                  <p:nvPr/>
                </p:nvSpPr>
                <p:spPr>
                  <a:xfrm>
                    <a:off x="1607606" y="4539159"/>
                    <a:ext cx="10072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E2846235-B0A1-4062-AAC1-390F1608B368}"/>
                      </a:ext>
                    </a:extLst>
                  </p:cNvPr>
                  <p:cNvSpPr txBox="1">
                    <a:spLocks noRot="1" noChangeAspect="1" noMove="1" noResize="1" noEditPoints="1" noAdjustHandles="1" noChangeArrowheads="1" noChangeShapeType="1" noTextEdit="1"/>
                  </p:cNvSpPr>
                  <p:nvPr/>
                </p:nvSpPr>
                <p:spPr>
                  <a:xfrm>
                    <a:off x="1607606" y="4539159"/>
                    <a:ext cx="1007263"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23C33F-CB2E-40C2-97E7-4725DE60D6EE}"/>
                      </a:ext>
                    </a:extLst>
                  </p:cNvPr>
                  <p:cNvSpPr txBox="1"/>
                  <p:nvPr/>
                </p:nvSpPr>
                <p:spPr>
                  <a:xfrm>
                    <a:off x="2993425" y="4297245"/>
                    <a:ext cx="15936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5 </m:t>
                          </m:r>
                          <m:r>
                            <a:rPr lang="en-US" b="0" i="1" smtClean="0">
                              <a:latin typeface="Cambria Math" panose="02040503050406030204" pitchFamily="18" charset="0"/>
                            </a:rPr>
                            <m:t>𝑤h𝑒𝑛</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≤4</m:t>
                          </m:r>
                        </m:oMath>
                      </m:oMathPara>
                    </a14:m>
                    <a:endParaRPr lang="en-US" dirty="0"/>
                  </a:p>
                </p:txBody>
              </p:sp>
            </mc:Choice>
            <mc:Fallback xmlns="">
              <p:sp>
                <p:nvSpPr>
                  <p:cNvPr id="8" name="TextBox 7">
                    <a:extLst>
                      <a:ext uri="{FF2B5EF4-FFF2-40B4-BE49-F238E27FC236}">
                        <a16:creationId xmlns="" xmlns:a16="http://schemas.microsoft.com/office/drawing/2014/main" xmlns:a14="http://schemas.microsoft.com/office/drawing/2010/main" id="{D223C33F-CB2E-40C2-97E7-4725DE60D6EE}"/>
                      </a:ext>
                    </a:extLst>
                  </p:cNvPr>
                  <p:cNvSpPr txBox="1">
                    <a:spLocks noRot="1" noChangeAspect="1" noMove="1" noResize="1" noEditPoints="1" noAdjustHandles="1" noChangeArrowheads="1" noChangeShapeType="1" noTextEdit="1"/>
                  </p:cNvSpPr>
                  <p:nvPr/>
                </p:nvSpPr>
                <p:spPr>
                  <a:xfrm>
                    <a:off x="2993425" y="4297245"/>
                    <a:ext cx="1593641" cy="369332"/>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6164E96-5FCD-4BD4-B25E-843EF2811F95}"/>
                      </a:ext>
                    </a:extLst>
                  </p:cNvPr>
                  <p:cNvSpPr txBox="1"/>
                  <p:nvPr/>
                </p:nvSpPr>
                <p:spPr>
                  <a:xfrm>
                    <a:off x="2993425" y="4666483"/>
                    <a:ext cx="2642262" cy="5821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 </m:t>
                          </m:r>
                          <m:r>
                            <a:rPr lang="en-US" b="0" i="1" smtClean="0">
                              <a:latin typeface="Cambria Math" panose="02040503050406030204" pitchFamily="18" charset="0"/>
                            </a:rPr>
                            <m:t>𝑜𝑡h𝑒𝑟𝑤𝑖𝑠𝑒</m:t>
                          </m:r>
                        </m:oMath>
                      </m:oMathPara>
                    </a14:m>
                    <a:endParaRPr lang="en-US" dirty="0"/>
                  </a:p>
                </p:txBody>
              </p:sp>
            </mc:Choice>
            <mc:Fallback xmlns="">
              <p:sp>
                <p:nvSpPr>
                  <p:cNvPr id="9" name="TextBox 8">
                    <a:extLst>
                      <a:ext uri="{FF2B5EF4-FFF2-40B4-BE49-F238E27FC236}">
                        <a16:creationId xmlns:a16="http://schemas.microsoft.com/office/drawing/2014/main" id="{A6164E96-5FCD-4BD4-B25E-843EF2811F95}"/>
                      </a:ext>
                    </a:extLst>
                  </p:cNvPr>
                  <p:cNvSpPr txBox="1">
                    <a:spLocks noRot="1" noChangeAspect="1" noMove="1" noResize="1" noEditPoints="1" noAdjustHandles="1" noChangeArrowheads="1" noChangeShapeType="1" noTextEdit="1"/>
                  </p:cNvSpPr>
                  <p:nvPr/>
                </p:nvSpPr>
                <p:spPr>
                  <a:xfrm>
                    <a:off x="2993425" y="4666483"/>
                    <a:ext cx="2642262" cy="582147"/>
                  </a:xfrm>
                  <a:prstGeom prst="rect">
                    <a:avLst/>
                  </a:prstGeom>
                  <a:blipFill>
                    <a:blip r:embed="rId4"/>
                    <a:stretch>
                      <a:fillRect/>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97C5A9C4-997D-4551-8192-75CB53711951}"/>
                  </a:ext>
                </a:extLst>
              </p:cNvPr>
              <p:cNvSpPr/>
              <p:nvPr/>
            </p:nvSpPr>
            <p:spPr>
              <a:xfrm>
                <a:off x="2585024" y="4199021"/>
                <a:ext cx="609600" cy="104960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9" name="Rectangle 318">
              <a:extLst>
                <a:ext uri="{FF2B5EF4-FFF2-40B4-BE49-F238E27FC236}">
                  <a16:creationId xmlns:a16="http://schemas.microsoft.com/office/drawing/2014/main" id="{9983DB3F-C0C4-43E3-ADB6-AB588F2E6EA7}"/>
                </a:ext>
              </a:extLst>
            </p:cNvPr>
            <p:cNvSpPr/>
            <p:nvPr/>
          </p:nvSpPr>
          <p:spPr>
            <a:xfrm>
              <a:off x="7284130" y="156635"/>
              <a:ext cx="3983978" cy="125787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616557" y="1692183"/>
            <a:ext cx="6442089" cy="1444945"/>
            <a:chOff x="1616557" y="1692183"/>
            <a:chExt cx="6442089" cy="1444945"/>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F33507D-C15A-4141-A617-82761644920F}"/>
                    </a:ext>
                  </a:extLst>
                </p:cNvPr>
                <p:cNvSpPr txBox="1"/>
                <p:nvPr/>
              </p:nvSpPr>
              <p:spPr>
                <a:xfrm>
                  <a:off x="1647312" y="2378201"/>
                  <a:ext cx="862479" cy="636841"/>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14" name="TextBox 13">
                  <a:extLst>
                    <a:ext uri="{FF2B5EF4-FFF2-40B4-BE49-F238E27FC236}">
                      <a16:creationId xmlns:a16="http://schemas.microsoft.com/office/drawing/2014/main" id="{3F33507D-C15A-4141-A617-82761644920F}"/>
                    </a:ext>
                  </a:extLst>
                </p:cNvPr>
                <p:cNvSpPr txBox="1">
                  <a:spLocks noRot="1" noChangeAspect="1" noMove="1" noResize="1" noEditPoints="1" noAdjustHandles="1" noChangeArrowheads="1" noChangeShapeType="1" noTextEdit="1"/>
                </p:cNvSpPr>
                <p:nvPr/>
              </p:nvSpPr>
              <p:spPr>
                <a:xfrm>
                  <a:off x="1647312" y="2378201"/>
                  <a:ext cx="862479" cy="636841"/>
                </a:xfrm>
                <a:prstGeom prst="rect">
                  <a:avLst/>
                </a:prstGeom>
                <a:blipFill>
                  <a:blip r:embed="rId6"/>
                  <a:stretch>
                    <a:fillRect/>
                  </a:stretch>
                </a:blipFill>
                <a:ln>
                  <a:solidFill>
                    <a:schemeClr val="tx1"/>
                  </a:solidFill>
                </a:ln>
              </p:spPr>
              <p:txBody>
                <a:bodyPr/>
                <a:lstStyle/>
                <a:p>
                  <a:r>
                    <a:rPr lang="en-US">
                      <a:noFill/>
                    </a:rPr>
                    <a:t> </a:t>
                  </a:r>
                </a:p>
              </p:txBody>
            </p:sp>
          </mc:Fallback>
        </mc:AlternateContent>
        <p:cxnSp>
          <p:nvCxnSpPr>
            <p:cNvPr id="44" name="Straight Connector 43">
              <a:extLst>
                <a:ext uri="{FF2B5EF4-FFF2-40B4-BE49-F238E27FC236}">
                  <a16:creationId xmlns:a16="http://schemas.microsoft.com/office/drawing/2014/main" id="{1B66F43F-CD96-4325-A4FE-7D3900683A10}"/>
                </a:ext>
              </a:extLst>
            </p:cNvPr>
            <p:cNvCxnSpPr>
              <a:cxnSpLocks/>
              <a:endCxn id="14" idx="0"/>
            </p:cNvCxnSpPr>
            <p:nvPr/>
          </p:nvCxnSpPr>
          <p:spPr>
            <a:xfrm flipH="1">
              <a:off x="2078552" y="1781029"/>
              <a:ext cx="2337016" cy="597172"/>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16A5E1D-D4F6-4EAF-A624-CF65F6ECBE8D}"/>
                </a:ext>
              </a:extLst>
            </p:cNvPr>
            <p:cNvCxnSpPr>
              <a:cxnSpLocks/>
              <a:endCxn id="107" idx="0"/>
            </p:cNvCxnSpPr>
            <p:nvPr/>
          </p:nvCxnSpPr>
          <p:spPr>
            <a:xfrm>
              <a:off x="5005747" y="1765615"/>
              <a:ext cx="2593596" cy="69379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5D9B4F5-16AC-4059-9395-7818F00F371F}"/>
                </a:ext>
              </a:extLst>
            </p:cNvPr>
            <p:cNvCxnSpPr>
              <a:cxnSpLocks/>
              <a:stCxn id="13" idx="2"/>
              <a:endCxn id="106" idx="0"/>
            </p:cNvCxnSpPr>
            <p:nvPr/>
          </p:nvCxnSpPr>
          <p:spPr>
            <a:xfrm flipH="1">
              <a:off x="4685505" y="1692183"/>
              <a:ext cx="3935" cy="76722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108BCC0-A48F-467A-ABA6-10D2422219B5}"/>
                    </a:ext>
                  </a:extLst>
                </p:cNvPr>
                <p:cNvSpPr txBox="1"/>
                <p:nvPr/>
              </p:nvSpPr>
              <p:spPr>
                <a:xfrm>
                  <a:off x="4254265" y="2459409"/>
                  <a:ext cx="862479" cy="636841"/>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106" name="TextBox 105">
                  <a:extLst>
                    <a:ext uri="{FF2B5EF4-FFF2-40B4-BE49-F238E27FC236}">
                      <a16:creationId xmlns:a16="http://schemas.microsoft.com/office/drawing/2014/main" id="{4108BCC0-A48F-467A-ABA6-10D2422219B5}"/>
                    </a:ext>
                  </a:extLst>
                </p:cNvPr>
                <p:cNvSpPr txBox="1">
                  <a:spLocks noRot="1" noChangeAspect="1" noMove="1" noResize="1" noEditPoints="1" noAdjustHandles="1" noChangeArrowheads="1" noChangeShapeType="1" noTextEdit="1"/>
                </p:cNvSpPr>
                <p:nvPr/>
              </p:nvSpPr>
              <p:spPr>
                <a:xfrm>
                  <a:off x="4254265" y="2459409"/>
                  <a:ext cx="862479" cy="636841"/>
                </a:xfrm>
                <a:prstGeom prst="rect">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377B4988-D26D-42CB-A0D3-94B7B8EDF6CC}"/>
                    </a:ext>
                  </a:extLst>
                </p:cNvPr>
                <p:cNvSpPr txBox="1"/>
                <p:nvPr/>
              </p:nvSpPr>
              <p:spPr>
                <a:xfrm>
                  <a:off x="7168103" y="2459409"/>
                  <a:ext cx="862479" cy="636841"/>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m:rPr>
                                        <m:sty m:val="p"/>
                                      </m:rPr>
                                      <a:rPr lang="en-US" i="1" smtClean="0">
                                        <a:latin typeface="Cambria Math" panose="02040503050406030204" pitchFamily="18" charset="0"/>
                                      </a:rPr>
                                      <m:t>n</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107" name="TextBox 106">
                  <a:extLst>
                    <a:ext uri="{FF2B5EF4-FFF2-40B4-BE49-F238E27FC236}">
                      <a16:creationId xmlns:a16="http://schemas.microsoft.com/office/drawing/2014/main" id="{377B4988-D26D-42CB-A0D3-94B7B8EDF6CC}"/>
                    </a:ext>
                  </a:extLst>
                </p:cNvPr>
                <p:cNvSpPr txBox="1">
                  <a:spLocks noRot="1" noChangeAspect="1" noMove="1" noResize="1" noEditPoints="1" noAdjustHandles="1" noChangeArrowheads="1" noChangeShapeType="1" noTextEdit="1"/>
                </p:cNvSpPr>
                <p:nvPr/>
              </p:nvSpPr>
              <p:spPr>
                <a:xfrm>
                  <a:off x="7168103" y="2459409"/>
                  <a:ext cx="862479" cy="636841"/>
                </a:xfrm>
                <a:prstGeom prst="rect">
                  <a:avLst/>
                </a:prstGeom>
                <a:blipFill>
                  <a:blip r:embed="rId8"/>
                  <a:stretch>
                    <a:fillRect/>
                  </a:stretch>
                </a:blipFill>
                <a:ln>
                  <a:solidFill>
                    <a:schemeClr val="tx1"/>
                  </a:solidFill>
                </a:ln>
              </p:spPr>
              <p:txBody>
                <a:bodyPr/>
                <a:lstStyle/>
                <a:p>
                  <a:r>
                    <a:rPr lang="en-US">
                      <a:noFill/>
                    </a:rPr>
                    <a:t> </a:t>
                  </a:r>
                </a:p>
              </p:txBody>
            </p:sp>
          </mc:Fallback>
        </mc:AlternateContent>
        <p:sp>
          <p:nvSpPr>
            <p:cNvPr id="332" name="Rectangle 331">
              <a:extLst>
                <a:ext uri="{FF2B5EF4-FFF2-40B4-BE49-F238E27FC236}">
                  <a16:creationId xmlns:a16="http://schemas.microsoft.com/office/drawing/2014/main" id="{C24B7F4A-1B78-4DA0-9FB6-53EE80820957}"/>
                </a:ext>
              </a:extLst>
            </p:cNvPr>
            <p:cNvSpPr/>
            <p:nvPr/>
          </p:nvSpPr>
          <p:spPr>
            <a:xfrm>
              <a:off x="7164394" y="2451020"/>
              <a:ext cx="894252" cy="68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72C984CA-FA05-4251-892F-4F4B1F24E873}"/>
                </a:ext>
              </a:extLst>
            </p:cNvPr>
            <p:cNvSpPr/>
            <p:nvPr/>
          </p:nvSpPr>
          <p:spPr>
            <a:xfrm>
              <a:off x="4237053" y="2443792"/>
              <a:ext cx="894252" cy="68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BFB2261C-04F4-4023-82B9-52A4BFAE8100}"/>
                </a:ext>
              </a:extLst>
            </p:cNvPr>
            <p:cNvSpPr/>
            <p:nvPr/>
          </p:nvSpPr>
          <p:spPr>
            <a:xfrm>
              <a:off x="1636332" y="2357707"/>
              <a:ext cx="894252" cy="68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5" name="TextBox 324">
                  <a:extLst>
                    <a:ext uri="{FF2B5EF4-FFF2-40B4-BE49-F238E27FC236}">
                      <a16:creationId xmlns:a16="http://schemas.microsoft.com/office/drawing/2014/main" id="{1A0E66AA-C6C1-4CBF-A3AD-1D5C387746AA}"/>
                    </a:ext>
                  </a:extLst>
                </p:cNvPr>
                <p:cNvSpPr txBox="1"/>
                <p:nvPr/>
              </p:nvSpPr>
              <p:spPr>
                <a:xfrm>
                  <a:off x="1616557" y="2382829"/>
                  <a:ext cx="857350" cy="619593"/>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c</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325" name="TextBox 324">
                  <a:extLst>
                    <a:ext uri="{FF2B5EF4-FFF2-40B4-BE49-F238E27FC236}">
                      <a16:creationId xmlns="" xmlns:a16="http://schemas.microsoft.com/office/drawing/2014/main" xmlns:a14="http://schemas.microsoft.com/office/drawing/2010/main" id="{1A0E66AA-C6C1-4CBF-A3AD-1D5C387746AA}"/>
                    </a:ext>
                  </a:extLst>
                </p:cNvPr>
                <p:cNvSpPr txBox="1">
                  <a:spLocks noRot="1" noChangeAspect="1" noMove="1" noResize="1" noEditPoints="1" noAdjustHandles="1" noChangeArrowheads="1" noChangeShapeType="1" noTextEdit="1"/>
                </p:cNvSpPr>
                <p:nvPr/>
              </p:nvSpPr>
              <p:spPr>
                <a:xfrm>
                  <a:off x="1616557" y="2382829"/>
                  <a:ext cx="857350" cy="619593"/>
                </a:xfrm>
                <a:prstGeom prst="rect">
                  <a:avLst/>
                </a:prstGeom>
                <a:blipFill rotWithShape="0">
                  <a:blip r:embed="rId2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0" name="TextBox 329">
                  <a:extLst>
                    <a:ext uri="{FF2B5EF4-FFF2-40B4-BE49-F238E27FC236}">
                      <a16:creationId xmlns:a16="http://schemas.microsoft.com/office/drawing/2014/main" id="{9F1EB2C7-B596-496D-8A02-5D5F6C92A20B}"/>
                    </a:ext>
                  </a:extLst>
                </p:cNvPr>
                <p:cNvSpPr txBox="1"/>
                <p:nvPr/>
              </p:nvSpPr>
              <p:spPr>
                <a:xfrm>
                  <a:off x="4231513" y="2454054"/>
                  <a:ext cx="857350" cy="619593"/>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c</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330" name="TextBox 329">
                  <a:extLst>
                    <a:ext uri="{FF2B5EF4-FFF2-40B4-BE49-F238E27FC236}">
                      <a16:creationId xmlns="" xmlns:a16="http://schemas.microsoft.com/office/drawing/2014/main" xmlns:a14="http://schemas.microsoft.com/office/drawing/2010/main" id="{9F1EB2C7-B596-496D-8A02-5D5F6C92A20B}"/>
                    </a:ext>
                  </a:extLst>
                </p:cNvPr>
                <p:cNvSpPr txBox="1">
                  <a:spLocks noRot="1" noChangeAspect="1" noMove="1" noResize="1" noEditPoints="1" noAdjustHandles="1" noChangeArrowheads="1" noChangeShapeType="1" noTextEdit="1"/>
                </p:cNvSpPr>
                <p:nvPr/>
              </p:nvSpPr>
              <p:spPr>
                <a:xfrm>
                  <a:off x="4231513" y="2454054"/>
                  <a:ext cx="857350" cy="619593"/>
                </a:xfrm>
                <a:prstGeom prst="rect">
                  <a:avLst/>
                </a:prstGeom>
                <a:blipFill rotWithShape="0">
                  <a:blip r:embed="rId2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 name="TextBox 332">
                  <a:extLst>
                    <a:ext uri="{FF2B5EF4-FFF2-40B4-BE49-F238E27FC236}">
                      <a16:creationId xmlns:a16="http://schemas.microsoft.com/office/drawing/2014/main" id="{AC756E53-2B5D-4642-B805-49EC16997F2F}"/>
                    </a:ext>
                  </a:extLst>
                </p:cNvPr>
                <p:cNvSpPr txBox="1"/>
                <p:nvPr/>
              </p:nvSpPr>
              <p:spPr>
                <a:xfrm>
                  <a:off x="7145093" y="2491251"/>
                  <a:ext cx="869469" cy="619593"/>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e>
                            </m:d>
                          </m:e>
                          <m:sup>
                            <m:r>
                              <a:rPr lang="en-US" b="0" i="1" smtClean="0">
                                <a:latin typeface="Cambria Math" panose="02040503050406030204" pitchFamily="18" charset="0"/>
                              </a:rPr>
                              <m:t>2</m:t>
                            </m:r>
                          </m:sup>
                        </m:sSup>
                      </m:oMath>
                    </m:oMathPara>
                  </a14:m>
                  <a:endParaRPr lang="en-US" dirty="0"/>
                </a:p>
              </p:txBody>
            </p:sp>
          </mc:Choice>
          <mc:Fallback xmlns="">
            <p:sp>
              <p:nvSpPr>
                <p:cNvPr id="333" name="TextBox 332">
                  <a:extLst>
                    <a:ext uri="{FF2B5EF4-FFF2-40B4-BE49-F238E27FC236}">
                      <a16:creationId xmlns="" xmlns:a16="http://schemas.microsoft.com/office/drawing/2014/main" xmlns:a14="http://schemas.microsoft.com/office/drawing/2010/main" id="{AC756E53-2B5D-4642-B805-49EC16997F2F}"/>
                    </a:ext>
                  </a:extLst>
                </p:cNvPr>
                <p:cNvSpPr txBox="1">
                  <a:spLocks noRot="1" noChangeAspect="1" noMove="1" noResize="1" noEditPoints="1" noAdjustHandles="1" noChangeArrowheads="1" noChangeShapeType="1" noTextEdit="1"/>
                </p:cNvSpPr>
                <p:nvPr/>
              </p:nvSpPr>
              <p:spPr>
                <a:xfrm>
                  <a:off x="7145093" y="2491251"/>
                  <a:ext cx="869469" cy="619593"/>
                </a:xfrm>
                <a:prstGeom prst="rect">
                  <a:avLst/>
                </a:prstGeom>
                <a:blipFill rotWithShape="0">
                  <a:blip r:embed="rId26"/>
                  <a:stretch>
                    <a:fillRect/>
                  </a:stretch>
                </a:blipFill>
                <a:ln>
                  <a:solidFill>
                    <a:schemeClr val="tx1"/>
                  </a:solidFill>
                </a:ln>
              </p:spPr>
              <p:txBody>
                <a:bodyPr/>
                <a:lstStyle/>
                <a:p>
                  <a:r>
                    <a:rPr lang="en-US">
                      <a:noFill/>
                    </a:rPr>
                    <a:t> </a:t>
                  </a:r>
                </a:p>
              </p:txBody>
            </p:sp>
          </mc:Fallback>
        </mc:AlternateContent>
      </p:grpSp>
      <p:sp>
        <p:nvSpPr>
          <p:cNvPr id="336" name="Rectangle 335">
            <a:extLst>
              <a:ext uri="{FF2B5EF4-FFF2-40B4-BE49-F238E27FC236}">
                <a16:creationId xmlns:a16="http://schemas.microsoft.com/office/drawing/2014/main" id="{A1A6B458-EDD5-45F4-B742-0830D49C595B}"/>
              </a:ext>
            </a:extLst>
          </p:cNvPr>
          <p:cNvSpPr/>
          <p:nvPr/>
        </p:nvSpPr>
        <p:spPr>
          <a:xfrm>
            <a:off x="4369198" y="1317865"/>
            <a:ext cx="703230" cy="40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942225E7-9C33-4E1B-B64E-957AC8ACED97}"/>
                  </a:ext>
                </a:extLst>
              </p:cNvPr>
              <p:cNvSpPr txBox="1"/>
              <p:nvPr/>
            </p:nvSpPr>
            <p:spPr>
              <a:xfrm>
                <a:off x="4411818" y="1411697"/>
                <a:ext cx="604653"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m:oMathPara>
                </a14:m>
                <a:endParaRPr lang="en-US" dirty="0"/>
              </a:p>
            </p:txBody>
          </p:sp>
        </mc:Choice>
        <mc:Fallback xmlns="">
          <p:sp>
            <p:nvSpPr>
              <p:cNvPr id="321" name="TextBox 320">
                <a:extLst>
                  <a:ext uri="{FF2B5EF4-FFF2-40B4-BE49-F238E27FC236}">
                    <a16:creationId xmlns="" xmlns:a16="http://schemas.microsoft.com/office/drawing/2014/main" xmlns:a14="http://schemas.microsoft.com/office/drawing/2010/main" id="{942225E7-9C33-4E1B-B64E-957AC8ACED97}"/>
                  </a:ext>
                </a:extLst>
              </p:cNvPr>
              <p:cNvSpPr txBox="1">
                <a:spLocks noRot="1" noChangeAspect="1" noMove="1" noResize="1" noEditPoints="1" noAdjustHandles="1" noChangeArrowheads="1" noChangeShapeType="1" noTextEdit="1"/>
              </p:cNvSpPr>
              <p:nvPr/>
            </p:nvSpPr>
            <p:spPr>
              <a:xfrm>
                <a:off x="4411818" y="1411697"/>
                <a:ext cx="604653" cy="369332"/>
              </a:xfrm>
              <a:prstGeom prst="rect">
                <a:avLst/>
              </a:prstGeom>
              <a:blipFill rotWithShape="0">
                <a:blip r:embed="rId27"/>
                <a:stretch>
                  <a:fillRect/>
                </a:stretch>
              </a:blipFill>
              <a:ln>
                <a:solidFill>
                  <a:schemeClr val="tx1"/>
                </a:solidFill>
              </a:ln>
            </p:spPr>
            <p:txBody>
              <a:bodyPr/>
              <a:lstStyle/>
              <a:p>
                <a:r>
                  <a:rPr lang="en-US">
                    <a:noFill/>
                  </a:rPr>
                  <a:t> </a:t>
                </a:r>
              </a:p>
            </p:txBody>
          </p:sp>
        </mc:Fallback>
      </mc:AlternateContent>
      <p:sp>
        <p:nvSpPr>
          <p:cNvPr id="3" name="Rectangle 2"/>
          <p:cNvSpPr/>
          <p:nvPr/>
        </p:nvSpPr>
        <p:spPr>
          <a:xfrm rot="19524471">
            <a:off x="1042275" y="1703118"/>
            <a:ext cx="9453265" cy="31700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0" b="1" cap="none" spc="0" dirty="0">
                <a:ln/>
                <a:solidFill>
                  <a:srgbClr val="FF0000"/>
                </a:solidFill>
                <a:effectLst/>
              </a:rPr>
              <a:t>Graph.</a:t>
            </a:r>
          </a:p>
        </p:txBody>
      </p:sp>
    </p:spTree>
    <p:extLst>
      <p:ext uri="{BB962C8B-B14F-4D97-AF65-F5344CB8AC3E}">
        <p14:creationId xmlns:p14="http://schemas.microsoft.com/office/powerpoint/2010/main" val="112048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BuildHeap</a:t>
            </a:r>
            <a:r>
              <a:rPr lang="en-US" dirty="0"/>
              <a:t>: Only One Possibility</a:t>
            </a:r>
          </a:p>
        </p:txBody>
      </p:sp>
      <p:sp>
        <p:nvSpPr>
          <p:cNvPr id="3" name="Content Placeholder 2"/>
          <p:cNvSpPr>
            <a:spLocks noGrp="1"/>
          </p:cNvSpPr>
          <p:nvPr>
            <p:ph idx="1"/>
          </p:nvPr>
        </p:nvSpPr>
        <p:spPr/>
        <p:txBody>
          <a:bodyPr/>
          <a:lstStyle/>
          <a:p>
            <a:r>
              <a:rPr lang="en-US" sz="2900" dirty="0">
                <a:cs typeface="Courier New" panose="02070309020205020404" pitchFamily="49" charset="0"/>
              </a:rPr>
              <a:t>But </a:t>
            </a:r>
            <a:r>
              <a:rPr lang="en-US" sz="2900" dirty="0" err="1">
                <a:latin typeface="Courier New" panose="02070309020205020404" pitchFamily="49" charset="0"/>
                <a:cs typeface="Courier New" panose="02070309020205020404" pitchFamily="49" charset="0"/>
              </a:rPr>
              <a:t>StartBottom</a:t>
            </a:r>
            <a:r>
              <a:rPr lang="en-US" sz="2900" dirty="0">
                <a:latin typeface="Courier New" panose="02070309020205020404" pitchFamily="49" charset="0"/>
                <a:cs typeface="Courier New" panose="02070309020205020404" pitchFamily="49" charset="0"/>
              </a:rPr>
              <a:t>()</a:t>
            </a:r>
            <a:r>
              <a:rPr lang="en-US" sz="2900" dirty="0">
                <a:cs typeface="Courier New" panose="02070309020205020404" pitchFamily="49" charset="0"/>
              </a:rPr>
              <a:t> seems to work. </a:t>
            </a:r>
          </a:p>
          <a:p>
            <a:endParaRPr lang="en-US" dirty="0"/>
          </a:p>
          <a:p>
            <a:endParaRPr lang="en-US" dirty="0"/>
          </a:p>
          <a:p>
            <a:endParaRPr lang="en-US" dirty="0"/>
          </a:p>
          <a:p>
            <a:endParaRPr lang="en-US" dirty="0"/>
          </a:p>
          <a:p>
            <a:endParaRPr lang="en-US" dirty="0"/>
          </a:p>
          <a:p>
            <a:endParaRPr lang="en-US" dirty="0"/>
          </a:p>
          <a:p>
            <a:endParaRPr lang="en-US" dirty="0"/>
          </a:p>
          <a:p>
            <a:r>
              <a:rPr lang="en-US" sz="2800" dirty="0"/>
              <a:t>Does it always work?</a:t>
            </a:r>
          </a:p>
        </p:txBody>
      </p:sp>
      <p:sp>
        <p:nvSpPr>
          <p:cNvPr id="6" name="Oval 5"/>
          <p:cNvSpPr/>
          <p:nvPr/>
        </p:nvSpPr>
        <p:spPr>
          <a:xfrm>
            <a:off x="4582579" y="23243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7" name="Oval 6"/>
          <p:cNvSpPr/>
          <p:nvPr/>
        </p:nvSpPr>
        <p:spPr>
          <a:xfrm>
            <a:off x="4916590"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8" name="Oval 7"/>
          <p:cNvSpPr/>
          <p:nvPr/>
        </p:nvSpPr>
        <p:spPr>
          <a:xfrm>
            <a:off x="3140957" y="410372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9" name="Oval 8"/>
          <p:cNvSpPr/>
          <p:nvPr/>
        </p:nvSpPr>
        <p:spPr>
          <a:xfrm>
            <a:off x="5340841" y="315962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0" name="Oval 9"/>
          <p:cNvSpPr/>
          <p:nvPr/>
        </p:nvSpPr>
        <p:spPr>
          <a:xfrm>
            <a:off x="3960060" y="314813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11" name="Oval 10"/>
          <p:cNvSpPr/>
          <p:nvPr/>
        </p:nvSpPr>
        <p:spPr>
          <a:xfrm>
            <a:off x="5991250" y="407488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cxnSp>
        <p:nvCxnSpPr>
          <p:cNvPr id="12" name="Straight Arrow Connector 11"/>
          <p:cNvCxnSpPr>
            <a:stCxn id="6" idx="3"/>
            <a:endCxn id="10" idx="7"/>
          </p:cNvCxnSpPr>
          <p:nvPr/>
        </p:nvCxnSpPr>
        <p:spPr>
          <a:xfrm flipH="1">
            <a:off x="4407515" y="281654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5074780" y="2816548"/>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660963" y="364033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5408791" y="3736275"/>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5833042" y="3651827"/>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46161" y="411829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cxnSp>
        <p:nvCxnSpPr>
          <p:cNvPr id="18" name="Straight Arrow Connector 17"/>
          <p:cNvCxnSpPr>
            <a:endCxn id="17" idx="0"/>
          </p:cNvCxnSpPr>
          <p:nvPr/>
        </p:nvCxnSpPr>
        <p:spPr>
          <a:xfrm>
            <a:off x="4264805" y="3753216"/>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91249" y="409072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0" name="Oval 19"/>
          <p:cNvSpPr/>
          <p:nvPr/>
        </p:nvSpPr>
        <p:spPr>
          <a:xfrm>
            <a:off x="5340841" y="316754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1" name="Oval 20"/>
          <p:cNvSpPr/>
          <p:nvPr/>
        </p:nvSpPr>
        <p:spPr>
          <a:xfrm>
            <a:off x="4582578" y="23243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8" name="Oval 27"/>
          <p:cNvSpPr/>
          <p:nvPr/>
        </p:nvSpPr>
        <p:spPr>
          <a:xfrm>
            <a:off x="4916590" y="41037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sp>
        <p:nvSpPr>
          <p:cNvPr id="29" name="Oval 28"/>
          <p:cNvSpPr/>
          <p:nvPr/>
        </p:nvSpPr>
        <p:spPr>
          <a:xfrm>
            <a:off x="5351973" y="317103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30" name="Oval 29"/>
          <p:cNvSpPr/>
          <p:nvPr/>
        </p:nvSpPr>
        <p:spPr>
          <a:xfrm>
            <a:off x="3923983" y="315962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31" name="Oval 30"/>
          <p:cNvSpPr/>
          <p:nvPr/>
        </p:nvSpPr>
        <p:spPr>
          <a:xfrm>
            <a:off x="3178780" y="4107090"/>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32" name="Oval 31"/>
          <p:cNvSpPr/>
          <p:nvPr/>
        </p:nvSpPr>
        <p:spPr>
          <a:xfrm>
            <a:off x="4582577" y="232434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33" name="Oval 32"/>
          <p:cNvSpPr/>
          <p:nvPr/>
        </p:nvSpPr>
        <p:spPr>
          <a:xfrm>
            <a:off x="3937701" y="317557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34" name="Oval 33"/>
          <p:cNvSpPr/>
          <p:nvPr/>
        </p:nvSpPr>
        <p:spPr>
          <a:xfrm>
            <a:off x="4158899" y="411910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35" name="Oval 34"/>
          <p:cNvSpPr/>
          <p:nvPr/>
        </p:nvSpPr>
        <p:spPr>
          <a:xfrm>
            <a:off x="3930842" y="317795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36" name="Rectangle 35"/>
          <p:cNvSpPr/>
          <p:nvPr/>
        </p:nvSpPr>
        <p:spPr>
          <a:xfrm rot="19524471">
            <a:off x="1042275" y="1703118"/>
            <a:ext cx="9453265" cy="31700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0" b="1" cap="none" spc="0" dirty="0">
                <a:ln/>
                <a:solidFill>
                  <a:srgbClr val="FF0000"/>
                </a:solidFill>
                <a:effectLst/>
              </a:rPr>
              <a:t>Graph.</a:t>
            </a:r>
          </a:p>
        </p:txBody>
      </p:sp>
    </p:spTree>
    <p:extLst>
      <p:ext uri="{BB962C8B-B14F-4D97-AF65-F5344CB8AC3E}">
        <p14:creationId xmlns:p14="http://schemas.microsoft.com/office/powerpoint/2010/main" val="303795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These AVL Trees?</a:t>
            </a:r>
          </a:p>
        </p:txBody>
      </p:sp>
      <p:sp>
        <p:nvSpPr>
          <p:cNvPr id="8" name="Oval 7"/>
          <p:cNvSpPr/>
          <p:nvPr/>
        </p:nvSpPr>
        <p:spPr>
          <a:xfrm>
            <a:off x="2288518" y="154001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6</a:t>
            </a:r>
            <a:endParaRPr lang="en-US" sz="3200" dirty="0"/>
          </a:p>
        </p:txBody>
      </p:sp>
      <p:sp>
        <p:nvSpPr>
          <p:cNvPr id="9" name="Oval 8"/>
          <p:cNvSpPr/>
          <p:nvPr/>
        </p:nvSpPr>
        <p:spPr>
          <a:xfrm>
            <a:off x="1925195" y="412035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4</a:t>
            </a:r>
            <a:endParaRPr lang="en-US" sz="3200" dirty="0"/>
          </a:p>
        </p:txBody>
      </p:sp>
      <p:sp>
        <p:nvSpPr>
          <p:cNvPr id="10" name="Oval 9"/>
          <p:cNvSpPr/>
          <p:nvPr/>
        </p:nvSpPr>
        <p:spPr>
          <a:xfrm>
            <a:off x="418229" y="397068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11" name="Oval 10"/>
          <p:cNvSpPr/>
          <p:nvPr/>
        </p:nvSpPr>
        <p:spPr>
          <a:xfrm>
            <a:off x="3243774" y="2745389"/>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7</a:t>
            </a:r>
            <a:endParaRPr lang="en-US" sz="3200" dirty="0"/>
          </a:p>
        </p:txBody>
      </p:sp>
      <p:sp>
        <p:nvSpPr>
          <p:cNvPr id="12" name="Oval 11"/>
          <p:cNvSpPr/>
          <p:nvPr/>
        </p:nvSpPr>
        <p:spPr>
          <a:xfrm>
            <a:off x="1377639" y="2745389"/>
            <a:ext cx="767055"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3</a:t>
            </a:r>
            <a:endParaRPr lang="en-US" sz="3200" dirty="0"/>
          </a:p>
        </p:txBody>
      </p:sp>
      <p:sp>
        <p:nvSpPr>
          <p:cNvPr id="13" name="Oval 12"/>
          <p:cNvSpPr/>
          <p:nvPr/>
        </p:nvSpPr>
        <p:spPr>
          <a:xfrm>
            <a:off x="4349706" y="4101429"/>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cxnSp>
        <p:nvCxnSpPr>
          <p:cNvPr id="14" name="Straight Arrow Connector 13"/>
          <p:cNvCxnSpPr>
            <a:stCxn id="8" idx="3"/>
            <a:endCxn id="12" idx="7"/>
          </p:cNvCxnSpPr>
          <p:nvPr/>
        </p:nvCxnSpPr>
        <p:spPr>
          <a:xfrm flipH="1">
            <a:off x="2032361" y="2260212"/>
            <a:ext cx="379722" cy="6087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5"/>
            <a:endCxn id="11" idx="0"/>
          </p:cNvCxnSpPr>
          <p:nvPr/>
        </p:nvCxnSpPr>
        <p:spPr>
          <a:xfrm>
            <a:off x="3008713" y="2260212"/>
            <a:ext cx="656942" cy="48517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flipH="1">
            <a:off x="1028497" y="3465584"/>
            <a:ext cx="461475" cy="6087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5"/>
            <a:endCxn id="9" idx="0"/>
          </p:cNvCxnSpPr>
          <p:nvPr/>
        </p:nvCxnSpPr>
        <p:spPr>
          <a:xfrm>
            <a:off x="2032361" y="3465584"/>
            <a:ext cx="314715" cy="65476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5"/>
            <a:endCxn id="13" idx="0"/>
          </p:cNvCxnSpPr>
          <p:nvPr/>
        </p:nvCxnSpPr>
        <p:spPr>
          <a:xfrm>
            <a:off x="3963970" y="3465585"/>
            <a:ext cx="807617" cy="6358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606413" y="515915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sp>
        <p:nvSpPr>
          <p:cNvPr id="20" name="Oval 19"/>
          <p:cNvSpPr/>
          <p:nvPr/>
        </p:nvSpPr>
        <p:spPr>
          <a:xfrm>
            <a:off x="5117354" y="515915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10</a:t>
            </a:r>
          </a:p>
        </p:txBody>
      </p:sp>
      <p:cxnSp>
        <p:nvCxnSpPr>
          <p:cNvPr id="21" name="Straight Arrow Connector 20"/>
          <p:cNvCxnSpPr>
            <a:endCxn id="20" idx="1"/>
          </p:cNvCxnSpPr>
          <p:nvPr/>
        </p:nvCxnSpPr>
        <p:spPr>
          <a:xfrm>
            <a:off x="5016691" y="4841230"/>
            <a:ext cx="224229" cy="4414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p:cNvCxnSpPr>
          <p:nvPr/>
        </p:nvCxnSpPr>
        <p:spPr>
          <a:xfrm flipH="1">
            <a:off x="4124703" y="4821624"/>
            <a:ext cx="348569" cy="3375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517352" y="528271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endParaRPr lang="en-US" sz="3200" dirty="0"/>
          </a:p>
        </p:txBody>
      </p:sp>
      <p:cxnSp>
        <p:nvCxnSpPr>
          <p:cNvPr id="7" name="Straight Arrow Connector 6"/>
          <p:cNvCxnSpPr>
            <a:stCxn id="9" idx="4"/>
            <a:endCxn id="6" idx="1"/>
          </p:cNvCxnSpPr>
          <p:nvPr/>
        </p:nvCxnSpPr>
        <p:spPr>
          <a:xfrm>
            <a:off x="2347076" y="4964112"/>
            <a:ext cx="293842" cy="4421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236737" y="142468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4</a:t>
            </a:r>
            <a:endParaRPr lang="en-US" sz="3200" dirty="0"/>
          </a:p>
        </p:txBody>
      </p:sp>
      <p:sp>
        <p:nvSpPr>
          <p:cNvPr id="28" name="Oval 27"/>
          <p:cNvSpPr/>
          <p:nvPr/>
        </p:nvSpPr>
        <p:spPr>
          <a:xfrm>
            <a:off x="8592519" y="412035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endParaRPr lang="en-US" sz="3200" dirty="0"/>
          </a:p>
        </p:txBody>
      </p:sp>
      <p:sp>
        <p:nvSpPr>
          <p:cNvPr id="29" name="Oval 28"/>
          <p:cNvSpPr/>
          <p:nvPr/>
        </p:nvSpPr>
        <p:spPr>
          <a:xfrm>
            <a:off x="6127334" y="402829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30" name="Oval 29"/>
          <p:cNvSpPr/>
          <p:nvPr/>
        </p:nvSpPr>
        <p:spPr>
          <a:xfrm>
            <a:off x="9191993" y="263005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7</a:t>
            </a:r>
            <a:endParaRPr lang="en-US" sz="3200" dirty="0"/>
          </a:p>
        </p:txBody>
      </p:sp>
      <p:sp>
        <p:nvSpPr>
          <p:cNvPr id="31" name="Oval 30"/>
          <p:cNvSpPr/>
          <p:nvPr/>
        </p:nvSpPr>
        <p:spPr>
          <a:xfrm>
            <a:off x="7325858" y="2630058"/>
            <a:ext cx="767055"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3</a:t>
            </a:r>
            <a:endParaRPr lang="en-US" sz="3200" dirty="0"/>
          </a:p>
        </p:txBody>
      </p:sp>
      <p:sp>
        <p:nvSpPr>
          <p:cNvPr id="32" name="Oval 31"/>
          <p:cNvSpPr/>
          <p:nvPr/>
        </p:nvSpPr>
        <p:spPr>
          <a:xfrm>
            <a:off x="10297925" y="398609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cxnSp>
        <p:nvCxnSpPr>
          <p:cNvPr id="33" name="Straight Arrow Connector 32"/>
          <p:cNvCxnSpPr>
            <a:stCxn id="27" idx="3"/>
            <a:endCxn id="31" idx="7"/>
          </p:cNvCxnSpPr>
          <p:nvPr/>
        </p:nvCxnSpPr>
        <p:spPr>
          <a:xfrm flipH="1">
            <a:off x="7980580" y="2144881"/>
            <a:ext cx="379722" cy="6087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5"/>
            <a:endCxn id="30" idx="0"/>
          </p:cNvCxnSpPr>
          <p:nvPr/>
        </p:nvCxnSpPr>
        <p:spPr>
          <a:xfrm>
            <a:off x="8956932" y="2144881"/>
            <a:ext cx="656942" cy="48517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3"/>
          </p:cNvCxnSpPr>
          <p:nvPr/>
        </p:nvCxnSpPr>
        <p:spPr>
          <a:xfrm flipH="1">
            <a:off x="6888214" y="3350254"/>
            <a:ext cx="549976" cy="8275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4"/>
            <a:endCxn id="28" idx="7"/>
          </p:cNvCxnSpPr>
          <p:nvPr/>
        </p:nvCxnSpPr>
        <p:spPr>
          <a:xfrm flipH="1">
            <a:off x="9312714" y="3473819"/>
            <a:ext cx="301160" cy="7700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5"/>
            <a:endCxn id="32" idx="0"/>
          </p:cNvCxnSpPr>
          <p:nvPr/>
        </p:nvCxnSpPr>
        <p:spPr>
          <a:xfrm>
            <a:off x="9912189" y="3350254"/>
            <a:ext cx="807617" cy="6358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554632" y="504382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sp>
        <p:nvSpPr>
          <p:cNvPr id="39" name="Oval 38"/>
          <p:cNvSpPr/>
          <p:nvPr/>
        </p:nvSpPr>
        <p:spPr>
          <a:xfrm>
            <a:off x="11065573" y="504382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10</a:t>
            </a:r>
          </a:p>
        </p:txBody>
      </p:sp>
      <p:cxnSp>
        <p:nvCxnSpPr>
          <p:cNvPr id="40" name="Straight Arrow Connector 39"/>
          <p:cNvCxnSpPr>
            <a:endCxn id="39" idx="1"/>
          </p:cNvCxnSpPr>
          <p:nvPr/>
        </p:nvCxnSpPr>
        <p:spPr>
          <a:xfrm>
            <a:off x="10964910" y="4725899"/>
            <a:ext cx="224229" cy="4414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p:cNvCxnSpPr>
          <p:nvPr/>
        </p:nvCxnSpPr>
        <p:spPr>
          <a:xfrm flipH="1">
            <a:off x="10072922" y="4706293"/>
            <a:ext cx="348569" cy="3375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537612" y="420006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6</a:t>
            </a:r>
            <a:endParaRPr lang="en-US" sz="3200" dirty="0"/>
          </a:p>
        </p:txBody>
      </p:sp>
      <p:cxnSp>
        <p:nvCxnSpPr>
          <p:cNvPr id="26" name="Straight Arrow Connector 25"/>
          <p:cNvCxnSpPr>
            <a:endCxn id="25" idx="0"/>
          </p:cNvCxnSpPr>
          <p:nvPr/>
        </p:nvCxnSpPr>
        <p:spPr>
          <a:xfrm>
            <a:off x="7736505" y="3465584"/>
            <a:ext cx="222988" cy="7344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rot="19524471">
            <a:off x="1042275" y="1703118"/>
            <a:ext cx="9453265" cy="31700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0" b="1" cap="none" spc="0" dirty="0">
                <a:ln/>
                <a:solidFill>
                  <a:srgbClr val="FF0000"/>
                </a:solidFill>
                <a:effectLst/>
              </a:rPr>
              <a:t>Graph.</a:t>
            </a:r>
          </a:p>
        </p:txBody>
      </p:sp>
    </p:spTree>
    <p:extLst>
      <p:ext uri="{BB962C8B-B14F-4D97-AF65-F5344CB8AC3E}">
        <p14:creationId xmlns:p14="http://schemas.microsoft.com/office/powerpoint/2010/main" val="4464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1587" y="123987"/>
            <a:ext cx="4014061" cy="1658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a&lt;b&lt;c; a&lt;c&lt;b; b&lt;a&lt;c; </a:t>
            </a:r>
          </a:p>
          <a:p>
            <a:pPr algn="ctr"/>
            <a:r>
              <a:rPr lang="en-US" sz="2800" dirty="0"/>
              <a:t>b&lt;c&lt;a; c&lt;b&lt;a; c&lt;a&lt;b</a:t>
            </a:r>
          </a:p>
        </p:txBody>
      </p:sp>
      <p:cxnSp>
        <p:nvCxnSpPr>
          <p:cNvPr id="6" name="Straight Arrow Connector 5"/>
          <p:cNvCxnSpPr/>
          <p:nvPr/>
        </p:nvCxnSpPr>
        <p:spPr>
          <a:xfrm flipH="1">
            <a:off x="2820692" y="1828800"/>
            <a:ext cx="1038386" cy="4804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85681" y="1782306"/>
            <a:ext cx="898902" cy="5889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3364" y="2355742"/>
            <a:ext cx="4014061" cy="74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a&lt;b&lt;c; a&lt;c&lt;b; c&lt;a&lt;b</a:t>
            </a:r>
          </a:p>
        </p:txBody>
      </p:sp>
      <p:sp>
        <p:nvSpPr>
          <p:cNvPr id="11" name="Rectangle 10"/>
          <p:cNvSpPr/>
          <p:nvPr/>
        </p:nvSpPr>
        <p:spPr>
          <a:xfrm>
            <a:off x="7563173" y="2371241"/>
            <a:ext cx="4014061" cy="74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b&lt;a&lt;c; b&lt;c&lt;a; c&lt;b&lt;a</a:t>
            </a:r>
          </a:p>
        </p:txBody>
      </p:sp>
      <p:sp>
        <p:nvSpPr>
          <p:cNvPr id="12" name="Rectangle 11"/>
          <p:cNvSpPr/>
          <p:nvPr/>
        </p:nvSpPr>
        <p:spPr>
          <a:xfrm>
            <a:off x="180815" y="3964983"/>
            <a:ext cx="1539498" cy="743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a&lt;b&lt;c</a:t>
            </a:r>
          </a:p>
        </p:txBody>
      </p:sp>
      <p:sp>
        <p:nvSpPr>
          <p:cNvPr id="14" name="Rectangle 13"/>
          <p:cNvSpPr/>
          <p:nvPr/>
        </p:nvSpPr>
        <p:spPr>
          <a:xfrm>
            <a:off x="2304083" y="3964983"/>
            <a:ext cx="2887850" cy="74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a&lt;c&lt;b; c&lt;a&lt;b</a:t>
            </a:r>
          </a:p>
        </p:txBody>
      </p:sp>
      <p:sp>
        <p:nvSpPr>
          <p:cNvPr id="15" name="Rectangle 14"/>
          <p:cNvSpPr/>
          <p:nvPr/>
        </p:nvSpPr>
        <p:spPr>
          <a:xfrm>
            <a:off x="9020851" y="3924144"/>
            <a:ext cx="2681207" cy="74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b&lt;c&lt;a; c&lt;b&lt;a</a:t>
            </a:r>
          </a:p>
        </p:txBody>
      </p:sp>
      <p:sp>
        <p:nvSpPr>
          <p:cNvPr id="16" name="Rectangle 15"/>
          <p:cNvSpPr/>
          <p:nvPr/>
        </p:nvSpPr>
        <p:spPr>
          <a:xfrm>
            <a:off x="6338807" y="3964983"/>
            <a:ext cx="1782305" cy="743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b&lt;a&lt;c</a:t>
            </a:r>
          </a:p>
        </p:txBody>
      </p:sp>
      <p:sp>
        <p:nvSpPr>
          <p:cNvPr id="18" name="Rectangle 17"/>
          <p:cNvSpPr/>
          <p:nvPr/>
        </p:nvSpPr>
        <p:spPr>
          <a:xfrm>
            <a:off x="1699615" y="5549510"/>
            <a:ext cx="1539498" cy="743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a&lt;c&lt;b</a:t>
            </a:r>
          </a:p>
        </p:txBody>
      </p:sp>
      <p:sp>
        <p:nvSpPr>
          <p:cNvPr id="19" name="Rectangle 18"/>
          <p:cNvSpPr/>
          <p:nvPr/>
        </p:nvSpPr>
        <p:spPr>
          <a:xfrm>
            <a:off x="4353280" y="5549510"/>
            <a:ext cx="1539498" cy="743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c&lt;a&lt;b</a:t>
            </a:r>
          </a:p>
        </p:txBody>
      </p:sp>
      <p:sp>
        <p:nvSpPr>
          <p:cNvPr id="20" name="Rectangle 19"/>
          <p:cNvSpPr/>
          <p:nvPr/>
        </p:nvSpPr>
        <p:spPr>
          <a:xfrm>
            <a:off x="8121112" y="5549510"/>
            <a:ext cx="1539498" cy="743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b&lt;c&lt;a</a:t>
            </a:r>
          </a:p>
        </p:txBody>
      </p:sp>
      <p:sp>
        <p:nvSpPr>
          <p:cNvPr id="21" name="Rectangle 20"/>
          <p:cNvSpPr/>
          <p:nvPr/>
        </p:nvSpPr>
        <p:spPr>
          <a:xfrm>
            <a:off x="10292761" y="5549510"/>
            <a:ext cx="1539498" cy="743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c&lt;b&lt;a</a:t>
            </a:r>
          </a:p>
        </p:txBody>
      </p:sp>
      <p:cxnSp>
        <p:nvCxnSpPr>
          <p:cNvPr id="22" name="Straight Arrow Connector 21"/>
          <p:cNvCxnSpPr>
            <a:endCxn id="12" idx="0"/>
          </p:cNvCxnSpPr>
          <p:nvPr/>
        </p:nvCxnSpPr>
        <p:spPr>
          <a:xfrm flipH="1">
            <a:off x="950564" y="3099662"/>
            <a:ext cx="1026517" cy="865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39113" y="3115161"/>
            <a:ext cx="682098" cy="82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229959" y="3124376"/>
            <a:ext cx="1287966" cy="8132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803027" y="3108388"/>
            <a:ext cx="683740" cy="8132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312321" y="4696546"/>
            <a:ext cx="1026517" cy="865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00870" y="4712045"/>
            <a:ext cx="682098" cy="82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606587" y="4703806"/>
            <a:ext cx="1026517" cy="8653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0895136" y="4719305"/>
            <a:ext cx="682098" cy="825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584917" y="1782306"/>
            <a:ext cx="2629089"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Ask: is </a:t>
            </a:r>
          </a:p>
          <a:p>
            <a:pPr algn="ctr"/>
            <a:r>
              <a:rPr lang="en-US" sz="2800" dirty="0"/>
              <a:t>a &lt; b?</a:t>
            </a:r>
          </a:p>
        </p:txBody>
      </p:sp>
      <p:sp>
        <p:nvSpPr>
          <p:cNvPr id="38" name="Oval 37"/>
          <p:cNvSpPr/>
          <p:nvPr/>
        </p:nvSpPr>
        <p:spPr>
          <a:xfrm>
            <a:off x="1588692" y="3169858"/>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Ask: is</a:t>
            </a:r>
          </a:p>
          <a:p>
            <a:pPr algn="ctr"/>
            <a:r>
              <a:rPr lang="en-US" sz="2400" dirty="0"/>
              <a:t>b&lt;c?</a:t>
            </a:r>
          </a:p>
        </p:txBody>
      </p:sp>
      <p:sp>
        <p:nvSpPr>
          <p:cNvPr id="39" name="Oval 38"/>
          <p:cNvSpPr/>
          <p:nvPr/>
        </p:nvSpPr>
        <p:spPr>
          <a:xfrm>
            <a:off x="8186222" y="3157813"/>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Ask: is</a:t>
            </a:r>
          </a:p>
          <a:p>
            <a:pPr algn="ctr"/>
            <a:r>
              <a:rPr lang="en-US" sz="2400" dirty="0"/>
              <a:t>a&lt;c?</a:t>
            </a:r>
          </a:p>
        </p:txBody>
      </p:sp>
      <p:sp>
        <p:nvSpPr>
          <p:cNvPr id="40" name="Oval 39"/>
          <p:cNvSpPr/>
          <p:nvPr/>
        </p:nvSpPr>
        <p:spPr>
          <a:xfrm>
            <a:off x="2997223" y="4775153"/>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Ask: is</a:t>
            </a:r>
          </a:p>
          <a:p>
            <a:pPr algn="ctr"/>
            <a:r>
              <a:rPr lang="en-US" sz="2400" dirty="0"/>
              <a:t>a&lt;c?</a:t>
            </a:r>
          </a:p>
        </p:txBody>
      </p:sp>
      <p:sp>
        <p:nvSpPr>
          <p:cNvPr id="41" name="Oval 40"/>
          <p:cNvSpPr/>
          <p:nvPr/>
        </p:nvSpPr>
        <p:spPr>
          <a:xfrm>
            <a:off x="9301856" y="4738083"/>
            <a:ext cx="1867246" cy="749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Ask: is</a:t>
            </a:r>
          </a:p>
          <a:p>
            <a:pPr algn="ctr"/>
            <a:r>
              <a:rPr lang="en-US" sz="2400" dirty="0"/>
              <a:t>b&lt;c?</a:t>
            </a:r>
          </a:p>
        </p:txBody>
      </p:sp>
      <p:sp>
        <p:nvSpPr>
          <p:cNvPr id="29" name="Rectangle 28"/>
          <p:cNvSpPr/>
          <p:nvPr/>
        </p:nvSpPr>
        <p:spPr>
          <a:xfrm rot="19524471">
            <a:off x="1042275" y="1703118"/>
            <a:ext cx="9453265" cy="31700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0" b="1" cap="none" spc="0" dirty="0">
                <a:ln/>
                <a:solidFill>
                  <a:srgbClr val="FF0000"/>
                </a:solidFill>
                <a:effectLst/>
              </a:rPr>
              <a:t>Graph.</a:t>
            </a:r>
          </a:p>
        </p:txBody>
      </p:sp>
    </p:spTree>
    <p:extLst>
      <p:ext uri="{BB962C8B-B14F-4D97-AF65-F5344CB8AC3E}">
        <p14:creationId xmlns:p14="http://schemas.microsoft.com/office/powerpoint/2010/main" val="13453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Graphs</a:t>
            </a:r>
          </a:p>
        </p:txBody>
      </p:sp>
      <p:sp>
        <p:nvSpPr>
          <p:cNvPr id="3" name="Content Placeholder 2"/>
          <p:cNvSpPr>
            <a:spLocks noGrp="1"/>
          </p:cNvSpPr>
          <p:nvPr>
            <p:ph idx="1"/>
          </p:nvPr>
        </p:nvSpPr>
        <p:spPr/>
        <p:txBody>
          <a:bodyPr>
            <a:normAutofit/>
          </a:bodyPr>
          <a:lstStyle/>
          <a:p>
            <a:r>
              <a:rPr lang="en-US" sz="2800" dirty="0"/>
              <a:t>EVERYTHING was graphs.</a:t>
            </a:r>
          </a:p>
          <a:p>
            <a:r>
              <a:rPr lang="en-US" sz="2800" dirty="0"/>
              <a:t>The whole time.</a:t>
            </a:r>
          </a:p>
          <a:p>
            <a:endParaRPr lang="en-US" sz="2800" dirty="0"/>
          </a:p>
          <a:p>
            <a:r>
              <a:rPr lang="en-US" sz="2800" dirty="0"/>
              <a:t>They don’t just show up in data structures.</a:t>
            </a:r>
          </a:p>
          <a:p>
            <a:r>
              <a:rPr lang="en-US" sz="2800" dirty="0"/>
              <a:t>311: NFAs/DFAs and relations</a:t>
            </a:r>
            <a:br>
              <a:rPr lang="en-US" sz="2800" dirty="0"/>
            </a:br>
            <a:r>
              <a:rPr lang="en-US" sz="2800" dirty="0"/>
              <a:t>Compilers: Use graphs to figure out valid compilation orders.</a:t>
            </a:r>
          </a:p>
          <a:p>
            <a:r>
              <a:rPr lang="en-US" sz="2800" dirty="0"/>
              <a:t>Networking: Building a graph</a:t>
            </a:r>
          </a:p>
          <a:p>
            <a:pPr lvl="1"/>
            <a:r>
              <a:rPr lang="en-US" sz="2400" dirty="0"/>
              <a:t>To the point that some CS people call graphs “networks”</a:t>
            </a:r>
          </a:p>
          <a:p>
            <a:r>
              <a:rPr lang="en-US" sz="2800" dirty="0"/>
              <a:t>Circuits: represented as graphs</a:t>
            </a:r>
          </a:p>
          <a:p>
            <a:endParaRPr lang="en-US" sz="2800" dirty="0"/>
          </a:p>
        </p:txBody>
      </p:sp>
    </p:spTree>
    <p:extLst>
      <p:ext uri="{BB962C8B-B14F-4D97-AF65-F5344CB8AC3E}">
        <p14:creationId xmlns:p14="http://schemas.microsoft.com/office/powerpoint/2010/main" val="226022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normAutofit/>
          </a:bodyPr>
          <a:lstStyle/>
          <a:p>
            <a:r>
              <a:rPr lang="en-US" sz="2800" dirty="0"/>
              <a:t>For each of the following think about what you should choose for vertices and edges.</a:t>
            </a:r>
          </a:p>
          <a:p>
            <a:r>
              <a:rPr lang="en-US" sz="2800" dirty="0"/>
              <a:t>The internet. </a:t>
            </a:r>
          </a:p>
          <a:p>
            <a:pPr lvl="1"/>
            <a:endParaRPr lang="en-US" sz="2400" dirty="0"/>
          </a:p>
          <a:p>
            <a:r>
              <a:rPr lang="en-US" sz="2800" dirty="0"/>
              <a:t>Facebook friendships</a:t>
            </a:r>
          </a:p>
          <a:p>
            <a:pPr lvl="1"/>
            <a:endParaRPr lang="en-US" sz="2400" dirty="0"/>
          </a:p>
          <a:p>
            <a:r>
              <a:rPr lang="en-US" sz="2800" dirty="0"/>
              <a:t>Input data for the “6 Degrees of Kevin Bacon” game</a:t>
            </a:r>
          </a:p>
          <a:p>
            <a:pPr lvl="1"/>
            <a:endParaRPr lang="en-US" sz="2400" dirty="0"/>
          </a:p>
          <a:p>
            <a:r>
              <a:rPr lang="en-US" sz="2800" dirty="0"/>
              <a:t>Course Prerequisites</a:t>
            </a:r>
          </a:p>
        </p:txBody>
      </p:sp>
    </p:spTree>
    <p:extLst>
      <p:ext uri="{BB962C8B-B14F-4D97-AF65-F5344CB8AC3E}">
        <p14:creationId xmlns:p14="http://schemas.microsoft.com/office/powerpoint/2010/main" val="167898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normAutofit lnSpcReduction="10000"/>
          </a:bodyPr>
          <a:lstStyle/>
          <a:p>
            <a:r>
              <a:rPr lang="en-US" sz="2800" dirty="0"/>
              <a:t>For each of the following think about what you should choose for vertices and edges.</a:t>
            </a:r>
          </a:p>
          <a:p>
            <a:r>
              <a:rPr lang="en-US" sz="2800" dirty="0"/>
              <a:t>The internet. </a:t>
            </a:r>
          </a:p>
          <a:p>
            <a:pPr lvl="1"/>
            <a:r>
              <a:rPr lang="en-US" sz="2400" dirty="0"/>
              <a:t>Vertices: webpages. Edges from a to b if a has a hyperlink to b. </a:t>
            </a:r>
          </a:p>
          <a:p>
            <a:r>
              <a:rPr lang="en-US" sz="2800" dirty="0"/>
              <a:t>Facebook friendships</a:t>
            </a:r>
          </a:p>
          <a:p>
            <a:pPr lvl="1"/>
            <a:r>
              <a:rPr lang="en-US" sz="2400" dirty="0"/>
              <a:t>Vertices: people. Edges: if two people are friends</a:t>
            </a:r>
          </a:p>
          <a:p>
            <a:r>
              <a:rPr lang="en-US" sz="2800" dirty="0"/>
              <a:t>Input data for the “6 Degrees of Kevin Bacon” game</a:t>
            </a:r>
          </a:p>
          <a:p>
            <a:pPr lvl="1"/>
            <a:r>
              <a:rPr lang="en-US" sz="2400" dirty="0"/>
              <a:t>Vertices: actors. Edges: if two people appeared in the same movie</a:t>
            </a:r>
          </a:p>
          <a:p>
            <a:pPr lvl="1"/>
            <a:r>
              <a:rPr lang="en-US" sz="2400" dirty="0"/>
              <a:t>Or: Vertices for actors and movies, edge from actors to movies they appeared in.</a:t>
            </a:r>
          </a:p>
          <a:p>
            <a:r>
              <a:rPr lang="en-US" sz="2800" dirty="0"/>
              <a:t>Course Prerequisites</a:t>
            </a:r>
          </a:p>
          <a:p>
            <a:pPr lvl="1"/>
            <a:r>
              <a:rPr lang="en-US" sz="2400" dirty="0"/>
              <a:t>Vertices: courses. Edge: from a to b if a is a </a:t>
            </a:r>
            <a:r>
              <a:rPr lang="en-US" sz="2400" dirty="0" err="1"/>
              <a:t>prereq</a:t>
            </a:r>
            <a:r>
              <a:rPr lang="en-US" sz="2400" dirty="0"/>
              <a:t> for b.</a:t>
            </a:r>
          </a:p>
        </p:txBody>
      </p:sp>
      <p:sp>
        <p:nvSpPr>
          <p:cNvPr id="4" name="TextBox 3"/>
          <p:cNvSpPr txBox="1"/>
          <p:nvPr/>
        </p:nvSpPr>
        <p:spPr>
          <a:xfrm>
            <a:off x="9661793" y="2060154"/>
            <a:ext cx="2100705" cy="954107"/>
          </a:xfrm>
          <a:prstGeom prst="rect">
            <a:avLst/>
          </a:prstGeom>
          <a:noFill/>
        </p:spPr>
        <p:txBody>
          <a:bodyPr wrap="square" rtlCol="0">
            <a:spAutoFit/>
          </a:bodyPr>
          <a:lstStyle/>
          <a:p>
            <a:r>
              <a:rPr lang="en-US" sz="2800" dirty="0"/>
              <a:t>Edges have direction</a:t>
            </a:r>
          </a:p>
        </p:txBody>
      </p:sp>
      <p:sp>
        <p:nvSpPr>
          <p:cNvPr id="5" name="TextBox 4"/>
          <p:cNvSpPr txBox="1"/>
          <p:nvPr/>
        </p:nvSpPr>
        <p:spPr>
          <a:xfrm>
            <a:off x="8767591" y="3611232"/>
            <a:ext cx="2381480" cy="954107"/>
          </a:xfrm>
          <a:prstGeom prst="rect">
            <a:avLst/>
          </a:prstGeom>
          <a:noFill/>
        </p:spPr>
        <p:txBody>
          <a:bodyPr wrap="square" rtlCol="0">
            <a:spAutoFit/>
          </a:bodyPr>
          <a:lstStyle/>
          <a:p>
            <a:r>
              <a:rPr lang="en-US" sz="2800" dirty="0"/>
              <a:t>Edges don’t have direction</a:t>
            </a:r>
          </a:p>
        </p:txBody>
      </p:sp>
      <p:sp>
        <p:nvSpPr>
          <p:cNvPr id="6" name="TextBox 5"/>
          <p:cNvSpPr txBox="1"/>
          <p:nvPr/>
        </p:nvSpPr>
        <p:spPr>
          <a:xfrm>
            <a:off x="8271832" y="5515778"/>
            <a:ext cx="2100705" cy="954107"/>
          </a:xfrm>
          <a:prstGeom prst="rect">
            <a:avLst/>
          </a:prstGeom>
          <a:noFill/>
        </p:spPr>
        <p:txBody>
          <a:bodyPr wrap="square" rtlCol="0">
            <a:spAutoFit/>
          </a:bodyPr>
          <a:lstStyle/>
          <a:p>
            <a:r>
              <a:rPr lang="en-US" sz="2800" dirty="0"/>
              <a:t>Edges have direction</a:t>
            </a:r>
          </a:p>
        </p:txBody>
      </p:sp>
    </p:spTree>
    <p:extLst>
      <p:ext uri="{BB962C8B-B14F-4D97-AF65-F5344CB8AC3E}">
        <p14:creationId xmlns:p14="http://schemas.microsoft.com/office/powerpoint/2010/main" val="345648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23257" y="428897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Graph Terms</a:t>
            </a:r>
          </a:p>
        </p:txBody>
      </p:sp>
      <p:sp>
        <p:nvSpPr>
          <p:cNvPr id="3" name="Content Placeholder 2"/>
          <p:cNvSpPr>
            <a:spLocks noGrp="1"/>
          </p:cNvSpPr>
          <p:nvPr>
            <p:ph idx="1"/>
          </p:nvPr>
        </p:nvSpPr>
        <p:spPr>
          <a:xfrm>
            <a:off x="575239" y="1550943"/>
            <a:ext cx="11187258" cy="735057"/>
          </a:xfrm>
        </p:spPr>
        <p:txBody>
          <a:bodyPr>
            <a:normAutofit/>
          </a:bodyPr>
          <a:lstStyle/>
          <a:p>
            <a:r>
              <a:rPr lang="en-US" sz="2800" dirty="0"/>
              <a:t>Graphs can be directed or undirected.</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1" y="4575501"/>
            <a:ext cx="1039622" cy="673155"/>
          </a:xfrm>
          <a:prstGeom prst="rect">
            <a:avLst/>
          </a:prstGeom>
        </p:spPr>
      </p:pic>
      <p:sp>
        <p:nvSpPr>
          <p:cNvPr id="6" name="Oval 5"/>
          <p:cNvSpPr/>
          <p:nvPr/>
        </p:nvSpPr>
        <p:spPr>
          <a:xfrm>
            <a:off x="1925465" y="253812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Dan</a:t>
            </a:r>
          </a:p>
        </p:txBody>
      </p:sp>
      <p:sp>
        <p:nvSpPr>
          <p:cNvPr id="8" name="Oval 7"/>
          <p:cNvSpPr/>
          <p:nvPr/>
        </p:nvSpPr>
        <p:spPr>
          <a:xfrm>
            <a:off x="3550049" y="351348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cxnSp>
        <p:nvCxnSpPr>
          <p:cNvPr id="13" name="Straight Arrow Connector 12"/>
          <p:cNvCxnSpPr>
            <a:stCxn id="8" idx="2"/>
            <a:endCxn id="5" idx="7"/>
          </p:cNvCxnSpPr>
          <p:nvPr/>
        </p:nvCxnSpPr>
        <p:spPr>
          <a:xfrm flipH="1">
            <a:off x="2101076" y="4144854"/>
            <a:ext cx="1448973" cy="32904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0528" y="3204278"/>
            <a:ext cx="812494" cy="41166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19699" y="3615941"/>
            <a:ext cx="631369" cy="33651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90880" y="3890530"/>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154" y="4177060"/>
            <a:ext cx="1039622" cy="673155"/>
          </a:xfrm>
          <a:prstGeom prst="rect">
            <a:avLst/>
          </a:prstGeom>
        </p:spPr>
      </p:pic>
      <p:sp>
        <p:nvSpPr>
          <p:cNvPr id="23" name="Oval 22"/>
          <p:cNvSpPr/>
          <p:nvPr/>
        </p:nvSpPr>
        <p:spPr>
          <a:xfrm>
            <a:off x="8093088" y="213968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Dan</a:t>
            </a:r>
          </a:p>
        </p:txBody>
      </p:sp>
      <p:sp>
        <p:nvSpPr>
          <p:cNvPr id="24" name="Oval 23"/>
          <p:cNvSpPr/>
          <p:nvPr/>
        </p:nvSpPr>
        <p:spPr>
          <a:xfrm>
            <a:off x="9717672" y="311504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cxnSp>
        <p:nvCxnSpPr>
          <p:cNvPr id="29" name="Straight Arrow Connector 28"/>
          <p:cNvCxnSpPr/>
          <p:nvPr/>
        </p:nvCxnSpPr>
        <p:spPr>
          <a:xfrm flipH="1" flipV="1">
            <a:off x="9260584" y="3088190"/>
            <a:ext cx="631369" cy="33651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36965" y="1707614"/>
            <a:ext cx="2177368" cy="523220"/>
          </a:xfrm>
          <a:prstGeom prst="rect">
            <a:avLst/>
          </a:prstGeom>
          <a:noFill/>
        </p:spPr>
        <p:txBody>
          <a:bodyPr wrap="square" rtlCol="0">
            <a:spAutoFit/>
          </a:bodyPr>
          <a:lstStyle/>
          <a:p>
            <a:r>
              <a:rPr lang="en-US" sz="2800" dirty="0"/>
              <a:t>Degree: 1</a:t>
            </a:r>
          </a:p>
        </p:txBody>
      </p:sp>
      <p:sp>
        <p:nvSpPr>
          <p:cNvPr id="31" name="TextBox 30"/>
          <p:cNvSpPr txBox="1"/>
          <p:nvPr/>
        </p:nvSpPr>
        <p:spPr>
          <a:xfrm>
            <a:off x="7714585" y="5082700"/>
            <a:ext cx="2177368" cy="523220"/>
          </a:xfrm>
          <a:prstGeom prst="rect">
            <a:avLst/>
          </a:prstGeom>
          <a:noFill/>
        </p:spPr>
        <p:txBody>
          <a:bodyPr wrap="square" rtlCol="0">
            <a:spAutoFit/>
          </a:bodyPr>
          <a:lstStyle/>
          <a:p>
            <a:r>
              <a:rPr lang="en-US" sz="2800" dirty="0"/>
              <a:t>Degree: 0</a:t>
            </a:r>
          </a:p>
        </p:txBody>
      </p:sp>
      <p:sp>
        <p:nvSpPr>
          <p:cNvPr id="32" name="TextBox 31"/>
          <p:cNvSpPr txBox="1"/>
          <p:nvPr/>
        </p:nvSpPr>
        <p:spPr>
          <a:xfrm>
            <a:off x="4011834" y="2990262"/>
            <a:ext cx="2299276" cy="523220"/>
          </a:xfrm>
          <a:prstGeom prst="rect">
            <a:avLst/>
          </a:prstGeom>
          <a:noFill/>
        </p:spPr>
        <p:txBody>
          <a:bodyPr wrap="square" rtlCol="0">
            <a:spAutoFit/>
          </a:bodyPr>
          <a:lstStyle/>
          <a:p>
            <a:r>
              <a:rPr lang="en-US" sz="2800" dirty="0" err="1"/>
              <a:t>Outdegree</a:t>
            </a:r>
            <a:r>
              <a:rPr lang="en-US" sz="2800" dirty="0"/>
              <a:t>: 2</a:t>
            </a:r>
          </a:p>
        </p:txBody>
      </p:sp>
      <p:sp>
        <p:nvSpPr>
          <p:cNvPr id="33" name="TextBox 32"/>
          <p:cNvSpPr txBox="1"/>
          <p:nvPr/>
        </p:nvSpPr>
        <p:spPr>
          <a:xfrm>
            <a:off x="257560" y="5619633"/>
            <a:ext cx="2299276" cy="523220"/>
          </a:xfrm>
          <a:prstGeom prst="rect">
            <a:avLst/>
          </a:prstGeom>
          <a:noFill/>
        </p:spPr>
        <p:txBody>
          <a:bodyPr wrap="square" rtlCol="0">
            <a:spAutoFit/>
          </a:bodyPr>
          <a:lstStyle/>
          <a:p>
            <a:r>
              <a:rPr lang="en-US" sz="2800" dirty="0" err="1"/>
              <a:t>Indegree</a:t>
            </a:r>
            <a:r>
              <a:rPr lang="en-US" sz="2800" dirty="0"/>
              <a:t>: 1</a:t>
            </a:r>
          </a:p>
        </p:txBody>
      </p:sp>
      <p:sp>
        <p:nvSpPr>
          <p:cNvPr id="34" name="TextBox 33"/>
          <p:cNvSpPr txBox="1"/>
          <p:nvPr/>
        </p:nvSpPr>
        <p:spPr>
          <a:xfrm>
            <a:off x="9568937" y="1100264"/>
            <a:ext cx="3563785" cy="954107"/>
          </a:xfrm>
          <a:prstGeom prst="rect">
            <a:avLst/>
          </a:prstGeom>
          <a:noFill/>
        </p:spPr>
        <p:txBody>
          <a:bodyPr wrap="square" rtlCol="0">
            <a:spAutoFit/>
          </a:bodyPr>
          <a:lstStyle/>
          <a:p>
            <a:r>
              <a:rPr lang="en-US" sz="2800" dirty="0"/>
              <a:t>This graph is </a:t>
            </a:r>
            <a:r>
              <a:rPr lang="en-US" sz="2800" b="1" dirty="0"/>
              <a:t>disconnected</a:t>
            </a:r>
            <a:r>
              <a:rPr lang="en-US" sz="2800" dirty="0"/>
              <a:t>.</a:t>
            </a:r>
          </a:p>
        </p:txBody>
      </p:sp>
      <p:sp>
        <p:nvSpPr>
          <p:cNvPr id="35" name="TextBox 34"/>
          <p:cNvSpPr txBox="1"/>
          <p:nvPr/>
        </p:nvSpPr>
        <p:spPr>
          <a:xfrm>
            <a:off x="257560" y="2054371"/>
            <a:ext cx="3895799" cy="523220"/>
          </a:xfrm>
          <a:prstGeom prst="rect">
            <a:avLst/>
          </a:prstGeom>
          <a:noFill/>
        </p:spPr>
        <p:txBody>
          <a:bodyPr wrap="square" rtlCol="0">
            <a:spAutoFit/>
          </a:bodyPr>
          <a:lstStyle/>
          <a:p>
            <a:r>
              <a:rPr lang="en-US" sz="2800" dirty="0"/>
              <a:t>Following on twitter.</a:t>
            </a:r>
          </a:p>
        </p:txBody>
      </p:sp>
      <p:sp>
        <p:nvSpPr>
          <p:cNvPr id="36" name="TextBox 35"/>
          <p:cNvSpPr txBox="1"/>
          <p:nvPr/>
        </p:nvSpPr>
        <p:spPr>
          <a:xfrm>
            <a:off x="7822251" y="5642410"/>
            <a:ext cx="4351176" cy="523220"/>
          </a:xfrm>
          <a:prstGeom prst="rect">
            <a:avLst/>
          </a:prstGeom>
          <a:noFill/>
        </p:spPr>
        <p:txBody>
          <a:bodyPr wrap="square" rtlCol="0">
            <a:spAutoFit/>
          </a:bodyPr>
          <a:lstStyle/>
          <a:p>
            <a:r>
              <a:rPr lang="en-US" sz="2800" dirty="0"/>
              <a:t>Friendships on Facebook.</a:t>
            </a:r>
          </a:p>
        </p:txBody>
      </p:sp>
    </p:spTree>
    <p:extLst>
      <p:ext uri="{BB962C8B-B14F-4D97-AF65-F5344CB8AC3E}">
        <p14:creationId xmlns:p14="http://schemas.microsoft.com/office/powerpoint/2010/main" val="33445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B90B-2B7E-4238-9D79-4725914C9CE1}"/>
              </a:ext>
            </a:extLst>
          </p:cNvPr>
          <p:cNvSpPr>
            <a:spLocks noGrp="1"/>
          </p:cNvSpPr>
          <p:nvPr>
            <p:ph type="title"/>
          </p:nvPr>
        </p:nvSpPr>
        <p:spPr/>
        <p:txBody>
          <a:bodyPr/>
          <a:lstStyle/>
          <a:p>
            <a:r>
              <a:rPr lang="en-US" dirty="0"/>
              <a:t>Graph Terms</a:t>
            </a:r>
          </a:p>
        </p:txBody>
      </p:sp>
      <p:sp>
        <p:nvSpPr>
          <p:cNvPr id="3" name="Content Placeholder 2">
            <a:extLst>
              <a:ext uri="{FF2B5EF4-FFF2-40B4-BE49-F238E27FC236}">
                <a16:creationId xmlns:a16="http://schemas.microsoft.com/office/drawing/2014/main" id="{A34D92D8-4D05-4A51-B6DE-0969D08F6167}"/>
              </a:ext>
            </a:extLst>
          </p:cNvPr>
          <p:cNvSpPr>
            <a:spLocks noGrp="1"/>
          </p:cNvSpPr>
          <p:nvPr>
            <p:ph idx="1"/>
          </p:nvPr>
        </p:nvSpPr>
        <p:spPr>
          <a:xfrm>
            <a:off x="330507" y="1463857"/>
            <a:ext cx="11666862" cy="4845504"/>
          </a:xfrm>
        </p:spPr>
        <p:txBody>
          <a:bodyPr>
            <a:noAutofit/>
          </a:bodyPr>
          <a:lstStyle/>
          <a:p>
            <a:pPr marL="0" indent="0">
              <a:buNone/>
            </a:pPr>
            <a:r>
              <a:rPr lang="en-US" sz="2800" b="1" dirty="0">
                <a:solidFill>
                  <a:srgbClr val="4C3282"/>
                </a:solidFill>
              </a:rPr>
              <a:t>Path </a:t>
            </a:r>
            <a:r>
              <a:rPr lang="en-US" sz="2800" dirty="0"/>
              <a:t>– A sequence of </a:t>
            </a:r>
            <a:r>
              <a:rPr lang="en-US" sz="2800" b="1" dirty="0"/>
              <a:t>adjacent</a:t>
            </a:r>
            <a:r>
              <a:rPr lang="en-US" sz="2800" dirty="0"/>
              <a:t> vertices. Each connected to next by an edge.</a:t>
            </a:r>
          </a:p>
          <a:p>
            <a:pPr marL="0" indent="0">
              <a:buNone/>
            </a:pPr>
            <a:endParaRPr lang="en-US" sz="2800" dirty="0"/>
          </a:p>
          <a:p>
            <a:endParaRPr lang="en-US" sz="2800" b="1" dirty="0">
              <a:solidFill>
                <a:srgbClr val="4C3282"/>
              </a:solidFill>
            </a:endParaRPr>
          </a:p>
          <a:p>
            <a:pPr marL="0" indent="0">
              <a:buNone/>
            </a:pPr>
            <a:r>
              <a:rPr lang="en-US" sz="2800" b="1" dirty="0">
                <a:solidFill>
                  <a:srgbClr val="4C3282"/>
                </a:solidFill>
              </a:rPr>
              <a:t>(Directed) Path</a:t>
            </a:r>
            <a:r>
              <a:rPr lang="en-US" sz="2800" dirty="0"/>
              <a:t>–must follow the direction of the edges</a:t>
            </a:r>
          </a:p>
          <a:p>
            <a:endParaRPr lang="en-US" sz="2800" dirty="0"/>
          </a:p>
          <a:p>
            <a:pPr marL="0" indent="0">
              <a:buNone/>
            </a:pPr>
            <a:endParaRPr lang="en-US" sz="2800" b="1" dirty="0">
              <a:solidFill>
                <a:srgbClr val="4C3282"/>
              </a:solidFill>
            </a:endParaRPr>
          </a:p>
          <a:p>
            <a:pPr marL="0" indent="0">
              <a:buNone/>
            </a:pPr>
            <a:r>
              <a:rPr lang="en-US" sz="2800" b="1" dirty="0">
                <a:solidFill>
                  <a:srgbClr val="4C3282"/>
                </a:solidFill>
              </a:rPr>
              <a:t>Length </a:t>
            </a:r>
            <a:r>
              <a:rPr lang="en-US" sz="2800" dirty="0"/>
              <a:t>– The number of </a:t>
            </a:r>
            <a:r>
              <a:rPr lang="en-US" sz="2800" u="sng" dirty="0"/>
              <a:t>edges</a:t>
            </a:r>
            <a:r>
              <a:rPr lang="en-US" sz="2800" dirty="0"/>
              <a:t> in a path</a:t>
            </a:r>
          </a:p>
          <a:p>
            <a:r>
              <a:rPr lang="en-US" sz="2800" dirty="0"/>
              <a:t> - (A,B,C,D) has length 3.</a:t>
            </a:r>
          </a:p>
          <a:p>
            <a:endParaRPr lang="en-US" sz="2800" dirty="0"/>
          </a:p>
        </p:txBody>
      </p:sp>
      <p:grpSp>
        <p:nvGrpSpPr>
          <p:cNvPr id="47" name="Group 46">
            <a:extLst>
              <a:ext uri="{FF2B5EF4-FFF2-40B4-BE49-F238E27FC236}">
                <a16:creationId xmlns:a16="http://schemas.microsoft.com/office/drawing/2014/main" id="{56488E5A-F9BE-4E3B-84E4-17754B62D28B}"/>
              </a:ext>
            </a:extLst>
          </p:cNvPr>
          <p:cNvGrpSpPr/>
          <p:nvPr/>
        </p:nvGrpSpPr>
        <p:grpSpPr>
          <a:xfrm>
            <a:off x="1829955" y="1829141"/>
            <a:ext cx="4424503" cy="1071992"/>
            <a:chOff x="1829955" y="1829141"/>
            <a:chExt cx="4424503" cy="1071992"/>
          </a:xfrm>
        </p:grpSpPr>
        <p:grpSp>
          <p:nvGrpSpPr>
            <p:cNvPr id="7" name="Group 6">
              <a:extLst>
                <a:ext uri="{FF2B5EF4-FFF2-40B4-BE49-F238E27FC236}">
                  <a16:creationId xmlns:a16="http://schemas.microsoft.com/office/drawing/2014/main" id="{9B7ED82C-6F17-4BBD-A7E7-55BA450C57D5}"/>
                </a:ext>
              </a:extLst>
            </p:cNvPr>
            <p:cNvGrpSpPr/>
            <p:nvPr/>
          </p:nvGrpSpPr>
          <p:grpSpPr>
            <a:xfrm>
              <a:off x="1829955" y="1831469"/>
              <a:ext cx="690113" cy="690113"/>
              <a:chOff x="1660725" y="5803810"/>
              <a:chExt cx="690113" cy="690113"/>
            </a:xfrm>
          </p:grpSpPr>
          <p:sp>
            <p:nvSpPr>
              <p:cNvPr id="23" name="Oval 22">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3053362" y="1829141"/>
              <a:ext cx="690113" cy="690113"/>
              <a:chOff x="1660725" y="5803810"/>
              <a:chExt cx="690113" cy="690113"/>
            </a:xfrm>
          </p:grpSpPr>
          <p:sp>
            <p:nvSpPr>
              <p:cNvPr id="21" name="Oval 20">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4306888" y="1839773"/>
              <a:ext cx="690113" cy="690113"/>
              <a:chOff x="1660725" y="5803810"/>
              <a:chExt cx="690113" cy="690113"/>
            </a:xfrm>
          </p:grpSpPr>
          <p:sp>
            <p:nvSpPr>
              <p:cNvPr id="19" name="Oval 18">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1" name="Straight Connector 10">
              <a:extLst>
                <a:ext uri="{FF2B5EF4-FFF2-40B4-BE49-F238E27FC236}">
                  <a16:creationId xmlns:a16="http://schemas.microsoft.com/office/drawing/2014/main" id="{4729C801-1A20-4364-B43C-1D277FBE28A7}"/>
                </a:ext>
              </a:extLst>
            </p:cNvPr>
            <p:cNvCxnSpPr>
              <a:cxnSpLocks/>
              <a:stCxn id="21" idx="6"/>
              <a:endCxn id="19" idx="2"/>
            </p:cNvCxnSpPr>
            <p:nvPr/>
          </p:nvCxnSpPr>
          <p:spPr>
            <a:xfrm>
              <a:off x="3743475" y="2174198"/>
              <a:ext cx="563413"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E2D4C7B-761B-4239-B4FF-DB857EB83783}"/>
                </a:ext>
              </a:extLst>
            </p:cNvPr>
            <p:cNvGrpSpPr/>
            <p:nvPr/>
          </p:nvGrpSpPr>
          <p:grpSpPr>
            <a:xfrm>
              <a:off x="5564345" y="1839773"/>
              <a:ext cx="690113" cy="690113"/>
              <a:chOff x="1660725" y="5803810"/>
              <a:chExt cx="690113" cy="690113"/>
            </a:xfrm>
          </p:grpSpPr>
          <p:sp>
            <p:nvSpPr>
              <p:cNvPr id="17" name="Oval 16">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3" name="Straight Connector 12">
              <a:extLst>
                <a:ext uri="{FF2B5EF4-FFF2-40B4-BE49-F238E27FC236}">
                  <a16:creationId xmlns:a16="http://schemas.microsoft.com/office/drawing/2014/main" id="{82EFE5D6-88D3-4936-80A8-A3A53CB4D640}"/>
                </a:ext>
              </a:extLst>
            </p:cNvPr>
            <p:cNvCxnSpPr>
              <a:cxnSpLocks/>
              <a:stCxn id="23" idx="6"/>
              <a:endCxn id="21" idx="2"/>
            </p:cNvCxnSpPr>
            <p:nvPr/>
          </p:nvCxnSpPr>
          <p:spPr>
            <a:xfrm flipV="1">
              <a:off x="2520068" y="2174198"/>
              <a:ext cx="533294" cy="2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39EE96-8A24-4476-86EC-42C166856683}"/>
                </a:ext>
              </a:extLst>
            </p:cNvPr>
            <p:cNvCxnSpPr>
              <a:cxnSpLocks/>
              <a:stCxn id="19" idx="6"/>
              <a:endCxn id="17" idx="2"/>
            </p:cNvCxnSpPr>
            <p:nvPr/>
          </p:nvCxnSpPr>
          <p:spPr>
            <a:xfrm>
              <a:off x="4997001" y="2184830"/>
              <a:ext cx="5673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8B9319B9-36B8-43B5-BBBD-88CFE02886DE}"/>
                </a:ext>
              </a:extLst>
            </p:cNvPr>
            <p:cNvSpPr/>
            <p:nvPr/>
          </p:nvSpPr>
          <p:spPr>
            <a:xfrm flipV="1">
              <a:off x="2175012" y="2103802"/>
              <a:ext cx="3734390" cy="797331"/>
            </a:xfrm>
            <a:prstGeom prst="arc">
              <a:avLst>
                <a:gd name="adj1" fmla="val 10803122"/>
                <a:gd name="adj2" fmla="val 2154766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F282CA0-3EE6-401B-81D0-62E11A024E69}"/>
              </a:ext>
            </a:extLst>
          </p:cNvPr>
          <p:cNvGrpSpPr/>
          <p:nvPr/>
        </p:nvGrpSpPr>
        <p:grpSpPr>
          <a:xfrm>
            <a:off x="1812929" y="3537613"/>
            <a:ext cx="4424503" cy="1071992"/>
            <a:chOff x="1829955" y="1829141"/>
            <a:chExt cx="4424503" cy="1071992"/>
          </a:xfrm>
        </p:grpSpPr>
        <p:grpSp>
          <p:nvGrpSpPr>
            <p:cNvPr id="49" name="Group 48">
              <a:extLst>
                <a:ext uri="{FF2B5EF4-FFF2-40B4-BE49-F238E27FC236}">
                  <a16:creationId xmlns:a16="http://schemas.microsoft.com/office/drawing/2014/main" id="{A6261A9E-15C5-48D2-8C42-72637247ED5B}"/>
                </a:ext>
              </a:extLst>
            </p:cNvPr>
            <p:cNvGrpSpPr/>
            <p:nvPr/>
          </p:nvGrpSpPr>
          <p:grpSpPr>
            <a:xfrm>
              <a:off x="1829955" y="1831469"/>
              <a:ext cx="690113" cy="690113"/>
              <a:chOff x="1660725" y="5803810"/>
              <a:chExt cx="690113" cy="690113"/>
            </a:xfrm>
          </p:grpSpPr>
          <p:sp>
            <p:nvSpPr>
              <p:cNvPr id="63" name="Oval 62">
                <a:extLst>
                  <a:ext uri="{FF2B5EF4-FFF2-40B4-BE49-F238E27FC236}">
                    <a16:creationId xmlns:a16="http://schemas.microsoft.com/office/drawing/2014/main" id="{1D7253BB-3683-4200-8874-72B112600F4D}"/>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EA5AC84-5127-4F1E-AD2E-71827E687F2A}"/>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50" name="Group 49">
              <a:extLst>
                <a:ext uri="{FF2B5EF4-FFF2-40B4-BE49-F238E27FC236}">
                  <a16:creationId xmlns:a16="http://schemas.microsoft.com/office/drawing/2014/main" id="{6F2F731F-96EF-4947-A4F1-06CBB1F07E9C}"/>
                </a:ext>
              </a:extLst>
            </p:cNvPr>
            <p:cNvGrpSpPr/>
            <p:nvPr/>
          </p:nvGrpSpPr>
          <p:grpSpPr>
            <a:xfrm>
              <a:off x="3053362" y="1829141"/>
              <a:ext cx="690113" cy="690113"/>
              <a:chOff x="1660725" y="5803810"/>
              <a:chExt cx="690113" cy="690113"/>
            </a:xfrm>
          </p:grpSpPr>
          <p:sp>
            <p:nvSpPr>
              <p:cNvPr id="61" name="Oval 60">
                <a:extLst>
                  <a:ext uri="{FF2B5EF4-FFF2-40B4-BE49-F238E27FC236}">
                    <a16:creationId xmlns:a16="http://schemas.microsoft.com/office/drawing/2014/main" id="{FA2EB2A0-F137-426D-B90B-0A7076E95883}"/>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DE0ADE1B-45CA-413D-B563-E6B5C755EE38}"/>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51" name="Group 50">
              <a:extLst>
                <a:ext uri="{FF2B5EF4-FFF2-40B4-BE49-F238E27FC236}">
                  <a16:creationId xmlns:a16="http://schemas.microsoft.com/office/drawing/2014/main" id="{EEF04421-25F1-4FA4-89BB-2F707B10CB02}"/>
                </a:ext>
              </a:extLst>
            </p:cNvPr>
            <p:cNvGrpSpPr/>
            <p:nvPr/>
          </p:nvGrpSpPr>
          <p:grpSpPr>
            <a:xfrm>
              <a:off x="4306888" y="1839773"/>
              <a:ext cx="690113" cy="690113"/>
              <a:chOff x="1660725" y="5803810"/>
              <a:chExt cx="690113" cy="690113"/>
            </a:xfrm>
          </p:grpSpPr>
          <p:sp>
            <p:nvSpPr>
              <p:cNvPr id="59" name="Oval 58">
                <a:extLst>
                  <a:ext uri="{FF2B5EF4-FFF2-40B4-BE49-F238E27FC236}">
                    <a16:creationId xmlns:a16="http://schemas.microsoft.com/office/drawing/2014/main" id="{2BCA7EA2-831D-4F60-AA61-D630426725B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F6767BC-567E-431B-93CF-25ACE05E4C8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52" name="Straight Connector 51">
              <a:extLst>
                <a:ext uri="{FF2B5EF4-FFF2-40B4-BE49-F238E27FC236}">
                  <a16:creationId xmlns:a16="http://schemas.microsoft.com/office/drawing/2014/main" id="{CDED64E7-FDEA-4F84-B2DE-7E7FFE00F1DD}"/>
                </a:ext>
              </a:extLst>
            </p:cNvPr>
            <p:cNvCxnSpPr>
              <a:cxnSpLocks/>
              <a:stCxn id="61" idx="6"/>
              <a:endCxn id="59" idx="2"/>
            </p:cNvCxnSpPr>
            <p:nvPr/>
          </p:nvCxnSpPr>
          <p:spPr>
            <a:xfrm>
              <a:off x="3743475" y="2174198"/>
              <a:ext cx="563413" cy="10632"/>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AFB6809-06F1-4354-95B2-BA7E6059E9E0}"/>
                </a:ext>
              </a:extLst>
            </p:cNvPr>
            <p:cNvGrpSpPr/>
            <p:nvPr/>
          </p:nvGrpSpPr>
          <p:grpSpPr>
            <a:xfrm>
              <a:off x="5564345" y="1839773"/>
              <a:ext cx="690113" cy="690113"/>
              <a:chOff x="1660725" y="5803810"/>
              <a:chExt cx="690113" cy="690113"/>
            </a:xfrm>
          </p:grpSpPr>
          <p:sp>
            <p:nvSpPr>
              <p:cNvPr id="57" name="Oval 56">
                <a:extLst>
                  <a:ext uri="{FF2B5EF4-FFF2-40B4-BE49-F238E27FC236}">
                    <a16:creationId xmlns:a16="http://schemas.microsoft.com/office/drawing/2014/main" id="{BC855730-B0B3-4252-B998-E725213A18D4}"/>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2410EA7-D7EA-4DC5-8C3F-DC6DF6E32BE4}"/>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54" name="Straight Connector 53">
              <a:extLst>
                <a:ext uri="{FF2B5EF4-FFF2-40B4-BE49-F238E27FC236}">
                  <a16:creationId xmlns:a16="http://schemas.microsoft.com/office/drawing/2014/main" id="{E98CF6DC-92DD-4127-B2AB-AEB87633C33E}"/>
                </a:ext>
              </a:extLst>
            </p:cNvPr>
            <p:cNvCxnSpPr>
              <a:cxnSpLocks/>
              <a:stCxn id="63" idx="6"/>
              <a:endCxn id="61" idx="2"/>
            </p:cNvCxnSpPr>
            <p:nvPr/>
          </p:nvCxnSpPr>
          <p:spPr>
            <a:xfrm flipV="1">
              <a:off x="2520068" y="2174198"/>
              <a:ext cx="533294" cy="2328"/>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4E32DA-D27B-4C10-8732-FB8A6502AD80}"/>
                </a:ext>
              </a:extLst>
            </p:cNvPr>
            <p:cNvCxnSpPr>
              <a:cxnSpLocks/>
              <a:stCxn id="59" idx="6"/>
              <a:endCxn id="57" idx="2"/>
            </p:cNvCxnSpPr>
            <p:nvPr/>
          </p:nvCxnSpPr>
          <p:spPr>
            <a:xfrm>
              <a:off x="4997001" y="2184830"/>
              <a:ext cx="567344" cy="0"/>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6" name="Arc 55">
              <a:extLst>
                <a:ext uri="{FF2B5EF4-FFF2-40B4-BE49-F238E27FC236}">
                  <a16:creationId xmlns:a16="http://schemas.microsoft.com/office/drawing/2014/main" id="{D299AB21-664A-44A2-9C09-72CD4BE8BBF9}"/>
                </a:ext>
              </a:extLst>
            </p:cNvPr>
            <p:cNvSpPr/>
            <p:nvPr/>
          </p:nvSpPr>
          <p:spPr>
            <a:xfrm flipV="1">
              <a:off x="2175012" y="2103802"/>
              <a:ext cx="3734390" cy="797331"/>
            </a:xfrm>
            <a:prstGeom prst="arc">
              <a:avLst>
                <a:gd name="adj1" fmla="val 10803122"/>
                <a:gd name="adj2" fmla="val 21547662"/>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TextBox 5"/>
          <p:cNvSpPr txBox="1"/>
          <p:nvPr/>
        </p:nvSpPr>
        <p:spPr>
          <a:xfrm>
            <a:off x="6687239" y="1839773"/>
            <a:ext cx="5310130" cy="954107"/>
          </a:xfrm>
          <a:prstGeom prst="rect">
            <a:avLst/>
          </a:prstGeom>
          <a:noFill/>
        </p:spPr>
        <p:txBody>
          <a:bodyPr wrap="square" rtlCol="0">
            <a:spAutoFit/>
          </a:bodyPr>
          <a:lstStyle/>
          <a:p>
            <a:r>
              <a:rPr lang="en-US" sz="2800" dirty="0"/>
              <a:t>A,B,C,D is a path.</a:t>
            </a:r>
          </a:p>
          <a:p>
            <a:r>
              <a:rPr lang="en-US" sz="2800" dirty="0"/>
              <a:t>So is A,B,A</a:t>
            </a:r>
          </a:p>
        </p:txBody>
      </p:sp>
      <p:sp>
        <p:nvSpPr>
          <p:cNvPr id="42" name="TextBox 41"/>
          <p:cNvSpPr txBox="1"/>
          <p:nvPr/>
        </p:nvSpPr>
        <p:spPr>
          <a:xfrm>
            <a:off x="6687239" y="3655498"/>
            <a:ext cx="5310130" cy="954107"/>
          </a:xfrm>
          <a:prstGeom prst="rect">
            <a:avLst/>
          </a:prstGeom>
          <a:noFill/>
        </p:spPr>
        <p:txBody>
          <a:bodyPr wrap="square" rtlCol="0">
            <a:spAutoFit/>
          </a:bodyPr>
          <a:lstStyle/>
          <a:p>
            <a:r>
              <a:rPr lang="en-US" sz="2800" dirty="0"/>
              <a:t>A,B,C,D,A is a directed path.</a:t>
            </a:r>
          </a:p>
          <a:p>
            <a:r>
              <a:rPr lang="en-US" sz="2800" dirty="0"/>
              <a:t>A,B,A is not.</a:t>
            </a:r>
          </a:p>
        </p:txBody>
      </p:sp>
    </p:spTree>
    <p:extLst>
      <p:ext uri="{BB962C8B-B14F-4D97-AF65-F5344CB8AC3E}">
        <p14:creationId xmlns:p14="http://schemas.microsoft.com/office/powerpoint/2010/main" val="33085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B90B-2B7E-4238-9D79-4725914C9CE1}"/>
              </a:ext>
            </a:extLst>
          </p:cNvPr>
          <p:cNvSpPr>
            <a:spLocks noGrp="1"/>
          </p:cNvSpPr>
          <p:nvPr>
            <p:ph type="title"/>
          </p:nvPr>
        </p:nvSpPr>
        <p:spPr/>
        <p:txBody>
          <a:bodyPr/>
          <a:lstStyle/>
          <a:p>
            <a:r>
              <a:rPr lang="en-US" dirty="0"/>
              <a:t>Graph Terms</a:t>
            </a:r>
          </a:p>
        </p:txBody>
      </p:sp>
      <p:sp>
        <p:nvSpPr>
          <p:cNvPr id="3" name="Content Placeholder 2">
            <a:extLst>
              <a:ext uri="{FF2B5EF4-FFF2-40B4-BE49-F238E27FC236}">
                <a16:creationId xmlns:a16="http://schemas.microsoft.com/office/drawing/2014/main" id="{A34D92D8-4D05-4A51-B6DE-0969D08F6167}"/>
              </a:ext>
            </a:extLst>
          </p:cNvPr>
          <p:cNvSpPr>
            <a:spLocks noGrp="1"/>
          </p:cNvSpPr>
          <p:nvPr>
            <p:ph idx="1"/>
          </p:nvPr>
        </p:nvSpPr>
        <p:spPr>
          <a:xfrm>
            <a:off x="575240" y="1463856"/>
            <a:ext cx="11187258" cy="5130867"/>
          </a:xfrm>
        </p:spPr>
        <p:txBody>
          <a:bodyPr>
            <a:noAutofit/>
          </a:bodyPr>
          <a:lstStyle/>
          <a:p>
            <a:pPr marL="0" indent="0">
              <a:buNone/>
            </a:pPr>
            <a:r>
              <a:rPr lang="en-US" sz="2800" b="1" dirty="0">
                <a:solidFill>
                  <a:srgbClr val="4C3282"/>
                </a:solidFill>
              </a:rPr>
              <a:t>Simple Path </a:t>
            </a:r>
            <a:r>
              <a:rPr lang="en-US" sz="2800" dirty="0"/>
              <a:t>–path that doesn’t repeat a vertex. A,B,C,D is a simple path.           </a:t>
            </a:r>
          </a:p>
          <a:p>
            <a:pPr marL="0" indent="0">
              <a:buNone/>
            </a:pPr>
            <a:endParaRPr lang="en-US" sz="2800" dirty="0"/>
          </a:p>
          <a:p>
            <a:pPr marL="0" indent="0">
              <a:buNone/>
            </a:pPr>
            <a:endParaRPr lang="en-US" sz="2800" dirty="0"/>
          </a:p>
          <a:p>
            <a:pPr marL="0" indent="0">
              <a:buNone/>
            </a:pPr>
            <a:r>
              <a:rPr lang="en-US" sz="2800" b="1" dirty="0">
                <a:solidFill>
                  <a:srgbClr val="4C3282"/>
                </a:solidFill>
              </a:rPr>
              <a:t>Simple Cycle </a:t>
            </a:r>
            <a:r>
              <a:rPr lang="en-US" sz="2800" dirty="0"/>
              <a:t>– simple path with an extra edge from last vertex to first.</a:t>
            </a:r>
          </a:p>
          <a:p>
            <a:endParaRPr lang="en-US" sz="2800" dirty="0"/>
          </a:p>
          <a:p>
            <a:endParaRPr lang="en-US" sz="2800" dirty="0"/>
          </a:p>
          <a:p>
            <a:r>
              <a:rPr lang="en-US" sz="2800" dirty="0"/>
              <a:t>Be careful looking at other sources.</a:t>
            </a:r>
          </a:p>
          <a:p>
            <a:r>
              <a:rPr lang="en-US" sz="2800" dirty="0"/>
              <a:t>Some people call our “paths” “walks” and our “simple paths” “paths”</a:t>
            </a:r>
          </a:p>
          <a:p>
            <a:r>
              <a:rPr lang="en-US" sz="2800" dirty="0"/>
              <a:t>Use the definitions on these slides. </a:t>
            </a:r>
          </a:p>
        </p:txBody>
      </p:sp>
      <p:grpSp>
        <p:nvGrpSpPr>
          <p:cNvPr id="47" name="Group 46">
            <a:extLst>
              <a:ext uri="{FF2B5EF4-FFF2-40B4-BE49-F238E27FC236}">
                <a16:creationId xmlns:a16="http://schemas.microsoft.com/office/drawing/2014/main" id="{56488E5A-F9BE-4E3B-84E4-17754B62D28B}"/>
              </a:ext>
            </a:extLst>
          </p:cNvPr>
          <p:cNvGrpSpPr/>
          <p:nvPr/>
        </p:nvGrpSpPr>
        <p:grpSpPr>
          <a:xfrm>
            <a:off x="1829955" y="1829141"/>
            <a:ext cx="4424503" cy="1071992"/>
            <a:chOff x="1829955" y="1829141"/>
            <a:chExt cx="4424503" cy="1071992"/>
          </a:xfrm>
        </p:grpSpPr>
        <p:grpSp>
          <p:nvGrpSpPr>
            <p:cNvPr id="7" name="Group 6">
              <a:extLst>
                <a:ext uri="{FF2B5EF4-FFF2-40B4-BE49-F238E27FC236}">
                  <a16:creationId xmlns:a16="http://schemas.microsoft.com/office/drawing/2014/main" id="{9B7ED82C-6F17-4BBD-A7E7-55BA450C57D5}"/>
                </a:ext>
              </a:extLst>
            </p:cNvPr>
            <p:cNvGrpSpPr/>
            <p:nvPr/>
          </p:nvGrpSpPr>
          <p:grpSpPr>
            <a:xfrm>
              <a:off x="1829955" y="1831469"/>
              <a:ext cx="690113" cy="690113"/>
              <a:chOff x="1660725" y="5803810"/>
              <a:chExt cx="690113" cy="690113"/>
            </a:xfrm>
          </p:grpSpPr>
          <p:sp>
            <p:nvSpPr>
              <p:cNvPr id="23" name="Oval 22">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3053362" y="1829141"/>
              <a:ext cx="690113" cy="690113"/>
              <a:chOff x="1660725" y="5803810"/>
              <a:chExt cx="690113" cy="690113"/>
            </a:xfrm>
          </p:grpSpPr>
          <p:sp>
            <p:nvSpPr>
              <p:cNvPr id="21" name="Oval 20">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4306888" y="1839773"/>
              <a:ext cx="690113" cy="690113"/>
              <a:chOff x="1660725" y="5803810"/>
              <a:chExt cx="690113" cy="690113"/>
            </a:xfrm>
          </p:grpSpPr>
          <p:sp>
            <p:nvSpPr>
              <p:cNvPr id="19" name="Oval 18">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1" name="Straight Connector 10">
              <a:extLst>
                <a:ext uri="{FF2B5EF4-FFF2-40B4-BE49-F238E27FC236}">
                  <a16:creationId xmlns:a16="http://schemas.microsoft.com/office/drawing/2014/main" id="{4729C801-1A20-4364-B43C-1D277FBE28A7}"/>
                </a:ext>
              </a:extLst>
            </p:cNvPr>
            <p:cNvCxnSpPr>
              <a:cxnSpLocks/>
              <a:stCxn id="21" idx="6"/>
              <a:endCxn id="19" idx="2"/>
            </p:cNvCxnSpPr>
            <p:nvPr/>
          </p:nvCxnSpPr>
          <p:spPr>
            <a:xfrm>
              <a:off x="3743475" y="2174198"/>
              <a:ext cx="563413"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E2D4C7B-761B-4239-B4FF-DB857EB83783}"/>
                </a:ext>
              </a:extLst>
            </p:cNvPr>
            <p:cNvGrpSpPr/>
            <p:nvPr/>
          </p:nvGrpSpPr>
          <p:grpSpPr>
            <a:xfrm>
              <a:off x="5564345" y="1839773"/>
              <a:ext cx="690113" cy="690113"/>
              <a:chOff x="1660725" y="5803810"/>
              <a:chExt cx="690113" cy="690113"/>
            </a:xfrm>
          </p:grpSpPr>
          <p:sp>
            <p:nvSpPr>
              <p:cNvPr id="17" name="Oval 16">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3" name="Straight Connector 12">
              <a:extLst>
                <a:ext uri="{FF2B5EF4-FFF2-40B4-BE49-F238E27FC236}">
                  <a16:creationId xmlns:a16="http://schemas.microsoft.com/office/drawing/2014/main" id="{82EFE5D6-88D3-4936-80A8-A3A53CB4D640}"/>
                </a:ext>
              </a:extLst>
            </p:cNvPr>
            <p:cNvCxnSpPr>
              <a:cxnSpLocks/>
              <a:stCxn id="23" idx="6"/>
              <a:endCxn id="21" idx="2"/>
            </p:cNvCxnSpPr>
            <p:nvPr/>
          </p:nvCxnSpPr>
          <p:spPr>
            <a:xfrm flipV="1">
              <a:off x="2520068" y="2174198"/>
              <a:ext cx="533294" cy="2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39EE96-8A24-4476-86EC-42C166856683}"/>
                </a:ext>
              </a:extLst>
            </p:cNvPr>
            <p:cNvCxnSpPr>
              <a:cxnSpLocks/>
              <a:stCxn id="19" idx="6"/>
              <a:endCxn id="17" idx="2"/>
            </p:cNvCxnSpPr>
            <p:nvPr/>
          </p:nvCxnSpPr>
          <p:spPr>
            <a:xfrm>
              <a:off x="4997001" y="2184830"/>
              <a:ext cx="5673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8B9319B9-36B8-43B5-BBBD-88CFE02886DE}"/>
                </a:ext>
              </a:extLst>
            </p:cNvPr>
            <p:cNvSpPr/>
            <p:nvPr/>
          </p:nvSpPr>
          <p:spPr>
            <a:xfrm flipV="1">
              <a:off x="2175012" y="2103802"/>
              <a:ext cx="3734390" cy="797331"/>
            </a:xfrm>
            <a:prstGeom prst="arc">
              <a:avLst>
                <a:gd name="adj1" fmla="val 10803122"/>
                <a:gd name="adj2" fmla="val 2154766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F282CA0-3EE6-401B-81D0-62E11A024E69}"/>
              </a:ext>
            </a:extLst>
          </p:cNvPr>
          <p:cNvGrpSpPr/>
          <p:nvPr/>
        </p:nvGrpSpPr>
        <p:grpSpPr>
          <a:xfrm>
            <a:off x="1812929" y="3537613"/>
            <a:ext cx="4424503" cy="1071992"/>
            <a:chOff x="1829955" y="1829141"/>
            <a:chExt cx="4424503" cy="1071992"/>
          </a:xfrm>
        </p:grpSpPr>
        <p:grpSp>
          <p:nvGrpSpPr>
            <p:cNvPr id="49" name="Group 48">
              <a:extLst>
                <a:ext uri="{FF2B5EF4-FFF2-40B4-BE49-F238E27FC236}">
                  <a16:creationId xmlns:a16="http://schemas.microsoft.com/office/drawing/2014/main" id="{A6261A9E-15C5-48D2-8C42-72637247ED5B}"/>
                </a:ext>
              </a:extLst>
            </p:cNvPr>
            <p:cNvGrpSpPr/>
            <p:nvPr/>
          </p:nvGrpSpPr>
          <p:grpSpPr>
            <a:xfrm>
              <a:off x="1829955" y="1831469"/>
              <a:ext cx="690113" cy="690113"/>
              <a:chOff x="1660725" y="5803810"/>
              <a:chExt cx="690113" cy="690113"/>
            </a:xfrm>
          </p:grpSpPr>
          <p:sp>
            <p:nvSpPr>
              <p:cNvPr id="63" name="Oval 62">
                <a:extLst>
                  <a:ext uri="{FF2B5EF4-FFF2-40B4-BE49-F238E27FC236}">
                    <a16:creationId xmlns:a16="http://schemas.microsoft.com/office/drawing/2014/main" id="{1D7253BB-3683-4200-8874-72B112600F4D}"/>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EA5AC84-5127-4F1E-AD2E-71827E687F2A}"/>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50" name="Group 49">
              <a:extLst>
                <a:ext uri="{FF2B5EF4-FFF2-40B4-BE49-F238E27FC236}">
                  <a16:creationId xmlns:a16="http://schemas.microsoft.com/office/drawing/2014/main" id="{6F2F731F-96EF-4947-A4F1-06CBB1F07E9C}"/>
                </a:ext>
              </a:extLst>
            </p:cNvPr>
            <p:cNvGrpSpPr/>
            <p:nvPr/>
          </p:nvGrpSpPr>
          <p:grpSpPr>
            <a:xfrm>
              <a:off x="3053362" y="1829141"/>
              <a:ext cx="690113" cy="690113"/>
              <a:chOff x="1660725" y="5803810"/>
              <a:chExt cx="690113" cy="690113"/>
            </a:xfrm>
          </p:grpSpPr>
          <p:sp>
            <p:nvSpPr>
              <p:cNvPr id="61" name="Oval 60">
                <a:extLst>
                  <a:ext uri="{FF2B5EF4-FFF2-40B4-BE49-F238E27FC236}">
                    <a16:creationId xmlns:a16="http://schemas.microsoft.com/office/drawing/2014/main" id="{FA2EB2A0-F137-426D-B90B-0A7076E95883}"/>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DE0ADE1B-45CA-413D-B563-E6B5C755EE38}"/>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51" name="Group 50">
              <a:extLst>
                <a:ext uri="{FF2B5EF4-FFF2-40B4-BE49-F238E27FC236}">
                  <a16:creationId xmlns:a16="http://schemas.microsoft.com/office/drawing/2014/main" id="{EEF04421-25F1-4FA4-89BB-2F707B10CB02}"/>
                </a:ext>
              </a:extLst>
            </p:cNvPr>
            <p:cNvGrpSpPr/>
            <p:nvPr/>
          </p:nvGrpSpPr>
          <p:grpSpPr>
            <a:xfrm>
              <a:off x="4306888" y="1839773"/>
              <a:ext cx="690113" cy="690113"/>
              <a:chOff x="1660725" y="5803810"/>
              <a:chExt cx="690113" cy="690113"/>
            </a:xfrm>
          </p:grpSpPr>
          <p:sp>
            <p:nvSpPr>
              <p:cNvPr id="59" name="Oval 58">
                <a:extLst>
                  <a:ext uri="{FF2B5EF4-FFF2-40B4-BE49-F238E27FC236}">
                    <a16:creationId xmlns:a16="http://schemas.microsoft.com/office/drawing/2014/main" id="{2BCA7EA2-831D-4F60-AA61-D630426725B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F6767BC-567E-431B-93CF-25ACE05E4C8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52" name="Straight Connector 51">
              <a:extLst>
                <a:ext uri="{FF2B5EF4-FFF2-40B4-BE49-F238E27FC236}">
                  <a16:creationId xmlns:a16="http://schemas.microsoft.com/office/drawing/2014/main" id="{CDED64E7-FDEA-4F84-B2DE-7E7FFE00F1DD}"/>
                </a:ext>
              </a:extLst>
            </p:cNvPr>
            <p:cNvCxnSpPr>
              <a:cxnSpLocks/>
              <a:stCxn id="61" idx="6"/>
              <a:endCxn id="59" idx="2"/>
            </p:cNvCxnSpPr>
            <p:nvPr/>
          </p:nvCxnSpPr>
          <p:spPr>
            <a:xfrm>
              <a:off x="3743475" y="2174198"/>
              <a:ext cx="563413" cy="10632"/>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AFB6809-06F1-4354-95B2-BA7E6059E9E0}"/>
                </a:ext>
              </a:extLst>
            </p:cNvPr>
            <p:cNvGrpSpPr/>
            <p:nvPr/>
          </p:nvGrpSpPr>
          <p:grpSpPr>
            <a:xfrm>
              <a:off x="5564345" y="1839773"/>
              <a:ext cx="690113" cy="690113"/>
              <a:chOff x="1660725" y="5803810"/>
              <a:chExt cx="690113" cy="690113"/>
            </a:xfrm>
          </p:grpSpPr>
          <p:sp>
            <p:nvSpPr>
              <p:cNvPr id="57" name="Oval 56">
                <a:extLst>
                  <a:ext uri="{FF2B5EF4-FFF2-40B4-BE49-F238E27FC236}">
                    <a16:creationId xmlns:a16="http://schemas.microsoft.com/office/drawing/2014/main" id="{BC855730-B0B3-4252-B998-E725213A18D4}"/>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2410EA7-D7EA-4DC5-8C3F-DC6DF6E32BE4}"/>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54" name="Straight Connector 53">
              <a:extLst>
                <a:ext uri="{FF2B5EF4-FFF2-40B4-BE49-F238E27FC236}">
                  <a16:creationId xmlns:a16="http://schemas.microsoft.com/office/drawing/2014/main" id="{E98CF6DC-92DD-4127-B2AB-AEB87633C33E}"/>
                </a:ext>
              </a:extLst>
            </p:cNvPr>
            <p:cNvCxnSpPr>
              <a:cxnSpLocks/>
              <a:stCxn id="63" idx="6"/>
              <a:endCxn id="61" idx="2"/>
            </p:cNvCxnSpPr>
            <p:nvPr/>
          </p:nvCxnSpPr>
          <p:spPr>
            <a:xfrm flipV="1">
              <a:off x="2520068" y="2174198"/>
              <a:ext cx="533294" cy="2328"/>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4E32DA-D27B-4C10-8732-FB8A6502AD80}"/>
                </a:ext>
              </a:extLst>
            </p:cNvPr>
            <p:cNvCxnSpPr>
              <a:cxnSpLocks/>
              <a:stCxn id="59" idx="6"/>
              <a:endCxn id="57" idx="2"/>
            </p:cNvCxnSpPr>
            <p:nvPr/>
          </p:nvCxnSpPr>
          <p:spPr>
            <a:xfrm>
              <a:off x="4997001" y="2184830"/>
              <a:ext cx="567344" cy="0"/>
            </a:xfrm>
            <a:prstGeom prst="line">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6" name="Arc 55">
              <a:extLst>
                <a:ext uri="{FF2B5EF4-FFF2-40B4-BE49-F238E27FC236}">
                  <a16:creationId xmlns:a16="http://schemas.microsoft.com/office/drawing/2014/main" id="{D299AB21-664A-44A2-9C09-72CD4BE8BBF9}"/>
                </a:ext>
              </a:extLst>
            </p:cNvPr>
            <p:cNvSpPr/>
            <p:nvPr/>
          </p:nvSpPr>
          <p:spPr>
            <a:xfrm flipV="1">
              <a:off x="2175012" y="2103802"/>
              <a:ext cx="3734390" cy="797331"/>
            </a:xfrm>
            <a:prstGeom prst="arc">
              <a:avLst>
                <a:gd name="adj1" fmla="val 10803122"/>
                <a:gd name="adj2" fmla="val 21547662"/>
              </a:avLst>
            </a:prstGeom>
            <a:ln w="28575">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TextBox 3">
            <a:extLst>
              <a:ext uri="{FF2B5EF4-FFF2-40B4-BE49-F238E27FC236}">
                <a16:creationId xmlns:a16="http://schemas.microsoft.com/office/drawing/2014/main" id="{856A1CD3-BFCF-A6CD-64D0-A8D1FC459BDC}"/>
              </a:ext>
            </a:extLst>
          </p:cNvPr>
          <p:cNvSpPr txBox="1"/>
          <p:nvPr/>
        </p:nvSpPr>
        <p:spPr>
          <a:xfrm>
            <a:off x="7696222" y="1865061"/>
            <a:ext cx="3955685" cy="523220"/>
          </a:xfrm>
          <a:prstGeom prst="rect">
            <a:avLst/>
          </a:prstGeom>
          <a:noFill/>
        </p:spPr>
        <p:txBody>
          <a:bodyPr wrap="square" rtlCol="0">
            <a:spAutoFit/>
          </a:bodyPr>
          <a:lstStyle/>
          <a:p>
            <a:r>
              <a:rPr lang="en-US" sz="2800" dirty="0"/>
              <a:t>A,B,A is not.</a:t>
            </a:r>
          </a:p>
        </p:txBody>
      </p:sp>
    </p:spTree>
    <p:extLst>
      <p:ext uri="{BB962C8B-B14F-4D97-AF65-F5344CB8AC3E}">
        <p14:creationId xmlns:p14="http://schemas.microsoft.com/office/powerpoint/2010/main" val="41578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FEA3-4431-6BFC-5888-60DB31CA4F2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80A9994-5CE0-1994-6733-5D57C01A1DF1}"/>
              </a:ext>
            </a:extLst>
          </p:cNvPr>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r>
              <a:rPr lang="en-US" sz="2800" dirty="0"/>
              <a:t>Extra video coming soon on those two sorts we skipped. </a:t>
            </a:r>
          </a:p>
          <a:p>
            <a:r>
              <a:rPr lang="en-US" sz="2800" dirty="0"/>
              <a:t>See the extra slides (linked in the spec) for more details on Ex 7.</a:t>
            </a:r>
          </a:p>
        </p:txBody>
      </p:sp>
      <p:graphicFrame>
        <p:nvGraphicFramePr>
          <p:cNvPr id="4" name="Content Placeholder 3">
            <a:extLst>
              <a:ext uri="{FF2B5EF4-FFF2-40B4-BE49-F238E27FC236}">
                <a16:creationId xmlns:a16="http://schemas.microsoft.com/office/drawing/2014/main" id="{71B7C888-7DDF-BECC-4FDD-FEDD88CFC063}"/>
              </a:ext>
            </a:extLst>
          </p:cNvPr>
          <p:cNvGraphicFramePr>
            <a:graphicFrameLocks/>
          </p:cNvGraphicFramePr>
          <p:nvPr>
            <p:extLst>
              <p:ext uri="{D42A27DB-BD31-4B8C-83A1-F6EECF244321}">
                <p14:modId xmlns:p14="http://schemas.microsoft.com/office/powerpoint/2010/main" val="2100473673"/>
              </p:ext>
            </p:extLst>
          </p:nvPr>
        </p:nvGraphicFramePr>
        <p:xfrm>
          <a:off x="502446" y="1357346"/>
          <a:ext cx="11187108" cy="2313125"/>
        </p:xfrm>
        <a:graphic>
          <a:graphicData uri="http://schemas.openxmlformats.org/drawingml/2006/table">
            <a:tbl>
              <a:tblPr firstRow="1" bandRow="1">
                <a:tableStyleId>{5C22544A-7EE6-4342-B048-85BDC9FD1C3A}</a:tableStyleId>
              </a:tblPr>
              <a:tblGrid>
                <a:gridCol w="970661">
                  <a:extLst>
                    <a:ext uri="{9D8B030D-6E8A-4147-A177-3AD203B41FA5}">
                      <a16:colId xmlns:a16="http://schemas.microsoft.com/office/drawing/2014/main" val="4182190204"/>
                    </a:ext>
                  </a:extLst>
                </a:gridCol>
                <a:gridCol w="2093976">
                  <a:extLst>
                    <a:ext uri="{9D8B030D-6E8A-4147-A177-3AD203B41FA5}">
                      <a16:colId xmlns:a16="http://schemas.microsoft.com/office/drawing/2014/main" val="2440125737"/>
                    </a:ext>
                  </a:extLst>
                </a:gridCol>
                <a:gridCol w="1956816">
                  <a:extLst>
                    <a:ext uri="{9D8B030D-6E8A-4147-A177-3AD203B41FA5}">
                      <a16:colId xmlns:a16="http://schemas.microsoft.com/office/drawing/2014/main" val="2655778326"/>
                    </a:ext>
                  </a:extLst>
                </a:gridCol>
                <a:gridCol w="1874520">
                  <a:extLst>
                    <a:ext uri="{9D8B030D-6E8A-4147-A177-3AD203B41FA5}">
                      <a16:colId xmlns:a16="http://schemas.microsoft.com/office/drawing/2014/main" val="3929414496"/>
                    </a:ext>
                  </a:extLst>
                </a:gridCol>
                <a:gridCol w="2002536">
                  <a:extLst>
                    <a:ext uri="{9D8B030D-6E8A-4147-A177-3AD203B41FA5}">
                      <a16:colId xmlns:a16="http://schemas.microsoft.com/office/drawing/2014/main" val="3482144644"/>
                    </a:ext>
                  </a:extLst>
                </a:gridCol>
                <a:gridCol w="2288599">
                  <a:extLst>
                    <a:ext uri="{9D8B030D-6E8A-4147-A177-3AD203B41FA5}">
                      <a16:colId xmlns:a16="http://schemas.microsoft.com/office/drawing/2014/main" val="1540392438"/>
                    </a:ext>
                  </a:extLst>
                </a:gridCol>
              </a:tblGrid>
              <a:tr h="532202">
                <a:tc>
                  <a:txBody>
                    <a:bodyPr/>
                    <a:lstStyle/>
                    <a:p>
                      <a:endParaRPr lang="en-US" sz="2400" dirty="0"/>
                    </a:p>
                  </a:txBody>
                  <a:tcPr/>
                </a:tc>
                <a:tc>
                  <a:txBody>
                    <a:bodyPr/>
                    <a:lstStyle/>
                    <a:p>
                      <a:r>
                        <a:rPr lang="en-US" sz="2400" dirty="0"/>
                        <a:t>Monday</a:t>
                      </a:r>
                    </a:p>
                  </a:txBody>
                  <a:tcPr/>
                </a:tc>
                <a:tc>
                  <a:txBody>
                    <a:bodyPr/>
                    <a:lstStyle/>
                    <a:p>
                      <a:r>
                        <a:rPr lang="en-US" sz="2400" dirty="0"/>
                        <a:t>Tuesday</a:t>
                      </a:r>
                    </a:p>
                  </a:txBody>
                  <a:tcPr/>
                </a:tc>
                <a:tc>
                  <a:txBody>
                    <a:bodyPr/>
                    <a:lstStyle/>
                    <a:p>
                      <a:r>
                        <a:rPr lang="en-US" sz="2400" dirty="0"/>
                        <a:t>Wednesday</a:t>
                      </a:r>
                    </a:p>
                  </a:txBody>
                  <a:tcPr/>
                </a:tc>
                <a:tc>
                  <a:txBody>
                    <a:bodyPr/>
                    <a:lstStyle/>
                    <a:p>
                      <a:r>
                        <a:rPr lang="en-US" sz="2400" dirty="0"/>
                        <a:t>Thursday</a:t>
                      </a:r>
                    </a:p>
                  </a:txBody>
                  <a:tcPr/>
                </a:tc>
                <a:tc>
                  <a:txBody>
                    <a:bodyPr/>
                    <a:lstStyle/>
                    <a:p>
                      <a:r>
                        <a:rPr lang="en-US" sz="2400" dirty="0"/>
                        <a:t>Friday</a:t>
                      </a:r>
                    </a:p>
                  </a:txBody>
                  <a:tcPr/>
                </a:tc>
                <a:extLst>
                  <a:ext uri="{0D108BD9-81ED-4DB2-BD59-A6C34878D82A}">
                    <a16:rowId xmlns:a16="http://schemas.microsoft.com/office/drawing/2014/main" val="3520277359"/>
                  </a:ext>
                </a:extLst>
              </a:tr>
              <a:tr h="957963">
                <a:tc>
                  <a:txBody>
                    <a:bodyPr/>
                    <a:lstStyle/>
                    <a:p>
                      <a:r>
                        <a:rPr lang="en-US" sz="2400" dirty="0"/>
                        <a:t>This Week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1200" dirty="0"/>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MIDTERM :O</a:t>
                      </a:r>
                      <a:endParaRPr lang="en-US" sz="2400" dirty="0"/>
                    </a:p>
                  </a:txBody>
                  <a:tcPr/>
                </a:tc>
                <a:tc>
                  <a:txBody>
                    <a:bodyPr/>
                    <a:lstStyle/>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 5 due</a:t>
                      </a:r>
                    </a:p>
                    <a:p>
                      <a:r>
                        <a:rPr lang="en-US" sz="2400" dirty="0"/>
                        <a:t>Ex 6 out</a:t>
                      </a:r>
                    </a:p>
                  </a:txBody>
                  <a:tcPr/>
                </a:tc>
                <a:extLst>
                  <a:ext uri="{0D108BD9-81ED-4DB2-BD59-A6C34878D82A}">
                    <a16:rowId xmlns:a16="http://schemas.microsoft.com/office/drawing/2014/main" val="1234242132"/>
                  </a:ext>
                </a:extLst>
              </a:tr>
              <a:tr h="712905">
                <a:tc>
                  <a:txBody>
                    <a:bodyPr/>
                    <a:lstStyle/>
                    <a:p>
                      <a:r>
                        <a:rPr lang="en-US" sz="2400" dirty="0"/>
                        <a:t>Next Week</a:t>
                      </a:r>
                    </a:p>
                  </a:txBody>
                  <a:tcPr/>
                </a:tc>
                <a:tc>
                  <a:txBody>
                    <a:bodyPr/>
                    <a:lstStyle/>
                    <a:p>
                      <a:r>
                        <a:rPr lang="en-US" sz="2400" b="1" dirty="0">
                          <a:solidFill>
                            <a:srgbClr val="FF0000"/>
                          </a:solidFill>
                        </a:rPr>
                        <a:t>TODAY</a:t>
                      </a:r>
                      <a:br>
                        <a:rPr lang="en-US" sz="2400" dirty="0"/>
                      </a:br>
                      <a:r>
                        <a:rPr lang="en-US" sz="2400" dirty="0"/>
                        <a:t>Ex 7 out</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en-US" sz="2400" dirty="0"/>
                        <a:t>Ex 6 due</a:t>
                      </a:r>
                      <a:br>
                        <a:rPr lang="en-US" sz="2400" dirty="0"/>
                      </a:br>
                      <a:r>
                        <a:rPr lang="en-US" sz="2400" dirty="0"/>
                        <a:t>Ex 8 out</a:t>
                      </a:r>
                    </a:p>
                  </a:txBody>
                  <a:tcPr/>
                </a:tc>
                <a:extLst>
                  <a:ext uri="{0D108BD9-81ED-4DB2-BD59-A6C34878D82A}">
                    <a16:rowId xmlns:a16="http://schemas.microsoft.com/office/drawing/2014/main" val="4053481026"/>
                  </a:ext>
                </a:extLst>
              </a:tr>
            </a:tbl>
          </a:graphicData>
        </a:graphic>
      </p:graphicFrame>
    </p:spTree>
    <p:extLst>
      <p:ext uri="{BB962C8B-B14F-4D97-AF65-F5344CB8AC3E}">
        <p14:creationId xmlns:p14="http://schemas.microsoft.com/office/powerpoint/2010/main" val="327407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Representing and Using Graphs</a:t>
            </a:r>
          </a:p>
        </p:txBody>
      </p:sp>
    </p:spTree>
    <p:extLst>
      <p:ext uri="{BB962C8B-B14F-4D97-AF65-F5344CB8AC3E}">
        <p14:creationId xmlns:p14="http://schemas.microsoft.com/office/powerpoint/2010/main" val="5436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extLst>
              <p:ext uri="{D42A27DB-BD31-4B8C-83A1-F6EECF244321}">
                <p14:modId xmlns:p14="http://schemas.microsoft.com/office/powerpoint/2010/main" val="1086405376"/>
              </p:ext>
            </p:extLst>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 </a:t>
            </a:r>
          </a:p>
          <a:p>
            <a:pPr lvl="1"/>
            <a:r>
              <a:rPr lang="en-US" sz="2800" dirty="0"/>
              <a:t>Get neighbors of u (in):</a:t>
            </a:r>
          </a:p>
          <a:p>
            <a:endParaRPr lang="en-US" sz="2800" dirty="0"/>
          </a:p>
          <a:p>
            <a:r>
              <a:rPr lang="en-US" sz="2800" dirty="0"/>
              <a:t>Space Complexity:</a:t>
            </a:r>
          </a:p>
        </p:txBody>
      </p:sp>
      <p:sp>
        <p:nvSpPr>
          <p:cNvPr id="38" name="Rectangle 37">
            <a:extLst>
              <a:ext uri="{FF2B5EF4-FFF2-40B4-BE49-F238E27FC236}">
                <a16:creationId xmlns:a16="http://schemas.microsoft.com/office/drawing/2014/main" id="{CA842778-2747-46F4-B3A4-9BC47B005F6C}"/>
              </a:ext>
            </a:extLst>
          </p:cNvPr>
          <p:cNvSpPr/>
          <p:nvPr/>
        </p:nvSpPr>
        <p:spPr>
          <a:xfrm>
            <a:off x="2485477" y="3189059"/>
            <a:ext cx="1261884" cy="523220"/>
          </a:xfrm>
          <a:prstGeom prst="rect">
            <a:avLst/>
          </a:prstGeom>
        </p:spPr>
        <p:txBody>
          <a:bodyPr wrap="none">
            <a:spAutoFit/>
          </a:bodyPr>
          <a:lstStyle/>
          <a:p>
            <a:pPr lvl="1"/>
            <a:r>
              <a:rPr lang="en-US" sz="2800" dirty="0"/>
              <a:t>O(1)</a:t>
            </a:r>
          </a:p>
        </p:txBody>
      </p:sp>
      <p:sp>
        <p:nvSpPr>
          <p:cNvPr id="39" name="Rectangle 38">
            <a:extLst>
              <a:ext uri="{FF2B5EF4-FFF2-40B4-BE49-F238E27FC236}">
                <a16:creationId xmlns:a16="http://schemas.microsoft.com/office/drawing/2014/main" id="{6AD11300-528C-4A50-9818-345D75EEC2AB}"/>
              </a:ext>
            </a:extLst>
          </p:cNvPr>
          <p:cNvSpPr/>
          <p:nvPr/>
        </p:nvSpPr>
        <p:spPr>
          <a:xfrm>
            <a:off x="3043717" y="3660218"/>
            <a:ext cx="1261884" cy="523220"/>
          </a:xfrm>
          <a:prstGeom prst="rect">
            <a:avLst/>
          </a:prstGeom>
        </p:spPr>
        <p:txBody>
          <a:bodyPr wrap="none">
            <a:spAutoFit/>
          </a:bodyPr>
          <a:lstStyle/>
          <a:p>
            <a:pPr lvl="1"/>
            <a:r>
              <a:rPr lang="en-US" sz="2800" dirty="0"/>
              <a:t>O(1)</a:t>
            </a:r>
          </a:p>
        </p:txBody>
      </p:sp>
      <p:sp>
        <p:nvSpPr>
          <p:cNvPr id="40" name="Rectangle 39">
            <a:extLst>
              <a:ext uri="{FF2B5EF4-FFF2-40B4-BE49-F238E27FC236}">
                <a16:creationId xmlns:a16="http://schemas.microsoft.com/office/drawing/2014/main" id="{EFBFBF07-3BBD-4C6B-BC30-FB8A3562A386}"/>
              </a:ext>
            </a:extLst>
          </p:cNvPr>
          <p:cNvSpPr/>
          <p:nvPr/>
        </p:nvSpPr>
        <p:spPr>
          <a:xfrm>
            <a:off x="5234857" y="4099998"/>
            <a:ext cx="1261884" cy="523220"/>
          </a:xfrm>
          <a:prstGeom prst="rect">
            <a:avLst/>
          </a:prstGeom>
        </p:spPr>
        <p:txBody>
          <a:bodyPr wrap="none">
            <a:spAutoFit/>
          </a:bodyPr>
          <a:lstStyle/>
          <a:p>
            <a:pPr lvl="1"/>
            <a:r>
              <a:rPr lang="en-US" sz="2800" dirty="0"/>
              <a:t>O(1)</a:t>
            </a:r>
          </a:p>
        </p:txBody>
      </p:sp>
      <p:sp>
        <p:nvSpPr>
          <p:cNvPr id="41" name="Rectangle 40">
            <a:extLst>
              <a:ext uri="{FF2B5EF4-FFF2-40B4-BE49-F238E27FC236}">
                <a16:creationId xmlns:a16="http://schemas.microsoft.com/office/drawing/2014/main" id="{B6874907-4D12-4D7A-943E-0338131A5386}"/>
              </a:ext>
            </a:extLst>
          </p:cNvPr>
          <p:cNvSpPr/>
          <p:nvPr/>
        </p:nvSpPr>
        <p:spPr>
          <a:xfrm>
            <a:off x="4603053" y="4546453"/>
            <a:ext cx="1324402" cy="523220"/>
          </a:xfrm>
          <a:prstGeom prst="rect">
            <a:avLst/>
          </a:prstGeom>
        </p:spPr>
        <p:txBody>
          <a:bodyPr wrap="none">
            <a:spAutoFit/>
          </a:bodyPr>
          <a:lstStyle/>
          <a:p>
            <a:pPr lvl="1"/>
            <a:r>
              <a:rPr lang="en-US" sz="2800" dirty="0"/>
              <a:t>O(n)</a:t>
            </a:r>
          </a:p>
        </p:txBody>
      </p:sp>
      <p:sp>
        <p:nvSpPr>
          <p:cNvPr id="42" name="Rectangle 41">
            <a:extLst>
              <a:ext uri="{FF2B5EF4-FFF2-40B4-BE49-F238E27FC236}">
                <a16:creationId xmlns:a16="http://schemas.microsoft.com/office/drawing/2014/main" id="{32F49931-B997-4CCF-A955-89CEE452D650}"/>
              </a:ext>
            </a:extLst>
          </p:cNvPr>
          <p:cNvSpPr/>
          <p:nvPr/>
        </p:nvSpPr>
        <p:spPr>
          <a:xfrm>
            <a:off x="4294658" y="4995708"/>
            <a:ext cx="1324402" cy="523220"/>
          </a:xfrm>
          <a:prstGeom prst="rect">
            <a:avLst/>
          </a:prstGeom>
        </p:spPr>
        <p:txBody>
          <a:bodyPr wrap="none">
            <a:spAutoFit/>
          </a:bodyPr>
          <a:lstStyle/>
          <a:p>
            <a:pPr lvl="1"/>
            <a:r>
              <a:rPr lang="en-US" sz="2800" dirty="0"/>
              <a:t>O(n)</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508369" y="5798089"/>
                <a:ext cx="12115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𝑂</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xmlns:a14="http://schemas.microsoft.com/office/drawing/2010/main" xmlns="" id="{27C9A584-C3BE-4DAA-9AC3-AF53ABBAE8A9}"/>
                  </a:ext>
                </a:extLst>
              </p:cNvPr>
              <p:cNvSpPr>
                <a:spLocks noRot="1" noChangeAspect="1" noMove="1" noResize="1" noEditPoints="1" noAdjustHandles="1" noChangeArrowheads="1" noChangeShapeType="1" noTextEdit="1"/>
              </p:cNvSpPr>
              <p:nvPr/>
            </p:nvSpPr>
            <p:spPr>
              <a:xfrm>
                <a:off x="3508369" y="5798089"/>
                <a:ext cx="1211550" cy="523220"/>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356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DDE9527-B09B-411A-902B-C72D27FCF103}"/>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6ABA12C-5FE2-4D1A-8A22-EF59510D6B5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5CA588D-49D7-437C-BBEE-7F226885C1A8}"/>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81BC2FF-44E1-4013-B1C3-A094F3B0B64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B869360-992C-4688-BC44-3CA9580EC9C9}"/>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CF66A50-9CF6-4EF3-8995-77BD4A286DBB}"/>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8E914A-6D16-4EE1-A9BA-816301941510}"/>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r>
              <a:rPr lang="en-US" sz="2800" dirty="0" err="1"/>
              <a:t>u’th</a:t>
            </a:r>
            <a:r>
              <a:rPr lang="en-US" sz="2800" dirty="0"/>
              <a:t> element contains a list of neighbors of u.</a:t>
            </a:r>
            <a:endParaRPr lang="en-US" sz="2800" b="1" dirty="0"/>
          </a:p>
          <a:p>
            <a:r>
              <a:rPr lang="en-US" sz="2800" dirty="0"/>
              <a:t>Directed graphs: put the out 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p:sp>
        <p:nvSpPr>
          <p:cNvPr id="67" name="Rectangle 66">
            <a:extLst>
              <a:ext uri="{FF2B5EF4-FFF2-40B4-BE49-F238E27FC236}">
                <a16:creationId xmlns:a16="http://schemas.microsoft.com/office/drawing/2014/main" id="{75BA2393-FB34-4950-AB2F-A19A5C6CC272}"/>
              </a:ext>
            </a:extLst>
          </p:cNvPr>
          <p:cNvSpPr/>
          <p:nvPr/>
        </p:nvSpPr>
        <p:spPr>
          <a:xfrm>
            <a:off x="2656793" y="3702684"/>
            <a:ext cx="1261884" cy="523220"/>
          </a:xfrm>
          <a:prstGeom prst="rect">
            <a:avLst/>
          </a:prstGeom>
        </p:spPr>
        <p:txBody>
          <a:bodyPr wrap="none">
            <a:spAutoFit/>
          </a:bodyPr>
          <a:lstStyle/>
          <a:p>
            <a:pPr lvl="1"/>
            <a:r>
              <a:rPr lang="en-US" sz="2800" dirty="0"/>
              <a:t>O(1)</a:t>
            </a:r>
          </a:p>
        </p:txBody>
      </p:sp>
      <p:sp>
        <p:nvSpPr>
          <p:cNvPr id="68" name="Rectangle 67">
            <a:extLst>
              <a:ext uri="{FF2B5EF4-FFF2-40B4-BE49-F238E27FC236}">
                <a16:creationId xmlns:a16="http://schemas.microsoft.com/office/drawing/2014/main" id="{61EFFF4B-2CB5-44E1-81C7-B92F9F44EDA5}"/>
              </a:ext>
            </a:extLst>
          </p:cNvPr>
          <p:cNvSpPr/>
          <p:nvPr/>
        </p:nvSpPr>
        <p:spPr>
          <a:xfrm>
            <a:off x="2956074" y="4105548"/>
            <a:ext cx="1529586" cy="523220"/>
          </a:xfrm>
          <a:prstGeom prst="rect">
            <a:avLst/>
          </a:prstGeom>
        </p:spPr>
        <p:txBody>
          <a:bodyPr wrap="none">
            <a:spAutoFit/>
          </a:bodyPr>
          <a:lstStyle/>
          <a:p>
            <a:pPr lvl="1"/>
            <a:r>
              <a:rPr lang="en-US" sz="2800" dirty="0"/>
              <a:t>O( d )</a:t>
            </a:r>
          </a:p>
        </p:txBody>
      </p:sp>
      <p:sp>
        <p:nvSpPr>
          <p:cNvPr id="69" name="Rectangle 68">
            <a:extLst>
              <a:ext uri="{FF2B5EF4-FFF2-40B4-BE49-F238E27FC236}">
                <a16:creationId xmlns:a16="http://schemas.microsoft.com/office/drawing/2014/main" id="{F92572B5-642A-4A20-8EAE-B115DC8506A0}"/>
              </a:ext>
            </a:extLst>
          </p:cNvPr>
          <p:cNvSpPr/>
          <p:nvPr/>
        </p:nvSpPr>
        <p:spPr>
          <a:xfrm>
            <a:off x="5121273" y="4534699"/>
            <a:ext cx="1529586" cy="523220"/>
          </a:xfrm>
          <a:prstGeom prst="rect">
            <a:avLst/>
          </a:prstGeom>
        </p:spPr>
        <p:txBody>
          <a:bodyPr wrap="none">
            <a:spAutoFit/>
          </a:bodyPr>
          <a:lstStyle/>
          <a:p>
            <a:pPr lvl="1"/>
            <a:r>
              <a:rPr lang="en-US" sz="2800" dirty="0"/>
              <a:t>O( d )</a:t>
            </a:r>
          </a:p>
        </p:txBody>
      </p:sp>
      <p:sp>
        <p:nvSpPr>
          <p:cNvPr id="70" name="Rectangle 69">
            <a:extLst>
              <a:ext uri="{FF2B5EF4-FFF2-40B4-BE49-F238E27FC236}">
                <a16:creationId xmlns:a16="http://schemas.microsoft.com/office/drawing/2014/main" id="{AFC0505C-A1F0-454C-ABD4-F45ED7921BE0}"/>
              </a:ext>
            </a:extLst>
          </p:cNvPr>
          <p:cNvSpPr/>
          <p:nvPr/>
        </p:nvSpPr>
        <p:spPr>
          <a:xfrm>
            <a:off x="4668033" y="4982317"/>
            <a:ext cx="1431802" cy="523220"/>
          </a:xfrm>
          <a:prstGeom prst="rect">
            <a:avLst/>
          </a:prstGeom>
        </p:spPr>
        <p:txBody>
          <a:bodyPr wrap="none">
            <a:spAutoFit/>
          </a:bodyPr>
          <a:lstStyle/>
          <a:p>
            <a:pPr lvl="1"/>
            <a:r>
              <a:rPr lang="en-US" sz="2800" dirty="0"/>
              <a:t> O(d)</a:t>
            </a:r>
          </a:p>
        </p:txBody>
      </p:sp>
      <p:sp>
        <p:nvSpPr>
          <p:cNvPr id="71" name="Rectangle 70">
            <a:extLst>
              <a:ext uri="{FF2B5EF4-FFF2-40B4-BE49-F238E27FC236}">
                <a16:creationId xmlns:a16="http://schemas.microsoft.com/office/drawing/2014/main" id="{B968BCFC-DC6C-4C6F-90BB-3471AB233AB1}"/>
              </a:ext>
            </a:extLst>
          </p:cNvPr>
          <p:cNvSpPr/>
          <p:nvPr/>
        </p:nvSpPr>
        <p:spPr>
          <a:xfrm>
            <a:off x="4710721" y="5441309"/>
            <a:ext cx="2060179" cy="523220"/>
          </a:xfrm>
          <a:prstGeom prst="rect">
            <a:avLst/>
          </a:prstGeom>
        </p:spPr>
        <p:txBody>
          <a:bodyPr wrap="none">
            <a:spAutoFit/>
          </a:bodyPr>
          <a:lstStyle/>
          <a:p>
            <a:pPr lvl="1"/>
            <a:r>
              <a:rPr lang="en-US" sz="2800" dirty="0"/>
              <a:t>O(n + m)</a:t>
            </a:r>
          </a:p>
        </p:txBody>
      </p:sp>
      <p:sp>
        <p:nvSpPr>
          <p:cNvPr id="72" name="Rectangle 71">
            <a:extLst>
              <a:ext uri="{FF2B5EF4-FFF2-40B4-BE49-F238E27FC236}">
                <a16:creationId xmlns:a16="http://schemas.microsoft.com/office/drawing/2014/main" id="{9233970F-0288-422C-BA4E-AF5EDFEE82FB}"/>
              </a:ext>
            </a:extLst>
          </p:cNvPr>
          <p:cNvSpPr/>
          <p:nvPr/>
        </p:nvSpPr>
        <p:spPr>
          <a:xfrm>
            <a:off x="3549184" y="6213427"/>
            <a:ext cx="1598515" cy="523220"/>
          </a:xfrm>
          <a:prstGeom prst="rect">
            <a:avLst/>
          </a:prstGeom>
        </p:spPr>
        <p:txBody>
          <a:bodyPr wrap="none">
            <a:spAutoFit/>
          </a:bodyPr>
          <a:lstStyle/>
          <a:p>
            <a:r>
              <a:rPr lang="en-US" sz="2800" dirty="0"/>
              <a:t>O(n + m)</a:t>
            </a:r>
          </a:p>
        </p:txBody>
      </p:sp>
      <p:sp>
        <p:nvSpPr>
          <p:cNvPr id="3" name="TextBox 2"/>
          <p:cNvSpPr txBox="1"/>
          <p:nvPr/>
        </p:nvSpPr>
        <p:spPr>
          <a:xfrm>
            <a:off x="8543776" y="5323151"/>
            <a:ext cx="3057343" cy="1384995"/>
          </a:xfrm>
          <a:prstGeom prst="rect">
            <a:avLst/>
          </a:prstGeom>
          <a:noFill/>
        </p:spPr>
        <p:txBody>
          <a:bodyPr wrap="square" rtlCol="0">
            <a:spAutoFit/>
          </a:bodyPr>
          <a:lstStyle/>
          <a:p>
            <a:r>
              <a:rPr lang="en-US" sz="2800" dirty="0"/>
              <a:t>Suppose we use a linked list for each node.</a:t>
            </a:r>
          </a:p>
        </p:txBody>
      </p:sp>
    </p:spTree>
    <p:extLst>
      <p:ext uri="{BB962C8B-B14F-4D97-AF65-F5344CB8AC3E}">
        <p14:creationId xmlns:p14="http://schemas.microsoft.com/office/powerpoint/2010/main" val="42208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DDE9527-B09B-411A-902B-C72D27FCF103}"/>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6ABA12C-5FE2-4D1A-8A22-EF59510D6B5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5CA588D-49D7-437C-BBEE-7F226885C1A8}"/>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81BC2FF-44E1-4013-B1C3-A094F3B0B64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B869360-992C-4688-BC44-3CA9580EC9C9}"/>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CF66A50-9CF6-4EF3-8995-77BD4A286DBB}"/>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8E914A-6D16-4EE1-A9BA-816301941510}"/>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r>
              <a:rPr lang="en-US" sz="2800" dirty="0" err="1"/>
              <a:t>u’th</a:t>
            </a:r>
            <a:r>
              <a:rPr lang="en-US" sz="2800" dirty="0"/>
              <a:t> element contains a list of neighbors of u.</a:t>
            </a:r>
            <a:endParaRPr lang="en-US" sz="2800" b="1" dirty="0"/>
          </a:p>
          <a:p>
            <a:r>
              <a:rPr lang="en-US" sz="2800" dirty="0"/>
              <a:t>Directed graphs: put the out 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p:sp>
        <p:nvSpPr>
          <p:cNvPr id="67" name="Rectangle 66">
            <a:extLst>
              <a:ext uri="{FF2B5EF4-FFF2-40B4-BE49-F238E27FC236}">
                <a16:creationId xmlns:a16="http://schemas.microsoft.com/office/drawing/2014/main" id="{75BA2393-FB34-4950-AB2F-A19A5C6CC272}"/>
              </a:ext>
            </a:extLst>
          </p:cNvPr>
          <p:cNvSpPr/>
          <p:nvPr/>
        </p:nvSpPr>
        <p:spPr>
          <a:xfrm>
            <a:off x="2656793" y="3702684"/>
            <a:ext cx="1261884" cy="523220"/>
          </a:xfrm>
          <a:prstGeom prst="rect">
            <a:avLst/>
          </a:prstGeom>
        </p:spPr>
        <p:txBody>
          <a:bodyPr wrap="none">
            <a:spAutoFit/>
          </a:bodyPr>
          <a:lstStyle/>
          <a:p>
            <a:pPr lvl="1"/>
            <a:r>
              <a:rPr lang="en-US" sz="2800" dirty="0"/>
              <a:t>O(1)</a:t>
            </a:r>
          </a:p>
        </p:txBody>
      </p:sp>
      <p:sp>
        <p:nvSpPr>
          <p:cNvPr id="68" name="Rectangle 67">
            <a:extLst>
              <a:ext uri="{FF2B5EF4-FFF2-40B4-BE49-F238E27FC236}">
                <a16:creationId xmlns:a16="http://schemas.microsoft.com/office/drawing/2014/main" id="{61EFFF4B-2CB5-44E1-81C7-B92F9F44EDA5}"/>
              </a:ext>
            </a:extLst>
          </p:cNvPr>
          <p:cNvSpPr/>
          <p:nvPr/>
        </p:nvSpPr>
        <p:spPr>
          <a:xfrm>
            <a:off x="2956074" y="4105548"/>
            <a:ext cx="1457450" cy="523220"/>
          </a:xfrm>
          <a:prstGeom prst="rect">
            <a:avLst/>
          </a:prstGeom>
        </p:spPr>
        <p:txBody>
          <a:bodyPr wrap="none">
            <a:spAutoFit/>
          </a:bodyPr>
          <a:lstStyle/>
          <a:p>
            <a:pPr lvl="1"/>
            <a:r>
              <a:rPr lang="en-US" sz="2800" dirty="0"/>
              <a:t>O( 1 )</a:t>
            </a:r>
          </a:p>
        </p:txBody>
      </p:sp>
      <p:sp>
        <p:nvSpPr>
          <p:cNvPr id="69" name="Rectangle 68">
            <a:extLst>
              <a:ext uri="{FF2B5EF4-FFF2-40B4-BE49-F238E27FC236}">
                <a16:creationId xmlns:a16="http://schemas.microsoft.com/office/drawing/2014/main" id="{F92572B5-642A-4A20-8EAE-B115DC8506A0}"/>
              </a:ext>
            </a:extLst>
          </p:cNvPr>
          <p:cNvSpPr/>
          <p:nvPr/>
        </p:nvSpPr>
        <p:spPr>
          <a:xfrm>
            <a:off x="5121273" y="4534699"/>
            <a:ext cx="1457450" cy="523220"/>
          </a:xfrm>
          <a:prstGeom prst="rect">
            <a:avLst/>
          </a:prstGeom>
        </p:spPr>
        <p:txBody>
          <a:bodyPr wrap="none">
            <a:spAutoFit/>
          </a:bodyPr>
          <a:lstStyle/>
          <a:p>
            <a:pPr lvl="1"/>
            <a:r>
              <a:rPr lang="en-US" sz="2800" dirty="0"/>
              <a:t>O( 1 )</a:t>
            </a:r>
          </a:p>
        </p:txBody>
      </p:sp>
      <p:sp>
        <p:nvSpPr>
          <p:cNvPr id="70" name="Rectangle 69">
            <a:extLst>
              <a:ext uri="{FF2B5EF4-FFF2-40B4-BE49-F238E27FC236}">
                <a16:creationId xmlns:a16="http://schemas.microsoft.com/office/drawing/2014/main" id="{AFC0505C-A1F0-454C-ABD4-F45ED7921BE0}"/>
              </a:ext>
            </a:extLst>
          </p:cNvPr>
          <p:cNvSpPr/>
          <p:nvPr/>
        </p:nvSpPr>
        <p:spPr>
          <a:xfrm>
            <a:off x="4668033" y="4982317"/>
            <a:ext cx="1422184" cy="523220"/>
          </a:xfrm>
          <a:prstGeom prst="rect">
            <a:avLst/>
          </a:prstGeom>
        </p:spPr>
        <p:txBody>
          <a:bodyPr wrap="none">
            <a:spAutoFit/>
          </a:bodyPr>
          <a:lstStyle/>
          <a:p>
            <a:pPr lvl="1"/>
            <a:r>
              <a:rPr lang="en-US" sz="2800" dirty="0"/>
              <a:t> O(n)</a:t>
            </a:r>
          </a:p>
        </p:txBody>
      </p:sp>
      <p:sp>
        <p:nvSpPr>
          <p:cNvPr id="71" name="Rectangle 70">
            <a:extLst>
              <a:ext uri="{FF2B5EF4-FFF2-40B4-BE49-F238E27FC236}">
                <a16:creationId xmlns:a16="http://schemas.microsoft.com/office/drawing/2014/main" id="{B968BCFC-DC6C-4C6F-90BB-3471AB233AB1}"/>
              </a:ext>
            </a:extLst>
          </p:cNvPr>
          <p:cNvSpPr/>
          <p:nvPr/>
        </p:nvSpPr>
        <p:spPr>
          <a:xfrm>
            <a:off x="4710721" y="5441309"/>
            <a:ext cx="1324402" cy="523220"/>
          </a:xfrm>
          <a:prstGeom prst="rect">
            <a:avLst/>
          </a:prstGeom>
        </p:spPr>
        <p:txBody>
          <a:bodyPr wrap="none">
            <a:spAutoFit/>
          </a:bodyPr>
          <a:lstStyle/>
          <a:p>
            <a:pPr lvl="1"/>
            <a:r>
              <a:rPr lang="en-US" sz="2800" dirty="0"/>
              <a:t>O(n)</a:t>
            </a:r>
          </a:p>
        </p:txBody>
      </p:sp>
      <p:sp>
        <p:nvSpPr>
          <p:cNvPr id="72" name="Rectangle 71">
            <a:extLst>
              <a:ext uri="{FF2B5EF4-FFF2-40B4-BE49-F238E27FC236}">
                <a16:creationId xmlns:a16="http://schemas.microsoft.com/office/drawing/2014/main" id="{9233970F-0288-422C-BA4E-AF5EDFEE82FB}"/>
              </a:ext>
            </a:extLst>
          </p:cNvPr>
          <p:cNvSpPr/>
          <p:nvPr/>
        </p:nvSpPr>
        <p:spPr>
          <a:xfrm>
            <a:off x="3549184" y="6213427"/>
            <a:ext cx="1598515" cy="523220"/>
          </a:xfrm>
          <a:prstGeom prst="rect">
            <a:avLst/>
          </a:prstGeom>
        </p:spPr>
        <p:txBody>
          <a:bodyPr wrap="none">
            <a:spAutoFit/>
          </a:bodyPr>
          <a:lstStyle/>
          <a:p>
            <a:r>
              <a:rPr lang="en-US" sz="2800" dirty="0"/>
              <a:t>O(n + m)</a:t>
            </a:r>
          </a:p>
        </p:txBody>
      </p:sp>
      <p:sp>
        <p:nvSpPr>
          <p:cNvPr id="3" name="TextBox 2"/>
          <p:cNvSpPr txBox="1"/>
          <p:nvPr/>
        </p:nvSpPr>
        <p:spPr>
          <a:xfrm>
            <a:off x="6586339" y="5142948"/>
            <a:ext cx="4131758" cy="1384995"/>
          </a:xfrm>
          <a:prstGeom prst="rect">
            <a:avLst/>
          </a:prstGeom>
          <a:noFill/>
        </p:spPr>
        <p:txBody>
          <a:bodyPr wrap="square" rtlCol="0">
            <a:spAutoFit/>
          </a:bodyPr>
          <a:lstStyle/>
          <a:p>
            <a:r>
              <a:rPr lang="en-US" sz="2800" dirty="0"/>
              <a:t>Switch the linked lists to  hash tables, and do average case analysis.</a:t>
            </a:r>
          </a:p>
        </p:txBody>
      </p:sp>
    </p:spTree>
    <p:extLst>
      <p:ext uri="{BB962C8B-B14F-4D97-AF65-F5344CB8AC3E}">
        <p14:creationId xmlns:p14="http://schemas.microsoft.com/office/powerpoint/2010/main" val="30257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4642-5879-5351-44FF-58D5B2AE4CBA}"/>
              </a:ext>
            </a:extLst>
          </p:cNvPr>
          <p:cNvSpPr>
            <a:spLocks noGrp="1"/>
          </p:cNvSpPr>
          <p:nvPr>
            <p:ph type="title"/>
          </p:nvPr>
        </p:nvSpPr>
        <p:spPr/>
        <p:txBody>
          <a:bodyPr/>
          <a:lstStyle/>
          <a:p>
            <a:r>
              <a:rPr lang="en-US" dirty="0"/>
              <a:t>Which do we use?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BB11623-8543-FB03-3D4B-4AA8784E3BF0}"/>
                  </a:ext>
                </a:extLst>
              </p:cNvPr>
              <p:cNvSpPr>
                <a:spLocks noGrp="1"/>
              </p:cNvSpPr>
              <p:nvPr>
                <p:ph idx="1"/>
              </p:nvPr>
            </p:nvSpPr>
            <p:spPr/>
            <p:txBody>
              <a:bodyPr>
                <a:normAutofit/>
              </a:bodyPr>
              <a:lstStyle/>
              <a:p>
                <a:r>
                  <a:rPr lang="en-US" sz="2800" dirty="0"/>
                  <a:t>If your graph is </a:t>
                </a:r>
                <a:r>
                  <a:rPr lang="en-US" sz="2800" b="1" dirty="0"/>
                  <a:t>dense</a:t>
                </a:r>
                <a:r>
                  <a:rPr lang="en-US" sz="2800" dirty="0"/>
                  <a:t> (Close to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oMath>
                </a14:m>
                <a:r>
                  <a:rPr lang="en-US" sz="2800" dirty="0"/>
                  <a:t> edges) or the graph is changing </a:t>
                </a:r>
                <a:r>
                  <a:rPr lang="en-US" sz="2800" u="sng" dirty="0"/>
                  <a:t>a lot</a:t>
                </a:r>
                <a:r>
                  <a:rPr lang="en-US" sz="2800" dirty="0"/>
                  <a:t>, the adjacency matrix is usually the better choice.</a:t>
                </a:r>
              </a:p>
              <a:p>
                <a:r>
                  <a:rPr lang="en-US" sz="2800" dirty="0"/>
                  <a:t>Otherwise, adjacency list is the default choice:</a:t>
                </a:r>
              </a:p>
              <a:p>
                <a:pPr lvl="1"/>
                <a:r>
                  <a:rPr lang="en-US" sz="2800" dirty="0"/>
                  <a:t>Memory savings are </a:t>
                </a:r>
                <a:r>
                  <a:rPr lang="en-US" sz="2800" b="1" dirty="0"/>
                  <a:t>huge</a:t>
                </a:r>
                <a:r>
                  <a:rPr lang="en-US" sz="2800" dirty="0"/>
                  <a:t> for the majority of “real world” graphs</a:t>
                </a:r>
              </a:p>
              <a:p>
                <a:pPr lvl="2"/>
                <a:r>
                  <a:rPr lang="en-US" sz="2400" dirty="0"/>
                  <a:t>Most graphs are “sparse”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edges), think about a map (vertices are intersections, edges are roads; most vertices touch 4 roads, not all of them).</a:t>
                </a:r>
              </a:p>
              <a:p>
                <a:pPr lvl="1"/>
                <a:r>
                  <a:rPr lang="en-US" sz="2800" dirty="0"/>
                  <a:t>The running times look worse, but…</a:t>
                </a:r>
              </a:p>
              <a:p>
                <a:pPr lvl="2"/>
                <a:r>
                  <a:rPr lang="en-US" sz="2400" dirty="0"/>
                  <a:t>If you make the graph class, you can just call the vertices 0,1,2,…n-1, which mitigates bad hashing concerns if you use that approach.</a:t>
                </a:r>
              </a:p>
              <a:p>
                <a:pPr lvl="2"/>
                <a:r>
                  <a:rPr lang="en-US" sz="2400" dirty="0"/>
                  <a:t>Most graph algorithms don’t actually use “is edge (</a:t>
                </a:r>
                <a:r>
                  <a:rPr lang="en-US" sz="2400" dirty="0" err="1"/>
                  <a:t>a,b</a:t>
                </a:r>
                <a:r>
                  <a:rPr lang="en-US" sz="2400" dirty="0"/>
                  <a:t>) there?” frequently; “iterate over all the edges” is much more common, which linked list does in O(1) time.</a:t>
                </a:r>
              </a:p>
            </p:txBody>
          </p:sp>
        </mc:Choice>
        <mc:Fallback>
          <p:sp>
            <p:nvSpPr>
              <p:cNvPr id="3" name="Content Placeholder 2">
                <a:extLst>
                  <a:ext uri="{FF2B5EF4-FFF2-40B4-BE49-F238E27FC236}">
                    <a16:creationId xmlns:a16="http://schemas.microsoft.com/office/drawing/2014/main" id="{8BB11623-8543-FB03-3D4B-4AA8784E3BF0}"/>
                  </a:ext>
                </a:extLst>
              </p:cNvPr>
              <p:cNvSpPr>
                <a:spLocks noGrp="1" noRot="1" noChangeAspect="1" noMove="1" noResize="1" noEditPoints="1" noAdjustHandles="1" noChangeArrowheads="1" noChangeShapeType="1" noTextEdit="1"/>
              </p:cNvSpPr>
              <p:nvPr>
                <p:ph idx="1"/>
              </p:nvPr>
            </p:nvSpPr>
            <p:spPr>
              <a:blipFill>
                <a:blip r:embed="rId2"/>
                <a:stretch>
                  <a:fillRect l="-708" t="-2138" r="-1906"/>
                </a:stretch>
              </a:blipFill>
            </p:spPr>
            <p:txBody>
              <a:bodyPr/>
              <a:lstStyle/>
              <a:p>
                <a:r>
                  <a:rPr lang="en-US">
                    <a:noFill/>
                  </a:rPr>
                  <a:t> </a:t>
                </a:r>
              </a:p>
            </p:txBody>
          </p:sp>
        </mc:Fallback>
      </mc:AlternateContent>
    </p:spTree>
    <p:extLst>
      <p:ext uri="{BB962C8B-B14F-4D97-AF65-F5344CB8AC3E}">
        <p14:creationId xmlns:p14="http://schemas.microsoft.com/office/powerpoint/2010/main" val="1890059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489F-C878-E713-FB23-F1AC7D388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7C496-D491-3669-F616-CA23DD022118}"/>
              </a:ext>
            </a:extLst>
          </p:cNvPr>
          <p:cNvSpPr>
            <a:spLocks noGrp="1"/>
          </p:cNvSpPr>
          <p:nvPr>
            <p:ph type="title"/>
          </p:nvPr>
        </p:nvSpPr>
        <p:spPr/>
        <p:txBody>
          <a:bodyPr/>
          <a:lstStyle/>
          <a:p>
            <a:r>
              <a:rPr lang="en-US" dirty="0"/>
              <a:t>Which do we use?</a:t>
            </a:r>
          </a:p>
        </p:txBody>
      </p:sp>
      <p:sp>
        <p:nvSpPr>
          <p:cNvPr id="3" name="Content Placeholder 2">
            <a:extLst>
              <a:ext uri="{FF2B5EF4-FFF2-40B4-BE49-F238E27FC236}">
                <a16:creationId xmlns:a16="http://schemas.microsoft.com/office/drawing/2014/main" id="{67B3DD4E-3720-9FC5-8D3C-FE489FDCC89B}"/>
              </a:ext>
            </a:extLst>
          </p:cNvPr>
          <p:cNvSpPr>
            <a:spLocks noGrp="1"/>
          </p:cNvSpPr>
          <p:nvPr>
            <p:ph idx="1"/>
          </p:nvPr>
        </p:nvSpPr>
        <p:spPr/>
        <p:txBody>
          <a:bodyPr>
            <a:normAutofit/>
          </a:bodyPr>
          <a:lstStyle/>
          <a:p>
            <a:r>
              <a:rPr lang="en-US" sz="2800" dirty="0"/>
              <a:t>Unless otherwise noted, assume we are using adjacency list.</a:t>
            </a:r>
          </a:p>
          <a:p>
            <a:endParaRPr lang="en-US" sz="2800" dirty="0"/>
          </a:p>
          <a:p>
            <a:r>
              <a:rPr lang="en-US" sz="2800" dirty="0"/>
              <a:t>For the problems in this class, it’s usually best to design assuming the operation you need will turn out to be constant time…and then check at the end which data structures will let you do that.</a:t>
            </a:r>
          </a:p>
        </p:txBody>
      </p:sp>
    </p:spTree>
    <p:extLst>
      <p:ext uri="{BB962C8B-B14F-4D97-AF65-F5344CB8AC3E}">
        <p14:creationId xmlns:p14="http://schemas.microsoft.com/office/powerpoint/2010/main" val="285275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BFFD5A-1190-B4A2-A6DF-3A4C14A1F72E}"/>
              </a:ext>
            </a:extLst>
          </p:cNvPr>
          <p:cNvSpPr>
            <a:spLocks noGrp="1"/>
          </p:cNvSpPr>
          <p:nvPr>
            <p:ph type="title"/>
          </p:nvPr>
        </p:nvSpPr>
        <p:spPr/>
        <p:txBody>
          <a:bodyPr/>
          <a:lstStyle/>
          <a:p>
            <a:r>
              <a:rPr lang="en-US" dirty="0"/>
              <a:t>Graph Search</a:t>
            </a:r>
          </a:p>
        </p:txBody>
      </p:sp>
      <p:sp>
        <p:nvSpPr>
          <p:cNvPr id="5" name="Text Placeholder 4">
            <a:extLst>
              <a:ext uri="{FF2B5EF4-FFF2-40B4-BE49-F238E27FC236}">
                <a16:creationId xmlns:a16="http://schemas.microsoft.com/office/drawing/2014/main" id="{1EE404E6-281C-D145-F66D-EB377D4C73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319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0D248-AA53-B4A6-02BE-9AACDC0C9D53}"/>
              </a:ext>
            </a:extLst>
          </p:cNvPr>
          <p:cNvSpPr>
            <a:spLocks noGrp="1"/>
          </p:cNvSpPr>
          <p:nvPr>
            <p:ph type="title"/>
          </p:nvPr>
        </p:nvSpPr>
        <p:spPr/>
        <p:txBody>
          <a:bodyPr/>
          <a:lstStyle/>
          <a:p>
            <a:r>
              <a:rPr lang="en-US" dirty="0"/>
              <a:t>What do we do with graphs</a:t>
            </a:r>
          </a:p>
        </p:txBody>
      </p:sp>
      <p:sp>
        <p:nvSpPr>
          <p:cNvPr id="5" name="Content Placeholder 4">
            <a:extLst>
              <a:ext uri="{FF2B5EF4-FFF2-40B4-BE49-F238E27FC236}">
                <a16:creationId xmlns:a16="http://schemas.microsoft.com/office/drawing/2014/main" id="{8011B289-8D0A-00E7-D918-D2A9ADE39B04}"/>
              </a:ext>
            </a:extLst>
          </p:cNvPr>
          <p:cNvSpPr>
            <a:spLocks noGrp="1"/>
          </p:cNvSpPr>
          <p:nvPr>
            <p:ph idx="1"/>
          </p:nvPr>
        </p:nvSpPr>
        <p:spPr/>
        <p:txBody>
          <a:bodyPr>
            <a:normAutofit/>
          </a:bodyPr>
          <a:lstStyle/>
          <a:p>
            <a:r>
              <a:rPr lang="en-US" sz="2800" dirty="0"/>
              <a:t>So many things!</a:t>
            </a:r>
          </a:p>
          <a:p>
            <a:pPr lvl="1"/>
            <a:r>
              <a:rPr lang="en-US" sz="2400" dirty="0"/>
              <a:t>That’s why we said graphs are more general than a single ADT---they don’t have a standard set of operations.</a:t>
            </a:r>
          </a:p>
          <a:p>
            <a:r>
              <a:rPr lang="en-US" sz="2800" dirty="0"/>
              <a:t>As a starting point---how could we process the entire graph? Examine every vertex and every edge?</a:t>
            </a:r>
          </a:p>
          <a:p>
            <a:r>
              <a:rPr lang="en-US" sz="2800" dirty="0"/>
              <a:t>Called a “search” of the graph or a “traversal” </a:t>
            </a:r>
          </a:p>
          <a:p>
            <a:endParaRPr lang="en-US" sz="2800" dirty="0"/>
          </a:p>
          <a:p>
            <a:r>
              <a:rPr lang="en-US" sz="2800" dirty="0"/>
              <a:t>Two algorithms (with different purposes)</a:t>
            </a:r>
          </a:p>
        </p:txBody>
      </p:sp>
    </p:spTree>
    <p:extLst>
      <p:ext uri="{BB962C8B-B14F-4D97-AF65-F5344CB8AC3E}">
        <p14:creationId xmlns:p14="http://schemas.microsoft.com/office/powerpoint/2010/main" val="220951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7CC4-A9B2-4DC5-6017-65FE301EB96A}"/>
              </a:ext>
            </a:extLst>
          </p:cNvPr>
          <p:cNvSpPr>
            <a:spLocks noGrp="1"/>
          </p:cNvSpPr>
          <p:nvPr>
            <p:ph type="title"/>
          </p:nvPr>
        </p:nvSpPr>
        <p:spPr/>
        <p:txBody>
          <a:bodyPr/>
          <a:lstStyle/>
          <a:p>
            <a:r>
              <a:rPr lang="en-US" dirty="0"/>
              <a:t>BFS</a:t>
            </a:r>
          </a:p>
        </p:txBody>
      </p:sp>
      <p:sp>
        <p:nvSpPr>
          <p:cNvPr id="3" name="Content Placeholder 2">
            <a:extLst>
              <a:ext uri="{FF2B5EF4-FFF2-40B4-BE49-F238E27FC236}">
                <a16:creationId xmlns:a16="http://schemas.microsoft.com/office/drawing/2014/main" id="{123BF70F-7BFB-4947-9726-6A811691324D}"/>
              </a:ext>
            </a:extLst>
          </p:cNvPr>
          <p:cNvSpPr>
            <a:spLocks noGrp="1"/>
          </p:cNvSpPr>
          <p:nvPr>
            <p:ph idx="1"/>
          </p:nvPr>
        </p:nvSpPr>
        <p:spPr/>
        <p:txBody>
          <a:bodyPr>
            <a:normAutofit/>
          </a:bodyPr>
          <a:lstStyle/>
          <a:p>
            <a:r>
              <a:rPr lang="en-US" sz="2800" dirty="0"/>
              <a:t>Start somewhere…</a:t>
            </a:r>
          </a:p>
          <a:p>
            <a:r>
              <a:rPr lang="en-US" sz="2800" dirty="0"/>
              <a:t>For every vertex (in some order)</a:t>
            </a:r>
          </a:p>
          <a:p>
            <a:r>
              <a:rPr lang="en-US" sz="2800" dirty="0"/>
              <a:t>Do whatever you want on that vertex </a:t>
            </a:r>
          </a:p>
          <a:p>
            <a:pPr lvl="1"/>
            <a:r>
              <a:rPr lang="en-US" sz="2400" dirty="0"/>
              <a:t>Sometimes, record some information, store something in there, etc. </a:t>
            </a:r>
          </a:p>
          <a:p>
            <a:pPr lvl="1"/>
            <a:r>
              <a:rPr lang="en-US" sz="2400" dirty="0"/>
              <a:t>At least, we’ll mark it as having been “visited”</a:t>
            </a:r>
          </a:p>
          <a:p>
            <a:r>
              <a:rPr lang="en-US" sz="2800" dirty="0"/>
              <a:t>You need to process all of its neighbors…store them in some data structure to process them. Then back to the top of the loop.</a:t>
            </a:r>
          </a:p>
          <a:p>
            <a:endParaRPr lang="en-US" sz="2800" dirty="0"/>
          </a:p>
          <a:p>
            <a:r>
              <a:rPr lang="en-US" sz="2800" dirty="0"/>
              <a:t>If you use a Queue for your storage structure, you get BFS.</a:t>
            </a:r>
          </a:p>
        </p:txBody>
      </p:sp>
    </p:spTree>
    <p:extLst>
      <p:ext uri="{BB962C8B-B14F-4D97-AF65-F5344CB8AC3E}">
        <p14:creationId xmlns:p14="http://schemas.microsoft.com/office/powerpoint/2010/main" val="210076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lstStyle/>
          <a:p>
            <a:r>
              <a:rPr lang="en-US" dirty="0"/>
              <a:t>Current node:</a:t>
            </a:r>
          </a:p>
          <a:p>
            <a:r>
              <a:rPr lang="en-US" dirty="0"/>
              <a:t>Queue:</a:t>
            </a:r>
          </a:p>
          <a:p>
            <a:r>
              <a:rPr lang="en-US" dirty="0"/>
              <a:t>Finished:</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visited</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visited)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a:t>
            </a:r>
          </a:p>
          <a:p>
            <a:r>
              <a:rPr lang="en-US" sz="2400" dirty="0">
                <a:latin typeface="Courier New" panose="02070309020205020404" pitchFamily="49" charset="0"/>
                <a:cs typeface="Courier New" panose="02070309020205020404" pitchFamily="49" charset="0"/>
              </a:rPr>
              <a:t>			  mark v as visited</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finished.add</a:t>
            </a:r>
            <a:r>
              <a:rPr lang="en-US" sz="2400" dirty="0">
                <a:latin typeface="Courier New" panose="02070309020205020404" pitchFamily="49" charset="0"/>
                <a:cs typeface="Courier New" panose="02070309020205020404" pitchFamily="49" charset="0"/>
              </a:rPr>
              <a:t>(current)</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807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ADTs so far</a:t>
            </a:r>
          </a:p>
        </p:txBody>
      </p:sp>
      <p:sp>
        <p:nvSpPr>
          <p:cNvPr id="3" name="Content Placeholder 2"/>
          <p:cNvSpPr>
            <a:spLocks noGrp="1"/>
          </p:cNvSpPr>
          <p:nvPr>
            <p:ph idx="1"/>
          </p:nvPr>
        </p:nvSpPr>
        <p:spPr/>
        <p:txBody>
          <a:bodyPr>
            <a:normAutofit/>
          </a:bodyPr>
          <a:lstStyle/>
          <a:p>
            <a:r>
              <a:rPr lang="en-US" sz="2800" dirty="0"/>
              <a:t>We’ve seen:</a:t>
            </a:r>
          </a:p>
          <a:p>
            <a:r>
              <a:rPr lang="en-US" sz="2800" dirty="0"/>
              <a:t>Queues and Stacks</a:t>
            </a:r>
          </a:p>
          <a:p>
            <a:pPr lvl="1"/>
            <a:r>
              <a:rPr lang="en-US" sz="2400" dirty="0"/>
              <a:t>Our data points have some order we’re maintaining</a:t>
            </a:r>
          </a:p>
          <a:p>
            <a:r>
              <a:rPr lang="en-US" sz="2800" dirty="0"/>
              <a:t>Priority Queues</a:t>
            </a:r>
          </a:p>
          <a:p>
            <a:pPr lvl="1"/>
            <a:r>
              <a:rPr lang="en-US" sz="2400" dirty="0"/>
              <a:t>Our data had some priority we needed to keep track of.</a:t>
            </a:r>
          </a:p>
          <a:p>
            <a:r>
              <a:rPr lang="en-US" sz="2800" dirty="0"/>
              <a:t>Dictionaries</a:t>
            </a:r>
          </a:p>
          <a:p>
            <a:pPr lvl="1"/>
            <a:r>
              <a:rPr lang="en-US" sz="2400" dirty="0"/>
              <a:t>Our data points came as (key, value) pairs.</a:t>
            </a:r>
          </a:p>
        </p:txBody>
      </p:sp>
    </p:spTree>
    <p:extLst>
      <p:ext uri="{BB962C8B-B14F-4D97-AF65-F5344CB8AC3E}">
        <p14:creationId xmlns:p14="http://schemas.microsoft.com/office/powerpoint/2010/main" val="345287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visited</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visited)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a:t>
            </a:r>
          </a:p>
          <a:p>
            <a:r>
              <a:rPr lang="en-US" sz="2400" dirty="0">
                <a:latin typeface="Courier New" panose="02070309020205020404" pitchFamily="49" charset="0"/>
                <a:cs typeface="Courier New" panose="02070309020205020404" pitchFamily="49" charset="0"/>
              </a:rPr>
              <a:t>			  mark v as visited</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finished.add</a:t>
            </a:r>
            <a:r>
              <a:rPr lang="en-US" sz="2400" dirty="0">
                <a:latin typeface="Courier New" panose="02070309020205020404" pitchFamily="49" charset="0"/>
                <a:cs typeface="Courier New" panose="02070309020205020404" pitchFamily="49" charset="0"/>
              </a:rPr>
              <a:t>(current)</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37" name="Content Placeholder 36"/>
              <p:cNvSpPr>
                <a:spLocks noGrp="1"/>
              </p:cNvSpPr>
              <p:nvPr>
                <p:ph idx="1"/>
              </p:nvPr>
            </p:nvSpPr>
            <p:spPr>
              <a:xfrm>
                <a:off x="575240" y="5428687"/>
                <a:ext cx="11187258" cy="880673"/>
              </a:xfrm>
            </p:spPr>
            <p:txBody>
              <a:bodyPr/>
              <a:lstStyle/>
              <a:p>
                <a:r>
                  <a:rPr lang="en-US" dirty="0"/>
                  <a:t>What’s the running time of this algorithm?</a:t>
                </a:r>
              </a:p>
              <a:p>
                <a:r>
                  <a:rPr lang="en-US" dirty="0"/>
                  <a:t>We visit each vertex at most twice, and each edge at most once: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𝐸</m:t>
                    </m:r>
                    <m:r>
                      <a:rPr lang="en-US" i="1" dirty="0" smtClean="0">
                        <a:latin typeface="Cambria Math" panose="02040503050406030204" pitchFamily="18" charset="0"/>
                      </a:rPr>
                      <m:t>|)</m:t>
                    </m:r>
                  </m:oMath>
                </a14:m>
                <a:endParaRPr lang="en-US" dirty="0"/>
              </a:p>
            </p:txBody>
          </p:sp>
        </mc:Choice>
        <mc:Fallback xmlns="">
          <p:sp>
            <p:nvSpPr>
              <p:cNvPr id="37" name="Content Placeholder 36"/>
              <p:cNvSpPr>
                <a:spLocks noGrp="1" noRot="1" noChangeAspect="1" noMove="1" noResize="1" noEditPoints="1" noAdjustHandles="1" noChangeArrowheads="1" noChangeShapeType="1" noTextEdit="1"/>
              </p:cNvSpPr>
              <p:nvPr>
                <p:ph idx="1"/>
              </p:nvPr>
            </p:nvSpPr>
            <p:spPr>
              <a:xfrm>
                <a:off x="575240" y="5428687"/>
                <a:ext cx="11187258" cy="880673"/>
              </a:xfrm>
              <a:blipFill rotWithShape="0">
                <a:blip r:embed="rId2"/>
                <a:stretch>
                  <a:fillRect l="-272" t="-8333" b="-13889"/>
                </a:stretch>
              </a:blipFill>
            </p:spPr>
            <p:txBody>
              <a:bodyPr/>
              <a:lstStyle/>
              <a:p>
                <a:r>
                  <a:rPr lang="en-US">
                    <a:noFill/>
                  </a:rPr>
                  <a:t> </a:t>
                </a:r>
              </a:p>
            </p:txBody>
          </p:sp>
        </mc:Fallback>
      </mc:AlternateContent>
    </p:spTree>
    <p:extLst>
      <p:ext uri="{BB962C8B-B14F-4D97-AF65-F5344CB8AC3E}">
        <p14:creationId xmlns:p14="http://schemas.microsoft.com/office/powerpoint/2010/main" val="1394895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First Search (DFS)</a:t>
            </a:r>
          </a:p>
        </p:txBody>
      </p:sp>
      <p:sp>
        <p:nvSpPr>
          <p:cNvPr id="3" name="Content Placeholder 2"/>
          <p:cNvSpPr>
            <a:spLocks noGrp="1"/>
          </p:cNvSpPr>
          <p:nvPr>
            <p:ph idx="1"/>
          </p:nvPr>
        </p:nvSpPr>
        <p:spPr>
          <a:xfrm>
            <a:off x="575239" y="1061521"/>
            <a:ext cx="11187258" cy="4845504"/>
          </a:xfrm>
        </p:spPr>
        <p:txBody>
          <a:bodyPr>
            <a:normAutofit/>
          </a:bodyPr>
          <a:lstStyle/>
          <a:p>
            <a:r>
              <a:rPr lang="en-US" sz="2800" dirty="0"/>
              <a:t>BFS uses a queue to order which vertex we move to next</a:t>
            </a:r>
          </a:p>
          <a:p>
            <a:r>
              <a:rPr lang="en-US" sz="2800" dirty="0"/>
              <a:t>Gives us a growing “frontier” movement across graph</a:t>
            </a:r>
          </a:p>
          <a:p>
            <a:r>
              <a:rPr lang="en-US" sz="2800" dirty="0"/>
              <a:t>Can you move in a different pattern? What if you used a stack instead?</a:t>
            </a:r>
          </a:p>
        </p:txBody>
      </p:sp>
      <p:sp>
        <p:nvSpPr>
          <p:cNvPr id="9" name="TextBox 8"/>
          <p:cNvSpPr txBox="1"/>
          <p:nvPr/>
        </p:nvSpPr>
        <p:spPr>
          <a:xfrm>
            <a:off x="6008897" y="2939862"/>
            <a:ext cx="5112297" cy="2800767"/>
          </a:xfrm>
          <a:prstGeom prst="rect">
            <a:avLst/>
          </a:prstGeom>
          <a:noFill/>
        </p:spPr>
        <p:txBody>
          <a:bodyPr wrap="none" rtlCol="0">
            <a:spAutoFit/>
          </a:bodyPr>
          <a:lstStyle/>
          <a:p>
            <a:r>
              <a:rPr lang="en-US" sz="2200" dirty="0" err="1">
                <a:latin typeface="Courier New" panose="02070309020205020404" pitchFamily="49" charset="0"/>
                <a:cs typeface="Courier New" panose="02070309020205020404" pitchFamily="49" charset="0"/>
              </a:rPr>
              <a:t>dfs</a:t>
            </a:r>
            <a:r>
              <a:rPr lang="en-US" sz="2200" dirty="0">
                <a:latin typeface="Courier New" panose="02070309020205020404" pitchFamily="49" charset="0"/>
                <a:cs typeface="Courier New" panose="02070309020205020404" pitchFamily="49" charset="0"/>
              </a:rPr>
              <a:t>(graph, </a:t>
            </a:r>
            <a:r>
              <a:rPr lang="en-US" sz="2200" dirty="0" err="1">
                <a:latin typeface="Courier New" panose="02070309020205020404" pitchFamily="49" charset="0"/>
                <a:cs typeface="Courier New" panose="02070309020205020404" pitchFamily="49" charset="0"/>
              </a:rPr>
              <a:t>curr</a:t>
            </a:r>
            <a:r>
              <a:rPr lang="en-US" sz="2200" dirty="0">
                <a:latin typeface="Courier New" panose="02070309020205020404" pitchFamily="49" charset="0"/>
                <a:cs typeface="Courier New" panose="02070309020205020404" pitchFamily="49" charset="0"/>
              </a:rPr>
              <a:t>) </a:t>
            </a:r>
          </a:p>
          <a:p>
            <a:r>
              <a:rPr lang="en-US" sz="2200" dirty="0">
                <a:latin typeface="Courier New" panose="02070309020205020404" pitchFamily="49" charset="0"/>
                <a:cs typeface="Courier New" panose="02070309020205020404" pitchFamily="49" charset="0"/>
              </a:rPr>
              <a:t>   mark </a:t>
            </a:r>
            <a:r>
              <a:rPr lang="en-US" sz="2200" dirty="0" err="1">
                <a:latin typeface="Courier New" panose="02070309020205020404" pitchFamily="49" charset="0"/>
                <a:cs typeface="Courier New" panose="02070309020205020404" pitchFamily="49" charset="0"/>
              </a:rPr>
              <a:t>curr</a:t>
            </a:r>
            <a:r>
              <a:rPr lang="en-US" sz="2200" dirty="0">
                <a:latin typeface="Courier New" panose="02070309020205020404" pitchFamily="49" charset="0"/>
                <a:cs typeface="Courier New" panose="02070309020205020404" pitchFamily="49" charset="0"/>
              </a:rPr>
              <a:t> as visited</a:t>
            </a:r>
          </a:p>
          <a:p>
            <a:r>
              <a:rPr lang="en-US" sz="2200" dirty="0">
                <a:latin typeface="Courier New" panose="02070309020205020404" pitchFamily="49" charset="0"/>
                <a:cs typeface="Courier New" panose="02070309020205020404" pitchFamily="49" charset="0"/>
              </a:rPr>
              <a:t>   for(v : </a:t>
            </a:r>
            <a:r>
              <a:rPr lang="en-US" sz="2200" dirty="0" err="1">
                <a:latin typeface="Courier New" panose="02070309020205020404" pitchFamily="49" charset="0"/>
                <a:cs typeface="Courier New" panose="02070309020205020404" pitchFamily="49" charset="0"/>
              </a:rPr>
              <a:t>curr.neighbors</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if(v is not visited){</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dfs</a:t>
            </a:r>
            <a:r>
              <a:rPr lang="en-US" sz="2200" dirty="0">
                <a:latin typeface="Courier New" panose="02070309020205020404" pitchFamily="49" charset="0"/>
                <a:cs typeface="Courier New" panose="02070309020205020404" pitchFamily="49" charset="0"/>
              </a:rPr>
              <a:t>(graph, v)</a:t>
            </a:r>
          </a:p>
          <a:p>
            <a:r>
              <a:rPr lang="en-US" sz="2200" dirty="0">
                <a:latin typeface="Courier New" panose="02070309020205020404" pitchFamily="49" charset="0"/>
                <a:cs typeface="Courier New" panose="02070309020205020404" pitchFamily="49" charset="0"/>
              </a:rPr>
              <a:t>      }</a:t>
            </a:r>
          </a:p>
          <a:p>
            <a:r>
              <a:rPr lang="en-US" sz="2200" dirty="0">
                <a:latin typeface="Courier New" panose="02070309020205020404" pitchFamily="49" charset="0"/>
                <a:cs typeface="Courier New" panose="02070309020205020404" pitchFamily="49" charset="0"/>
              </a:rPr>
              <a:t>   }</a:t>
            </a:r>
          </a:p>
          <a:p>
            <a:r>
              <a:rPr lang="en-US" sz="2200" dirty="0">
                <a:latin typeface="Courier New" panose="02070309020205020404" pitchFamily="49" charset="0"/>
                <a:cs typeface="Courier New" panose="02070309020205020404" pitchFamily="49" charset="0"/>
              </a:rPr>
              <a:t>   mark </a:t>
            </a:r>
            <a:r>
              <a:rPr lang="en-US" sz="2200" dirty="0" err="1">
                <a:latin typeface="Courier New" panose="02070309020205020404" pitchFamily="49" charset="0"/>
                <a:cs typeface="Courier New" panose="02070309020205020404" pitchFamily="49" charset="0"/>
              </a:rPr>
              <a:t>curr</a:t>
            </a:r>
            <a:r>
              <a:rPr lang="en-US" sz="2200" dirty="0">
                <a:latin typeface="Courier New" panose="02070309020205020404" pitchFamily="49" charset="0"/>
                <a:cs typeface="Courier New" panose="02070309020205020404" pitchFamily="49" charset="0"/>
              </a:rPr>
              <a:t> as “done”</a:t>
            </a:r>
          </a:p>
        </p:txBody>
      </p:sp>
      <p:sp>
        <p:nvSpPr>
          <p:cNvPr id="11" name="TextBox 10"/>
          <p:cNvSpPr txBox="1"/>
          <p:nvPr/>
        </p:nvSpPr>
        <p:spPr>
          <a:xfrm>
            <a:off x="-14235" y="2932971"/>
            <a:ext cx="6183103" cy="3816429"/>
          </a:xfrm>
          <a:prstGeom prst="rect">
            <a:avLst/>
          </a:prstGeom>
          <a:noFill/>
        </p:spPr>
        <p:txBody>
          <a:bodyPr wrap="none" rtlCol="0">
            <a:spAutoFit/>
          </a:bodyPr>
          <a:lstStyle/>
          <a:p>
            <a:r>
              <a:rPr lang="en-US" sz="2200" dirty="0" err="1">
                <a:latin typeface="Courier New" panose="02070309020205020404" pitchFamily="49" charset="0"/>
                <a:cs typeface="Courier New" panose="02070309020205020404" pitchFamily="49" charset="0"/>
              </a:rPr>
              <a:t>bfs</a:t>
            </a:r>
            <a:r>
              <a:rPr lang="en-US" sz="2200" dirty="0">
                <a:latin typeface="Courier New" panose="02070309020205020404" pitchFamily="49" charset="0"/>
                <a:cs typeface="Courier New" panose="02070309020205020404" pitchFamily="49" charset="0"/>
              </a:rPr>
              <a:t>(graph)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toVisit.enqueue</a:t>
            </a:r>
            <a:r>
              <a:rPr lang="en-US" sz="2200" dirty="0">
                <a:latin typeface="Courier New" panose="02070309020205020404" pitchFamily="49" charset="0"/>
                <a:cs typeface="Courier New" panose="02070309020205020404" pitchFamily="49" charset="0"/>
              </a:rPr>
              <a:t>(first vertex)</a:t>
            </a:r>
          </a:p>
          <a:p>
            <a:r>
              <a:rPr lang="en-US" sz="2200" dirty="0">
                <a:latin typeface="Courier New" panose="02070309020205020404" pitchFamily="49" charset="0"/>
                <a:cs typeface="Courier New" panose="02070309020205020404" pitchFamily="49" charset="0"/>
              </a:rPr>
              <a:t>	mark first vertex as visited</a:t>
            </a:r>
          </a:p>
          <a:p>
            <a:r>
              <a:rPr lang="en-US" sz="2200" dirty="0">
                <a:latin typeface="Courier New" panose="02070309020205020404" pitchFamily="49" charset="0"/>
                <a:cs typeface="Courier New" panose="02070309020205020404" pitchFamily="49" charset="0"/>
              </a:rPr>
              <a:t>   while(</a:t>
            </a:r>
            <a:r>
              <a:rPr lang="en-US" sz="2200" dirty="0" err="1">
                <a:latin typeface="Courier New" panose="02070309020205020404" pitchFamily="49" charset="0"/>
                <a:cs typeface="Courier New" panose="02070309020205020404" pitchFamily="49" charset="0"/>
              </a:rPr>
              <a:t>toVisit</a:t>
            </a:r>
            <a:r>
              <a:rPr lang="en-US" sz="2200" dirty="0">
                <a:latin typeface="Courier New" panose="02070309020205020404" pitchFamily="49" charset="0"/>
                <a:cs typeface="Courier New" panose="02070309020205020404" pitchFamily="49" charset="0"/>
              </a:rPr>
              <a:t> is not empty) </a:t>
            </a:r>
          </a:p>
          <a:p>
            <a:r>
              <a:rPr lang="en-US" sz="2200" dirty="0">
                <a:latin typeface="Courier New" panose="02070309020205020404" pitchFamily="49" charset="0"/>
                <a:cs typeface="Courier New" panose="02070309020205020404" pitchFamily="49" charset="0"/>
              </a:rPr>
              <a:t>      current = </a:t>
            </a:r>
            <a:r>
              <a:rPr lang="en-US" sz="2200" dirty="0" err="1">
                <a:latin typeface="Courier New" panose="02070309020205020404" pitchFamily="49" charset="0"/>
                <a:cs typeface="Courier New" panose="02070309020205020404" pitchFamily="49" charset="0"/>
              </a:rPr>
              <a:t>toVisit.dequeue</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for (V : </a:t>
            </a:r>
            <a:r>
              <a:rPr lang="en-US" sz="2200" dirty="0" err="1">
                <a:latin typeface="Courier New" panose="02070309020205020404" pitchFamily="49" charset="0"/>
                <a:cs typeface="Courier New" panose="02070309020205020404" pitchFamily="49" charset="0"/>
              </a:rPr>
              <a:t>current.neighbors</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if (v is not visited)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toVisit.enqueue</a:t>
            </a:r>
            <a:r>
              <a:rPr lang="en-US" sz="2200" dirty="0">
                <a:latin typeface="Courier New" panose="02070309020205020404" pitchFamily="49" charset="0"/>
                <a:cs typeface="Courier New" panose="02070309020205020404" pitchFamily="49" charset="0"/>
              </a:rPr>
              <a:t>(v)</a:t>
            </a:r>
          </a:p>
          <a:p>
            <a:r>
              <a:rPr lang="en-US" sz="2200" dirty="0">
                <a:latin typeface="Courier New" panose="02070309020205020404" pitchFamily="49" charset="0"/>
                <a:cs typeface="Courier New" panose="02070309020205020404" pitchFamily="49" charset="0"/>
              </a:rPr>
              <a:t>			  mark v as visited</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finished.add</a:t>
            </a:r>
            <a:r>
              <a:rPr lang="en-US" sz="2200" dirty="0">
                <a:latin typeface="Courier New" panose="02070309020205020404" pitchFamily="49" charset="0"/>
                <a:cs typeface="Courier New" panose="02070309020205020404" pitchFamily="49" charset="0"/>
              </a:rPr>
              <a:t>(current)</a:t>
            </a:r>
          </a:p>
          <a:p>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204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First Search</a:t>
            </a:r>
          </a:p>
        </p:txBody>
      </p:sp>
      <p:sp>
        <p:nvSpPr>
          <p:cNvPr id="67" name="Content Placeholder 2"/>
          <p:cNvSpPr>
            <a:spLocks noGrp="1"/>
          </p:cNvSpPr>
          <p:nvPr>
            <p:ph idx="1"/>
          </p:nvPr>
        </p:nvSpPr>
        <p:spPr>
          <a:xfrm>
            <a:off x="453788" y="5130226"/>
            <a:ext cx="2348406" cy="1406553"/>
          </a:xfrm>
        </p:spPr>
        <p:txBody>
          <a:bodyPr>
            <a:normAutofit/>
          </a:bodyPr>
          <a:lstStyle/>
          <a:p>
            <a:endParaRPr lang="en-US" sz="2800" dirty="0"/>
          </a:p>
          <a:p>
            <a:r>
              <a:rPr lang="en-US" sz="2800" dirty="0"/>
              <a:t>Finished:</a:t>
            </a:r>
          </a:p>
        </p:txBody>
      </p:sp>
      <p:grpSp>
        <p:nvGrpSpPr>
          <p:cNvPr id="6" name="Group 5"/>
          <p:cNvGrpSpPr/>
          <p:nvPr/>
        </p:nvGrpSpPr>
        <p:grpSpPr>
          <a:xfrm>
            <a:off x="6756961" y="1818985"/>
            <a:ext cx="480054" cy="525671"/>
            <a:chOff x="3099278" y="6175971"/>
            <a:chExt cx="377723" cy="413616"/>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61341" cy="363254"/>
            </a:xfrm>
            <a:prstGeom prst="rect">
              <a:avLst/>
            </a:prstGeom>
            <a:noFill/>
          </p:spPr>
          <p:txBody>
            <a:bodyPr wrap="none" rtlCol="0">
              <a:spAutoFit/>
            </a:bodyPr>
            <a:lstStyle/>
            <a:p>
              <a:r>
                <a:rPr lang="en-US" sz="2400" dirty="0"/>
                <a:t>F</a:t>
              </a:r>
            </a:p>
          </p:txBody>
        </p:sp>
      </p:grpSp>
      <p:grpSp>
        <p:nvGrpSpPr>
          <p:cNvPr id="9" name="Group 8"/>
          <p:cNvGrpSpPr/>
          <p:nvPr/>
        </p:nvGrpSpPr>
        <p:grpSpPr>
          <a:xfrm>
            <a:off x="9364098" y="4272485"/>
            <a:ext cx="480054" cy="525671"/>
            <a:chOff x="3099278" y="6175971"/>
            <a:chExt cx="377723" cy="413616"/>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80261" cy="363254"/>
            </a:xfrm>
            <a:prstGeom prst="rect">
              <a:avLst/>
            </a:prstGeom>
            <a:noFill/>
          </p:spPr>
          <p:txBody>
            <a:bodyPr wrap="none" rtlCol="0">
              <a:spAutoFit/>
            </a:bodyPr>
            <a:lstStyle/>
            <a:p>
              <a:r>
                <a:rPr lang="en-US" sz="2400" dirty="0"/>
                <a:t>B</a:t>
              </a:r>
            </a:p>
          </p:txBody>
        </p:sp>
      </p:grpSp>
      <p:grpSp>
        <p:nvGrpSpPr>
          <p:cNvPr id="12" name="Group 11"/>
          <p:cNvGrpSpPr/>
          <p:nvPr/>
        </p:nvGrpSpPr>
        <p:grpSpPr>
          <a:xfrm>
            <a:off x="8263529" y="4997357"/>
            <a:ext cx="480054" cy="525671"/>
            <a:chOff x="3099278" y="6175971"/>
            <a:chExt cx="377723" cy="413616"/>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95397" cy="363254"/>
            </a:xfrm>
            <a:prstGeom prst="rect">
              <a:avLst/>
            </a:prstGeom>
            <a:noFill/>
          </p:spPr>
          <p:txBody>
            <a:bodyPr wrap="none" rtlCol="0">
              <a:spAutoFit/>
            </a:bodyPr>
            <a:lstStyle/>
            <a:p>
              <a:r>
                <a:rPr lang="en-US" sz="2400" dirty="0"/>
                <a:t>C</a:t>
              </a:r>
            </a:p>
          </p:txBody>
        </p:sp>
      </p:grpSp>
      <p:grpSp>
        <p:nvGrpSpPr>
          <p:cNvPr id="15" name="Group 14"/>
          <p:cNvGrpSpPr/>
          <p:nvPr/>
        </p:nvGrpSpPr>
        <p:grpSpPr>
          <a:xfrm>
            <a:off x="8023502" y="2745320"/>
            <a:ext cx="480054" cy="525671"/>
            <a:chOff x="3099278" y="6175971"/>
            <a:chExt cx="377723" cy="413616"/>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311793" cy="363254"/>
            </a:xfrm>
            <a:prstGeom prst="rect">
              <a:avLst/>
            </a:prstGeom>
            <a:noFill/>
          </p:spPr>
          <p:txBody>
            <a:bodyPr wrap="none" rtlCol="0">
              <a:spAutoFit/>
            </a:bodyPr>
            <a:lstStyle/>
            <a:p>
              <a:r>
                <a:rPr lang="en-US" sz="2400" dirty="0"/>
                <a:t>D</a:t>
              </a:r>
            </a:p>
          </p:txBody>
        </p:sp>
      </p:grpSp>
      <p:grpSp>
        <p:nvGrpSpPr>
          <p:cNvPr id="18" name="Group 17"/>
          <p:cNvGrpSpPr/>
          <p:nvPr/>
        </p:nvGrpSpPr>
        <p:grpSpPr>
          <a:xfrm>
            <a:off x="9844152" y="2981936"/>
            <a:ext cx="480054" cy="525671"/>
            <a:chOff x="3099278" y="6175971"/>
            <a:chExt cx="377723" cy="413616"/>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99180" cy="363254"/>
            </a:xfrm>
            <a:prstGeom prst="rect">
              <a:avLst/>
            </a:prstGeom>
            <a:noFill/>
          </p:spPr>
          <p:txBody>
            <a:bodyPr wrap="none" rtlCol="0">
              <a:spAutoFit/>
            </a:bodyPr>
            <a:lstStyle/>
            <a:p>
              <a:r>
                <a:rPr lang="en-US" sz="2400" dirty="0"/>
                <a:t>A</a:t>
              </a:r>
            </a:p>
          </p:txBody>
        </p:sp>
      </p:grpSp>
      <p:grpSp>
        <p:nvGrpSpPr>
          <p:cNvPr id="21" name="Group 20"/>
          <p:cNvGrpSpPr/>
          <p:nvPr/>
        </p:nvGrpSpPr>
        <p:grpSpPr>
          <a:xfrm>
            <a:off x="7484133" y="4032457"/>
            <a:ext cx="480054" cy="525671"/>
            <a:chOff x="3099278" y="6175971"/>
            <a:chExt cx="377723" cy="413616"/>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7648" cy="363254"/>
            </a:xfrm>
            <a:prstGeom prst="rect">
              <a:avLst/>
            </a:prstGeom>
            <a:noFill/>
          </p:spPr>
          <p:txBody>
            <a:bodyPr wrap="none" rtlCol="0">
              <a:spAutoFit/>
            </a:bodyPr>
            <a:lstStyle/>
            <a:p>
              <a:r>
                <a:rPr lang="en-US" sz="2400" dirty="0"/>
                <a:t>E</a:t>
              </a:r>
            </a:p>
          </p:txBody>
        </p:sp>
      </p:grpSp>
      <p:grpSp>
        <p:nvGrpSpPr>
          <p:cNvPr id="24" name="Group 23"/>
          <p:cNvGrpSpPr/>
          <p:nvPr/>
        </p:nvGrpSpPr>
        <p:grpSpPr>
          <a:xfrm>
            <a:off x="5809583" y="2681314"/>
            <a:ext cx="480054" cy="525671"/>
            <a:chOff x="3099278" y="6175971"/>
            <a:chExt cx="377723" cy="413616"/>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309270" cy="363254"/>
            </a:xfrm>
            <a:prstGeom prst="rect">
              <a:avLst/>
            </a:prstGeom>
            <a:noFill/>
          </p:spPr>
          <p:txBody>
            <a:bodyPr wrap="none" rtlCol="0">
              <a:spAutoFit/>
            </a:bodyPr>
            <a:lstStyle/>
            <a:p>
              <a:r>
                <a:rPr lang="en-US" sz="2400" dirty="0"/>
                <a:t>G</a:t>
              </a:r>
            </a:p>
          </p:txBody>
        </p:sp>
      </p:grpSp>
      <p:grpSp>
        <p:nvGrpSpPr>
          <p:cNvPr id="27" name="Group 26"/>
          <p:cNvGrpSpPr/>
          <p:nvPr/>
        </p:nvGrpSpPr>
        <p:grpSpPr>
          <a:xfrm>
            <a:off x="5630097" y="3874162"/>
            <a:ext cx="480054" cy="525671"/>
            <a:chOff x="3099278" y="6175971"/>
            <a:chExt cx="377723" cy="413616"/>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313055" cy="363254"/>
            </a:xfrm>
            <a:prstGeom prst="rect">
              <a:avLst/>
            </a:prstGeom>
            <a:noFill/>
          </p:spPr>
          <p:txBody>
            <a:bodyPr wrap="none" rtlCol="0">
              <a:spAutoFit/>
            </a:bodyPr>
            <a:lstStyle/>
            <a:p>
              <a:r>
                <a:rPr lang="en-US" sz="2400" dirty="0"/>
                <a:t>H</a:t>
              </a:r>
            </a:p>
          </p:txBody>
        </p:sp>
      </p:grpSp>
      <p:grpSp>
        <p:nvGrpSpPr>
          <p:cNvPr id="33" name="Group 32"/>
          <p:cNvGrpSpPr/>
          <p:nvPr/>
        </p:nvGrpSpPr>
        <p:grpSpPr>
          <a:xfrm>
            <a:off x="10960589" y="2299039"/>
            <a:ext cx="480054" cy="525670"/>
            <a:chOff x="3099278" y="6175971"/>
            <a:chExt cx="377723" cy="413615"/>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959980D3-EBED-4A96-85AF-943792602410}"/>
                </a:ext>
              </a:extLst>
            </p:cNvPr>
            <p:cNvSpPr txBox="1"/>
            <p:nvPr/>
          </p:nvSpPr>
          <p:spPr>
            <a:xfrm>
              <a:off x="3174495" y="6226332"/>
              <a:ext cx="227287" cy="363254"/>
            </a:xfrm>
            <a:prstGeom prst="rect">
              <a:avLst/>
            </a:prstGeom>
            <a:noFill/>
          </p:spPr>
          <p:txBody>
            <a:bodyPr wrap="none" rtlCol="0">
              <a:spAutoFit/>
            </a:bodyPr>
            <a:lstStyle/>
            <a:p>
              <a:pPr algn="ctr"/>
              <a:r>
                <a:rPr lang="en-US" sz="24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9773850" y="3461991"/>
            <a:ext cx="310330" cy="88079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8743583" y="4682237"/>
            <a:ext cx="690816" cy="55514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7893885" y="4442210"/>
            <a:ext cx="439946" cy="6254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7964187" y="4272485"/>
            <a:ext cx="1399911" cy="2400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7724160" y="3225374"/>
            <a:ext cx="539369" cy="8070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8503556" y="2985348"/>
            <a:ext cx="1340596" cy="23661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7237015" y="2059013"/>
            <a:ext cx="856789" cy="7566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5870125" y="3161368"/>
            <a:ext cx="179486" cy="71279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6110151" y="4114190"/>
            <a:ext cx="1373982" cy="15829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EEFC130C-82B3-4768-95CF-51BB047A2B91}"/>
              </a:ext>
            </a:extLst>
          </p:cNvPr>
          <p:cNvSpPr/>
          <p:nvPr/>
        </p:nvSpPr>
        <p:spPr>
          <a:xfrm>
            <a:off x="9833258" y="296695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 name="Oval 101">
            <a:extLst>
              <a:ext uri="{FF2B5EF4-FFF2-40B4-BE49-F238E27FC236}">
                <a16:creationId xmlns:a16="http://schemas.microsoft.com/office/drawing/2014/main" id="{EEFC130C-82B3-4768-95CF-51BB047A2B91}"/>
              </a:ext>
            </a:extLst>
          </p:cNvPr>
          <p:cNvSpPr/>
          <p:nvPr/>
        </p:nvSpPr>
        <p:spPr>
          <a:xfrm>
            <a:off x="8004378" y="273147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Oval 102">
            <a:extLst>
              <a:ext uri="{FF2B5EF4-FFF2-40B4-BE49-F238E27FC236}">
                <a16:creationId xmlns:a16="http://schemas.microsoft.com/office/drawing/2014/main" id="{EEFC130C-82B3-4768-95CF-51BB047A2B91}"/>
              </a:ext>
            </a:extLst>
          </p:cNvPr>
          <p:cNvSpPr/>
          <p:nvPr/>
        </p:nvSpPr>
        <p:spPr>
          <a:xfrm>
            <a:off x="9368814" y="427248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Oval 105">
            <a:extLst>
              <a:ext uri="{FF2B5EF4-FFF2-40B4-BE49-F238E27FC236}">
                <a16:creationId xmlns:a16="http://schemas.microsoft.com/office/drawing/2014/main" id="{EEFC130C-82B3-4768-95CF-51BB047A2B91}"/>
              </a:ext>
            </a:extLst>
          </p:cNvPr>
          <p:cNvSpPr/>
          <p:nvPr/>
        </p:nvSpPr>
        <p:spPr>
          <a:xfrm>
            <a:off x="7488030" y="400265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Oval 106">
            <a:extLst>
              <a:ext uri="{FF2B5EF4-FFF2-40B4-BE49-F238E27FC236}">
                <a16:creationId xmlns:a16="http://schemas.microsoft.com/office/drawing/2014/main" id="{EEFC130C-82B3-4768-95CF-51BB047A2B91}"/>
              </a:ext>
            </a:extLst>
          </p:cNvPr>
          <p:cNvSpPr/>
          <p:nvPr/>
        </p:nvSpPr>
        <p:spPr>
          <a:xfrm>
            <a:off x="8274915" y="4986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a:extLst>
              <a:ext uri="{FF2B5EF4-FFF2-40B4-BE49-F238E27FC236}">
                <a16:creationId xmlns:a16="http://schemas.microsoft.com/office/drawing/2014/main" id="{EEFC130C-82B3-4768-95CF-51BB047A2B91}"/>
              </a:ext>
            </a:extLst>
          </p:cNvPr>
          <p:cNvSpPr/>
          <p:nvPr/>
        </p:nvSpPr>
        <p:spPr>
          <a:xfrm>
            <a:off x="9353204" y="4280230"/>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Oval 103">
            <a:extLst>
              <a:ext uri="{FF2B5EF4-FFF2-40B4-BE49-F238E27FC236}">
                <a16:creationId xmlns:a16="http://schemas.microsoft.com/office/drawing/2014/main" id="{EEFC130C-82B3-4768-95CF-51BB047A2B91}"/>
              </a:ext>
            </a:extLst>
          </p:cNvPr>
          <p:cNvSpPr/>
          <p:nvPr/>
        </p:nvSpPr>
        <p:spPr>
          <a:xfrm>
            <a:off x="9353204" y="425589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Oval 109">
            <a:extLst>
              <a:ext uri="{FF2B5EF4-FFF2-40B4-BE49-F238E27FC236}">
                <a16:creationId xmlns:a16="http://schemas.microsoft.com/office/drawing/2014/main" id="{EEFC130C-82B3-4768-95CF-51BB047A2B91}"/>
              </a:ext>
            </a:extLst>
          </p:cNvPr>
          <p:cNvSpPr/>
          <p:nvPr/>
        </p:nvSpPr>
        <p:spPr>
          <a:xfrm>
            <a:off x="5630616" y="3868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Oval 110">
            <a:extLst>
              <a:ext uri="{FF2B5EF4-FFF2-40B4-BE49-F238E27FC236}">
                <a16:creationId xmlns:a16="http://schemas.microsoft.com/office/drawing/2014/main" id="{EEFC130C-82B3-4768-95CF-51BB047A2B91}"/>
              </a:ext>
            </a:extLst>
          </p:cNvPr>
          <p:cNvSpPr/>
          <p:nvPr/>
        </p:nvSpPr>
        <p:spPr>
          <a:xfrm>
            <a:off x="6743546" y="1814411"/>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Oval 111">
            <a:extLst>
              <a:ext uri="{FF2B5EF4-FFF2-40B4-BE49-F238E27FC236}">
                <a16:creationId xmlns:a16="http://schemas.microsoft.com/office/drawing/2014/main" id="{EEFC130C-82B3-4768-95CF-51BB047A2B91}"/>
              </a:ext>
            </a:extLst>
          </p:cNvPr>
          <p:cNvSpPr/>
          <p:nvPr/>
        </p:nvSpPr>
        <p:spPr>
          <a:xfrm>
            <a:off x="7484133" y="4027888"/>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4" name="Oval 113">
            <a:extLst>
              <a:ext uri="{FF2B5EF4-FFF2-40B4-BE49-F238E27FC236}">
                <a16:creationId xmlns:a16="http://schemas.microsoft.com/office/drawing/2014/main" id="{EEFC130C-82B3-4768-95CF-51BB047A2B91}"/>
              </a:ext>
            </a:extLst>
          </p:cNvPr>
          <p:cNvSpPr/>
          <p:nvPr/>
        </p:nvSpPr>
        <p:spPr>
          <a:xfrm>
            <a:off x="5840458" y="2690374"/>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6" name="Oval 115">
            <a:extLst>
              <a:ext uri="{FF2B5EF4-FFF2-40B4-BE49-F238E27FC236}">
                <a16:creationId xmlns:a16="http://schemas.microsoft.com/office/drawing/2014/main" id="{EEFC130C-82B3-4768-95CF-51BB047A2B91}"/>
              </a:ext>
            </a:extLst>
          </p:cNvPr>
          <p:cNvSpPr/>
          <p:nvPr/>
        </p:nvSpPr>
        <p:spPr>
          <a:xfrm>
            <a:off x="5615946" y="3887622"/>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9" name="Oval 118">
            <a:extLst>
              <a:ext uri="{FF2B5EF4-FFF2-40B4-BE49-F238E27FC236}">
                <a16:creationId xmlns:a16="http://schemas.microsoft.com/office/drawing/2014/main" id="{EEFC130C-82B3-4768-95CF-51BB047A2B91}"/>
              </a:ext>
            </a:extLst>
          </p:cNvPr>
          <p:cNvSpPr/>
          <p:nvPr/>
        </p:nvSpPr>
        <p:spPr>
          <a:xfrm>
            <a:off x="5789583" y="263816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Oval 120">
            <a:extLst>
              <a:ext uri="{FF2B5EF4-FFF2-40B4-BE49-F238E27FC236}">
                <a16:creationId xmlns:a16="http://schemas.microsoft.com/office/drawing/2014/main" id="{EEFC130C-82B3-4768-95CF-51BB047A2B91}"/>
              </a:ext>
            </a:extLst>
          </p:cNvPr>
          <p:cNvSpPr/>
          <p:nvPr/>
        </p:nvSpPr>
        <p:spPr>
          <a:xfrm>
            <a:off x="6775083" y="1822529"/>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6" name="Oval 125">
            <a:extLst>
              <a:ext uri="{FF2B5EF4-FFF2-40B4-BE49-F238E27FC236}">
                <a16:creationId xmlns:a16="http://schemas.microsoft.com/office/drawing/2014/main" id="{EEFC130C-82B3-4768-95CF-51BB047A2B91}"/>
              </a:ext>
            </a:extLst>
          </p:cNvPr>
          <p:cNvSpPr/>
          <p:nvPr/>
        </p:nvSpPr>
        <p:spPr>
          <a:xfrm>
            <a:off x="8251993" y="4997357"/>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9" name="Oval 128">
            <a:extLst>
              <a:ext uri="{FF2B5EF4-FFF2-40B4-BE49-F238E27FC236}">
                <a16:creationId xmlns:a16="http://schemas.microsoft.com/office/drawing/2014/main" id="{EEFC130C-82B3-4768-95CF-51BB047A2B91}"/>
              </a:ext>
            </a:extLst>
          </p:cNvPr>
          <p:cNvSpPr/>
          <p:nvPr/>
        </p:nvSpPr>
        <p:spPr>
          <a:xfrm>
            <a:off x="8026589" y="2750246"/>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0" name="Oval 129">
            <a:extLst>
              <a:ext uri="{FF2B5EF4-FFF2-40B4-BE49-F238E27FC236}">
                <a16:creationId xmlns:a16="http://schemas.microsoft.com/office/drawing/2014/main" id="{EEFC130C-82B3-4768-95CF-51BB047A2B91}"/>
              </a:ext>
            </a:extLst>
          </p:cNvPr>
          <p:cNvSpPr/>
          <p:nvPr/>
        </p:nvSpPr>
        <p:spPr>
          <a:xfrm>
            <a:off x="8031049" y="2750246"/>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 name="TextBox 116"/>
          <p:cNvSpPr txBox="1"/>
          <p:nvPr/>
        </p:nvSpPr>
        <p:spPr>
          <a:xfrm>
            <a:off x="343971" y="1453895"/>
            <a:ext cx="5530681" cy="3416320"/>
          </a:xfrm>
          <a:prstGeom prst="rect">
            <a:avLst/>
          </a:prstGeom>
          <a:noFill/>
        </p:spPr>
        <p:txBody>
          <a:bodyPr wrap="none" rtlCol="0">
            <a:spAutoFit/>
          </a:bodyPr>
          <a:lstStyle/>
          <a:p>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visited</a:t>
            </a:r>
          </a:p>
          <a:p>
            <a:r>
              <a:rPr lang="en-US" sz="2400" dirty="0">
                <a:latin typeface="Courier New" panose="02070309020205020404" pitchFamily="49" charset="0"/>
                <a:cs typeface="Courier New" panose="02070309020205020404" pitchFamily="49" charset="0"/>
              </a:rPr>
              <a:t>   for(v : </a:t>
            </a:r>
            <a:r>
              <a:rPr lang="en-US" sz="2400" dirty="0" err="1">
                <a:latin typeface="Courier New" panose="02070309020205020404" pitchFamily="49" charset="0"/>
                <a:cs typeface="Courier New" panose="02070309020205020404" pitchFamily="49" charset="0"/>
              </a:rPr>
              <a:t>curr.neighbors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if(v is not visited){</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v)</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“done”</a:t>
            </a:r>
          </a:p>
          <a:p>
            <a:endParaRPr lang="en-US" sz="2400" dirty="0">
              <a:latin typeface="Courier New" panose="02070309020205020404" pitchFamily="49" charset="0"/>
              <a:cs typeface="Courier New" panose="02070309020205020404" pitchFamily="49" charset="0"/>
            </a:endParaRPr>
          </a:p>
        </p:txBody>
      </p:sp>
      <p:sp>
        <p:nvSpPr>
          <p:cNvPr id="3" name="Rectangle 2">
            <a:extLst>
              <a:ext uri="{FF2B5EF4-FFF2-40B4-BE49-F238E27FC236}">
                <a16:creationId xmlns:a16="http://schemas.microsoft.com/office/drawing/2014/main" id="{71756A15-F243-F08A-11A4-CCB04294A800}"/>
              </a:ext>
            </a:extLst>
          </p:cNvPr>
          <p:cNvSpPr/>
          <p:nvPr/>
        </p:nvSpPr>
        <p:spPr>
          <a:xfrm>
            <a:off x="10739943" y="2961492"/>
            <a:ext cx="1232378" cy="37321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D44BF7-B6D3-B195-D4AB-82972542CE44}"/>
              </a:ext>
            </a:extLst>
          </p:cNvPr>
          <p:cNvSpPr txBox="1"/>
          <p:nvPr/>
        </p:nvSpPr>
        <p:spPr>
          <a:xfrm>
            <a:off x="9356964" y="6009949"/>
            <a:ext cx="1232378" cy="584775"/>
          </a:xfrm>
          <a:prstGeom prst="rect">
            <a:avLst/>
          </a:prstGeom>
          <a:noFill/>
        </p:spPr>
        <p:txBody>
          <a:bodyPr wrap="square" rtlCol="0">
            <a:spAutoFit/>
          </a:bodyPr>
          <a:lstStyle/>
          <a:p>
            <a:r>
              <a:rPr lang="en-US" sz="3200" dirty="0"/>
              <a:t>Stack</a:t>
            </a:r>
          </a:p>
        </p:txBody>
      </p:sp>
      <p:sp>
        <p:nvSpPr>
          <p:cNvPr id="37" name="Oval 36">
            <a:extLst>
              <a:ext uri="{FF2B5EF4-FFF2-40B4-BE49-F238E27FC236}">
                <a16:creationId xmlns:a16="http://schemas.microsoft.com/office/drawing/2014/main" id="{0B36317B-B7B1-2386-3F98-A4C0FB12CF8F}"/>
              </a:ext>
            </a:extLst>
          </p:cNvPr>
          <p:cNvSpPr/>
          <p:nvPr/>
        </p:nvSpPr>
        <p:spPr>
          <a:xfrm>
            <a:off x="9827808" y="297806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a:extLst>
              <a:ext uri="{FF2B5EF4-FFF2-40B4-BE49-F238E27FC236}">
                <a16:creationId xmlns:a16="http://schemas.microsoft.com/office/drawing/2014/main" id="{E1147DEF-C359-0FFF-D772-93EFC385D1F6}"/>
              </a:ext>
            </a:extLst>
          </p:cNvPr>
          <p:cNvSpPr/>
          <p:nvPr/>
        </p:nvSpPr>
        <p:spPr>
          <a:xfrm>
            <a:off x="10778660" y="608033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A; (A,B)</a:t>
            </a:r>
          </a:p>
        </p:txBody>
      </p:sp>
      <p:sp>
        <p:nvSpPr>
          <p:cNvPr id="40" name="Rectangle 39">
            <a:extLst>
              <a:ext uri="{FF2B5EF4-FFF2-40B4-BE49-F238E27FC236}">
                <a16:creationId xmlns:a16="http://schemas.microsoft.com/office/drawing/2014/main" id="{27EC3286-6C6D-F6BF-20F0-B384879F2858}"/>
              </a:ext>
            </a:extLst>
          </p:cNvPr>
          <p:cNvSpPr/>
          <p:nvPr/>
        </p:nvSpPr>
        <p:spPr>
          <a:xfrm>
            <a:off x="10778660" y="5475277"/>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B;(B,C) </a:t>
            </a:r>
          </a:p>
        </p:txBody>
      </p:sp>
      <p:sp>
        <p:nvSpPr>
          <p:cNvPr id="41" name="Rectangle 40">
            <a:extLst>
              <a:ext uri="{FF2B5EF4-FFF2-40B4-BE49-F238E27FC236}">
                <a16:creationId xmlns:a16="http://schemas.microsoft.com/office/drawing/2014/main" id="{5F1CBD3A-00BD-2C60-FBD4-9C0C3AF39E18}"/>
              </a:ext>
            </a:extLst>
          </p:cNvPr>
          <p:cNvSpPr/>
          <p:nvPr/>
        </p:nvSpPr>
        <p:spPr>
          <a:xfrm>
            <a:off x="10778660" y="487021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C;(C,E) </a:t>
            </a:r>
          </a:p>
        </p:txBody>
      </p:sp>
      <p:sp>
        <p:nvSpPr>
          <p:cNvPr id="43" name="Rectangle 42">
            <a:extLst>
              <a:ext uri="{FF2B5EF4-FFF2-40B4-BE49-F238E27FC236}">
                <a16:creationId xmlns:a16="http://schemas.microsoft.com/office/drawing/2014/main" id="{DE44BD11-4138-5C98-A0A3-BD915B56BEB2}"/>
              </a:ext>
            </a:extLst>
          </p:cNvPr>
          <p:cNvSpPr/>
          <p:nvPr/>
        </p:nvSpPr>
        <p:spPr>
          <a:xfrm>
            <a:off x="10767572" y="426457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E;(E,D) </a:t>
            </a:r>
          </a:p>
        </p:txBody>
      </p:sp>
      <p:sp>
        <p:nvSpPr>
          <p:cNvPr id="44" name="Rectangle 43">
            <a:extLst>
              <a:ext uri="{FF2B5EF4-FFF2-40B4-BE49-F238E27FC236}">
                <a16:creationId xmlns:a16="http://schemas.microsoft.com/office/drawing/2014/main" id="{6733B86A-116D-7750-9825-11C93954DF80}"/>
              </a:ext>
            </a:extLst>
          </p:cNvPr>
          <p:cNvSpPr/>
          <p:nvPr/>
        </p:nvSpPr>
        <p:spPr>
          <a:xfrm>
            <a:off x="10777001" y="364157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D;(D,F) </a:t>
            </a:r>
          </a:p>
        </p:txBody>
      </p:sp>
      <p:sp>
        <p:nvSpPr>
          <p:cNvPr id="46" name="Rectangle 45">
            <a:extLst>
              <a:ext uri="{FF2B5EF4-FFF2-40B4-BE49-F238E27FC236}">
                <a16:creationId xmlns:a16="http://schemas.microsoft.com/office/drawing/2014/main" id="{6D6E2AC0-D6B2-94A0-734A-1DBDE82D0A25}"/>
              </a:ext>
            </a:extLst>
          </p:cNvPr>
          <p:cNvSpPr/>
          <p:nvPr/>
        </p:nvSpPr>
        <p:spPr>
          <a:xfrm>
            <a:off x="10767572" y="3024666"/>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F </a:t>
            </a:r>
          </a:p>
        </p:txBody>
      </p:sp>
      <p:sp>
        <p:nvSpPr>
          <p:cNvPr id="47" name="TextBox 46">
            <a:extLst>
              <a:ext uri="{FF2B5EF4-FFF2-40B4-BE49-F238E27FC236}">
                <a16:creationId xmlns:a16="http://schemas.microsoft.com/office/drawing/2014/main" id="{AF790DC3-6C20-6C7B-9E0E-B8092FFB9E82}"/>
              </a:ext>
            </a:extLst>
          </p:cNvPr>
          <p:cNvSpPr txBox="1"/>
          <p:nvPr/>
        </p:nvSpPr>
        <p:spPr>
          <a:xfrm>
            <a:off x="2094271" y="5705361"/>
            <a:ext cx="580103" cy="523220"/>
          </a:xfrm>
          <a:prstGeom prst="rect">
            <a:avLst/>
          </a:prstGeom>
          <a:noFill/>
        </p:spPr>
        <p:txBody>
          <a:bodyPr wrap="square" rtlCol="0">
            <a:spAutoFit/>
          </a:bodyPr>
          <a:lstStyle/>
          <a:p>
            <a:r>
              <a:rPr lang="en-US" sz="2800" dirty="0"/>
              <a:t>F</a:t>
            </a:r>
          </a:p>
        </p:txBody>
      </p:sp>
      <p:sp>
        <p:nvSpPr>
          <p:cNvPr id="49" name="TextBox 48">
            <a:extLst>
              <a:ext uri="{FF2B5EF4-FFF2-40B4-BE49-F238E27FC236}">
                <a16:creationId xmlns:a16="http://schemas.microsoft.com/office/drawing/2014/main" id="{0B9D9EFD-FC35-0D7C-F9BF-E29EFE09E7DC}"/>
              </a:ext>
            </a:extLst>
          </p:cNvPr>
          <p:cNvSpPr txBox="1"/>
          <p:nvPr/>
        </p:nvSpPr>
        <p:spPr>
          <a:xfrm>
            <a:off x="2423039" y="5718129"/>
            <a:ext cx="580103" cy="523220"/>
          </a:xfrm>
          <a:prstGeom prst="rect">
            <a:avLst/>
          </a:prstGeom>
          <a:noFill/>
        </p:spPr>
        <p:txBody>
          <a:bodyPr wrap="square" rtlCol="0">
            <a:spAutoFit/>
          </a:bodyPr>
          <a:lstStyle/>
          <a:p>
            <a:r>
              <a:rPr lang="en-US" sz="2800" dirty="0"/>
              <a:t>D</a:t>
            </a:r>
          </a:p>
        </p:txBody>
      </p:sp>
      <p:sp>
        <p:nvSpPr>
          <p:cNvPr id="50" name="Rectangle 49">
            <a:extLst>
              <a:ext uri="{FF2B5EF4-FFF2-40B4-BE49-F238E27FC236}">
                <a16:creationId xmlns:a16="http://schemas.microsoft.com/office/drawing/2014/main" id="{376135F3-D1ED-F880-6A48-BEF36B855AEF}"/>
              </a:ext>
            </a:extLst>
          </p:cNvPr>
          <p:cNvSpPr/>
          <p:nvPr/>
        </p:nvSpPr>
        <p:spPr>
          <a:xfrm>
            <a:off x="10777001" y="425589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E;(E,H) </a:t>
            </a:r>
          </a:p>
        </p:txBody>
      </p:sp>
      <p:sp>
        <p:nvSpPr>
          <p:cNvPr id="52" name="Rectangle 51">
            <a:extLst>
              <a:ext uri="{FF2B5EF4-FFF2-40B4-BE49-F238E27FC236}">
                <a16:creationId xmlns:a16="http://schemas.microsoft.com/office/drawing/2014/main" id="{FCC5F049-4B37-8EA0-FE14-3A1A85BC0F12}"/>
              </a:ext>
            </a:extLst>
          </p:cNvPr>
          <p:cNvSpPr/>
          <p:nvPr/>
        </p:nvSpPr>
        <p:spPr>
          <a:xfrm>
            <a:off x="10767572" y="365025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H;(H,G) </a:t>
            </a:r>
          </a:p>
        </p:txBody>
      </p:sp>
      <p:sp>
        <p:nvSpPr>
          <p:cNvPr id="53" name="TextBox 52">
            <a:extLst>
              <a:ext uri="{FF2B5EF4-FFF2-40B4-BE49-F238E27FC236}">
                <a16:creationId xmlns:a16="http://schemas.microsoft.com/office/drawing/2014/main" id="{4DCE7B30-B564-6DD8-7A0D-D74D20C71CC1}"/>
              </a:ext>
            </a:extLst>
          </p:cNvPr>
          <p:cNvSpPr txBox="1"/>
          <p:nvPr/>
        </p:nvSpPr>
        <p:spPr>
          <a:xfrm>
            <a:off x="2718238" y="5697884"/>
            <a:ext cx="580103" cy="523220"/>
          </a:xfrm>
          <a:prstGeom prst="rect">
            <a:avLst/>
          </a:prstGeom>
          <a:noFill/>
        </p:spPr>
        <p:txBody>
          <a:bodyPr wrap="square" rtlCol="0">
            <a:spAutoFit/>
          </a:bodyPr>
          <a:lstStyle/>
          <a:p>
            <a:r>
              <a:rPr lang="en-US" sz="2800" dirty="0"/>
              <a:t>G</a:t>
            </a:r>
          </a:p>
        </p:txBody>
      </p:sp>
      <p:sp>
        <p:nvSpPr>
          <p:cNvPr id="55" name="TextBox 54">
            <a:extLst>
              <a:ext uri="{FF2B5EF4-FFF2-40B4-BE49-F238E27FC236}">
                <a16:creationId xmlns:a16="http://schemas.microsoft.com/office/drawing/2014/main" id="{B439780C-0692-B36D-CCE3-7F36BB2C5A7F}"/>
              </a:ext>
            </a:extLst>
          </p:cNvPr>
          <p:cNvSpPr txBox="1"/>
          <p:nvPr/>
        </p:nvSpPr>
        <p:spPr>
          <a:xfrm>
            <a:off x="3106717" y="5695169"/>
            <a:ext cx="580103" cy="523220"/>
          </a:xfrm>
          <a:prstGeom prst="rect">
            <a:avLst/>
          </a:prstGeom>
          <a:noFill/>
        </p:spPr>
        <p:txBody>
          <a:bodyPr wrap="square" rtlCol="0">
            <a:spAutoFit/>
          </a:bodyPr>
          <a:lstStyle/>
          <a:p>
            <a:r>
              <a:rPr lang="en-US" sz="2800" dirty="0"/>
              <a:t>H</a:t>
            </a:r>
          </a:p>
        </p:txBody>
      </p:sp>
      <p:sp>
        <p:nvSpPr>
          <p:cNvPr id="56" name="TextBox 55">
            <a:extLst>
              <a:ext uri="{FF2B5EF4-FFF2-40B4-BE49-F238E27FC236}">
                <a16:creationId xmlns:a16="http://schemas.microsoft.com/office/drawing/2014/main" id="{42E738F5-0355-9D9A-B052-70A6C0474532}"/>
              </a:ext>
            </a:extLst>
          </p:cNvPr>
          <p:cNvSpPr txBox="1"/>
          <p:nvPr/>
        </p:nvSpPr>
        <p:spPr>
          <a:xfrm>
            <a:off x="3416128" y="5705788"/>
            <a:ext cx="580103" cy="523220"/>
          </a:xfrm>
          <a:prstGeom prst="rect">
            <a:avLst/>
          </a:prstGeom>
          <a:noFill/>
        </p:spPr>
        <p:txBody>
          <a:bodyPr wrap="square" rtlCol="0">
            <a:spAutoFit/>
          </a:bodyPr>
          <a:lstStyle/>
          <a:p>
            <a:r>
              <a:rPr lang="en-US" sz="2800" dirty="0"/>
              <a:t>E</a:t>
            </a:r>
          </a:p>
        </p:txBody>
      </p:sp>
      <p:sp>
        <p:nvSpPr>
          <p:cNvPr id="58" name="TextBox 57">
            <a:extLst>
              <a:ext uri="{FF2B5EF4-FFF2-40B4-BE49-F238E27FC236}">
                <a16:creationId xmlns:a16="http://schemas.microsoft.com/office/drawing/2014/main" id="{C201827D-1F09-6E3C-3D2B-C5A16246B268}"/>
              </a:ext>
            </a:extLst>
          </p:cNvPr>
          <p:cNvSpPr txBox="1"/>
          <p:nvPr/>
        </p:nvSpPr>
        <p:spPr>
          <a:xfrm>
            <a:off x="3683178" y="5705361"/>
            <a:ext cx="580103" cy="523220"/>
          </a:xfrm>
          <a:prstGeom prst="rect">
            <a:avLst/>
          </a:prstGeom>
          <a:noFill/>
        </p:spPr>
        <p:txBody>
          <a:bodyPr wrap="square" rtlCol="0">
            <a:spAutoFit/>
          </a:bodyPr>
          <a:lstStyle/>
          <a:p>
            <a:r>
              <a:rPr lang="en-US" sz="2800" dirty="0"/>
              <a:t>C</a:t>
            </a:r>
          </a:p>
        </p:txBody>
      </p:sp>
      <p:sp>
        <p:nvSpPr>
          <p:cNvPr id="59" name="Oval 58">
            <a:extLst>
              <a:ext uri="{FF2B5EF4-FFF2-40B4-BE49-F238E27FC236}">
                <a16:creationId xmlns:a16="http://schemas.microsoft.com/office/drawing/2014/main" id="{09320285-8D4C-412D-9F55-2AD4CA51C7F1}"/>
              </a:ext>
            </a:extLst>
          </p:cNvPr>
          <p:cNvSpPr/>
          <p:nvPr/>
        </p:nvSpPr>
        <p:spPr>
          <a:xfrm>
            <a:off x="9824721" y="294511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extBox 61">
            <a:extLst>
              <a:ext uri="{FF2B5EF4-FFF2-40B4-BE49-F238E27FC236}">
                <a16:creationId xmlns:a16="http://schemas.microsoft.com/office/drawing/2014/main" id="{C68C32BA-4685-CB83-990C-58714BBC9F80}"/>
              </a:ext>
            </a:extLst>
          </p:cNvPr>
          <p:cNvSpPr txBox="1"/>
          <p:nvPr/>
        </p:nvSpPr>
        <p:spPr>
          <a:xfrm>
            <a:off x="4023782" y="5710717"/>
            <a:ext cx="580103" cy="523220"/>
          </a:xfrm>
          <a:prstGeom prst="rect">
            <a:avLst/>
          </a:prstGeom>
          <a:noFill/>
        </p:spPr>
        <p:txBody>
          <a:bodyPr wrap="square" rtlCol="0">
            <a:spAutoFit/>
          </a:bodyPr>
          <a:lstStyle/>
          <a:p>
            <a:r>
              <a:rPr lang="en-US" sz="2800" dirty="0"/>
              <a:t>B</a:t>
            </a:r>
          </a:p>
        </p:txBody>
      </p:sp>
      <p:sp>
        <p:nvSpPr>
          <p:cNvPr id="64" name="TextBox 63">
            <a:extLst>
              <a:ext uri="{FF2B5EF4-FFF2-40B4-BE49-F238E27FC236}">
                <a16:creationId xmlns:a16="http://schemas.microsoft.com/office/drawing/2014/main" id="{BE323F28-BDDC-E5B8-FA14-3BE8DF9119D6}"/>
              </a:ext>
            </a:extLst>
          </p:cNvPr>
          <p:cNvSpPr txBox="1"/>
          <p:nvPr/>
        </p:nvSpPr>
        <p:spPr>
          <a:xfrm>
            <a:off x="4342583" y="5705361"/>
            <a:ext cx="580103" cy="523220"/>
          </a:xfrm>
          <a:prstGeom prst="rect">
            <a:avLst/>
          </a:prstGeom>
          <a:noFill/>
        </p:spPr>
        <p:txBody>
          <a:bodyPr wrap="square" rtlCol="0">
            <a:spAutoFit/>
          </a:bodyPr>
          <a:lstStyle/>
          <a:p>
            <a:r>
              <a:rPr lang="en-US" sz="2800" dirty="0"/>
              <a:t>A</a:t>
            </a:r>
          </a:p>
        </p:txBody>
      </p:sp>
      <p:sp>
        <p:nvSpPr>
          <p:cNvPr id="65" name="Rectangle 64">
            <a:extLst>
              <a:ext uri="{FF2B5EF4-FFF2-40B4-BE49-F238E27FC236}">
                <a16:creationId xmlns:a16="http://schemas.microsoft.com/office/drawing/2014/main" id="{D4724845-4E7C-41B7-D774-FE2DC935BE87}"/>
              </a:ext>
            </a:extLst>
          </p:cNvPr>
          <p:cNvSpPr/>
          <p:nvPr/>
        </p:nvSpPr>
        <p:spPr>
          <a:xfrm>
            <a:off x="10777000" y="302725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G </a:t>
            </a:r>
          </a:p>
        </p:txBody>
      </p:sp>
      <p:sp>
        <p:nvSpPr>
          <p:cNvPr id="125" name="Oval 124">
            <a:extLst>
              <a:ext uri="{FF2B5EF4-FFF2-40B4-BE49-F238E27FC236}">
                <a16:creationId xmlns:a16="http://schemas.microsoft.com/office/drawing/2014/main" id="{EEFC130C-82B3-4768-95CF-51BB047A2B91}"/>
              </a:ext>
            </a:extLst>
          </p:cNvPr>
          <p:cNvSpPr/>
          <p:nvPr/>
        </p:nvSpPr>
        <p:spPr>
          <a:xfrm>
            <a:off x="8251993" y="500805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Oval 108">
            <a:extLst>
              <a:ext uri="{FF2B5EF4-FFF2-40B4-BE49-F238E27FC236}">
                <a16:creationId xmlns:a16="http://schemas.microsoft.com/office/drawing/2014/main" id="{EEFC130C-82B3-4768-95CF-51BB047A2B91}"/>
              </a:ext>
            </a:extLst>
          </p:cNvPr>
          <p:cNvSpPr/>
          <p:nvPr/>
        </p:nvSpPr>
        <p:spPr>
          <a:xfrm>
            <a:off x="7490889" y="401586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Oval 112">
            <a:extLst>
              <a:ext uri="{FF2B5EF4-FFF2-40B4-BE49-F238E27FC236}">
                <a16:creationId xmlns:a16="http://schemas.microsoft.com/office/drawing/2014/main" id="{EEFC130C-82B3-4768-95CF-51BB047A2B91}"/>
              </a:ext>
            </a:extLst>
          </p:cNvPr>
          <p:cNvSpPr/>
          <p:nvPr/>
        </p:nvSpPr>
        <p:spPr>
          <a:xfrm>
            <a:off x="5631527" y="3855199"/>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Oval 119">
            <a:extLst>
              <a:ext uri="{FF2B5EF4-FFF2-40B4-BE49-F238E27FC236}">
                <a16:creationId xmlns:a16="http://schemas.microsoft.com/office/drawing/2014/main" id="{EEFC130C-82B3-4768-95CF-51BB047A2B91}"/>
              </a:ext>
            </a:extLst>
          </p:cNvPr>
          <p:cNvSpPr/>
          <p:nvPr/>
        </p:nvSpPr>
        <p:spPr>
          <a:xfrm>
            <a:off x="6761668" y="1814411"/>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8" name="Oval 117">
            <a:extLst>
              <a:ext uri="{FF2B5EF4-FFF2-40B4-BE49-F238E27FC236}">
                <a16:creationId xmlns:a16="http://schemas.microsoft.com/office/drawing/2014/main" id="{EEFC130C-82B3-4768-95CF-51BB047A2B91}"/>
              </a:ext>
            </a:extLst>
          </p:cNvPr>
          <p:cNvSpPr/>
          <p:nvPr/>
        </p:nvSpPr>
        <p:spPr>
          <a:xfrm>
            <a:off x="5817970" y="2669763"/>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753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2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0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120"/>
                                        </p:tgtEl>
                                        <p:attrNameLst>
                                          <p:attrName>style.visibility</p:attrName>
                                        </p:attrNameLst>
                                      </p:cBhvr>
                                      <p:to>
                                        <p:strVal val="hidden"/>
                                      </p:to>
                                    </p:set>
                                  </p:childTnLst>
                                </p:cTn>
                              </p:par>
                              <p:par>
                                <p:cTn id="71" presetID="1" presetClass="entr" presetSubtype="0" fill="hold" grpId="2" nodeType="withEffect">
                                  <p:stCondLst>
                                    <p:cond delay="0"/>
                                  </p:stCondLst>
                                  <p:childTnLst>
                                    <p:set>
                                      <p:cBhvr>
                                        <p:cTn id="72" dur="1" fill="hold">
                                          <p:stCondLst>
                                            <p:cond delay="0"/>
                                          </p:stCondLst>
                                        </p:cTn>
                                        <p:tgtEl>
                                          <p:spTgt spid="1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xit" presetSubtype="0" fill="hold" grpId="3" nodeType="withEffect">
                                  <p:stCondLst>
                                    <p:cond delay="0"/>
                                  </p:stCondLst>
                                  <p:childTnLst>
                                    <p:set>
                                      <p:cBhvr>
                                        <p:cTn id="84" dur="1" fill="hold">
                                          <p:stCondLst>
                                            <p:cond delay="0"/>
                                          </p:stCondLst>
                                        </p:cTn>
                                        <p:tgtEl>
                                          <p:spTgt spid="129"/>
                                        </p:tgtEl>
                                        <p:attrNameLst>
                                          <p:attrName>style.visibility</p:attrName>
                                        </p:attrNameLst>
                                      </p:cBhvr>
                                      <p:to>
                                        <p:strVal val="hidden"/>
                                      </p:to>
                                    </p:set>
                                  </p:childTnLst>
                                </p:cTn>
                              </p:par>
                              <p:par>
                                <p:cTn id="85" presetID="1" presetClass="entr" presetSubtype="0" fill="hold" grpId="2" nodeType="withEffect">
                                  <p:stCondLst>
                                    <p:cond delay="0"/>
                                  </p:stCondLst>
                                  <p:childTnLst>
                                    <p:set>
                                      <p:cBhvr>
                                        <p:cTn id="86" dur="1" fill="hold">
                                          <p:stCondLst>
                                            <p:cond delay="0"/>
                                          </p:stCondLst>
                                        </p:cTn>
                                        <p:tgtEl>
                                          <p:spTgt spid="10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xit" presetSubtype="0" fill="hold" grpId="3" nodeType="withEffect">
                                  <p:stCondLst>
                                    <p:cond delay="0"/>
                                  </p:stCondLst>
                                  <p:childTnLst>
                                    <p:set>
                                      <p:cBhvr>
                                        <p:cTn id="96" dur="1" fill="hold">
                                          <p:stCondLst>
                                            <p:cond delay="0"/>
                                          </p:stCondLst>
                                        </p:cTn>
                                        <p:tgtEl>
                                          <p:spTgt spid="10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4"/>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113"/>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113"/>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118"/>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5"/>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52"/>
                                        </p:tgtEl>
                                        <p:attrNameLst>
                                          <p:attrName>style.visibility</p:attrName>
                                        </p:attrNameLst>
                                      </p:cBhvr>
                                      <p:to>
                                        <p:strVal val="hidden"/>
                                      </p:to>
                                    </p:set>
                                  </p:childTnLst>
                                </p:cTn>
                              </p:par>
                              <p:par>
                                <p:cTn id="123" presetID="1" presetClass="entr" presetSubtype="0" fill="hold" grpId="0" nodeType="withEffect">
                                  <p:stCondLst>
                                    <p:cond delay="0"/>
                                  </p:stCondLst>
                                  <p:childTnLst>
                                    <p:set>
                                      <p:cBhvr>
                                        <p:cTn id="124" dur="1" fill="hold">
                                          <p:stCondLst>
                                            <p:cond delay="0"/>
                                          </p:stCondLst>
                                        </p:cTn>
                                        <p:tgtEl>
                                          <p:spTgt spid="11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5"/>
                                        </p:tgtEl>
                                        <p:attrNameLst>
                                          <p:attrName>style.visibility</p:attrName>
                                        </p:attrNameLst>
                                      </p:cBhvr>
                                      <p:to>
                                        <p:strVal val="visible"/>
                                      </p:to>
                                    </p:set>
                                  </p:childTnLst>
                                </p:cTn>
                              </p:par>
                              <p:par>
                                <p:cTn id="127" presetID="1" presetClass="exit" presetSubtype="0" fill="hold" grpId="3" nodeType="withEffect">
                                  <p:stCondLst>
                                    <p:cond delay="0"/>
                                  </p:stCondLst>
                                  <p:childTnLst>
                                    <p:set>
                                      <p:cBhvr>
                                        <p:cTn id="128" dur="1" fill="hold">
                                          <p:stCondLst>
                                            <p:cond delay="0"/>
                                          </p:stCondLst>
                                        </p:cTn>
                                        <p:tgtEl>
                                          <p:spTgt spid="113"/>
                                        </p:tgtEl>
                                        <p:attrNameLst>
                                          <p:attrName>style.visibility</p:attrName>
                                        </p:attrNameLst>
                                      </p:cBhvr>
                                      <p:to>
                                        <p:strVal val="hidden"/>
                                      </p:to>
                                    </p:set>
                                  </p:childTnLst>
                                </p:cTn>
                              </p:par>
                              <p:par>
                                <p:cTn id="129" presetID="1" presetClass="entr" presetSubtype="0" fill="hold" grpId="4" nodeType="with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0"/>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5" nodeType="withEffect">
                                  <p:stCondLst>
                                    <p:cond delay="0"/>
                                  </p:stCondLst>
                                  <p:childTnLst>
                                    <p:set>
                                      <p:cBhvr>
                                        <p:cTn id="138" dur="1" fill="hold">
                                          <p:stCondLst>
                                            <p:cond delay="0"/>
                                          </p:stCondLst>
                                        </p:cTn>
                                        <p:tgtEl>
                                          <p:spTgt spid="109"/>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12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8"/>
                                        </p:tgtEl>
                                        <p:attrNameLst>
                                          <p:attrName>style.visibility</p:attrName>
                                        </p:attrNameLst>
                                      </p:cBhvr>
                                      <p:to>
                                        <p:strVal val="visible"/>
                                      </p:to>
                                    </p:set>
                                  </p:childTnLst>
                                </p:cTn>
                              </p:par>
                              <p:par>
                                <p:cTn id="149" presetID="1" presetClass="exit" presetSubtype="0" fill="hold" grpId="3" nodeType="withEffect">
                                  <p:stCondLst>
                                    <p:cond delay="0"/>
                                  </p:stCondLst>
                                  <p:childTnLst>
                                    <p:set>
                                      <p:cBhvr>
                                        <p:cTn id="150" dur="1" fill="hold">
                                          <p:stCondLst>
                                            <p:cond delay="0"/>
                                          </p:stCondLst>
                                        </p:cTn>
                                        <p:tgtEl>
                                          <p:spTgt spid="125"/>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41"/>
                                        </p:tgtEl>
                                        <p:attrNameLst>
                                          <p:attrName>style.visibility</p:attrName>
                                        </p:attrNameLst>
                                      </p:cBhvr>
                                      <p:to>
                                        <p:strVal val="hidden"/>
                                      </p:to>
                                    </p:set>
                                  </p:childTnLst>
                                </p:cTn>
                              </p:par>
                              <p:par>
                                <p:cTn id="153" presetID="1" presetClass="entr" presetSubtype="0" fill="hold" grpId="2" nodeType="withEffect">
                                  <p:stCondLst>
                                    <p:cond delay="0"/>
                                  </p:stCondLst>
                                  <p:childTnLst>
                                    <p:set>
                                      <p:cBhvr>
                                        <p:cTn id="154" dur="1" fill="hold">
                                          <p:stCondLst>
                                            <p:cond delay="0"/>
                                          </p:stCondLst>
                                        </p:cTn>
                                        <p:tgtEl>
                                          <p:spTgt spid="10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40"/>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105"/>
                                        </p:tgtEl>
                                        <p:attrNameLst>
                                          <p:attrName>style.visibility</p:attrName>
                                        </p:attrNameLst>
                                      </p:cBhvr>
                                      <p:to>
                                        <p:strVal val="visible"/>
                                      </p:to>
                                    </p:set>
                                  </p:childTnLst>
                                </p:cTn>
                              </p:par>
                              <p:par>
                                <p:cTn id="163" presetID="1" presetClass="exit" presetSubtype="0" fill="hold" grpId="3" nodeType="withEffect">
                                  <p:stCondLst>
                                    <p:cond delay="0"/>
                                  </p:stCondLst>
                                  <p:childTnLst>
                                    <p:set>
                                      <p:cBhvr>
                                        <p:cTn id="164" dur="1" fill="hold">
                                          <p:stCondLst>
                                            <p:cond delay="0"/>
                                          </p:stCondLst>
                                        </p:cTn>
                                        <p:tgtEl>
                                          <p:spTgt spid="104"/>
                                        </p:tgtEl>
                                        <p:attrNameLst>
                                          <p:attrName>style.visibility</p:attrName>
                                        </p:attrNameLst>
                                      </p:cBhvr>
                                      <p:to>
                                        <p:strVal val="hidden"/>
                                      </p:to>
                                    </p:set>
                                  </p:childTnLst>
                                </p:cTn>
                              </p:par>
                              <p:par>
                                <p:cTn id="165" presetID="1" presetClass="entr" presetSubtype="0" fill="hold" grpId="0" nodeType="withEffect">
                                  <p:stCondLst>
                                    <p:cond delay="0"/>
                                  </p:stCondLst>
                                  <p:childTnLst>
                                    <p:set>
                                      <p:cBhvr>
                                        <p:cTn id="166" dur="1" fill="hold">
                                          <p:stCondLst>
                                            <p:cond delay="0"/>
                                          </p:stCondLst>
                                        </p:cTn>
                                        <p:tgtEl>
                                          <p:spTgt spid="62"/>
                                        </p:tgtEl>
                                        <p:attrNameLst>
                                          <p:attrName>style.visibility</p:attrName>
                                        </p:attrNameLst>
                                      </p:cBhvr>
                                      <p:to>
                                        <p:strVal val="visible"/>
                                      </p:to>
                                    </p:set>
                                  </p:childTnLst>
                                </p:cTn>
                              </p:par>
                              <p:par>
                                <p:cTn id="167" presetID="1" presetClass="entr" presetSubtype="0" fill="hold" grpId="2" nodeType="withEffect">
                                  <p:stCondLst>
                                    <p:cond delay="0"/>
                                  </p:stCondLst>
                                  <p:childTnLst>
                                    <p:set>
                                      <p:cBhvr>
                                        <p:cTn id="168" dur="1" fill="hold">
                                          <p:stCondLst>
                                            <p:cond delay="0"/>
                                          </p:stCondLst>
                                        </p:cTn>
                                        <p:tgtEl>
                                          <p:spTgt spid="101"/>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38"/>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59"/>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childTnLst>
                                </p:cTn>
                              </p:par>
                              <p:par>
                                <p:cTn id="177" presetID="1" presetClass="exit" presetSubtype="0" fill="hold" grpId="3" nodeType="withEffect">
                                  <p:stCondLst>
                                    <p:cond delay="0"/>
                                  </p:stCondLst>
                                  <p:childTnLst>
                                    <p:set>
                                      <p:cBhvr>
                                        <p:cTn id="178" dur="1" fill="hold">
                                          <p:stCondLst>
                                            <p:cond delay="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1" grpId="2" animBg="1"/>
      <p:bldP spid="101" grpId="3" animBg="1"/>
      <p:bldP spid="102" grpId="0" animBg="1"/>
      <p:bldP spid="103" grpId="0" animBg="1"/>
      <p:bldP spid="106" grpId="0" animBg="1"/>
      <p:bldP spid="107" grpId="0" animBg="1"/>
      <p:bldP spid="105" grpId="0" animBg="1"/>
      <p:bldP spid="104" grpId="0" animBg="1"/>
      <p:bldP spid="104" grpId="1" animBg="1"/>
      <p:bldP spid="104" grpId="2" animBg="1"/>
      <p:bldP spid="104" grpId="3" animBg="1"/>
      <p:bldP spid="110" grpId="0" animBg="1"/>
      <p:bldP spid="111" grpId="0" animBg="1"/>
      <p:bldP spid="112" grpId="0" animBg="1"/>
      <p:bldP spid="114" grpId="0" animBg="1"/>
      <p:bldP spid="116" grpId="0" animBg="1"/>
      <p:bldP spid="119" grpId="0" animBg="1"/>
      <p:bldP spid="121" grpId="0" animBg="1"/>
      <p:bldP spid="126" grpId="0" animBg="1"/>
      <p:bldP spid="129" grpId="0" animBg="1"/>
      <p:bldP spid="129" grpId="1" animBg="1"/>
      <p:bldP spid="129" grpId="2" animBg="1"/>
      <p:bldP spid="129" grpId="3" animBg="1"/>
      <p:bldP spid="130" grpId="0" animBg="1"/>
      <p:bldP spid="37" grpId="0" animBg="1"/>
      <p:bldP spid="38" grpId="0" animBg="1"/>
      <p:bldP spid="38" grpId="1" animBg="1"/>
      <p:bldP spid="40" grpId="0" animBg="1"/>
      <p:bldP spid="40" grpId="1" animBg="1"/>
      <p:bldP spid="41" grpId="0" animBg="1"/>
      <p:bldP spid="41" grpId="1" animBg="1"/>
      <p:bldP spid="43" grpId="0" animBg="1"/>
      <p:bldP spid="43" grpId="1" animBg="1"/>
      <p:bldP spid="44" grpId="0" animBg="1"/>
      <p:bldP spid="44" grpId="1" animBg="1"/>
      <p:bldP spid="46" grpId="0" animBg="1"/>
      <p:bldP spid="46" grpId="1" animBg="1"/>
      <p:bldP spid="47" grpId="0"/>
      <p:bldP spid="49" grpId="0"/>
      <p:bldP spid="50" grpId="0" animBg="1"/>
      <p:bldP spid="50" grpId="1" animBg="1"/>
      <p:bldP spid="52" grpId="0" animBg="1"/>
      <p:bldP spid="52" grpId="1" animBg="1"/>
      <p:bldP spid="53" grpId="0"/>
      <p:bldP spid="55" grpId="0"/>
      <p:bldP spid="56" grpId="0"/>
      <p:bldP spid="58" grpId="0"/>
      <p:bldP spid="59" grpId="0" animBg="1"/>
      <p:bldP spid="62" grpId="0"/>
      <p:bldP spid="64" grpId="0"/>
      <p:bldP spid="65" grpId="0" animBg="1"/>
      <p:bldP spid="65" grpId="1" animBg="1"/>
      <p:bldP spid="125" grpId="0" animBg="1"/>
      <p:bldP spid="125" grpId="1" animBg="1"/>
      <p:bldP spid="125" grpId="2" animBg="1"/>
      <p:bldP spid="125" grpId="3" animBg="1"/>
      <p:bldP spid="109" grpId="0" animBg="1"/>
      <p:bldP spid="109" grpId="1" animBg="1"/>
      <p:bldP spid="109" grpId="2" animBg="1"/>
      <p:bldP spid="109" grpId="3" animBg="1"/>
      <p:bldP spid="109" grpId="4" animBg="1"/>
      <p:bldP spid="109" grpId="5" animBg="1"/>
      <p:bldP spid="113" grpId="0" animBg="1"/>
      <p:bldP spid="113" grpId="1" animBg="1"/>
      <p:bldP spid="113" grpId="2" animBg="1"/>
      <p:bldP spid="113" grpId="3" animBg="1"/>
      <p:bldP spid="120" grpId="0" animBg="1"/>
      <p:bldP spid="120" grpId="1" animBg="1"/>
      <p:bldP spid="118" grpId="0" animBg="1"/>
      <p:bldP spid="11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1889-62F8-438F-BB08-346553783B42}"/>
              </a:ext>
            </a:extLst>
          </p:cNvPr>
          <p:cNvSpPr>
            <a:spLocks noGrp="1"/>
          </p:cNvSpPr>
          <p:nvPr>
            <p:ph type="title"/>
          </p:nvPr>
        </p:nvSpPr>
        <p:spPr/>
        <p:txBody>
          <a:bodyPr/>
          <a:lstStyle/>
          <a:p>
            <a:r>
              <a:rPr lang="en-US" dirty="0"/>
              <a:t>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2D260D-A0DA-45DF-9F25-A4CB9D5A371A}"/>
                  </a:ext>
                </a:extLst>
              </p:cNvPr>
              <p:cNvSpPr>
                <a:spLocks noGrp="1"/>
              </p:cNvSpPr>
              <p:nvPr>
                <p:ph idx="1"/>
              </p:nvPr>
            </p:nvSpPr>
            <p:spPr>
              <a:xfrm>
                <a:off x="575240" y="1463857"/>
                <a:ext cx="11187258" cy="4845504"/>
              </a:xfrm>
            </p:spPr>
            <p:txBody>
              <a:bodyPr>
                <a:noAutofit/>
              </a:bodyPr>
              <a:lstStyle/>
              <a:p>
                <a:r>
                  <a:rPr lang="en-US" sz="2800" dirty="0"/>
                  <a:t>Running time?</a:t>
                </a:r>
              </a:p>
              <a:p>
                <a:pPr lvl="1"/>
                <a:r>
                  <a:rPr lang="en-US" sz="2800" dirty="0"/>
                  <a:t>Same as BFS: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𝑉</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𝐸</m:t>
                        </m:r>
                      </m:e>
                    </m:d>
                    <m:r>
                      <a:rPr lang="en-US" sz="2800" b="0" i="1" smtClean="0">
                        <a:latin typeface="Cambria Math" panose="02040503050406030204" pitchFamily="18" charset="0"/>
                      </a:rPr>
                      <m:t>)</m:t>
                    </m:r>
                  </m:oMath>
                </a14:m>
                <a:endParaRPr lang="en-US" sz="2800" dirty="0"/>
              </a:p>
              <a:p>
                <a:endParaRPr lang="en-US" sz="2800" dirty="0"/>
              </a:p>
              <a:p>
                <a:r>
                  <a:rPr lang="en-US" sz="2800" dirty="0"/>
                  <a:t>You can rewrite DFS to be a recursive method.</a:t>
                </a:r>
              </a:p>
              <a:p>
                <a:r>
                  <a:rPr lang="en-US" sz="2800" dirty="0"/>
                  <a:t>Use the call stack as your stack.</a:t>
                </a:r>
              </a:p>
              <a:p>
                <a:endParaRPr lang="en-US" sz="2800" dirty="0"/>
              </a:p>
              <a:p>
                <a:r>
                  <a:rPr lang="en-US" sz="2800" dirty="0"/>
                  <a:t>No easy trick to do the same with BFS.</a:t>
                </a:r>
              </a:p>
              <a:p>
                <a:endParaRPr lang="en-US" sz="2800" dirty="0"/>
              </a:p>
              <a:p>
                <a:r>
                  <a:rPr lang="en-US" sz="2800" dirty="0"/>
                  <a:t>Next week: Using BFS, DFS and other algorithms to solve problems!</a:t>
                </a:r>
              </a:p>
            </p:txBody>
          </p:sp>
        </mc:Choice>
        <mc:Fallback xmlns="">
          <p:sp>
            <p:nvSpPr>
              <p:cNvPr id="3" name="Content Placeholder 2">
                <a:extLst>
                  <a:ext uri="{FF2B5EF4-FFF2-40B4-BE49-F238E27FC236}">
                    <a16:creationId xmlns:a16="http://schemas.microsoft.com/office/drawing/2014/main" xmlns="" id="{FC2D260D-A0DA-45DF-9F25-A4CB9D5A371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rotWithShape="0">
                <a:blip r:embed="rId3"/>
                <a:stretch>
                  <a:fillRect l="-654" t="-2138" b="-3899"/>
                </a:stretch>
              </a:blipFill>
            </p:spPr>
            <p:txBody>
              <a:bodyPr/>
              <a:lstStyle/>
              <a:p>
                <a:r>
                  <a:rPr lang="en-US">
                    <a:noFill/>
                  </a:rPr>
                  <a:t> </a:t>
                </a:r>
              </a:p>
            </p:txBody>
          </p:sp>
        </mc:Fallback>
      </mc:AlternateContent>
    </p:spTree>
    <p:extLst>
      <p:ext uri="{BB962C8B-B14F-4D97-AF65-F5344CB8AC3E}">
        <p14:creationId xmlns:p14="http://schemas.microsoft.com/office/powerpoint/2010/main" val="192541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F6B4-A471-09C7-129E-F5BC51DD204C}"/>
              </a:ext>
            </a:extLst>
          </p:cNvPr>
          <p:cNvSpPr>
            <a:spLocks noGrp="1"/>
          </p:cNvSpPr>
          <p:nvPr>
            <p:ph type="title"/>
          </p:nvPr>
        </p:nvSpPr>
        <p:spPr/>
        <p:txBody>
          <a:bodyPr/>
          <a:lstStyle/>
          <a:p>
            <a:r>
              <a:rPr lang="en-US" dirty="0"/>
              <a:t>DFS for applications</a:t>
            </a:r>
          </a:p>
        </p:txBody>
      </p:sp>
      <p:sp>
        <p:nvSpPr>
          <p:cNvPr id="3" name="Content Placeholder 2">
            <a:extLst>
              <a:ext uri="{FF2B5EF4-FFF2-40B4-BE49-F238E27FC236}">
                <a16:creationId xmlns:a16="http://schemas.microsoft.com/office/drawing/2014/main" id="{2D1F4CEF-F7E3-1BFB-4E75-41C9306661E9}"/>
              </a:ext>
            </a:extLst>
          </p:cNvPr>
          <p:cNvSpPr>
            <a:spLocks noGrp="1"/>
          </p:cNvSpPr>
          <p:nvPr>
            <p:ph idx="1"/>
          </p:nvPr>
        </p:nvSpPr>
        <p:spPr/>
        <p:txBody>
          <a:bodyPr>
            <a:normAutofit/>
          </a:bodyPr>
          <a:lstStyle/>
          <a:p>
            <a:r>
              <a:rPr lang="en-US" sz="2800" dirty="0"/>
              <a:t>Applications for DFS (and BFS) are often:</a:t>
            </a:r>
          </a:p>
          <a:p>
            <a:r>
              <a:rPr lang="en-US" sz="2800" dirty="0"/>
              <a:t>Run [D/B]FS, and do some extra bookkeeping. </a:t>
            </a:r>
          </a:p>
          <a:p>
            <a:endParaRPr lang="en-US" sz="2800" dirty="0"/>
          </a:p>
          <a:p>
            <a:r>
              <a:rPr lang="en-US" sz="2800" dirty="0"/>
              <a:t>For DFS, it’s common to classify based on “start” and “finish” times</a:t>
            </a:r>
          </a:p>
          <a:p>
            <a:r>
              <a:rPr lang="en-US" sz="2800" dirty="0"/>
              <a:t>When vertices go on the (call) stack, and when they come off. </a:t>
            </a:r>
          </a:p>
        </p:txBody>
      </p:sp>
    </p:spTree>
    <p:extLst>
      <p:ext uri="{BB962C8B-B14F-4D97-AF65-F5344CB8AC3E}">
        <p14:creationId xmlns:p14="http://schemas.microsoft.com/office/powerpoint/2010/main" val="2963286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E60C8-45C6-7C2F-AFE3-CA9EF552B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39636-A1BD-7A7E-D902-1200A16A0AC3}"/>
              </a:ext>
            </a:extLst>
          </p:cNvPr>
          <p:cNvSpPr>
            <a:spLocks noGrp="1"/>
          </p:cNvSpPr>
          <p:nvPr>
            <p:ph type="title"/>
          </p:nvPr>
        </p:nvSpPr>
        <p:spPr/>
        <p:txBody>
          <a:bodyPr/>
          <a:lstStyle/>
          <a:p>
            <a:r>
              <a:rPr lang="en-US" dirty="0"/>
              <a:t>Depth First Search</a:t>
            </a:r>
          </a:p>
        </p:txBody>
      </p:sp>
      <p:sp>
        <p:nvSpPr>
          <p:cNvPr id="67" name="Content Placeholder 2">
            <a:extLst>
              <a:ext uri="{FF2B5EF4-FFF2-40B4-BE49-F238E27FC236}">
                <a16:creationId xmlns:a16="http://schemas.microsoft.com/office/drawing/2014/main" id="{7973C0AA-5145-5D99-B21C-8EEB9299B033}"/>
              </a:ext>
            </a:extLst>
          </p:cNvPr>
          <p:cNvSpPr>
            <a:spLocks noGrp="1"/>
          </p:cNvSpPr>
          <p:nvPr>
            <p:ph idx="1"/>
          </p:nvPr>
        </p:nvSpPr>
        <p:spPr>
          <a:xfrm>
            <a:off x="453788" y="5130226"/>
            <a:ext cx="2348406" cy="1406553"/>
          </a:xfrm>
        </p:spPr>
        <p:txBody>
          <a:bodyPr>
            <a:normAutofit/>
          </a:bodyPr>
          <a:lstStyle/>
          <a:p>
            <a:endParaRPr lang="en-US" sz="2800" dirty="0"/>
          </a:p>
          <a:p>
            <a:r>
              <a:rPr lang="en-US" sz="2800" dirty="0"/>
              <a:t>Finished:</a:t>
            </a:r>
          </a:p>
        </p:txBody>
      </p:sp>
      <p:grpSp>
        <p:nvGrpSpPr>
          <p:cNvPr id="6" name="Group 5">
            <a:extLst>
              <a:ext uri="{FF2B5EF4-FFF2-40B4-BE49-F238E27FC236}">
                <a16:creationId xmlns:a16="http://schemas.microsoft.com/office/drawing/2014/main" id="{B62C0F50-7091-A2EA-8FF1-1BA4E2DDC9AF}"/>
              </a:ext>
            </a:extLst>
          </p:cNvPr>
          <p:cNvGrpSpPr/>
          <p:nvPr/>
        </p:nvGrpSpPr>
        <p:grpSpPr>
          <a:xfrm>
            <a:off x="6756961" y="1818985"/>
            <a:ext cx="480054" cy="525671"/>
            <a:chOff x="3099278" y="6175971"/>
            <a:chExt cx="377723" cy="413616"/>
          </a:xfrm>
        </p:grpSpPr>
        <p:sp>
          <p:nvSpPr>
            <p:cNvPr id="7" name="Oval 6">
              <a:extLst>
                <a:ext uri="{FF2B5EF4-FFF2-40B4-BE49-F238E27FC236}">
                  <a16:creationId xmlns:a16="http://schemas.microsoft.com/office/drawing/2014/main" id="{C3749DE5-092E-452F-15EF-0A5F4125196F}"/>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D0A8E04F-FFBB-40FD-696A-1FC2870035CD}"/>
                </a:ext>
              </a:extLst>
            </p:cNvPr>
            <p:cNvSpPr txBox="1"/>
            <p:nvPr/>
          </p:nvSpPr>
          <p:spPr>
            <a:xfrm>
              <a:off x="3146914" y="6226333"/>
              <a:ext cx="261341" cy="363254"/>
            </a:xfrm>
            <a:prstGeom prst="rect">
              <a:avLst/>
            </a:prstGeom>
            <a:noFill/>
          </p:spPr>
          <p:txBody>
            <a:bodyPr wrap="none" rtlCol="0">
              <a:spAutoFit/>
            </a:bodyPr>
            <a:lstStyle/>
            <a:p>
              <a:r>
                <a:rPr lang="en-US" sz="2400" dirty="0"/>
                <a:t>F</a:t>
              </a:r>
            </a:p>
          </p:txBody>
        </p:sp>
      </p:grpSp>
      <p:grpSp>
        <p:nvGrpSpPr>
          <p:cNvPr id="9" name="Group 8">
            <a:extLst>
              <a:ext uri="{FF2B5EF4-FFF2-40B4-BE49-F238E27FC236}">
                <a16:creationId xmlns:a16="http://schemas.microsoft.com/office/drawing/2014/main" id="{19B04CD7-5531-F192-B43F-836D4F80E75E}"/>
              </a:ext>
            </a:extLst>
          </p:cNvPr>
          <p:cNvGrpSpPr/>
          <p:nvPr/>
        </p:nvGrpSpPr>
        <p:grpSpPr>
          <a:xfrm>
            <a:off x="9364098" y="4272485"/>
            <a:ext cx="480054" cy="525671"/>
            <a:chOff x="3099278" y="6175971"/>
            <a:chExt cx="377723" cy="413616"/>
          </a:xfrm>
        </p:grpSpPr>
        <p:sp>
          <p:nvSpPr>
            <p:cNvPr id="10" name="Oval 9">
              <a:extLst>
                <a:ext uri="{FF2B5EF4-FFF2-40B4-BE49-F238E27FC236}">
                  <a16:creationId xmlns:a16="http://schemas.microsoft.com/office/drawing/2014/main" id="{5EBAB608-9907-37FF-3B3A-416B7A9811BF}"/>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03404879-FF68-58F6-7579-62209222F5D5}"/>
                </a:ext>
              </a:extLst>
            </p:cNvPr>
            <p:cNvSpPr txBox="1"/>
            <p:nvPr/>
          </p:nvSpPr>
          <p:spPr>
            <a:xfrm>
              <a:off x="3146914" y="6226333"/>
              <a:ext cx="280261" cy="363254"/>
            </a:xfrm>
            <a:prstGeom prst="rect">
              <a:avLst/>
            </a:prstGeom>
            <a:noFill/>
          </p:spPr>
          <p:txBody>
            <a:bodyPr wrap="none" rtlCol="0">
              <a:spAutoFit/>
            </a:bodyPr>
            <a:lstStyle/>
            <a:p>
              <a:r>
                <a:rPr lang="en-US" sz="2400" dirty="0"/>
                <a:t>B</a:t>
              </a:r>
            </a:p>
          </p:txBody>
        </p:sp>
      </p:grpSp>
      <p:grpSp>
        <p:nvGrpSpPr>
          <p:cNvPr id="12" name="Group 11">
            <a:extLst>
              <a:ext uri="{FF2B5EF4-FFF2-40B4-BE49-F238E27FC236}">
                <a16:creationId xmlns:a16="http://schemas.microsoft.com/office/drawing/2014/main" id="{1D1DC83C-3FDC-D1A6-802E-275A8D874221}"/>
              </a:ext>
            </a:extLst>
          </p:cNvPr>
          <p:cNvGrpSpPr/>
          <p:nvPr/>
        </p:nvGrpSpPr>
        <p:grpSpPr>
          <a:xfrm>
            <a:off x="8263529" y="4997357"/>
            <a:ext cx="480054" cy="525671"/>
            <a:chOff x="3099278" y="6175971"/>
            <a:chExt cx="377723" cy="413616"/>
          </a:xfrm>
        </p:grpSpPr>
        <p:sp>
          <p:nvSpPr>
            <p:cNvPr id="13" name="Oval 12">
              <a:extLst>
                <a:ext uri="{FF2B5EF4-FFF2-40B4-BE49-F238E27FC236}">
                  <a16:creationId xmlns:a16="http://schemas.microsoft.com/office/drawing/2014/main" id="{8E9C983B-BAFC-9C7E-0F1F-D89EFB78D7F6}"/>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05FA0F28-DED4-5C61-259D-D97C4D66A322}"/>
                </a:ext>
              </a:extLst>
            </p:cNvPr>
            <p:cNvSpPr txBox="1"/>
            <p:nvPr/>
          </p:nvSpPr>
          <p:spPr>
            <a:xfrm>
              <a:off x="3146914" y="6226333"/>
              <a:ext cx="295397" cy="363254"/>
            </a:xfrm>
            <a:prstGeom prst="rect">
              <a:avLst/>
            </a:prstGeom>
            <a:noFill/>
          </p:spPr>
          <p:txBody>
            <a:bodyPr wrap="none" rtlCol="0">
              <a:spAutoFit/>
            </a:bodyPr>
            <a:lstStyle/>
            <a:p>
              <a:r>
                <a:rPr lang="en-US" sz="2400" dirty="0"/>
                <a:t>C</a:t>
              </a:r>
            </a:p>
          </p:txBody>
        </p:sp>
      </p:grpSp>
      <p:grpSp>
        <p:nvGrpSpPr>
          <p:cNvPr id="15" name="Group 14">
            <a:extLst>
              <a:ext uri="{FF2B5EF4-FFF2-40B4-BE49-F238E27FC236}">
                <a16:creationId xmlns:a16="http://schemas.microsoft.com/office/drawing/2014/main" id="{A8589B80-D000-4CAD-BAEE-A6E9093A2E1F}"/>
              </a:ext>
            </a:extLst>
          </p:cNvPr>
          <p:cNvGrpSpPr/>
          <p:nvPr/>
        </p:nvGrpSpPr>
        <p:grpSpPr>
          <a:xfrm>
            <a:off x="8023502" y="2745320"/>
            <a:ext cx="480054" cy="525671"/>
            <a:chOff x="3099278" y="6175971"/>
            <a:chExt cx="377723" cy="413616"/>
          </a:xfrm>
        </p:grpSpPr>
        <p:sp>
          <p:nvSpPr>
            <p:cNvPr id="16" name="Oval 15">
              <a:extLst>
                <a:ext uri="{FF2B5EF4-FFF2-40B4-BE49-F238E27FC236}">
                  <a16:creationId xmlns:a16="http://schemas.microsoft.com/office/drawing/2014/main" id="{D7AB18A4-3B34-A44B-57A9-F46770AD20D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56471A6D-A59C-2B8B-CBC5-21ED51C1042D}"/>
                </a:ext>
              </a:extLst>
            </p:cNvPr>
            <p:cNvSpPr txBox="1"/>
            <p:nvPr/>
          </p:nvSpPr>
          <p:spPr>
            <a:xfrm>
              <a:off x="3146914" y="6226333"/>
              <a:ext cx="311793" cy="363254"/>
            </a:xfrm>
            <a:prstGeom prst="rect">
              <a:avLst/>
            </a:prstGeom>
            <a:noFill/>
          </p:spPr>
          <p:txBody>
            <a:bodyPr wrap="none" rtlCol="0">
              <a:spAutoFit/>
            </a:bodyPr>
            <a:lstStyle/>
            <a:p>
              <a:r>
                <a:rPr lang="en-US" sz="2400" dirty="0"/>
                <a:t>D</a:t>
              </a:r>
            </a:p>
          </p:txBody>
        </p:sp>
      </p:grpSp>
      <p:grpSp>
        <p:nvGrpSpPr>
          <p:cNvPr id="18" name="Group 17">
            <a:extLst>
              <a:ext uri="{FF2B5EF4-FFF2-40B4-BE49-F238E27FC236}">
                <a16:creationId xmlns:a16="http://schemas.microsoft.com/office/drawing/2014/main" id="{465D9CAA-419E-AA80-D7A9-6BDA76D7893B}"/>
              </a:ext>
            </a:extLst>
          </p:cNvPr>
          <p:cNvGrpSpPr/>
          <p:nvPr/>
        </p:nvGrpSpPr>
        <p:grpSpPr>
          <a:xfrm>
            <a:off x="9844152" y="2981936"/>
            <a:ext cx="480054" cy="525671"/>
            <a:chOff x="3099278" y="6175971"/>
            <a:chExt cx="377723" cy="413616"/>
          </a:xfrm>
        </p:grpSpPr>
        <p:sp>
          <p:nvSpPr>
            <p:cNvPr id="19" name="Oval 18">
              <a:extLst>
                <a:ext uri="{FF2B5EF4-FFF2-40B4-BE49-F238E27FC236}">
                  <a16:creationId xmlns:a16="http://schemas.microsoft.com/office/drawing/2014/main" id="{92C04A82-6489-F5FD-5FC9-6DD614E06CA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AC8CE7B7-405F-62FF-AEE5-D95D9EF84973}"/>
                </a:ext>
              </a:extLst>
            </p:cNvPr>
            <p:cNvSpPr txBox="1"/>
            <p:nvPr/>
          </p:nvSpPr>
          <p:spPr>
            <a:xfrm>
              <a:off x="3146914" y="6226333"/>
              <a:ext cx="299180" cy="363254"/>
            </a:xfrm>
            <a:prstGeom prst="rect">
              <a:avLst/>
            </a:prstGeom>
            <a:noFill/>
          </p:spPr>
          <p:txBody>
            <a:bodyPr wrap="none" rtlCol="0">
              <a:spAutoFit/>
            </a:bodyPr>
            <a:lstStyle/>
            <a:p>
              <a:r>
                <a:rPr lang="en-US" sz="2400" dirty="0"/>
                <a:t>A</a:t>
              </a:r>
            </a:p>
          </p:txBody>
        </p:sp>
      </p:grpSp>
      <p:grpSp>
        <p:nvGrpSpPr>
          <p:cNvPr id="21" name="Group 20">
            <a:extLst>
              <a:ext uri="{FF2B5EF4-FFF2-40B4-BE49-F238E27FC236}">
                <a16:creationId xmlns:a16="http://schemas.microsoft.com/office/drawing/2014/main" id="{5A5C652F-DB32-6401-0A91-3169AAEC8D06}"/>
              </a:ext>
            </a:extLst>
          </p:cNvPr>
          <p:cNvGrpSpPr/>
          <p:nvPr/>
        </p:nvGrpSpPr>
        <p:grpSpPr>
          <a:xfrm>
            <a:off x="7484133" y="4032457"/>
            <a:ext cx="480054" cy="525671"/>
            <a:chOff x="3099278" y="6175971"/>
            <a:chExt cx="377723" cy="413616"/>
          </a:xfrm>
        </p:grpSpPr>
        <p:sp>
          <p:nvSpPr>
            <p:cNvPr id="22" name="Oval 21">
              <a:extLst>
                <a:ext uri="{FF2B5EF4-FFF2-40B4-BE49-F238E27FC236}">
                  <a16:creationId xmlns:a16="http://schemas.microsoft.com/office/drawing/2014/main" id="{A7D5AFF5-4B17-D952-29FF-EECA4E80A7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06230DDB-9B56-D9CF-5BEB-4769B187F916}"/>
                </a:ext>
              </a:extLst>
            </p:cNvPr>
            <p:cNvSpPr txBox="1"/>
            <p:nvPr/>
          </p:nvSpPr>
          <p:spPr>
            <a:xfrm>
              <a:off x="3146914" y="6226333"/>
              <a:ext cx="267648" cy="363254"/>
            </a:xfrm>
            <a:prstGeom prst="rect">
              <a:avLst/>
            </a:prstGeom>
            <a:noFill/>
          </p:spPr>
          <p:txBody>
            <a:bodyPr wrap="none" rtlCol="0">
              <a:spAutoFit/>
            </a:bodyPr>
            <a:lstStyle/>
            <a:p>
              <a:r>
                <a:rPr lang="en-US" sz="2400" dirty="0"/>
                <a:t>E</a:t>
              </a:r>
            </a:p>
          </p:txBody>
        </p:sp>
      </p:grpSp>
      <p:grpSp>
        <p:nvGrpSpPr>
          <p:cNvPr id="24" name="Group 23">
            <a:extLst>
              <a:ext uri="{FF2B5EF4-FFF2-40B4-BE49-F238E27FC236}">
                <a16:creationId xmlns:a16="http://schemas.microsoft.com/office/drawing/2014/main" id="{374916E6-9F61-5835-22ED-6332048454D9}"/>
              </a:ext>
            </a:extLst>
          </p:cNvPr>
          <p:cNvGrpSpPr/>
          <p:nvPr/>
        </p:nvGrpSpPr>
        <p:grpSpPr>
          <a:xfrm>
            <a:off x="5809583" y="2681314"/>
            <a:ext cx="480054" cy="525671"/>
            <a:chOff x="3099278" y="6175971"/>
            <a:chExt cx="377723" cy="413616"/>
          </a:xfrm>
        </p:grpSpPr>
        <p:sp>
          <p:nvSpPr>
            <p:cNvPr id="25" name="Oval 24">
              <a:extLst>
                <a:ext uri="{FF2B5EF4-FFF2-40B4-BE49-F238E27FC236}">
                  <a16:creationId xmlns:a16="http://schemas.microsoft.com/office/drawing/2014/main" id="{C0EC9ADE-E664-2B49-4FCE-332D7B434E16}"/>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TextBox 25">
              <a:extLst>
                <a:ext uri="{FF2B5EF4-FFF2-40B4-BE49-F238E27FC236}">
                  <a16:creationId xmlns:a16="http://schemas.microsoft.com/office/drawing/2014/main" id="{1FB3D2CF-D64A-F158-3BDF-A2826CB99DCC}"/>
                </a:ext>
              </a:extLst>
            </p:cNvPr>
            <p:cNvSpPr txBox="1"/>
            <p:nvPr/>
          </p:nvSpPr>
          <p:spPr>
            <a:xfrm>
              <a:off x="3146914" y="6226333"/>
              <a:ext cx="309270" cy="363254"/>
            </a:xfrm>
            <a:prstGeom prst="rect">
              <a:avLst/>
            </a:prstGeom>
            <a:noFill/>
          </p:spPr>
          <p:txBody>
            <a:bodyPr wrap="none" rtlCol="0">
              <a:spAutoFit/>
            </a:bodyPr>
            <a:lstStyle/>
            <a:p>
              <a:r>
                <a:rPr lang="en-US" sz="2400" dirty="0"/>
                <a:t>G</a:t>
              </a:r>
            </a:p>
          </p:txBody>
        </p:sp>
      </p:grpSp>
      <p:grpSp>
        <p:nvGrpSpPr>
          <p:cNvPr id="27" name="Group 26">
            <a:extLst>
              <a:ext uri="{FF2B5EF4-FFF2-40B4-BE49-F238E27FC236}">
                <a16:creationId xmlns:a16="http://schemas.microsoft.com/office/drawing/2014/main" id="{FEFEC275-0AB4-1903-9289-6B78BE732F8A}"/>
              </a:ext>
            </a:extLst>
          </p:cNvPr>
          <p:cNvGrpSpPr/>
          <p:nvPr/>
        </p:nvGrpSpPr>
        <p:grpSpPr>
          <a:xfrm>
            <a:off x="5630097" y="3874162"/>
            <a:ext cx="480054" cy="525671"/>
            <a:chOff x="3099278" y="6175971"/>
            <a:chExt cx="377723" cy="413616"/>
          </a:xfrm>
        </p:grpSpPr>
        <p:sp>
          <p:nvSpPr>
            <p:cNvPr id="28" name="Oval 27">
              <a:extLst>
                <a:ext uri="{FF2B5EF4-FFF2-40B4-BE49-F238E27FC236}">
                  <a16:creationId xmlns:a16="http://schemas.microsoft.com/office/drawing/2014/main" id="{DF0D9B5C-4EB2-4F01-D418-C3DB01B8CAA9}"/>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a:extLst>
                <a:ext uri="{FF2B5EF4-FFF2-40B4-BE49-F238E27FC236}">
                  <a16:creationId xmlns:a16="http://schemas.microsoft.com/office/drawing/2014/main" id="{636D5423-4489-1690-8CAB-8FADD9055AB1}"/>
                </a:ext>
              </a:extLst>
            </p:cNvPr>
            <p:cNvSpPr txBox="1"/>
            <p:nvPr/>
          </p:nvSpPr>
          <p:spPr>
            <a:xfrm>
              <a:off x="3146914" y="6226333"/>
              <a:ext cx="313055" cy="363254"/>
            </a:xfrm>
            <a:prstGeom prst="rect">
              <a:avLst/>
            </a:prstGeom>
            <a:noFill/>
          </p:spPr>
          <p:txBody>
            <a:bodyPr wrap="none" rtlCol="0">
              <a:spAutoFit/>
            </a:bodyPr>
            <a:lstStyle/>
            <a:p>
              <a:r>
                <a:rPr lang="en-US" sz="2400" dirty="0"/>
                <a:t>H</a:t>
              </a:r>
            </a:p>
          </p:txBody>
        </p:sp>
      </p:grpSp>
      <p:grpSp>
        <p:nvGrpSpPr>
          <p:cNvPr id="33" name="Group 32">
            <a:extLst>
              <a:ext uri="{FF2B5EF4-FFF2-40B4-BE49-F238E27FC236}">
                <a16:creationId xmlns:a16="http://schemas.microsoft.com/office/drawing/2014/main" id="{039D128D-C3B3-7534-A586-294C7AE20CB8}"/>
              </a:ext>
            </a:extLst>
          </p:cNvPr>
          <p:cNvGrpSpPr/>
          <p:nvPr/>
        </p:nvGrpSpPr>
        <p:grpSpPr>
          <a:xfrm>
            <a:off x="10960589" y="2299039"/>
            <a:ext cx="480054" cy="525670"/>
            <a:chOff x="3099278" y="6175971"/>
            <a:chExt cx="377723" cy="413615"/>
          </a:xfrm>
        </p:grpSpPr>
        <p:sp>
          <p:nvSpPr>
            <p:cNvPr id="34" name="Oval 33">
              <a:extLst>
                <a:ext uri="{FF2B5EF4-FFF2-40B4-BE49-F238E27FC236}">
                  <a16:creationId xmlns:a16="http://schemas.microsoft.com/office/drawing/2014/main" id="{014F9462-FF99-DADA-44F0-13C736332489}"/>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932605F2-3953-D3E0-1D51-BC80007453E1}"/>
                </a:ext>
              </a:extLst>
            </p:cNvPr>
            <p:cNvSpPr txBox="1"/>
            <p:nvPr/>
          </p:nvSpPr>
          <p:spPr>
            <a:xfrm>
              <a:off x="3174495" y="6226332"/>
              <a:ext cx="227287" cy="363254"/>
            </a:xfrm>
            <a:prstGeom prst="rect">
              <a:avLst/>
            </a:prstGeom>
            <a:noFill/>
          </p:spPr>
          <p:txBody>
            <a:bodyPr wrap="none" rtlCol="0">
              <a:spAutoFit/>
            </a:bodyPr>
            <a:lstStyle/>
            <a:p>
              <a:pPr algn="ctr"/>
              <a:r>
                <a:rPr lang="en-US" sz="2400" dirty="0"/>
                <a:t>J</a:t>
              </a:r>
            </a:p>
          </p:txBody>
        </p:sp>
      </p:grpSp>
      <p:cxnSp>
        <p:nvCxnSpPr>
          <p:cNvPr id="36" name="Straight Connector 35">
            <a:extLst>
              <a:ext uri="{FF2B5EF4-FFF2-40B4-BE49-F238E27FC236}">
                <a16:creationId xmlns:a16="http://schemas.microsoft.com/office/drawing/2014/main" id="{EB585240-D858-6A20-AB28-BD4692284039}"/>
              </a:ext>
            </a:extLst>
          </p:cNvPr>
          <p:cNvCxnSpPr>
            <a:cxnSpLocks/>
            <a:stCxn id="19" idx="4"/>
            <a:endCxn id="10" idx="7"/>
          </p:cNvCxnSpPr>
          <p:nvPr/>
        </p:nvCxnSpPr>
        <p:spPr>
          <a:xfrm flipH="1">
            <a:off x="9773850" y="3461991"/>
            <a:ext cx="310330" cy="88079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25F5436-E834-8ADE-3138-A289B9E8B9F6}"/>
              </a:ext>
            </a:extLst>
          </p:cNvPr>
          <p:cNvCxnSpPr>
            <a:cxnSpLocks/>
            <a:stCxn id="10" idx="3"/>
            <a:endCxn id="13" idx="6"/>
          </p:cNvCxnSpPr>
          <p:nvPr/>
        </p:nvCxnSpPr>
        <p:spPr>
          <a:xfrm flipH="1">
            <a:off x="8743583" y="4682237"/>
            <a:ext cx="690816" cy="55514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819720-2836-66B4-A390-2CB886A1D586}"/>
              </a:ext>
            </a:extLst>
          </p:cNvPr>
          <p:cNvCxnSpPr>
            <a:cxnSpLocks/>
            <a:stCxn id="22" idx="5"/>
            <a:endCxn id="13" idx="1"/>
          </p:cNvCxnSpPr>
          <p:nvPr/>
        </p:nvCxnSpPr>
        <p:spPr>
          <a:xfrm>
            <a:off x="7893885" y="4442210"/>
            <a:ext cx="439946" cy="6254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FB8159-BEC0-E3EE-890D-9096CCC98A97}"/>
              </a:ext>
            </a:extLst>
          </p:cNvPr>
          <p:cNvCxnSpPr>
            <a:cxnSpLocks/>
            <a:stCxn id="10" idx="2"/>
            <a:endCxn id="22" idx="6"/>
          </p:cNvCxnSpPr>
          <p:nvPr/>
        </p:nvCxnSpPr>
        <p:spPr>
          <a:xfrm flipH="1" flipV="1">
            <a:off x="7964187" y="4272485"/>
            <a:ext cx="1399911" cy="2400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7BF8AFE-DFD0-B1D2-7419-99DC82F3BC60}"/>
              </a:ext>
            </a:extLst>
          </p:cNvPr>
          <p:cNvCxnSpPr>
            <a:cxnSpLocks/>
            <a:stCxn id="16" idx="4"/>
            <a:endCxn id="22" idx="0"/>
          </p:cNvCxnSpPr>
          <p:nvPr/>
        </p:nvCxnSpPr>
        <p:spPr>
          <a:xfrm flipH="1">
            <a:off x="7724160" y="3225374"/>
            <a:ext cx="539369" cy="8070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621215-7315-3062-67AD-705B42778134}"/>
              </a:ext>
            </a:extLst>
          </p:cNvPr>
          <p:cNvCxnSpPr>
            <a:cxnSpLocks/>
            <a:stCxn id="19" idx="2"/>
            <a:endCxn id="16" idx="6"/>
          </p:cNvCxnSpPr>
          <p:nvPr/>
        </p:nvCxnSpPr>
        <p:spPr>
          <a:xfrm flipH="1" flipV="1">
            <a:off x="8503556" y="2985348"/>
            <a:ext cx="1340596" cy="23661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006549-9A2E-BEA4-286D-8255C822F8FF}"/>
              </a:ext>
            </a:extLst>
          </p:cNvPr>
          <p:cNvCxnSpPr>
            <a:cxnSpLocks/>
            <a:stCxn id="7" idx="6"/>
            <a:endCxn id="16" idx="1"/>
          </p:cNvCxnSpPr>
          <p:nvPr/>
        </p:nvCxnSpPr>
        <p:spPr>
          <a:xfrm>
            <a:off x="7237015" y="2059013"/>
            <a:ext cx="856789" cy="7566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BAF5D8A-CD02-34A3-2D4C-464A7229648F}"/>
              </a:ext>
            </a:extLst>
          </p:cNvPr>
          <p:cNvCxnSpPr>
            <a:cxnSpLocks/>
            <a:stCxn id="25" idx="4"/>
            <a:endCxn id="28" idx="0"/>
          </p:cNvCxnSpPr>
          <p:nvPr/>
        </p:nvCxnSpPr>
        <p:spPr>
          <a:xfrm flipH="1">
            <a:off x="5870125" y="3161368"/>
            <a:ext cx="179486" cy="71279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A135CC2-4A87-B6A2-86D0-F2BA77E94E61}"/>
              </a:ext>
            </a:extLst>
          </p:cNvPr>
          <p:cNvCxnSpPr>
            <a:cxnSpLocks/>
            <a:stCxn id="22" idx="2"/>
            <a:endCxn id="28" idx="6"/>
          </p:cNvCxnSpPr>
          <p:nvPr/>
        </p:nvCxnSpPr>
        <p:spPr>
          <a:xfrm flipH="1" flipV="1">
            <a:off x="6110151" y="4114190"/>
            <a:ext cx="1373982" cy="15829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3190E896-3874-4CDC-2086-10410F347585}"/>
              </a:ext>
            </a:extLst>
          </p:cNvPr>
          <p:cNvSpPr/>
          <p:nvPr/>
        </p:nvSpPr>
        <p:spPr>
          <a:xfrm>
            <a:off x="9833258" y="296695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 name="Oval 101">
            <a:extLst>
              <a:ext uri="{FF2B5EF4-FFF2-40B4-BE49-F238E27FC236}">
                <a16:creationId xmlns:a16="http://schemas.microsoft.com/office/drawing/2014/main" id="{D1558DC7-D97F-0BF8-95BE-19F326CCF078}"/>
              </a:ext>
            </a:extLst>
          </p:cNvPr>
          <p:cNvSpPr/>
          <p:nvPr/>
        </p:nvSpPr>
        <p:spPr>
          <a:xfrm>
            <a:off x="8004378" y="273147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Oval 102">
            <a:extLst>
              <a:ext uri="{FF2B5EF4-FFF2-40B4-BE49-F238E27FC236}">
                <a16:creationId xmlns:a16="http://schemas.microsoft.com/office/drawing/2014/main" id="{ED6865B4-90F3-A253-F2B3-4CBCF6847AB8}"/>
              </a:ext>
            </a:extLst>
          </p:cNvPr>
          <p:cNvSpPr/>
          <p:nvPr/>
        </p:nvSpPr>
        <p:spPr>
          <a:xfrm>
            <a:off x="9368814" y="427248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Oval 105">
            <a:extLst>
              <a:ext uri="{FF2B5EF4-FFF2-40B4-BE49-F238E27FC236}">
                <a16:creationId xmlns:a16="http://schemas.microsoft.com/office/drawing/2014/main" id="{126DB8E5-C78E-1D27-5A2A-4E2F7AF56377}"/>
              </a:ext>
            </a:extLst>
          </p:cNvPr>
          <p:cNvSpPr/>
          <p:nvPr/>
        </p:nvSpPr>
        <p:spPr>
          <a:xfrm>
            <a:off x="7488030" y="400265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Oval 106">
            <a:extLst>
              <a:ext uri="{FF2B5EF4-FFF2-40B4-BE49-F238E27FC236}">
                <a16:creationId xmlns:a16="http://schemas.microsoft.com/office/drawing/2014/main" id="{8F3BA5C5-3C17-7E50-FE38-EDE99BDB46B8}"/>
              </a:ext>
            </a:extLst>
          </p:cNvPr>
          <p:cNvSpPr/>
          <p:nvPr/>
        </p:nvSpPr>
        <p:spPr>
          <a:xfrm>
            <a:off x="8274915" y="4986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a:extLst>
              <a:ext uri="{FF2B5EF4-FFF2-40B4-BE49-F238E27FC236}">
                <a16:creationId xmlns:a16="http://schemas.microsoft.com/office/drawing/2014/main" id="{D815F72B-4468-5F9C-7DED-7352A106D287}"/>
              </a:ext>
            </a:extLst>
          </p:cNvPr>
          <p:cNvSpPr/>
          <p:nvPr/>
        </p:nvSpPr>
        <p:spPr>
          <a:xfrm>
            <a:off x="9353204" y="4280230"/>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Oval 103">
            <a:extLst>
              <a:ext uri="{FF2B5EF4-FFF2-40B4-BE49-F238E27FC236}">
                <a16:creationId xmlns:a16="http://schemas.microsoft.com/office/drawing/2014/main" id="{29958F36-DBC9-C7CB-3A97-5C08090673B0}"/>
              </a:ext>
            </a:extLst>
          </p:cNvPr>
          <p:cNvSpPr/>
          <p:nvPr/>
        </p:nvSpPr>
        <p:spPr>
          <a:xfrm>
            <a:off x="9353204" y="425589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Oval 109">
            <a:extLst>
              <a:ext uri="{FF2B5EF4-FFF2-40B4-BE49-F238E27FC236}">
                <a16:creationId xmlns:a16="http://schemas.microsoft.com/office/drawing/2014/main" id="{0243D2BF-83F9-5A56-2D89-15B6D6A45AE0}"/>
              </a:ext>
            </a:extLst>
          </p:cNvPr>
          <p:cNvSpPr/>
          <p:nvPr/>
        </p:nvSpPr>
        <p:spPr>
          <a:xfrm>
            <a:off x="5630616" y="3868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Oval 110">
            <a:extLst>
              <a:ext uri="{FF2B5EF4-FFF2-40B4-BE49-F238E27FC236}">
                <a16:creationId xmlns:a16="http://schemas.microsoft.com/office/drawing/2014/main" id="{8225FD4D-8041-7124-E6D3-3275EAFE54E2}"/>
              </a:ext>
            </a:extLst>
          </p:cNvPr>
          <p:cNvSpPr/>
          <p:nvPr/>
        </p:nvSpPr>
        <p:spPr>
          <a:xfrm>
            <a:off x="6743546" y="1814411"/>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Oval 111">
            <a:extLst>
              <a:ext uri="{FF2B5EF4-FFF2-40B4-BE49-F238E27FC236}">
                <a16:creationId xmlns:a16="http://schemas.microsoft.com/office/drawing/2014/main" id="{D16508BB-D4B4-47A7-ABCE-B9878EBCD5A7}"/>
              </a:ext>
            </a:extLst>
          </p:cNvPr>
          <p:cNvSpPr/>
          <p:nvPr/>
        </p:nvSpPr>
        <p:spPr>
          <a:xfrm>
            <a:off x="7484133" y="4027888"/>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4" name="Oval 113">
            <a:extLst>
              <a:ext uri="{FF2B5EF4-FFF2-40B4-BE49-F238E27FC236}">
                <a16:creationId xmlns:a16="http://schemas.microsoft.com/office/drawing/2014/main" id="{A2F05D78-84F7-1977-E627-7EF3AF5180ED}"/>
              </a:ext>
            </a:extLst>
          </p:cNvPr>
          <p:cNvSpPr/>
          <p:nvPr/>
        </p:nvSpPr>
        <p:spPr>
          <a:xfrm>
            <a:off x="5840458" y="2690374"/>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6" name="Oval 115">
            <a:extLst>
              <a:ext uri="{FF2B5EF4-FFF2-40B4-BE49-F238E27FC236}">
                <a16:creationId xmlns:a16="http://schemas.microsoft.com/office/drawing/2014/main" id="{78A17519-C518-01FD-BF2A-0FB70DB79ECD}"/>
              </a:ext>
            </a:extLst>
          </p:cNvPr>
          <p:cNvSpPr/>
          <p:nvPr/>
        </p:nvSpPr>
        <p:spPr>
          <a:xfrm>
            <a:off x="5615946" y="3887622"/>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9" name="Oval 118">
            <a:extLst>
              <a:ext uri="{FF2B5EF4-FFF2-40B4-BE49-F238E27FC236}">
                <a16:creationId xmlns:a16="http://schemas.microsoft.com/office/drawing/2014/main" id="{E8E87A8A-6158-D689-525A-9019226C02E6}"/>
              </a:ext>
            </a:extLst>
          </p:cNvPr>
          <p:cNvSpPr/>
          <p:nvPr/>
        </p:nvSpPr>
        <p:spPr>
          <a:xfrm>
            <a:off x="5789583" y="263816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Oval 120">
            <a:extLst>
              <a:ext uri="{FF2B5EF4-FFF2-40B4-BE49-F238E27FC236}">
                <a16:creationId xmlns:a16="http://schemas.microsoft.com/office/drawing/2014/main" id="{ECEDDCA8-36CD-7333-B1DE-B7F98F2AC9BF}"/>
              </a:ext>
            </a:extLst>
          </p:cNvPr>
          <p:cNvSpPr/>
          <p:nvPr/>
        </p:nvSpPr>
        <p:spPr>
          <a:xfrm>
            <a:off x="6775083" y="1822529"/>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6" name="Oval 125">
            <a:extLst>
              <a:ext uri="{FF2B5EF4-FFF2-40B4-BE49-F238E27FC236}">
                <a16:creationId xmlns:a16="http://schemas.microsoft.com/office/drawing/2014/main" id="{9F429C89-8DA6-F825-B99B-0EA1A48D7197}"/>
              </a:ext>
            </a:extLst>
          </p:cNvPr>
          <p:cNvSpPr/>
          <p:nvPr/>
        </p:nvSpPr>
        <p:spPr>
          <a:xfrm>
            <a:off x="8251993" y="4997357"/>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9" name="Oval 128">
            <a:extLst>
              <a:ext uri="{FF2B5EF4-FFF2-40B4-BE49-F238E27FC236}">
                <a16:creationId xmlns:a16="http://schemas.microsoft.com/office/drawing/2014/main" id="{95667D01-F8EC-6BA3-7B77-EB4B855B629F}"/>
              </a:ext>
            </a:extLst>
          </p:cNvPr>
          <p:cNvSpPr/>
          <p:nvPr/>
        </p:nvSpPr>
        <p:spPr>
          <a:xfrm>
            <a:off x="8026589" y="2750246"/>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0" name="Oval 129">
            <a:extLst>
              <a:ext uri="{FF2B5EF4-FFF2-40B4-BE49-F238E27FC236}">
                <a16:creationId xmlns:a16="http://schemas.microsoft.com/office/drawing/2014/main" id="{FC476946-AC46-D225-4CE6-4B2251860030}"/>
              </a:ext>
            </a:extLst>
          </p:cNvPr>
          <p:cNvSpPr/>
          <p:nvPr/>
        </p:nvSpPr>
        <p:spPr>
          <a:xfrm>
            <a:off x="8031049" y="2750246"/>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 name="TextBox 116">
            <a:extLst>
              <a:ext uri="{FF2B5EF4-FFF2-40B4-BE49-F238E27FC236}">
                <a16:creationId xmlns:a16="http://schemas.microsoft.com/office/drawing/2014/main" id="{9405B641-5F4B-1F4D-4CC4-83BF0E476CEB}"/>
              </a:ext>
            </a:extLst>
          </p:cNvPr>
          <p:cNvSpPr txBox="1"/>
          <p:nvPr/>
        </p:nvSpPr>
        <p:spPr>
          <a:xfrm>
            <a:off x="343971" y="1453895"/>
            <a:ext cx="5530681" cy="4154984"/>
          </a:xfrm>
          <a:prstGeom prst="rect">
            <a:avLst/>
          </a:prstGeom>
          <a:noFill/>
        </p:spPr>
        <p:txBody>
          <a:bodyPr wrap="none" rtlCol="0">
            <a:spAutoFit/>
          </a:bodyPr>
          <a:lstStyle/>
          <a:p>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visited</a:t>
            </a:r>
          </a:p>
          <a:p>
            <a:r>
              <a:rPr lang="en-US" sz="2400" dirty="0">
                <a:latin typeface="Courier New" panose="02070309020205020404" pitchFamily="49" charset="0"/>
                <a:cs typeface="Courier New" panose="02070309020205020404" pitchFamily="49" charset="0"/>
              </a:rPr>
              <a:t>   record </a:t>
            </a:r>
            <a:r>
              <a:rPr lang="en-US" sz="2400" dirty="0" err="1">
                <a:latin typeface="Courier New" panose="02070309020205020404" pitchFamily="49" charset="0"/>
                <a:cs typeface="Courier New" panose="02070309020205020404" pitchFamily="49" charset="0"/>
              </a:rPr>
              <a:t>curr.start</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   for(v : </a:t>
            </a:r>
            <a:r>
              <a:rPr lang="en-US" sz="2400" dirty="0" err="1">
                <a:latin typeface="Courier New" panose="02070309020205020404" pitchFamily="49" charset="0"/>
                <a:cs typeface="Courier New" panose="02070309020205020404" pitchFamily="49" charset="0"/>
              </a:rPr>
              <a:t>curr.neighbors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if(v is not visited){</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v)</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“done”</a:t>
            </a:r>
          </a:p>
          <a:p>
            <a:r>
              <a:rPr lang="en-US" sz="2400" dirty="0">
                <a:latin typeface="Courier New" panose="02070309020205020404" pitchFamily="49" charset="0"/>
                <a:cs typeface="Courier New" panose="02070309020205020404" pitchFamily="49" charset="0"/>
              </a:rPr>
              <a:t>   record </a:t>
            </a:r>
            <a:r>
              <a:rPr lang="en-US" sz="2400" dirty="0" err="1">
                <a:latin typeface="Courier New" panose="02070309020205020404" pitchFamily="49" charset="0"/>
                <a:cs typeface="Courier New" panose="02070309020205020404" pitchFamily="49" charset="0"/>
              </a:rPr>
              <a:t>curr.end</a:t>
            </a:r>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p:txBody>
      </p:sp>
      <p:sp>
        <p:nvSpPr>
          <p:cNvPr id="3" name="Rectangle 2">
            <a:extLst>
              <a:ext uri="{FF2B5EF4-FFF2-40B4-BE49-F238E27FC236}">
                <a16:creationId xmlns:a16="http://schemas.microsoft.com/office/drawing/2014/main" id="{7B69E746-B708-144D-3798-71AFE67D4081}"/>
              </a:ext>
            </a:extLst>
          </p:cNvPr>
          <p:cNvSpPr/>
          <p:nvPr/>
        </p:nvSpPr>
        <p:spPr>
          <a:xfrm>
            <a:off x="10739943" y="2961492"/>
            <a:ext cx="1232378" cy="37321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A03623-9049-A503-162F-F9ECB9C3CE68}"/>
              </a:ext>
            </a:extLst>
          </p:cNvPr>
          <p:cNvSpPr txBox="1"/>
          <p:nvPr/>
        </p:nvSpPr>
        <p:spPr>
          <a:xfrm>
            <a:off x="9356964" y="6009949"/>
            <a:ext cx="1232378" cy="584775"/>
          </a:xfrm>
          <a:prstGeom prst="rect">
            <a:avLst/>
          </a:prstGeom>
          <a:noFill/>
        </p:spPr>
        <p:txBody>
          <a:bodyPr wrap="square" rtlCol="0">
            <a:spAutoFit/>
          </a:bodyPr>
          <a:lstStyle/>
          <a:p>
            <a:r>
              <a:rPr lang="en-US" sz="3200" dirty="0"/>
              <a:t>Stack</a:t>
            </a:r>
          </a:p>
        </p:txBody>
      </p:sp>
      <p:sp>
        <p:nvSpPr>
          <p:cNvPr id="37" name="Oval 36">
            <a:extLst>
              <a:ext uri="{FF2B5EF4-FFF2-40B4-BE49-F238E27FC236}">
                <a16:creationId xmlns:a16="http://schemas.microsoft.com/office/drawing/2014/main" id="{A0F56FFA-A5C4-A42D-C21A-BD37C45FEB7F}"/>
              </a:ext>
            </a:extLst>
          </p:cNvPr>
          <p:cNvSpPr/>
          <p:nvPr/>
        </p:nvSpPr>
        <p:spPr>
          <a:xfrm>
            <a:off x="9827808" y="297806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a:extLst>
              <a:ext uri="{FF2B5EF4-FFF2-40B4-BE49-F238E27FC236}">
                <a16:creationId xmlns:a16="http://schemas.microsoft.com/office/drawing/2014/main" id="{06F4C72B-94DA-6726-9AEB-1A5CD7554728}"/>
              </a:ext>
            </a:extLst>
          </p:cNvPr>
          <p:cNvSpPr/>
          <p:nvPr/>
        </p:nvSpPr>
        <p:spPr>
          <a:xfrm>
            <a:off x="10778660" y="608033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A; (A,B)</a:t>
            </a:r>
          </a:p>
        </p:txBody>
      </p:sp>
      <p:sp>
        <p:nvSpPr>
          <p:cNvPr id="40" name="Rectangle 39">
            <a:extLst>
              <a:ext uri="{FF2B5EF4-FFF2-40B4-BE49-F238E27FC236}">
                <a16:creationId xmlns:a16="http://schemas.microsoft.com/office/drawing/2014/main" id="{D5ED8239-336E-A7B6-F853-35AFF3138258}"/>
              </a:ext>
            </a:extLst>
          </p:cNvPr>
          <p:cNvSpPr/>
          <p:nvPr/>
        </p:nvSpPr>
        <p:spPr>
          <a:xfrm>
            <a:off x="10778660" y="5475277"/>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B;(B,C) </a:t>
            </a:r>
          </a:p>
        </p:txBody>
      </p:sp>
      <p:sp>
        <p:nvSpPr>
          <p:cNvPr id="41" name="Rectangle 40">
            <a:extLst>
              <a:ext uri="{FF2B5EF4-FFF2-40B4-BE49-F238E27FC236}">
                <a16:creationId xmlns:a16="http://schemas.microsoft.com/office/drawing/2014/main" id="{87368F86-6178-2F55-4B52-BD3E67EF9026}"/>
              </a:ext>
            </a:extLst>
          </p:cNvPr>
          <p:cNvSpPr/>
          <p:nvPr/>
        </p:nvSpPr>
        <p:spPr>
          <a:xfrm>
            <a:off x="10778660" y="487021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C;(C,E) </a:t>
            </a:r>
          </a:p>
        </p:txBody>
      </p:sp>
      <p:sp>
        <p:nvSpPr>
          <p:cNvPr id="43" name="Rectangle 42">
            <a:extLst>
              <a:ext uri="{FF2B5EF4-FFF2-40B4-BE49-F238E27FC236}">
                <a16:creationId xmlns:a16="http://schemas.microsoft.com/office/drawing/2014/main" id="{2F6AE810-D36D-F33E-49B5-9B2AAE9FEAE3}"/>
              </a:ext>
            </a:extLst>
          </p:cNvPr>
          <p:cNvSpPr/>
          <p:nvPr/>
        </p:nvSpPr>
        <p:spPr>
          <a:xfrm>
            <a:off x="10767572" y="426457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E;(E,D) </a:t>
            </a:r>
          </a:p>
        </p:txBody>
      </p:sp>
      <p:sp>
        <p:nvSpPr>
          <p:cNvPr id="44" name="Rectangle 43">
            <a:extLst>
              <a:ext uri="{FF2B5EF4-FFF2-40B4-BE49-F238E27FC236}">
                <a16:creationId xmlns:a16="http://schemas.microsoft.com/office/drawing/2014/main" id="{A6317BC2-757A-698E-842B-2E3512193E10}"/>
              </a:ext>
            </a:extLst>
          </p:cNvPr>
          <p:cNvSpPr/>
          <p:nvPr/>
        </p:nvSpPr>
        <p:spPr>
          <a:xfrm>
            <a:off x="10777001" y="364157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D;(D,F) </a:t>
            </a:r>
          </a:p>
        </p:txBody>
      </p:sp>
      <p:sp>
        <p:nvSpPr>
          <p:cNvPr id="46" name="Rectangle 45">
            <a:extLst>
              <a:ext uri="{FF2B5EF4-FFF2-40B4-BE49-F238E27FC236}">
                <a16:creationId xmlns:a16="http://schemas.microsoft.com/office/drawing/2014/main" id="{AD48C469-ED83-8DAC-28BE-957D56B2BBBE}"/>
              </a:ext>
            </a:extLst>
          </p:cNvPr>
          <p:cNvSpPr/>
          <p:nvPr/>
        </p:nvSpPr>
        <p:spPr>
          <a:xfrm>
            <a:off x="10767572" y="3024666"/>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F </a:t>
            </a:r>
          </a:p>
        </p:txBody>
      </p:sp>
      <p:sp>
        <p:nvSpPr>
          <p:cNvPr id="47" name="TextBox 46">
            <a:extLst>
              <a:ext uri="{FF2B5EF4-FFF2-40B4-BE49-F238E27FC236}">
                <a16:creationId xmlns:a16="http://schemas.microsoft.com/office/drawing/2014/main" id="{6ADBC014-17A2-CCD9-63B0-5E14ED4CA4C0}"/>
              </a:ext>
            </a:extLst>
          </p:cNvPr>
          <p:cNvSpPr txBox="1"/>
          <p:nvPr/>
        </p:nvSpPr>
        <p:spPr>
          <a:xfrm>
            <a:off x="2094271" y="5705361"/>
            <a:ext cx="580103" cy="523220"/>
          </a:xfrm>
          <a:prstGeom prst="rect">
            <a:avLst/>
          </a:prstGeom>
          <a:noFill/>
        </p:spPr>
        <p:txBody>
          <a:bodyPr wrap="square" rtlCol="0">
            <a:spAutoFit/>
          </a:bodyPr>
          <a:lstStyle/>
          <a:p>
            <a:r>
              <a:rPr lang="en-US" sz="2800" dirty="0"/>
              <a:t>F</a:t>
            </a:r>
          </a:p>
        </p:txBody>
      </p:sp>
      <p:sp>
        <p:nvSpPr>
          <p:cNvPr id="49" name="TextBox 48">
            <a:extLst>
              <a:ext uri="{FF2B5EF4-FFF2-40B4-BE49-F238E27FC236}">
                <a16:creationId xmlns:a16="http://schemas.microsoft.com/office/drawing/2014/main" id="{CFEB0A33-A25B-F05C-AD42-3B2AB25C5677}"/>
              </a:ext>
            </a:extLst>
          </p:cNvPr>
          <p:cNvSpPr txBox="1"/>
          <p:nvPr/>
        </p:nvSpPr>
        <p:spPr>
          <a:xfrm>
            <a:off x="2423039" y="5718129"/>
            <a:ext cx="580103" cy="523220"/>
          </a:xfrm>
          <a:prstGeom prst="rect">
            <a:avLst/>
          </a:prstGeom>
          <a:noFill/>
        </p:spPr>
        <p:txBody>
          <a:bodyPr wrap="square" rtlCol="0">
            <a:spAutoFit/>
          </a:bodyPr>
          <a:lstStyle/>
          <a:p>
            <a:r>
              <a:rPr lang="en-US" sz="2800" dirty="0"/>
              <a:t>D</a:t>
            </a:r>
          </a:p>
        </p:txBody>
      </p:sp>
      <p:sp>
        <p:nvSpPr>
          <p:cNvPr id="50" name="Rectangle 49">
            <a:extLst>
              <a:ext uri="{FF2B5EF4-FFF2-40B4-BE49-F238E27FC236}">
                <a16:creationId xmlns:a16="http://schemas.microsoft.com/office/drawing/2014/main" id="{7AC62967-190B-40A4-7BF8-54B31CB94675}"/>
              </a:ext>
            </a:extLst>
          </p:cNvPr>
          <p:cNvSpPr/>
          <p:nvPr/>
        </p:nvSpPr>
        <p:spPr>
          <a:xfrm>
            <a:off x="10777001" y="425589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E;(E,H) </a:t>
            </a:r>
          </a:p>
        </p:txBody>
      </p:sp>
      <p:sp>
        <p:nvSpPr>
          <p:cNvPr id="52" name="Rectangle 51">
            <a:extLst>
              <a:ext uri="{FF2B5EF4-FFF2-40B4-BE49-F238E27FC236}">
                <a16:creationId xmlns:a16="http://schemas.microsoft.com/office/drawing/2014/main" id="{A1C7E6E0-0735-448D-FB74-E7C39D8A5162}"/>
              </a:ext>
            </a:extLst>
          </p:cNvPr>
          <p:cNvSpPr/>
          <p:nvPr/>
        </p:nvSpPr>
        <p:spPr>
          <a:xfrm>
            <a:off x="10767572" y="365025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H;(H,G) </a:t>
            </a:r>
          </a:p>
        </p:txBody>
      </p:sp>
      <p:sp>
        <p:nvSpPr>
          <p:cNvPr id="53" name="TextBox 52">
            <a:extLst>
              <a:ext uri="{FF2B5EF4-FFF2-40B4-BE49-F238E27FC236}">
                <a16:creationId xmlns:a16="http://schemas.microsoft.com/office/drawing/2014/main" id="{27AFE41D-5CB0-A2BE-0883-41E651B5B20C}"/>
              </a:ext>
            </a:extLst>
          </p:cNvPr>
          <p:cNvSpPr txBox="1"/>
          <p:nvPr/>
        </p:nvSpPr>
        <p:spPr>
          <a:xfrm>
            <a:off x="2718238" y="5697884"/>
            <a:ext cx="580103" cy="523220"/>
          </a:xfrm>
          <a:prstGeom prst="rect">
            <a:avLst/>
          </a:prstGeom>
          <a:noFill/>
        </p:spPr>
        <p:txBody>
          <a:bodyPr wrap="square" rtlCol="0">
            <a:spAutoFit/>
          </a:bodyPr>
          <a:lstStyle/>
          <a:p>
            <a:r>
              <a:rPr lang="en-US" sz="2800" dirty="0"/>
              <a:t>G</a:t>
            </a:r>
          </a:p>
        </p:txBody>
      </p:sp>
      <p:sp>
        <p:nvSpPr>
          <p:cNvPr id="55" name="TextBox 54">
            <a:extLst>
              <a:ext uri="{FF2B5EF4-FFF2-40B4-BE49-F238E27FC236}">
                <a16:creationId xmlns:a16="http://schemas.microsoft.com/office/drawing/2014/main" id="{9E51992D-9752-EBC7-A921-304645A1BE29}"/>
              </a:ext>
            </a:extLst>
          </p:cNvPr>
          <p:cNvSpPr txBox="1"/>
          <p:nvPr/>
        </p:nvSpPr>
        <p:spPr>
          <a:xfrm>
            <a:off x="3106717" y="5695169"/>
            <a:ext cx="580103" cy="523220"/>
          </a:xfrm>
          <a:prstGeom prst="rect">
            <a:avLst/>
          </a:prstGeom>
          <a:noFill/>
        </p:spPr>
        <p:txBody>
          <a:bodyPr wrap="square" rtlCol="0">
            <a:spAutoFit/>
          </a:bodyPr>
          <a:lstStyle/>
          <a:p>
            <a:r>
              <a:rPr lang="en-US" sz="2800" dirty="0"/>
              <a:t>H</a:t>
            </a:r>
          </a:p>
        </p:txBody>
      </p:sp>
      <p:sp>
        <p:nvSpPr>
          <p:cNvPr id="56" name="TextBox 55">
            <a:extLst>
              <a:ext uri="{FF2B5EF4-FFF2-40B4-BE49-F238E27FC236}">
                <a16:creationId xmlns:a16="http://schemas.microsoft.com/office/drawing/2014/main" id="{99019CDB-9385-ADF7-5525-B4017A0D8E8C}"/>
              </a:ext>
            </a:extLst>
          </p:cNvPr>
          <p:cNvSpPr txBox="1"/>
          <p:nvPr/>
        </p:nvSpPr>
        <p:spPr>
          <a:xfrm>
            <a:off x="3416128" y="5705788"/>
            <a:ext cx="580103" cy="523220"/>
          </a:xfrm>
          <a:prstGeom prst="rect">
            <a:avLst/>
          </a:prstGeom>
          <a:noFill/>
        </p:spPr>
        <p:txBody>
          <a:bodyPr wrap="square" rtlCol="0">
            <a:spAutoFit/>
          </a:bodyPr>
          <a:lstStyle/>
          <a:p>
            <a:r>
              <a:rPr lang="en-US" sz="2800" dirty="0"/>
              <a:t>E</a:t>
            </a:r>
          </a:p>
        </p:txBody>
      </p:sp>
      <p:sp>
        <p:nvSpPr>
          <p:cNvPr id="58" name="TextBox 57">
            <a:extLst>
              <a:ext uri="{FF2B5EF4-FFF2-40B4-BE49-F238E27FC236}">
                <a16:creationId xmlns:a16="http://schemas.microsoft.com/office/drawing/2014/main" id="{6C0AAF40-36AF-B599-35ED-25039499C616}"/>
              </a:ext>
            </a:extLst>
          </p:cNvPr>
          <p:cNvSpPr txBox="1"/>
          <p:nvPr/>
        </p:nvSpPr>
        <p:spPr>
          <a:xfrm>
            <a:off x="3683178" y="5705361"/>
            <a:ext cx="580103" cy="523220"/>
          </a:xfrm>
          <a:prstGeom prst="rect">
            <a:avLst/>
          </a:prstGeom>
          <a:noFill/>
        </p:spPr>
        <p:txBody>
          <a:bodyPr wrap="square" rtlCol="0">
            <a:spAutoFit/>
          </a:bodyPr>
          <a:lstStyle/>
          <a:p>
            <a:r>
              <a:rPr lang="en-US" sz="2800" dirty="0"/>
              <a:t>C</a:t>
            </a:r>
          </a:p>
        </p:txBody>
      </p:sp>
      <p:sp>
        <p:nvSpPr>
          <p:cNvPr id="59" name="Oval 58">
            <a:extLst>
              <a:ext uri="{FF2B5EF4-FFF2-40B4-BE49-F238E27FC236}">
                <a16:creationId xmlns:a16="http://schemas.microsoft.com/office/drawing/2014/main" id="{598ABA44-0C9F-5ABF-C294-D20FB6ADC2C9}"/>
              </a:ext>
            </a:extLst>
          </p:cNvPr>
          <p:cNvSpPr/>
          <p:nvPr/>
        </p:nvSpPr>
        <p:spPr>
          <a:xfrm>
            <a:off x="9824721" y="294511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extBox 61">
            <a:extLst>
              <a:ext uri="{FF2B5EF4-FFF2-40B4-BE49-F238E27FC236}">
                <a16:creationId xmlns:a16="http://schemas.microsoft.com/office/drawing/2014/main" id="{E4F435A3-034C-EEFB-43C7-AEC21E863078}"/>
              </a:ext>
            </a:extLst>
          </p:cNvPr>
          <p:cNvSpPr txBox="1"/>
          <p:nvPr/>
        </p:nvSpPr>
        <p:spPr>
          <a:xfrm>
            <a:off x="4023782" y="5710717"/>
            <a:ext cx="580103" cy="523220"/>
          </a:xfrm>
          <a:prstGeom prst="rect">
            <a:avLst/>
          </a:prstGeom>
          <a:noFill/>
        </p:spPr>
        <p:txBody>
          <a:bodyPr wrap="square" rtlCol="0">
            <a:spAutoFit/>
          </a:bodyPr>
          <a:lstStyle/>
          <a:p>
            <a:r>
              <a:rPr lang="en-US" sz="2800" dirty="0"/>
              <a:t>B</a:t>
            </a:r>
          </a:p>
        </p:txBody>
      </p:sp>
      <p:sp>
        <p:nvSpPr>
          <p:cNvPr id="64" name="TextBox 63">
            <a:extLst>
              <a:ext uri="{FF2B5EF4-FFF2-40B4-BE49-F238E27FC236}">
                <a16:creationId xmlns:a16="http://schemas.microsoft.com/office/drawing/2014/main" id="{0FD5494B-49A2-533F-D6A1-5AF574AADF46}"/>
              </a:ext>
            </a:extLst>
          </p:cNvPr>
          <p:cNvSpPr txBox="1"/>
          <p:nvPr/>
        </p:nvSpPr>
        <p:spPr>
          <a:xfrm>
            <a:off x="4342583" y="5705361"/>
            <a:ext cx="580103" cy="523220"/>
          </a:xfrm>
          <a:prstGeom prst="rect">
            <a:avLst/>
          </a:prstGeom>
          <a:noFill/>
        </p:spPr>
        <p:txBody>
          <a:bodyPr wrap="square" rtlCol="0">
            <a:spAutoFit/>
          </a:bodyPr>
          <a:lstStyle/>
          <a:p>
            <a:r>
              <a:rPr lang="en-US" sz="2800" dirty="0"/>
              <a:t>A</a:t>
            </a:r>
          </a:p>
        </p:txBody>
      </p:sp>
      <p:sp>
        <p:nvSpPr>
          <p:cNvPr id="65" name="Rectangle 64">
            <a:extLst>
              <a:ext uri="{FF2B5EF4-FFF2-40B4-BE49-F238E27FC236}">
                <a16:creationId xmlns:a16="http://schemas.microsoft.com/office/drawing/2014/main" id="{AB5B3436-EAB0-FE60-233C-E90351D9DA76}"/>
              </a:ext>
            </a:extLst>
          </p:cNvPr>
          <p:cNvSpPr/>
          <p:nvPr/>
        </p:nvSpPr>
        <p:spPr>
          <a:xfrm>
            <a:off x="10777000" y="302725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G </a:t>
            </a:r>
          </a:p>
        </p:txBody>
      </p:sp>
      <p:sp>
        <p:nvSpPr>
          <p:cNvPr id="125" name="Oval 124">
            <a:extLst>
              <a:ext uri="{FF2B5EF4-FFF2-40B4-BE49-F238E27FC236}">
                <a16:creationId xmlns:a16="http://schemas.microsoft.com/office/drawing/2014/main" id="{A84F50EF-D3E2-B220-9165-0FBF3E1B422C}"/>
              </a:ext>
            </a:extLst>
          </p:cNvPr>
          <p:cNvSpPr/>
          <p:nvPr/>
        </p:nvSpPr>
        <p:spPr>
          <a:xfrm>
            <a:off x="8251993" y="500805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Oval 108">
            <a:extLst>
              <a:ext uri="{FF2B5EF4-FFF2-40B4-BE49-F238E27FC236}">
                <a16:creationId xmlns:a16="http://schemas.microsoft.com/office/drawing/2014/main" id="{B3345110-56CA-CC32-7EDB-23F3DDA41B76}"/>
              </a:ext>
            </a:extLst>
          </p:cNvPr>
          <p:cNvSpPr/>
          <p:nvPr/>
        </p:nvSpPr>
        <p:spPr>
          <a:xfrm>
            <a:off x="7490889" y="401586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Oval 112">
            <a:extLst>
              <a:ext uri="{FF2B5EF4-FFF2-40B4-BE49-F238E27FC236}">
                <a16:creationId xmlns:a16="http://schemas.microsoft.com/office/drawing/2014/main" id="{D4CAD989-DE7F-F86F-3C5E-7BE23374113F}"/>
              </a:ext>
            </a:extLst>
          </p:cNvPr>
          <p:cNvSpPr/>
          <p:nvPr/>
        </p:nvSpPr>
        <p:spPr>
          <a:xfrm>
            <a:off x="5631527" y="3855199"/>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Oval 119">
            <a:extLst>
              <a:ext uri="{FF2B5EF4-FFF2-40B4-BE49-F238E27FC236}">
                <a16:creationId xmlns:a16="http://schemas.microsoft.com/office/drawing/2014/main" id="{FFCC6436-62AA-4D15-2A9D-D2540A0DBB29}"/>
              </a:ext>
            </a:extLst>
          </p:cNvPr>
          <p:cNvSpPr/>
          <p:nvPr/>
        </p:nvSpPr>
        <p:spPr>
          <a:xfrm>
            <a:off x="6761668" y="1814411"/>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8" name="Oval 117">
            <a:extLst>
              <a:ext uri="{FF2B5EF4-FFF2-40B4-BE49-F238E27FC236}">
                <a16:creationId xmlns:a16="http://schemas.microsoft.com/office/drawing/2014/main" id="{151540D0-36EB-619F-BA4A-50A6D91EBD6D}"/>
              </a:ext>
            </a:extLst>
          </p:cNvPr>
          <p:cNvSpPr/>
          <p:nvPr/>
        </p:nvSpPr>
        <p:spPr>
          <a:xfrm>
            <a:off x="5817970" y="2669763"/>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989B4512-9DE2-A04F-69CF-4075F92FBF5D}"/>
              </a:ext>
            </a:extLst>
          </p:cNvPr>
          <p:cNvSpPr txBox="1"/>
          <p:nvPr/>
        </p:nvSpPr>
        <p:spPr>
          <a:xfrm>
            <a:off x="9685031" y="2438930"/>
            <a:ext cx="318241" cy="461665"/>
          </a:xfrm>
          <a:prstGeom prst="rect">
            <a:avLst/>
          </a:prstGeom>
          <a:noFill/>
        </p:spPr>
        <p:txBody>
          <a:bodyPr wrap="square" rtlCol="0">
            <a:spAutoFit/>
          </a:bodyPr>
          <a:lstStyle/>
          <a:p>
            <a:r>
              <a:rPr lang="en-US" sz="2400" dirty="0"/>
              <a:t>1</a:t>
            </a:r>
          </a:p>
        </p:txBody>
      </p:sp>
      <p:sp>
        <p:nvSpPr>
          <p:cNvPr id="30" name="TextBox 29">
            <a:extLst>
              <a:ext uri="{FF2B5EF4-FFF2-40B4-BE49-F238E27FC236}">
                <a16:creationId xmlns:a16="http://schemas.microsoft.com/office/drawing/2014/main" id="{9009704E-9D65-5C80-43AE-1EF83257F520}"/>
              </a:ext>
            </a:extLst>
          </p:cNvPr>
          <p:cNvSpPr txBox="1"/>
          <p:nvPr/>
        </p:nvSpPr>
        <p:spPr>
          <a:xfrm>
            <a:off x="9150798" y="3859391"/>
            <a:ext cx="318241" cy="461665"/>
          </a:xfrm>
          <a:prstGeom prst="rect">
            <a:avLst/>
          </a:prstGeom>
          <a:noFill/>
        </p:spPr>
        <p:txBody>
          <a:bodyPr wrap="square" rtlCol="0">
            <a:spAutoFit/>
          </a:bodyPr>
          <a:lstStyle/>
          <a:p>
            <a:r>
              <a:rPr lang="en-US" sz="2400" dirty="0"/>
              <a:t>2</a:t>
            </a:r>
          </a:p>
        </p:txBody>
      </p:sp>
      <p:sp>
        <p:nvSpPr>
          <p:cNvPr id="31" name="TextBox 30">
            <a:extLst>
              <a:ext uri="{FF2B5EF4-FFF2-40B4-BE49-F238E27FC236}">
                <a16:creationId xmlns:a16="http://schemas.microsoft.com/office/drawing/2014/main" id="{87813DEA-ACEC-716F-BFFE-B8051A367621}"/>
              </a:ext>
            </a:extLst>
          </p:cNvPr>
          <p:cNvSpPr txBox="1"/>
          <p:nvPr/>
        </p:nvSpPr>
        <p:spPr>
          <a:xfrm>
            <a:off x="7916906" y="5378046"/>
            <a:ext cx="318241" cy="461665"/>
          </a:xfrm>
          <a:prstGeom prst="rect">
            <a:avLst/>
          </a:prstGeom>
          <a:noFill/>
        </p:spPr>
        <p:txBody>
          <a:bodyPr wrap="square" rtlCol="0">
            <a:spAutoFit/>
          </a:bodyPr>
          <a:lstStyle/>
          <a:p>
            <a:r>
              <a:rPr lang="en-US" sz="2400" dirty="0"/>
              <a:t>3</a:t>
            </a:r>
          </a:p>
        </p:txBody>
      </p:sp>
      <p:sp>
        <p:nvSpPr>
          <p:cNvPr id="32" name="TextBox 31">
            <a:extLst>
              <a:ext uri="{FF2B5EF4-FFF2-40B4-BE49-F238E27FC236}">
                <a16:creationId xmlns:a16="http://schemas.microsoft.com/office/drawing/2014/main" id="{09692107-F3A0-66A9-3799-4444FE019E52}"/>
              </a:ext>
            </a:extLst>
          </p:cNvPr>
          <p:cNvSpPr txBox="1"/>
          <p:nvPr/>
        </p:nvSpPr>
        <p:spPr>
          <a:xfrm>
            <a:off x="7164456" y="4378447"/>
            <a:ext cx="318241" cy="461665"/>
          </a:xfrm>
          <a:prstGeom prst="rect">
            <a:avLst/>
          </a:prstGeom>
          <a:noFill/>
        </p:spPr>
        <p:txBody>
          <a:bodyPr wrap="square" rtlCol="0">
            <a:spAutoFit/>
          </a:bodyPr>
          <a:lstStyle/>
          <a:p>
            <a:r>
              <a:rPr lang="en-US" sz="2400" dirty="0"/>
              <a:t>4</a:t>
            </a:r>
          </a:p>
        </p:txBody>
      </p:sp>
      <p:sp>
        <p:nvSpPr>
          <p:cNvPr id="57" name="TextBox 56">
            <a:extLst>
              <a:ext uri="{FF2B5EF4-FFF2-40B4-BE49-F238E27FC236}">
                <a16:creationId xmlns:a16="http://schemas.microsoft.com/office/drawing/2014/main" id="{E195D854-AC4B-58A1-3765-370815DF3479}"/>
              </a:ext>
            </a:extLst>
          </p:cNvPr>
          <p:cNvSpPr txBox="1"/>
          <p:nvPr/>
        </p:nvSpPr>
        <p:spPr>
          <a:xfrm>
            <a:off x="6632669" y="183516"/>
            <a:ext cx="5215360" cy="1569660"/>
          </a:xfrm>
          <a:prstGeom prst="rect">
            <a:avLst/>
          </a:prstGeom>
          <a:noFill/>
        </p:spPr>
        <p:txBody>
          <a:bodyPr wrap="square" rtlCol="0">
            <a:spAutoFit/>
          </a:bodyPr>
          <a:lstStyle/>
          <a:p>
            <a:r>
              <a:rPr lang="en-US" sz="2400" dirty="0"/>
              <a:t>(A,B), (B,C), (C,E) cause a new vertex to go on the stack.</a:t>
            </a:r>
          </a:p>
          <a:p>
            <a:r>
              <a:rPr lang="en-US" sz="2400" dirty="0"/>
              <a:t>(E,B) goes </a:t>
            </a:r>
            <a:r>
              <a:rPr lang="en-US" sz="2400" b="1" dirty="0"/>
              <a:t>“back”</a:t>
            </a:r>
            <a:r>
              <a:rPr lang="en-US" sz="2400" dirty="0"/>
              <a:t> to an edge that’s already on the stack, but not finished.</a:t>
            </a:r>
          </a:p>
        </p:txBody>
      </p:sp>
    </p:spTree>
    <p:extLst>
      <p:ext uri="{BB962C8B-B14F-4D97-AF65-F5344CB8AC3E}">
        <p14:creationId xmlns:p14="http://schemas.microsoft.com/office/powerpoint/2010/main" val="16167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2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0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29"/>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120"/>
                                        </p:tgtEl>
                                        <p:attrNameLst>
                                          <p:attrName>style.visibility</p:attrName>
                                        </p:attrNameLst>
                                      </p:cBhvr>
                                      <p:to>
                                        <p:strVal val="hidden"/>
                                      </p:to>
                                    </p:set>
                                  </p:childTnLst>
                                </p:cTn>
                              </p:par>
                              <p:par>
                                <p:cTn id="81" presetID="1" presetClass="entr" presetSubtype="0" fill="hold" grpId="2" nodeType="withEffect">
                                  <p:stCondLst>
                                    <p:cond delay="0"/>
                                  </p:stCondLst>
                                  <p:childTnLst>
                                    <p:set>
                                      <p:cBhvr>
                                        <p:cTn id="82" dur="1" fill="hold">
                                          <p:stCondLst>
                                            <p:cond delay="0"/>
                                          </p:stCondLst>
                                        </p:cTn>
                                        <p:tgtEl>
                                          <p:spTgt spid="1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4"/>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13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xit" presetSubtype="0" fill="hold" grpId="3" nodeType="withEffect">
                                  <p:stCondLst>
                                    <p:cond delay="0"/>
                                  </p:stCondLst>
                                  <p:childTnLst>
                                    <p:set>
                                      <p:cBhvr>
                                        <p:cTn id="94" dur="1" fill="hold">
                                          <p:stCondLst>
                                            <p:cond delay="0"/>
                                          </p:stCondLst>
                                        </p:cTn>
                                        <p:tgtEl>
                                          <p:spTgt spid="129"/>
                                        </p:tgtEl>
                                        <p:attrNameLst>
                                          <p:attrName>style.visibility</p:attrName>
                                        </p:attrNameLst>
                                      </p:cBhvr>
                                      <p:to>
                                        <p:strVal val="hidden"/>
                                      </p:to>
                                    </p:set>
                                  </p:childTnLst>
                                </p:cTn>
                              </p:par>
                              <p:par>
                                <p:cTn id="95" presetID="1" presetClass="entr" presetSubtype="0" fill="hold" grpId="2" nodeType="withEffect">
                                  <p:stCondLst>
                                    <p:cond delay="0"/>
                                  </p:stCondLst>
                                  <p:childTnLst>
                                    <p:set>
                                      <p:cBhvr>
                                        <p:cTn id="96" dur="1" fill="hold">
                                          <p:stCondLst>
                                            <p:cond delay="0"/>
                                          </p:stCondLst>
                                        </p:cTn>
                                        <p:tgtEl>
                                          <p:spTgt spid="10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xit" presetSubtype="0" fill="hold" grpId="3" nodeType="withEffect">
                                  <p:stCondLst>
                                    <p:cond delay="0"/>
                                  </p:stCondLst>
                                  <p:childTnLst>
                                    <p:set>
                                      <p:cBhvr>
                                        <p:cTn id="106" dur="1" fill="hold">
                                          <p:stCondLst>
                                            <p:cond delay="0"/>
                                          </p:stCondLst>
                                        </p:cTn>
                                        <p:tgtEl>
                                          <p:spTgt spid="10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4"/>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113"/>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113"/>
                                        </p:tgtEl>
                                        <p:attrNameLst>
                                          <p:attrName>style.visibility</p:attrName>
                                        </p:attrNameLst>
                                      </p:cBhvr>
                                      <p:to>
                                        <p:strVal val="visible"/>
                                      </p:to>
                                    </p:set>
                                  </p:childTnLst>
                                </p:cTn>
                              </p:par>
                              <p:par>
                                <p:cTn id="125" presetID="1" presetClass="exit" presetSubtype="0" fill="hold" grpId="1" nodeType="withEffect">
                                  <p:stCondLst>
                                    <p:cond delay="0"/>
                                  </p:stCondLst>
                                  <p:childTnLst>
                                    <p:set>
                                      <p:cBhvr>
                                        <p:cTn id="126" dur="1" fill="hold">
                                          <p:stCondLst>
                                            <p:cond delay="0"/>
                                          </p:stCondLst>
                                        </p:cTn>
                                        <p:tgtEl>
                                          <p:spTgt spid="118"/>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6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52"/>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11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xit" presetSubtype="0" fill="hold" grpId="3" nodeType="withEffect">
                                  <p:stCondLst>
                                    <p:cond delay="0"/>
                                  </p:stCondLst>
                                  <p:childTnLst>
                                    <p:set>
                                      <p:cBhvr>
                                        <p:cTn id="138" dur="1" fill="hold">
                                          <p:stCondLst>
                                            <p:cond delay="0"/>
                                          </p:stCondLst>
                                        </p:cTn>
                                        <p:tgtEl>
                                          <p:spTgt spid="113"/>
                                        </p:tgtEl>
                                        <p:attrNameLst>
                                          <p:attrName>style.visibility</p:attrName>
                                        </p:attrNameLst>
                                      </p:cBhvr>
                                      <p:to>
                                        <p:strVal val="hidden"/>
                                      </p:to>
                                    </p:set>
                                  </p:childTnLst>
                                </p:cTn>
                              </p:par>
                              <p:par>
                                <p:cTn id="139" presetID="1" presetClass="entr" presetSubtype="0" fill="hold" grpId="4" nodeType="withEffect">
                                  <p:stCondLst>
                                    <p:cond delay="0"/>
                                  </p:stCondLst>
                                  <p:childTnLst>
                                    <p:set>
                                      <p:cBhvr>
                                        <p:cTn id="140" dur="1" fill="hold">
                                          <p:stCondLst>
                                            <p:cond delay="0"/>
                                          </p:stCondLst>
                                        </p:cTn>
                                        <p:tgtEl>
                                          <p:spTgt spid="10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1" nodeType="clickEffect">
                                  <p:stCondLst>
                                    <p:cond delay="0"/>
                                  </p:stCondLst>
                                  <p:childTnLst>
                                    <p:set>
                                      <p:cBhvr>
                                        <p:cTn id="144" dur="1" fill="hold">
                                          <p:stCondLst>
                                            <p:cond delay="0"/>
                                          </p:stCondLst>
                                        </p:cTn>
                                        <p:tgtEl>
                                          <p:spTgt spid="5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3"/>
                                        </p:tgtEl>
                                        <p:attrNameLst>
                                          <p:attrName>style.visibility</p:attrName>
                                        </p:attrNameLst>
                                      </p:cBhvr>
                                      <p:to>
                                        <p:strVal val="hidden"/>
                                      </p:to>
                                    </p:set>
                                  </p:childTnLst>
                                </p:cTn>
                              </p:par>
                              <p:par>
                                <p:cTn id="147" presetID="1" presetClass="exit" presetSubtype="0" fill="hold" grpId="5" nodeType="withEffect">
                                  <p:stCondLst>
                                    <p:cond delay="0"/>
                                  </p:stCondLst>
                                  <p:childTnLst>
                                    <p:set>
                                      <p:cBhvr>
                                        <p:cTn id="148" dur="1" fill="hold">
                                          <p:stCondLst>
                                            <p:cond delay="0"/>
                                          </p:stCondLst>
                                        </p:cTn>
                                        <p:tgtEl>
                                          <p:spTgt spid="109"/>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12"/>
                                        </p:tgtEl>
                                        <p:attrNameLst>
                                          <p:attrName>style.visibility</p:attrName>
                                        </p:attrNameLst>
                                      </p:cBhvr>
                                      <p:to>
                                        <p:strVal val="visible"/>
                                      </p:to>
                                    </p:set>
                                  </p:childTnLst>
                                </p:cTn>
                              </p:par>
                              <p:par>
                                <p:cTn id="153" presetID="1" presetClass="entr" presetSubtype="0" fill="hold" grpId="2" nodeType="withEffect">
                                  <p:stCondLst>
                                    <p:cond delay="0"/>
                                  </p:stCondLst>
                                  <p:childTnLst>
                                    <p:set>
                                      <p:cBhvr>
                                        <p:cTn id="154" dur="1" fill="hold">
                                          <p:stCondLst>
                                            <p:cond delay="0"/>
                                          </p:stCondLst>
                                        </p:cTn>
                                        <p:tgtEl>
                                          <p:spTgt spid="12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8"/>
                                        </p:tgtEl>
                                        <p:attrNameLst>
                                          <p:attrName>style.visibility</p:attrName>
                                        </p:attrNameLst>
                                      </p:cBhvr>
                                      <p:to>
                                        <p:strVal val="visible"/>
                                      </p:to>
                                    </p:set>
                                  </p:childTnLst>
                                </p:cTn>
                              </p:par>
                              <p:par>
                                <p:cTn id="159" presetID="1" presetClass="exit" presetSubtype="0" fill="hold" grpId="3" nodeType="withEffect">
                                  <p:stCondLst>
                                    <p:cond delay="0"/>
                                  </p:stCondLst>
                                  <p:childTnLst>
                                    <p:set>
                                      <p:cBhvr>
                                        <p:cTn id="160" dur="1" fill="hold">
                                          <p:stCondLst>
                                            <p:cond delay="0"/>
                                          </p:stCondLst>
                                        </p:cTn>
                                        <p:tgtEl>
                                          <p:spTgt spid="125"/>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41"/>
                                        </p:tgtEl>
                                        <p:attrNameLst>
                                          <p:attrName>style.visibility</p:attrName>
                                        </p:attrNameLst>
                                      </p:cBhvr>
                                      <p:to>
                                        <p:strVal val="hidden"/>
                                      </p:to>
                                    </p:set>
                                  </p:childTnLst>
                                </p:cTn>
                              </p:par>
                              <p:par>
                                <p:cTn id="163" presetID="1" presetClass="entr" presetSubtype="0" fill="hold" grpId="2" nodeType="withEffect">
                                  <p:stCondLst>
                                    <p:cond delay="0"/>
                                  </p:stCondLst>
                                  <p:childTnLst>
                                    <p:set>
                                      <p:cBhvr>
                                        <p:cTn id="164" dur="1" fill="hold">
                                          <p:stCondLst>
                                            <p:cond delay="0"/>
                                          </p:stCondLst>
                                        </p:cTn>
                                        <p:tgtEl>
                                          <p:spTgt spid="104"/>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2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0"/>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105"/>
                                        </p:tgtEl>
                                        <p:attrNameLst>
                                          <p:attrName>style.visibility</p:attrName>
                                        </p:attrNameLst>
                                      </p:cBhvr>
                                      <p:to>
                                        <p:strVal val="visible"/>
                                      </p:to>
                                    </p:set>
                                  </p:childTnLst>
                                </p:cTn>
                              </p:par>
                              <p:par>
                                <p:cTn id="173" presetID="1" presetClass="exit" presetSubtype="0" fill="hold" grpId="3" nodeType="withEffect">
                                  <p:stCondLst>
                                    <p:cond delay="0"/>
                                  </p:stCondLst>
                                  <p:childTnLst>
                                    <p:set>
                                      <p:cBhvr>
                                        <p:cTn id="174" dur="1" fill="hold">
                                          <p:stCondLst>
                                            <p:cond delay="0"/>
                                          </p:stCondLst>
                                        </p:cTn>
                                        <p:tgtEl>
                                          <p:spTgt spid="104"/>
                                        </p:tgtEl>
                                        <p:attrNameLst>
                                          <p:attrName>style.visibility</p:attrName>
                                        </p:attrNameLst>
                                      </p:cBhvr>
                                      <p:to>
                                        <p:strVal val="hidden"/>
                                      </p:to>
                                    </p:set>
                                  </p:childTnLst>
                                </p:cTn>
                              </p:par>
                              <p:par>
                                <p:cTn id="175" presetID="1" presetClass="entr" presetSubtype="0" fill="hold" grpId="0" nodeType="withEffect">
                                  <p:stCondLst>
                                    <p:cond delay="0"/>
                                  </p:stCondLst>
                                  <p:childTnLst>
                                    <p:set>
                                      <p:cBhvr>
                                        <p:cTn id="176" dur="1" fill="hold">
                                          <p:stCondLst>
                                            <p:cond delay="0"/>
                                          </p:stCondLst>
                                        </p:cTn>
                                        <p:tgtEl>
                                          <p:spTgt spid="62"/>
                                        </p:tgtEl>
                                        <p:attrNameLst>
                                          <p:attrName>style.visibility</p:attrName>
                                        </p:attrNameLst>
                                      </p:cBhvr>
                                      <p:to>
                                        <p:strVal val="visible"/>
                                      </p:to>
                                    </p:set>
                                  </p:childTnLst>
                                </p:cTn>
                              </p:par>
                              <p:par>
                                <p:cTn id="177" presetID="1" presetClass="entr" presetSubtype="0" fill="hold" grpId="2" nodeType="withEffect">
                                  <p:stCondLst>
                                    <p:cond delay="0"/>
                                  </p:stCondLst>
                                  <p:childTnLst>
                                    <p:set>
                                      <p:cBhvr>
                                        <p:cTn id="178" dur="1" fill="hold">
                                          <p:stCondLst>
                                            <p:cond delay="0"/>
                                          </p:stCondLst>
                                        </p:cTn>
                                        <p:tgtEl>
                                          <p:spTgt spid="101"/>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1" nodeType="clickEffect">
                                  <p:stCondLst>
                                    <p:cond delay="0"/>
                                  </p:stCondLst>
                                  <p:childTnLst>
                                    <p:set>
                                      <p:cBhvr>
                                        <p:cTn id="182" dur="1" fill="hold">
                                          <p:stCondLst>
                                            <p:cond delay="0"/>
                                          </p:stCondLst>
                                        </p:cTn>
                                        <p:tgtEl>
                                          <p:spTgt spid="38"/>
                                        </p:tgtEl>
                                        <p:attrNameLst>
                                          <p:attrName>style.visibility</p:attrName>
                                        </p:attrNameLst>
                                      </p:cBhvr>
                                      <p:to>
                                        <p:strVal val="hidden"/>
                                      </p:to>
                                    </p:set>
                                  </p:childTnLst>
                                </p:cTn>
                              </p:par>
                              <p:par>
                                <p:cTn id="183" presetID="1" presetClass="entr" presetSubtype="0" fill="hold" grpId="0" nodeType="withEffect">
                                  <p:stCondLst>
                                    <p:cond delay="0"/>
                                  </p:stCondLst>
                                  <p:childTnLst>
                                    <p:set>
                                      <p:cBhvr>
                                        <p:cTn id="184" dur="1" fill="hold">
                                          <p:stCondLst>
                                            <p:cond delay="0"/>
                                          </p:stCondLst>
                                        </p:cTn>
                                        <p:tgtEl>
                                          <p:spTgt spid="5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childTnLst>
                                </p:cTn>
                              </p:par>
                              <p:par>
                                <p:cTn id="187" presetID="1" presetClass="exit" presetSubtype="0" fill="hold" grpId="3" nodeType="withEffect">
                                  <p:stCondLst>
                                    <p:cond delay="0"/>
                                  </p:stCondLst>
                                  <p:childTnLst>
                                    <p:set>
                                      <p:cBhvr>
                                        <p:cTn id="188" dur="1" fill="hold">
                                          <p:stCondLst>
                                            <p:cond delay="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1" grpId="2" animBg="1"/>
      <p:bldP spid="101" grpId="3" animBg="1"/>
      <p:bldP spid="102" grpId="0" animBg="1"/>
      <p:bldP spid="103" grpId="0" animBg="1"/>
      <p:bldP spid="106" grpId="0" animBg="1"/>
      <p:bldP spid="107" grpId="0" animBg="1"/>
      <p:bldP spid="105" grpId="0" animBg="1"/>
      <p:bldP spid="104" grpId="0" animBg="1"/>
      <p:bldP spid="104" grpId="1" animBg="1"/>
      <p:bldP spid="104" grpId="2" animBg="1"/>
      <p:bldP spid="104" grpId="3" animBg="1"/>
      <p:bldP spid="110" grpId="0" animBg="1"/>
      <p:bldP spid="111" grpId="0" animBg="1"/>
      <p:bldP spid="112" grpId="0" animBg="1"/>
      <p:bldP spid="114" grpId="0" animBg="1"/>
      <p:bldP spid="116" grpId="0" animBg="1"/>
      <p:bldP spid="119" grpId="0" animBg="1"/>
      <p:bldP spid="121" grpId="0" animBg="1"/>
      <p:bldP spid="126" grpId="0" animBg="1"/>
      <p:bldP spid="129" grpId="0" animBg="1"/>
      <p:bldP spid="129" grpId="1" animBg="1"/>
      <p:bldP spid="129" grpId="2" animBg="1"/>
      <p:bldP spid="129" grpId="3" animBg="1"/>
      <p:bldP spid="130" grpId="0" animBg="1"/>
      <p:bldP spid="37" grpId="0" animBg="1"/>
      <p:bldP spid="38" grpId="0" animBg="1"/>
      <p:bldP spid="38" grpId="1" animBg="1"/>
      <p:bldP spid="40" grpId="0" animBg="1"/>
      <p:bldP spid="40" grpId="1" animBg="1"/>
      <p:bldP spid="41" grpId="0" animBg="1"/>
      <p:bldP spid="41" grpId="1" animBg="1"/>
      <p:bldP spid="43" grpId="0" animBg="1"/>
      <p:bldP spid="43" grpId="1" animBg="1"/>
      <p:bldP spid="44" grpId="0" animBg="1"/>
      <p:bldP spid="44" grpId="1" animBg="1"/>
      <p:bldP spid="46" grpId="0" animBg="1"/>
      <p:bldP spid="46" grpId="1" animBg="1"/>
      <p:bldP spid="47" grpId="0"/>
      <p:bldP spid="49" grpId="0"/>
      <p:bldP spid="50" grpId="0" animBg="1"/>
      <p:bldP spid="50" grpId="1" animBg="1"/>
      <p:bldP spid="52" grpId="0" animBg="1"/>
      <p:bldP spid="52" grpId="1" animBg="1"/>
      <p:bldP spid="53" grpId="0"/>
      <p:bldP spid="55" grpId="0"/>
      <p:bldP spid="56" grpId="0"/>
      <p:bldP spid="58" grpId="0"/>
      <p:bldP spid="59" grpId="0" animBg="1"/>
      <p:bldP spid="62" grpId="0"/>
      <p:bldP spid="64" grpId="0"/>
      <p:bldP spid="65" grpId="0" animBg="1"/>
      <p:bldP spid="65" grpId="1" animBg="1"/>
      <p:bldP spid="125" grpId="0" animBg="1"/>
      <p:bldP spid="125" grpId="1" animBg="1"/>
      <p:bldP spid="125" grpId="2" animBg="1"/>
      <p:bldP spid="125" grpId="3" animBg="1"/>
      <p:bldP spid="109" grpId="0" animBg="1"/>
      <p:bldP spid="109" grpId="1" animBg="1"/>
      <p:bldP spid="109" grpId="2" animBg="1"/>
      <p:bldP spid="109" grpId="3" animBg="1"/>
      <p:bldP spid="109" grpId="4" animBg="1"/>
      <p:bldP spid="109" grpId="5" animBg="1"/>
      <p:bldP spid="113" grpId="0" animBg="1"/>
      <p:bldP spid="113" grpId="1" animBg="1"/>
      <p:bldP spid="113" grpId="2" animBg="1"/>
      <p:bldP spid="113" grpId="3" animBg="1"/>
      <p:bldP spid="120" grpId="0" animBg="1"/>
      <p:bldP spid="120" grpId="1" animBg="1"/>
      <p:bldP spid="118" grpId="0" animBg="1"/>
      <p:bldP spid="118" grpId="1" animBg="1"/>
      <p:bldP spid="4" grpId="0"/>
      <p:bldP spid="30" grpId="0"/>
      <p:bldP spid="31" grpId="0"/>
      <p:bldP spid="32"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2788-3289-8976-5117-038C7E4A2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B2320-28A7-63E2-68E3-9DA2781B2346}"/>
              </a:ext>
            </a:extLst>
          </p:cNvPr>
          <p:cNvSpPr>
            <a:spLocks noGrp="1"/>
          </p:cNvSpPr>
          <p:nvPr>
            <p:ph type="title"/>
          </p:nvPr>
        </p:nvSpPr>
        <p:spPr/>
        <p:txBody>
          <a:bodyPr/>
          <a:lstStyle/>
          <a:p>
            <a:r>
              <a:rPr lang="en-US" dirty="0"/>
              <a:t>Depth First Search</a:t>
            </a:r>
          </a:p>
        </p:txBody>
      </p:sp>
      <p:sp>
        <p:nvSpPr>
          <p:cNvPr id="67" name="Content Placeholder 2">
            <a:extLst>
              <a:ext uri="{FF2B5EF4-FFF2-40B4-BE49-F238E27FC236}">
                <a16:creationId xmlns:a16="http://schemas.microsoft.com/office/drawing/2014/main" id="{1875A4BF-1CF7-83DF-BFE8-E39A50E88675}"/>
              </a:ext>
            </a:extLst>
          </p:cNvPr>
          <p:cNvSpPr>
            <a:spLocks noGrp="1"/>
          </p:cNvSpPr>
          <p:nvPr>
            <p:ph idx="1"/>
          </p:nvPr>
        </p:nvSpPr>
        <p:spPr>
          <a:xfrm>
            <a:off x="453788" y="5130226"/>
            <a:ext cx="2348406" cy="1406553"/>
          </a:xfrm>
        </p:spPr>
        <p:txBody>
          <a:bodyPr>
            <a:normAutofit/>
          </a:bodyPr>
          <a:lstStyle/>
          <a:p>
            <a:endParaRPr lang="en-US" sz="2800" dirty="0"/>
          </a:p>
          <a:p>
            <a:r>
              <a:rPr lang="en-US" sz="2800" dirty="0"/>
              <a:t>Finished:</a:t>
            </a:r>
          </a:p>
        </p:txBody>
      </p:sp>
      <p:grpSp>
        <p:nvGrpSpPr>
          <p:cNvPr id="6" name="Group 5">
            <a:extLst>
              <a:ext uri="{FF2B5EF4-FFF2-40B4-BE49-F238E27FC236}">
                <a16:creationId xmlns:a16="http://schemas.microsoft.com/office/drawing/2014/main" id="{920336E1-7A23-5E53-F0D4-1858FD54707C}"/>
              </a:ext>
            </a:extLst>
          </p:cNvPr>
          <p:cNvGrpSpPr/>
          <p:nvPr/>
        </p:nvGrpSpPr>
        <p:grpSpPr>
          <a:xfrm>
            <a:off x="6756961" y="1818985"/>
            <a:ext cx="480054" cy="525671"/>
            <a:chOff x="3099278" y="6175971"/>
            <a:chExt cx="377723" cy="413616"/>
          </a:xfrm>
        </p:grpSpPr>
        <p:sp>
          <p:nvSpPr>
            <p:cNvPr id="7" name="Oval 6">
              <a:extLst>
                <a:ext uri="{FF2B5EF4-FFF2-40B4-BE49-F238E27FC236}">
                  <a16:creationId xmlns:a16="http://schemas.microsoft.com/office/drawing/2014/main" id="{953E0DA0-2174-0E76-87C7-2265758C94C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7D278782-0403-FF2F-413D-27FB7D32CB13}"/>
                </a:ext>
              </a:extLst>
            </p:cNvPr>
            <p:cNvSpPr txBox="1"/>
            <p:nvPr/>
          </p:nvSpPr>
          <p:spPr>
            <a:xfrm>
              <a:off x="3146914" y="6226333"/>
              <a:ext cx="261341" cy="363254"/>
            </a:xfrm>
            <a:prstGeom prst="rect">
              <a:avLst/>
            </a:prstGeom>
            <a:noFill/>
          </p:spPr>
          <p:txBody>
            <a:bodyPr wrap="none" rtlCol="0">
              <a:spAutoFit/>
            </a:bodyPr>
            <a:lstStyle/>
            <a:p>
              <a:r>
                <a:rPr lang="en-US" sz="2400" dirty="0"/>
                <a:t>F</a:t>
              </a:r>
            </a:p>
          </p:txBody>
        </p:sp>
      </p:grpSp>
      <p:grpSp>
        <p:nvGrpSpPr>
          <p:cNvPr id="9" name="Group 8">
            <a:extLst>
              <a:ext uri="{FF2B5EF4-FFF2-40B4-BE49-F238E27FC236}">
                <a16:creationId xmlns:a16="http://schemas.microsoft.com/office/drawing/2014/main" id="{5E363BC4-E252-4B85-627F-D47933B23656}"/>
              </a:ext>
            </a:extLst>
          </p:cNvPr>
          <p:cNvGrpSpPr/>
          <p:nvPr/>
        </p:nvGrpSpPr>
        <p:grpSpPr>
          <a:xfrm>
            <a:off x="9364098" y="4272485"/>
            <a:ext cx="480054" cy="525671"/>
            <a:chOff x="3099278" y="6175971"/>
            <a:chExt cx="377723" cy="413616"/>
          </a:xfrm>
        </p:grpSpPr>
        <p:sp>
          <p:nvSpPr>
            <p:cNvPr id="10" name="Oval 9">
              <a:extLst>
                <a:ext uri="{FF2B5EF4-FFF2-40B4-BE49-F238E27FC236}">
                  <a16:creationId xmlns:a16="http://schemas.microsoft.com/office/drawing/2014/main" id="{C5AF2D36-8C83-ACD0-9583-2F8F2BCACAC8}"/>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2E0B1122-04A9-BFB6-EAE3-15D4465B4597}"/>
                </a:ext>
              </a:extLst>
            </p:cNvPr>
            <p:cNvSpPr txBox="1"/>
            <p:nvPr/>
          </p:nvSpPr>
          <p:spPr>
            <a:xfrm>
              <a:off x="3146914" y="6226333"/>
              <a:ext cx="280261" cy="363254"/>
            </a:xfrm>
            <a:prstGeom prst="rect">
              <a:avLst/>
            </a:prstGeom>
            <a:noFill/>
          </p:spPr>
          <p:txBody>
            <a:bodyPr wrap="none" rtlCol="0">
              <a:spAutoFit/>
            </a:bodyPr>
            <a:lstStyle/>
            <a:p>
              <a:r>
                <a:rPr lang="en-US" sz="2400" dirty="0"/>
                <a:t>B</a:t>
              </a:r>
            </a:p>
          </p:txBody>
        </p:sp>
      </p:grpSp>
      <p:grpSp>
        <p:nvGrpSpPr>
          <p:cNvPr id="12" name="Group 11">
            <a:extLst>
              <a:ext uri="{FF2B5EF4-FFF2-40B4-BE49-F238E27FC236}">
                <a16:creationId xmlns:a16="http://schemas.microsoft.com/office/drawing/2014/main" id="{44AF5CBB-1A56-6E98-A92E-58CA050E46AB}"/>
              </a:ext>
            </a:extLst>
          </p:cNvPr>
          <p:cNvGrpSpPr/>
          <p:nvPr/>
        </p:nvGrpSpPr>
        <p:grpSpPr>
          <a:xfrm>
            <a:off x="8263529" y="4997357"/>
            <a:ext cx="480054" cy="525671"/>
            <a:chOff x="3099278" y="6175971"/>
            <a:chExt cx="377723" cy="413616"/>
          </a:xfrm>
        </p:grpSpPr>
        <p:sp>
          <p:nvSpPr>
            <p:cNvPr id="13" name="Oval 12">
              <a:extLst>
                <a:ext uri="{FF2B5EF4-FFF2-40B4-BE49-F238E27FC236}">
                  <a16:creationId xmlns:a16="http://schemas.microsoft.com/office/drawing/2014/main" id="{B92A6CB4-34F6-219A-8C8A-CC0F40454E28}"/>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FCDF82AB-46EE-9326-4946-6F0D2343126B}"/>
                </a:ext>
              </a:extLst>
            </p:cNvPr>
            <p:cNvSpPr txBox="1"/>
            <p:nvPr/>
          </p:nvSpPr>
          <p:spPr>
            <a:xfrm>
              <a:off x="3146914" y="6226333"/>
              <a:ext cx="295397" cy="363254"/>
            </a:xfrm>
            <a:prstGeom prst="rect">
              <a:avLst/>
            </a:prstGeom>
            <a:noFill/>
          </p:spPr>
          <p:txBody>
            <a:bodyPr wrap="none" rtlCol="0">
              <a:spAutoFit/>
            </a:bodyPr>
            <a:lstStyle/>
            <a:p>
              <a:r>
                <a:rPr lang="en-US" sz="2400" dirty="0"/>
                <a:t>C</a:t>
              </a:r>
            </a:p>
          </p:txBody>
        </p:sp>
      </p:grpSp>
      <p:grpSp>
        <p:nvGrpSpPr>
          <p:cNvPr id="15" name="Group 14">
            <a:extLst>
              <a:ext uri="{FF2B5EF4-FFF2-40B4-BE49-F238E27FC236}">
                <a16:creationId xmlns:a16="http://schemas.microsoft.com/office/drawing/2014/main" id="{93E04CF9-D1DB-8952-9DEC-728E669C4E90}"/>
              </a:ext>
            </a:extLst>
          </p:cNvPr>
          <p:cNvGrpSpPr/>
          <p:nvPr/>
        </p:nvGrpSpPr>
        <p:grpSpPr>
          <a:xfrm>
            <a:off x="8023502" y="2745320"/>
            <a:ext cx="480054" cy="525671"/>
            <a:chOff x="3099278" y="6175971"/>
            <a:chExt cx="377723" cy="413616"/>
          </a:xfrm>
        </p:grpSpPr>
        <p:sp>
          <p:nvSpPr>
            <p:cNvPr id="16" name="Oval 15">
              <a:extLst>
                <a:ext uri="{FF2B5EF4-FFF2-40B4-BE49-F238E27FC236}">
                  <a16:creationId xmlns:a16="http://schemas.microsoft.com/office/drawing/2014/main" id="{53134E7A-5A16-A129-D21D-1AD216602C52}"/>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06219361-8EF6-1018-8C08-BDF28E8617C1}"/>
                </a:ext>
              </a:extLst>
            </p:cNvPr>
            <p:cNvSpPr txBox="1"/>
            <p:nvPr/>
          </p:nvSpPr>
          <p:spPr>
            <a:xfrm>
              <a:off x="3146914" y="6226333"/>
              <a:ext cx="311793" cy="363254"/>
            </a:xfrm>
            <a:prstGeom prst="rect">
              <a:avLst/>
            </a:prstGeom>
            <a:noFill/>
          </p:spPr>
          <p:txBody>
            <a:bodyPr wrap="none" rtlCol="0">
              <a:spAutoFit/>
            </a:bodyPr>
            <a:lstStyle/>
            <a:p>
              <a:r>
                <a:rPr lang="en-US" sz="2400" dirty="0"/>
                <a:t>D</a:t>
              </a:r>
            </a:p>
          </p:txBody>
        </p:sp>
      </p:grpSp>
      <p:grpSp>
        <p:nvGrpSpPr>
          <p:cNvPr id="18" name="Group 17">
            <a:extLst>
              <a:ext uri="{FF2B5EF4-FFF2-40B4-BE49-F238E27FC236}">
                <a16:creationId xmlns:a16="http://schemas.microsoft.com/office/drawing/2014/main" id="{A119ED82-D409-6BE4-D258-B42548D1D205}"/>
              </a:ext>
            </a:extLst>
          </p:cNvPr>
          <p:cNvGrpSpPr/>
          <p:nvPr/>
        </p:nvGrpSpPr>
        <p:grpSpPr>
          <a:xfrm>
            <a:off x="9844152" y="2981936"/>
            <a:ext cx="480054" cy="525671"/>
            <a:chOff x="3099278" y="6175971"/>
            <a:chExt cx="377723" cy="413616"/>
          </a:xfrm>
        </p:grpSpPr>
        <p:sp>
          <p:nvSpPr>
            <p:cNvPr id="19" name="Oval 18">
              <a:extLst>
                <a:ext uri="{FF2B5EF4-FFF2-40B4-BE49-F238E27FC236}">
                  <a16:creationId xmlns:a16="http://schemas.microsoft.com/office/drawing/2014/main" id="{E32DEDC9-BA0E-EE3A-7662-9961D6DB25A3}"/>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79FB4837-3AD3-8B3D-41F1-270A6DF28B56}"/>
                </a:ext>
              </a:extLst>
            </p:cNvPr>
            <p:cNvSpPr txBox="1"/>
            <p:nvPr/>
          </p:nvSpPr>
          <p:spPr>
            <a:xfrm>
              <a:off x="3146914" y="6226333"/>
              <a:ext cx="299180" cy="363254"/>
            </a:xfrm>
            <a:prstGeom prst="rect">
              <a:avLst/>
            </a:prstGeom>
            <a:noFill/>
          </p:spPr>
          <p:txBody>
            <a:bodyPr wrap="none" rtlCol="0">
              <a:spAutoFit/>
            </a:bodyPr>
            <a:lstStyle/>
            <a:p>
              <a:r>
                <a:rPr lang="en-US" sz="2400" dirty="0"/>
                <a:t>A</a:t>
              </a:r>
            </a:p>
          </p:txBody>
        </p:sp>
      </p:grpSp>
      <p:grpSp>
        <p:nvGrpSpPr>
          <p:cNvPr id="21" name="Group 20">
            <a:extLst>
              <a:ext uri="{FF2B5EF4-FFF2-40B4-BE49-F238E27FC236}">
                <a16:creationId xmlns:a16="http://schemas.microsoft.com/office/drawing/2014/main" id="{A0D18225-116B-5738-1414-F5B167AE465E}"/>
              </a:ext>
            </a:extLst>
          </p:cNvPr>
          <p:cNvGrpSpPr/>
          <p:nvPr/>
        </p:nvGrpSpPr>
        <p:grpSpPr>
          <a:xfrm>
            <a:off x="7484133" y="4032457"/>
            <a:ext cx="480054" cy="525671"/>
            <a:chOff x="3099278" y="6175971"/>
            <a:chExt cx="377723" cy="413616"/>
          </a:xfrm>
        </p:grpSpPr>
        <p:sp>
          <p:nvSpPr>
            <p:cNvPr id="22" name="Oval 21">
              <a:extLst>
                <a:ext uri="{FF2B5EF4-FFF2-40B4-BE49-F238E27FC236}">
                  <a16:creationId xmlns:a16="http://schemas.microsoft.com/office/drawing/2014/main" id="{5B74CAA1-F49A-D034-0FE2-BEC3C55188C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E886855D-8A16-C7F5-4FE6-A93A58A1B63F}"/>
                </a:ext>
              </a:extLst>
            </p:cNvPr>
            <p:cNvSpPr txBox="1"/>
            <p:nvPr/>
          </p:nvSpPr>
          <p:spPr>
            <a:xfrm>
              <a:off x="3146914" y="6226333"/>
              <a:ext cx="267648" cy="363254"/>
            </a:xfrm>
            <a:prstGeom prst="rect">
              <a:avLst/>
            </a:prstGeom>
            <a:noFill/>
          </p:spPr>
          <p:txBody>
            <a:bodyPr wrap="none" rtlCol="0">
              <a:spAutoFit/>
            </a:bodyPr>
            <a:lstStyle/>
            <a:p>
              <a:r>
                <a:rPr lang="en-US" sz="2400" dirty="0"/>
                <a:t>E</a:t>
              </a:r>
            </a:p>
          </p:txBody>
        </p:sp>
      </p:grpSp>
      <p:grpSp>
        <p:nvGrpSpPr>
          <p:cNvPr id="24" name="Group 23">
            <a:extLst>
              <a:ext uri="{FF2B5EF4-FFF2-40B4-BE49-F238E27FC236}">
                <a16:creationId xmlns:a16="http://schemas.microsoft.com/office/drawing/2014/main" id="{B17748A7-E79C-AF37-ED2A-501D64A96DB1}"/>
              </a:ext>
            </a:extLst>
          </p:cNvPr>
          <p:cNvGrpSpPr/>
          <p:nvPr/>
        </p:nvGrpSpPr>
        <p:grpSpPr>
          <a:xfrm>
            <a:off x="5809583" y="2681314"/>
            <a:ext cx="480054" cy="525671"/>
            <a:chOff x="3099278" y="6175971"/>
            <a:chExt cx="377723" cy="413616"/>
          </a:xfrm>
        </p:grpSpPr>
        <p:sp>
          <p:nvSpPr>
            <p:cNvPr id="25" name="Oval 24">
              <a:extLst>
                <a:ext uri="{FF2B5EF4-FFF2-40B4-BE49-F238E27FC236}">
                  <a16:creationId xmlns:a16="http://schemas.microsoft.com/office/drawing/2014/main" id="{4A152802-74A7-D82B-9936-FACF46805560}"/>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TextBox 25">
              <a:extLst>
                <a:ext uri="{FF2B5EF4-FFF2-40B4-BE49-F238E27FC236}">
                  <a16:creationId xmlns:a16="http://schemas.microsoft.com/office/drawing/2014/main" id="{BD4CE9FD-9250-6D48-FC85-6EC2CAB36520}"/>
                </a:ext>
              </a:extLst>
            </p:cNvPr>
            <p:cNvSpPr txBox="1"/>
            <p:nvPr/>
          </p:nvSpPr>
          <p:spPr>
            <a:xfrm>
              <a:off x="3146914" y="6226333"/>
              <a:ext cx="309270" cy="363254"/>
            </a:xfrm>
            <a:prstGeom prst="rect">
              <a:avLst/>
            </a:prstGeom>
            <a:noFill/>
          </p:spPr>
          <p:txBody>
            <a:bodyPr wrap="none" rtlCol="0">
              <a:spAutoFit/>
            </a:bodyPr>
            <a:lstStyle/>
            <a:p>
              <a:r>
                <a:rPr lang="en-US" sz="2400" dirty="0"/>
                <a:t>G</a:t>
              </a:r>
            </a:p>
          </p:txBody>
        </p:sp>
      </p:grpSp>
      <p:grpSp>
        <p:nvGrpSpPr>
          <p:cNvPr id="27" name="Group 26">
            <a:extLst>
              <a:ext uri="{FF2B5EF4-FFF2-40B4-BE49-F238E27FC236}">
                <a16:creationId xmlns:a16="http://schemas.microsoft.com/office/drawing/2014/main" id="{B453E5EB-7A99-C066-B483-E16873C87CAD}"/>
              </a:ext>
            </a:extLst>
          </p:cNvPr>
          <p:cNvGrpSpPr/>
          <p:nvPr/>
        </p:nvGrpSpPr>
        <p:grpSpPr>
          <a:xfrm>
            <a:off x="5630097" y="3874162"/>
            <a:ext cx="480054" cy="525671"/>
            <a:chOff x="3099278" y="6175971"/>
            <a:chExt cx="377723" cy="413616"/>
          </a:xfrm>
        </p:grpSpPr>
        <p:sp>
          <p:nvSpPr>
            <p:cNvPr id="28" name="Oval 27">
              <a:extLst>
                <a:ext uri="{FF2B5EF4-FFF2-40B4-BE49-F238E27FC236}">
                  <a16:creationId xmlns:a16="http://schemas.microsoft.com/office/drawing/2014/main" id="{5823D030-2531-2992-8B52-95DCF404045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a:extLst>
                <a:ext uri="{FF2B5EF4-FFF2-40B4-BE49-F238E27FC236}">
                  <a16:creationId xmlns:a16="http://schemas.microsoft.com/office/drawing/2014/main" id="{14E26C02-8611-7633-329B-B721E665A741}"/>
                </a:ext>
              </a:extLst>
            </p:cNvPr>
            <p:cNvSpPr txBox="1"/>
            <p:nvPr/>
          </p:nvSpPr>
          <p:spPr>
            <a:xfrm>
              <a:off x="3146914" y="6226333"/>
              <a:ext cx="313055" cy="363254"/>
            </a:xfrm>
            <a:prstGeom prst="rect">
              <a:avLst/>
            </a:prstGeom>
            <a:noFill/>
          </p:spPr>
          <p:txBody>
            <a:bodyPr wrap="none" rtlCol="0">
              <a:spAutoFit/>
            </a:bodyPr>
            <a:lstStyle/>
            <a:p>
              <a:r>
                <a:rPr lang="en-US" sz="2400" dirty="0"/>
                <a:t>H</a:t>
              </a:r>
            </a:p>
          </p:txBody>
        </p:sp>
      </p:grpSp>
      <p:grpSp>
        <p:nvGrpSpPr>
          <p:cNvPr id="33" name="Group 32">
            <a:extLst>
              <a:ext uri="{FF2B5EF4-FFF2-40B4-BE49-F238E27FC236}">
                <a16:creationId xmlns:a16="http://schemas.microsoft.com/office/drawing/2014/main" id="{99D9810D-7AE9-FE49-55E0-2EB6E5161CCC}"/>
              </a:ext>
            </a:extLst>
          </p:cNvPr>
          <p:cNvGrpSpPr/>
          <p:nvPr/>
        </p:nvGrpSpPr>
        <p:grpSpPr>
          <a:xfrm>
            <a:off x="10960589" y="2299039"/>
            <a:ext cx="480054" cy="525670"/>
            <a:chOff x="3099278" y="6175971"/>
            <a:chExt cx="377723" cy="413615"/>
          </a:xfrm>
        </p:grpSpPr>
        <p:sp>
          <p:nvSpPr>
            <p:cNvPr id="34" name="Oval 33">
              <a:extLst>
                <a:ext uri="{FF2B5EF4-FFF2-40B4-BE49-F238E27FC236}">
                  <a16:creationId xmlns:a16="http://schemas.microsoft.com/office/drawing/2014/main" id="{3479F723-001B-AEC3-C660-5EB7447ABC49}"/>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19311487-3FDA-A7A2-0054-5B5B4375A2CC}"/>
                </a:ext>
              </a:extLst>
            </p:cNvPr>
            <p:cNvSpPr txBox="1"/>
            <p:nvPr/>
          </p:nvSpPr>
          <p:spPr>
            <a:xfrm>
              <a:off x="3174495" y="6226332"/>
              <a:ext cx="227287" cy="363254"/>
            </a:xfrm>
            <a:prstGeom prst="rect">
              <a:avLst/>
            </a:prstGeom>
            <a:noFill/>
          </p:spPr>
          <p:txBody>
            <a:bodyPr wrap="none" rtlCol="0">
              <a:spAutoFit/>
            </a:bodyPr>
            <a:lstStyle/>
            <a:p>
              <a:pPr algn="ctr"/>
              <a:r>
                <a:rPr lang="en-US" sz="2400" dirty="0"/>
                <a:t>J</a:t>
              </a:r>
            </a:p>
          </p:txBody>
        </p:sp>
      </p:grpSp>
      <p:cxnSp>
        <p:nvCxnSpPr>
          <p:cNvPr id="36" name="Straight Connector 35">
            <a:extLst>
              <a:ext uri="{FF2B5EF4-FFF2-40B4-BE49-F238E27FC236}">
                <a16:creationId xmlns:a16="http://schemas.microsoft.com/office/drawing/2014/main" id="{D0F50152-0087-76FA-2975-AF3A7BC702ED}"/>
              </a:ext>
            </a:extLst>
          </p:cNvPr>
          <p:cNvCxnSpPr>
            <a:cxnSpLocks/>
            <a:stCxn id="19" idx="4"/>
            <a:endCxn id="10" idx="7"/>
          </p:cNvCxnSpPr>
          <p:nvPr/>
        </p:nvCxnSpPr>
        <p:spPr>
          <a:xfrm flipH="1">
            <a:off x="9773850" y="3461991"/>
            <a:ext cx="310330" cy="88079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3D5CE7-FC43-600F-C997-E3EE9B6588EF}"/>
              </a:ext>
            </a:extLst>
          </p:cNvPr>
          <p:cNvCxnSpPr>
            <a:cxnSpLocks/>
            <a:stCxn id="10" idx="3"/>
            <a:endCxn id="13" idx="6"/>
          </p:cNvCxnSpPr>
          <p:nvPr/>
        </p:nvCxnSpPr>
        <p:spPr>
          <a:xfrm flipH="1">
            <a:off x="8743583" y="4682237"/>
            <a:ext cx="690816" cy="55514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16F17F-04EF-ACE3-71B6-7B5EB3C68337}"/>
              </a:ext>
            </a:extLst>
          </p:cNvPr>
          <p:cNvCxnSpPr>
            <a:cxnSpLocks/>
            <a:stCxn id="22" idx="5"/>
            <a:endCxn id="13" idx="1"/>
          </p:cNvCxnSpPr>
          <p:nvPr/>
        </p:nvCxnSpPr>
        <p:spPr>
          <a:xfrm>
            <a:off x="7893885" y="4442210"/>
            <a:ext cx="439946" cy="6254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A8392D-3647-1A0F-304A-38804D4C167D}"/>
              </a:ext>
            </a:extLst>
          </p:cNvPr>
          <p:cNvCxnSpPr>
            <a:cxnSpLocks/>
            <a:stCxn id="10" idx="2"/>
            <a:endCxn id="22" idx="6"/>
          </p:cNvCxnSpPr>
          <p:nvPr/>
        </p:nvCxnSpPr>
        <p:spPr>
          <a:xfrm flipH="1" flipV="1">
            <a:off x="7964187" y="4272485"/>
            <a:ext cx="1399911" cy="2400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55F956-293F-9A4D-294A-BEC228EB859F}"/>
              </a:ext>
            </a:extLst>
          </p:cNvPr>
          <p:cNvCxnSpPr>
            <a:cxnSpLocks/>
            <a:stCxn id="16" idx="4"/>
            <a:endCxn id="22" idx="0"/>
          </p:cNvCxnSpPr>
          <p:nvPr/>
        </p:nvCxnSpPr>
        <p:spPr>
          <a:xfrm flipH="1">
            <a:off x="7724160" y="3225374"/>
            <a:ext cx="539369" cy="8070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F01CD5B-A473-2F3A-B5EE-4D57C06AA623}"/>
              </a:ext>
            </a:extLst>
          </p:cNvPr>
          <p:cNvCxnSpPr>
            <a:cxnSpLocks/>
            <a:stCxn id="19" idx="2"/>
            <a:endCxn id="16" idx="6"/>
          </p:cNvCxnSpPr>
          <p:nvPr/>
        </p:nvCxnSpPr>
        <p:spPr>
          <a:xfrm flipH="1" flipV="1">
            <a:off x="8503556" y="2985348"/>
            <a:ext cx="1340596" cy="23661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4394D26-102D-6D98-14CD-E10AD42941F2}"/>
              </a:ext>
            </a:extLst>
          </p:cNvPr>
          <p:cNvCxnSpPr>
            <a:cxnSpLocks/>
            <a:stCxn id="7" idx="6"/>
            <a:endCxn id="16" idx="1"/>
          </p:cNvCxnSpPr>
          <p:nvPr/>
        </p:nvCxnSpPr>
        <p:spPr>
          <a:xfrm>
            <a:off x="7237015" y="2059013"/>
            <a:ext cx="856789" cy="7566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8BA246D-C9CC-AF26-FCCF-49561B100764}"/>
              </a:ext>
            </a:extLst>
          </p:cNvPr>
          <p:cNvCxnSpPr>
            <a:cxnSpLocks/>
            <a:stCxn id="25" idx="4"/>
            <a:endCxn id="28" idx="0"/>
          </p:cNvCxnSpPr>
          <p:nvPr/>
        </p:nvCxnSpPr>
        <p:spPr>
          <a:xfrm flipH="1">
            <a:off x="5870125" y="3161368"/>
            <a:ext cx="179486" cy="71279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705B48F-88B5-8691-6D13-68EFC3E06A9E}"/>
              </a:ext>
            </a:extLst>
          </p:cNvPr>
          <p:cNvCxnSpPr>
            <a:cxnSpLocks/>
            <a:stCxn id="22" idx="2"/>
            <a:endCxn id="28" idx="6"/>
          </p:cNvCxnSpPr>
          <p:nvPr/>
        </p:nvCxnSpPr>
        <p:spPr>
          <a:xfrm flipH="1" flipV="1">
            <a:off x="6110151" y="4114190"/>
            <a:ext cx="1373982" cy="15829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4001C108-09EC-85CD-F47B-3440CE29D1B2}"/>
              </a:ext>
            </a:extLst>
          </p:cNvPr>
          <p:cNvSpPr/>
          <p:nvPr/>
        </p:nvSpPr>
        <p:spPr>
          <a:xfrm>
            <a:off x="9833258" y="296695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 name="Oval 101">
            <a:extLst>
              <a:ext uri="{FF2B5EF4-FFF2-40B4-BE49-F238E27FC236}">
                <a16:creationId xmlns:a16="http://schemas.microsoft.com/office/drawing/2014/main" id="{DF50C666-EDF9-E206-B5AC-DEFB21C9226F}"/>
              </a:ext>
            </a:extLst>
          </p:cNvPr>
          <p:cNvSpPr/>
          <p:nvPr/>
        </p:nvSpPr>
        <p:spPr>
          <a:xfrm>
            <a:off x="8004378" y="273147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Oval 102">
            <a:extLst>
              <a:ext uri="{FF2B5EF4-FFF2-40B4-BE49-F238E27FC236}">
                <a16:creationId xmlns:a16="http://schemas.microsoft.com/office/drawing/2014/main" id="{29CCE2CA-C332-6005-8646-924D3D2D1476}"/>
              </a:ext>
            </a:extLst>
          </p:cNvPr>
          <p:cNvSpPr/>
          <p:nvPr/>
        </p:nvSpPr>
        <p:spPr>
          <a:xfrm>
            <a:off x="9368814" y="427248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Oval 105">
            <a:extLst>
              <a:ext uri="{FF2B5EF4-FFF2-40B4-BE49-F238E27FC236}">
                <a16:creationId xmlns:a16="http://schemas.microsoft.com/office/drawing/2014/main" id="{F5EE64F4-D332-1A4C-CD81-640F78CAA597}"/>
              </a:ext>
            </a:extLst>
          </p:cNvPr>
          <p:cNvSpPr/>
          <p:nvPr/>
        </p:nvSpPr>
        <p:spPr>
          <a:xfrm>
            <a:off x="7488030" y="400265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Oval 106">
            <a:extLst>
              <a:ext uri="{FF2B5EF4-FFF2-40B4-BE49-F238E27FC236}">
                <a16:creationId xmlns:a16="http://schemas.microsoft.com/office/drawing/2014/main" id="{F7791354-90D4-9CB6-5421-B5D5AB0844ED}"/>
              </a:ext>
            </a:extLst>
          </p:cNvPr>
          <p:cNvSpPr/>
          <p:nvPr/>
        </p:nvSpPr>
        <p:spPr>
          <a:xfrm>
            <a:off x="8274915" y="4986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a:extLst>
              <a:ext uri="{FF2B5EF4-FFF2-40B4-BE49-F238E27FC236}">
                <a16:creationId xmlns:a16="http://schemas.microsoft.com/office/drawing/2014/main" id="{6F2DE610-563B-5BBC-DA85-202E102B198A}"/>
              </a:ext>
            </a:extLst>
          </p:cNvPr>
          <p:cNvSpPr/>
          <p:nvPr/>
        </p:nvSpPr>
        <p:spPr>
          <a:xfrm>
            <a:off x="9353204" y="4280230"/>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Oval 103">
            <a:extLst>
              <a:ext uri="{FF2B5EF4-FFF2-40B4-BE49-F238E27FC236}">
                <a16:creationId xmlns:a16="http://schemas.microsoft.com/office/drawing/2014/main" id="{23BF11F3-95C6-007E-4A96-34BA43DFF6A8}"/>
              </a:ext>
            </a:extLst>
          </p:cNvPr>
          <p:cNvSpPr/>
          <p:nvPr/>
        </p:nvSpPr>
        <p:spPr>
          <a:xfrm>
            <a:off x="9353204" y="425589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Oval 109">
            <a:extLst>
              <a:ext uri="{FF2B5EF4-FFF2-40B4-BE49-F238E27FC236}">
                <a16:creationId xmlns:a16="http://schemas.microsoft.com/office/drawing/2014/main" id="{FF8D9E86-19CD-17C2-B18D-68DEBFB42DA6}"/>
              </a:ext>
            </a:extLst>
          </p:cNvPr>
          <p:cNvSpPr/>
          <p:nvPr/>
        </p:nvSpPr>
        <p:spPr>
          <a:xfrm>
            <a:off x="5630616" y="3868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Oval 110">
            <a:extLst>
              <a:ext uri="{FF2B5EF4-FFF2-40B4-BE49-F238E27FC236}">
                <a16:creationId xmlns:a16="http://schemas.microsoft.com/office/drawing/2014/main" id="{348B8D83-0ECE-D7FA-32A5-911F22AEF193}"/>
              </a:ext>
            </a:extLst>
          </p:cNvPr>
          <p:cNvSpPr/>
          <p:nvPr/>
        </p:nvSpPr>
        <p:spPr>
          <a:xfrm>
            <a:off x="6743546" y="1814411"/>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Oval 111">
            <a:extLst>
              <a:ext uri="{FF2B5EF4-FFF2-40B4-BE49-F238E27FC236}">
                <a16:creationId xmlns:a16="http://schemas.microsoft.com/office/drawing/2014/main" id="{78877873-6ECA-4AFD-B0A1-B738F8EFEA6D}"/>
              </a:ext>
            </a:extLst>
          </p:cNvPr>
          <p:cNvSpPr/>
          <p:nvPr/>
        </p:nvSpPr>
        <p:spPr>
          <a:xfrm>
            <a:off x="7484133" y="4027888"/>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4" name="Oval 113">
            <a:extLst>
              <a:ext uri="{FF2B5EF4-FFF2-40B4-BE49-F238E27FC236}">
                <a16:creationId xmlns:a16="http://schemas.microsoft.com/office/drawing/2014/main" id="{CAEC63A8-D1A9-157E-FD1A-40088B6834E5}"/>
              </a:ext>
            </a:extLst>
          </p:cNvPr>
          <p:cNvSpPr/>
          <p:nvPr/>
        </p:nvSpPr>
        <p:spPr>
          <a:xfrm>
            <a:off x="5840458" y="2690374"/>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6" name="Oval 115">
            <a:extLst>
              <a:ext uri="{FF2B5EF4-FFF2-40B4-BE49-F238E27FC236}">
                <a16:creationId xmlns:a16="http://schemas.microsoft.com/office/drawing/2014/main" id="{D9991C3E-CC01-7F2F-C7F1-DEB4F57101E4}"/>
              </a:ext>
            </a:extLst>
          </p:cNvPr>
          <p:cNvSpPr/>
          <p:nvPr/>
        </p:nvSpPr>
        <p:spPr>
          <a:xfrm>
            <a:off x="5615946" y="3887622"/>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9" name="Oval 118">
            <a:extLst>
              <a:ext uri="{FF2B5EF4-FFF2-40B4-BE49-F238E27FC236}">
                <a16:creationId xmlns:a16="http://schemas.microsoft.com/office/drawing/2014/main" id="{41D3D5EF-0101-D526-A1F5-59DAD7C8071B}"/>
              </a:ext>
            </a:extLst>
          </p:cNvPr>
          <p:cNvSpPr/>
          <p:nvPr/>
        </p:nvSpPr>
        <p:spPr>
          <a:xfrm>
            <a:off x="5789583" y="263816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Oval 120">
            <a:extLst>
              <a:ext uri="{FF2B5EF4-FFF2-40B4-BE49-F238E27FC236}">
                <a16:creationId xmlns:a16="http://schemas.microsoft.com/office/drawing/2014/main" id="{3051AB30-2430-2CB6-D773-D6034E7D094A}"/>
              </a:ext>
            </a:extLst>
          </p:cNvPr>
          <p:cNvSpPr/>
          <p:nvPr/>
        </p:nvSpPr>
        <p:spPr>
          <a:xfrm>
            <a:off x="6775083" y="1822529"/>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6" name="Oval 125">
            <a:extLst>
              <a:ext uri="{FF2B5EF4-FFF2-40B4-BE49-F238E27FC236}">
                <a16:creationId xmlns:a16="http://schemas.microsoft.com/office/drawing/2014/main" id="{187E3488-2C59-8145-12C4-86F94EFEAAC7}"/>
              </a:ext>
            </a:extLst>
          </p:cNvPr>
          <p:cNvSpPr/>
          <p:nvPr/>
        </p:nvSpPr>
        <p:spPr>
          <a:xfrm>
            <a:off x="8251993" y="4997357"/>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9" name="Oval 128">
            <a:extLst>
              <a:ext uri="{FF2B5EF4-FFF2-40B4-BE49-F238E27FC236}">
                <a16:creationId xmlns:a16="http://schemas.microsoft.com/office/drawing/2014/main" id="{9C36223E-212E-CA69-C546-2C580BFBA6C4}"/>
              </a:ext>
            </a:extLst>
          </p:cNvPr>
          <p:cNvSpPr/>
          <p:nvPr/>
        </p:nvSpPr>
        <p:spPr>
          <a:xfrm>
            <a:off x="8026589" y="2750246"/>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0" name="Oval 129">
            <a:extLst>
              <a:ext uri="{FF2B5EF4-FFF2-40B4-BE49-F238E27FC236}">
                <a16:creationId xmlns:a16="http://schemas.microsoft.com/office/drawing/2014/main" id="{0C4F96CF-CA81-0D92-7EB9-2DF88D9F094F}"/>
              </a:ext>
            </a:extLst>
          </p:cNvPr>
          <p:cNvSpPr/>
          <p:nvPr/>
        </p:nvSpPr>
        <p:spPr>
          <a:xfrm>
            <a:off x="8031049" y="2750246"/>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 name="TextBox 116">
            <a:extLst>
              <a:ext uri="{FF2B5EF4-FFF2-40B4-BE49-F238E27FC236}">
                <a16:creationId xmlns:a16="http://schemas.microsoft.com/office/drawing/2014/main" id="{FECB1FB8-B4D0-9252-C488-0320B7F57EFB}"/>
              </a:ext>
            </a:extLst>
          </p:cNvPr>
          <p:cNvSpPr txBox="1"/>
          <p:nvPr/>
        </p:nvSpPr>
        <p:spPr>
          <a:xfrm>
            <a:off x="343971" y="1453895"/>
            <a:ext cx="5530681" cy="4154984"/>
          </a:xfrm>
          <a:prstGeom prst="rect">
            <a:avLst/>
          </a:prstGeom>
          <a:noFill/>
        </p:spPr>
        <p:txBody>
          <a:bodyPr wrap="none" rtlCol="0">
            <a:spAutoFit/>
          </a:bodyPr>
          <a:lstStyle/>
          <a:p>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visited</a:t>
            </a:r>
          </a:p>
          <a:p>
            <a:r>
              <a:rPr lang="en-US" sz="2400" dirty="0">
                <a:latin typeface="Courier New" panose="02070309020205020404" pitchFamily="49" charset="0"/>
                <a:cs typeface="Courier New" panose="02070309020205020404" pitchFamily="49" charset="0"/>
              </a:rPr>
              <a:t>   record </a:t>
            </a:r>
            <a:r>
              <a:rPr lang="en-US" sz="2400" dirty="0" err="1">
                <a:latin typeface="Courier New" panose="02070309020205020404" pitchFamily="49" charset="0"/>
                <a:cs typeface="Courier New" panose="02070309020205020404" pitchFamily="49" charset="0"/>
              </a:rPr>
              <a:t>curr.start</a:t>
            </a:r>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   for(v : </a:t>
            </a:r>
            <a:r>
              <a:rPr lang="en-US" sz="2400" dirty="0" err="1">
                <a:latin typeface="Courier New" panose="02070309020205020404" pitchFamily="49" charset="0"/>
                <a:cs typeface="Courier New" panose="02070309020205020404" pitchFamily="49" charset="0"/>
              </a:rPr>
              <a:t>curr.neighbors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if(v is not visited){</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v)</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“done”</a:t>
            </a:r>
          </a:p>
          <a:p>
            <a:r>
              <a:rPr lang="en-US" sz="2400" dirty="0">
                <a:latin typeface="Courier New" panose="02070309020205020404" pitchFamily="49" charset="0"/>
                <a:cs typeface="Courier New" panose="02070309020205020404" pitchFamily="49" charset="0"/>
              </a:rPr>
              <a:t>   record </a:t>
            </a:r>
            <a:r>
              <a:rPr lang="en-US" sz="2400" dirty="0" err="1">
                <a:latin typeface="Courier New" panose="02070309020205020404" pitchFamily="49" charset="0"/>
                <a:cs typeface="Courier New" panose="02070309020205020404" pitchFamily="49" charset="0"/>
              </a:rPr>
              <a:t>curr.end</a:t>
            </a:r>
            <a:endParaRPr lang="en-US" sz="2400" dirty="0">
              <a:latin typeface="Courier New" panose="02070309020205020404" pitchFamily="49" charset="0"/>
              <a:cs typeface="Courier New" panose="02070309020205020404" pitchFamily="49" charset="0"/>
            </a:endParaRPr>
          </a:p>
          <a:p>
            <a:endParaRPr lang="en-US" sz="2400" dirty="0">
              <a:latin typeface="Courier New" panose="02070309020205020404" pitchFamily="49" charset="0"/>
              <a:cs typeface="Courier New" panose="02070309020205020404" pitchFamily="49" charset="0"/>
            </a:endParaRPr>
          </a:p>
        </p:txBody>
      </p:sp>
      <p:sp>
        <p:nvSpPr>
          <p:cNvPr id="3" name="Rectangle 2">
            <a:extLst>
              <a:ext uri="{FF2B5EF4-FFF2-40B4-BE49-F238E27FC236}">
                <a16:creationId xmlns:a16="http://schemas.microsoft.com/office/drawing/2014/main" id="{E91F9269-E7F3-D4A7-719B-ED931CE884C7}"/>
              </a:ext>
            </a:extLst>
          </p:cNvPr>
          <p:cNvSpPr/>
          <p:nvPr/>
        </p:nvSpPr>
        <p:spPr>
          <a:xfrm>
            <a:off x="10739943" y="2961492"/>
            <a:ext cx="1232378" cy="37321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C851DF-F49D-A325-71C9-CC5B94A29BF3}"/>
              </a:ext>
            </a:extLst>
          </p:cNvPr>
          <p:cNvSpPr txBox="1"/>
          <p:nvPr/>
        </p:nvSpPr>
        <p:spPr>
          <a:xfrm>
            <a:off x="9356964" y="6009949"/>
            <a:ext cx="1232378" cy="584775"/>
          </a:xfrm>
          <a:prstGeom prst="rect">
            <a:avLst/>
          </a:prstGeom>
          <a:noFill/>
        </p:spPr>
        <p:txBody>
          <a:bodyPr wrap="square" rtlCol="0">
            <a:spAutoFit/>
          </a:bodyPr>
          <a:lstStyle/>
          <a:p>
            <a:r>
              <a:rPr lang="en-US" sz="3200" dirty="0"/>
              <a:t>Stack</a:t>
            </a:r>
          </a:p>
        </p:txBody>
      </p:sp>
      <p:sp>
        <p:nvSpPr>
          <p:cNvPr id="37" name="Oval 36">
            <a:extLst>
              <a:ext uri="{FF2B5EF4-FFF2-40B4-BE49-F238E27FC236}">
                <a16:creationId xmlns:a16="http://schemas.microsoft.com/office/drawing/2014/main" id="{B7B4382C-2485-C911-CF51-189882990CB3}"/>
              </a:ext>
            </a:extLst>
          </p:cNvPr>
          <p:cNvSpPr/>
          <p:nvPr/>
        </p:nvSpPr>
        <p:spPr>
          <a:xfrm>
            <a:off x="9827808" y="297806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a:extLst>
              <a:ext uri="{FF2B5EF4-FFF2-40B4-BE49-F238E27FC236}">
                <a16:creationId xmlns:a16="http://schemas.microsoft.com/office/drawing/2014/main" id="{C8BDDEFA-70C2-7B03-15FF-A0FDAE9F692C}"/>
              </a:ext>
            </a:extLst>
          </p:cNvPr>
          <p:cNvSpPr/>
          <p:nvPr/>
        </p:nvSpPr>
        <p:spPr>
          <a:xfrm>
            <a:off x="10778660" y="608033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A; (A,B)</a:t>
            </a:r>
          </a:p>
        </p:txBody>
      </p:sp>
      <p:sp>
        <p:nvSpPr>
          <p:cNvPr id="40" name="Rectangle 39">
            <a:extLst>
              <a:ext uri="{FF2B5EF4-FFF2-40B4-BE49-F238E27FC236}">
                <a16:creationId xmlns:a16="http://schemas.microsoft.com/office/drawing/2014/main" id="{CE1D846D-186D-B9BB-1C6F-6F3DDC9F07A5}"/>
              </a:ext>
            </a:extLst>
          </p:cNvPr>
          <p:cNvSpPr/>
          <p:nvPr/>
        </p:nvSpPr>
        <p:spPr>
          <a:xfrm>
            <a:off x="10778660" y="5475277"/>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B;(B,C) </a:t>
            </a:r>
          </a:p>
        </p:txBody>
      </p:sp>
      <p:sp>
        <p:nvSpPr>
          <p:cNvPr id="41" name="Rectangle 40">
            <a:extLst>
              <a:ext uri="{FF2B5EF4-FFF2-40B4-BE49-F238E27FC236}">
                <a16:creationId xmlns:a16="http://schemas.microsoft.com/office/drawing/2014/main" id="{BFB42608-36A7-F3C0-560A-2A2540292C88}"/>
              </a:ext>
            </a:extLst>
          </p:cNvPr>
          <p:cNvSpPr/>
          <p:nvPr/>
        </p:nvSpPr>
        <p:spPr>
          <a:xfrm>
            <a:off x="10778660" y="487021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C;(C,E) </a:t>
            </a:r>
          </a:p>
        </p:txBody>
      </p:sp>
      <p:sp>
        <p:nvSpPr>
          <p:cNvPr id="43" name="Rectangle 42">
            <a:extLst>
              <a:ext uri="{FF2B5EF4-FFF2-40B4-BE49-F238E27FC236}">
                <a16:creationId xmlns:a16="http://schemas.microsoft.com/office/drawing/2014/main" id="{C1718E04-B47C-1169-EB82-B20CACE2E50D}"/>
              </a:ext>
            </a:extLst>
          </p:cNvPr>
          <p:cNvSpPr/>
          <p:nvPr/>
        </p:nvSpPr>
        <p:spPr>
          <a:xfrm>
            <a:off x="10767572" y="426457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E;(E,D) </a:t>
            </a:r>
          </a:p>
        </p:txBody>
      </p:sp>
      <p:sp>
        <p:nvSpPr>
          <p:cNvPr id="44" name="Rectangle 43">
            <a:extLst>
              <a:ext uri="{FF2B5EF4-FFF2-40B4-BE49-F238E27FC236}">
                <a16:creationId xmlns:a16="http://schemas.microsoft.com/office/drawing/2014/main" id="{60BB7874-03AE-32A4-69D5-649E9D557FCF}"/>
              </a:ext>
            </a:extLst>
          </p:cNvPr>
          <p:cNvSpPr/>
          <p:nvPr/>
        </p:nvSpPr>
        <p:spPr>
          <a:xfrm>
            <a:off x="10777001" y="364157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D;(D,F) </a:t>
            </a:r>
          </a:p>
        </p:txBody>
      </p:sp>
      <p:sp>
        <p:nvSpPr>
          <p:cNvPr id="46" name="Rectangle 45">
            <a:extLst>
              <a:ext uri="{FF2B5EF4-FFF2-40B4-BE49-F238E27FC236}">
                <a16:creationId xmlns:a16="http://schemas.microsoft.com/office/drawing/2014/main" id="{A5CD965F-E63E-3F06-FAA7-A54B854A40E3}"/>
              </a:ext>
            </a:extLst>
          </p:cNvPr>
          <p:cNvSpPr/>
          <p:nvPr/>
        </p:nvSpPr>
        <p:spPr>
          <a:xfrm>
            <a:off x="10767572" y="3024666"/>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F </a:t>
            </a:r>
          </a:p>
        </p:txBody>
      </p:sp>
      <p:sp>
        <p:nvSpPr>
          <p:cNvPr id="47" name="TextBox 46">
            <a:extLst>
              <a:ext uri="{FF2B5EF4-FFF2-40B4-BE49-F238E27FC236}">
                <a16:creationId xmlns:a16="http://schemas.microsoft.com/office/drawing/2014/main" id="{2170C767-63C6-F243-FDF1-9967C267F74B}"/>
              </a:ext>
            </a:extLst>
          </p:cNvPr>
          <p:cNvSpPr txBox="1"/>
          <p:nvPr/>
        </p:nvSpPr>
        <p:spPr>
          <a:xfrm>
            <a:off x="2094271" y="5705361"/>
            <a:ext cx="580103" cy="523220"/>
          </a:xfrm>
          <a:prstGeom prst="rect">
            <a:avLst/>
          </a:prstGeom>
          <a:noFill/>
        </p:spPr>
        <p:txBody>
          <a:bodyPr wrap="square" rtlCol="0">
            <a:spAutoFit/>
          </a:bodyPr>
          <a:lstStyle/>
          <a:p>
            <a:r>
              <a:rPr lang="en-US" sz="2800" dirty="0"/>
              <a:t>F</a:t>
            </a:r>
          </a:p>
        </p:txBody>
      </p:sp>
      <p:sp>
        <p:nvSpPr>
          <p:cNvPr id="49" name="TextBox 48">
            <a:extLst>
              <a:ext uri="{FF2B5EF4-FFF2-40B4-BE49-F238E27FC236}">
                <a16:creationId xmlns:a16="http://schemas.microsoft.com/office/drawing/2014/main" id="{7AAE1993-B6B9-D3EE-5E83-0040917AD257}"/>
              </a:ext>
            </a:extLst>
          </p:cNvPr>
          <p:cNvSpPr txBox="1"/>
          <p:nvPr/>
        </p:nvSpPr>
        <p:spPr>
          <a:xfrm>
            <a:off x="2423039" y="5718129"/>
            <a:ext cx="580103" cy="523220"/>
          </a:xfrm>
          <a:prstGeom prst="rect">
            <a:avLst/>
          </a:prstGeom>
          <a:noFill/>
        </p:spPr>
        <p:txBody>
          <a:bodyPr wrap="square" rtlCol="0">
            <a:spAutoFit/>
          </a:bodyPr>
          <a:lstStyle/>
          <a:p>
            <a:r>
              <a:rPr lang="en-US" sz="2800" dirty="0"/>
              <a:t>D</a:t>
            </a:r>
          </a:p>
        </p:txBody>
      </p:sp>
      <p:sp>
        <p:nvSpPr>
          <p:cNvPr id="50" name="Rectangle 49">
            <a:extLst>
              <a:ext uri="{FF2B5EF4-FFF2-40B4-BE49-F238E27FC236}">
                <a16:creationId xmlns:a16="http://schemas.microsoft.com/office/drawing/2014/main" id="{E0C43A40-2C7A-059F-13BF-27D08F02183B}"/>
              </a:ext>
            </a:extLst>
          </p:cNvPr>
          <p:cNvSpPr/>
          <p:nvPr/>
        </p:nvSpPr>
        <p:spPr>
          <a:xfrm>
            <a:off x="10777001" y="425589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E;(E,H) </a:t>
            </a:r>
          </a:p>
        </p:txBody>
      </p:sp>
      <p:sp>
        <p:nvSpPr>
          <p:cNvPr id="52" name="Rectangle 51">
            <a:extLst>
              <a:ext uri="{FF2B5EF4-FFF2-40B4-BE49-F238E27FC236}">
                <a16:creationId xmlns:a16="http://schemas.microsoft.com/office/drawing/2014/main" id="{8F983A02-9D59-0EED-2173-E51490587F0F}"/>
              </a:ext>
            </a:extLst>
          </p:cNvPr>
          <p:cNvSpPr/>
          <p:nvPr/>
        </p:nvSpPr>
        <p:spPr>
          <a:xfrm>
            <a:off x="10767572" y="3650259"/>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H;(H,G) </a:t>
            </a:r>
          </a:p>
        </p:txBody>
      </p:sp>
      <p:sp>
        <p:nvSpPr>
          <p:cNvPr id="53" name="TextBox 52">
            <a:extLst>
              <a:ext uri="{FF2B5EF4-FFF2-40B4-BE49-F238E27FC236}">
                <a16:creationId xmlns:a16="http://schemas.microsoft.com/office/drawing/2014/main" id="{7E545E3F-766C-97E4-C4C6-589D7728848C}"/>
              </a:ext>
            </a:extLst>
          </p:cNvPr>
          <p:cNvSpPr txBox="1"/>
          <p:nvPr/>
        </p:nvSpPr>
        <p:spPr>
          <a:xfrm>
            <a:off x="2718238" y="5697884"/>
            <a:ext cx="580103" cy="523220"/>
          </a:xfrm>
          <a:prstGeom prst="rect">
            <a:avLst/>
          </a:prstGeom>
          <a:noFill/>
        </p:spPr>
        <p:txBody>
          <a:bodyPr wrap="square" rtlCol="0">
            <a:spAutoFit/>
          </a:bodyPr>
          <a:lstStyle/>
          <a:p>
            <a:r>
              <a:rPr lang="en-US" sz="2800" dirty="0"/>
              <a:t>G</a:t>
            </a:r>
          </a:p>
        </p:txBody>
      </p:sp>
      <p:sp>
        <p:nvSpPr>
          <p:cNvPr id="55" name="TextBox 54">
            <a:extLst>
              <a:ext uri="{FF2B5EF4-FFF2-40B4-BE49-F238E27FC236}">
                <a16:creationId xmlns:a16="http://schemas.microsoft.com/office/drawing/2014/main" id="{453DA6B3-698A-9A09-5749-82ABB53041D2}"/>
              </a:ext>
            </a:extLst>
          </p:cNvPr>
          <p:cNvSpPr txBox="1"/>
          <p:nvPr/>
        </p:nvSpPr>
        <p:spPr>
          <a:xfrm>
            <a:off x="3106717" y="5695169"/>
            <a:ext cx="580103" cy="523220"/>
          </a:xfrm>
          <a:prstGeom prst="rect">
            <a:avLst/>
          </a:prstGeom>
          <a:noFill/>
        </p:spPr>
        <p:txBody>
          <a:bodyPr wrap="square" rtlCol="0">
            <a:spAutoFit/>
          </a:bodyPr>
          <a:lstStyle/>
          <a:p>
            <a:r>
              <a:rPr lang="en-US" sz="2800" dirty="0"/>
              <a:t>H</a:t>
            </a:r>
          </a:p>
        </p:txBody>
      </p:sp>
      <p:sp>
        <p:nvSpPr>
          <p:cNvPr id="56" name="TextBox 55">
            <a:extLst>
              <a:ext uri="{FF2B5EF4-FFF2-40B4-BE49-F238E27FC236}">
                <a16:creationId xmlns:a16="http://schemas.microsoft.com/office/drawing/2014/main" id="{E6CAA3B6-A6AB-8CB5-65BD-394B5A3AE9B2}"/>
              </a:ext>
            </a:extLst>
          </p:cNvPr>
          <p:cNvSpPr txBox="1"/>
          <p:nvPr/>
        </p:nvSpPr>
        <p:spPr>
          <a:xfrm>
            <a:off x="3416128" y="5705788"/>
            <a:ext cx="580103" cy="523220"/>
          </a:xfrm>
          <a:prstGeom prst="rect">
            <a:avLst/>
          </a:prstGeom>
          <a:noFill/>
        </p:spPr>
        <p:txBody>
          <a:bodyPr wrap="square" rtlCol="0">
            <a:spAutoFit/>
          </a:bodyPr>
          <a:lstStyle/>
          <a:p>
            <a:r>
              <a:rPr lang="en-US" sz="2800" dirty="0"/>
              <a:t>E</a:t>
            </a:r>
          </a:p>
        </p:txBody>
      </p:sp>
      <p:sp>
        <p:nvSpPr>
          <p:cNvPr id="58" name="TextBox 57">
            <a:extLst>
              <a:ext uri="{FF2B5EF4-FFF2-40B4-BE49-F238E27FC236}">
                <a16:creationId xmlns:a16="http://schemas.microsoft.com/office/drawing/2014/main" id="{A03D25AE-5032-198C-DDFB-5B99D238B34E}"/>
              </a:ext>
            </a:extLst>
          </p:cNvPr>
          <p:cNvSpPr txBox="1"/>
          <p:nvPr/>
        </p:nvSpPr>
        <p:spPr>
          <a:xfrm>
            <a:off x="3683178" y="5705361"/>
            <a:ext cx="580103" cy="523220"/>
          </a:xfrm>
          <a:prstGeom prst="rect">
            <a:avLst/>
          </a:prstGeom>
          <a:noFill/>
        </p:spPr>
        <p:txBody>
          <a:bodyPr wrap="square" rtlCol="0">
            <a:spAutoFit/>
          </a:bodyPr>
          <a:lstStyle/>
          <a:p>
            <a:r>
              <a:rPr lang="en-US" sz="2800" dirty="0"/>
              <a:t>C</a:t>
            </a:r>
          </a:p>
        </p:txBody>
      </p:sp>
      <p:sp>
        <p:nvSpPr>
          <p:cNvPr id="59" name="Oval 58">
            <a:extLst>
              <a:ext uri="{FF2B5EF4-FFF2-40B4-BE49-F238E27FC236}">
                <a16:creationId xmlns:a16="http://schemas.microsoft.com/office/drawing/2014/main" id="{EE4CF7C7-B597-B559-0E34-6D23165EC521}"/>
              </a:ext>
            </a:extLst>
          </p:cNvPr>
          <p:cNvSpPr/>
          <p:nvPr/>
        </p:nvSpPr>
        <p:spPr>
          <a:xfrm>
            <a:off x="9824721" y="294511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extBox 61">
            <a:extLst>
              <a:ext uri="{FF2B5EF4-FFF2-40B4-BE49-F238E27FC236}">
                <a16:creationId xmlns:a16="http://schemas.microsoft.com/office/drawing/2014/main" id="{8EA1E0AC-8149-A11F-4075-44ABE4B4EA14}"/>
              </a:ext>
            </a:extLst>
          </p:cNvPr>
          <p:cNvSpPr txBox="1"/>
          <p:nvPr/>
        </p:nvSpPr>
        <p:spPr>
          <a:xfrm>
            <a:off x="4023782" y="5710717"/>
            <a:ext cx="580103" cy="523220"/>
          </a:xfrm>
          <a:prstGeom prst="rect">
            <a:avLst/>
          </a:prstGeom>
          <a:noFill/>
        </p:spPr>
        <p:txBody>
          <a:bodyPr wrap="square" rtlCol="0">
            <a:spAutoFit/>
          </a:bodyPr>
          <a:lstStyle/>
          <a:p>
            <a:r>
              <a:rPr lang="en-US" sz="2800" dirty="0"/>
              <a:t>B</a:t>
            </a:r>
          </a:p>
        </p:txBody>
      </p:sp>
      <p:sp>
        <p:nvSpPr>
          <p:cNvPr id="64" name="TextBox 63">
            <a:extLst>
              <a:ext uri="{FF2B5EF4-FFF2-40B4-BE49-F238E27FC236}">
                <a16:creationId xmlns:a16="http://schemas.microsoft.com/office/drawing/2014/main" id="{2C832684-9E1C-3A95-607E-3013DA5B6632}"/>
              </a:ext>
            </a:extLst>
          </p:cNvPr>
          <p:cNvSpPr txBox="1"/>
          <p:nvPr/>
        </p:nvSpPr>
        <p:spPr>
          <a:xfrm>
            <a:off x="4342583" y="5705361"/>
            <a:ext cx="580103" cy="523220"/>
          </a:xfrm>
          <a:prstGeom prst="rect">
            <a:avLst/>
          </a:prstGeom>
          <a:noFill/>
        </p:spPr>
        <p:txBody>
          <a:bodyPr wrap="square" rtlCol="0">
            <a:spAutoFit/>
          </a:bodyPr>
          <a:lstStyle/>
          <a:p>
            <a:r>
              <a:rPr lang="en-US" sz="2800" dirty="0"/>
              <a:t>A</a:t>
            </a:r>
          </a:p>
        </p:txBody>
      </p:sp>
      <p:sp>
        <p:nvSpPr>
          <p:cNvPr id="65" name="Rectangle 64">
            <a:extLst>
              <a:ext uri="{FF2B5EF4-FFF2-40B4-BE49-F238E27FC236}">
                <a16:creationId xmlns:a16="http://schemas.microsoft.com/office/drawing/2014/main" id="{6C336B30-ECE2-4A30-997F-0CF0C4F07086}"/>
              </a:ext>
            </a:extLst>
          </p:cNvPr>
          <p:cNvSpPr/>
          <p:nvPr/>
        </p:nvSpPr>
        <p:spPr>
          <a:xfrm>
            <a:off x="10777000" y="3027255"/>
            <a:ext cx="1154943" cy="5836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G </a:t>
            </a:r>
          </a:p>
        </p:txBody>
      </p:sp>
      <p:sp>
        <p:nvSpPr>
          <p:cNvPr id="125" name="Oval 124">
            <a:extLst>
              <a:ext uri="{FF2B5EF4-FFF2-40B4-BE49-F238E27FC236}">
                <a16:creationId xmlns:a16="http://schemas.microsoft.com/office/drawing/2014/main" id="{712CD251-FA80-4607-039D-AFD97D4EC922}"/>
              </a:ext>
            </a:extLst>
          </p:cNvPr>
          <p:cNvSpPr/>
          <p:nvPr/>
        </p:nvSpPr>
        <p:spPr>
          <a:xfrm>
            <a:off x="8251993" y="500805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Oval 108">
            <a:extLst>
              <a:ext uri="{FF2B5EF4-FFF2-40B4-BE49-F238E27FC236}">
                <a16:creationId xmlns:a16="http://schemas.microsoft.com/office/drawing/2014/main" id="{EC00608D-6367-7BCB-674B-902E11601B5E}"/>
              </a:ext>
            </a:extLst>
          </p:cNvPr>
          <p:cNvSpPr/>
          <p:nvPr/>
        </p:nvSpPr>
        <p:spPr>
          <a:xfrm>
            <a:off x="7490889" y="401586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Oval 112">
            <a:extLst>
              <a:ext uri="{FF2B5EF4-FFF2-40B4-BE49-F238E27FC236}">
                <a16:creationId xmlns:a16="http://schemas.microsoft.com/office/drawing/2014/main" id="{9CFBECC7-8B4C-8032-8102-DFA9E016D887}"/>
              </a:ext>
            </a:extLst>
          </p:cNvPr>
          <p:cNvSpPr/>
          <p:nvPr/>
        </p:nvSpPr>
        <p:spPr>
          <a:xfrm>
            <a:off x="5631527" y="3855199"/>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Oval 119">
            <a:extLst>
              <a:ext uri="{FF2B5EF4-FFF2-40B4-BE49-F238E27FC236}">
                <a16:creationId xmlns:a16="http://schemas.microsoft.com/office/drawing/2014/main" id="{989CE7C8-C18A-331B-B156-5F6E2BD4E01F}"/>
              </a:ext>
            </a:extLst>
          </p:cNvPr>
          <p:cNvSpPr/>
          <p:nvPr/>
        </p:nvSpPr>
        <p:spPr>
          <a:xfrm>
            <a:off x="6761668" y="1814411"/>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8" name="Oval 117">
            <a:extLst>
              <a:ext uri="{FF2B5EF4-FFF2-40B4-BE49-F238E27FC236}">
                <a16:creationId xmlns:a16="http://schemas.microsoft.com/office/drawing/2014/main" id="{C4F8CF87-F6A3-2647-D60C-C215FE687D28}"/>
              </a:ext>
            </a:extLst>
          </p:cNvPr>
          <p:cNvSpPr/>
          <p:nvPr/>
        </p:nvSpPr>
        <p:spPr>
          <a:xfrm>
            <a:off x="5817970" y="2669763"/>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6818CF4-DFAA-DECE-D18C-78E9AC1BDF38}"/>
              </a:ext>
            </a:extLst>
          </p:cNvPr>
          <p:cNvSpPr txBox="1"/>
          <p:nvPr/>
        </p:nvSpPr>
        <p:spPr>
          <a:xfrm>
            <a:off x="9685031" y="2438930"/>
            <a:ext cx="318241" cy="461665"/>
          </a:xfrm>
          <a:prstGeom prst="rect">
            <a:avLst/>
          </a:prstGeom>
          <a:noFill/>
        </p:spPr>
        <p:txBody>
          <a:bodyPr wrap="square" rtlCol="0">
            <a:spAutoFit/>
          </a:bodyPr>
          <a:lstStyle/>
          <a:p>
            <a:r>
              <a:rPr lang="en-US" sz="2400" dirty="0"/>
              <a:t>1</a:t>
            </a:r>
          </a:p>
        </p:txBody>
      </p:sp>
      <p:sp>
        <p:nvSpPr>
          <p:cNvPr id="30" name="TextBox 29">
            <a:extLst>
              <a:ext uri="{FF2B5EF4-FFF2-40B4-BE49-F238E27FC236}">
                <a16:creationId xmlns:a16="http://schemas.microsoft.com/office/drawing/2014/main" id="{314CAF98-5C9A-4B8F-B4A2-3F1DF806DAE2}"/>
              </a:ext>
            </a:extLst>
          </p:cNvPr>
          <p:cNvSpPr txBox="1"/>
          <p:nvPr/>
        </p:nvSpPr>
        <p:spPr>
          <a:xfrm>
            <a:off x="9150798" y="3859391"/>
            <a:ext cx="318241" cy="461665"/>
          </a:xfrm>
          <a:prstGeom prst="rect">
            <a:avLst/>
          </a:prstGeom>
          <a:noFill/>
        </p:spPr>
        <p:txBody>
          <a:bodyPr wrap="square" rtlCol="0">
            <a:spAutoFit/>
          </a:bodyPr>
          <a:lstStyle/>
          <a:p>
            <a:r>
              <a:rPr lang="en-US" sz="2400" dirty="0"/>
              <a:t>2</a:t>
            </a:r>
          </a:p>
        </p:txBody>
      </p:sp>
      <p:sp>
        <p:nvSpPr>
          <p:cNvPr id="31" name="TextBox 30">
            <a:extLst>
              <a:ext uri="{FF2B5EF4-FFF2-40B4-BE49-F238E27FC236}">
                <a16:creationId xmlns:a16="http://schemas.microsoft.com/office/drawing/2014/main" id="{75AD67F0-82F2-CED4-61BA-327DAA22248D}"/>
              </a:ext>
            </a:extLst>
          </p:cNvPr>
          <p:cNvSpPr txBox="1"/>
          <p:nvPr/>
        </p:nvSpPr>
        <p:spPr>
          <a:xfrm>
            <a:off x="7916906" y="5378046"/>
            <a:ext cx="318241" cy="461665"/>
          </a:xfrm>
          <a:prstGeom prst="rect">
            <a:avLst/>
          </a:prstGeom>
          <a:noFill/>
        </p:spPr>
        <p:txBody>
          <a:bodyPr wrap="square" rtlCol="0">
            <a:spAutoFit/>
          </a:bodyPr>
          <a:lstStyle/>
          <a:p>
            <a:r>
              <a:rPr lang="en-US" sz="2400" dirty="0"/>
              <a:t>3</a:t>
            </a:r>
          </a:p>
        </p:txBody>
      </p:sp>
      <p:sp>
        <p:nvSpPr>
          <p:cNvPr id="32" name="TextBox 31">
            <a:extLst>
              <a:ext uri="{FF2B5EF4-FFF2-40B4-BE49-F238E27FC236}">
                <a16:creationId xmlns:a16="http://schemas.microsoft.com/office/drawing/2014/main" id="{149F8B0E-F81E-B76A-6B79-41FCCDD863E8}"/>
              </a:ext>
            </a:extLst>
          </p:cNvPr>
          <p:cNvSpPr txBox="1"/>
          <p:nvPr/>
        </p:nvSpPr>
        <p:spPr>
          <a:xfrm>
            <a:off x="7164456" y="4378447"/>
            <a:ext cx="318241" cy="461665"/>
          </a:xfrm>
          <a:prstGeom prst="rect">
            <a:avLst/>
          </a:prstGeom>
          <a:noFill/>
        </p:spPr>
        <p:txBody>
          <a:bodyPr wrap="square" rtlCol="0">
            <a:spAutoFit/>
          </a:bodyPr>
          <a:lstStyle/>
          <a:p>
            <a:r>
              <a:rPr lang="en-US" sz="2400" dirty="0"/>
              <a:t>4</a:t>
            </a:r>
          </a:p>
        </p:txBody>
      </p:sp>
      <p:sp>
        <p:nvSpPr>
          <p:cNvPr id="57" name="TextBox 56">
            <a:extLst>
              <a:ext uri="{FF2B5EF4-FFF2-40B4-BE49-F238E27FC236}">
                <a16:creationId xmlns:a16="http://schemas.microsoft.com/office/drawing/2014/main" id="{7808886B-BC1E-4BCE-C7CD-05E063BD5AE0}"/>
              </a:ext>
            </a:extLst>
          </p:cNvPr>
          <p:cNvSpPr txBox="1"/>
          <p:nvPr/>
        </p:nvSpPr>
        <p:spPr>
          <a:xfrm>
            <a:off x="6632669" y="183516"/>
            <a:ext cx="5215360" cy="1569660"/>
          </a:xfrm>
          <a:prstGeom prst="rect">
            <a:avLst/>
          </a:prstGeom>
          <a:noFill/>
        </p:spPr>
        <p:txBody>
          <a:bodyPr wrap="square" rtlCol="0">
            <a:spAutoFit/>
          </a:bodyPr>
          <a:lstStyle/>
          <a:p>
            <a:r>
              <a:rPr lang="en-US" sz="2400" dirty="0"/>
              <a:t>(A,B), (B,C), (C,E) cause a new vertex to go on the stack.</a:t>
            </a:r>
          </a:p>
          <a:p>
            <a:r>
              <a:rPr lang="en-US" sz="2400" dirty="0"/>
              <a:t>(E,B) goes </a:t>
            </a:r>
            <a:r>
              <a:rPr lang="en-US" sz="2400" b="1" dirty="0"/>
              <a:t>“back”</a:t>
            </a:r>
            <a:r>
              <a:rPr lang="en-US" sz="2400" dirty="0"/>
              <a:t> to an edge that’s already on the stack, but not finished.</a:t>
            </a:r>
          </a:p>
        </p:txBody>
      </p:sp>
      <p:sp>
        <p:nvSpPr>
          <p:cNvPr id="60" name="TextBox 59">
            <a:extLst>
              <a:ext uri="{FF2B5EF4-FFF2-40B4-BE49-F238E27FC236}">
                <a16:creationId xmlns:a16="http://schemas.microsoft.com/office/drawing/2014/main" id="{906CE056-4F4B-CDDE-D860-7DCBB500D4AE}"/>
              </a:ext>
            </a:extLst>
          </p:cNvPr>
          <p:cNvSpPr txBox="1"/>
          <p:nvPr/>
        </p:nvSpPr>
        <p:spPr>
          <a:xfrm>
            <a:off x="7895950" y="2241185"/>
            <a:ext cx="318241" cy="461665"/>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449681A9-D0CC-0B42-B9D8-582E51EC8A8F}"/>
              </a:ext>
            </a:extLst>
          </p:cNvPr>
          <p:cNvSpPr txBox="1"/>
          <p:nvPr/>
        </p:nvSpPr>
        <p:spPr>
          <a:xfrm>
            <a:off x="6540990" y="2269810"/>
            <a:ext cx="318241" cy="461665"/>
          </a:xfrm>
          <a:prstGeom prst="rect">
            <a:avLst/>
          </a:prstGeom>
          <a:noFill/>
        </p:spPr>
        <p:txBody>
          <a:bodyPr wrap="square" rtlCol="0">
            <a:spAutoFit/>
          </a:bodyPr>
          <a:lstStyle/>
          <a:p>
            <a:r>
              <a:rPr lang="en-US" sz="2400" dirty="0"/>
              <a:t>6</a:t>
            </a:r>
          </a:p>
        </p:txBody>
      </p:sp>
      <p:sp>
        <p:nvSpPr>
          <p:cNvPr id="68" name="TextBox 67">
            <a:extLst>
              <a:ext uri="{FF2B5EF4-FFF2-40B4-BE49-F238E27FC236}">
                <a16:creationId xmlns:a16="http://schemas.microsoft.com/office/drawing/2014/main" id="{F256044F-18EF-32B8-DD5C-995A3719F460}"/>
              </a:ext>
            </a:extLst>
          </p:cNvPr>
          <p:cNvSpPr txBox="1"/>
          <p:nvPr/>
        </p:nvSpPr>
        <p:spPr>
          <a:xfrm>
            <a:off x="7002934" y="2288767"/>
            <a:ext cx="318241" cy="461665"/>
          </a:xfrm>
          <a:prstGeom prst="rect">
            <a:avLst/>
          </a:prstGeom>
          <a:noFill/>
        </p:spPr>
        <p:txBody>
          <a:bodyPr wrap="square" rtlCol="0">
            <a:spAutoFit/>
          </a:bodyPr>
          <a:lstStyle/>
          <a:p>
            <a:r>
              <a:rPr lang="en-US" sz="2400" dirty="0"/>
              <a:t>7</a:t>
            </a:r>
          </a:p>
        </p:txBody>
      </p:sp>
      <p:sp>
        <p:nvSpPr>
          <p:cNvPr id="69" name="TextBox 68">
            <a:extLst>
              <a:ext uri="{FF2B5EF4-FFF2-40B4-BE49-F238E27FC236}">
                <a16:creationId xmlns:a16="http://schemas.microsoft.com/office/drawing/2014/main" id="{3B1ABBDC-4E0C-3418-F5D2-A03EB60CD0F3}"/>
              </a:ext>
            </a:extLst>
          </p:cNvPr>
          <p:cNvSpPr txBox="1"/>
          <p:nvPr/>
        </p:nvSpPr>
        <p:spPr>
          <a:xfrm>
            <a:off x="8369733" y="2279195"/>
            <a:ext cx="318241" cy="461665"/>
          </a:xfrm>
          <a:prstGeom prst="rect">
            <a:avLst/>
          </a:prstGeom>
          <a:noFill/>
        </p:spPr>
        <p:txBody>
          <a:bodyPr wrap="square" rtlCol="0">
            <a:spAutoFit/>
          </a:bodyPr>
          <a:lstStyle/>
          <a:p>
            <a:r>
              <a:rPr lang="en-US" sz="2400" dirty="0"/>
              <a:t>8</a:t>
            </a:r>
          </a:p>
        </p:txBody>
      </p:sp>
      <p:sp>
        <p:nvSpPr>
          <p:cNvPr id="70" name="TextBox 69">
            <a:extLst>
              <a:ext uri="{FF2B5EF4-FFF2-40B4-BE49-F238E27FC236}">
                <a16:creationId xmlns:a16="http://schemas.microsoft.com/office/drawing/2014/main" id="{EF10859C-0619-D4EA-5A03-7AA544D98625}"/>
              </a:ext>
            </a:extLst>
          </p:cNvPr>
          <p:cNvSpPr txBox="1"/>
          <p:nvPr/>
        </p:nvSpPr>
        <p:spPr>
          <a:xfrm>
            <a:off x="5379694" y="4255895"/>
            <a:ext cx="318241" cy="461665"/>
          </a:xfrm>
          <a:prstGeom prst="rect">
            <a:avLst/>
          </a:prstGeom>
          <a:noFill/>
        </p:spPr>
        <p:txBody>
          <a:bodyPr wrap="square" rtlCol="0">
            <a:spAutoFit/>
          </a:bodyPr>
          <a:lstStyle/>
          <a:p>
            <a:r>
              <a:rPr lang="en-US" sz="2400" dirty="0"/>
              <a:t>9</a:t>
            </a:r>
          </a:p>
        </p:txBody>
      </p:sp>
      <p:sp>
        <p:nvSpPr>
          <p:cNvPr id="71" name="TextBox 70">
            <a:extLst>
              <a:ext uri="{FF2B5EF4-FFF2-40B4-BE49-F238E27FC236}">
                <a16:creationId xmlns:a16="http://schemas.microsoft.com/office/drawing/2014/main" id="{31CA2F55-8791-9591-41DE-853EEAC3BE9E}"/>
              </a:ext>
            </a:extLst>
          </p:cNvPr>
          <p:cNvSpPr txBox="1"/>
          <p:nvPr/>
        </p:nvSpPr>
        <p:spPr>
          <a:xfrm>
            <a:off x="5695113" y="2288766"/>
            <a:ext cx="505195" cy="461665"/>
          </a:xfrm>
          <a:prstGeom prst="rect">
            <a:avLst/>
          </a:prstGeom>
          <a:noFill/>
        </p:spPr>
        <p:txBody>
          <a:bodyPr wrap="square" rtlCol="0">
            <a:spAutoFit/>
          </a:bodyPr>
          <a:lstStyle/>
          <a:p>
            <a:r>
              <a:rPr lang="en-US" sz="2400" dirty="0"/>
              <a:t>10</a:t>
            </a:r>
          </a:p>
        </p:txBody>
      </p:sp>
      <p:sp>
        <p:nvSpPr>
          <p:cNvPr id="72" name="TextBox 71">
            <a:extLst>
              <a:ext uri="{FF2B5EF4-FFF2-40B4-BE49-F238E27FC236}">
                <a16:creationId xmlns:a16="http://schemas.microsoft.com/office/drawing/2014/main" id="{00D05C7D-981D-2990-4438-B803489E48C4}"/>
              </a:ext>
            </a:extLst>
          </p:cNvPr>
          <p:cNvSpPr txBox="1"/>
          <p:nvPr/>
        </p:nvSpPr>
        <p:spPr>
          <a:xfrm>
            <a:off x="6024689" y="2302583"/>
            <a:ext cx="505195" cy="461665"/>
          </a:xfrm>
          <a:prstGeom prst="rect">
            <a:avLst/>
          </a:prstGeom>
          <a:noFill/>
        </p:spPr>
        <p:txBody>
          <a:bodyPr wrap="square" rtlCol="0">
            <a:spAutoFit/>
          </a:bodyPr>
          <a:lstStyle/>
          <a:p>
            <a:r>
              <a:rPr lang="en-US" sz="2400" dirty="0"/>
              <a:t>11</a:t>
            </a:r>
          </a:p>
        </p:txBody>
      </p:sp>
      <p:sp>
        <p:nvSpPr>
          <p:cNvPr id="73" name="TextBox 72">
            <a:extLst>
              <a:ext uri="{FF2B5EF4-FFF2-40B4-BE49-F238E27FC236}">
                <a16:creationId xmlns:a16="http://schemas.microsoft.com/office/drawing/2014/main" id="{48272B82-C6FA-2CCA-BE47-269DBF698503}"/>
              </a:ext>
            </a:extLst>
          </p:cNvPr>
          <p:cNvSpPr txBox="1"/>
          <p:nvPr/>
        </p:nvSpPr>
        <p:spPr>
          <a:xfrm>
            <a:off x="5881222" y="4300643"/>
            <a:ext cx="505195" cy="461665"/>
          </a:xfrm>
          <a:prstGeom prst="rect">
            <a:avLst/>
          </a:prstGeom>
          <a:noFill/>
        </p:spPr>
        <p:txBody>
          <a:bodyPr wrap="square" rtlCol="0">
            <a:spAutoFit/>
          </a:bodyPr>
          <a:lstStyle/>
          <a:p>
            <a:r>
              <a:rPr lang="en-US" sz="2400" dirty="0"/>
              <a:t>12</a:t>
            </a:r>
          </a:p>
        </p:txBody>
      </p:sp>
      <p:sp>
        <p:nvSpPr>
          <p:cNvPr id="74" name="TextBox 73">
            <a:extLst>
              <a:ext uri="{FF2B5EF4-FFF2-40B4-BE49-F238E27FC236}">
                <a16:creationId xmlns:a16="http://schemas.microsoft.com/office/drawing/2014/main" id="{CD99A396-05D3-F3C6-DD95-E39413328CBE}"/>
              </a:ext>
            </a:extLst>
          </p:cNvPr>
          <p:cNvSpPr txBox="1"/>
          <p:nvPr/>
        </p:nvSpPr>
        <p:spPr>
          <a:xfrm>
            <a:off x="7547257" y="4434814"/>
            <a:ext cx="505195" cy="461665"/>
          </a:xfrm>
          <a:prstGeom prst="rect">
            <a:avLst/>
          </a:prstGeom>
          <a:noFill/>
        </p:spPr>
        <p:txBody>
          <a:bodyPr wrap="square" rtlCol="0">
            <a:spAutoFit/>
          </a:bodyPr>
          <a:lstStyle/>
          <a:p>
            <a:r>
              <a:rPr lang="en-US" sz="2400" dirty="0"/>
              <a:t>13</a:t>
            </a:r>
          </a:p>
        </p:txBody>
      </p:sp>
      <p:sp>
        <p:nvSpPr>
          <p:cNvPr id="75" name="TextBox 74">
            <a:extLst>
              <a:ext uri="{FF2B5EF4-FFF2-40B4-BE49-F238E27FC236}">
                <a16:creationId xmlns:a16="http://schemas.microsoft.com/office/drawing/2014/main" id="{4182B4EB-B9B5-4012-E3E9-4C0DABBD7A45}"/>
              </a:ext>
            </a:extLst>
          </p:cNvPr>
          <p:cNvSpPr txBox="1"/>
          <p:nvPr/>
        </p:nvSpPr>
        <p:spPr>
          <a:xfrm>
            <a:off x="8585278" y="5407108"/>
            <a:ext cx="505195" cy="461665"/>
          </a:xfrm>
          <a:prstGeom prst="rect">
            <a:avLst/>
          </a:prstGeom>
          <a:noFill/>
        </p:spPr>
        <p:txBody>
          <a:bodyPr wrap="square" rtlCol="0">
            <a:spAutoFit/>
          </a:bodyPr>
          <a:lstStyle/>
          <a:p>
            <a:r>
              <a:rPr lang="en-US" sz="2400" dirty="0"/>
              <a:t>14</a:t>
            </a:r>
          </a:p>
        </p:txBody>
      </p:sp>
      <p:sp>
        <p:nvSpPr>
          <p:cNvPr id="76" name="TextBox 75">
            <a:extLst>
              <a:ext uri="{FF2B5EF4-FFF2-40B4-BE49-F238E27FC236}">
                <a16:creationId xmlns:a16="http://schemas.microsoft.com/office/drawing/2014/main" id="{26DCB4C9-94BE-D945-EBA5-512D108DD43C}"/>
              </a:ext>
            </a:extLst>
          </p:cNvPr>
          <p:cNvSpPr txBox="1"/>
          <p:nvPr/>
        </p:nvSpPr>
        <p:spPr>
          <a:xfrm>
            <a:off x="9500943" y="3850307"/>
            <a:ext cx="505195" cy="461665"/>
          </a:xfrm>
          <a:prstGeom prst="rect">
            <a:avLst/>
          </a:prstGeom>
          <a:noFill/>
        </p:spPr>
        <p:txBody>
          <a:bodyPr wrap="square" rtlCol="0">
            <a:spAutoFit/>
          </a:bodyPr>
          <a:lstStyle/>
          <a:p>
            <a:r>
              <a:rPr lang="en-US" sz="2400" dirty="0"/>
              <a:t>15</a:t>
            </a:r>
          </a:p>
        </p:txBody>
      </p:sp>
      <p:sp>
        <p:nvSpPr>
          <p:cNvPr id="77" name="TextBox 76">
            <a:extLst>
              <a:ext uri="{FF2B5EF4-FFF2-40B4-BE49-F238E27FC236}">
                <a16:creationId xmlns:a16="http://schemas.microsoft.com/office/drawing/2014/main" id="{6B1595B7-3EC3-92C3-198E-6C7B811839DB}"/>
              </a:ext>
            </a:extLst>
          </p:cNvPr>
          <p:cNvSpPr txBox="1"/>
          <p:nvPr/>
        </p:nvSpPr>
        <p:spPr>
          <a:xfrm>
            <a:off x="10084180" y="2485314"/>
            <a:ext cx="505195" cy="461665"/>
          </a:xfrm>
          <a:prstGeom prst="rect">
            <a:avLst/>
          </a:prstGeom>
          <a:noFill/>
        </p:spPr>
        <p:txBody>
          <a:bodyPr wrap="square" rtlCol="0">
            <a:spAutoFit/>
          </a:bodyPr>
          <a:lstStyle/>
          <a:p>
            <a:r>
              <a:rPr lang="en-US" sz="2400" dirty="0"/>
              <a:t>16</a:t>
            </a:r>
          </a:p>
        </p:txBody>
      </p:sp>
    </p:spTree>
    <p:extLst>
      <p:ext uri="{BB962C8B-B14F-4D97-AF65-F5344CB8AC3E}">
        <p14:creationId xmlns:p14="http://schemas.microsoft.com/office/powerpoint/2010/main" val="1011238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4608980-A55A-1462-19E0-E11511E48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1B480-85EC-7A5F-EF70-7B5D65158F4B}"/>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64A2C424-9831-DAEC-610C-CF4DFD7054D6}"/>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89296F49-2674-4FF3-3190-0DE33633042D}"/>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9B8435DD-D3C0-984F-1B5F-D8A9685EE2C8}"/>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0BFE629-0673-4F58-E767-B7E2C1314F9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DC0A667-0209-3E69-CB83-CC25041060B6}"/>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7E97011-F612-E57D-A6B5-736F210A3C59}"/>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A79E1918-F3EE-2B57-25D9-B783B7DA6661}"/>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3919CA4D-8A2B-D2E7-6E25-E9D77992EB4E}"/>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DECF5B8-4D09-3813-8FE2-33E45141690E}"/>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611EF4B2-4D89-1F71-6E8F-EFBBC5E6A032}"/>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716C2585-6978-C5D6-24DD-D4131D1D0D0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1815936-6E3D-883C-7EF1-0AEAEED82DA5}"/>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DEFA6F03-3DB4-E4D1-0556-5EC30DB201E2}"/>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9B68011-FB10-C8E3-5E23-8A5CD618971D}"/>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05BB422-74E8-510E-F242-788D1B81AD1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45762B0-1287-37B9-4D88-8E070676E200}"/>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FDB19BD-E982-BA3D-F203-2B6F5C66430C}"/>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4AB88170-41A3-0067-EA11-E1786AEBD7A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395A856-D27F-BE4B-9D99-3764015C591C}"/>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ADE121FE-0244-AFAA-2D46-897FCA0B5758}"/>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0CB969-9FD6-CF90-BF94-87A3BCDDD873}"/>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E8FFB074-06D6-7C9E-D072-A5F6E836A1E1}"/>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4C691BB5-3BC4-01F6-9B78-59FDE2D5D89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3B7EBDC-DEE9-8935-E96E-C06F0030DF95}"/>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D0606058-AF2C-3A55-D6E6-1449276F0098}"/>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6AD8211D-8C2F-C716-2CA7-197C4FFE455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CE84B4-BC5F-15E7-8071-486C9D4AAE9F}"/>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8595C833-3D7E-2A9D-3856-07ED260664DD}"/>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0D27CA04-CB5A-085B-26F9-450FCBF2FD35}"/>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F09902-6244-D912-01D9-29A12F757FF7}"/>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F7783D-ECC9-7F71-6283-7785A1353CD0}"/>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0612D26D-F445-AA03-F443-2EE7FAB7612A}"/>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C8074236-5002-A498-DE2D-6D2EE558DB93}"/>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1AB2DE2E-F1A2-E767-88EE-CEBB80ED3EA4}"/>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0E5CFC3D-B39A-3EE9-5011-7676CA22D30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133D5C78-78F1-7769-2F24-ABF184C2DB7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9F93121D-935A-686D-580F-FBB25A3BA288}"/>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7943669-01E0-9550-735E-01B9A41E4846}"/>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E3FC2D41-FA6C-B727-C5B6-3EE387B7971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48466290-BE66-DB69-CBBC-85BF791A7D61}"/>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3F75E385-1E32-7760-08A1-2C651F5B8E3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08DD7DEF-C443-40CD-88FE-11E2A2B7BF35}"/>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F466BF9B-D2B5-DBE2-EBBB-A14625D7ED46}"/>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A318AA15-D8EB-CB7A-4004-89EE9F707D40}"/>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D49D25C8-4479-B04E-CFF6-733B4C6267C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00C5F1CE-253E-C5A3-3ABF-F6B34DF7DF46}"/>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7173F4B-7D92-D9AE-A8FC-56BE60932865}"/>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99D536D5-7120-88E5-4B71-4FA7BB7274EA}"/>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AC2E9F94-44BF-8DB6-56D8-6030A39E7DC2}"/>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39114E0-4FD5-F9C3-981B-A89A8C556B95}"/>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86589B0D-4FE1-FE8C-3C3D-AA40D6155AA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2E6351CB-4E35-DCE3-FF6D-899AAA74EA1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701674C9-1693-F1CB-3C08-5FAB5FCC3174}"/>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C84B69D5-BE94-CA47-EE5F-FBDE57E82FA6}"/>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1447388-401D-0F84-EF84-057C92F73588}"/>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A254A658-7B68-E47A-DCAE-CD13D7459514}"/>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49F4A2B-BC2C-CB6E-0F75-7F933359C9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6FABBD14-F2BB-487D-F356-F380A9A4A130}"/>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p:sp>
        <p:nvSpPr>
          <p:cNvPr id="66" name="TextBox 65">
            <a:extLst>
              <a:ext uri="{FF2B5EF4-FFF2-40B4-BE49-F238E27FC236}">
                <a16:creationId xmlns:a16="http://schemas.microsoft.com/office/drawing/2014/main" id="{007CF8C0-3CE2-E5BE-6CE4-A88BD4402211}"/>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r>
              <a:rPr lang="en-US" sz="2800" dirty="0" err="1"/>
              <a:t>u’th</a:t>
            </a:r>
            <a:r>
              <a:rPr lang="en-US" sz="2800" dirty="0"/>
              <a:t> element contains a list of neighbors of u.</a:t>
            </a:r>
            <a:endParaRPr lang="en-US" sz="2800" b="1" dirty="0"/>
          </a:p>
          <a:p>
            <a:r>
              <a:rPr lang="en-US" sz="2800" dirty="0"/>
              <a:t>Directed graphs: put the out 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p:sp>
        <p:nvSpPr>
          <p:cNvPr id="3" name="TextBox 2">
            <a:extLst>
              <a:ext uri="{FF2B5EF4-FFF2-40B4-BE49-F238E27FC236}">
                <a16:creationId xmlns:a16="http://schemas.microsoft.com/office/drawing/2014/main" id="{603ACE55-4252-65AD-A013-D29B51422A13}"/>
              </a:ext>
            </a:extLst>
          </p:cNvPr>
          <p:cNvSpPr txBox="1"/>
          <p:nvPr/>
        </p:nvSpPr>
        <p:spPr>
          <a:xfrm>
            <a:off x="8543776" y="5323151"/>
            <a:ext cx="3057343" cy="1384995"/>
          </a:xfrm>
          <a:prstGeom prst="rect">
            <a:avLst/>
          </a:prstGeom>
          <a:noFill/>
        </p:spPr>
        <p:txBody>
          <a:bodyPr wrap="square" rtlCol="0">
            <a:spAutoFit/>
          </a:bodyPr>
          <a:lstStyle/>
          <a:p>
            <a:r>
              <a:rPr lang="en-US" sz="2800" dirty="0"/>
              <a:t>Suppose we use a linked list for each node.</a:t>
            </a:r>
          </a:p>
        </p:txBody>
      </p:sp>
    </p:spTree>
    <p:extLst>
      <p:ext uri="{BB962C8B-B14F-4D97-AF65-F5344CB8AC3E}">
        <p14:creationId xmlns:p14="http://schemas.microsoft.com/office/powerpoint/2010/main" val="2310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lstStyle/>
          <a:p>
            <a:r>
              <a:rPr lang="en-US" dirty="0"/>
              <a:t>Current node:</a:t>
            </a:r>
          </a:p>
          <a:p>
            <a:r>
              <a:rPr lang="en-US" dirty="0"/>
              <a:t>Queue:</a:t>
            </a:r>
          </a:p>
          <a:p>
            <a:r>
              <a:rPr lang="en-US" dirty="0"/>
              <a:t>Finished:</a:t>
            </a:r>
          </a:p>
        </p:txBody>
      </p:sp>
      <p:grpSp>
        <p:nvGrpSpPr>
          <p:cNvPr id="6" name="Group 5"/>
          <p:cNvGrpSpPr/>
          <p:nvPr/>
        </p:nvGrpSpPr>
        <p:grpSpPr>
          <a:xfrm>
            <a:off x="8962369" y="2253089"/>
            <a:ext cx="377723" cy="388916"/>
            <a:chOff x="3099278" y="6175971"/>
            <a:chExt cx="377723" cy="388916"/>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82450" cy="338554"/>
            </a:xfrm>
            <a:prstGeom prst="rect">
              <a:avLst/>
            </a:prstGeom>
            <a:noFill/>
          </p:spPr>
          <p:txBody>
            <a:bodyPr wrap="none" rtlCol="0">
              <a:spAutoFit/>
            </a:bodyPr>
            <a:lstStyle/>
            <a:p>
              <a:r>
                <a:rPr lang="en-US" sz="1600" dirty="0"/>
                <a:t>F</a:t>
              </a:r>
            </a:p>
          </p:txBody>
        </p:sp>
      </p:grpSp>
      <p:grpSp>
        <p:nvGrpSpPr>
          <p:cNvPr id="9" name="Group 8"/>
          <p:cNvGrpSpPr/>
          <p:nvPr/>
        </p:nvGrpSpPr>
        <p:grpSpPr>
          <a:xfrm>
            <a:off x="11013754" y="4183587"/>
            <a:ext cx="377723" cy="388916"/>
            <a:chOff x="3099278" y="6175971"/>
            <a:chExt cx="377723" cy="388916"/>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300082" cy="338554"/>
            </a:xfrm>
            <a:prstGeom prst="rect">
              <a:avLst/>
            </a:prstGeom>
            <a:noFill/>
          </p:spPr>
          <p:txBody>
            <a:bodyPr wrap="none" rtlCol="0">
              <a:spAutoFit/>
            </a:bodyPr>
            <a:lstStyle/>
            <a:p>
              <a:r>
                <a:rPr lang="en-US" sz="1600" dirty="0"/>
                <a:t>B</a:t>
              </a:r>
            </a:p>
          </p:txBody>
        </p:sp>
      </p:grpSp>
      <p:grpSp>
        <p:nvGrpSpPr>
          <p:cNvPr id="12" name="Group 11"/>
          <p:cNvGrpSpPr/>
          <p:nvPr/>
        </p:nvGrpSpPr>
        <p:grpSpPr>
          <a:xfrm>
            <a:off x="10147789" y="4753941"/>
            <a:ext cx="377723" cy="388916"/>
            <a:chOff x="3099278" y="6175971"/>
            <a:chExt cx="377723" cy="388916"/>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311304" cy="338554"/>
            </a:xfrm>
            <a:prstGeom prst="rect">
              <a:avLst/>
            </a:prstGeom>
            <a:noFill/>
          </p:spPr>
          <p:txBody>
            <a:bodyPr wrap="none" rtlCol="0">
              <a:spAutoFit/>
            </a:bodyPr>
            <a:lstStyle/>
            <a:p>
              <a:r>
                <a:rPr lang="en-US" sz="1600" dirty="0"/>
                <a:t>C</a:t>
              </a:r>
            </a:p>
          </p:txBody>
        </p:sp>
      </p:grpSp>
      <p:grpSp>
        <p:nvGrpSpPr>
          <p:cNvPr id="15" name="Group 14"/>
          <p:cNvGrpSpPr/>
          <p:nvPr/>
        </p:nvGrpSpPr>
        <p:grpSpPr>
          <a:xfrm>
            <a:off x="9958927" y="2981961"/>
            <a:ext cx="377723" cy="388916"/>
            <a:chOff x="3099278" y="6175971"/>
            <a:chExt cx="377723" cy="388916"/>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325730" cy="338554"/>
            </a:xfrm>
            <a:prstGeom prst="rect">
              <a:avLst/>
            </a:prstGeom>
            <a:noFill/>
          </p:spPr>
          <p:txBody>
            <a:bodyPr wrap="none" rtlCol="0">
              <a:spAutoFit/>
            </a:bodyPr>
            <a:lstStyle/>
            <a:p>
              <a:r>
                <a:rPr lang="en-US" sz="1600" dirty="0"/>
                <a:t>D</a:t>
              </a:r>
            </a:p>
          </p:txBody>
        </p:sp>
      </p:grpSp>
      <p:grpSp>
        <p:nvGrpSpPr>
          <p:cNvPr id="18" name="Group 17"/>
          <p:cNvGrpSpPr/>
          <p:nvPr/>
        </p:nvGrpSpPr>
        <p:grpSpPr>
          <a:xfrm>
            <a:off x="11391477" y="3168139"/>
            <a:ext cx="377723" cy="388916"/>
            <a:chOff x="3099278" y="6175971"/>
            <a:chExt cx="377723" cy="388916"/>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314510" cy="338554"/>
            </a:xfrm>
            <a:prstGeom prst="rect">
              <a:avLst/>
            </a:prstGeom>
            <a:noFill/>
          </p:spPr>
          <p:txBody>
            <a:bodyPr wrap="none" rtlCol="0">
              <a:spAutoFit/>
            </a:bodyPr>
            <a:lstStyle/>
            <a:p>
              <a:r>
                <a:rPr lang="en-US" sz="1600" dirty="0"/>
                <a:t>A</a:t>
              </a:r>
            </a:p>
          </p:txBody>
        </p:sp>
      </p:grpSp>
      <p:grpSp>
        <p:nvGrpSpPr>
          <p:cNvPr id="21" name="Group 20"/>
          <p:cNvGrpSpPr/>
          <p:nvPr/>
        </p:nvGrpSpPr>
        <p:grpSpPr>
          <a:xfrm>
            <a:off x="9534533" y="3994725"/>
            <a:ext cx="377723" cy="388916"/>
            <a:chOff x="3099278" y="6175971"/>
            <a:chExt cx="377723" cy="388916"/>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87258" cy="338554"/>
            </a:xfrm>
            <a:prstGeom prst="rect">
              <a:avLst/>
            </a:prstGeom>
            <a:noFill/>
          </p:spPr>
          <p:txBody>
            <a:bodyPr wrap="none" rtlCol="0">
              <a:spAutoFit/>
            </a:bodyPr>
            <a:lstStyle/>
            <a:p>
              <a:r>
                <a:rPr lang="en-US" sz="1600" dirty="0"/>
                <a:t>E</a:t>
              </a:r>
            </a:p>
          </p:txBody>
        </p:sp>
      </p:grpSp>
      <p:grpSp>
        <p:nvGrpSpPr>
          <p:cNvPr id="24" name="Group 23"/>
          <p:cNvGrpSpPr/>
          <p:nvPr/>
        </p:nvGrpSpPr>
        <p:grpSpPr>
          <a:xfrm>
            <a:off x="8216940" y="2931599"/>
            <a:ext cx="377723" cy="388916"/>
            <a:chOff x="3099278" y="6175971"/>
            <a:chExt cx="377723" cy="388916"/>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324128" cy="338554"/>
            </a:xfrm>
            <a:prstGeom prst="rect">
              <a:avLst/>
            </a:prstGeom>
            <a:noFill/>
          </p:spPr>
          <p:txBody>
            <a:bodyPr wrap="none" rtlCol="0">
              <a:spAutoFit/>
            </a:bodyPr>
            <a:lstStyle/>
            <a:p>
              <a:r>
                <a:rPr lang="en-US" sz="1600" dirty="0"/>
                <a:t>G</a:t>
              </a:r>
            </a:p>
          </p:txBody>
        </p:sp>
      </p:grpSp>
      <p:grpSp>
        <p:nvGrpSpPr>
          <p:cNvPr id="27" name="Group 26"/>
          <p:cNvGrpSpPr/>
          <p:nvPr/>
        </p:nvGrpSpPr>
        <p:grpSpPr>
          <a:xfrm>
            <a:off x="8075714" y="3870173"/>
            <a:ext cx="377723" cy="388916"/>
            <a:chOff x="3099278" y="6175971"/>
            <a:chExt cx="377723" cy="388916"/>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327334" cy="338554"/>
            </a:xfrm>
            <a:prstGeom prst="rect">
              <a:avLst/>
            </a:prstGeom>
            <a:noFill/>
          </p:spPr>
          <p:txBody>
            <a:bodyPr wrap="none" rtlCol="0">
              <a:spAutoFit/>
            </a:bodyPr>
            <a:lstStyle/>
            <a:p>
              <a:r>
                <a:rPr lang="en-US" sz="1600" dirty="0"/>
                <a:t>H</a:t>
              </a:r>
            </a:p>
          </p:txBody>
        </p:sp>
      </p:grpSp>
      <p:grpSp>
        <p:nvGrpSpPr>
          <p:cNvPr id="30" name="Group 29"/>
          <p:cNvGrpSpPr/>
          <p:nvPr/>
        </p:nvGrpSpPr>
        <p:grpSpPr>
          <a:xfrm>
            <a:off x="7270203" y="3357000"/>
            <a:ext cx="377723" cy="409880"/>
            <a:chOff x="3099278" y="6175971"/>
            <a:chExt cx="377723" cy="409880"/>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35962" cy="338554"/>
            </a:xfrm>
            <a:prstGeom prst="rect">
              <a:avLst/>
            </a:prstGeom>
            <a:noFill/>
          </p:spPr>
          <p:txBody>
            <a:bodyPr wrap="none" rtlCol="0">
              <a:spAutoFit/>
            </a:bodyPr>
            <a:lstStyle/>
            <a:p>
              <a:r>
                <a:rPr lang="en-US" sz="1600" dirty="0"/>
                <a:t>I</a:t>
              </a:r>
            </a:p>
          </p:txBody>
        </p:sp>
      </p:grpSp>
      <p:grpSp>
        <p:nvGrpSpPr>
          <p:cNvPr id="33" name="Group 32"/>
          <p:cNvGrpSpPr/>
          <p:nvPr/>
        </p:nvGrpSpPr>
        <p:grpSpPr>
          <a:xfrm>
            <a:off x="11062920" y="2191900"/>
            <a:ext cx="377723" cy="388915"/>
            <a:chOff x="3099278" y="6175971"/>
            <a:chExt cx="377723" cy="388915"/>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Box 34">
              <a:extLst>
                <a:ext uri="{FF2B5EF4-FFF2-40B4-BE49-F238E27FC236}">
                  <a16:creationId xmlns:a16="http://schemas.microsoft.com/office/drawing/2014/main" id="{959980D3-EBED-4A96-85AF-943792602410}"/>
                </a:ext>
              </a:extLst>
            </p:cNvPr>
            <p:cNvSpPr txBox="1"/>
            <p:nvPr/>
          </p:nvSpPr>
          <p:spPr>
            <a:xfrm>
              <a:off x="3160540" y="6226332"/>
              <a:ext cx="255198" cy="338554"/>
            </a:xfrm>
            <a:prstGeom prst="rect">
              <a:avLst/>
            </a:prstGeom>
            <a:noFill/>
          </p:spPr>
          <p:txBody>
            <a:bodyPr wrap="none" rtlCol="0">
              <a:spAutoFit/>
            </a:bodyPr>
            <a:lstStyle/>
            <a:p>
              <a:pPr algn="ctr"/>
              <a:r>
                <a:rPr lang="en-US" sz="16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visited</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visited)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a:t>
            </a:r>
          </a:p>
          <a:p>
            <a:r>
              <a:rPr lang="en-US" sz="2400" dirty="0">
                <a:latin typeface="Courier New" panose="02070309020205020404" pitchFamily="49" charset="0"/>
                <a:cs typeface="Courier New" panose="02070309020205020404" pitchFamily="49" charset="0"/>
              </a:rPr>
              <a:t>			  mark v as visited</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finished.add</a:t>
            </a:r>
            <a:r>
              <a:rPr lang="en-US" sz="2400" dirty="0">
                <a:latin typeface="Courier New" panose="02070309020205020404" pitchFamily="49" charset="0"/>
                <a:cs typeface="Courier New" panose="02070309020205020404" pitchFamily="49" charset="0"/>
              </a:rPr>
              <a:t>(current)</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834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EA31B24-EA62-8855-ABFE-DF1D8BE28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19F73-6E2B-343B-D597-D47269D7151F}"/>
              </a:ext>
            </a:extLst>
          </p:cNvPr>
          <p:cNvSpPr>
            <a:spLocks noGrp="1"/>
          </p:cNvSpPr>
          <p:nvPr>
            <p:ph type="title"/>
          </p:nvPr>
        </p:nvSpPr>
        <p:spPr/>
        <p:txBody>
          <a:bodyPr/>
          <a:lstStyle/>
          <a:p>
            <a:r>
              <a:rPr lang="en-US" dirty="0"/>
              <a:t>Depth First Search</a:t>
            </a:r>
          </a:p>
        </p:txBody>
      </p:sp>
      <p:sp>
        <p:nvSpPr>
          <p:cNvPr id="67" name="Content Placeholder 2">
            <a:extLst>
              <a:ext uri="{FF2B5EF4-FFF2-40B4-BE49-F238E27FC236}">
                <a16:creationId xmlns:a16="http://schemas.microsoft.com/office/drawing/2014/main" id="{5251C0C9-EB50-6397-C285-E34A09347992}"/>
              </a:ext>
            </a:extLst>
          </p:cNvPr>
          <p:cNvSpPr>
            <a:spLocks noGrp="1"/>
          </p:cNvSpPr>
          <p:nvPr>
            <p:ph idx="1"/>
          </p:nvPr>
        </p:nvSpPr>
        <p:spPr>
          <a:xfrm>
            <a:off x="453788" y="5130226"/>
            <a:ext cx="2348406" cy="1406553"/>
          </a:xfrm>
        </p:spPr>
        <p:txBody>
          <a:bodyPr>
            <a:normAutofit/>
          </a:bodyPr>
          <a:lstStyle/>
          <a:p>
            <a:endParaRPr lang="en-US" sz="2800" dirty="0"/>
          </a:p>
          <a:p>
            <a:r>
              <a:rPr lang="en-US" sz="2800" dirty="0"/>
              <a:t>Finished:</a:t>
            </a:r>
          </a:p>
        </p:txBody>
      </p:sp>
      <p:grpSp>
        <p:nvGrpSpPr>
          <p:cNvPr id="6" name="Group 5">
            <a:extLst>
              <a:ext uri="{FF2B5EF4-FFF2-40B4-BE49-F238E27FC236}">
                <a16:creationId xmlns:a16="http://schemas.microsoft.com/office/drawing/2014/main" id="{8FACD04D-9545-3AD1-C6CF-061D90D2853C}"/>
              </a:ext>
            </a:extLst>
          </p:cNvPr>
          <p:cNvGrpSpPr/>
          <p:nvPr/>
        </p:nvGrpSpPr>
        <p:grpSpPr>
          <a:xfrm>
            <a:off x="6756961" y="1818985"/>
            <a:ext cx="480054" cy="525671"/>
            <a:chOff x="3099278" y="6175971"/>
            <a:chExt cx="377723" cy="413616"/>
          </a:xfrm>
        </p:grpSpPr>
        <p:sp>
          <p:nvSpPr>
            <p:cNvPr id="7" name="Oval 6">
              <a:extLst>
                <a:ext uri="{FF2B5EF4-FFF2-40B4-BE49-F238E27FC236}">
                  <a16:creationId xmlns:a16="http://schemas.microsoft.com/office/drawing/2014/main" id="{AA61ADCF-CAA3-5698-2177-33406356A1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B07FFA6E-6EA3-781A-F769-C823F38C3D70}"/>
                </a:ext>
              </a:extLst>
            </p:cNvPr>
            <p:cNvSpPr txBox="1"/>
            <p:nvPr/>
          </p:nvSpPr>
          <p:spPr>
            <a:xfrm>
              <a:off x="3146914" y="6226333"/>
              <a:ext cx="261341" cy="363254"/>
            </a:xfrm>
            <a:prstGeom prst="rect">
              <a:avLst/>
            </a:prstGeom>
            <a:noFill/>
          </p:spPr>
          <p:txBody>
            <a:bodyPr wrap="none" rtlCol="0">
              <a:spAutoFit/>
            </a:bodyPr>
            <a:lstStyle/>
            <a:p>
              <a:r>
                <a:rPr lang="en-US" sz="2400" dirty="0"/>
                <a:t>F</a:t>
              </a:r>
            </a:p>
          </p:txBody>
        </p:sp>
      </p:grpSp>
      <p:grpSp>
        <p:nvGrpSpPr>
          <p:cNvPr id="9" name="Group 8">
            <a:extLst>
              <a:ext uri="{FF2B5EF4-FFF2-40B4-BE49-F238E27FC236}">
                <a16:creationId xmlns:a16="http://schemas.microsoft.com/office/drawing/2014/main" id="{5C1601A4-8E90-F9EA-F4EE-8AC2022BF1E8}"/>
              </a:ext>
            </a:extLst>
          </p:cNvPr>
          <p:cNvGrpSpPr/>
          <p:nvPr/>
        </p:nvGrpSpPr>
        <p:grpSpPr>
          <a:xfrm>
            <a:off x="9364098" y="4272485"/>
            <a:ext cx="480054" cy="525671"/>
            <a:chOff x="3099278" y="6175971"/>
            <a:chExt cx="377723" cy="413616"/>
          </a:xfrm>
        </p:grpSpPr>
        <p:sp>
          <p:nvSpPr>
            <p:cNvPr id="10" name="Oval 9">
              <a:extLst>
                <a:ext uri="{FF2B5EF4-FFF2-40B4-BE49-F238E27FC236}">
                  <a16:creationId xmlns:a16="http://schemas.microsoft.com/office/drawing/2014/main" id="{FAAA4BC4-57FD-78A2-1222-0CCBE667859C}"/>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DB61481D-E368-438E-8E10-7C834A77F1FE}"/>
                </a:ext>
              </a:extLst>
            </p:cNvPr>
            <p:cNvSpPr txBox="1"/>
            <p:nvPr/>
          </p:nvSpPr>
          <p:spPr>
            <a:xfrm>
              <a:off x="3146914" y="6226333"/>
              <a:ext cx="280261" cy="363254"/>
            </a:xfrm>
            <a:prstGeom prst="rect">
              <a:avLst/>
            </a:prstGeom>
            <a:noFill/>
          </p:spPr>
          <p:txBody>
            <a:bodyPr wrap="none" rtlCol="0">
              <a:spAutoFit/>
            </a:bodyPr>
            <a:lstStyle/>
            <a:p>
              <a:r>
                <a:rPr lang="en-US" sz="2400" dirty="0"/>
                <a:t>B</a:t>
              </a:r>
            </a:p>
          </p:txBody>
        </p:sp>
      </p:grpSp>
      <p:grpSp>
        <p:nvGrpSpPr>
          <p:cNvPr id="12" name="Group 11">
            <a:extLst>
              <a:ext uri="{FF2B5EF4-FFF2-40B4-BE49-F238E27FC236}">
                <a16:creationId xmlns:a16="http://schemas.microsoft.com/office/drawing/2014/main" id="{977AE334-38A6-CBE4-150C-3986B40BB1D9}"/>
              </a:ext>
            </a:extLst>
          </p:cNvPr>
          <p:cNvGrpSpPr/>
          <p:nvPr/>
        </p:nvGrpSpPr>
        <p:grpSpPr>
          <a:xfrm>
            <a:off x="8263529" y="4997357"/>
            <a:ext cx="480054" cy="525671"/>
            <a:chOff x="3099278" y="6175971"/>
            <a:chExt cx="377723" cy="413616"/>
          </a:xfrm>
        </p:grpSpPr>
        <p:sp>
          <p:nvSpPr>
            <p:cNvPr id="13" name="Oval 12">
              <a:extLst>
                <a:ext uri="{FF2B5EF4-FFF2-40B4-BE49-F238E27FC236}">
                  <a16:creationId xmlns:a16="http://schemas.microsoft.com/office/drawing/2014/main" id="{7A337A2B-217C-3E6E-17FD-4948596D9DC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6BCACA88-CCA8-0200-1217-EA19B893A52F}"/>
                </a:ext>
              </a:extLst>
            </p:cNvPr>
            <p:cNvSpPr txBox="1"/>
            <p:nvPr/>
          </p:nvSpPr>
          <p:spPr>
            <a:xfrm>
              <a:off x="3146914" y="6226333"/>
              <a:ext cx="295397" cy="363254"/>
            </a:xfrm>
            <a:prstGeom prst="rect">
              <a:avLst/>
            </a:prstGeom>
            <a:noFill/>
          </p:spPr>
          <p:txBody>
            <a:bodyPr wrap="none" rtlCol="0">
              <a:spAutoFit/>
            </a:bodyPr>
            <a:lstStyle/>
            <a:p>
              <a:r>
                <a:rPr lang="en-US" sz="2400" dirty="0"/>
                <a:t>C</a:t>
              </a:r>
            </a:p>
          </p:txBody>
        </p:sp>
      </p:grpSp>
      <p:grpSp>
        <p:nvGrpSpPr>
          <p:cNvPr id="15" name="Group 14">
            <a:extLst>
              <a:ext uri="{FF2B5EF4-FFF2-40B4-BE49-F238E27FC236}">
                <a16:creationId xmlns:a16="http://schemas.microsoft.com/office/drawing/2014/main" id="{8A528463-A0CB-39F3-0A33-B55BBF52D77A}"/>
              </a:ext>
            </a:extLst>
          </p:cNvPr>
          <p:cNvGrpSpPr/>
          <p:nvPr/>
        </p:nvGrpSpPr>
        <p:grpSpPr>
          <a:xfrm>
            <a:off x="8023502" y="2745320"/>
            <a:ext cx="480054" cy="525671"/>
            <a:chOff x="3099278" y="6175971"/>
            <a:chExt cx="377723" cy="413616"/>
          </a:xfrm>
        </p:grpSpPr>
        <p:sp>
          <p:nvSpPr>
            <p:cNvPr id="16" name="Oval 15">
              <a:extLst>
                <a:ext uri="{FF2B5EF4-FFF2-40B4-BE49-F238E27FC236}">
                  <a16:creationId xmlns:a16="http://schemas.microsoft.com/office/drawing/2014/main" id="{ABDCCA15-07BF-5613-0F36-E972C7B9339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E8BE01C4-3336-345C-EBCF-53A557242625}"/>
                </a:ext>
              </a:extLst>
            </p:cNvPr>
            <p:cNvSpPr txBox="1"/>
            <p:nvPr/>
          </p:nvSpPr>
          <p:spPr>
            <a:xfrm>
              <a:off x="3146914" y="6226333"/>
              <a:ext cx="311793" cy="363254"/>
            </a:xfrm>
            <a:prstGeom prst="rect">
              <a:avLst/>
            </a:prstGeom>
            <a:noFill/>
          </p:spPr>
          <p:txBody>
            <a:bodyPr wrap="none" rtlCol="0">
              <a:spAutoFit/>
            </a:bodyPr>
            <a:lstStyle/>
            <a:p>
              <a:r>
                <a:rPr lang="en-US" sz="2400" dirty="0"/>
                <a:t>D</a:t>
              </a:r>
            </a:p>
          </p:txBody>
        </p:sp>
      </p:grpSp>
      <p:grpSp>
        <p:nvGrpSpPr>
          <p:cNvPr id="18" name="Group 17">
            <a:extLst>
              <a:ext uri="{FF2B5EF4-FFF2-40B4-BE49-F238E27FC236}">
                <a16:creationId xmlns:a16="http://schemas.microsoft.com/office/drawing/2014/main" id="{48E6986E-3EAC-7BC2-ACD7-7BDA27639A80}"/>
              </a:ext>
            </a:extLst>
          </p:cNvPr>
          <p:cNvGrpSpPr/>
          <p:nvPr/>
        </p:nvGrpSpPr>
        <p:grpSpPr>
          <a:xfrm>
            <a:off x="9844152" y="2981936"/>
            <a:ext cx="480054" cy="525671"/>
            <a:chOff x="3099278" y="6175971"/>
            <a:chExt cx="377723" cy="413616"/>
          </a:xfrm>
        </p:grpSpPr>
        <p:sp>
          <p:nvSpPr>
            <p:cNvPr id="19" name="Oval 18">
              <a:extLst>
                <a:ext uri="{FF2B5EF4-FFF2-40B4-BE49-F238E27FC236}">
                  <a16:creationId xmlns:a16="http://schemas.microsoft.com/office/drawing/2014/main" id="{1CE6CD73-D50D-58BE-3C7C-26FA124751E2}"/>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20E4BFDB-CB18-8FF6-09B6-6E0D57948C0B}"/>
                </a:ext>
              </a:extLst>
            </p:cNvPr>
            <p:cNvSpPr txBox="1"/>
            <p:nvPr/>
          </p:nvSpPr>
          <p:spPr>
            <a:xfrm>
              <a:off x="3146914" y="6226333"/>
              <a:ext cx="299180" cy="363254"/>
            </a:xfrm>
            <a:prstGeom prst="rect">
              <a:avLst/>
            </a:prstGeom>
            <a:noFill/>
          </p:spPr>
          <p:txBody>
            <a:bodyPr wrap="none" rtlCol="0">
              <a:spAutoFit/>
            </a:bodyPr>
            <a:lstStyle/>
            <a:p>
              <a:r>
                <a:rPr lang="en-US" sz="2400" dirty="0"/>
                <a:t>A</a:t>
              </a:r>
            </a:p>
          </p:txBody>
        </p:sp>
      </p:grpSp>
      <p:grpSp>
        <p:nvGrpSpPr>
          <p:cNvPr id="21" name="Group 20">
            <a:extLst>
              <a:ext uri="{FF2B5EF4-FFF2-40B4-BE49-F238E27FC236}">
                <a16:creationId xmlns:a16="http://schemas.microsoft.com/office/drawing/2014/main" id="{B96136E4-3BD7-D4A0-CC6A-89671D4B4949}"/>
              </a:ext>
            </a:extLst>
          </p:cNvPr>
          <p:cNvGrpSpPr/>
          <p:nvPr/>
        </p:nvGrpSpPr>
        <p:grpSpPr>
          <a:xfrm>
            <a:off x="7484133" y="4032457"/>
            <a:ext cx="480054" cy="525671"/>
            <a:chOff x="3099278" y="6175971"/>
            <a:chExt cx="377723" cy="413616"/>
          </a:xfrm>
        </p:grpSpPr>
        <p:sp>
          <p:nvSpPr>
            <p:cNvPr id="22" name="Oval 21">
              <a:extLst>
                <a:ext uri="{FF2B5EF4-FFF2-40B4-BE49-F238E27FC236}">
                  <a16:creationId xmlns:a16="http://schemas.microsoft.com/office/drawing/2014/main" id="{8A98B305-4E53-727C-7060-11F203BBB4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8955E0C4-152F-A1C3-73AD-12614307C754}"/>
                </a:ext>
              </a:extLst>
            </p:cNvPr>
            <p:cNvSpPr txBox="1"/>
            <p:nvPr/>
          </p:nvSpPr>
          <p:spPr>
            <a:xfrm>
              <a:off x="3146914" y="6226333"/>
              <a:ext cx="267648" cy="363254"/>
            </a:xfrm>
            <a:prstGeom prst="rect">
              <a:avLst/>
            </a:prstGeom>
            <a:noFill/>
          </p:spPr>
          <p:txBody>
            <a:bodyPr wrap="none" rtlCol="0">
              <a:spAutoFit/>
            </a:bodyPr>
            <a:lstStyle/>
            <a:p>
              <a:r>
                <a:rPr lang="en-US" sz="2400" dirty="0"/>
                <a:t>E</a:t>
              </a:r>
            </a:p>
          </p:txBody>
        </p:sp>
      </p:grpSp>
      <p:grpSp>
        <p:nvGrpSpPr>
          <p:cNvPr id="24" name="Group 23">
            <a:extLst>
              <a:ext uri="{FF2B5EF4-FFF2-40B4-BE49-F238E27FC236}">
                <a16:creationId xmlns:a16="http://schemas.microsoft.com/office/drawing/2014/main" id="{E8E4FA87-7CE7-A522-6DC7-41EBEB2A095F}"/>
              </a:ext>
            </a:extLst>
          </p:cNvPr>
          <p:cNvGrpSpPr/>
          <p:nvPr/>
        </p:nvGrpSpPr>
        <p:grpSpPr>
          <a:xfrm>
            <a:off x="5809583" y="2681314"/>
            <a:ext cx="480054" cy="525671"/>
            <a:chOff x="3099278" y="6175971"/>
            <a:chExt cx="377723" cy="413616"/>
          </a:xfrm>
        </p:grpSpPr>
        <p:sp>
          <p:nvSpPr>
            <p:cNvPr id="25" name="Oval 24">
              <a:extLst>
                <a:ext uri="{FF2B5EF4-FFF2-40B4-BE49-F238E27FC236}">
                  <a16:creationId xmlns:a16="http://schemas.microsoft.com/office/drawing/2014/main" id="{285DCC6C-3A10-1E8A-395D-02F2935AD5A3}"/>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TextBox 25">
              <a:extLst>
                <a:ext uri="{FF2B5EF4-FFF2-40B4-BE49-F238E27FC236}">
                  <a16:creationId xmlns:a16="http://schemas.microsoft.com/office/drawing/2014/main" id="{D32BE4DF-B32D-5E12-3E4E-0C345FDC95AE}"/>
                </a:ext>
              </a:extLst>
            </p:cNvPr>
            <p:cNvSpPr txBox="1"/>
            <p:nvPr/>
          </p:nvSpPr>
          <p:spPr>
            <a:xfrm>
              <a:off x="3146914" y="6226333"/>
              <a:ext cx="309270" cy="363254"/>
            </a:xfrm>
            <a:prstGeom prst="rect">
              <a:avLst/>
            </a:prstGeom>
            <a:noFill/>
          </p:spPr>
          <p:txBody>
            <a:bodyPr wrap="none" rtlCol="0">
              <a:spAutoFit/>
            </a:bodyPr>
            <a:lstStyle/>
            <a:p>
              <a:r>
                <a:rPr lang="en-US" sz="2400" dirty="0"/>
                <a:t>G</a:t>
              </a:r>
            </a:p>
          </p:txBody>
        </p:sp>
      </p:grpSp>
      <p:grpSp>
        <p:nvGrpSpPr>
          <p:cNvPr id="27" name="Group 26">
            <a:extLst>
              <a:ext uri="{FF2B5EF4-FFF2-40B4-BE49-F238E27FC236}">
                <a16:creationId xmlns:a16="http://schemas.microsoft.com/office/drawing/2014/main" id="{1ECA550A-DFFF-7529-4A06-87983A1E7227}"/>
              </a:ext>
            </a:extLst>
          </p:cNvPr>
          <p:cNvGrpSpPr/>
          <p:nvPr/>
        </p:nvGrpSpPr>
        <p:grpSpPr>
          <a:xfrm>
            <a:off x="5630097" y="3874162"/>
            <a:ext cx="480054" cy="525671"/>
            <a:chOff x="3099278" y="6175971"/>
            <a:chExt cx="377723" cy="413616"/>
          </a:xfrm>
        </p:grpSpPr>
        <p:sp>
          <p:nvSpPr>
            <p:cNvPr id="28" name="Oval 27">
              <a:extLst>
                <a:ext uri="{FF2B5EF4-FFF2-40B4-BE49-F238E27FC236}">
                  <a16:creationId xmlns:a16="http://schemas.microsoft.com/office/drawing/2014/main" id="{6850968E-D840-4F53-D7E3-4A5366F01246}"/>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a:extLst>
                <a:ext uri="{FF2B5EF4-FFF2-40B4-BE49-F238E27FC236}">
                  <a16:creationId xmlns:a16="http://schemas.microsoft.com/office/drawing/2014/main" id="{71340FCF-73BD-4EBC-9B6F-451EC69E795C}"/>
                </a:ext>
              </a:extLst>
            </p:cNvPr>
            <p:cNvSpPr txBox="1"/>
            <p:nvPr/>
          </p:nvSpPr>
          <p:spPr>
            <a:xfrm>
              <a:off x="3146914" y="6226333"/>
              <a:ext cx="313055" cy="363254"/>
            </a:xfrm>
            <a:prstGeom prst="rect">
              <a:avLst/>
            </a:prstGeom>
            <a:noFill/>
          </p:spPr>
          <p:txBody>
            <a:bodyPr wrap="none" rtlCol="0">
              <a:spAutoFit/>
            </a:bodyPr>
            <a:lstStyle/>
            <a:p>
              <a:r>
                <a:rPr lang="en-US" sz="2400" dirty="0"/>
                <a:t>H</a:t>
              </a:r>
            </a:p>
          </p:txBody>
        </p:sp>
      </p:grpSp>
      <p:grpSp>
        <p:nvGrpSpPr>
          <p:cNvPr id="33" name="Group 32">
            <a:extLst>
              <a:ext uri="{FF2B5EF4-FFF2-40B4-BE49-F238E27FC236}">
                <a16:creationId xmlns:a16="http://schemas.microsoft.com/office/drawing/2014/main" id="{002D05D7-1DAA-4179-1692-FDBD3803CD94}"/>
              </a:ext>
            </a:extLst>
          </p:cNvPr>
          <p:cNvGrpSpPr/>
          <p:nvPr/>
        </p:nvGrpSpPr>
        <p:grpSpPr>
          <a:xfrm>
            <a:off x="10960589" y="2299039"/>
            <a:ext cx="480054" cy="525670"/>
            <a:chOff x="3099278" y="6175971"/>
            <a:chExt cx="377723" cy="413615"/>
          </a:xfrm>
        </p:grpSpPr>
        <p:sp>
          <p:nvSpPr>
            <p:cNvPr id="34" name="Oval 33">
              <a:extLst>
                <a:ext uri="{FF2B5EF4-FFF2-40B4-BE49-F238E27FC236}">
                  <a16:creationId xmlns:a16="http://schemas.microsoft.com/office/drawing/2014/main" id="{2CF19B13-BB9F-243B-6A8F-DC7FB4E7294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25EF93DC-CD94-579C-B8E4-27C50BC17B23}"/>
                </a:ext>
              </a:extLst>
            </p:cNvPr>
            <p:cNvSpPr txBox="1"/>
            <p:nvPr/>
          </p:nvSpPr>
          <p:spPr>
            <a:xfrm>
              <a:off x="3174495" y="6226332"/>
              <a:ext cx="227287" cy="363254"/>
            </a:xfrm>
            <a:prstGeom prst="rect">
              <a:avLst/>
            </a:prstGeom>
            <a:noFill/>
          </p:spPr>
          <p:txBody>
            <a:bodyPr wrap="none" rtlCol="0">
              <a:spAutoFit/>
            </a:bodyPr>
            <a:lstStyle/>
            <a:p>
              <a:pPr algn="ctr"/>
              <a:r>
                <a:rPr lang="en-US" sz="2400" dirty="0"/>
                <a:t>J</a:t>
              </a:r>
            </a:p>
          </p:txBody>
        </p:sp>
      </p:grpSp>
      <p:cxnSp>
        <p:nvCxnSpPr>
          <p:cNvPr id="36" name="Straight Connector 35">
            <a:extLst>
              <a:ext uri="{FF2B5EF4-FFF2-40B4-BE49-F238E27FC236}">
                <a16:creationId xmlns:a16="http://schemas.microsoft.com/office/drawing/2014/main" id="{6560E170-1318-E156-66E1-78FDF74F6F92}"/>
              </a:ext>
            </a:extLst>
          </p:cNvPr>
          <p:cNvCxnSpPr>
            <a:cxnSpLocks/>
            <a:stCxn id="19" idx="4"/>
            <a:endCxn id="10" idx="7"/>
          </p:cNvCxnSpPr>
          <p:nvPr/>
        </p:nvCxnSpPr>
        <p:spPr>
          <a:xfrm flipH="1">
            <a:off x="9773850" y="3461991"/>
            <a:ext cx="310330" cy="88079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F51926-D648-5712-B328-3B3D16134C44}"/>
              </a:ext>
            </a:extLst>
          </p:cNvPr>
          <p:cNvCxnSpPr>
            <a:cxnSpLocks/>
            <a:stCxn id="10" idx="3"/>
            <a:endCxn id="13" idx="6"/>
          </p:cNvCxnSpPr>
          <p:nvPr/>
        </p:nvCxnSpPr>
        <p:spPr>
          <a:xfrm flipH="1">
            <a:off x="8743583" y="4682237"/>
            <a:ext cx="690816" cy="55514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3570E3-873C-0068-2C24-CE5077FEC570}"/>
              </a:ext>
            </a:extLst>
          </p:cNvPr>
          <p:cNvCxnSpPr>
            <a:cxnSpLocks/>
            <a:stCxn id="22" idx="5"/>
            <a:endCxn id="13" idx="1"/>
          </p:cNvCxnSpPr>
          <p:nvPr/>
        </p:nvCxnSpPr>
        <p:spPr>
          <a:xfrm>
            <a:off x="7893885" y="4442210"/>
            <a:ext cx="439946" cy="6254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33B7675-19AD-E172-7EC0-95328F312F0A}"/>
              </a:ext>
            </a:extLst>
          </p:cNvPr>
          <p:cNvCxnSpPr>
            <a:cxnSpLocks/>
            <a:stCxn id="10" idx="2"/>
            <a:endCxn id="22" idx="6"/>
          </p:cNvCxnSpPr>
          <p:nvPr/>
        </p:nvCxnSpPr>
        <p:spPr>
          <a:xfrm flipH="1" flipV="1">
            <a:off x="7964187" y="4272485"/>
            <a:ext cx="1399911" cy="2400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F4BAB78-02AE-B39C-B1E9-830C74CD19DE}"/>
              </a:ext>
            </a:extLst>
          </p:cNvPr>
          <p:cNvCxnSpPr>
            <a:cxnSpLocks/>
            <a:stCxn id="16" idx="4"/>
            <a:endCxn id="22" idx="0"/>
          </p:cNvCxnSpPr>
          <p:nvPr/>
        </p:nvCxnSpPr>
        <p:spPr>
          <a:xfrm flipH="1">
            <a:off x="7724160" y="3225374"/>
            <a:ext cx="539369" cy="8070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DCB6BC6-A22B-3010-D669-FC295209A039}"/>
              </a:ext>
            </a:extLst>
          </p:cNvPr>
          <p:cNvCxnSpPr>
            <a:cxnSpLocks/>
            <a:stCxn id="19" idx="2"/>
            <a:endCxn id="16" idx="6"/>
          </p:cNvCxnSpPr>
          <p:nvPr/>
        </p:nvCxnSpPr>
        <p:spPr>
          <a:xfrm flipH="1" flipV="1">
            <a:off x="8503556" y="2985348"/>
            <a:ext cx="1340596" cy="236617"/>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A7DF38-2850-989E-3D2A-3DF2C698919A}"/>
              </a:ext>
            </a:extLst>
          </p:cNvPr>
          <p:cNvCxnSpPr>
            <a:cxnSpLocks/>
            <a:stCxn id="7" idx="6"/>
            <a:endCxn id="16" idx="1"/>
          </p:cNvCxnSpPr>
          <p:nvPr/>
        </p:nvCxnSpPr>
        <p:spPr>
          <a:xfrm>
            <a:off x="7237015" y="2059013"/>
            <a:ext cx="856789" cy="7566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ADEC8-C6C0-6CFE-267B-815F2AB0B3EA}"/>
              </a:ext>
            </a:extLst>
          </p:cNvPr>
          <p:cNvCxnSpPr>
            <a:cxnSpLocks/>
            <a:stCxn id="25" idx="4"/>
            <a:endCxn id="28" idx="0"/>
          </p:cNvCxnSpPr>
          <p:nvPr/>
        </p:nvCxnSpPr>
        <p:spPr>
          <a:xfrm flipH="1">
            <a:off x="5870125" y="3161368"/>
            <a:ext cx="179486" cy="71279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866F93-3FA6-2C55-615B-5AD925C8AA38}"/>
              </a:ext>
            </a:extLst>
          </p:cNvPr>
          <p:cNvCxnSpPr>
            <a:cxnSpLocks/>
            <a:stCxn id="22" idx="2"/>
            <a:endCxn id="28" idx="6"/>
          </p:cNvCxnSpPr>
          <p:nvPr/>
        </p:nvCxnSpPr>
        <p:spPr>
          <a:xfrm flipH="1" flipV="1">
            <a:off x="6110151" y="4114190"/>
            <a:ext cx="1373982" cy="15829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3C3F314C-D877-55C3-E069-BE3B3E44FED7}"/>
              </a:ext>
            </a:extLst>
          </p:cNvPr>
          <p:cNvSpPr/>
          <p:nvPr/>
        </p:nvSpPr>
        <p:spPr>
          <a:xfrm>
            <a:off x="9833258" y="296695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2" name="Oval 101">
            <a:extLst>
              <a:ext uri="{FF2B5EF4-FFF2-40B4-BE49-F238E27FC236}">
                <a16:creationId xmlns:a16="http://schemas.microsoft.com/office/drawing/2014/main" id="{B09C565F-8859-E2B0-6C42-EC42DEB48261}"/>
              </a:ext>
            </a:extLst>
          </p:cNvPr>
          <p:cNvSpPr/>
          <p:nvPr/>
        </p:nvSpPr>
        <p:spPr>
          <a:xfrm>
            <a:off x="8004378" y="273147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Oval 102">
            <a:extLst>
              <a:ext uri="{FF2B5EF4-FFF2-40B4-BE49-F238E27FC236}">
                <a16:creationId xmlns:a16="http://schemas.microsoft.com/office/drawing/2014/main" id="{D693098C-7EB1-1CD0-F91E-09F726E7E49C}"/>
              </a:ext>
            </a:extLst>
          </p:cNvPr>
          <p:cNvSpPr/>
          <p:nvPr/>
        </p:nvSpPr>
        <p:spPr>
          <a:xfrm>
            <a:off x="9368814" y="427248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Oval 105">
            <a:extLst>
              <a:ext uri="{FF2B5EF4-FFF2-40B4-BE49-F238E27FC236}">
                <a16:creationId xmlns:a16="http://schemas.microsoft.com/office/drawing/2014/main" id="{42B9433D-105F-4CEB-52AB-3F27E43E2ED9}"/>
              </a:ext>
            </a:extLst>
          </p:cNvPr>
          <p:cNvSpPr/>
          <p:nvPr/>
        </p:nvSpPr>
        <p:spPr>
          <a:xfrm>
            <a:off x="7488030" y="400265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Oval 106">
            <a:extLst>
              <a:ext uri="{FF2B5EF4-FFF2-40B4-BE49-F238E27FC236}">
                <a16:creationId xmlns:a16="http://schemas.microsoft.com/office/drawing/2014/main" id="{850EB2AF-F3FC-03C1-4CAE-F5E65437363C}"/>
              </a:ext>
            </a:extLst>
          </p:cNvPr>
          <p:cNvSpPr/>
          <p:nvPr/>
        </p:nvSpPr>
        <p:spPr>
          <a:xfrm>
            <a:off x="8274915" y="4986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a:extLst>
              <a:ext uri="{FF2B5EF4-FFF2-40B4-BE49-F238E27FC236}">
                <a16:creationId xmlns:a16="http://schemas.microsoft.com/office/drawing/2014/main" id="{2D2994A5-C42A-F23E-2BBD-B2373B8A6B8C}"/>
              </a:ext>
            </a:extLst>
          </p:cNvPr>
          <p:cNvSpPr/>
          <p:nvPr/>
        </p:nvSpPr>
        <p:spPr>
          <a:xfrm>
            <a:off x="9353204" y="4280230"/>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Oval 103">
            <a:extLst>
              <a:ext uri="{FF2B5EF4-FFF2-40B4-BE49-F238E27FC236}">
                <a16:creationId xmlns:a16="http://schemas.microsoft.com/office/drawing/2014/main" id="{1A157C58-2EA9-CB81-3214-BF41959E00D2}"/>
              </a:ext>
            </a:extLst>
          </p:cNvPr>
          <p:cNvSpPr/>
          <p:nvPr/>
        </p:nvSpPr>
        <p:spPr>
          <a:xfrm>
            <a:off x="9353204" y="425589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Oval 109">
            <a:extLst>
              <a:ext uri="{FF2B5EF4-FFF2-40B4-BE49-F238E27FC236}">
                <a16:creationId xmlns:a16="http://schemas.microsoft.com/office/drawing/2014/main" id="{8CDB1AC3-60BA-A6FB-345B-296B3ED71233}"/>
              </a:ext>
            </a:extLst>
          </p:cNvPr>
          <p:cNvSpPr/>
          <p:nvPr/>
        </p:nvSpPr>
        <p:spPr>
          <a:xfrm>
            <a:off x="5630616" y="3868659"/>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Oval 110">
            <a:extLst>
              <a:ext uri="{FF2B5EF4-FFF2-40B4-BE49-F238E27FC236}">
                <a16:creationId xmlns:a16="http://schemas.microsoft.com/office/drawing/2014/main" id="{60C2F042-D435-B523-5DB1-6F31C2301241}"/>
              </a:ext>
            </a:extLst>
          </p:cNvPr>
          <p:cNvSpPr/>
          <p:nvPr/>
        </p:nvSpPr>
        <p:spPr>
          <a:xfrm>
            <a:off x="6743546" y="1814411"/>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Oval 111">
            <a:extLst>
              <a:ext uri="{FF2B5EF4-FFF2-40B4-BE49-F238E27FC236}">
                <a16:creationId xmlns:a16="http://schemas.microsoft.com/office/drawing/2014/main" id="{0BD3F751-4660-1F46-3FC3-323D936BD909}"/>
              </a:ext>
            </a:extLst>
          </p:cNvPr>
          <p:cNvSpPr/>
          <p:nvPr/>
        </p:nvSpPr>
        <p:spPr>
          <a:xfrm>
            <a:off x="7484133" y="4027888"/>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4" name="Oval 113">
            <a:extLst>
              <a:ext uri="{FF2B5EF4-FFF2-40B4-BE49-F238E27FC236}">
                <a16:creationId xmlns:a16="http://schemas.microsoft.com/office/drawing/2014/main" id="{32177B24-40A2-8C26-0406-CBB350CCC98E}"/>
              </a:ext>
            </a:extLst>
          </p:cNvPr>
          <p:cNvSpPr/>
          <p:nvPr/>
        </p:nvSpPr>
        <p:spPr>
          <a:xfrm>
            <a:off x="5840458" y="2690374"/>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6" name="Oval 115">
            <a:extLst>
              <a:ext uri="{FF2B5EF4-FFF2-40B4-BE49-F238E27FC236}">
                <a16:creationId xmlns:a16="http://schemas.microsoft.com/office/drawing/2014/main" id="{217A311F-8E95-1204-677D-6ADBF46C4836}"/>
              </a:ext>
            </a:extLst>
          </p:cNvPr>
          <p:cNvSpPr/>
          <p:nvPr/>
        </p:nvSpPr>
        <p:spPr>
          <a:xfrm>
            <a:off x="5615946" y="3887622"/>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9" name="Oval 118">
            <a:extLst>
              <a:ext uri="{FF2B5EF4-FFF2-40B4-BE49-F238E27FC236}">
                <a16:creationId xmlns:a16="http://schemas.microsoft.com/office/drawing/2014/main" id="{A36DA75A-1CD1-B3A5-C74B-3F8D2574260B}"/>
              </a:ext>
            </a:extLst>
          </p:cNvPr>
          <p:cNvSpPr/>
          <p:nvPr/>
        </p:nvSpPr>
        <p:spPr>
          <a:xfrm>
            <a:off x="5789583" y="263816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Oval 120">
            <a:extLst>
              <a:ext uri="{FF2B5EF4-FFF2-40B4-BE49-F238E27FC236}">
                <a16:creationId xmlns:a16="http://schemas.microsoft.com/office/drawing/2014/main" id="{B4478E10-CBCE-4C49-B86D-E9B98DD618EE}"/>
              </a:ext>
            </a:extLst>
          </p:cNvPr>
          <p:cNvSpPr/>
          <p:nvPr/>
        </p:nvSpPr>
        <p:spPr>
          <a:xfrm>
            <a:off x="6775083" y="1822529"/>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6" name="Oval 125">
            <a:extLst>
              <a:ext uri="{FF2B5EF4-FFF2-40B4-BE49-F238E27FC236}">
                <a16:creationId xmlns:a16="http://schemas.microsoft.com/office/drawing/2014/main" id="{987B7080-C7A0-0903-5694-A7FAED85231E}"/>
              </a:ext>
            </a:extLst>
          </p:cNvPr>
          <p:cNvSpPr/>
          <p:nvPr/>
        </p:nvSpPr>
        <p:spPr>
          <a:xfrm>
            <a:off x="8251993" y="4997357"/>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9" name="Oval 128">
            <a:extLst>
              <a:ext uri="{FF2B5EF4-FFF2-40B4-BE49-F238E27FC236}">
                <a16:creationId xmlns:a16="http://schemas.microsoft.com/office/drawing/2014/main" id="{E2ECFE07-745D-E8C6-3DC4-8ED5B4F4F6E8}"/>
              </a:ext>
            </a:extLst>
          </p:cNvPr>
          <p:cNvSpPr/>
          <p:nvPr/>
        </p:nvSpPr>
        <p:spPr>
          <a:xfrm>
            <a:off x="8026589" y="2750246"/>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0" name="Oval 129">
            <a:extLst>
              <a:ext uri="{FF2B5EF4-FFF2-40B4-BE49-F238E27FC236}">
                <a16:creationId xmlns:a16="http://schemas.microsoft.com/office/drawing/2014/main" id="{EE684F2E-1E78-4777-7989-8E13A9A04E09}"/>
              </a:ext>
            </a:extLst>
          </p:cNvPr>
          <p:cNvSpPr/>
          <p:nvPr/>
        </p:nvSpPr>
        <p:spPr>
          <a:xfrm>
            <a:off x="8031049" y="2750246"/>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 name="TextBox 116">
            <a:extLst>
              <a:ext uri="{FF2B5EF4-FFF2-40B4-BE49-F238E27FC236}">
                <a16:creationId xmlns:a16="http://schemas.microsoft.com/office/drawing/2014/main" id="{C8A7DD27-45B8-26A8-5ECC-4616DE028176}"/>
              </a:ext>
            </a:extLst>
          </p:cNvPr>
          <p:cNvSpPr txBox="1"/>
          <p:nvPr/>
        </p:nvSpPr>
        <p:spPr>
          <a:xfrm>
            <a:off x="343971" y="1453895"/>
            <a:ext cx="5530681" cy="3416320"/>
          </a:xfrm>
          <a:prstGeom prst="rect">
            <a:avLst/>
          </a:prstGeom>
          <a:noFill/>
        </p:spPr>
        <p:txBody>
          <a:bodyPr wrap="none" rtlCol="0">
            <a:spAutoFit/>
          </a:bodyPr>
          <a:lstStyle/>
          <a:p>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visited</a:t>
            </a:r>
          </a:p>
          <a:p>
            <a:r>
              <a:rPr lang="en-US" sz="2400" dirty="0">
                <a:latin typeface="Courier New" panose="02070309020205020404" pitchFamily="49" charset="0"/>
                <a:cs typeface="Courier New" panose="02070309020205020404" pitchFamily="49" charset="0"/>
              </a:rPr>
              <a:t>   for(v : </a:t>
            </a:r>
            <a:r>
              <a:rPr lang="en-US" sz="2400" dirty="0" err="1">
                <a:latin typeface="Courier New" panose="02070309020205020404" pitchFamily="49" charset="0"/>
                <a:cs typeface="Courier New" panose="02070309020205020404" pitchFamily="49" charset="0"/>
              </a:rPr>
              <a:t>curr.neighbors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if(v is not visited){</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dfs</a:t>
            </a:r>
            <a:r>
              <a:rPr lang="en-US" sz="2400" dirty="0">
                <a:latin typeface="Courier New" panose="02070309020205020404" pitchFamily="49" charset="0"/>
                <a:cs typeface="Courier New" panose="02070309020205020404" pitchFamily="49" charset="0"/>
              </a:rPr>
              <a:t>(graph, v)</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mark </a:t>
            </a:r>
            <a:r>
              <a:rPr lang="en-US" sz="2400" dirty="0" err="1">
                <a:latin typeface="Courier New" panose="02070309020205020404" pitchFamily="49" charset="0"/>
                <a:cs typeface="Courier New" panose="02070309020205020404" pitchFamily="49" charset="0"/>
              </a:rPr>
              <a:t>curr</a:t>
            </a:r>
            <a:r>
              <a:rPr lang="en-US" sz="2400" dirty="0">
                <a:latin typeface="Courier New" panose="02070309020205020404" pitchFamily="49" charset="0"/>
                <a:cs typeface="Courier New" panose="02070309020205020404" pitchFamily="49" charset="0"/>
              </a:rPr>
              <a:t> as “done”</a:t>
            </a:r>
          </a:p>
          <a:p>
            <a:endParaRPr lang="en-US" sz="2400" dirty="0">
              <a:latin typeface="Courier New" panose="02070309020205020404" pitchFamily="49" charset="0"/>
              <a:cs typeface="Courier New" panose="02070309020205020404" pitchFamily="49" charset="0"/>
            </a:endParaRPr>
          </a:p>
        </p:txBody>
      </p:sp>
      <p:sp>
        <p:nvSpPr>
          <p:cNvPr id="3" name="Rectangle 2">
            <a:extLst>
              <a:ext uri="{FF2B5EF4-FFF2-40B4-BE49-F238E27FC236}">
                <a16:creationId xmlns:a16="http://schemas.microsoft.com/office/drawing/2014/main" id="{7B5AA6DD-F970-7046-A6E8-97E9F81E95F8}"/>
              </a:ext>
            </a:extLst>
          </p:cNvPr>
          <p:cNvSpPr/>
          <p:nvPr/>
        </p:nvSpPr>
        <p:spPr>
          <a:xfrm>
            <a:off x="10739943" y="2961492"/>
            <a:ext cx="1232378" cy="37321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7594F5-AE53-106B-3971-AEB2B790F956}"/>
              </a:ext>
            </a:extLst>
          </p:cNvPr>
          <p:cNvSpPr txBox="1"/>
          <p:nvPr/>
        </p:nvSpPr>
        <p:spPr>
          <a:xfrm>
            <a:off x="9356964" y="6009949"/>
            <a:ext cx="1232378" cy="584775"/>
          </a:xfrm>
          <a:prstGeom prst="rect">
            <a:avLst/>
          </a:prstGeom>
          <a:noFill/>
        </p:spPr>
        <p:txBody>
          <a:bodyPr wrap="square" rtlCol="0">
            <a:spAutoFit/>
          </a:bodyPr>
          <a:lstStyle/>
          <a:p>
            <a:r>
              <a:rPr lang="en-US" sz="3200" dirty="0"/>
              <a:t>Stack</a:t>
            </a:r>
          </a:p>
        </p:txBody>
      </p:sp>
      <p:sp>
        <p:nvSpPr>
          <p:cNvPr id="37" name="Oval 36">
            <a:extLst>
              <a:ext uri="{FF2B5EF4-FFF2-40B4-BE49-F238E27FC236}">
                <a16:creationId xmlns:a16="http://schemas.microsoft.com/office/drawing/2014/main" id="{D70A2351-5C77-D09B-4EC1-B74B89811664}"/>
              </a:ext>
            </a:extLst>
          </p:cNvPr>
          <p:cNvSpPr/>
          <p:nvPr/>
        </p:nvSpPr>
        <p:spPr>
          <a:xfrm>
            <a:off x="9827808" y="2978065"/>
            <a:ext cx="480054" cy="480054"/>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extBox 46">
            <a:extLst>
              <a:ext uri="{FF2B5EF4-FFF2-40B4-BE49-F238E27FC236}">
                <a16:creationId xmlns:a16="http://schemas.microsoft.com/office/drawing/2014/main" id="{2A758B9F-00A2-CE01-A219-0D953A509BD7}"/>
              </a:ext>
            </a:extLst>
          </p:cNvPr>
          <p:cNvSpPr txBox="1"/>
          <p:nvPr/>
        </p:nvSpPr>
        <p:spPr>
          <a:xfrm>
            <a:off x="2094271" y="5705361"/>
            <a:ext cx="580103" cy="523220"/>
          </a:xfrm>
          <a:prstGeom prst="rect">
            <a:avLst/>
          </a:prstGeom>
          <a:noFill/>
        </p:spPr>
        <p:txBody>
          <a:bodyPr wrap="square" rtlCol="0">
            <a:spAutoFit/>
          </a:bodyPr>
          <a:lstStyle/>
          <a:p>
            <a:r>
              <a:rPr lang="en-US" sz="2800" dirty="0"/>
              <a:t>F</a:t>
            </a:r>
          </a:p>
        </p:txBody>
      </p:sp>
      <p:sp>
        <p:nvSpPr>
          <p:cNvPr id="49" name="TextBox 48">
            <a:extLst>
              <a:ext uri="{FF2B5EF4-FFF2-40B4-BE49-F238E27FC236}">
                <a16:creationId xmlns:a16="http://schemas.microsoft.com/office/drawing/2014/main" id="{7F5051B6-2873-EF65-CDF7-F18DD3A7A700}"/>
              </a:ext>
            </a:extLst>
          </p:cNvPr>
          <p:cNvSpPr txBox="1"/>
          <p:nvPr/>
        </p:nvSpPr>
        <p:spPr>
          <a:xfrm>
            <a:off x="2423039" y="5718129"/>
            <a:ext cx="580103" cy="523220"/>
          </a:xfrm>
          <a:prstGeom prst="rect">
            <a:avLst/>
          </a:prstGeom>
          <a:noFill/>
        </p:spPr>
        <p:txBody>
          <a:bodyPr wrap="square" rtlCol="0">
            <a:spAutoFit/>
          </a:bodyPr>
          <a:lstStyle/>
          <a:p>
            <a:r>
              <a:rPr lang="en-US" sz="2800" dirty="0"/>
              <a:t>D</a:t>
            </a:r>
          </a:p>
        </p:txBody>
      </p:sp>
      <p:sp>
        <p:nvSpPr>
          <p:cNvPr id="53" name="TextBox 52">
            <a:extLst>
              <a:ext uri="{FF2B5EF4-FFF2-40B4-BE49-F238E27FC236}">
                <a16:creationId xmlns:a16="http://schemas.microsoft.com/office/drawing/2014/main" id="{902CA115-1FE9-A927-3657-FC8A33BBECC9}"/>
              </a:ext>
            </a:extLst>
          </p:cNvPr>
          <p:cNvSpPr txBox="1"/>
          <p:nvPr/>
        </p:nvSpPr>
        <p:spPr>
          <a:xfrm>
            <a:off x="2718238" y="5697884"/>
            <a:ext cx="580103" cy="523220"/>
          </a:xfrm>
          <a:prstGeom prst="rect">
            <a:avLst/>
          </a:prstGeom>
          <a:noFill/>
        </p:spPr>
        <p:txBody>
          <a:bodyPr wrap="square" rtlCol="0">
            <a:spAutoFit/>
          </a:bodyPr>
          <a:lstStyle/>
          <a:p>
            <a:r>
              <a:rPr lang="en-US" sz="2800" dirty="0"/>
              <a:t>G</a:t>
            </a:r>
          </a:p>
        </p:txBody>
      </p:sp>
      <p:sp>
        <p:nvSpPr>
          <p:cNvPr id="55" name="TextBox 54">
            <a:extLst>
              <a:ext uri="{FF2B5EF4-FFF2-40B4-BE49-F238E27FC236}">
                <a16:creationId xmlns:a16="http://schemas.microsoft.com/office/drawing/2014/main" id="{AEAD6A6C-4BB3-3205-5093-5E10FB58CB92}"/>
              </a:ext>
            </a:extLst>
          </p:cNvPr>
          <p:cNvSpPr txBox="1"/>
          <p:nvPr/>
        </p:nvSpPr>
        <p:spPr>
          <a:xfrm>
            <a:off x="3106717" y="5695169"/>
            <a:ext cx="580103" cy="523220"/>
          </a:xfrm>
          <a:prstGeom prst="rect">
            <a:avLst/>
          </a:prstGeom>
          <a:noFill/>
        </p:spPr>
        <p:txBody>
          <a:bodyPr wrap="square" rtlCol="0">
            <a:spAutoFit/>
          </a:bodyPr>
          <a:lstStyle/>
          <a:p>
            <a:r>
              <a:rPr lang="en-US" sz="2800" dirty="0"/>
              <a:t>H</a:t>
            </a:r>
          </a:p>
        </p:txBody>
      </p:sp>
      <p:sp>
        <p:nvSpPr>
          <p:cNvPr id="56" name="TextBox 55">
            <a:extLst>
              <a:ext uri="{FF2B5EF4-FFF2-40B4-BE49-F238E27FC236}">
                <a16:creationId xmlns:a16="http://schemas.microsoft.com/office/drawing/2014/main" id="{10844EEB-CB2A-4D0C-1AA4-F7ADF7FF7F47}"/>
              </a:ext>
            </a:extLst>
          </p:cNvPr>
          <p:cNvSpPr txBox="1"/>
          <p:nvPr/>
        </p:nvSpPr>
        <p:spPr>
          <a:xfrm>
            <a:off x="3416128" y="5705788"/>
            <a:ext cx="580103" cy="523220"/>
          </a:xfrm>
          <a:prstGeom prst="rect">
            <a:avLst/>
          </a:prstGeom>
          <a:noFill/>
        </p:spPr>
        <p:txBody>
          <a:bodyPr wrap="square" rtlCol="0">
            <a:spAutoFit/>
          </a:bodyPr>
          <a:lstStyle/>
          <a:p>
            <a:r>
              <a:rPr lang="en-US" sz="2800" dirty="0"/>
              <a:t>E</a:t>
            </a:r>
          </a:p>
        </p:txBody>
      </p:sp>
      <p:sp>
        <p:nvSpPr>
          <p:cNvPr id="58" name="TextBox 57">
            <a:extLst>
              <a:ext uri="{FF2B5EF4-FFF2-40B4-BE49-F238E27FC236}">
                <a16:creationId xmlns:a16="http://schemas.microsoft.com/office/drawing/2014/main" id="{DC0AF6ED-1C68-1981-16F0-1E9E54AA526D}"/>
              </a:ext>
            </a:extLst>
          </p:cNvPr>
          <p:cNvSpPr txBox="1"/>
          <p:nvPr/>
        </p:nvSpPr>
        <p:spPr>
          <a:xfrm>
            <a:off x="3683178" y="5705361"/>
            <a:ext cx="580103" cy="523220"/>
          </a:xfrm>
          <a:prstGeom prst="rect">
            <a:avLst/>
          </a:prstGeom>
          <a:noFill/>
        </p:spPr>
        <p:txBody>
          <a:bodyPr wrap="square" rtlCol="0">
            <a:spAutoFit/>
          </a:bodyPr>
          <a:lstStyle/>
          <a:p>
            <a:r>
              <a:rPr lang="en-US" sz="2800" dirty="0"/>
              <a:t>C</a:t>
            </a:r>
          </a:p>
        </p:txBody>
      </p:sp>
      <p:sp>
        <p:nvSpPr>
          <p:cNvPr id="59" name="Oval 58">
            <a:extLst>
              <a:ext uri="{FF2B5EF4-FFF2-40B4-BE49-F238E27FC236}">
                <a16:creationId xmlns:a16="http://schemas.microsoft.com/office/drawing/2014/main" id="{E8F80E17-D959-9599-4262-3B8F56FCA01D}"/>
              </a:ext>
            </a:extLst>
          </p:cNvPr>
          <p:cNvSpPr/>
          <p:nvPr/>
        </p:nvSpPr>
        <p:spPr>
          <a:xfrm>
            <a:off x="9824721" y="2945113"/>
            <a:ext cx="480054" cy="480054"/>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extBox 61">
            <a:extLst>
              <a:ext uri="{FF2B5EF4-FFF2-40B4-BE49-F238E27FC236}">
                <a16:creationId xmlns:a16="http://schemas.microsoft.com/office/drawing/2014/main" id="{109CC816-D283-0B57-1470-3F48045A7D40}"/>
              </a:ext>
            </a:extLst>
          </p:cNvPr>
          <p:cNvSpPr txBox="1"/>
          <p:nvPr/>
        </p:nvSpPr>
        <p:spPr>
          <a:xfrm>
            <a:off x="4023782" y="5710717"/>
            <a:ext cx="580103" cy="523220"/>
          </a:xfrm>
          <a:prstGeom prst="rect">
            <a:avLst/>
          </a:prstGeom>
          <a:noFill/>
        </p:spPr>
        <p:txBody>
          <a:bodyPr wrap="square" rtlCol="0">
            <a:spAutoFit/>
          </a:bodyPr>
          <a:lstStyle/>
          <a:p>
            <a:r>
              <a:rPr lang="en-US" sz="2800" dirty="0"/>
              <a:t>B</a:t>
            </a:r>
          </a:p>
        </p:txBody>
      </p:sp>
      <p:sp>
        <p:nvSpPr>
          <p:cNvPr id="64" name="TextBox 63">
            <a:extLst>
              <a:ext uri="{FF2B5EF4-FFF2-40B4-BE49-F238E27FC236}">
                <a16:creationId xmlns:a16="http://schemas.microsoft.com/office/drawing/2014/main" id="{77D131FD-2332-965D-A48F-230A754629B8}"/>
              </a:ext>
            </a:extLst>
          </p:cNvPr>
          <p:cNvSpPr txBox="1"/>
          <p:nvPr/>
        </p:nvSpPr>
        <p:spPr>
          <a:xfrm>
            <a:off x="4342583" y="5705361"/>
            <a:ext cx="580103" cy="523220"/>
          </a:xfrm>
          <a:prstGeom prst="rect">
            <a:avLst/>
          </a:prstGeom>
          <a:noFill/>
        </p:spPr>
        <p:txBody>
          <a:bodyPr wrap="square" rtlCol="0">
            <a:spAutoFit/>
          </a:bodyPr>
          <a:lstStyle/>
          <a:p>
            <a:r>
              <a:rPr lang="en-US" sz="2800" dirty="0"/>
              <a:t>A</a:t>
            </a:r>
          </a:p>
        </p:txBody>
      </p:sp>
      <p:sp>
        <p:nvSpPr>
          <p:cNvPr id="125" name="Oval 124">
            <a:extLst>
              <a:ext uri="{FF2B5EF4-FFF2-40B4-BE49-F238E27FC236}">
                <a16:creationId xmlns:a16="http://schemas.microsoft.com/office/drawing/2014/main" id="{57BEFFA6-606F-5FFA-0373-A2B79DEB0029}"/>
              </a:ext>
            </a:extLst>
          </p:cNvPr>
          <p:cNvSpPr/>
          <p:nvPr/>
        </p:nvSpPr>
        <p:spPr>
          <a:xfrm>
            <a:off x="8251993" y="5008055"/>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Oval 108">
            <a:extLst>
              <a:ext uri="{FF2B5EF4-FFF2-40B4-BE49-F238E27FC236}">
                <a16:creationId xmlns:a16="http://schemas.microsoft.com/office/drawing/2014/main" id="{E40F4878-914D-77DB-A027-F82F4ACDE81B}"/>
              </a:ext>
            </a:extLst>
          </p:cNvPr>
          <p:cNvSpPr/>
          <p:nvPr/>
        </p:nvSpPr>
        <p:spPr>
          <a:xfrm>
            <a:off x="7490889" y="4015868"/>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Oval 112">
            <a:extLst>
              <a:ext uri="{FF2B5EF4-FFF2-40B4-BE49-F238E27FC236}">
                <a16:creationId xmlns:a16="http://schemas.microsoft.com/office/drawing/2014/main" id="{C3EC802F-12F9-AC34-5C19-A2EF79AADA6A}"/>
              </a:ext>
            </a:extLst>
          </p:cNvPr>
          <p:cNvSpPr/>
          <p:nvPr/>
        </p:nvSpPr>
        <p:spPr>
          <a:xfrm>
            <a:off x="5631527" y="3855199"/>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Oval 119">
            <a:extLst>
              <a:ext uri="{FF2B5EF4-FFF2-40B4-BE49-F238E27FC236}">
                <a16:creationId xmlns:a16="http://schemas.microsoft.com/office/drawing/2014/main" id="{A8487F7C-E294-DB7D-C7F2-D47EE4242CBF}"/>
              </a:ext>
            </a:extLst>
          </p:cNvPr>
          <p:cNvSpPr/>
          <p:nvPr/>
        </p:nvSpPr>
        <p:spPr>
          <a:xfrm>
            <a:off x="6761668" y="1814411"/>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8" name="Oval 117">
            <a:extLst>
              <a:ext uri="{FF2B5EF4-FFF2-40B4-BE49-F238E27FC236}">
                <a16:creationId xmlns:a16="http://schemas.microsoft.com/office/drawing/2014/main" id="{BB9EBA48-BEA8-1720-76FB-BB4F68B0B6BA}"/>
              </a:ext>
            </a:extLst>
          </p:cNvPr>
          <p:cNvSpPr/>
          <p:nvPr/>
        </p:nvSpPr>
        <p:spPr>
          <a:xfrm>
            <a:off x="5817970" y="2669763"/>
            <a:ext cx="480054" cy="4800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7392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pic>
        <p:nvPicPr>
          <p:cNvPr id="4" name="Picture 3"/>
          <p:cNvPicPr>
            <a:picLocks noChangeAspect="1"/>
          </p:cNvPicPr>
          <p:nvPr/>
        </p:nvPicPr>
        <p:blipFill rotWithShape="1">
          <a:blip r:embed="rId2"/>
          <a:srcRect t="3040" b="5731"/>
          <a:stretch/>
        </p:blipFill>
        <p:spPr>
          <a:xfrm>
            <a:off x="1717184" y="1489802"/>
            <a:ext cx="8694822" cy="4461816"/>
          </a:xfrm>
          <a:prstGeom prst="rect">
            <a:avLst/>
          </a:prstGeom>
        </p:spPr>
      </p:pic>
      <p:sp>
        <p:nvSpPr>
          <p:cNvPr id="5" name="Rectangle 4"/>
          <p:cNvSpPr/>
          <p:nvPr/>
        </p:nvSpPr>
        <p:spPr>
          <a:xfrm>
            <a:off x="4098758" y="2622884"/>
            <a:ext cx="2358189" cy="1042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9705" y="5951618"/>
            <a:ext cx="10659979" cy="523220"/>
          </a:xfrm>
          <a:prstGeom prst="rect">
            <a:avLst/>
          </a:prstGeom>
          <a:noFill/>
        </p:spPr>
        <p:txBody>
          <a:bodyPr wrap="square" rtlCol="0">
            <a:spAutoFit/>
          </a:bodyPr>
          <a:lstStyle/>
          <a:p>
            <a:r>
              <a:rPr lang="en-US" sz="2800" dirty="0"/>
              <a:t>Graphs are too versatile to think of them as only one ADT!</a:t>
            </a:r>
          </a:p>
        </p:txBody>
      </p:sp>
    </p:spTree>
    <p:extLst>
      <p:ext uri="{BB962C8B-B14F-4D97-AF65-F5344CB8AC3E}">
        <p14:creationId xmlns:p14="http://schemas.microsoft.com/office/powerpoint/2010/main" val="2987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18184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Graphs</a:t>
            </a:r>
          </a:p>
        </p:txBody>
      </p:sp>
      <p:sp>
        <p:nvSpPr>
          <p:cNvPr id="3" name="Content Placeholder 2"/>
          <p:cNvSpPr>
            <a:spLocks noGrp="1"/>
          </p:cNvSpPr>
          <p:nvPr>
            <p:ph idx="1"/>
          </p:nvPr>
        </p:nvSpPr>
        <p:spPr/>
        <p:txBody>
          <a:bodyPr>
            <a:normAutofit/>
          </a:bodyPr>
          <a:lstStyle/>
          <a:p>
            <a:r>
              <a:rPr lang="en-US" sz="2800" dirty="0"/>
              <a:t>If your problem has </a:t>
            </a:r>
            <a:r>
              <a:rPr lang="en-US" sz="2800" b="1" dirty="0"/>
              <a:t>data </a:t>
            </a:r>
            <a:r>
              <a:rPr lang="en-US" sz="2800" dirty="0"/>
              <a:t>and </a:t>
            </a:r>
            <a:r>
              <a:rPr lang="en-US" sz="2800" b="1" dirty="0"/>
              <a:t>relationships</a:t>
            </a:r>
            <a:r>
              <a:rPr lang="en-US" sz="2800" dirty="0"/>
              <a:t>, you might want to represent it as a graph</a:t>
            </a:r>
          </a:p>
          <a:p>
            <a:r>
              <a:rPr lang="en-US" sz="2800" dirty="0"/>
              <a:t>How do you choose a representation?</a:t>
            </a:r>
          </a:p>
          <a:p>
            <a:endParaRPr lang="en-US" sz="2800" dirty="0"/>
          </a:p>
          <a:p>
            <a:r>
              <a:rPr lang="en-US" sz="2800" dirty="0"/>
              <a:t>Usually:</a:t>
            </a:r>
          </a:p>
          <a:p>
            <a:r>
              <a:rPr lang="en-US" sz="2800" dirty="0"/>
              <a:t>Think about what your “fundamental” objects are</a:t>
            </a:r>
          </a:p>
          <a:p>
            <a:pPr lvl="1"/>
            <a:r>
              <a:rPr lang="en-US" sz="2400" dirty="0"/>
              <a:t>Those become your vertices.</a:t>
            </a:r>
          </a:p>
          <a:p>
            <a:r>
              <a:rPr lang="en-US" sz="2800" dirty="0"/>
              <a:t>Then think about how they’re related</a:t>
            </a:r>
          </a:p>
          <a:p>
            <a:pPr lvl="1"/>
            <a:r>
              <a:rPr lang="en-US" sz="2400" dirty="0"/>
              <a:t>Those become your edges.</a:t>
            </a:r>
          </a:p>
        </p:txBody>
      </p:sp>
    </p:spTree>
    <p:extLst>
      <p:ext uri="{BB962C8B-B14F-4D97-AF65-F5344CB8AC3E}">
        <p14:creationId xmlns:p14="http://schemas.microsoft.com/office/powerpoint/2010/main" val="23047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normAutofit/>
          </a:bodyPr>
          <a:lstStyle/>
          <a:p>
            <a:r>
              <a:rPr lang="en-US" sz="2800" dirty="0"/>
              <a:t>For each of the following think about what you should choose for vertices and edges.</a:t>
            </a:r>
          </a:p>
          <a:p>
            <a:r>
              <a:rPr lang="en-US" sz="2800" dirty="0"/>
              <a:t>The internet. </a:t>
            </a:r>
          </a:p>
          <a:p>
            <a:pPr lvl="1"/>
            <a:endParaRPr lang="en-US" sz="2400" dirty="0"/>
          </a:p>
          <a:p>
            <a:r>
              <a:rPr lang="en-US" sz="2800" dirty="0"/>
              <a:t>Facebook friendships</a:t>
            </a:r>
          </a:p>
          <a:p>
            <a:pPr lvl="1"/>
            <a:endParaRPr lang="en-US" sz="2400" dirty="0"/>
          </a:p>
          <a:p>
            <a:r>
              <a:rPr lang="en-US" sz="2800" dirty="0"/>
              <a:t>Input data for the “6 degrees of Kevin Bacon” game</a:t>
            </a:r>
          </a:p>
          <a:p>
            <a:pPr lvl="1"/>
            <a:endParaRPr lang="en-US" sz="2400" dirty="0"/>
          </a:p>
          <a:p>
            <a:r>
              <a:rPr lang="en-US" sz="2800" dirty="0"/>
              <a:t>Course Prerequisites</a:t>
            </a:r>
          </a:p>
        </p:txBody>
      </p:sp>
    </p:spTree>
    <p:extLst>
      <p:ext uri="{BB962C8B-B14F-4D97-AF65-F5344CB8AC3E}">
        <p14:creationId xmlns:p14="http://schemas.microsoft.com/office/powerpoint/2010/main" val="355996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a:t>
            </a:r>
          </a:p>
        </p:txBody>
      </p:sp>
      <p:sp>
        <p:nvSpPr>
          <p:cNvPr id="3" name="Content Placeholder 2"/>
          <p:cNvSpPr>
            <a:spLocks noGrp="1"/>
          </p:cNvSpPr>
          <p:nvPr>
            <p:ph idx="1"/>
          </p:nvPr>
        </p:nvSpPr>
        <p:spPr/>
        <p:txBody>
          <a:bodyPr>
            <a:normAutofit lnSpcReduction="10000"/>
          </a:bodyPr>
          <a:lstStyle/>
          <a:p>
            <a:r>
              <a:rPr lang="en-US" sz="2800" dirty="0"/>
              <a:t>For each of the following think about what you should choose for vertices and edges.</a:t>
            </a:r>
          </a:p>
          <a:p>
            <a:r>
              <a:rPr lang="en-US" sz="2800" dirty="0"/>
              <a:t>The internet. </a:t>
            </a:r>
          </a:p>
          <a:p>
            <a:pPr lvl="1"/>
            <a:r>
              <a:rPr lang="en-US" sz="2400" dirty="0"/>
              <a:t>Vertices: webpages. Edges from a to b if a has a hyperlink to b. </a:t>
            </a:r>
          </a:p>
          <a:p>
            <a:r>
              <a:rPr lang="en-US" sz="2800" dirty="0"/>
              <a:t>Facebook friendships</a:t>
            </a:r>
          </a:p>
          <a:p>
            <a:pPr lvl="1"/>
            <a:r>
              <a:rPr lang="en-US" sz="2400" dirty="0"/>
              <a:t>Vertices: people. Edges: if two people are friends</a:t>
            </a:r>
          </a:p>
          <a:p>
            <a:r>
              <a:rPr lang="en-US" sz="2800" dirty="0"/>
              <a:t>Input data for the “6 Degrees of Kevin Bacon” game</a:t>
            </a:r>
          </a:p>
          <a:p>
            <a:pPr lvl="1"/>
            <a:r>
              <a:rPr lang="en-US" sz="2400" dirty="0"/>
              <a:t>Vertices: actors. Edges: if two people appeared in the same movie</a:t>
            </a:r>
          </a:p>
          <a:p>
            <a:pPr lvl="1"/>
            <a:r>
              <a:rPr lang="en-US" sz="2400" dirty="0"/>
              <a:t>Or: Vertices for actors and movies, edge from actors to movies they appeared in.</a:t>
            </a:r>
          </a:p>
          <a:p>
            <a:r>
              <a:rPr lang="en-US" sz="2800" dirty="0"/>
              <a:t>Course Prerequisites</a:t>
            </a:r>
          </a:p>
          <a:p>
            <a:pPr lvl="1"/>
            <a:r>
              <a:rPr lang="en-US" sz="2400" dirty="0"/>
              <a:t>Vertices: courses. Edge: from a to b if a is a </a:t>
            </a:r>
            <a:r>
              <a:rPr lang="en-US" sz="2400" dirty="0" err="1"/>
              <a:t>prereq</a:t>
            </a:r>
            <a:r>
              <a:rPr lang="en-US" sz="2400" dirty="0"/>
              <a:t> for b.</a:t>
            </a:r>
          </a:p>
        </p:txBody>
      </p:sp>
    </p:spTree>
    <p:extLst>
      <p:ext uri="{BB962C8B-B14F-4D97-AF65-F5344CB8AC3E}">
        <p14:creationId xmlns:p14="http://schemas.microsoft.com/office/powerpoint/2010/main" val="234664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Graphs</a:t>
            </a:r>
          </a:p>
        </p:txBody>
      </p:sp>
      <p:sp>
        <p:nvSpPr>
          <p:cNvPr id="3" name="Content Placeholder 2"/>
          <p:cNvSpPr>
            <a:spLocks noGrp="1"/>
          </p:cNvSpPr>
          <p:nvPr>
            <p:ph idx="1"/>
          </p:nvPr>
        </p:nvSpPr>
        <p:spPr/>
        <p:txBody>
          <a:bodyPr>
            <a:normAutofit/>
          </a:bodyPr>
          <a:lstStyle/>
          <a:p>
            <a:r>
              <a:rPr lang="en-US" sz="2800" dirty="0"/>
              <a:t>We’ve already used graphs to represent things in this course:</a:t>
            </a:r>
          </a:p>
          <a:p>
            <a:endParaRPr lang="en-US" sz="2800" dirty="0"/>
          </a:p>
          <a:p>
            <a:pPr algn="ctr"/>
            <a:r>
              <a:rPr lang="en-US" sz="8000" dirty="0"/>
              <a:t>A LOT</a:t>
            </a:r>
          </a:p>
        </p:txBody>
      </p:sp>
    </p:spTree>
    <p:extLst>
      <p:ext uri="{BB962C8B-B14F-4D97-AF65-F5344CB8AC3E}">
        <p14:creationId xmlns:p14="http://schemas.microsoft.com/office/powerpoint/2010/main" val="1138606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lecture-02-asymptotics</Template>
  <TotalTime>2883</TotalTime>
  <Words>3540</Words>
  <Application>Microsoft Office PowerPoint</Application>
  <PresentationFormat>Widescreen</PresentationFormat>
  <Paragraphs>887</Paragraphs>
  <Slides>39</Slides>
  <Notes>4</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Graphs</vt:lpstr>
      <vt:lpstr>Announcements</vt:lpstr>
      <vt:lpstr>ADTs so far</vt:lpstr>
      <vt:lpstr>Graphs</vt:lpstr>
      <vt:lpstr>Graphs</vt:lpstr>
      <vt:lpstr>Making Graphs</vt:lpstr>
      <vt:lpstr>Some examples</vt:lpstr>
      <vt:lpstr>Some examples</vt:lpstr>
      <vt:lpstr>More Graphs</vt:lpstr>
      <vt:lpstr>Solving Recurrences III</vt:lpstr>
      <vt:lpstr>BuildHeap: Only One Possibility</vt:lpstr>
      <vt:lpstr>Are These AVL Trees?</vt:lpstr>
      <vt:lpstr>PowerPoint Presentation</vt:lpstr>
      <vt:lpstr>More Graphs</vt:lpstr>
      <vt:lpstr>Some examples</vt:lpstr>
      <vt:lpstr>Some examples</vt:lpstr>
      <vt:lpstr>Graph Terms</vt:lpstr>
      <vt:lpstr>Graph Terms</vt:lpstr>
      <vt:lpstr>Graph Terms</vt:lpstr>
      <vt:lpstr>Representing and Using Graphs</vt:lpstr>
      <vt:lpstr>Adjacency Matrix</vt:lpstr>
      <vt:lpstr>Adjacency List</vt:lpstr>
      <vt:lpstr>Adjacency List</vt:lpstr>
      <vt:lpstr>Which do we use?</vt:lpstr>
      <vt:lpstr>Which do we use?</vt:lpstr>
      <vt:lpstr>Graph Search</vt:lpstr>
      <vt:lpstr>What do we do with graphs</vt:lpstr>
      <vt:lpstr>BFS</vt:lpstr>
      <vt:lpstr>Breadth First Search</vt:lpstr>
      <vt:lpstr>Breadth First Search</vt:lpstr>
      <vt:lpstr>Depth First Search (DFS)</vt:lpstr>
      <vt:lpstr>Depth First Search</vt:lpstr>
      <vt:lpstr>DFS</vt:lpstr>
      <vt:lpstr>DFS for applications</vt:lpstr>
      <vt:lpstr>Depth First Search</vt:lpstr>
      <vt:lpstr>Depth First Search</vt:lpstr>
      <vt:lpstr>Adjacency List</vt:lpstr>
      <vt:lpstr>Breadth First Search</vt:lpstr>
      <vt:lpstr>Depth First Search</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Graphs</dc:title>
  <dc:creator>Robert Weber</dc:creator>
  <cp:lastModifiedBy>Robert Weber</cp:lastModifiedBy>
  <cp:revision>44</cp:revision>
  <cp:lastPrinted>2025-05-05T19:16:18Z</cp:lastPrinted>
  <dcterms:created xsi:type="dcterms:W3CDTF">2018-08-02T21:54:29Z</dcterms:created>
  <dcterms:modified xsi:type="dcterms:W3CDTF">2025-05-05T19:25:01Z</dcterms:modified>
</cp:coreProperties>
</file>