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309" r:id="rId3"/>
    <p:sldId id="287" r:id="rId4"/>
    <p:sldId id="288" r:id="rId5"/>
    <p:sldId id="289" r:id="rId6"/>
    <p:sldId id="290" r:id="rId7"/>
    <p:sldId id="291" r:id="rId8"/>
    <p:sldId id="301" r:id="rId9"/>
    <p:sldId id="276" r:id="rId10"/>
    <p:sldId id="279" r:id="rId11"/>
    <p:sldId id="296" r:id="rId12"/>
    <p:sldId id="277" r:id="rId13"/>
    <p:sldId id="280" r:id="rId14"/>
    <p:sldId id="302" r:id="rId15"/>
    <p:sldId id="303" r:id="rId16"/>
    <p:sldId id="259" r:id="rId17"/>
    <p:sldId id="266" r:id="rId18"/>
    <p:sldId id="281" r:id="rId19"/>
    <p:sldId id="292" r:id="rId20"/>
    <p:sldId id="270" r:id="rId21"/>
    <p:sldId id="293" r:id="rId22"/>
    <p:sldId id="261" r:id="rId23"/>
    <p:sldId id="294" r:id="rId24"/>
    <p:sldId id="295" r:id="rId25"/>
    <p:sldId id="272" r:id="rId26"/>
    <p:sldId id="273" r:id="rId27"/>
    <p:sldId id="308" r:id="rId28"/>
    <p:sldId id="274" r:id="rId29"/>
    <p:sldId id="282" r:id="rId30"/>
    <p:sldId id="284" r:id="rId31"/>
    <p:sldId id="304" r:id="rId32"/>
    <p:sldId id="305" r:id="rId33"/>
    <p:sldId id="263" r:id="rId34"/>
    <p:sldId id="264" r:id="rId35"/>
    <p:sldId id="265" r:id="rId36"/>
    <p:sldId id="298" r:id="rId37"/>
    <p:sldId id="267" r:id="rId38"/>
    <p:sldId id="268" r:id="rId39"/>
    <p:sldId id="269" r:id="rId40"/>
    <p:sldId id="299" r:id="rId41"/>
    <p:sldId id="271" r:id="rId42"/>
    <p:sldId id="307" r:id="rId43"/>
    <p:sldId id="257" r:id="rId44"/>
    <p:sldId id="258" r:id="rId45"/>
    <p:sldId id="260" r:id="rId46"/>
    <p:sldId id="297" r:id="rId47"/>
    <p:sldId id="262" r:id="rId48"/>
    <p:sldId id="306" r:id="rId49"/>
    <p:sldId id="30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2EF3C-837A-481F-AD95-7C6BD3B79B42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EE5E7-F4C5-4E85-9A38-870DE9AF6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“If you’re careful” will always apply to making sure sorts are stable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78DA4-C919-4E06-81F5-F706EF554B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17D3FFA-9E00-4911-8363-64E39ECB6FD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4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3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48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1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4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0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86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75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17D3FFA-9E00-4911-8363-64E39ECB6FD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s4TPTC8wh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w2D9aJRBY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qR3G_NVo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OalU379l3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Comparisons Sorts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332 Spring 2025</a:t>
            </a:r>
          </a:p>
          <a:p>
            <a:r>
              <a:rPr lang="en-US" dirty="0"/>
              <a:t>Lecture 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1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/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6526376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5969963" y="4644586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5550192" y="1053922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/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2E7E84-1767-479F-9DA4-4D841640B8B5}"/>
              </a:ext>
            </a:extLst>
          </p:cNvPr>
          <p:cNvSpPr/>
          <p:nvPr/>
        </p:nvSpPr>
        <p:spPr>
          <a:xfrm>
            <a:off x="6845352" y="94136"/>
            <a:ext cx="522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https://www.youtube.com/watch?v=Ns4TPTC8whw</a:t>
            </a:r>
            <a:endParaRPr lang="en-US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2D0B7501-187B-4B65-8CFF-AC4BBA66B62D}"/>
              </a:ext>
            </a:extLst>
          </p:cNvPr>
          <p:cNvSpPr/>
          <p:nvPr/>
        </p:nvSpPr>
        <p:spPr>
          <a:xfrm rot="10800000">
            <a:off x="5550193" y="2323713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87652FB1-AF01-421C-AD66-BAA76F35853A}"/>
              </a:ext>
            </a:extLst>
          </p:cNvPr>
          <p:cNvSpPr/>
          <p:nvPr/>
        </p:nvSpPr>
        <p:spPr>
          <a:xfrm rot="10800000" flipH="1">
            <a:off x="5569850" y="749507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42F32CB0-F8C5-4B75-A499-6F18AEF0A1CE}"/>
              </a:ext>
            </a:extLst>
          </p:cNvPr>
          <p:cNvSpPr/>
          <p:nvPr/>
        </p:nvSpPr>
        <p:spPr>
          <a:xfrm rot="10800000">
            <a:off x="6532838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29">
            <a:extLst>
              <a:ext uri="{FF2B5EF4-FFF2-40B4-BE49-F238E27FC236}">
                <a16:creationId xmlns:a16="http://schemas.microsoft.com/office/drawing/2014/main" id="{2D0B7501-187B-4B65-8CFF-AC4BBA66B62D}"/>
              </a:ext>
            </a:extLst>
          </p:cNvPr>
          <p:cNvSpPr/>
          <p:nvPr/>
        </p:nvSpPr>
        <p:spPr>
          <a:xfrm rot="10800000">
            <a:off x="8561195" y="231423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4125 -0.008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37318 0.00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0" grpId="1" animBg="1"/>
      <p:bldP spid="30" grpId="2" animBg="1"/>
      <p:bldP spid="31" grpId="0" animBg="1"/>
      <p:bldP spid="32" grpId="0" animBg="1"/>
      <p:bldP spid="32" grpId="1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 Selection </a:t>
            </a:r>
            <a:r>
              <a:rPr lang="en-US" dirty="0"/>
              <a:t>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Here’s another idea for a sorting algorithm:</a:t>
                </a:r>
              </a:p>
              <a:p>
                <a:r>
                  <a:rPr lang="en-US" sz="2800" dirty="0"/>
                  <a:t>Maintain a sorted subarray</a:t>
                </a:r>
              </a:p>
              <a:p>
                <a:r>
                  <a:rPr lang="en-US" sz="2800" dirty="0"/>
                  <a:t>While(subarray is not full array)</a:t>
                </a:r>
              </a:p>
              <a:p>
                <a:r>
                  <a:rPr lang="en-US" sz="2800" dirty="0"/>
                  <a:t>     Find the smallest element remaining in the unsorted part.</a:t>
                </a:r>
              </a:p>
              <a:p>
                <a:pPr lvl="4"/>
                <a:r>
                  <a:rPr lang="en-US" sz="2800" dirty="0"/>
                  <a:t>By scanning through the remaining array</a:t>
                </a:r>
              </a:p>
              <a:p>
                <a:r>
                  <a:rPr lang="en-US" sz="2800" dirty="0"/>
                  <a:t>     Insert it at the end of the sorted part.</a:t>
                </a:r>
              </a:p>
              <a:p>
                <a:r>
                  <a:rPr lang="en-US" sz="2800" dirty="0"/>
                  <a:t>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Can we do better? With a data structure?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57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    Heap    </a:t>
            </a:r>
            <a:r>
              <a:rPr lang="en-US" dirty="0"/>
              <a:t>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Here’s another idea for a sorting algorithm:</a:t>
                </a:r>
              </a:p>
              <a:p>
                <a:r>
                  <a:rPr lang="en-US" sz="2800" dirty="0"/>
                  <a:t>Maintain a sorted subarray; </a:t>
                </a:r>
                <a:r>
                  <a:rPr lang="en-US" sz="2800" b="1" dirty="0"/>
                  <a:t>Make the unsorted part a min-heap</a:t>
                </a:r>
              </a:p>
              <a:p>
                <a:r>
                  <a:rPr lang="en-US" sz="2800" dirty="0"/>
                  <a:t>While(subarray is not full array)</a:t>
                </a:r>
              </a:p>
              <a:p>
                <a:r>
                  <a:rPr lang="en-US" sz="2800" dirty="0"/>
                  <a:t>     Find the smallest element remaining in the unsorted part.</a:t>
                </a:r>
              </a:p>
              <a:p>
                <a:pPr lvl="4"/>
                <a:r>
                  <a:rPr lang="en-US" sz="2800" dirty="0"/>
                  <a:t>By calling 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/>
                  <a:t>on the heap</a:t>
                </a:r>
              </a:p>
              <a:p>
                <a:r>
                  <a:rPr lang="en-US" sz="2800" dirty="0"/>
                  <a:t>     Insert it at the end of the sorted part.</a:t>
                </a:r>
              </a:p>
              <a:p>
                <a:r>
                  <a:rPr lang="en-US" sz="2800" dirty="0"/>
                  <a:t>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46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2762-3C91-4F48-9AD7-3FB899C0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8D4A9-F504-49BB-BE2A-5F921D46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466CF-C5C1-4A89-AA49-FBABEA77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6C76A5A9-04E5-44CC-8B3C-45E4D1E825F1}"/>
              </a:ext>
            </a:extLst>
          </p:cNvPr>
          <p:cNvGraphicFramePr>
            <a:graphicFrameLocks/>
          </p:cNvGraphicFramePr>
          <p:nvPr/>
        </p:nvGraphicFramePr>
        <p:xfrm>
          <a:off x="1056165" y="119518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7" name="Left Brace 16">
            <a:extLst>
              <a:ext uri="{FF2B5EF4-FFF2-40B4-BE49-F238E27FC236}">
                <a16:creationId xmlns:a16="http://schemas.microsoft.com/office/drawing/2014/main" id="{72919F19-BC94-4FAB-8754-22E5B00C09FE}"/>
              </a:ext>
            </a:extLst>
          </p:cNvPr>
          <p:cNvSpPr/>
          <p:nvPr/>
        </p:nvSpPr>
        <p:spPr>
          <a:xfrm rot="16200000">
            <a:off x="5926870" y="-2822538"/>
            <a:ext cx="338260" cy="10079677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6C292C45-92F1-4A13-A765-5E0E9E6025B3}"/>
              </a:ext>
            </a:extLst>
          </p:cNvPr>
          <p:cNvSpPr/>
          <p:nvPr/>
        </p:nvSpPr>
        <p:spPr>
          <a:xfrm rot="16200000">
            <a:off x="10943849" y="2194441"/>
            <a:ext cx="338260" cy="4571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62F6ED-44EA-45BE-920D-9A73E299606B}"/>
              </a:ext>
            </a:extLst>
          </p:cNvPr>
          <p:cNvSpPr txBox="1"/>
          <p:nvPr/>
        </p:nvSpPr>
        <p:spPr>
          <a:xfrm>
            <a:off x="5812841" y="236541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3DBE4D-863B-40F9-AB64-EC62B71D4E21}"/>
              </a:ext>
            </a:extLst>
          </p:cNvPr>
          <p:cNvSpPr txBox="1"/>
          <p:nvPr/>
        </p:nvSpPr>
        <p:spPr>
          <a:xfrm>
            <a:off x="10367870" y="2370124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9EF7A3-59DF-4217-9DEB-9855F1A1DAD5}"/>
              </a:ext>
            </a:extLst>
          </p:cNvPr>
          <p:cNvSpPr txBox="1"/>
          <p:nvPr/>
        </p:nvSpPr>
        <p:spPr>
          <a:xfrm>
            <a:off x="834447" y="258785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D4CD201-B4C9-4B4D-8DC3-0B67BB6F4520}"/>
              </a:ext>
            </a:extLst>
          </p:cNvPr>
          <p:cNvSpPr/>
          <p:nvPr/>
        </p:nvSpPr>
        <p:spPr>
          <a:xfrm rot="10800000">
            <a:off x="1390861" y="199251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19943E0-75D9-4458-9232-3EF1FD7AFC34}"/>
              </a:ext>
            </a:extLst>
          </p:cNvPr>
          <p:cNvSpPr/>
          <p:nvPr/>
        </p:nvSpPr>
        <p:spPr>
          <a:xfrm rot="10800000" flipH="1">
            <a:off x="1658138" y="577267"/>
            <a:ext cx="9102011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Up 23">
            <a:extLst>
              <a:ext uri="{FF2B5EF4-FFF2-40B4-BE49-F238E27FC236}">
                <a16:creationId xmlns:a16="http://schemas.microsoft.com/office/drawing/2014/main" id="{A0853AEA-92F1-4EA4-B08B-40E5BBBF202E}"/>
              </a:ext>
            </a:extLst>
          </p:cNvPr>
          <p:cNvSpPr/>
          <p:nvPr/>
        </p:nvSpPr>
        <p:spPr>
          <a:xfrm rot="10800000">
            <a:off x="1498649" y="207625"/>
            <a:ext cx="9102011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7" name="Content Placeholder 6">
            <a:extLst>
              <a:ext uri="{FF2B5EF4-FFF2-40B4-BE49-F238E27FC236}">
                <a16:creationId xmlns:a16="http://schemas.microsoft.com/office/drawing/2014/main" id="{2F03078E-4338-46D2-B2F9-F59DD9B10983}"/>
              </a:ext>
            </a:extLst>
          </p:cNvPr>
          <p:cNvGraphicFramePr>
            <a:graphicFrameLocks/>
          </p:cNvGraphicFramePr>
          <p:nvPr/>
        </p:nvGraphicFramePr>
        <p:xfrm>
          <a:off x="1056165" y="304907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8" name="Left Brace 27">
            <a:extLst>
              <a:ext uri="{FF2B5EF4-FFF2-40B4-BE49-F238E27FC236}">
                <a16:creationId xmlns:a16="http://schemas.microsoft.com/office/drawing/2014/main" id="{2007D5E0-31AA-4208-8E5B-83DD3D196BF9}"/>
              </a:ext>
            </a:extLst>
          </p:cNvPr>
          <p:cNvSpPr/>
          <p:nvPr/>
        </p:nvSpPr>
        <p:spPr>
          <a:xfrm rot="16200000">
            <a:off x="5402509" y="-444286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996DF560-680F-45C7-AEA7-4C3F1D5204AF}"/>
              </a:ext>
            </a:extLst>
          </p:cNvPr>
          <p:cNvSpPr/>
          <p:nvPr/>
        </p:nvSpPr>
        <p:spPr>
          <a:xfrm rot="16200000">
            <a:off x="10442349" y="3546830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902DD5-2C02-4833-8C9D-3A045DA68B6C}"/>
              </a:ext>
            </a:extLst>
          </p:cNvPr>
          <p:cNvSpPr txBox="1"/>
          <p:nvPr/>
        </p:nvSpPr>
        <p:spPr>
          <a:xfrm>
            <a:off x="5287864" y="422042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637F1C-C2DB-4540-A6F3-464DAC9B88BD}"/>
              </a:ext>
            </a:extLst>
          </p:cNvPr>
          <p:cNvSpPr txBox="1"/>
          <p:nvPr/>
        </p:nvSpPr>
        <p:spPr>
          <a:xfrm>
            <a:off x="9889230" y="4240321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986AB5-7C36-4768-9637-A4DA3D5154AD}"/>
              </a:ext>
            </a:extLst>
          </p:cNvPr>
          <p:cNvSpPr txBox="1"/>
          <p:nvPr/>
        </p:nvSpPr>
        <p:spPr>
          <a:xfrm>
            <a:off x="834447" y="444174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258A13B5-4531-4D7A-AAB2-C9DC3C787D99}"/>
              </a:ext>
            </a:extLst>
          </p:cNvPr>
          <p:cNvSpPr/>
          <p:nvPr/>
        </p:nvSpPr>
        <p:spPr>
          <a:xfrm rot="10800000">
            <a:off x="1390861" y="384640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ontent Placeholder 6">
            <a:extLst>
              <a:ext uri="{FF2B5EF4-FFF2-40B4-BE49-F238E27FC236}">
                <a16:creationId xmlns:a16="http://schemas.microsoft.com/office/drawing/2014/main" id="{1B39B718-5B45-4CB9-A205-CC460E30F5CE}"/>
              </a:ext>
            </a:extLst>
          </p:cNvPr>
          <p:cNvGraphicFramePr>
            <a:graphicFrameLocks/>
          </p:cNvGraphicFramePr>
          <p:nvPr/>
        </p:nvGraphicFramePr>
        <p:xfrm>
          <a:off x="960083" y="492903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35" name="Left Brace 34">
            <a:extLst>
              <a:ext uri="{FF2B5EF4-FFF2-40B4-BE49-F238E27FC236}">
                <a16:creationId xmlns:a16="http://schemas.microsoft.com/office/drawing/2014/main" id="{97A06DB9-3838-4BDE-A051-D18C44E8C1BA}"/>
              </a:ext>
            </a:extLst>
          </p:cNvPr>
          <p:cNvSpPr/>
          <p:nvPr/>
        </p:nvSpPr>
        <p:spPr>
          <a:xfrm rot="16200000">
            <a:off x="5306427" y="1435672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4C15E5F-20FF-40A1-A1E6-45AB574C17C8}"/>
              </a:ext>
            </a:extLst>
          </p:cNvPr>
          <p:cNvSpPr/>
          <p:nvPr/>
        </p:nvSpPr>
        <p:spPr>
          <a:xfrm rot="16200000">
            <a:off x="10346267" y="5426788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9DBC93-0983-4018-9DD9-0903B0AEADDB}"/>
              </a:ext>
            </a:extLst>
          </p:cNvPr>
          <p:cNvSpPr txBox="1"/>
          <p:nvPr/>
        </p:nvSpPr>
        <p:spPr>
          <a:xfrm>
            <a:off x="5191782" y="61003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8D2C25-DA16-44FE-9262-BF05336B293E}"/>
              </a:ext>
            </a:extLst>
          </p:cNvPr>
          <p:cNvSpPr txBox="1"/>
          <p:nvPr/>
        </p:nvSpPr>
        <p:spPr>
          <a:xfrm>
            <a:off x="9793148" y="6120279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AEB6FB-3E8C-494F-90D9-B0E97BF1EF0E}"/>
              </a:ext>
            </a:extLst>
          </p:cNvPr>
          <p:cNvSpPr txBox="1"/>
          <p:nvPr/>
        </p:nvSpPr>
        <p:spPr>
          <a:xfrm>
            <a:off x="738365" y="632170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1F46088C-B255-4EA8-A7C1-873A79EF16DD}"/>
              </a:ext>
            </a:extLst>
          </p:cNvPr>
          <p:cNvSpPr/>
          <p:nvPr/>
        </p:nvSpPr>
        <p:spPr>
          <a:xfrm rot="10800000">
            <a:off x="1294779" y="572636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5BB014BA-DC18-4094-B0C6-C722A6862DFC}"/>
              </a:ext>
            </a:extLst>
          </p:cNvPr>
          <p:cNvSpPr/>
          <p:nvPr/>
        </p:nvSpPr>
        <p:spPr>
          <a:xfrm rot="10800000">
            <a:off x="1390318" y="386146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D0CDF1-D6FA-412F-9A76-3DA4EEE69728}"/>
              </a:ext>
            </a:extLst>
          </p:cNvPr>
          <p:cNvSpPr txBox="1"/>
          <p:nvPr/>
        </p:nvSpPr>
        <p:spPr>
          <a:xfrm>
            <a:off x="1731684" y="4105264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percolateDown</a:t>
            </a:r>
            <a:r>
              <a:rPr lang="en-US" dirty="0">
                <a:solidFill>
                  <a:srgbClr val="00B050"/>
                </a:solidFill>
              </a:rPr>
              <a:t>(22)</a:t>
            </a:r>
          </a:p>
        </p:txBody>
      </p:sp>
      <p:sp>
        <p:nvSpPr>
          <p:cNvPr id="43" name="Arrow: Curved Up 42">
            <a:extLst>
              <a:ext uri="{FF2B5EF4-FFF2-40B4-BE49-F238E27FC236}">
                <a16:creationId xmlns:a16="http://schemas.microsoft.com/office/drawing/2014/main" id="{2AD1EC18-D35F-46C9-8F24-AB3C9580B812}"/>
              </a:ext>
            </a:extLst>
          </p:cNvPr>
          <p:cNvSpPr/>
          <p:nvPr/>
        </p:nvSpPr>
        <p:spPr>
          <a:xfrm rot="10800000" flipH="1">
            <a:off x="1390318" y="4472579"/>
            <a:ext cx="8402830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id="{D2218815-7235-4890-B2D3-0621DC4101A5}"/>
              </a:ext>
            </a:extLst>
          </p:cNvPr>
          <p:cNvSpPr/>
          <p:nvPr/>
        </p:nvSpPr>
        <p:spPr>
          <a:xfrm rot="10800000">
            <a:off x="1230828" y="4102937"/>
            <a:ext cx="8460513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852793-B87D-48BE-8189-485C9D303F95}"/>
              </a:ext>
            </a:extLst>
          </p:cNvPr>
          <p:cNvSpPr/>
          <p:nvPr/>
        </p:nvSpPr>
        <p:spPr>
          <a:xfrm>
            <a:off x="6940641" y="151973"/>
            <a:ext cx="516295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https://www.youtube.com/watch?v=Xw2D9aJRBY4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49584 -0.002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0" grpId="0"/>
      <p:bldP spid="31" grpId="0"/>
      <p:bldP spid="32" grpId="0"/>
      <p:bldP spid="33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 animBg="1"/>
      <p:bldP spid="41" grpId="1" animBg="1"/>
      <p:bldP spid="42" grpId="0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(Better)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We’re sorting in the wrong order!</a:t>
                </a:r>
              </a:p>
              <a:p>
                <a:pPr lvl="1"/>
                <a:r>
                  <a:rPr lang="en-US" sz="2800" dirty="0"/>
                  <a:t>Could reverse at the end.</a:t>
                </a:r>
              </a:p>
              <a:p>
                <a:r>
                  <a:rPr lang="en-US" sz="2800" dirty="0"/>
                  <a:t>Our heap implementation will implicitly assume that the heap is on the left of the array.</a:t>
                </a:r>
              </a:p>
              <a:p>
                <a:r>
                  <a:rPr lang="en-US" sz="2800" dirty="0"/>
                  <a:t>Switch to a max-heap, and keep the sorted stuff on the right.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What’s our running time?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9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Our first step is to make a heap. Does using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/>
              <a:t>instead of inserts improve the running time?</a:t>
            </a:r>
          </a:p>
          <a:p>
            <a:r>
              <a:rPr lang="en-US" sz="2800" dirty="0"/>
              <a:t> Not in a big-O sense (though we did by a constant factor).</a:t>
            </a:r>
          </a:p>
          <a:p>
            <a:endParaRPr lang="en-US" sz="2800" dirty="0"/>
          </a:p>
          <a:p>
            <a:r>
              <a:rPr lang="en-US" sz="2800" dirty="0"/>
              <a:t>In place: Yes</a:t>
            </a:r>
          </a:p>
          <a:p>
            <a:r>
              <a:rPr lang="en-US" sz="2800" dirty="0"/>
              <a:t>Stable: No; You’ll prove that in your next exercise.</a:t>
            </a:r>
          </a:p>
        </p:txBody>
      </p:sp>
    </p:spTree>
    <p:extLst>
      <p:ext uri="{BB962C8B-B14F-4D97-AF65-F5344CB8AC3E}">
        <p14:creationId xmlns:p14="http://schemas.microsoft.com/office/powerpoint/2010/main" val="92389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 far our sorting algorithms:</a:t>
            </a:r>
          </a:p>
          <a:p>
            <a:pPr lvl="1"/>
            <a:r>
              <a:rPr lang="en-US" sz="2400" dirty="0"/>
              <a:t>Start with an (empty) sorted array</a:t>
            </a:r>
          </a:p>
          <a:p>
            <a:pPr lvl="1"/>
            <a:r>
              <a:rPr lang="en-US" sz="2400" dirty="0"/>
              <a:t>Add something to it.</a:t>
            </a:r>
          </a:p>
          <a:p>
            <a:r>
              <a:rPr lang="en-US" sz="2800" dirty="0"/>
              <a:t>Different idea: Divide And Conquer:</a:t>
            </a:r>
          </a:p>
          <a:p>
            <a:endParaRPr lang="en-US" sz="2800" dirty="0"/>
          </a:p>
          <a:p>
            <a:r>
              <a:rPr lang="en-US" sz="2800" dirty="0"/>
              <a:t>Split up array (somehow)</a:t>
            </a:r>
          </a:p>
          <a:p>
            <a:r>
              <a:rPr lang="en-US" sz="2800" dirty="0"/>
              <a:t>Sort the pieces (recursively)</a:t>
            </a:r>
          </a:p>
          <a:p>
            <a:r>
              <a:rPr lang="en-US" sz="2800" dirty="0"/>
              <a:t>Combine the pieces </a:t>
            </a:r>
          </a:p>
        </p:txBody>
      </p:sp>
    </p:spTree>
    <p:extLst>
      <p:ext uri="{BB962C8B-B14F-4D97-AF65-F5344CB8AC3E}">
        <p14:creationId xmlns:p14="http://schemas.microsoft.com/office/powerpoint/2010/main" val="232755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Split array in the middle</a:t>
            </a:r>
          </a:p>
          <a:p>
            <a:r>
              <a:rPr lang="en-US" sz="2800" dirty="0"/>
              <a:t>Sort the two halves</a:t>
            </a:r>
          </a:p>
          <a:p>
            <a:r>
              <a:rPr lang="en-US" sz="2800" dirty="0"/>
              <a:t>Merge them together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/>
          </p:cNvGraphicFramePr>
          <p:nvPr/>
        </p:nvGraphicFramePr>
        <p:xfrm>
          <a:off x="5357525" y="20757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/>
        </p:nvGraphicFramePr>
        <p:xfrm>
          <a:off x="5264724" y="1027537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/>
        </p:nvGraphicFramePr>
        <p:xfrm>
          <a:off x="7622262" y="1027537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/>
        </p:nvGraphicFramePr>
        <p:xfrm>
          <a:off x="5085713" y="191274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/>
        </p:nvGraphicFramePr>
        <p:xfrm>
          <a:off x="6384959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/>
        </p:nvGraphicFramePr>
        <p:xfrm>
          <a:off x="7622262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/>
        </p:nvGraphicFramePr>
        <p:xfrm>
          <a:off x="8859565" y="1882080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/>
        </p:nvGraphicFramePr>
        <p:xfrm>
          <a:off x="8730669" y="2747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/>
        </p:nvGraphicFramePr>
        <p:xfrm>
          <a:off x="9975437" y="27366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/>
        </p:nvGraphicFramePr>
        <p:xfrm>
          <a:off x="8859565" y="36015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/>
        </p:nvGraphicFramePr>
        <p:xfrm>
          <a:off x="7622261" y="443681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/>
        </p:nvGraphicFramePr>
        <p:xfrm>
          <a:off x="5264724" y="443681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/>
        </p:nvGraphicFramePr>
        <p:xfrm>
          <a:off x="5357525" y="541460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7259989" y="957683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392926" y="949255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272691" y="175686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6" idx="2"/>
            <a:endCxn id="8" idx="3"/>
          </p:cNvCxnSpPr>
          <p:nvPr/>
        </p:nvCxnSpPr>
        <p:spPr>
          <a:xfrm flipH="1">
            <a:off x="6093680" y="1769217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8796365" y="1743922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8599258" y="175829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9911838" y="2602274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9732827" y="261463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9604044" y="3478303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9846541" y="3456758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7210775" y="5200041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7453272" y="5178496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5991609" y="2658855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6328081" y="2644744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7946799" y="2642526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8796365" y="4339075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Pseudocode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433456" y="1529542"/>
            <a:ext cx="10648401" cy="35394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187AD-AD67-4065-B972-B3FCD8477816}"/>
              </a:ext>
            </a:extLst>
          </p:cNvPr>
          <p:cNvSpPr/>
          <p:nvPr/>
        </p:nvSpPr>
        <p:spPr>
          <a:xfrm>
            <a:off x="6802656" y="170617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https://www.youtube.com/watch?v=XaqR3G_NVoo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2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Merge?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773606"/>
          </a:xfrm>
        </p:spPr>
        <p:txBody>
          <a:bodyPr>
            <a:normAutofit/>
          </a:bodyPr>
          <a:lstStyle/>
          <a:p>
            <a:r>
              <a:rPr lang="en-US" sz="2800" dirty="0"/>
              <a:t>Turn two sorted lists into one sorted list:</a:t>
            </a:r>
          </a:p>
          <a:p>
            <a:endParaRPr lang="en-US" sz="2800" dirty="0"/>
          </a:p>
          <a:p>
            <a:r>
              <a:rPr lang="en-US" sz="2800" dirty="0"/>
              <a:t>Start from the small end of each list.</a:t>
            </a:r>
          </a:p>
          <a:p>
            <a:r>
              <a:rPr lang="en-US" sz="2800" dirty="0"/>
              <a:t>Copy the smaller into the combined list</a:t>
            </a:r>
          </a:p>
          <a:p>
            <a:r>
              <a:rPr lang="en-US" sz="2800" dirty="0"/>
              <a:t>Move that pointer one spot to the right.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8253" y="5875021"/>
          <a:ext cx="8128002" cy="659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95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5239" y="4750420"/>
          <a:ext cx="3283083" cy="713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6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672254" y="4723503"/>
          <a:ext cx="3283083" cy="713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6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76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FEA3-4431-6BFC-5888-60DB31CA4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A9994-5CE0-1994-6733-5D57C01A1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Midterm on Wednesday</a:t>
            </a:r>
          </a:p>
          <a:p>
            <a:pPr lvl="1"/>
            <a:r>
              <a:rPr lang="en-US" sz="2400" dirty="0"/>
              <a:t>Look for an Ed announcement tomorrow about which room</a:t>
            </a:r>
          </a:p>
          <a:p>
            <a:pPr lvl="1"/>
            <a:r>
              <a:rPr lang="en-US" sz="2400" dirty="0"/>
              <a:t>6-7:20, we’re writing an exam that should take 50-60 minutes, but giving you a buffer time (i.e., 80 minutes to work). We’ll try to start as close to 6 as possible.</a:t>
            </a:r>
          </a:p>
          <a:p>
            <a:pPr lvl="1"/>
            <a:r>
              <a:rPr lang="en-US" sz="2400" dirty="0"/>
              <a:t>Bring your Husky card.</a:t>
            </a:r>
          </a:p>
          <a:p>
            <a:r>
              <a:rPr lang="en-US" sz="2800" dirty="0"/>
              <a:t>No lecture on Wednesday (but I’ll be here to answer last-second questions)</a:t>
            </a:r>
          </a:p>
          <a:p>
            <a:r>
              <a:rPr lang="en-US" sz="2800" dirty="0"/>
              <a:t>There is section on Thursday</a:t>
            </a:r>
          </a:p>
          <a:p>
            <a:pPr lvl="1"/>
            <a:r>
              <a:rPr lang="en-US" sz="2400" dirty="0"/>
              <a:t>Sorting AND an optional dictionary implementation that’s nice to know.</a:t>
            </a:r>
          </a:p>
          <a:p>
            <a:r>
              <a:rPr lang="en-US" sz="2800" dirty="0"/>
              <a:t>Don’t forget: Exercise 5 (hashing</a:t>
            </a:r>
            <a:r>
              <a:rPr lang="en-US" sz="2800"/>
              <a:t>, programming) due Friday.</a:t>
            </a:r>
          </a:p>
        </p:txBody>
      </p:sp>
    </p:spTree>
    <p:extLst>
      <p:ext uri="{BB962C8B-B14F-4D97-AF65-F5344CB8AC3E}">
        <p14:creationId xmlns:p14="http://schemas.microsoft.com/office/powerpoint/2010/main" val="3274075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Running Time: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a closed form you will have memorized by the end of the quarter.</a:t>
                </a:r>
              </a:p>
              <a:p>
                <a:r>
                  <a:rPr lang="en-US" dirty="0"/>
                  <a:t>The closed form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). 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Stable: yes! (if you merge correctly)</a:t>
                </a:r>
              </a:p>
              <a:p>
                <a:r>
                  <a:rPr lang="en-US" dirty="0"/>
                  <a:t>In place: no.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4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need extra memory to do the merge</a:t>
            </a:r>
          </a:p>
          <a:p>
            <a:r>
              <a:rPr lang="en-US" sz="2800" dirty="0"/>
              <a:t>It’s inefficient to make a new array every time</a:t>
            </a:r>
          </a:p>
          <a:p>
            <a:endParaRPr lang="en-US" sz="2800" dirty="0"/>
          </a:p>
          <a:p>
            <a:r>
              <a:rPr lang="en-US" sz="2800" dirty="0"/>
              <a:t>Instead have a single auxiliary array</a:t>
            </a:r>
          </a:p>
          <a:p>
            <a:pPr lvl="1"/>
            <a:r>
              <a:rPr lang="en-US" sz="2400" dirty="0"/>
              <a:t>Keep reusing it as the merging space</a:t>
            </a:r>
          </a:p>
          <a:p>
            <a:endParaRPr lang="en-US" sz="2800" dirty="0"/>
          </a:p>
          <a:p>
            <a:r>
              <a:rPr lang="en-US" sz="2800" dirty="0"/>
              <a:t>Even better: make a single auxiliary array</a:t>
            </a:r>
          </a:p>
          <a:p>
            <a:pPr lvl="1"/>
            <a:r>
              <a:rPr lang="en-US" sz="2400" dirty="0"/>
              <a:t>Have the original array and the auxiliary array “alternate” being the list and the merging space.</a:t>
            </a:r>
          </a:p>
        </p:txBody>
      </p:sp>
    </p:spTree>
    <p:extLst>
      <p:ext uri="{BB962C8B-B14F-4D97-AF65-F5344CB8AC3E}">
        <p14:creationId xmlns:p14="http://schemas.microsoft.com/office/powerpoint/2010/main" val="292503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Still Divide and Conquer, but a different idea:</a:t>
            </a:r>
          </a:p>
          <a:p>
            <a:r>
              <a:rPr lang="en-US" sz="2800" dirty="0"/>
              <a:t>Let’s divide the array into “big” values and “small” values</a:t>
            </a:r>
          </a:p>
          <a:p>
            <a:pPr lvl="1"/>
            <a:r>
              <a:rPr lang="en-US" sz="2400" dirty="0"/>
              <a:t>And recursively sort those</a:t>
            </a:r>
          </a:p>
          <a:p>
            <a:r>
              <a:rPr lang="en-US" sz="2800" dirty="0"/>
              <a:t>What’s “big”? </a:t>
            </a:r>
          </a:p>
          <a:p>
            <a:pPr lvl="1"/>
            <a:r>
              <a:rPr lang="en-US" sz="2400" dirty="0"/>
              <a:t>Choose an element (“the pivot”) anything bigger than that.</a:t>
            </a:r>
          </a:p>
          <a:p>
            <a:r>
              <a:rPr lang="en-US" sz="2800" dirty="0"/>
              <a:t>How do we pick the pivot?</a:t>
            </a:r>
          </a:p>
          <a:p>
            <a:r>
              <a:rPr lang="en-US" sz="2800" dirty="0"/>
              <a:t>For now, let’s just take the first thing in the array:</a:t>
            </a:r>
          </a:p>
        </p:txBody>
      </p:sp>
    </p:spTree>
    <p:extLst>
      <p:ext uri="{BB962C8B-B14F-4D97-AF65-F5344CB8AC3E}">
        <p14:creationId xmlns:p14="http://schemas.microsoft.com/office/powerpoint/2010/main" val="153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How do we divide the array into “bigger than the pivot” and “less than the pivot?”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1. Swap the pivot to the far left.</a:t>
                </a:r>
              </a:p>
              <a:p>
                <a:r>
                  <a:rPr lang="en-US" sz="2800" dirty="0"/>
                  <a:t>2.Make a pointer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on the left,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on the right</a:t>
                </a:r>
              </a:p>
              <a:p>
                <a:r>
                  <a:rPr lang="en-US" sz="2800" dirty="0"/>
                  <a:t>3. Until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meet</a:t>
                </a:r>
              </a:p>
              <a:p>
                <a:pPr lvl="1"/>
                <a:r>
                  <a:rPr lang="en-US" sz="2400" dirty="0"/>
                  <a:t>While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pivot</m:t>
                    </m:r>
                  </m:oMath>
                </a14:m>
                <a:r>
                  <a:rPr lang="en-US" sz="2400" dirty="0"/>
                  <a:t> move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left</a:t>
                </a:r>
              </a:p>
              <a:p>
                <a:pPr lvl="1"/>
                <a:r>
                  <a:rPr lang="en-US" sz="2400" dirty="0"/>
                  <a:t>While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pivot</m:t>
                    </m:r>
                  </m:oMath>
                </a14:m>
                <a:r>
                  <a:rPr lang="en-US" sz="2400" dirty="0"/>
                  <a:t> move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right</a:t>
                </a:r>
              </a:p>
              <a:p>
                <a:pPr lvl="1"/>
                <a:r>
                  <a:rPr lang="en-US" sz="2400" dirty="0"/>
                  <a:t>Swap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r>
                  <a:rPr lang="en-US" sz="2800" dirty="0"/>
                  <a:t>4. Swap A[</a:t>
                </a:r>
                <a:r>
                  <a:rPr lang="en-US" sz="2800" dirty="0" err="1"/>
                  <a:t>i</a:t>
                </a:r>
                <a:r>
                  <a:rPr lang="en-US" sz="2800" dirty="0"/>
                  <a:t>] or A[i-1] with pivot.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14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/>
        </p:nvGraphicFramePr>
        <p:xfrm>
          <a:off x="1160930" y="160489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7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2516537" y="2470722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32">
            <a:extLst>
              <a:ext uri="{FF2B5EF4-FFF2-40B4-BE49-F238E27FC236}">
                <a16:creationId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10565100" y="2470723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/>
        </p:nvGraphicFramePr>
        <p:xfrm>
          <a:off x="1130449" y="332790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5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5498198" y="4193738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32">
            <a:extLst>
              <a:ext uri="{FF2B5EF4-FFF2-40B4-BE49-F238E27FC236}">
                <a16:creationId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9555673" y="4193738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48405" y="4881418"/>
                <a:ext cx="97356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met.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is larger than the pivot, so it belongs on the right, 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2800" dirty="0"/>
                  <a:t> belongs on the left.   Swap pivot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405" y="4881418"/>
                <a:ext cx="9735671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252" t="-7051" r="-150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/>
        </p:nvGraphicFramePr>
        <p:xfrm>
          <a:off x="1160930" y="5748707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8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24557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08099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0.33464 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5" grpId="1" animBg="1"/>
      <p:bldP spid="16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B4227CF-A3F1-4E62-A88E-8D1A015315CA}"/>
              </a:ext>
            </a:extLst>
          </p:cNvPr>
          <p:cNvGraphicFramePr>
            <a:graphicFrameLocks/>
          </p:cNvGraphicFramePr>
          <p:nvPr/>
        </p:nvGraphicFramePr>
        <p:xfrm>
          <a:off x="4505617" y="769341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9D4F318-8ADF-41BD-899C-410A0E7E99B7}"/>
              </a:ext>
            </a:extLst>
          </p:cNvPr>
          <p:cNvGraphicFramePr>
            <a:graphicFrameLocks/>
          </p:cNvGraphicFramePr>
          <p:nvPr/>
        </p:nvGraphicFramePr>
        <p:xfrm>
          <a:off x="6684341" y="1616038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6D73D5B-C24D-4322-90BD-D96DFD9A2F50}"/>
              </a:ext>
            </a:extLst>
          </p:cNvPr>
          <p:cNvGraphicFramePr>
            <a:graphicFrameLocks/>
          </p:cNvGraphicFramePr>
          <p:nvPr/>
        </p:nvGraphicFramePr>
        <p:xfrm>
          <a:off x="4373061" y="154444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AB48C55-AFDE-40AD-8BC0-991001194D15}"/>
              </a:ext>
            </a:extLst>
          </p:cNvPr>
          <p:cNvGraphicFramePr>
            <a:graphicFrameLocks/>
          </p:cNvGraphicFramePr>
          <p:nvPr/>
        </p:nvGraphicFramePr>
        <p:xfrm>
          <a:off x="6764540" y="24401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D7D2F0B3-E08F-4040-913D-FBB4F4F31624}"/>
              </a:ext>
            </a:extLst>
          </p:cNvPr>
          <p:cNvGraphicFramePr>
            <a:graphicFrameLocks/>
          </p:cNvGraphicFramePr>
          <p:nvPr/>
        </p:nvGraphicFramePr>
        <p:xfrm>
          <a:off x="9203653" y="244533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43C8E46C-C16D-469B-9811-A67B9CC06F76}"/>
              </a:ext>
            </a:extLst>
          </p:cNvPr>
          <p:cNvGraphicFramePr>
            <a:graphicFrameLocks/>
          </p:cNvGraphicFramePr>
          <p:nvPr/>
        </p:nvGraphicFramePr>
        <p:xfrm>
          <a:off x="7262610" y="323477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04E68941-62BA-4E3B-A30A-2C97630F752B}"/>
              </a:ext>
            </a:extLst>
          </p:cNvPr>
          <p:cNvGraphicFramePr>
            <a:graphicFrameLocks/>
          </p:cNvGraphicFramePr>
          <p:nvPr/>
        </p:nvGraphicFramePr>
        <p:xfrm>
          <a:off x="9708241" y="32356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FC4A0D0-F7C9-4200-89DE-9D45A0A3F359}"/>
              </a:ext>
            </a:extLst>
          </p:cNvPr>
          <p:cNvSpPr/>
          <p:nvPr/>
        </p:nvSpPr>
        <p:spPr>
          <a:xfrm>
            <a:off x="4505617" y="114018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0FCAF-B24A-4695-BD08-C02A83621C25}"/>
              </a:ext>
            </a:extLst>
          </p:cNvPr>
          <p:cNvSpPr/>
          <p:nvPr/>
        </p:nvSpPr>
        <p:spPr>
          <a:xfrm>
            <a:off x="6689759" y="1986878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7B9C9-4E18-41F4-B7C8-8D4BC4D7B086}"/>
              </a:ext>
            </a:extLst>
          </p:cNvPr>
          <p:cNvSpPr/>
          <p:nvPr/>
        </p:nvSpPr>
        <p:spPr>
          <a:xfrm>
            <a:off x="6770466" y="281617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405A2C-1029-4082-AD66-D4C12900B47D}"/>
              </a:ext>
            </a:extLst>
          </p:cNvPr>
          <p:cNvSpPr/>
          <p:nvPr/>
        </p:nvSpPr>
        <p:spPr>
          <a:xfrm>
            <a:off x="9203653" y="281932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BE003835-B9E4-49FA-9110-2FC6882F71F2}"/>
              </a:ext>
            </a:extLst>
          </p:cNvPr>
          <p:cNvGraphicFramePr>
            <a:graphicFrameLocks/>
          </p:cNvGraphicFramePr>
          <p:nvPr/>
        </p:nvGraphicFramePr>
        <p:xfrm>
          <a:off x="6502094" y="4137098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9D1D14F6-240F-4A22-8850-8B5C9898F9D3}"/>
              </a:ext>
            </a:extLst>
          </p:cNvPr>
          <p:cNvGraphicFramePr>
            <a:graphicFrameLocks/>
          </p:cNvGraphicFramePr>
          <p:nvPr/>
        </p:nvGraphicFramePr>
        <p:xfrm>
          <a:off x="9317357" y="41339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2B693BE1-9D64-4AE6-A6A6-70225C4CB8B2}"/>
              </a:ext>
            </a:extLst>
          </p:cNvPr>
          <p:cNvGraphicFramePr>
            <a:graphicFrameLocks/>
          </p:cNvGraphicFramePr>
          <p:nvPr/>
        </p:nvGraphicFramePr>
        <p:xfrm>
          <a:off x="6363184" y="498476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A7C5C58C-0750-4D0B-902C-B2E4E9994718}"/>
              </a:ext>
            </a:extLst>
          </p:cNvPr>
          <p:cNvGraphicFramePr>
            <a:graphicFrameLocks/>
          </p:cNvGraphicFramePr>
          <p:nvPr/>
        </p:nvGraphicFramePr>
        <p:xfrm>
          <a:off x="4505617" y="5916542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77FBA20-6FA9-49E1-B4B7-08992F111564}"/>
              </a:ext>
            </a:extLst>
          </p:cNvPr>
          <p:cNvSpPr/>
          <p:nvPr/>
        </p:nvSpPr>
        <p:spPr>
          <a:xfrm>
            <a:off x="7509456" y="4504785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19DADD-5EF0-4D2B-BD6E-3283736662D5}"/>
              </a:ext>
            </a:extLst>
          </p:cNvPr>
          <p:cNvSpPr/>
          <p:nvPr/>
        </p:nvSpPr>
        <p:spPr>
          <a:xfrm>
            <a:off x="10324719" y="4504785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C418AD-7166-41DC-B77B-136A3F807856}"/>
              </a:ext>
            </a:extLst>
          </p:cNvPr>
          <p:cNvSpPr/>
          <p:nvPr/>
        </p:nvSpPr>
        <p:spPr>
          <a:xfrm>
            <a:off x="8325640" y="5361770"/>
            <a:ext cx="1061746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F6D24D-194C-4AE3-892B-63F49E0FB4B7}"/>
              </a:ext>
            </a:extLst>
          </p:cNvPr>
          <p:cNvSpPr/>
          <p:nvPr/>
        </p:nvSpPr>
        <p:spPr>
          <a:xfrm>
            <a:off x="5513585" y="630044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0B9725-550E-40EA-BDDD-E161A78453E2}"/>
              </a:ext>
            </a:extLst>
          </p:cNvPr>
          <p:cNvSpPr/>
          <p:nvPr/>
        </p:nvSpPr>
        <p:spPr>
          <a:xfrm>
            <a:off x="6704109" y="183942"/>
            <a:ext cx="522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https://www.youtube.com/watch?v=ywWBy6J5gz8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3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Analysis (Take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44035"/>
          </a:xfrm>
        </p:spPr>
        <p:txBody>
          <a:bodyPr>
            <a:normAutofit/>
          </a:bodyPr>
          <a:lstStyle/>
          <a:p>
            <a:r>
              <a:rPr lang="en-US" dirty="0"/>
              <a:t>What is the best case and worst case for a pivot?</a:t>
            </a:r>
          </a:p>
          <a:p>
            <a:pPr lvl="1"/>
            <a:r>
              <a:rPr lang="en-US" sz="2400" dirty="0"/>
              <a:t>Best case:</a:t>
            </a:r>
          </a:p>
          <a:p>
            <a:pPr lvl="1"/>
            <a:r>
              <a:rPr lang="en-US" sz="2400" dirty="0"/>
              <a:t>Worst case</a:t>
            </a:r>
            <a:r>
              <a:rPr lang="en-US" dirty="0"/>
              <a:t>:</a:t>
            </a:r>
          </a:p>
          <a:p>
            <a:r>
              <a:rPr lang="en-US" dirty="0"/>
              <a:t>Recurrences:</a:t>
            </a:r>
          </a:p>
          <a:p>
            <a:r>
              <a:rPr lang="en-US" dirty="0"/>
              <a:t>Best: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Worst:</a:t>
            </a:r>
          </a:p>
          <a:p>
            <a:r>
              <a:rPr lang="en-US" dirty="0"/>
              <a:t>Running times:</a:t>
            </a:r>
          </a:p>
          <a:p>
            <a:pPr lvl="1"/>
            <a:r>
              <a:rPr lang="en-US" sz="2400" dirty="0"/>
              <a:t>Best:</a:t>
            </a:r>
          </a:p>
          <a:p>
            <a:pPr lvl="1"/>
            <a:r>
              <a:rPr lang="en-US" sz="2400" dirty="0"/>
              <a:t>Worst:</a:t>
            </a:r>
          </a:p>
        </p:txBody>
      </p:sp>
    </p:spTree>
    <p:extLst>
      <p:ext uri="{BB962C8B-B14F-4D97-AF65-F5344CB8AC3E}">
        <p14:creationId xmlns:p14="http://schemas.microsoft.com/office/powerpoint/2010/main" val="583890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B9950-0324-D3FB-E8B6-804FFAA46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463D0-2223-EF44-3844-174A9C22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Analysis (Take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CC3E5-353D-E8D0-54FE-03B6F417E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44035"/>
          </a:xfrm>
        </p:spPr>
        <p:txBody>
          <a:bodyPr>
            <a:normAutofit/>
          </a:bodyPr>
          <a:lstStyle/>
          <a:p>
            <a:r>
              <a:rPr lang="en-US" dirty="0"/>
              <a:t>What is the best case and worst case for a pivot?</a:t>
            </a:r>
          </a:p>
          <a:p>
            <a:pPr lvl="1"/>
            <a:r>
              <a:rPr lang="en-US" sz="2400" dirty="0"/>
              <a:t>Best case:</a:t>
            </a:r>
          </a:p>
          <a:p>
            <a:pPr lvl="1"/>
            <a:r>
              <a:rPr lang="en-US" sz="2400" dirty="0"/>
              <a:t>Worst case</a:t>
            </a:r>
            <a:r>
              <a:rPr lang="en-US" dirty="0"/>
              <a:t>:</a:t>
            </a:r>
          </a:p>
          <a:p>
            <a:r>
              <a:rPr lang="en-US" dirty="0"/>
              <a:t>Recurrences:</a:t>
            </a:r>
          </a:p>
          <a:p>
            <a:r>
              <a:rPr lang="en-US" dirty="0"/>
              <a:t>Best: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Worst:</a:t>
            </a:r>
          </a:p>
          <a:p>
            <a:r>
              <a:rPr lang="en-US" dirty="0"/>
              <a:t>Running times:</a:t>
            </a:r>
          </a:p>
          <a:p>
            <a:pPr lvl="1"/>
            <a:r>
              <a:rPr lang="en-US" sz="2400" dirty="0"/>
              <a:t>Best:</a:t>
            </a:r>
          </a:p>
          <a:p>
            <a:pPr lvl="1"/>
            <a:r>
              <a:rPr lang="en-US" sz="2400" dirty="0"/>
              <a:t>Worst: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7F58F-FFBF-2348-8B1C-BBA1F31F97B8}"/>
              </a:ext>
            </a:extLst>
          </p:cNvPr>
          <p:cNvSpPr txBox="1"/>
          <p:nvPr/>
        </p:nvSpPr>
        <p:spPr>
          <a:xfrm>
            <a:off x="2864497" y="1854244"/>
            <a:ext cx="6354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Picking the median</a:t>
            </a:r>
          </a:p>
          <a:p>
            <a:r>
              <a:rPr lang="en-US" sz="2400" dirty="0"/>
              <a:t>Picking the smallest or largest element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3E48C9-0A91-9FCE-C71F-5BD06F955600}"/>
                  </a:ext>
                </a:extLst>
              </p:cNvPr>
              <p:cNvSpPr txBox="1"/>
              <p:nvPr/>
            </p:nvSpPr>
            <p:spPr>
              <a:xfrm>
                <a:off x="1818042" y="2871154"/>
                <a:ext cx="5228216" cy="1266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3E48C9-0A91-9FCE-C71F-5BD06F955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042" y="2871154"/>
                <a:ext cx="5228216" cy="1266116"/>
              </a:xfrm>
              <a:prstGeom prst="rect">
                <a:avLst/>
              </a:prstGeom>
              <a:blipFill>
                <a:blip r:embed="rId2"/>
                <a:stretch>
                  <a:fillRect b="-1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C4256B-6D34-849B-4778-F1A7DDE9FDAA}"/>
                  </a:ext>
                </a:extLst>
              </p:cNvPr>
              <p:cNvSpPr txBox="1"/>
              <p:nvPr/>
            </p:nvSpPr>
            <p:spPr>
              <a:xfrm>
                <a:off x="1379210" y="4275107"/>
                <a:ext cx="6368527" cy="92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C4256B-6D34-849B-4778-F1A7DDE9F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10" y="4275107"/>
                <a:ext cx="6368527" cy="925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F3F881-1AAC-A872-E1EC-4E3AFBE0DC59}"/>
                  </a:ext>
                </a:extLst>
              </p:cNvPr>
              <p:cNvSpPr txBox="1"/>
              <p:nvPr/>
            </p:nvSpPr>
            <p:spPr>
              <a:xfrm>
                <a:off x="1668456" y="5544568"/>
                <a:ext cx="1606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F3F881-1AAC-A872-E1EC-4E3AFBE0D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56" y="5544568"/>
                <a:ext cx="1606914" cy="461665"/>
              </a:xfrm>
              <a:prstGeom prst="rect">
                <a:avLst/>
              </a:prstGeom>
              <a:blipFill>
                <a:blip r:embed="rId4"/>
                <a:stretch>
                  <a:fillRect r="-38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A9B5B3-886E-683C-AF80-960623AAB8F8}"/>
                  </a:ext>
                </a:extLst>
              </p:cNvPr>
              <p:cNvSpPr txBox="1"/>
              <p:nvPr/>
            </p:nvSpPr>
            <p:spPr>
              <a:xfrm>
                <a:off x="1703692" y="5888326"/>
                <a:ext cx="10661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A9B5B3-886E-683C-AF80-960623AAB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692" y="5888326"/>
                <a:ext cx="1066189" cy="461665"/>
              </a:xfrm>
              <a:prstGeom prst="rect">
                <a:avLst/>
              </a:prstGeom>
              <a:blipFill>
                <a:blip r:embed="rId5"/>
                <a:stretch>
                  <a:fillRect r="-1143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9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Pivot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1702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Average case behavior depends on a good pivot.</a:t>
                </a:r>
              </a:p>
              <a:p>
                <a:r>
                  <a:rPr lang="en-US" sz="2800" dirty="0"/>
                  <a:t>Pivot ideas:</a:t>
                </a:r>
              </a:p>
              <a:p>
                <a:r>
                  <a:rPr lang="en-US" sz="2800" dirty="0"/>
                  <a:t>Just take the first element</a:t>
                </a:r>
              </a:p>
              <a:p>
                <a:pPr lvl="1"/>
                <a:r>
                  <a:rPr lang="en-US" sz="2400" dirty="0"/>
                  <a:t>Simple. But an already sorted (or reversed) list will give you a bad time.</a:t>
                </a:r>
              </a:p>
              <a:p>
                <a:r>
                  <a:rPr lang="en-US" sz="2800" dirty="0"/>
                  <a:t>Pick an element uniformly at random.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running time with probability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1−1/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</a:p>
              <a:p>
                <a:pPr lvl="1"/>
                <a:r>
                  <a:rPr lang="en-US" sz="2400" dirty="0"/>
                  <a:t>Regardless of input!</a:t>
                </a:r>
              </a:p>
              <a:p>
                <a:pPr lvl="1"/>
                <a:r>
                  <a:rPr lang="en-US" sz="2400" dirty="0"/>
                  <a:t>Probably too slow in practice :(</a:t>
                </a:r>
              </a:p>
              <a:p>
                <a:r>
                  <a:rPr lang="en-US" sz="2800" dirty="0"/>
                  <a:t>Find the actual median!</a:t>
                </a:r>
              </a:p>
              <a:p>
                <a:pPr lvl="1"/>
                <a:r>
                  <a:rPr lang="en-US" sz="2400" dirty="0"/>
                  <a:t>You can actually do this in linear time</a:t>
                </a:r>
              </a:p>
              <a:p>
                <a:pPr lvl="1"/>
                <a:r>
                  <a:rPr lang="en-US" sz="2400" dirty="0"/>
                  <a:t>Definitely not efficient in practice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17029"/>
              </a:xfrm>
              <a:blipFill rotWithShape="0">
                <a:blip r:embed="rId2"/>
                <a:stretch>
                  <a:fillRect l="-654" t="-1986" b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Median of Three</a:t>
            </a:r>
          </a:p>
          <a:p>
            <a:pPr lvl="1"/>
            <a:r>
              <a:rPr lang="en-US" sz="2800" dirty="0"/>
              <a:t>Take the median of the first, last, and midpoint as the pivot.</a:t>
            </a:r>
          </a:p>
          <a:p>
            <a:pPr lvl="1"/>
            <a:r>
              <a:rPr lang="en-US" sz="2800" dirty="0"/>
              <a:t>Fast!</a:t>
            </a:r>
          </a:p>
          <a:p>
            <a:pPr lvl="1"/>
            <a:r>
              <a:rPr lang="en-US" sz="2800" dirty="0"/>
              <a:t>Unlikely to get bad behavior (but definitely still possible)</a:t>
            </a:r>
          </a:p>
          <a:p>
            <a:pPr lvl="1"/>
            <a:r>
              <a:rPr lang="en-US" sz="2800" dirty="0"/>
              <a:t>Reasonable default choice.</a:t>
            </a:r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144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goals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Three things you might want in a sorting algorithm:</a:t>
                </a:r>
              </a:p>
              <a:p>
                <a:r>
                  <a:rPr lang="en-US" sz="2800" dirty="0"/>
                  <a:t>In-Place</a:t>
                </a:r>
              </a:p>
              <a:p>
                <a:pPr lvl="1"/>
                <a:r>
                  <a:rPr lang="en-US" sz="2400" dirty="0"/>
                  <a:t>Only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/>
                  <a:t> extra heap memory. </a:t>
                </a:r>
              </a:p>
              <a:p>
                <a:pPr lvl="1"/>
                <a:r>
                  <a:rPr lang="en-US" sz="2400" dirty="0"/>
                  <a:t>Sorted array given back in the input array.</a:t>
                </a:r>
              </a:p>
              <a:p>
                <a:r>
                  <a:rPr lang="en-US" sz="2800" dirty="0"/>
                  <a:t>Stable</a:t>
                </a:r>
              </a:p>
              <a:p>
                <a:pPr lvl="1"/>
                <a:r>
                  <a:rPr lang="en-US" sz="2400" dirty="0"/>
                  <a:t>If a appears before b in the initial array and </a:t>
                </a:r>
                <a:r>
                  <a:rPr lang="en-US" sz="2400" dirty="0" err="1"/>
                  <a:t>a.compareTo</a:t>
                </a:r>
                <a:r>
                  <a:rPr lang="en-US" sz="2400" dirty="0"/>
                  <a:t>(b) == 0, then a appears before b in the final array.</a:t>
                </a:r>
              </a:p>
              <a:p>
                <a:pPr lvl="1"/>
                <a:r>
                  <a:rPr lang="en-US" sz="2400" dirty="0"/>
                  <a:t>Why? Imagine you sort an array by first name, then sort by last name. With a stable sort you get a list sorted by full name! (With an unstable sort the “Smiths” could go in any order). </a:t>
                </a:r>
              </a:p>
              <a:p>
                <a:r>
                  <a:rPr lang="en-US" sz="2800" dirty="0"/>
                  <a:t>Fast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pPr lvl="1"/>
                <a:r>
                  <a:rPr lang="en-US" sz="2400" dirty="0"/>
                  <a:t>Worst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Best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Average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(not responsible for the proof, talk to Robbie if you’re curious)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In place: Yes</a:t>
                </a:r>
              </a:p>
              <a:p>
                <a:r>
                  <a:rPr lang="en-US" sz="2800" dirty="0"/>
                  <a:t>Stable: No.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07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5975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We keep hitting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 the worst case.</a:t>
                </a:r>
              </a:p>
              <a:p>
                <a:r>
                  <a:rPr lang="en-US" sz="2800" dirty="0"/>
                  <a:t>Can we do better?</a:t>
                </a:r>
              </a:p>
              <a:p>
                <a:r>
                  <a:rPr lang="en-US" sz="2800" dirty="0"/>
                  <a:t>Or is this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pattern a fundamental barrier?</a:t>
                </a:r>
              </a:p>
              <a:p>
                <a:r>
                  <a:rPr lang="en-US" sz="2800" dirty="0"/>
                  <a:t>Without more information about our data set, we can do no better.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59750"/>
              </a:xfrm>
              <a:blipFill rotWithShape="0">
                <a:blip r:embed="rId2"/>
                <a:stretch>
                  <a:fillRect l="-654" t="-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4813" y="3759252"/>
                <a:ext cx="9609046" cy="184890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200" dirty="0"/>
              </a:p>
              <a:p>
                <a:r>
                  <a:rPr lang="en-US" sz="2800" dirty="0"/>
                  <a:t>Any sorting algorithm which only interacts with its input by comparing elements must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13" y="3759252"/>
                <a:ext cx="9609046" cy="1848909"/>
              </a:xfrm>
              <a:prstGeom prst="rect">
                <a:avLst/>
              </a:prstGeom>
              <a:blipFill rotWithShape="0">
                <a:blip r:embed="rId3"/>
                <a:stretch>
                  <a:fillRect l="-13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84813" y="3759252"/>
            <a:ext cx="9609046" cy="59032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Comparison Sorting Lower Bound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39" y="5863534"/>
            <a:ext cx="1089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We’ll prove this theorem on Friday!</a:t>
            </a:r>
          </a:p>
        </p:txBody>
      </p:sp>
    </p:spTree>
    <p:extLst>
      <p:ext uri="{BB962C8B-B14F-4D97-AF65-F5344CB8AC3E}">
        <p14:creationId xmlns:p14="http://schemas.microsoft.com/office/powerpoint/2010/main" val="196092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7348D2-6A78-9A3C-0AE3-63503AB4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Non-Comparison Sorts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07B820-0C88-44B8-2C28-3C2A79300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the Lower 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Can we avoid using comparisons?</a:t>
            </a:r>
          </a:p>
          <a:p>
            <a:endParaRPr lang="en-US" sz="2800" dirty="0"/>
          </a:p>
          <a:p>
            <a:r>
              <a:rPr lang="en-US" sz="2800" dirty="0"/>
              <a:t>In general, probably not. </a:t>
            </a:r>
          </a:p>
          <a:p>
            <a:pPr lvl="1"/>
            <a:r>
              <a:rPr lang="en-US" sz="2400" dirty="0"/>
              <a:t>If you’re trying to write the most general code, definitely not.</a:t>
            </a:r>
          </a:p>
          <a:p>
            <a:endParaRPr lang="en-US" sz="2800" dirty="0"/>
          </a:p>
          <a:p>
            <a:r>
              <a:rPr lang="en-US" sz="2800" dirty="0"/>
              <a:t>But what if we know that all of our data points are small integers?</a:t>
            </a:r>
          </a:p>
        </p:txBody>
      </p:sp>
    </p:spTree>
    <p:extLst>
      <p:ext uri="{BB962C8B-B14F-4D97-AF65-F5344CB8AC3E}">
        <p14:creationId xmlns:p14="http://schemas.microsoft.com/office/powerpoint/2010/main" val="3383888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Sort (aka Bin Sort)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4675" y="1589314"/>
          <a:ext cx="11187110" cy="69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40114" y="3724123"/>
          <a:ext cx="8128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574675" y="5371251"/>
          <a:ext cx="11187110" cy="69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34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Running time?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If we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possible values and an array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?</a:t>
                </a:r>
                <a:br>
                  <a:rPr lang="en-US" sz="2800" dirty="0"/>
                </a:b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How are we beating the lower bound?</a:t>
                </a:r>
              </a:p>
              <a:p>
                <a:r>
                  <a:rPr lang="en-US" sz="2800" dirty="0"/>
                  <a:t>When we place an element, we implicitly compare it to all the others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time!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913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431743"/>
          </a:xfrm>
        </p:spPr>
        <p:txBody>
          <a:bodyPr>
            <a:normAutofit/>
          </a:bodyPr>
          <a:lstStyle/>
          <a:p>
            <a:r>
              <a:rPr lang="en-US" sz="2800" dirty="0"/>
              <a:t>For each digit (starting at the ones place)</a:t>
            </a:r>
          </a:p>
          <a:p>
            <a:pPr lvl="1"/>
            <a:r>
              <a:rPr lang="en-US" sz="2400" dirty="0"/>
              <a:t>Run a “bucket sort” with respect to that digit</a:t>
            </a:r>
          </a:p>
          <a:p>
            <a:pPr lvl="1"/>
            <a:r>
              <a:rPr lang="en-US" sz="2400" dirty="0"/>
              <a:t>Keep the sort stable!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2189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Sort: Ones Place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18343" y="17864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8343" y="3201609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8343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6114" y="50334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562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3885" y="3984171"/>
            <a:ext cx="950687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234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572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2343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777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0114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789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0113" y="490895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679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6114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012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163069"/>
              </p:ext>
            </p:extLst>
          </p:nvPr>
        </p:nvGraphicFramePr>
        <p:xfrm>
          <a:off x="1607456" y="6082635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>
            <a:stCxn id="13" idx="2"/>
            <a:endCxn id="7" idx="0"/>
          </p:cNvCxnSpPr>
          <p:nvPr/>
        </p:nvCxnSpPr>
        <p:spPr>
          <a:xfrm>
            <a:off x="3175000" y="4507391"/>
            <a:ext cx="0" cy="526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  <a:endCxn id="12" idx="0"/>
          </p:cNvCxnSpPr>
          <p:nvPr/>
        </p:nvCxnSpPr>
        <p:spPr>
          <a:xfrm flipH="1">
            <a:off x="7238999" y="4507391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875F0B-706D-A1C0-FF27-E3E546AE8C1F}"/>
              </a:ext>
            </a:extLst>
          </p:cNvPr>
          <p:cNvSpPr/>
          <p:nvPr/>
        </p:nvSpPr>
        <p:spPr>
          <a:xfrm>
            <a:off x="9885872" y="2873829"/>
            <a:ext cx="2234237" cy="18534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Radix Sort by Ones Place</a:t>
            </a:r>
          </a:p>
          <a:p>
            <a:pPr algn="ctr"/>
            <a:r>
              <a:rPr lang="en-US" dirty="0"/>
              <a:t>Keep Stable: Later elements go at </a:t>
            </a:r>
            <a:r>
              <a:rPr lang="en-US" b="1" u="sng" dirty="0"/>
              <a:t>end </a:t>
            </a:r>
            <a:r>
              <a:rPr lang="en-US" dirty="0"/>
              <a:t>of linked list</a:t>
            </a:r>
            <a:endParaRPr lang="en-US" b="1" u="sng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54CA334-C72C-86B6-DA39-2C89792D3D7B}"/>
              </a:ext>
            </a:extLst>
          </p:cNvPr>
          <p:cNvSpPr/>
          <p:nvPr/>
        </p:nvSpPr>
        <p:spPr>
          <a:xfrm>
            <a:off x="9843147" y="5650301"/>
            <a:ext cx="2234237" cy="11120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Copy back in new order.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7869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Sort: Tens Place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8343" y="2893141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8343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7754" y="3675703"/>
            <a:ext cx="983048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562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0942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234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9982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6793" y="3675703"/>
            <a:ext cx="963237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777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08572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789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6530" y="460048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679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6114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012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061916"/>
              </p:ext>
            </p:extLst>
          </p:nvPr>
        </p:nvGraphicFramePr>
        <p:xfrm>
          <a:off x="1618343" y="1803955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36915"/>
              </p:ext>
            </p:extLst>
          </p:nvPr>
        </p:nvGraphicFramePr>
        <p:xfrm>
          <a:off x="1618343" y="5461555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8165416" y="4198923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6AE185-A006-C1D5-E0A1-1C04A76C9113}"/>
              </a:ext>
            </a:extLst>
          </p:cNvPr>
          <p:cNvSpPr/>
          <p:nvPr/>
        </p:nvSpPr>
        <p:spPr>
          <a:xfrm>
            <a:off x="9885872" y="2873829"/>
            <a:ext cx="2234237" cy="18534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Radix Sort by Tens Place</a:t>
            </a:r>
          </a:p>
          <a:p>
            <a:pPr algn="ctr"/>
            <a:r>
              <a:rPr lang="en-US" dirty="0"/>
              <a:t>Keep Stable: Later elements go at </a:t>
            </a:r>
            <a:r>
              <a:rPr lang="en-US" b="1" u="sng" dirty="0"/>
              <a:t>end </a:t>
            </a:r>
            <a:r>
              <a:rPr lang="en-US" dirty="0"/>
              <a:t>of linked list</a:t>
            </a:r>
            <a:endParaRPr lang="en-US" b="1" u="sng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09BE5E-1F73-F52C-8FA9-3CC6089CF4F2}"/>
              </a:ext>
            </a:extLst>
          </p:cNvPr>
          <p:cNvSpPr/>
          <p:nvPr/>
        </p:nvSpPr>
        <p:spPr>
          <a:xfrm>
            <a:off x="9843147" y="5650301"/>
            <a:ext cx="2234237" cy="11120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Copy back in new order. Sorted by tens, then ones.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6551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Sort: Hundreds Place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8343" y="3201609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5523" y="4158382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3294" y="509600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562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4217" y="509600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234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3294" y="414627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7652" y="414627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777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9982" y="512021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789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5473" y="414627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679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3344" y="414627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012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957074"/>
              </p:ext>
            </p:extLst>
          </p:nvPr>
        </p:nvGraphicFramePr>
        <p:xfrm>
          <a:off x="1585982" y="5822968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>
            <a:off x="6266536" y="4702747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02177" y="4691473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164407" y="4700647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32268"/>
              </p:ext>
            </p:extLst>
          </p:nvPr>
        </p:nvGraphicFramePr>
        <p:xfrm>
          <a:off x="1613344" y="198069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91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3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you sort a hand of cards.</a:t>
            </a:r>
          </a:p>
          <a:p>
            <a:endParaRPr lang="en-US" sz="2800" dirty="0"/>
          </a:p>
          <a:p>
            <a:r>
              <a:rPr lang="en-US" sz="2800" dirty="0"/>
              <a:t>Maintain a sorted subarray at the front.</a:t>
            </a:r>
          </a:p>
          <a:p>
            <a:r>
              <a:rPr lang="en-US" sz="2800" dirty="0"/>
              <a:t>Start with one element.</a:t>
            </a:r>
          </a:p>
          <a:p>
            <a:r>
              <a:rPr lang="en-US" sz="2800" dirty="0"/>
              <a:t>While(your subarray is not the full array)</a:t>
            </a:r>
          </a:p>
          <a:p>
            <a:pPr lvl="1"/>
            <a:r>
              <a:rPr lang="en-US" sz="2400" dirty="0"/>
              <a:t>Take the next element not in your subarray</a:t>
            </a:r>
          </a:p>
          <a:p>
            <a:pPr lvl="1"/>
            <a:r>
              <a:rPr lang="en-US" sz="2400" dirty="0"/>
              <a:t>Insert it into the sorted subarray</a:t>
            </a:r>
          </a:p>
          <a:p>
            <a:pPr marL="128016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334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Key idea: by keeping the sorts stable, when we sort by the hundreds place, ties are broken by tens place (then by ones place).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Running time?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is number of digits in each entry, 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the radix, i.e. the base of the number system.</a:t>
                </a:r>
              </a:p>
              <a:p>
                <a:r>
                  <a:rPr lang="en-US" sz="2800" dirty="0"/>
                  <a:t>How do we avoid the lower bound?</a:t>
                </a:r>
              </a:p>
              <a:p>
                <a:pPr lvl="1"/>
                <a:r>
                  <a:rPr lang="en-US" sz="2400" dirty="0"/>
                  <a:t>Same way as bucket sort, we implicitly get free comparison information when we insert into a bucket.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728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can you use it?</a:t>
            </a:r>
          </a:p>
          <a:p>
            <a:endParaRPr lang="en-US" sz="2800" dirty="0"/>
          </a:p>
          <a:p>
            <a:r>
              <a:rPr lang="en-US" sz="2800" dirty="0" err="1"/>
              <a:t>ints</a:t>
            </a:r>
            <a:r>
              <a:rPr lang="en-US" sz="2800" dirty="0"/>
              <a:t> and strings. As long as they aren’t too large. </a:t>
            </a:r>
          </a:p>
        </p:txBody>
      </p:sp>
    </p:spTree>
    <p:extLst>
      <p:ext uri="{BB962C8B-B14F-4D97-AF65-F5344CB8AC3E}">
        <p14:creationId xmlns:p14="http://schemas.microsoft.com/office/powerpoint/2010/main" val="3673034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935559-0065-FC2B-4536-554E788A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7DEBC-9C68-D67F-79EE-1360BA590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5"/>
            <a:ext cx="11187258" cy="5132888"/>
          </a:xfrm>
        </p:spPr>
        <p:txBody>
          <a:bodyPr>
            <a:noAutofit/>
          </a:bodyPr>
          <a:lstStyle/>
          <a:p>
            <a:r>
              <a:rPr lang="en-US" sz="2800" dirty="0"/>
              <a:t>Suppose we have a size 3 array to sort. </a:t>
            </a:r>
          </a:p>
          <a:p>
            <a:r>
              <a:rPr lang="en-US" sz="2800" dirty="0"/>
              <a:t>We will figure out which array to return by comparing elements.</a:t>
            </a:r>
          </a:p>
          <a:p>
            <a:r>
              <a:rPr lang="en-US" sz="2800" dirty="0"/>
              <a:t>When we know what the correct order is, we’ll return that array.</a:t>
            </a:r>
          </a:p>
          <a:p>
            <a:endParaRPr lang="en-US" sz="2800" dirty="0"/>
          </a:p>
          <a:p>
            <a:r>
              <a:rPr lang="en-US" sz="2800" dirty="0"/>
              <a:t>In our real algorithm, we’re probably moving things around to make the code understandable.</a:t>
            </a:r>
          </a:p>
          <a:p>
            <a:r>
              <a:rPr lang="en-US" sz="2800" dirty="0"/>
              <a:t>Don’t worry about that for the proof.</a:t>
            </a:r>
          </a:p>
          <a:p>
            <a:r>
              <a:rPr lang="en-US" sz="2800" dirty="0"/>
              <a:t>Whatever tricks we’re using to remember what’s big and small, it doesn’t matter if we don’t look first! </a:t>
            </a:r>
          </a:p>
        </p:txBody>
      </p:sp>
    </p:spTree>
    <p:extLst>
      <p:ext uri="{BB962C8B-B14F-4D97-AF65-F5344CB8AC3E}">
        <p14:creationId xmlns:p14="http://schemas.microsoft.com/office/powerpoint/2010/main" val="935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1587" y="123987"/>
            <a:ext cx="4014061" cy="1658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a&lt;b&lt;c; a&lt;c&lt;b; b&lt;a&lt;c; </a:t>
            </a:r>
          </a:p>
          <a:p>
            <a:pPr algn="ctr"/>
            <a:r>
              <a:rPr lang="en-US" sz="2800" dirty="0"/>
              <a:t>b&lt;c&lt;a; c&lt;b&lt;a; c&lt;a&lt;b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20692" y="1828800"/>
            <a:ext cx="1038386" cy="4804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485681" y="1782306"/>
            <a:ext cx="898902" cy="5889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3364" y="2355742"/>
            <a:ext cx="4014061" cy="74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a&lt;b&lt;c; a&lt;c&lt;b; c&lt;a&lt;b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63173" y="2371241"/>
            <a:ext cx="4014061" cy="74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b&lt;a&lt;c; b&lt;c&lt;a; c&lt;b&lt;a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0815" y="3964983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a&lt;b&lt;c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04083" y="3964983"/>
            <a:ext cx="2887850" cy="74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a&lt;c&lt;b; c&lt;a&lt;b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20851" y="3924144"/>
            <a:ext cx="2681207" cy="74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b&lt;c&lt;a; c&lt;b&lt;a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38807" y="3964983"/>
            <a:ext cx="1782305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b&lt;a&lt;c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99615" y="5549510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a&lt;c&lt;b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53280" y="5549510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c&lt;a&lt;b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21112" y="5549510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b&lt;c&lt;a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292761" y="5549510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c&lt;b&lt;a</a:t>
            </a:r>
          </a:p>
        </p:txBody>
      </p:sp>
      <p:cxnSp>
        <p:nvCxnSpPr>
          <p:cNvPr id="22" name="Straight Arrow Connector 21"/>
          <p:cNvCxnSpPr>
            <a:endCxn id="12" idx="0"/>
          </p:cNvCxnSpPr>
          <p:nvPr/>
        </p:nvCxnSpPr>
        <p:spPr>
          <a:xfrm flipH="1">
            <a:off x="950564" y="3099662"/>
            <a:ext cx="1026517" cy="8653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39113" y="3115161"/>
            <a:ext cx="682098" cy="8251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229959" y="3124376"/>
            <a:ext cx="1287966" cy="8132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803027" y="3108388"/>
            <a:ext cx="683740" cy="8132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312321" y="4696546"/>
            <a:ext cx="1026517" cy="8653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00870" y="4712045"/>
            <a:ext cx="682098" cy="8251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8606587" y="4703806"/>
            <a:ext cx="1026517" cy="8653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895136" y="4719305"/>
            <a:ext cx="682098" cy="8251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584917" y="1782306"/>
            <a:ext cx="2629089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Ask: is </a:t>
            </a:r>
          </a:p>
          <a:p>
            <a:pPr algn="ctr"/>
            <a:r>
              <a:rPr lang="en-US" sz="2800" dirty="0"/>
              <a:t>a &lt; b?</a:t>
            </a:r>
          </a:p>
        </p:txBody>
      </p:sp>
      <p:sp>
        <p:nvSpPr>
          <p:cNvPr id="38" name="Oval 37"/>
          <p:cNvSpPr/>
          <p:nvPr/>
        </p:nvSpPr>
        <p:spPr>
          <a:xfrm>
            <a:off x="1588692" y="3169858"/>
            <a:ext cx="1867246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Ask: is</a:t>
            </a:r>
          </a:p>
          <a:p>
            <a:pPr algn="ctr"/>
            <a:r>
              <a:rPr lang="en-US" sz="2400" dirty="0"/>
              <a:t>b&lt;c?</a:t>
            </a:r>
          </a:p>
        </p:txBody>
      </p:sp>
      <p:sp>
        <p:nvSpPr>
          <p:cNvPr id="39" name="Oval 38"/>
          <p:cNvSpPr/>
          <p:nvPr/>
        </p:nvSpPr>
        <p:spPr>
          <a:xfrm>
            <a:off x="8186222" y="3157813"/>
            <a:ext cx="1867246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Ask: is</a:t>
            </a:r>
          </a:p>
          <a:p>
            <a:pPr algn="ctr"/>
            <a:r>
              <a:rPr lang="en-US" sz="2400" dirty="0"/>
              <a:t>a&lt;c?</a:t>
            </a:r>
          </a:p>
        </p:txBody>
      </p:sp>
      <p:sp>
        <p:nvSpPr>
          <p:cNvPr id="40" name="Oval 39"/>
          <p:cNvSpPr/>
          <p:nvPr/>
        </p:nvSpPr>
        <p:spPr>
          <a:xfrm>
            <a:off x="2997223" y="4775153"/>
            <a:ext cx="1867246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Ask: is</a:t>
            </a:r>
          </a:p>
          <a:p>
            <a:pPr algn="ctr"/>
            <a:r>
              <a:rPr lang="en-US" sz="2400" dirty="0"/>
              <a:t>a&lt;c?</a:t>
            </a:r>
          </a:p>
        </p:txBody>
      </p:sp>
      <p:sp>
        <p:nvSpPr>
          <p:cNvPr id="41" name="Oval 40"/>
          <p:cNvSpPr/>
          <p:nvPr/>
        </p:nvSpPr>
        <p:spPr>
          <a:xfrm>
            <a:off x="9301856" y="4738083"/>
            <a:ext cx="1867246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Ask: is</a:t>
            </a:r>
          </a:p>
          <a:p>
            <a:pPr algn="ctr"/>
            <a:r>
              <a:rPr lang="en-US" sz="2400" dirty="0"/>
              <a:t>b&lt;c?</a:t>
            </a:r>
          </a:p>
        </p:txBody>
      </p:sp>
    </p:spTree>
    <p:extLst>
      <p:ext uri="{BB962C8B-B14F-4D97-AF65-F5344CB8AC3E}">
        <p14:creationId xmlns:p14="http://schemas.microsoft.com/office/powerpoint/2010/main" val="10671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How many operations can we guarantee in the worst case?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How tall is the tree if the array is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What’s the simplified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/>
                  <a:t> ?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219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30135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How many operations can we guarantee in the worst case?</a:t>
                </a:r>
              </a:p>
              <a:p>
                <a:pPr lvl="1"/>
                <a:r>
                  <a:rPr lang="en-US" sz="2800" dirty="0"/>
                  <a:t>Equal to the height of the tree.</a:t>
                </a:r>
              </a:p>
              <a:p>
                <a:r>
                  <a:rPr lang="en-US" sz="2800" dirty="0"/>
                  <a:t>How tall is the tree if the array is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One of the children has at least half of the possible inputs. </a:t>
                </a:r>
              </a:p>
              <a:p>
                <a:pPr lvl="1"/>
                <a:r>
                  <a:rPr lang="en-US" sz="2800" dirty="0"/>
                  <a:t>What level can we guarantee has an internal node?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!)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/>
                  <a:t>What’s the simplified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/>
                  <a:t> ?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</m:func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</m:func>
                      </m:e>
                    </m:func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(only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/>
                  <a:t> copies)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30135"/>
              </a:xfrm>
              <a:blipFill>
                <a:blip r:embed="rId2"/>
                <a:stretch>
                  <a:fillRect l="-654" t="-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432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tight lower bound like this is </a:t>
            </a:r>
            <a:r>
              <a:rPr lang="en-US" sz="2800" b="1" dirty="0"/>
              <a:t>very </a:t>
            </a:r>
            <a:r>
              <a:rPr lang="en-US" sz="2800" dirty="0"/>
              <a:t>rare.</a:t>
            </a:r>
          </a:p>
          <a:p>
            <a:r>
              <a:rPr lang="en-US" sz="2800" dirty="0"/>
              <a:t>This proof had to argue about every possible algorithm </a:t>
            </a:r>
          </a:p>
          <a:p>
            <a:pPr lvl="1"/>
            <a:r>
              <a:rPr lang="en-US" sz="2800" dirty="0"/>
              <a:t>that’s really hard to do. </a:t>
            </a:r>
          </a:p>
          <a:p>
            <a:endParaRPr lang="en-US" sz="2800" dirty="0"/>
          </a:p>
          <a:p>
            <a:r>
              <a:rPr lang="en-US" sz="2800" dirty="0"/>
              <a:t>We can’t come up with a more clever recurrence to sort faster.</a:t>
            </a:r>
          </a:p>
          <a:p>
            <a:r>
              <a:rPr lang="en-US" sz="2800" dirty="0"/>
              <a:t>This theorem actually says things about data structures, too!</a:t>
            </a:r>
          </a:p>
          <a:p>
            <a:pPr lvl="1"/>
            <a:r>
              <a:rPr lang="en-US" sz="2800" dirty="0"/>
              <a:t>You’ll prove it yourselves in an upcoming exercise.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Unless </a:t>
            </a:r>
            <a:r>
              <a:rPr lang="en-US" sz="2800" dirty="0"/>
              <a:t>we make some assumptions about our input.</a:t>
            </a:r>
          </a:p>
          <a:p>
            <a:r>
              <a:rPr lang="en-US" sz="2800" dirty="0"/>
              <a:t>And get information without doing the comparisons.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FC0E3B-C036-9FD4-E1C4-78C6467A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AC375-2A98-459F-0F4F-7695887F3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80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have a bunch of data. How do you sort it?</a:t>
            </a:r>
          </a:p>
          <a:p>
            <a:endParaRPr lang="en-US" sz="2800" dirty="0"/>
          </a:p>
          <a:p>
            <a:r>
              <a:rPr lang="en-US" sz="2800" dirty="0"/>
              <a:t>Honestly…use your language’s default implementation</a:t>
            </a:r>
          </a:p>
          <a:p>
            <a:pPr lvl="1"/>
            <a:r>
              <a:rPr lang="en-US" sz="2400" dirty="0"/>
              <a:t>It’s been carefully optimized.</a:t>
            </a:r>
          </a:p>
          <a:p>
            <a:r>
              <a:rPr lang="en-US" sz="2800" dirty="0"/>
              <a:t>Unless you really know something about your data, or the situation your in</a:t>
            </a:r>
          </a:p>
          <a:p>
            <a:pPr lvl="1"/>
            <a:r>
              <a:rPr lang="en-US" sz="2400" dirty="0"/>
              <a:t>Not a lot of extra memory? Use an in place sort.</a:t>
            </a:r>
          </a:p>
          <a:p>
            <a:pPr lvl="1"/>
            <a:r>
              <a:rPr lang="en-US" sz="2400" dirty="0"/>
              <a:t>Want to sort repeatedly to break ties? Use a stable sort.</a:t>
            </a:r>
          </a:p>
          <a:p>
            <a:pPr lvl="1"/>
            <a:r>
              <a:rPr lang="en-US" sz="2400" dirty="0"/>
              <a:t>Know your data all falls into a small range? Bucket (or maybe Radix) sort.</a:t>
            </a:r>
          </a:p>
        </p:txBody>
      </p:sp>
    </p:spTree>
    <p:extLst>
      <p:ext uri="{BB962C8B-B14F-4D97-AF65-F5344CB8AC3E}">
        <p14:creationId xmlns:p14="http://schemas.microsoft.com/office/powerpoint/2010/main" val="23760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from 1 to n-1){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index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while(a[index-1] &gt; a[index]){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swap(a[index-1], a[index])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index = index-1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6459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/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5550193" y="414891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4993780" y="4712444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3157867" y="1024932"/>
            <a:ext cx="2551814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/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34136A-8795-4C08-9384-CDB45587C00C}"/>
              </a:ext>
            </a:extLst>
          </p:cNvPr>
          <p:cNvSpPr/>
          <p:nvPr/>
        </p:nvSpPr>
        <p:spPr>
          <a:xfrm>
            <a:off x="6995606" y="191986"/>
            <a:ext cx="507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https://www.youtube.com/watch?v=ROalU379l3U</a:t>
            </a:r>
            <a:endParaRPr lang="en-US" dirty="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89D6008A-F28E-49F6-866F-4DB7B0A971A8}"/>
              </a:ext>
            </a:extLst>
          </p:cNvPr>
          <p:cNvSpPr/>
          <p:nvPr/>
        </p:nvSpPr>
        <p:spPr>
          <a:xfrm rot="10800000">
            <a:off x="4999995" y="2279216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6444921" y="4108676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1642 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7943 -0.005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27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8021 -0.00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3308 -0.0060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9" grpId="0"/>
      <p:bldP spid="20" grpId="0"/>
      <p:bldP spid="21" grpId="0"/>
      <p:bldP spid="21" grpId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2" grpId="0" animBg="1"/>
      <p:bldP spid="32" grpId="1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Stable? Yes! (If you’re careful)</a:t>
                </a:r>
              </a:p>
              <a:p>
                <a:r>
                  <a:rPr lang="en-US" sz="2800" dirty="0"/>
                  <a:t>In Place Yes!</a:t>
                </a:r>
              </a:p>
              <a:p>
                <a:r>
                  <a:rPr lang="en-US" sz="2800" dirty="0"/>
                  <a:t>Running time:</a:t>
                </a:r>
              </a:p>
              <a:p>
                <a:pPr lvl="1"/>
                <a:r>
                  <a:rPr lang="en-US" sz="2400" dirty="0"/>
                  <a:t>Best Case: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Worst Case: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Average Case: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9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                </a:t>
            </a:r>
            <a:r>
              <a:rPr lang="en-US" dirty="0"/>
              <a:t>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Here’s another idea for a sorting algorithm:</a:t>
            </a:r>
          </a:p>
          <a:p>
            <a:r>
              <a:rPr lang="en-US" sz="2800" dirty="0"/>
              <a:t>Maintain a sorted subarray</a:t>
            </a:r>
          </a:p>
          <a:p>
            <a:r>
              <a:rPr lang="en-US" sz="2800" dirty="0"/>
              <a:t>While(subarray is not full array)</a:t>
            </a:r>
          </a:p>
          <a:p>
            <a:r>
              <a:rPr lang="en-US" sz="2800" dirty="0"/>
              <a:t>     Find the smallest element remaining in the unsorted part.</a:t>
            </a:r>
          </a:p>
          <a:p>
            <a:r>
              <a:rPr lang="en-US" sz="2800" dirty="0"/>
              <a:t>     Insert it at the end of the sorted part.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8284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 Selection </a:t>
            </a:r>
            <a:r>
              <a:rPr lang="en-US" dirty="0"/>
              <a:t> Sort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Here’s another idea for a sorting algorithm:</a:t>
                </a:r>
              </a:p>
              <a:p>
                <a:r>
                  <a:rPr lang="en-US" sz="2800" dirty="0"/>
                  <a:t>Maintain a sorted subarray</a:t>
                </a:r>
              </a:p>
              <a:p>
                <a:r>
                  <a:rPr lang="en-US" sz="2800" dirty="0"/>
                  <a:t>While(subarray is not full array)</a:t>
                </a:r>
              </a:p>
              <a:p>
                <a:r>
                  <a:rPr lang="en-US" sz="2800" dirty="0"/>
                  <a:t>     Find the smallest element remaining in the unsorted part.</a:t>
                </a:r>
              </a:p>
              <a:p>
                <a:pPr lvl="4"/>
                <a:r>
                  <a:rPr lang="en-US" sz="2800" dirty="0"/>
                  <a:t>By scanning through the remaining array</a:t>
                </a:r>
              </a:p>
              <a:p>
                <a:r>
                  <a:rPr lang="en-US" sz="2800" dirty="0"/>
                  <a:t>     Insert it at the end of the sorted part.</a:t>
                </a:r>
              </a:p>
              <a:p>
                <a:r>
                  <a:rPr lang="en-US" sz="2800" dirty="0"/>
                  <a:t>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In-Place: Yes; Stable: Yes.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357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lecture-01-intro</Template>
  <TotalTime>6386</TotalTime>
  <Words>3002</Words>
  <Application>Microsoft Office PowerPoint</Application>
  <PresentationFormat>Widescreen</PresentationFormat>
  <Paragraphs>871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Aptos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Comparisons Sorts</vt:lpstr>
      <vt:lpstr>Announcements</vt:lpstr>
      <vt:lpstr>Three goals </vt:lpstr>
      <vt:lpstr>Insertion Sort</vt:lpstr>
      <vt:lpstr>Insertion Sort</vt:lpstr>
      <vt:lpstr>Insertion Sort</vt:lpstr>
      <vt:lpstr>Insertion Sort Analysis</vt:lpstr>
      <vt:lpstr>                 Sort</vt:lpstr>
      <vt:lpstr> Selection  Sort</vt:lpstr>
      <vt:lpstr>Selection Sort</vt:lpstr>
      <vt:lpstr> Selection  Sort</vt:lpstr>
      <vt:lpstr>    Heap     Sort</vt:lpstr>
      <vt:lpstr>Heap Sort</vt:lpstr>
      <vt:lpstr>Heap Sort (Better)</vt:lpstr>
      <vt:lpstr>Heap Sort</vt:lpstr>
      <vt:lpstr>A Different Idea</vt:lpstr>
      <vt:lpstr>Merge Sort</vt:lpstr>
      <vt:lpstr>Merge Sort Pseudocode</vt:lpstr>
      <vt:lpstr>How Do We Merge?</vt:lpstr>
      <vt:lpstr>Merge Sort Analysis</vt:lpstr>
      <vt:lpstr>Some Optimizations</vt:lpstr>
      <vt:lpstr>Quick Sort</vt:lpstr>
      <vt:lpstr>Swapping</vt:lpstr>
      <vt:lpstr>Swapping</vt:lpstr>
      <vt:lpstr>Quick Sort</vt:lpstr>
      <vt:lpstr>Quick Sort Analysis (Take 1)</vt:lpstr>
      <vt:lpstr>Quick Sort Analysis (Take 1)</vt:lpstr>
      <vt:lpstr>Choosing a Pivot</vt:lpstr>
      <vt:lpstr>Choosing a Pivot</vt:lpstr>
      <vt:lpstr>Quick Sort Analysis</vt:lpstr>
      <vt:lpstr>Lower Bound</vt:lpstr>
      <vt:lpstr>Non-Comparison Sorts</vt:lpstr>
      <vt:lpstr>Avoiding the Lower Bound</vt:lpstr>
      <vt:lpstr>Bucket Sort (aka Bin Sort)</vt:lpstr>
      <vt:lpstr>Bucket Sort</vt:lpstr>
      <vt:lpstr>Radix Sort</vt:lpstr>
      <vt:lpstr>Radix Sort: Ones Place</vt:lpstr>
      <vt:lpstr>Radix Sort: Tens Place</vt:lpstr>
      <vt:lpstr>Radix Sort: Hundreds Place</vt:lpstr>
      <vt:lpstr>Radix Sort</vt:lpstr>
      <vt:lpstr>Radix Sort</vt:lpstr>
      <vt:lpstr>Decision Trees</vt:lpstr>
      <vt:lpstr>Decision Trees</vt:lpstr>
      <vt:lpstr>PowerPoint Presentation</vt:lpstr>
      <vt:lpstr>Complete the Proof</vt:lpstr>
      <vt:lpstr>Complete the Proof</vt:lpstr>
      <vt:lpstr>Takeaways</vt:lpstr>
      <vt:lpstr>Wrap-up</vt:lpstr>
      <vt:lpstr>Summary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Sorting I: Comparisons</dc:title>
  <dc:creator>Robert Weber</dc:creator>
  <cp:lastModifiedBy>Robert Weber</cp:lastModifiedBy>
  <cp:revision>39</cp:revision>
  <cp:lastPrinted>2025-04-28T19:13:52Z</cp:lastPrinted>
  <dcterms:created xsi:type="dcterms:W3CDTF">2018-07-12T00:06:30Z</dcterms:created>
  <dcterms:modified xsi:type="dcterms:W3CDTF">2025-04-28T19:25:24Z</dcterms:modified>
</cp:coreProperties>
</file>