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62" r:id="rId3"/>
    <p:sldId id="263" r:id="rId4"/>
    <p:sldId id="264" r:id="rId5"/>
    <p:sldId id="265" r:id="rId6"/>
    <p:sldId id="299" r:id="rId7"/>
    <p:sldId id="300" r:id="rId8"/>
    <p:sldId id="269" r:id="rId9"/>
    <p:sldId id="313" r:id="rId10"/>
    <p:sldId id="285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275" r:id="rId22"/>
    <p:sldId id="311" r:id="rId23"/>
    <p:sldId id="286" r:id="rId24"/>
    <p:sldId id="287" r:id="rId25"/>
    <p:sldId id="288" r:id="rId26"/>
    <p:sldId id="289" r:id="rId27"/>
    <p:sldId id="290" r:id="rId28"/>
    <p:sldId id="291" r:id="rId29"/>
    <p:sldId id="312" r:id="rId30"/>
    <p:sldId id="260" r:id="rId31"/>
    <p:sldId id="276" r:id="rId32"/>
    <p:sldId id="279" r:id="rId33"/>
    <p:sldId id="296" r:id="rId34"/>
    <p:sldId id="277" r:id="rId35"/>
    <p:sldId id="280" r:id="rId36"/>
    <p:sldId id="268" r:id="rId37"/>
    <p:sldId id="271" r:id="rId38"/>
    <p:sldId id="259" r:id="rId39"/>
    <p:sldId id="266" r:id="rId40"/>
    <p:sldId id="281" r:id="rId41"/>
    <p:sldId id="292" r:id="rId42"/>
    <p:sldId id="270" r:id="rId43"/>
    <p:sldId id="293" r:id="rId44"/>
    <p:sldId id="261" r:id="rId45"/>
    <p:sldId id="294" r:id="rId46"/>
    <p:sldId id="295" r:id="rId47"/>
    <p:sldId id="272" r:id="rId48"/>
    <p:sldId id="273" r:id="rId49"/>
    <p:sldId id="274" r:id="rId50"/>
    <p:sldId id="282" r:id="rId51"/>
    <p:sldId id="284" r:id="rId52"/>
    <p:sldId id="27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69100" autoAdjust="0"/>
  </p:normalViewPr>
  <p:slideViewPr>
    <p:cSldViewPr snapToGrid="0">
      <p:cViewPr varScale="1">
        <p:scale>
          <a:sx n="51" d="100"/>
          <a:sy n="51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81D0E-7A72-413C-9DDA-E2D4E8D7309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78DA4-C919-4E06-81F5-F706EF55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4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we check **original index** + i^2 (not current index + i^2)</a:t>
            </a:r>
            <a:br>
              <a:rPr lang="en-US" dirty="0"/>
            </a:br>
            <a:r>
              <a:rPr lang="en-US" dirty="0"/>
              <a:t>76 % 7 = 6</a:t>
            </a:r>
            <a:br>
              <a:rPr lang="en-US" dirty="0"/>
            </a:br>
            <a:r>
              <a:rPr lang="en-US" dirty="0"/>
              <a:t>40 % 7 = 5</a:t>
            </a:r>
            <a:br>
              <a:rPr lang="en-US" dirty="0"/>
            </a:br>
            <a:r>
              <a:rPr lang="en-US" dirty="0"/>
              <a:t>48 % 7 = 6, probes to 0</a:t>
            </a:r>
            <a:br>
              <a:rPr lang="en-US" dirty="0"/>
            </a:br>
            <a:r>
              <a:rPr lang="en-US" dirty="0"/>
              <a:t>5 % 7 = 5, probes to 6, probes to 5+2^2 -&gt;2</a:t>
            </a:r>
            <a:br>
              <a:rPr lang="en-US" dirty="0"/>
            </a:br>
            <a:r>
              <a:rPr lang="en-US" dirty="0"/>
              <a:t>55 % 7 = 6 probes to 0, probes to 3</a:t>
            </a:r>
            <a:br>
              <a:rPr lang="en-US" dirty="0"/>
            </a:br>
            <a:r>
              <a:rPr lang="en-US" dirty="0"/>
              <a:t>47 % 7 = 5 probes to 5+1^2 = 6, probes to 5+2^2 = 2, probes to 5+3^2 = 0, probes to 5+4^2 = 0, probes to 5+5^2=2, probes to 5+6^2=6…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78DA4-C919-4E06-81F5-F706EF554B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6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D44D8-75DD-C1E6-30B6-A36E1B3F1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012C1-7E5D-5F75-5289-5724F59B2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5C670-E2F9-E825-7AFC-BAD2D00DB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we check **original index** + i^2 (not current index + i^2)</a:t>
            </a:r>
            <a:br>
              <a:rPr lang="en-US" dirty="0"/>
            </a:br>
            <a:r>
              <a:rPr lang="en-US" dirty="0"/>
              <a:t>76 % 7 = 6</a:t>
            </a:r>
            <a:br>
              <a:rPr lang="en-US" dirty="0"/>
            </a:br>
            <a:r>
              <a:rPr lang="en-US" dirty="0"/>
              <a:t>40 % 7 = 5</a:t>
            </a:r>
            <a:br>
              <a:rPr lang="en-US" dirty="0"/>
            </a:br>
            <a:r>
              <a:rPr lang="en-US" dirty="0"/>
              <a:t>48 % 7 = 6, probes to 0</a:t>
            </a:r>
            <a:br>
              <a:rPr lang="en-US" dirty="0"/>
            </a:br>
            <a:r>
              <a:rPr lang="en-US" dirty="0"/>
              <a:t>5 % 7 = 5, probes to 6, probes to 5+2^2 -&gt;2</a:t>
            </a:r>
            <a:br>
              <a:rPr lang="en-US" dirty="0"/>
            </a:br>
            <a:r>
              <a:rPr lang="en-US" dirty="0"/>
              <a:t>55 % 7 = 6 probes to 0, probes to 3</a:t>
            </a:r>
            <a:br>
              <a:rPr lang="en-US" dirty="0"/>
            </a:br>
            <a:r>
              <a:rPr lang="en-US" dirty="0"/>
              <a:t>47 % 7 = 5 probes to 5+1^2 = 6, probes to 5+2^2 = 2, probes to 5+3^2 = 0, probes to 5+4^2 = 0, probes to 5+5^2=2, probes to 5+6^2=6…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6CCC1-00F5-E510-C48C-9D32D008F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78DA4-C919-4E06-81F5-F706EF554B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“If you’re careful” will always apply to making sure sorts are 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78DA4-C919-4E06-81F5-F706EF554B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9851E-3BF0-21AA-706C-252D9D7B3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0DA26-D75F-F2A1-D3F3-3C4652836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86568-EFFC-4135-E743-B0F08A868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“If you’re careful” will always apply to making sure sorts are stable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21E79-3E29-6E4E-7C11-71F5D979C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78DA4-C919-4E06-81F5-F706EF554B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0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4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48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4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5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17D3FFA-9E00-4911-8363-64E39ECB6FD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4TPTC8whw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2D9aJRBY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Comparisons Sorts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Spring 25</a:t>
            </a:r>
          </a:p>
          <a:p>
            <a:r>
              <a:rPr lang="en-US" dirty="0"/>
              <a:t>Lecture 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Claim: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and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is prime then quadratic probing will find an empty slot.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86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Claim: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and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is prime then quadratic probing will find an empty slot.</a:t>
                </a:r>
              </a:p>
              <a:p>
                <a:r>
                  <a:rPr lang="en-US" sz="2800" dirty="0"/>
                  <a:t>Enough to show, first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/2 probes are distinct. </a:t>
                </a:r>
              </a:p>
              <a:p>
                <a:r>
                  <a:rPr lang="en-US" sz="2800" dirty="0"/>
                  <a:t>For contradiction, suppose there exists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r>
                  <a:rPr lang="en-US" sz="2800" dirty="0"/>
                  <a:t> such that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r>
                  <a:rPr lang="en-US" sz="2800" b="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7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Thus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But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is prime, so </a:t>
                </a:r>
              </a:p>
              <a:p>
                <a:r>
                  <a:rPr lang="en-US" sz="2800" dirty="0" err="1"/>
                  <a:t>TableSize</a:t>
                </a:r>
                <a:r>
                  <a:rPr lang="en-US" sz="2800" dirty="0"/>
                  <a:t> divides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or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divides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r>
                  <a:rPr lang="en-US" sz="2800" dirty="0"/>
                  <a:t> (and therefore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r>
                  <a:rPr lang="en-US" sz="2800" dirty="0"/>
                  <a:t> as well).</a:t>
                </a:r>
              </a:p>
              <a:p>
                <a:r>
                  <a:rPr lang="en-US" sz="2800" dirty="0"/>
                  <a:t>That’s a contradiction! So no repeated probes exist in the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probes.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Still have a fairly large amount of probes (we won’t even try to do the analysis)</a:t>
            </a:r>
          </a:p>
          <a:p>
            <a:endParaRPr lang="en-US" sz="2800" dirty="0"/>
          </a:p>
          <a:p>
            <a:r>
              <a:rPr lang="en-US" sz="2800" dirty="0"/>
              <a:t>We don’t have primary clustering, but we do have </a:t>
            </a:r>
            <a:r>
              <a:rPr lang="en-US" sz="2800" b="1" dirty="0"/>
              <a:t>secondary clustering</a:t>
            </a:r>
          </a:p>
          <a:p>
            <a:r>
              <a:rPr lang="en-US" sz="2800" dirty="0"/>
              <a:t>If you initially hash to the same location, you follow the same set of probes.</a:t>
            </a:r>
          </a:p>
        </p:txBody>
      </p:sp>
    </p:spTree>
    <p:extLst>
      <p:ext uri="{BB962C8B-B14F-4D97-AF65-F5344CB8AC3E}">
        <p14:creationId xmlns:p14="http://schemas.microsoft.com/office/powerpoint/2010/main" val="158184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Instead of probing by a fixed value every time, probe by some new hash function!</a:t>
            </a:r>
          </a:p>
          <a:p>
            <a:r>
              <a:rPr lang="en-US" sz="2800" dirty="0"/>
              <a:t>h(key) % </a:t>
            </a:r>
            <a:r>
              <a:rPr lang="en-US" sz="2800" dirty="0" err="1"/>
              <a:t>TableSize</a:t>
            </a:r>
            <a:r>
              <a:rPr lang="en-US" sz="2800" dirty="0"/>
              <a:t> full? </a:t>
            </a:r>
          </a:p>
          <a:p>
            <a:r>
              <a:rPr lang="en-US" sz="2800" dirty="0"/>
              <a:t>Try (h(key) + g(key))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+ 2*g(key))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+ 3*g(key))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+ 4*g(key))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53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Insert the following keys into a table of size 10 with the following hash functions: 13, 28, 33, 147, 43</a:t>
            </a:r>
          </a:p>
          <a:p>
            <a:r>
              <a:rPr lang="en-US" sz="2800" dirty="0"/>
              <a:t>Primary hash function h(key) = key mod </a:t>
            </a:r>
            <a:r>
              <a:rPr lang="en-US" sz="2800" dirty="0" err="1"/>
              <a:t>TableSize</a:t>
            </a:r>
            <a:endParaRPr lang="en-US" sz="2800" dirty="0"/>
          </a:p>
          <a:p>
            <a:r>
              <a:rPr lang="en-US" sz="2800" dirty="0"/>
              <a:t>Second hash function g(key) = 1 + ( (key / </a:t>
            </a:r>
            <a:r>
              <a:rPr lang="en-US" sz="2800" dirty="0" err="1"/>
              <a:t>TableSize</a:t>
            </a:r>
            <a:r>
              <a:rPr lang="en-US" sz="2800" dirty="0"/>
              <a:t>) mod (TableSize-1))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/>
        </p:nvGraphicFramePr>
        <p:xfrm>
          <a:off x="308796" y="3878608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8483659" y="4542350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9679939" y="450350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0704546" y="4519871"/>
            <a:ext cx="829073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3930642" y="5390012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3949029" y="450350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708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Double Hashing will find lots of possible slots as long as g(key) and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are relatively prime.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Under the uniform hashing assumption:</a:t>
                </a:r>
              </a:p>
              <a:p>
                <a:r>
                  <a:rPr lang="en-US" sz="2800" dirty="0"/>
                  <a:t>Expected probes for unsuccessful find: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Successful: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Derivation beyond the scope of this course. </a:t>
                </a:r>
              </a:p>
              <a:p>
                <a:r>
                  <a:rPr lang="en-US" sz="2800" dirty="0"/>
                  <a:t>Ask Robbie for references if you want to learn more.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1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Separate Chaining</a:t>
                </a:r>
              </a:p>
              <a:p>
                <a:pPr lvl="1"/>
                <a:r>
                  <a:rPr lang="en-US" sz="2400" dirty="0"/>
                  <a:t>Easy to implement</a:t>
                </a:r>
              </a:p>
              <a:p>
                <a:pPr lvl="1"/>
                <a:r>
                  <a:rPr lang="en-US" sz="2400" dirty="0"/>
                  <a:t>Running times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Open Addressing</a:t>
                </a:r>
              </a:p>
              <a:p>
                <a:pPr lvl="1"/>
                <a:r>
                  <a:rPr lang="en-US" sz="2400" dirty="0"/>
                  <a:t>Uses less memory.</a:t>
                </a:r>
              </a:p>
              <a:p>
                <a:pPr lvl="1"/>
                <a:r>
                  <a:rPr lang="en-US" sz="2400" dirty="0"/>
                  <a:t>Various schemes:</a:t>
                </a:r>
                <a:endParaRPr lang="en-US" sz="2000" dirty="0"/>
              </a:p>
              <a:p>
                <a:pPr lvl="1"/>
                <a:r>
                  <a:rPr lang="en-US" sz="2400" dirty="0"/>
                  <a:t>Linear Probing – easiest, but need to resize most frequently</a:t>
                </a:r>
              </a:p>
              <a:p>
                <a:pPr lvl="1"/>
                <a:r>
                  <a:rPr lang="en-US" sz="2400" dirty="0"/>
                  <a:t>Quadratic Probing – middle ground</a:t>
                </a:r>
              </a:p>
              <a:p>
                <a:pPr lvl="1"/>
                <a:r>
                  <a:rPr lang="en-US" sz="2400" dirty="0"/>
                  <a:t>Double Hashing – need a whole new hash function, but low chance of clustering.</a:t>
                </a:r>
              </a:p>
              <a:p>
                <a:r>
                  <a:rPr lang="en-US" sz="2800" dirty="0"/>
                  <a:t>Which you use depends on your application and what you’re worried about.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0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97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Perfect Hashing – </a:t>
                </a:r>
              </a:p>
              <a:p>
                <a:pPr lvl="1"/>
                <a:r>
                  <a:rPr lang="en-US" sz="2400" dirty="0"/>
                  <a:t>if you have 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400" dirty="0"/>
                  <a:t> possible keys, have a one-to-one hash function</a:t>
                </a:r>
              </a:p>
              <a:p>
                <a:r>
                  <a:rPr lang="en-US" sz="2800" dirty="0"/>
                  <a:t>Hopscotch and cuckoo hashing (more complicated collision resolution strategies)</a:t>
                </a:r>
              </a:p>
              <a:p>
                <a:r>
                  <a:rPr lang="en-US" sz="2800" dirty="0"/>
                  <a:t>Other uses of hash functions:</a:t>
                </a:r>
              </a:p>
              <a:p>
                <a:r>
                  <a:rPr lang="en-US" sz="2800" dirty="0"/>
                  <a:t>Cryptographic hash functions</a:t>
                </a:r>
              </a:p>
              <a:p>
                <a:pPr lvl="1"/>
                <a:r>
                  <a:rPr lang="en-US" sz="2400" dirty="0"/>
                  <a:t>Easy to compute, but hard to tell given hash what the input was.</a:t>
                </a:r>
              </a:p>
              <a:p>
                <a:r>
                  <a:rPr lang="en-US" sz="2800" dirty="0"/>
                  <a:t>Check-sums</a:t>
                </a:r>
              </a:p>
              <a:p>
                <a:r>
                  <a:rPr lang="en-US" sz="2800" dirty="0"/>
                  <a:t>Locality Sensitive Hashing</a:t>
                </a:r>
              </a:p>
              <a:p>
                <a:pPr lvl="1"/>
                <a:r>
                  <a:rPr lang="en-US" sz="2400" dirty="0"/>
                  <a:t>Map “similar” items to similar hashes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972"/>
              </a:xfrm>
              <a:blipFill rotWithShape="0">
                <a:blip r:embed="rId2"/>
                <a:stretch>
                  <a:fillRect l="-708" t="-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2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Hash tables have great behavior on average,</a:t>
            </a:r>
          </a:p>
          <a:p>
            <a:r>
              <a:rPr lang="en-US" sz="2800" dirty="0"/>
              <a:t>As long as we make assumptions about our data set.</a:t>
            </a:r>
          </a:p>
          <a:p>
            <a:endParaRPr lang="en-US" sz="2800" dirty="0"/>
          </a:p>
          <a:p>
            <a:r>
              <a:rPr lang="en-US" sz="2800" dirty="0"/>
              <a:t>But for every hash function, there’s a set of keys you can insert to grind the hash table to a halt.</a:t>
            </a:r>
          </a:p>
          <a:p>
            <a:r>
              <a:rPr lang="en-US" sz="2800" dirty="0"/>
              <a:t>The number of keys is consistently larger than the number of </a:t>
            </a:r>
            <a:r>
              <a:rPr lang="en-US" sz="2800" dirty="0" err="1"/>
              <a:t>ints</a:t>
            </a:r>
            <a:r>
              <a:rPr lang="en-US" sz="2800" dirty="0"/>
              <a:t>.</a:t>
            </a:r>
          </a:p>
          <a:p>
            <a:r>
              <a:rPr lang="en-US" sz="2800" dirty="0"/>
              <a:t>An adversary can pick a set of values that all have the same hash.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2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idea: linear probing</a:t>
            </a:r>
          </a:p>
          <a:p>
            <a:r>
              <a:rPr lang="en-US" sz="2800" dirty="0"/>
              <a:t>h(key) % </a:t>
            </a:r>
            <a:r>
              <a:rPr lang="en-US" sz="2800" dirty="0" err="1"/>
              <a:t>TableSize</a:t>
            </a:r>
            <a:r>
              <a:rPr lang="en-US" sz="2800" dirty="0"/>
              <a:t> full? </a:t>
            </a:r>
          </a:p>
          <a:p>
            <a:r>
              <a:rPr lang="en-US" sz="2800" dirty="0"/>
              <a:t>Try (h(key) + 1)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+ 2)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+ 3)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+ 4)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3280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Can we avoid the terrible fate of our worst enemies forcing us to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time dictionary operations?</a:t>
                </a:r>
              </a:p>
              <a:p>
                <a:r>
                  <a:rPr lang="en-US" sz="2800" dirty="0"/>
                  <a:t>If you have a lot of enemies, maybe use AVL trees. </a:t>
                </a:r>
              </a:p>
              <a:p>
                <a:r>
                  <a:rPr lang="en-US" sz="2800" dirty="0"/>
                  <a:t>But some hash table options:</a:t>
                </a:r>
              </a:p>
              <a:p>
                <a:r>
                  <a:rPr lang="en-US" sz="2800" dirty="0"/>
                  <a:t>Cryptographic hash functions – should be hard for adversary to find the collisions.</a:t>
                </a:r>
              </a:p>
              <a:p>
                <a:r>
                  <a:rPr lang="en-US" sz="2800" dirty="0"/>
                  <a:t>Randomized families of hash functions – have a bunch of hash functions, randomly choose a different one each time you start a hash table. </a:t>
                </a:r>
              </a:p>
              <a:p>
                <a:r>
                  <a:rPr lang="en-US" sz="2800" dirty="0"/>
                  <a:t>Done right – adversary won’t be able to cause as many collisions.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68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Hash Tables:</a:t>
                </a:r>
              </a:p>
              <a:p>
                <a:pPr lvl="1"/>
                <a:r>
                  <a:rPr lang="en-US" sz="2400" dirty="0"/>
                  <a:t>Efficient find, insert, delete </a:t>
                </a:r>
                <a:r>
                  <a:rPr lang="en-US" sz="2400" b="1" dirty="0"/>
                  <a:t>on average, under some assumptions</a:t>
                </a:r>
                <a:endParaRPr lang="en-US" sz="2400" dirty="0"/>
              </a:p>
              <a:p>
                <a:pPr lvl="1"/>
                <a:r>
                  <a:rPr lang="en-US" sz="2400" dirty="0"/>
                  <a:t>Items not in sorted order</a:t>
                </a:r>
              </a:p>
              <a:p>
                <a:pPr lvl="1"/>
                <a:r>
                  <a:rPr lang="en-US" sz="2400" dirty="0"/>
                  <a:t>Tons of real world uses</a:t>
                </a:r>
              </a:p>
              <a:p>
                <a:pPr lvl="1"/>
                <a:r>
                  <a:rPr lang="en-US" sz="2400" dirty="0"/>
                  <a:t>…and really popular in tech interview questions. </a:t>
                </a:r>
              </a:p>
              <a:p>
                <a:r>
                  <a:rPr lang="en-US" sz="2800" dirty="0"/>
                  <a:t>Need to pick a good hash function.</a:t>
                </a:r>
              </a:p>
              <a:p>
                <a:pPr lvl="1"/>
                <a:r>
                  <a:rPr lang="en-US" sz="2400" dirty="0"/>
                  <a:t>Have someone else do this if possible.</a:t>
                </a:r>
              </a:p>
              <a:p>
                <a:pPr lvl="1"/>
                <a:r>
                  <a:rPr lang="en-US" sz="2400" dirty="0"/>
                  <a:t>Balance getting a good distribution and speed of calculation.</a:t>
                </a:r>
              </a:p>
              <a:p>
                <a:r>
                  <a:rPr lang="en-US" sz="2800" dirty="0"/>
                  <a:t>Resizing:</a:t>
                </a:r>
              </a:p>
              <a:p>
                <a:pPr lvl="1"/>
                <a:r>
                  <a:rPr lang="en-US" sz="2400" dirty="0"/>
                  <a:t>Always make the table size a prime number.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determines when to resize, but depends on collision resolution strategy.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2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CD44A5-A1AB-D527-1C22-0EFC106C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FFC12-32C8-72CA-3F1A-8C4814E0F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1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Common Pre-processing Step</a:t>
                </a:r>
              </a:p>
              <a:p>
                <a:pPr lvl="1"/>
                <a:r>
                  <a:rPr lang="en-US" sz="2400" dirty="0"/>
                  <a:t>Lets us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element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time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Also a convenient way to discuss algorithm design principles.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370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goals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Three things you might want in a sorting algorithm:</a:t>
                </a:r>
              </a:p>
              <a:p>
                <a:r>
                  <a:rPr lang="en-US" sz="2800" dirty="0"/>
                  <a:t>In-Place</a:t>
                </a:r>
              </a:p>
              <a:p>
                <a:pPr lvl="1"/>
                <a:r>
                  <a:rPr lang="en-US" sz="2400" dirty="0"/>
                  <a:t>Only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extra heap memory. </a:t>
                </a:r>
              </a:p>
              <a:p>
                <a:pPr lvl="1"/>
                <a:r>
                  <a:rPr lang="en-US" sz="2400" dirty="0"/>
                  <a:t>Sorted array given back in the input array.</a:t>
                </a:r>
              </a:p>
              <a:p>
                <a:r>
                  <a:rPr lang="en-US" sz="2800" dirty="0"/>
                  <a:t>Stable</a:t>
                </a:r>
              </a:p>
              <a:p>
                <a:pPr lvl="1"/>
                <a:r>
                  <a:rPr lang="en-US" sz="2400" dirty="0"/>
                  <a:t>If a appears before b in the initial array and </a:t>
                </a:r>
                <a:r>
                  <a:rPr lang="en-US" sz="2400" dirty="0" err="1"/>
                  <a:t>a.compareTo</a:t>
                </a:r>
                <a:r>
                  <a:rPr lang="en-US" sz="2400" dirty="0"/>
                  <a:t>(b) == 0, then a appears before b in the final array.</a:t>
                </a:r>
              </a:p>
              <a:p>
                <a:pPr lvl="1"/>
                <a:r>
                  <a:rPr lang="en-US" sz="2400" dirty="0"/>
                  <a:t>Why? Imagine you sort an array by first name, then sort by last name. With a stable sort you get a list sorted by full name! (With an unstable sort the “Smiths” could go in any order). </a:t>
                </a:r>
              </a:p>
              <a:p>
                <a:r>
                  <a:rPr lang="en-US" sz="2800" dirty="0"/>
                  <a:t>Fast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you sort a hand of cards.</a:t>
            </a:r>
          </a:p>
          <a:p>
            <a:endParaRPr lang="en-US" sz="2800" dirty="0"/>
          </a:p>
          <a:p>
            <a:r>
              <a:rPr lang="en-US" sz="2800" dirty="0"/>
              <a:t>Maintain a sorted subarray at the front.</a:t>
            </a:r>
          </a:p>
          <a:p>
            <a:pPr lvl="1"/>
            <a:r>
              <a:rPr lang="en-US" sz="2400" dirty="0"/>
              <a:t>Start with one element. That’s sorted!</a:t>
            </a:r>
          </a:p>
          <a:p>
            <a:r>
              <a:rPr lang="en-US" sz="2800" dirty="0"/>
              <a:t>While(your sorted subarray is not the full array)</a:t>
            </a:r>
          </a:p>
          <a:p>
            <a:pPr lvl="1"/>
            <a:r>
              <a:rPr lang="en-US" sz="2400" dirty="0"/>
              <a:t>Take the next element not in your subarray</a:t>
            </a:r>
          </a:p>
          <a:p>
            <a:pPr lvl="1"/>
            <a:r>
              <a:rPr lang="en-US" sz="2400" dirty="0"/>
              <a:t>Insert it into the sorted subarray, by swapping until it’s in the right spot</a:t>
            </a:r>
          </a:p>
          <a:p>
            <a:pPr marL="128016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33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n-1){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while(a[index-1] &gt; a[index]){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swap(a[index-1], a[index])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index = index-1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4595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/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4999995" y="227921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6444921" y="410867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642 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3308 -0.006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Stable? Yes! (If you’re careful)</a:t>
            </a:r>
          </a:p>
          <a:p>
            <a:r>
              <a:rPr lang="en-US" sz="2800" dirty="0"/>
              <a:t>In Place Yes!</a:t>
            </a:r>
          </a:p>
          <a:p>
            <a:r>
              <a:rPr lang="en-US" sz="2800" dirty="0"/>
              <a:t>Running time:</a:t>
            </a:r>
          </a:p>
          <a:p>
            <a:pPr lvl="1"/>
            <a:r>
              <a:rPr lang="en-US" sz="2400" dirty="0"/>
              <a:t>What’s the best case and worst case?</a:t>
            </a:r>
          </a:p>
        </p:txBody>
      </p:sp>
    </p:spTree>
    <p:extLst>
      <p:ext uri="{BB962C8B-B14F-4D97-AF65-F5344CB8AC3E}">
        <p14:creationId xmlns:p14="http://schemas.microsoft.com/office/powerpoint/2010/main" val="13339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C8A95-D61B-7BA7-2657-E0332F05E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D1AC-B1CB-4F34-E58F-E7B13BE7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04AB5-8E46-E37B-F69A-EC027B65BC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Stable? Yes! (If you’re careful)</a:t>
                </a:r>
              </a:p>
              <a:p>
                <a:r>
                  <a:rPr lang="en-US" sz="2800" dirty="0"/>
                  <a:t>In Place Yes!</a:t>
                </a:r>
              </a:p>
              <a:p>
                <a:r>
                  <a:rPr lang="en-US" sz="2800" dirty="0"/>
                  <a:t>Running time:</a:t>
                </a:r>
              </a:p>
              <a:p>
                <a:pPr lvl="1"/>
                <a:r>
                  <a:rPr lang="en-US" sz="2400" dirty="0"/>
                  <a:t>Best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Worst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Average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pPr lvl="1"/>
                <a:r>
                  <a:rPr lang="en-US" sz="2400" dirty="0"/>
                  <a:t>Won’t prove average cases (ask Robbie for explanations later if you’re curious); assumption is that all permutations are all equally likely.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04AB5-8E46-E37B-F69A-EC027B65BC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1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Insert the hashes: 38, 19, 8, 109, 10 into an empty hash table of size 10.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/>
        </p:nvGraphicFramePr>
        <p:xfrm>
          <a:off x="192255" y="213945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471125" y="2827196"/>
            <a:ext cx="399468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9536504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508568" y="2794329"/>
            <a:ext cx="829073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720626" y="2805835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10690488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989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               </a:t>
            </a:r>
            <a:r>
              <a:rPr lang="en-US" dirty="0"/>
              <a:t>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Here’s another idea for a sorting algorithm:</a:t>
            </a:r>
          </a:p>
          <a:p>
            <a:r>
              <a:rPr lang="en-US" sz="2800" dirty="0"/>
              <a:t>Maintain a sorted subarray</a:t>
            </a:r>
          </a:p>
          <a:p>
            <a:r>
              <a:rPr lang="en-US" sz="2800" dirty="0"/>
              <a:t>While(subarray is not full array)</a:t>
            </a:r>
          </a:p>
          <a:p>
            <a:r>
              <a:rPr lang="en-US" sz="2800" dirty="0"/>
              <a:t>     Find the smallest element remaining in the unsorted part.</a:t>
            </a:r>
          </a:p>
          <a:p>
            <a:r>
              <a:rPr lang="en-US" sz="2800" dirty="0"/>
              <a:t>     Insert it at the end of the sorted part.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828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Selection </a:t>
            </a:r>
            <a:r>
              <a:rPr lang="en-US" dirty="0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Here’s another idea for a sorting algorithm:</a:t>
                </a:r>
              </a:p>
              <a:p>
                <a:r>
                  <a:rPr lang="en-US" sz="2800" dirty="0"/>
                  <a:t>Maintain a sorted subarray</a:t>
                </a:r>
              </a:p>
              <a:p>
                <a:r>
                  <a:rPr lang="en-US" sz="2800" dirty="0"/>
                  <a:t>While(subarray is not full array)</a:t>
                </a:r>
              </a:p>
              <a:p>
                <a:r>
                  <a:rPr lang="en-US" sz="2800" dirty="0"/>
                  <a:t>     Find the smallest element remaining in the unsorted part.</a:t>
                </a:r>
              </a:p>
              <a:p>
                <a:pPr lvl="4"/>
                <a:r>
                  <a:rPr lang="en-US" sz="2800" dirty="0"/>
                  <a:t>By scanning through the remaining array</a:t>
                </a:r>
              </a:p>
              <a:p>
                <a:r>
                  <a:rPr lang="en-US" sz="2800" dirty="0"/>
                  <a:t>     Insert it at the end of the sorted part.</a:t>
                </a:r>
              </a:p>
              <a:p>
                <a:r>
                  <a:rPr lang="en-US" sz="2800" dirty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357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6526376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5969963" y="464458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5550192" y="1053922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/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E7E84-1767-479F-9DA4-4D841640B8B5}"/>
              </a:ext>
            </a:extLst>
          </p:cNvPr>
          <p:cNvSpPr/>
          <p:nvPr/>
        </p:nvSpPr>
        <p:spPr>
          <a:xfrm>
            <a:off x="6845352" y="94136"/>
            <a:ext cx="522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https://www.youtube.com/watch?v=Ns4TPTC8whw</a:t>
            </a:r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87652FB1-AF01-421C-AD66-BAA76F35853A}"/>
              </a:ext>
            </a:extLst>
          </p:cNvPr>
          <p:cNvSpPr/>
          <p:nvPr/>
        </p:nvSpPr>
        <p:spPr>
          <a:xfrm rot="10800000" flipH="1">
            <a:off x="5569850" y="749507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2F32CB0-F8C5-4B75-A499-6F18AEF0A1CE}"/>
              </a:ext>
            </a:extLst>
          </p:cNvPr>
          <p:cNvSpPr/>
          <p:nvPr/>
        </p:nvSpPr>
        <p:spPr>
          <a:xfrm rot="10800000">
            <a:off x="6532838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8561195" y="231423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4125 -0.0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7318 0.00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0" grpId="1" animBg="1"/>
      <p:bldP spid="30" grpId="3" animBg="1"/>
      <p:bldP spid="31" grpId="0" animBg="1"/>
      <p:bldP spid="32" grpId="0" animBg="1"/>
      <p:bldP spid="32" grpId="1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Selection </a:t>
            </a:r>
            <a:r>
              <a:rPr lang="en-US" dirty="0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Here’s another idea for a sorting algorithm:</a:t>
                </a:r>
              </a:p>
              <a:p>
                <a:r>
                  <a:rPr lang="en-US" sz="2800" dirty="0"/>
                  <a:t>Maintain a sorted subarray</a:t>
                </a:r>
              </a:p>
              <a:p>
                <a:r>
                  <a:rPr lang="en-US" sz="2800" dirty="0"/>
                  <a:t>While(subarray is not full array)</a:t>
                </a:r>
              </a:p>
              <a:p>
                <a:r>
                  <a:rPr lang="en-US" sz="2800" dirty="0"/>
                  <a:t>     Find the smallest element remaining in the unsorted part.</a:t>
                </a:r>
              </a:p>
              <a:p>
                <a:pPr lvl="4"/>
                <a:r>
                  <a:rPr lang="en-US" sz="2800" dirty="0"/>
                  <a:t>By scanning through the remaining array</a:t>
                </a:r>
              </a:p>
              <a:p>
                <a:r>
                  <a:rPr lang="en-US" sz="2800" dirty="0"/>
                  <a:t>     Insert it at the end of the sorted part.</a:t>
                </a:r>
              </a:p>
              <a:p>
                <a:r>
                  <a:rPr lang="en-US" sz="2800" dirty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Can we do better? With a data structure?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77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   Heap    </a:t>
            </a:r>
            <a:r>
              <a:rPr lang="en-US" dirty="0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Here’s another idea for a sorting algorithm:</a:t>
                </a:r>
              </a:p>
              <a:p>
                <a:r>
                  <a:rPr lang="en-US" sz="2800" dirty="0"/>
                  <a:t>Maintain a sorted subarray; </a:t>
                </a:r>
                <a:r>
                  <a:rPr lang="en-US" sz="2800" b="1" dirty="0"/>
                  <a:t>Make the unsorted part a min-heap</a:t>
                </a:r>
              </a:p>
              <a:p>
                <a:r>
                  <a:rPr lang="en-US" sz="2800" dirty="0"/>
                  <a:t>While(subarray is not full array)</a:t>
                </a:r>
              </a:p>
              <a:p>
                <a:r>
                  <a:rPr lang="en-US" sz="2800" dirty="0"/>
                  <a:t>     Find the smallest element remaining in the unsorted part.</a:t>
                </a:r>
              </a:p>
              <a:p>
                <a:pPr lvl="4"/>
                <a:r>
                  <a:rPr lang="en-US" sz="2800" dirty="0"/>
                  <a:t>By calling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/>
                  <a:t>on the heap</a:t>
                </a:r>
              </a:p>
              <a:p>
                <a:r>
                  <a:rPr lang="en-US" sz="2800" dirty="0"/>
                  <a:t>     Insert it at the end of the sorted part.</a:t>
                </a:r>
              </a:p>
              <a:p>
                <a:r>
                  <a:rPr lang="en-US" sz="2800" dirty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46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8D4A9-F504-49BB-BE2A-5F921D46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/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/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/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05490" y="4254115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852793-B87D-48BE-8189-485C9D303F95}"/>
              </a:ext>
            </a:extLst>
          </p:cNvPr>
          <p:cNvSpPr/>
          <p:nvPr/>
        </p:nvSpPr>
        <p:spPr>
          <a:xfrm>
            <a:off x="6940641" y="151973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https://www.youtube.com/watch?v=Xw2D9aJRBY4</a:t>
            </a:r>
            <a:endParaRPr lang="en-US" dirty="0"/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46F2C2D9-C84F-E81C-9804-F432015DD754}"/>
              </a:ext>
            </a:extLst>
          </p:cNvPr>
          <p:cNvSpPr/>
          <p:nvPr/>
        </p:nvSpPr>
        <p:spPr>
          <a:xfrm>
            <a:off x="1731684" y="3902060"/>
            <a:ext cx="1955413" cy="318368"/>
          </a:xfrm>
          <a:prstGeom prst="curvedUp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CF85671F-6894-4768-8452-BB2DD6FF9795}"/>
              </a:ext>
            </a:extLst>
          </p:cNvPr>
          <p:cNvSpPr/>
          <p:nvPr/>
        </p:nvSpPr>
        <p:spPr>
          <a:xfrm>
            <a:off x="3818520" y="3936692"/>
            <a:ext cx="4007957" cy="504505"/>
          </a:xfrm>
          <a:prstGeom prst="curvedUp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3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(Better)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We’re sorting in the wrong order!</a:t>
                </a:r>
              </a:p>
              <a:p>
                <a:pPr lvl="1"/>
                <a:r>
                  <a:rPr lang="en-US" sz="2400" dirty="0"/>
                  <a:t>Can reverse at the end…</a:t>
                </a:r>
              </a:p>
              <a:p>
                <a:r>
                  <a:rPr lang="en-US" sz="2800" dirty="0"/>
                  <a:t>Our heap implementation will implicitly assume that the heap is on the left of the array.</a:t>
                </a:r>
              </a:p>
              <a:p>
                <a:r>
                  <a:rPr lang="en-US" sz="2800" dirty="0"/>
                  <a:t>Better to switch to a max-heap and keep the sorted stuff on the right.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What’s our running time?</a:t>
                </a:r>
              </a:p>
              <a:p>
                <a:r>
                  <a:rPr lang="en-US" sz="2800" dirty="0"/>
                  <a:t>Worst Case: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br>
                  <a:rPr lang="en-US" sz="2800" b="0" dirty="0"/>
                </a:br>
                <a:r>
                  <a:rPr lang="en-US" sz="2800" dirty="0"/>
                  <a:t>Best Case and Average Case are also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9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first step is to make a heap. Does using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/>
              <a:t>instead of inserts improve the running time?</a:t>
            </a:r>
          </a:p>
          <a:p>
            <a:r>
              <a:rPr lang="en-US" sz="2800" dirty="0"/>
              <a:t> Not in a big-O sense (though we did by a constant factor).</a:t>
            </a:r>
          </a:p>
          <a:p>
            <a:endParaRPr lang="en-US" sz="2800" dirty="0"/>
          </a:p>
          <a:p>
            <a:r>
              <a:rPr lang="en-US" sz="2800" dirty="0"/>
              <a:t>In place: Yes</a:t>
            </a:r>
          </a:p>
          <a:p>
            <a:r>
              <a:rPr lang="en-US" sz="2800" dirty="0"/>
              <a:t>Stable: No---you’ll prove this on your next exercise.</a:t>
            </a:r>
          </a:p>
        </p:txBody>
      </p:sp>
    </p:spTree>
    <p:extLst>
      <p:ext uri="{BB962C8B-B14F-4D97-AF65-F5344CB8AC3E}">
        <p14:creationId xmlns:p14="http://schemas.microsoft.com/office/powerpoint/2010/main" val="9238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 far our sorting algorithms:</a:t>
            </a:r>
          </a:p>
          <a:p>
            <a:pPr lvl="1"/>
            <a:r>
              <a:rPr lang="en-US" sz="2400" dirty="0"/>
              <a:t>Start with an (empty) sorted array</a:t>
            </a:r>
          </a:p>
          <a:p>
            <a:pPr lvl="1"/>
            <a:r>
              <a:rPr lang="en-US" sz="2400" dirty="0"/>
              <a:t>Add something to it.</a:t>
            </a:r>
          </a:p>
          <a:p>
            <a:r>
              <a:rPr lang="en-US" sz="2800" dirty="0"/>
              <a:t>Different idea: Divide And Conquer:</a:t>
            </a:r>
          </a:p>
          <a:p>
            <a:endParaRPr lang="en-US" sz="2800" dirty="0"/>
          </a:p>
          <a:p>
            <a:r>
              <a:rPr lang="en-US" sz="2800" dirty="0"/>
              <a:t>Split up array (somehow)</a:t>
            </a:r>
          </a:p>
          <a:p>
            <a:r>
              <a:rPr lang="en-US" sz="2800" dirty="0"/>
              <a:t>Sort the pieces (recursively)</a:t>
            </a:r>
          </a:p>
          <a:p>
            <a:r>
              <a:rPr lang="en-US" sz="2800" dirty="0"/>
              <a:t>Combine the pieces </a:t>
            </a:r>
          </a:p>
        </p:txBody>
      </p:sp>
    </p:spTree>
    <p:extLst>
      <p:ext uri="{BB962C8B-B14F-4D97-AF65-F5344CB8AC3E}">
        <p14:creationId xmlns:p14="http://schemas.microsoft.com/office/powerpoint/2010/main" val="23275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Split array in the middle</a:t>
            </a:r>
          </a:p>
          <a:p>
            <a:r>
              <a:rPr lang="en-US" sz="2800" dirty="0"/>
              <a:t>Sort the two halves</a:t>
            </a:r>
          </a:p>
          <a:p>
            <a:r>
              <a:rPr lang="en-US" sz="2800" dirty="0"/>
              <a:t>Merge them together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860966"/>
              </p:ext>
            </p:extLst>
          </p:nvPr>
        </p:nvGraphicFramePr>
        <p:xfrm>
          <a:off x="5357525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729227"/>
              </p:ext>
            </p:extLst>
          </p:nvPr>
        </p:nvGraphicFramePr>
        <p:xfrm>
          <a:off x="5264724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679789"/>
              </p:ext>
            </p:extLst>
          </p:nvPr>
        </p:nvGraphicFramePr>
        <p:xfrm>
          <a:off x="7622262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730483"/>
              </p:ext>
            </p:extLst>
          </p:nvPr>
        </p:nvGraphicFramePr>
        <p:xfrm>
          <a:off x="5085713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16066"/>
              </p:ext>
            </p:extLst>
          </p:nvPr>
        </p:nvGraphicFramePr>
        <p:xfrm>
          <a:off x="6384959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724542"/>
              </p:ext>
            </p:extLst>
          </p:nvPr>
        </p:nvGraphicFramePr>
        <p:xfrm>
          <a:off x="7622262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17010"/>
              </p:ext>
            </p:extLst>
          </p:nvPr>
        </p:nvGraphicFramePr>
        <p:xfrm>
          <a:off x="8859565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504194"/>
              </p:ext>
            </p:extLst>
          </p:nvPr>
        </p:nvGraphicFramePr>
        <p:xfrm>
          <a:off x="8730669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860722"/>
              </p:ext>
            </p:extLst>
          </p:nvPr>
        </p:nvGraphicFramePr>
        <p:xfrm>
          <a:off x="9975437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746442"/>
              </p:ext>
            </p:extLst>
          </p:nvPr>
        </p:nvGraphicFramePr>
        <p:xfrm>
          <a:off x="8859565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708192"/>
              </p:ext>
            </p:extLst>
          </p:nvPr>
        </p:nvGraphicFramePr>
        <p:xfrm>
          <a:off x="7622261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054716"/>
              </p:ext>
            </p:extLst>
          </p:nvPr>
        </p:nvGraphicFramePr>
        <p:xfrm>
          <a:off x="5264724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041710"/>
              </p:ext>
            </p:extLst>
          </p:nvPr>
        </p:nvGraphicFramePr>
        <p:xfrm>
          <a:off x="5357525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259989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392926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72691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6" idx="2"/>
            <a:endCxn id="8" idx="3"/>
          </p:cNvCxnSpPr>
          <p:nvPr/>
        </p:nvCxnSpPr>
        <p:spPr>
          <a:xfrm flipH="1">
            <a:off x="6093680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8796365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8599258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9911838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9732827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9604044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9846541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210775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7453272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5991609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6328081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7946799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8796365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Insert Take?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 we’ll find a spot eventually.</a:t>
                </a:r>
              </a:p>
              <a:p>
                <a:r>
                  <a:rPr lang="en-US" sz="2800" dirty="0"/>
                  <a:t>What’s the average running time?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find is unsuccessful: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If find is successful: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We won’t prove these (they’re not even in the textbook) </a:t>
                </a:r>
              </a:p>
              <a:p>
                <a:pPr lvl="1"/>
                <a:r>
                  <a:rPr lang="en-US" sz="2400" dirty="0"/>
                  <a:t>Ask Robbie for references if you’re really interested.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82331" y="2360471"/>
                <a:ext cx="8072372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/>
              </a:p>
              <a:p>
                <a:r>
                  <a:rPr lang="en-US" sz="2400" dirty="0"/>
                  <a:t>for any pair of elements </a:t>
                </a:r>
                <a:r>
                  <a:rPr lang="en-US" sz="2400" dirty="0" err="1"/>
                  <a:t>x,y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the probability that h(x) = h(y)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𝑇𝑎𝑏𝑙𝑒𝑆𝑖𝑧𝑒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1" y="2360471"/>
                <a:ext cx="8072372" cy="1485900"/>
              </a:xfrm>
              <a:prstGeom prst="rect">
                <a:avLst/>
              </a:prstGeom>
              <a:blipFill>
                <a:blip r:embed="rId3"/>
                <a:stretch>
                  <a:fillRect l="-1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2331" y="2360471"/>
            <a:ext cx="8072372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Uniform Hashing Assumption</a:t>
            </a:r>
          </a:p>
        </p:txBody>
      </p:sp>
    </p:spTree>
    <p:extLst>
      <p:ext uri="{BB962C8B-B14F-4D97-AF65-F5344CB8AC3E}">
        <p14:creationId xmlns:p14="http://schemas.microsoft.com/office/powerpoint/2010/main" val="7418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433456" y="1529542"/>
            <a:ext cx="10648401" cy="35394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802656" y="17061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22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773606"/>
          </a:xfrm>
        </p:spPr>
        <p:txBody>
          <a:bodyPr>
            <a:normAutofit/>
          </a:bodyPr>
          <a:lstStyle/>
          <a:p>
            <a:r>
              <a:rPr lang="en-US" sz="2800" dirty="0"/>
              <a:t>Turn two sorted lists into one sorted list:</a:t>
            </a:r>
          </a:p>
          <a:p>
            <a:endParaRPr lang="en-US" sz="2800" dirty="0"/>
          </a:p>
          <a:p>
            <a:r>
              <a:rPr lang="en-US" sz="2800" dirty="0"/>
              <a:t>Start from the small end of each list.</a:t>
            </a:r>
          </a:p>
          <a:p>
            <a:r>
              <a:rPr lang="en-US" sz="2800" dirty="0"/>
              <a:t>Copy the smaller into the combined list</a:t>
            </a:r>
          </a:p>
          <a:p>
            <a:r>
              <a:rPr lang="en-US" sz="2800" dirty="0"/>
              <a:t>Move that pointer one spot to the right.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81019"/>
              </p:ext>
            </p:extLst>
          </p:nvPr>
        </p:nvGraphicFramePr>
        <p:xfrm>
          <a:off x="1608253" y="5875021"/>
          <a:ext cx="8128002" cy="65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9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77639"/>
              </p:ext>
            </p:extLst>
          </p:nvPr>
        </p:nvGraphicFramePr>
        <p:xfrm>
          <a:off x="575239" y="4750420"/>
          <a:ext cx="3283083" cy="71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89636"/>
              </p:ext>
            </p:extLst>
          </p:nvPr>
        </p:nvGraphicFramePr>
        <p:xfrm>
          <a:off x="5672254" y="4723503"/>
          <a:ext cx="3283083" cy="71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765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This is a closed form you will have memorized by the end of the quarter.</a:t>
                </a:r>
              </a:p>
              <a:p>
                <a:r>
                  <a:rPr lang="en-US" sz="2800" dirty="0"/>
                  <a:t>The closed form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). 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Stable: yes! (if you merge correctly)</a:t>
                </a:r>
              </a:p>
              <a:p>
                <a:r>
                  <a:rPr lang="en-US" sz="2800" dirty="0"/>
                  <a:t>In place: no.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253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4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need extra memory to do the merge</a:t>
            </a:r>
          </a:p>
          <a:p>
            <a:r>
              <a:rPr lang="en-US" sz="2800" dirty="0"/>
              <a:t>It’s inefficient to make a new array every time</a:t>
            </a:r>
          </a:p>
          <a:p>
            <a:endParaRPr lang="en-US" sz="2800" dirty="0"/>
          </a:p>
          <a:p>
            <a:r>
              <a:rPr lang="en-US" sz="2800" dirty="0"/>
              <a:t>Instead have a single auxiliary array</a:t>
            </a:r>
          </a:p>
          <a:p>
            <a:pPr lvl="1"/>
            <a:r>
              <a:rPr lang="en-US" sz="2800" dirty="0"/>
              <a:t>Keep reusing it as the merging space</a:t>
            </a:r>
          </a:p>
          <a:p>
            <a:endParaRPr lang="en-US" sz="2800" dirty="0"/>
          </a:p>
          <a:p>
            <a:r>
              <a:rPr lang="en-US" sz="2800" dirty="0"/>
              <a:t>Even better: make a single auxiliary array</a:t>
            </a:r>
          </a:p>
          <a:p>
            <a:pPr lvl="1"/>
            <a:r>
              <a:rPr lang="en-US" sz="2800" dirty="0"/>
              <a:t>Have the original array and the auxiliary array “alternate” being the list and the merging space.</a:t>
            </a:r>
          </a:p>
        </p:txBody>
      </p:sp>
    </p:spTree>
    <p:extLst>
      <p:ext uri="{BB962C8B-B14F-4D97-AF65-F5344CB8AC3E}">
        <p14:creationId xmlns:p14="http://schemas.microsoft.com/office/powerpoint/2010/main" val="29250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Still Divide and Conquer, but a different idea:</a:t>
            </a:r>
          </a:p>
          <a:p>
            <a:r>
              <a:rPr lang="en-US" sz="2800" dirty="0"/>
              <a:t>Let’s divide the array into “big” values and “small” values</a:t>
            </a:r>
          </a:p>
          <a:p>
            <a:pPr lvl="1"/>
            <a:r>
              <a:rPr lang="en-US" sz="2800" dirty="0"/>
              <a:t>And recursively sort those</a:t>
            </a:r>
          </a:p>
          <a:p>
            <a:r>
              <a:rPr lang="en-US" sz="2800" dirty="0"/>
              <a:t>What’s “big”? </a:t>
            </a:r>
          </a:p>
          <a:p>
            <a:pPr lvl="1"/>
            <a:r>
              <a:rPr lang="en-US" sz="2800" dirty="0"/>
              <a:t>Choose an element (“the pivot”) anything bigger than that.</a:t>
            </a:r>
          </a:p>
          <a:p>
            <a:r>
              <a:rPr lang="en-US" sz="2800" dirty="0"/>
              <a:t>How do we pick the pivot?</a:t>
            </a:r>
          </a:p>
          <a:p>
            <a:r>
              <a:rPr lang="en-US" sz="2800" dirty="0"/>
              <a:t>For now, let’s just take the first thing in the array:</a:t>
            </a:r>
          </a:p>
        </p:txBody>
      </p:sp>
    </p:spTree>
    <p:extLst>
      <p:ext uri="{BB962C8B-B14F-4D97-AF65-F5344CB8AC3E}">
        <p14:creationId xmlns:p14="http://schemas.microsoft.com/office/powerpoint/2010/main" val="153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How do we divide the array into “bigger than the pivot” and “less than the pivot?”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1. Swap the pivot to the far left.</a:t>
                </a:r>
              </a:p>
              <a:p>
                <a:r>
                  <a:rPr lang="en-US" sz="2800" dirty="0"/>
                  <a:t>2.Make a pointer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on the left,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on the right</a:t>
                </a:r>
              </a:p>
              <a:p>
                <a:r>
                  <a:rPr lang="en-US" sz="2800" dirty="0"/>
                  <a:t>3.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meet</a:t>
                </a:r>
              </a:p>
              <a:p>
                <a:pPr lvl="1"/>
                <a:r>
                  <a:rPr 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left</a:t>
                </a:r>
              </a:p>
              <a:p>
                <a:pPr lvl="1"/>
                <a:r>
                  <a:rPr 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right</a:t>
                </a:r>
              </a:p>
              <a:p>
                <a:pPr lvl="1"/>
                <a:r>
                  <a:rPr lang="en-US" sz="2400" dirty="0"/>
                  <a:t>Swap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4. Swap A[</a:t>
                </a:r>
                <a:r>
                  <a:rPr lang="en-US" sz="2800" dirty="0" err="1"/>
                  <a:t>i</a:t>
                </a:r>
                <a:r>
                  <a:rPr lang="en-US" sz="2800" dirty="0"/>
                  <a:t>] or A[i-1] with pivot.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14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989547"/>
              </p:ext>
            </p:extLst>
          </p:nvPr>
        </p:nvGraphicFramePr>
        <p:xfrm>
          <a:off x="1160930" y="160489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2516537" y="24707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10565100" y="247072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410167"/>
              </p:ext>
            </p:extLst>
          </p:nvPr>
        </p:nvGraphicFramePr>
        <p:xfrm>
          <a:off x="1130449" y="332790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5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498198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9555673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met.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larger than the pivot, so it belongs on the right,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800" dirty="0"/>
                  <a:t> belongs on the left.   Swap pivot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252" t="-7051" r="-150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309987"/>
              </p:ext>
            </p:extLst>
          </p:nvPr>
        </p:nvGraphicFramePr>
        <p:xfrm>
          <a:off x="1160930" y="574870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2455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8099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33464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5" grpId="1" animBg="1"/>
      <p:bldP spid="16" grpId="0" animBg="1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92655"/>
              </p:ext>
            </p:extLst>
          </p:nvPr>
        </p:nvGraphicFramePr>
        <p:xfrm>
          <a:off x="4505617" y="769341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123450"/>
              </p:ext>
            </p:extLst>
          </p:nvPr>
        </p:nvGraphicFramePr>
        <p:xfrm>
          <a:off x="6684341" y="1616038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039820"/>
              </p:ext>
            </p:extLst>
          </p:nvPr>
        </p:nvGraphicFramePr>
        <p:xfrm>
          <a:off x="4373061" y="154444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717718"/>
              </p:ext>
            </p:extLst>
          </p:nvPr>
        </p:nvGraphicFramePr>
        <p:xfrm>
          <a:off x="6764540" y="24401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969063"/>
              </p:ext>
            </p:extLst>
          </p:nvPr>
        </p:nvGraphicFramePr>
        <p:xfrm>
          <a:off x="9203653" y="244533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092510"/>
              </p:ext>
            </p:extLst>
          </p:nvPr>
        </p:nvGraphicFramePr>
        <p:xfrm>
          <a:off x="7262610" y="323477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97358"/>
              </p:ext>
            </p:extLst>
          </p:nvPr>
        </p:nvGraphicFramePr>
        <p:xfrm>
          <a:off x="9708241" y="32356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505617" y="114018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6689759" y="1986878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6770466" y="281617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203653" y="281932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146136"/>
              </p:ext>
            </p:extLst>
          </p:nvPr>
        </p:nvGraphicFramePr>
        <p:xfrm>
          <a:off x="6502094" y="41370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8315"/>
              </p:ext>
            </p:extLst>
          </p:nvPr>
        </p:nvGraphicFramePr>
        <p:xfrm>
          <a:off x="9317357" y="41339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338903"/>
              </p:ext>
            </p:extLst>
          </p:nvPr>
        </p:nvGraphicFramePr>
        <p:xfrm>
          <a:off x="6363184" y="498476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23537"/>
              </p:ext>
            </p:extLst>
          </p:nvPr>
        </p:nvGraphicFramePr>
        <p:xfrm>
          <a:off x="4505617" y="5916542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509456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324719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325640" y="5361770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513585" y="630044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704109" y="183942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Analysis (Take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44035"/>
          </a:xfrm>
        </p:spPr>
        <p:txBody>
          <a:bodyPr>
            <a:normAutofit/>
          </a:bodyPr>
          <a:lstStyle/>
          <a:p>
            <a:r>
              <a:rPr lang="en-US" dirty="0"/>
              <a:t>What is the best case and worst case for a pivot?</a:t>
            </a:r>
          </a:p>
          <a:p>
            <a:pPr lvl="1"/>
            <a:r>
              <a:rPr lang="en-US" sz="2400" dirty="0"/>
              <a:t>Best case:</a:t>
            </a:r>
          </a:p>
          <a:p>
            <a:pPr lvl="1"/>
            <a:r>
              <a:rPr lang="en-US" sz="2400" dirty="0"/>
              <a:t>Worst case</a:t>
            </a:r>
            <a:r>
              <a:rPr lang="en-US" dirty="0"/>
              <a:t>:</a:t>
            </a:r>
          </a:p>
          <a:p>
            <a:r>
              <a:rPr lang="en-US" dirty="0"/>
              <a:t>Recurrences:</a:t>
            </a:r>
          </a:p>
          <a:p>
            <a:r>
              <a:rPr lang="en-US" dirty="0"/>
              <a:t>Best:</a:t>
            </a:r>
          </a:p>
          <a:p>
            <a:endParaRPr lang="en-US" dirty="0"/>
          </a:p>
          <a:p>
            <a:r>
              <a:rPr lang="en-US" dirty="0"/>
              <a:t>Worst:</a:t>
            </a:r>
          </a:p>
          <a:p>
            <a:endParaRPr lang="en-US" dirty="0"/>
          </a:p>
          <a:p>
            <a:r>
              <a:rPr lang="en-US" dirty="0"/>
              <a:t>Running times:</a:t>
            </a:r>
          </a:p>
          <a:p>
            <a:pPr lvl="1"/>
            <a:r>
              <a:rPr lang="en-US" sz="2400" dirty="0"/>
              <a:t>Best:</a:t>
            </a:r>
          </a:p>
          <a:p>
            <a:pPr lvl="1"/>
            <a:r>
              <a:rPr lang="en-US" sz="2400" dirty="0"/>
              <a:t>Worst: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497" y="1854244"/>
            <a:ext cx="6354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Picking the median</a:t>
            </a:r>
          </a:p>
          <a:p>
            <a:r>
              <a:rPr lang="en-US" sz="2400" dirty="0"/>
              <a:t>Picking the smallest or largest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4705" y="4133714"/>
                <a:ext cx="6368527" cy="9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5" y="4133714"/>
                <a:ext cx="6368527" cy="9257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38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4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8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Average case behavior depends on a good pivot.</a:t>
                </a:r>
              </a:p>
              <a:p>
                <a:r>
                  <a:rPr lang="en-US" sz="2800" dirty="0"/>
                  <a:t>Pivot ideas:</a:t>
                </a:r>
              </a:p>
              <a:p>
                <a:r>
                  <a:rPr lang="en-US" sz="2800" dirty="0"/>
                  <a:t>Just take the first element</a:t>
                </a:r>
              </a:p>
              <a:p>
                <a:pPr lvl="1"/>
                <a:r>
                  <a:rPr lang="en-US" sz="2400" dirty="0"/>
                  <a:t>Simple. But an already sorted (or reversed) list will give you a bad time.</a:t>
                </a:r>
              </a:p>
              <a:p>
                <a:r>
                  <a:rPr lang="en-US" sz="2800" dirty="0"/>
                  <a:t>Pick an element uniformly at random.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running time with probability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pPr lvl="1"/>
                <a:r>
                  <a:rPr lang="en-US" sz="2400" dirty="0"/>
                  <a:t>Regardless of input!</a:t>
                </a:r>
              </a:p>
              <a:p>
                <a:pPr lvl="1"/>
                <a:r>
                  <a:rPr lang="en-US" sz="2400" dirty="0"/>
                  <a:t>Probably too slow in practice :(</a:t>
                </a:r>
              </a:p>
              <a:p>
                <a:r>
                  <a:rPr lang="en-US" sz="2800" dirty="0"/>
                  <a:t>Find the actual median!</a:t>
                </a:r>
              </a:p>
              <a:p>
                <a:pPr lvl="1"/>
                <a:r>
                  <a:rPr lang="en-US" sz="2400" dirty="0"/>
                  <a:t>You can actually do this in linear time</a:t>
                </a:r>
              </a:p>
              <a:p>
                <a:pPr lvl="1"/>
                <a:r>
                  <a:rPr lang="en-US" sz="2400" dirty="0"/>
                  <a:t>Definitely not efficient in practice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  <a:blipFill rotWithShape="0">
                <a:blip r:embed="rId2"/>
                <a:stretch>
                  <a:fillRect l="-654" t="-1986" b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Resize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484856"/>
            <a:ext cx="5425849" cy="4871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04856" y="1654629"/>
                <a:ext cx="573613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definitely want to resize before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gets close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Taking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800" dirty="0"/>
                  <a:t> as a resize point probably avoids the bad end of this curve.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Remember these are the average find times. </a:t>
                </a:r>
              </a:p>
              <a:p>
                <a:r>
                  <a:rPr lang="en-US" sz="2800" dirty="0"/>
                  <a:t>Even under UHA, the worst possible find is a bit worse than this </a:t>
                </a:r>
                <a:r>
                  <a:rPr lang="en-US" sz="2800" i="1" dirty="0"/>
                  <a:t>with high probability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56" y="1654629"/>
                <a:ext cx="5736131" cy="4832092"/>
              </a:xfrm>
              <a:prstGeom prst="rect">
                <a:avLst/>
              </a:prstGeom>
              <a:blipFill rotWithShape="0">
                <a:blip r:embed="rId3"/>
                <a:stretch>
                  <a:fillRect l="-2232" t="-1261" r="-2338" b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0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Median of Three</a:t>
            </a:r>
          </a:p>
          <a:p>
            <a:pPr lvl="1"/>
            <a:r>
              <a:rPr lang="en-US" sz="2800" dirty="0"/>
              <a:t>Take the median of the first, last, and midpoint as the pivot.</a:t>
            </a:r>
          </a:p>
          <a:p>
            <a:pPr lvl="1"/>
            <a:r>
              <a:rPr lang="en-US" sz="2800" dirty="0"/>
              <a:t>Fast!</a:t>
            </a:r>
          </a:p>
          <a:p>
            <a:pPr lvl="1"/>
            <a:r>
              <a:rPr lang="en-US" sz="2800" dirty="0"/>
              <a:t>Unlikely to get bad behavior (but definitely still possible)</a:t>
            </a:r>
          </a:p>
          <a:p>
            <a:pPr lvl="1"/>
            <a:r>
              <a:rPr lang="en-US" sz="2800" dirty="0"/>
              <a:t>Reasonable default choice.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1443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pPr lvl="1"/>
                <a:r>
                  <a:rPr lang="en-US" sz="2800" dirty="0"/>
                  <a:t>Worst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Best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Average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(not responsible for the proof, talk to Robbie if you’re curious).</a:t>
                </a:r>
              </a:p>
              <a:p>
                <a:pPr lvl="1"/>
                <a:r>
                  <a:rPr lang="en-US" sz="2800" dirty="0"/>
                  <a:t>You can say something stronger,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the running time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In place: Yes</a:t>
                </a:r>
              </a:p>
              <a:p>
                <a:r>
                  <a:rPr lang="en-US" sz="2800" dirty="0"/>
                  <a:t>Stable: No.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436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79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keep hitting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the worst case.</a:t>
                </a:r>
              </a:p>
              <a:p>
                <a:r>
                  <a:rPr lang="en-US" sz="2800" dirty="0"/>
                  <a:t>Can we do better?</a:t>
                </a:r>
              </a:p>
              <a:p>
                <a:r>
                  <a:rPr lang="en-US" sz="2800" dirty="0"/>
                  <a:t>Or is this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pattern a fundamental barrier?</a:t>
                </a:r>
              </a:p>
              <a:p>
                <a:r>
                  <a:rPr lang="en-US" sz="2800" dirty="0"/>
                  <a:t>Without more information about our data set, we can do no better.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  <a:blipFill rotWithShape="0">
                <a:blip r:embed="rId2"/>
                <a:stretch>
                  <a:fillRect l="-654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4813" y="3759252"/>
                <a:ext cx="9609046" cy="184890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/>
              </a:p>
              <a:p>
                <a:r>
                  <a:rPr lang="en-US" sz="2800" dirty="0"/>
                  <a:t>Any sorting algorithm which only interacts with its input by comparing elements must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13" y="3759252"/>
                <a:ext cx="9609046" cy="1848909"/>
              </a:xfrm>
              <a:prstGeom prst="rect">
                <a:avLst/>
              </a:prstGeom>
              <a:blipFill rotWithShape="0">
                <a:blip r:embed="rId3"/>
                <a:stretch>
                  <a:fillRect l="-13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84813" y="3759252"/>
            <a:ext cx="9609046" cy="5903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Comparison Sorting Lower Bound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5863534"/>
            <a:ext cx="1089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We’ll prove this theorem next week!</a:t>
            </a:r>
          </a:p>
        </p:txBody>
      </p:sp>
    </p:spTree>
    <p:extLst>
      <p:ext uri="{BB962C8B-B14F-4D97-AF65-F5344CB8AC3E}">
        <p14:creationId xmlns:p14="http://schemas.microsoft.com/office/powerpoint/2010/main" val="25862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there so many probes?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number of probes is a result of </a:t>
            </a:r>
            <a:r>
              <a:rPr lang="en-US" sz="2800" b="1" dirty="0"/>
              <a:t>primary clustering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If a few consecutive spots are filled,</a:t>
            </a:r>
          </a:p>
          <a:p>
            <a:r>
              <a:rPr lang="en-US" sz="2800" dirty="0"/>
              <a:t>Hashing to any of those spots will make more consecutive filled spots. </a:t>
            </a:r>
          </a:p>
        </p:txBody>
      </p:sp>
    </p:spTree>
    <p:extLst>
      <p:ext uri="{BB962C8B-B14F-4D97-AF65-F5344CB8AC3E}">
        <p14:creationId xmlns:p14="http://schemas.microsoft.com/office/powerpoint/2010/main" val="97494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Want to avoid primary clustering.</a:t>
            </a:r>
          </a:p>
          <a:p>
            <a:r>
              <a:rPr lang="en-US" sz="2800" dirty="0"/>
              <a:t>If our spot is full, let’s try to move far away relatively quickly.</a:t>
            </a:r>
          </a:p>
          <a:p>
            <a:r>
              <a:rPr lang="en-US" sz="2800" dirty="0"/>
              <a:t>h(key) % </a:t>
            </a:r>
            <a:r>
              <a:rPr lang="en-US" sz="2800" dirty="0" err="1"/>
              <a:t>TableSize</a:t>
            </a:r>
            <a:r>
              <a:rPr lang="en-US" sz="2800" dirty="0"/>
              <a:t> full? </a:t>
            </a:r>
          </a:p>
          <a:p>
            <a:r>
              <a:rPr lang="en-US" sz="2800" dirty="0"/>
              <a:t>Try (h(key) + 1)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+ 4)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+ 9)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+ 16)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2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Insert: 89, 18, 49, 58, 79 into an empty hash table of size 10.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Then insert 76, 40, 48, 5, 55,47 into an empty hash table of size 7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/>
        </p:nvGraphicFramePr>
        <p:xfrm>
          <a:off x="192255" y="213945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471125" y="2827196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9536504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2709838" y="2794649"/>
            <a:ext cx="614271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3859914" y="2793557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10690488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89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/>
        </p:nvGraphicFramePr>
        <p:xfrm>
          <a:off x="1910982" y="4954372"/>
          <a:ext cx="7961114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2128264" y="5613980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7894413" y="5604338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4558159" y="5613980"/>
            <a:ext cx="399468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5537891" y="5656460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9007312" y="560847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6526888" y="6247997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8192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00C78-4CBB-09E6-7B17-E9550D661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188F-14DB-E371-1EC8-3F96B234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2F2F24-3DAF-B679-F370-1C378574A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61002"/>
              </p:ext>
            </p:extLst>
          </p:nvPr>
        </p:nvGraphicFramePr>
        <p:xfrm>
          <a:off x="1798247" y="1297709"/>
          <a:ext cx="7961114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2768C01-60A1-04C6-B0FA-3B185DA4C475}"/>
              </a:ext>
            </a:extLst>
          </p:cNvPr>
          <p:cNvSpPr txBox="1"/>
          <p:nvPr/>
        </p:nvSpPr>
        <p:spPr>
          <a:xfrm>
            <a:off x="2015529" y="195731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D0A755-2852-B01A-EF8A-EC74E0B44E04}"/>
              </a:ext>
            </a:extLst>
          </p:cNvPr>
          <p:cNvSpPr txBox="1"/>
          <p:nvPr/>
        </p:nvSpPr>
        <p:spPr>
          <a:xfrm>
            <a:off x="7781678" y="194767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A6F78F-582C-00E0-A0AB-628BCF4AEB7C}"/>
              </a:ext>
            </a:extLst>
          </p:cNvPr>
          <p:cNvSpPr txBox="1"/>
          <p:nvPr/>
        </p:nvSpPr>
        <p:spPr>
          <a:xfrm>
            <a:off x="4445424" y="1957317"/>
            <a:ext cx="399468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CA243B-0A50-1DBC-D277-5DB1D96C411D}"/>
              </a:ext>
            </a:extLst>
          </p:cNvPr>
          <p:cNvSpPr txBox="1"/>
          <p:nvPr/>
        </p:nvSpPr>
        <p:spPr>
          <a:xfrm>
            <a:off x="5425156" y="1999797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9E72F3-AC85-A034-0F23-A0C4496D37AE}"/>
              </a:ext>
            </a:extLst>
          </p:cNvPr>
          <p:cNvSpPr txBox="1"/>
          <p:nvPr/>
        </p:nvSpPr>
        <p:spPr>
          <a:xfrm>
            <a:off x="8894577" y="1951812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C7C6E6-24BF-99CE-8A67-F842D98A6BB3}"/>
              </a:ext>
            </a:extLst>
          </p:cNvPr>
          <p:cNvSpPr txBox="1"/>
          <p:nvPr/>
        </p:nvSpPr>
        <p:spPr>
          <a:xfrm>
            <a:off x="6414153" y="2591334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F38E3-57C3-C7D6-6F62-7D999E4FF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225105"/>
            <a:ext cx="11187258" cy="3084256"/>
          </a:xfrm>
        </p:spPr>
        <p:txBody>
          <a:bodyPr>
            <a:normAutofit/>
          </a:bodyPr>
          <a:lstStyle/>
          <a:p>
            <a:r>
              <a:rPr lang="en-US" sz="2800" dirty="0"/>
              <a:t>47%7=5 (full)</a:t>
            </a:r>
            <a:br>
              <a:rPr lang="en-US" sz="2800" dirty="0"/>
            </a:br>
            <a:r>
              <a:rPr lang="en-US" sz="2800" dirty="0"/>
              <a:t>47+1^2 % 7 = 6 (full)</a:t>
            </a:r>
            <a:br>
              <a:rPr lang="en-US" sz="2800" dirty="0"/>
            </a:br>
            <a:r>
              <a:rPr lang="en-US" sz="2800" dirty="0"/>
              <a:t>47+2^2 % 7 = 2 (full)</a:t>
            </a:r>
            <a:br>
              <a:rPr lang="en-US" sz="2800" dirty="0"/>
            </a:br>
            <a:r>
              <a:rPr lang="en-US" sz="2800" dirty="0"/>
              <a:t>47+3^2 % 7 = 0 (full)</a:t>
            </a:r>
            <a:br>
              <a:rPr lang="en-US" sz="2800" dirty="0"/>
            </a:br>
            <a:r>
              <a:rPr lang="en-US" sz="2800" dirty="0"/>
              <a:t>47+4^2 % 7 = 0 (full)</a:t>
            </a:r>
            <a:br>
              <a:rPr lang="en-US" sz="2800" dirty="0"/>
            </a:br>
            <a:r>
              <a:rPr lang="en-US" sz="2800" dirty="0"/>
              <a:t>47+5^2 % 7 = 2 (full)</a:t>
            </a:r>
            <a:br>
              <a:rPr lang="en-US" sz="2800" dirty="0"/>
            </a:br>
            <a:r>
              <a:rPr lang="en-US" sz="2800" dirty="0"/>
              <a:t>47+6^2 % 7 = 6 (full) UH-OH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3836C2-F976-E7D5-AC03-9E78E88CE866}"/>
                  </a:ext>
                </a:extLst>
              </p:cNvPr>
              <p:cNvSpPr txBox="1"/>
              <p:nvPr/>
            </p:nvSpPr>
            <p:spPr>
              <a:xfrm>
                <a:off x="6300592" y="4258849"/>
                <a:ext cx="531616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Quadratic probing does not check every single location!</a:t>
                </a:r>
              </a:p>
              <a:p>
                <a:r>
                  <a:rPr lang="en-US" sz="2800" dirty="0"/>
                  <a:t>But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</m:oMath>
                </a14:m>
                <a:r>
                  <a:rPr lang="en-US" sz="2800" dirty="0"/>
                  <a:t> is prime, it checks half of them!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3836C2-F976-E7D5-AC03-9E78E88CE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592" y="4258849"/>
                <a:ext cx="5316168" cy="1815882"/>
              </a:xfrm>
              <a:prstGeom prst="rect">
                <a:avLst/>
              </a:prstGeom>
              <a:blipFill>
                <a:blip r:embed="rId3"/>
                <a:stretch>
                  <a:fillRect l="-2408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7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6371</TotalTime>
  <Words>3634</Words>
  <Application>Microsoft Office PowerPoint</Application>
  <PresentationFormat>Widescreen</PresentationFormat>
  <Paragraphs>853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Comparisons Sorts</vt:lpstr>
      <vt:lpstr>Linear Probing</vt:lpstr>
      <vt:lpstr>Example</vt:lpstr>
      <vt:lpstr>How Long Does Insert Take?</vt:lpstr>
      <vt:lpstr>When to Resize</vt:lpstr>
      <vt:lpstr>Why are there so many probes?</vt:lpstr>
      <vt:lpstr>Quadratic Probing</vt:lpstr>
      <vt:lpstr>Example</vt:lpstr>
      <vt:lpstr>Example</vt:lpstr>
      <vt:lpstr>Quadratic Probing: Proof</vt:lpstr>
      <vt:lpstr>Quadratic Probing: Proof</vt:lpstr>
      <vt:lpstr>Quadratic Probing: Proof</vt:lpstr>
      <vt:lpstr>Problems</vt:lpstr>
      <vt:lpstr>Double Hashing</vt:lpstr>
      <vt:lpstr>Example</vt:lpstr>
      <vt:lpstr>Running Times</vt:lpstr>
      <vt:lpstr>Summary</vt:lpstr>
      <vt:lpstr>Other Topics</vt:lpstr>
      <vt:lpstr>Wrap Up</vt:lpstr>
      <vt:lpstr>Wrap Up</vt:lpstr>
      <vt:lpstr>Wrap Up</vt:lpstr>
      <vt:lpstr>Sorting</vt:lpstr>
      <vt:lpstr>Sorting</vt:lpstr>
      <vt:lpstr>Three goals </vt:lpstr>
      <vt:lpstr>Insertion Sort</vt:lpstr>
      <vt:lpstr>Insertion Sort</vt:lpstr>
      <vt:lpstr>Insertion Sort</vt:lpstr>
      <vt:lpstr>Insertion Sort Analysis</vt:lpstr>
      <vt:lpstr>Insertion Sort Analysis</vt:lpstr>
      <vt:lpstr>                 Sort</vt:lpstr>
      <vt:lpstr> Selection  Sort</vt:lpstr>
      <vt:lpstr>Selection Sort</vt:lpstr>
      <vt:lpstr> Selection  Sort</vt:lpstr>
      <vt:lpstr>    Heap     Sort</vt:lpstr>
      <vt:lpstr>Heap Sort</vt:lpstr>
      <vt:lpstr>Heap Sort (Better)</vt:lpstr>
      <vt:lpstr>Heap Sort</vt:lpstr>
      <vt:lpstr>A Different Idea</vt:lpstr>
      <vt:lpstr>Merge Sort</vt:lpstr>
      <vt:lpstr>Merge Sort Pseudocode</vt:lpstr>
      <vt:lpstr>How Do We Merge?</vt:lpstr>
      <vt:lpstr>Merge Sort Analysis</vt:lpstr>
      <vt:lpstr>Some Optimizations</vt:lpstr>
      <vt:lpstr>Quick Sort</vt:lpstr>
      <vt:lpstr>Swapping</vt:lpstr>
      <vt:lpstr>Swapping</vt:lpstr>
      <vt:lpstr>Quick Sort</vt:lpstr>
      <vt:lpstr>Quick Sort Analysis (Take 1)</vt:lpstr>
      <vt:lpstr>Choosing a Pivot</vt:lpstr>
      <vt:lpstr>Choosing a Pivot</vt:lpstr>
      <vt:lpstr>Quick Sort Analysis</vt:lpstr>
      <vt:lpstr>Lower Bound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I: Comparisons</dc:title>
  <dc:creator>Robert Weber</dc:creator>
  <cp:lastModifiedBy>Robert Weber</cp:lastModifiedBy>
  <cp:revision>36</cp:revision>
  <dcterms:created xsi:type="dcterms:W3CDTF">2018-07-12T00:06:30Z</dcterms:created>
  <dcterms:modified xsi:type="dcterms:W3CDTF">2025-04-24T21:56:33Z</dcterms:modified>
</cp:coreProperties>
</file>