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56" r:id="rId2"/>
    <p:sldId id="257" r:id="rId3"/>
    <p:sldId id="259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77" r:id="rId12"/>
    <p:sldId id="295" r:id="rId13"/>
    <p:sldId id="258" r:id="rId14"/>
    <p:sldId id="287" r:id="rId15"/>
    <p:sldId id="261" r:id="rId16"/>
    <p:sldId id="262" r:id="rId17"/>
    <p:sldId id="263" r:id="rId18"/>
    <p:sldId id="267" r:id="rId19"/>
    <p:sldId id="296" r:id="rId20"/>
    <p:sldId id="297" r:id="rId21"/>
    <p:sldId id="264" r:id="rId22"/>
    <p:sldId id="265" r:id="rId23"/>
    <p:sldId id="266" r:id="rId24"/>
    <p:sldId id="279" r:id="rId25"/>
    <p:sldId id="269" r:id="rId26"/>
    <p:sldId id="285" r:id="rId27"/>
    <p:sldId id="281" r:id="rId28"/>
    <p:sldId id="286" r:id="rId29"/>
    <p:sldId id="284" r:id="rId30"/>
    <p:sldId id="271" r:id="rId31"/>
    <p:sldId id="272" r:id="rId32"/>
    <p:sldId id="273" r:id="rId33"/>
    <p:sldId id="274" r:id="rId34"/>
    <p:sldId id="276" r:id="rId35"/>
    <p:sldId id="278" r:id="rId36"/>
    <p:sldId id="282" r:id="rId37"/>
    <p:sldId id="275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3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C9D14A8-F8CA-4155-BF74-340F3FC085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B927C06-1B9A-401D-A2E7-F7F3806E6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0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B4A27ED-83B7-4E16-9E99-BF5BC455CF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1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4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95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2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2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0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6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52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27ED-83B7-4E16-9E99-BF5BC455CF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7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B4A27ED-83B7-4E16-9E99-BF5BC455CF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F907CAD-9D75-4A5E-B0EB-E7807A4FEE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40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Hash Tables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332 Fall 21</a:t>
            </a:r>
          </a:p>
          <a:p>
            <a:r>
              <a:rPr lang="en-US" dirty="0"/>
              <a:t>Lecture 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1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Should we use that same hash function if the strings are all URLs?</a:t>
            </a:r>
          </a:p>
          <a:p>
            <a:r>
              <a:rPr lang="en-US" sz="2800" dirty="0"/>
              <a:t>No! “https://www.” Is worthless, use the rest of the string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Person Class</a:t>
            </a:r>
          </a:p>
          <a:p>
            <a:r>
              <a:rPr lang="en-US" sz="2800" dirty="0"/>
              <a:t>String name; Date birthdate; Integer </a:t>
            </a:r>
            <a:r>
              <a:rPr lang="en-US" sz="2800" dirty="0" err="1"/>
              <a:t>socialSecurityNum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Tradeoff between speed and collision avoidance. </a:t>
            </a:r>
          </a:p>
          <a:p>
            <a:r>
              <a:rPr lang="en-US" sz="2800" dirty="0"/>
              <a:t>What to hash is often just an unprincipled guess. </a:t>
            </a:r>
          </a:p>
        </p:txBody>
      </p:sp>
    </p:spTree>
    <p:extLst>
      <p:ext uri="{BB962C8B-B14F-4D97-AF65-F5344CB8AC3E}">
        <p14:creationId xmlns:p14="http://schemas.microsoft.com/office/powerpoint/2010/main" val="34945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have 32 bits, use them. </a:t>
            </a:r>
          </a:p>
          <a:p>
            <a:r>
              <a:rPr lang="en-US" sz="2800" dirty="0"/>
              <a:t>If you have multiple pieces, have the hashes stretch across bits</a:t>
            </a:r>
          </a:p>
          <a:p>
            <a:r>
              <a:rPr lang="en-US" sz="2800" dirty="0"/>
              <a:t>Bitwise </a:t>
            </a:r>
            <a:r>
              <a:rPr lang="en-US" sz="2800" dirty="0" err="1"/>
              <a:t>xor</a:t>
            </a:r>
            <a:r>
              <a:rPr lang="en-US" sz="2800" dirty="0"/>
              <a:t> if you have to combine (keeps #1s and #0s balanced)</a:t>
            </a:r>
          </a:p>
          <a:p>
            <a:endParaRPr lang="en-US" sz="2800" dirty="0"/>
          </a:p>
          <a:p>
            <a:r>
              <a:rPr lang="en-US" sz="2800" dirty="0"/>
              <a:t>DON’T DO THIS IF YOU DON’T HAVE TO</a:t>
            </a:r>
          </a:p>
          <a:p>
            <a:r>
              <a:rPr lang="en-US" sz="2800" dirty="0"/>
              <a:t>Rely on others to get this right if you can.</a:t>
            </a:r>
          </a:p>
        </p:txBody>
      </p:sp>
    </p:spTree>
    <p:extLst>
      <p:ext uri="{BB962C8B-B14F-4D97-AF65-F5344CB8AC3E}">
        <p14:creationId xmlns:p14="http://schemas.microsoft.com/office/powerpoint/2010/main" val="35244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Specific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Every </a:t>
            </a:r>
            <a:r>
              <a:rPr lang="en-US" sz="2800" dirty="0"/>
              <a:t>object in Java implements the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method.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If you define a new Object, and want to use a hash table, you might want to override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But if you do, you also need to override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Such that 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If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a.equals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then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a.hashCode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 ==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b.hashCode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This is part of the contract. Other code makes this assumption!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What about the converse?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Can’t require it, but you should try to make it true as often as possible.</a:t>
            </a:r>
          </a:p>
        </p:txBody>
      </p:sp>
    </p:spTree>
    <p:extLst>
      <p:ext uri="{BB962C8B-B14F-4D97-AF65-F5344CB8AC3E}">
        <p14:creationId xmlns:p14="http://schemas.microsoft.com/office/powerpoint/2010/main" val="300721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Specific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Every </a:t>
            </a:r>
            <a:r>
              <a:rPr lang="en-US" sz="2800" dirty="0"/>
              <a:t>object in Java implements the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method.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If you define a new Object, and want to use a hash table, you might want to override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But if you do, you also need to override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Such that 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If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a.equals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  <a:r>
              <a:rPr lang="en-US" sz="2800" dirty="0">
                <a:latin typeface="+mn-lt"/>
                <a:cs typeface="Courier New" panose="02070309020205020404" pitchFamily="49" charset="0"/>
              </a:rPr>
              <a:t>then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a.hashCode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 ==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b.hashCode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This is part of the contract. Other code makes this assumption!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What about the converse?</a:t>
            </a:r>
          </a:p>
          <a:p>
            <a:r>
              <a:rPr lang="en-US" sz="2800" dirty="0">
                <a:latin typeface="+mn-lt"/>
                <a:cs typeface="Courier New" panose="02070309020205020404" pitchFamily="49" charset="0"/>
              </a:rPr>
              <a:t>Can’t require it, but you should try to make it true as often as possible.</a:t>
            </a:r>
          </a:p>
        </p:txBody>
      </p:sp>
    </p:spTree>
    <p:extLst>
      <p:ext uri="{BB962C8B-B14F-4D97-AF65-F5344CB8AC3E}">
        <p14:creationId xmlns:p14="http://schemas.microsoft.com/office/powerpoint/2010/main" val="7346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</a:t>
            </a:r>
            <a:r>
              <a:rPr lang="en-US" dirty="0"/>
              <a:t>Purpose </a:t>
            </a:r>
            <a:r>
              <a:rPr lang="en-US" dirty="0" err="1"/>
              <a:t>hashCode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err="1">
                <a:cs typeface="Courier New" pitchFamily="49" charset="0"/>
              </a:rPr>
              <a:t>int</a:t>
            </a:r>
            <a:r>
              <a:rPr lang="en-US" sz="2400" dirty="0">
                <a:cs typeface="Courier New" pitchFamily="49" charset="0"/>
              </a:rPr>
              <a:t> result = 17; // start at a prime</a:t>
            </a:r>
          </a:p>
          <a:p>
            <a:pPr marL="0" indent="0">
              <a:buNone/>
            </a:pPr>
            <a:endParaRPr lang="en-US" sz="8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cs typeface="Courier New" pitchFamily="49" charset="0"/>
              </a:rPr>
              <a:t>foreach</a:t>
            </a:r>
            <a:r>
              <a:rPr lang="en-US" sz="2400" dirty="0">
                <a:cs typeface="Courier New" pitchFamily="49" charset="0"/>
              </a:rPr>
              <a:t> field f</a:t>
            </a:r>
          </a:p>
          <a:p>
            <a:pPr marL="57150" indent="0">
              <a:buNone/>
            </a:pPr>
            <a:r>
              <a:rPr lang="en-US" sz="2400" dirty="0">
                <a:cs typeface="Courier New" pitchFamily="49" charset="0"/>
              </a:rPr>
              <a:t>   </a:t>
            </a:r>
            <a:r>
              <a:rPr lang="en-US" sz="2400" dirty="0" err="1">
                <a:cs typeface="Courier New" pitchFamily="49" charset="0"/>
              </a:rPr>
              <a:t>int</a:t>
            </a:r>
            <a:r>
              <a:rPr lang="en-US" sz="2400" dirty="0">
                <a:cs typeface="Courier New" pitchFamily="49" charset="0"/>
              </a:rPr>
              <a:t> </a:t>
            </a:r>
            <a:r>
              <a:rPr lang="en-US" sz="2400" dirty="0" err="1">
                <a:cs typeface="Courier New" pitchFamily="49" charset="0"/>
              </a:rPr>
              <a:t>fieldHashcode</a:t>
            </a:r>
            <a:r>
              <a:rPr lang="en-US" sz="2400" dirty="0">
                <a:cs typeface="Courier New" pitchFamily="49" charset="0"/>
              </a:rPr>
              <a:t> =</a:t>
            </a:r>
          </a:p>
          <a:p>
            <a:pPr marL="114300" indent="0">
              <a:buNone/>
            </a:pPr>
            <a:r>
              <a:rPr lang="en-US" sz="2400" dirty="0">
                <a:cs typeface="Courier New" pitchFamily="49" charset="0"/>
              </a:rPr>
              <a:t>     </a:t>
            </a:r>
            <a:r>
              <a:rPr lang="en-US" sz="2400" dirty="0" err="1">
                <a:cs typeface="Courier New" pitchFamily="49" charset="0"/>
              </a:rPr>
              <a:t>boolean</a:t>
            </a:r>
            <a:r>
              <a:rPr lang="en-US" sz="2400" dirty="0">
                <a:cs typeface="Courier New" pitchFamily="49" charset="0"/>
              </a:rPr>
              <a:t>: (f ? 1: 0)</a:t>
            </a:r>
          </a:p>
          <a:p>
            <a:pPr marL="114300" indent="0">
              <a:buNone/>
            </a:pPr>
            <a:r>
              <a:rPr lang="en-US" sz="2400" dirty="0">
                <a:cs typeface="Courier New" pitchFamily="49" charset="0"/>
              </a:rPr>
              <a:t>     byte, char, short, </a:t>
            </a:r>
            <a:r>
              <a:rPr lang="en-US" sz="2400" dirty="0" err="1">
                <a:cs typeface="Courier New" pitchFamily="49" charset="0"/>
              </a:rPr>
              <a:t>int</a:t>
            </a:r>
            <a:r>
              <a:rPr lang="en-US" sz="2400" dirty="0">
                <a:cs typeface="Courier New" pitchFamily="49" charset="0"/>
              </a:rPr>
              <a:t>: (</a:t>
            </a:r>
            <a:r>
              <a:rPr lang="en-US" sz="2400" dirty="0" err="1">
                <a:cs typeface="Courier New" pitchFamily="49" charset="0"/>
              </a:rPr>
              <a:t>int</a:t>
            </a:r>
            <a:r>
              <a:rPr lang="en-US" sz="2400" dirty="0">
                <a:cs typeface="Courier New" pitchFamily="49" charset="0"/>
              </a:rPr>
              <a:t>) f</a:t>
            </a:r>
          </a:p>
          <a:p>
            <a:pPr marL="114300" indent="0">
              <a:buNone/>
            </a:pPr>
            <a:r>
              <a:rPr lang="en-US" sz="2400" dirty="0">
                <a:cs typeface="Courier New" pitchFamily="49" charset="0"/>
              </a:rPr>
              <a:t>     long: (</a:t>
            </a:r>
            <a:r>
              <a:rPr lang="en-US" sz="2400" dirty="0" err="1">
                <a:cs typeface="Courier New" pitchFamily="49" charset="0"/>
              </a:rPr>
              <a:t>int</a:t>
            </a:r>
            <a:r>
              <a:rPr lang="en-US" sz="2400" dirty="0">
                <a:cs typeface="Courier New" pitchFamily="49" charset="0"/>
              </a:rPr>
              <a:t>) (f ^ (f &gt;&gt;&gt; 32))</a:t>
            </a:r>
          </a:p>
          <a:p>
            <a:pPr marL="114300" indent="0">
              <a:buNone/>
            </a:pPr>
            <a:r>
              <a:rPr lang="en-US" sz="2400" dirty="0">
                <a:cs typeface="Courier New" pitchFamily="49" charset="0"/>
              </a:rPr>
              <a:t>     float: </a:t>
            </a:r>
            <a:r>
              <a:rPr lang="en-US" sz="2400" dirty="0" err="1">
                <a:cs typeface="Courier New" pitchFamily="49" charset="0"/>
              </a:rPr>
              <a:t>Float.floatToIntBits</a:t>
            </a:r>
            <a:r>
              <a:rPr lang="en-US" sz="2400" dirty="0">
                <a:cs typeface="Courier New" pitchFamily="49" charset="0"/>
              </a:rPr>
              <a:t>(f)</a:t>
            </a:r>
          </a:p>
          <a:p>
            <a:pPr marL="114300" indent="0">
              <a:buNone/>
            </a:pPr>
            <a:r>
              <a:rPr lang="en-US" sz="2400" dirty="0">
                <a:cs typeface="Courier New" pitchFamily="49" charset="0"/>
              </a:rPr>
              <a:t>     double: </a:t>
            </a:r>
            <a:r>
              <a:rPr lang="en-US" sz="2400" dirty="0" err="1">
                <a:cs typeface="Courier New" pitchFamily="49" charset="0"/>
              </a:rPr>
              <a:t>Double.doubleToLongBits</a:t>
            </a:r>
            <a:r>
              <a:rPr lang="en-US" sz="2400" dirty="0">
                <a:cs typeface="Courier New" pitchFamily="49" charset="0"/>
              </a:rPr>
              <a:t>(f), then above</a:t>
            </a:r>
          </a:p>
          <a:p>
            <a:pPr marL="114300" indent="0">
              <a:buNone/>
            </a:pPr>
            <a:r>
              <a:rPr lang="en-US" sz="2400" dirty="0">
                <a:cs typeface="Courier New" pitchFamily="49" charset="0"/>
              </a:rPr>
              <a:t>     Object: </a:t>
            </a:r>
            <a:r>
              <a:rPr lang="en-US" sz="2400" dirty="0" err="1">
                <a:cs typeface="Courier New" pitchFamily="49" charset="0"/>
              </a:rPr>
              <a:t>object.hashCode</a:t>
            </a:r>
            <a:r>
              <a:rPr lang="en-US" sz="2400" dirty="0">
                <a:cs typeface="Courier New" pitchFamily="49" charset="0"/>
              </a:rPr>
              <a:t>( )</a:t>
            </a:r>
          </a:p>
          <a:p>
            <a:pPr marL="57150" indent="0">
              <a:buNone/>
            </a:pPr>
            <a:endParaRPr lang="en-US" sz="800" dirty="0"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2400" dirty="0">
                <a:cs typeface="Courier New" pitchFamily="49" charset="0"/>
              </a:rPr>
              <a:t>      result = 31 * result + </a:t>
            </a:r>
            <a:r>
              <a:rPr lang="en-US" sz="2400" dirty="0" err="1">
                <a:cs typeface="Courier New" pitchFamily="49" charset="0"/>
              </a:rPr>
              <a:t>fieldHashcode</a:t>
            </a:r>
            <a:r>
              <a:rPr lang="en-US" sz="2400" dirty="0">
                <a:cs typeface="Courier New" pitchFamily="49" charset="0"/>
              </a:rPr>
              <a:t>; </a:t>
            </a:r>
            <a:endParaRPr lang="en-US" sz="2400" dirty="0"/>
          </a:p>
          <a:p>
            <a:pPr marL="57150" indent="0">
              <a:buNone/>
            </a:pPr>
            <a:r>
              <a:rPr lang="en-US" sz="2400" dirty="0"/>
              <a:t>return result;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1629" y="1610883"/>
            <a:ext cx="2403023" cy="302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408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Last time: Separate Chaining</a:t>
            </a:r>
          </a:p>
          <a:p>
            <a:r>
              <a:rPr lang="en-US" sz="2800" dirty="0"/>
              <a:t>when you have a collision, stuff everything into that spot</a:t>
            </a:r>
          </a:p>
          <a:p>
            <a:r>
              <a:rPr lang="en-US" sz="2800" dirty="0"/>
              <a:t>Using a data structure. </a:t>
            </a:r>
          </a:p>
          <a:p>
            <a:endParaRPr lang="en-US" sz="2800" dirty="0"/>
          </a:p>
          <a:p>
            <a:r>
              <a:rPr lang="en-US" sz="2800" dirty="0"/>
              <a:t>Today: Open Addressing </a:t>
            </a:r>
          </a:p>
          <a:p>
            <a:r>
              <a:rPr lang="en-US" sz="2800" dirty="0"/>
              <a:t>If the spot is full, go somewhere else.</a:t>
            </a:r>
          </a:p>
          <a:p>
            <a:r>
              <a:rPr lang="en-US" sz="2800" dirty="0"/>
              <a:t>Where?</a:t>
            </a:r>
          </a:p>
          <a:p>
            <a:r>
              <a:rPr lang="en-US" sz="2800" dirty="0"/>
              <a:t>How do we find the elements later?</a:t>
            </a:r>
          </a:p>
        </p:txBody>
      </p:sp>
    </p:spTree>
    <p:extLst>
      <p:ext uri="{BB962C8B-B14F-4D97-AF65-F5344CB8AC3E}">
        <p14:creationId xmlns:p14="http://schemas.microsoft.com/office/powerpoint/2010/main" val="15980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idea: linear probing</a:t>
            </a:r>
          </a:p>
          <a:p>
            <a:r>
              <a:rPr lang="en-US" sz="2800" dirty="0"/>
              <a:t>h(key) % </a:t>
            </a:r>
            <a:r>
              <a:rPr lang="en-US" sz="2800" dirty="0" err="1"/>
              <a:t>TableSize</a:t>
            </a:r>
            <a:r>
              <a:rPr lang="en-US" sz="2800" dirty="0"/>
              <a:t> full? </a:t>
            </a:r>
          </a:p>
          <a:p>
            <a:r>
              <a:rPr lang="en-US" sz="2800" dirty="0"/>
              <a:t>Try (h(key) + 1)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+ 2)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+ 3)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+ 4)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328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Insert the hashes: 38, 19, 8, 109, 10 into an empty hash table of size 10.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8676"/>
              </p:ext>
            </p:extLst>
          </p:nvPr>
        </p:nvGraphicFramePr>
        <p:xfrm>
          <a:off x="192255" y="2139454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471125" y="2827196"/>
            <a:ext cx="399468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9536504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508568" y="2794329"/>
            <a:ext cx="829073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720626" y="2805835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10690488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2989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Delete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Just find the key and remove it, what’s the problem?</a:t>
            </a:r>
          </a:p>
          <a:p>
            <a:endParaRPr lang="en-US" sz="2800" dirty="0"/>
          </a:p>
          <a:p>
            <a:r>
              <a:rPr lang="en-US" sz="2800" dirty="0"/>
              <a:t>How do we know if we should keep probing on a find?</a:t>
            </a:r>
          </a:p>
          <a:p>
            <a:r>
              <a:rPr lang="en-US" sz="2800" dirty="0"/>
              <a:t>Delete 109 and call find on 10. </a:t>
            </a:r>
          </a:p>
          <a:p>
            <a:r>
              <a:rPr lang="en-US" sz="2800" dirty="0"/>
              <a:t>If we delete something placed via probe we won’t be able to tell!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you’re using open addressing, you have to use lazy deletion. </a:t>
            </a:r>
          </a:p>
        </p:txBody>
      </p:sp>
    </p:spTree>
    <p:extLst>
      <p:ext uri="{BB962C8B-B14F-4D97-AF65-F5344CB8AC3E}">
        <p14:creationId xmlns:p14="http://schemas.microsoft.com/office/powerpoint/2010/main" val="19152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036DB-4946-FABD-5D31-C4316BD8D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FB62C-2119-69DA-CFEC-87A960B6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080E0-F980-C3CF-5F94-06B4454ED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Delete 109, find 10.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2D0B6A-C428-6124-8A26-728D58ECFBA5}"/>
              </a:ext>
            </a:extLst>
          </p:cNvPr>
          <p:cNvGraphicFramePr>
            <a:graphicFrameLocks noGrp="1"/>
          </p:cNvGraphicFramePr>
          <p:nvPr/>
        </p:nvGraphicFramePr>
        <p:xfrm>
          <a:off x="192255" y="2139454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FC42B4-F7BA-8D3B-AD79-E0EC3E7308C6}"/>
              </a:ext>
            </a:extLst>
          </p:cNvPr>
          <p:cNvSpPr txBox="1"/>
          <p:nvPr/>
        </p:nvSpPr>
        <p:spPr>
          <a:xfrm>
            <a:off x="471125" y="2827196"/>
            <a:ext cx="399468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A3D41-C5B3-629B-FB6B-4225BC783A79}"/>
              </a:ext>
            </a:extLst>
          </p:cNvPr>
          <p:cNvSpPr txBox="1"/>
          <p:nvPr/>
        </p:nvSpPr>
        <p:spPr>
          <a:xfrm>
            <a:off x="9536504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CC2B2-2721-462B-3F82-43F7C8D1CDCF}"/>
              </a:ext>
            </a:extLst>
          </p:cNvPr>
          <p:cNvSpPr txBox="1"/>
          <p:nvPr/>
        </p:nvSpPr>
        <p:spPr>
          <a:xfrm>
            <a:off x="1508568" y="2794329"/>
            <a:ext cx="829073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22005-8B31-7DB7-2EFD-F8C7ADC71636}"/>
              </a:ext>
            </a:extLst>
          </p:cNvPr>
          <p:cNvSpPr txBox="1"/>
          <p:nvPr/>
        </p:nvSpPr>
        <p:spPr>
          <a:xfrm>
            <a:off x="2720626" y="2805835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98E6C-6745-35B3-5B2F-7B84CCBF97AB}"/>
              </a:ext>
            </a:extLst>
          </p:cNvPr>
          <p:cNvSpPr txBox="1"/>
          <p:nvPr/>
        </p:nvSpPr>
        <p:spPr>
          <a:xfrm>
            <a:off x="10690488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57E17-94C9-9F8C-3454-43D1036FD8F6}"/>
              </a:ext>
            </a:extLst>
          </p:cNvPr>
          <p:cNvSpPr txBox="1"/>
          <p:nvPr/>
        </p:nvSpPr>
        <p:spPr>
          <a:xfrm>
            <a:off x="1635270" y="4227251"/>
            <a:ext cx="8366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looks like we found a blank spot, so it looks like 10 couldn’t have been inserted (if we inserted 10 </a:t>
            </a:r>
            <a:r>
              <a:rPr lang="en-US" sz="2800" i="1" dirty="0"/>
              <a:t>now</a:t>
            </a:r>
            <a:r>
              <a:rPr lang="en-US" sz="2800" dirty="0"/>
              <a:t>, it would be at index 1).</a:t>
            </a:r>
          </a:p>
          <a:p>
            <a:r>
              <a:rPr lang="en-US" sz="2800" dirty="0"/>
              <a:t>But it’s at index 2 because there used to be something at index 1.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1029AA-8890-7CC3-9352-C5308AA8DF49}"/>
              </a:ext>
            </a:extLst>
          </p:cNvPr>
          <p:cNvSpPr/>
          <p:nvPr/>
        </p:nvSpPr>
        <p:spPr>
          <a:xfrm>
            <a:off x="2642616" y="3551653"/>
            <a:ext cx="1728216" cy="6755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Not Found?</a:t>
            </a:r>
          </a:p>
        </p:txBody>
      </p:sp>
    </p:spTree>
    <p:extLst>
      <p:ext uri="{BB962C8B-B14F-4D97-AF65-F5344CB8AC3E}">
        <p14:creationId xmlns:p14="http://schemas.microsoft.com/office/powerpoint/2010/main" val="31598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5773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9B1AD-519A-8940-64FE-B79A0617F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0F84-69DB-72DC-81D5-F678732A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B8771-D86D-185A-EB8E-9EB3EB30B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Delete 109, find 10.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9754C2-8F50-866E-7E6D-1A08BB9D825E}"/>
              </a:ext>
            </a:extLst>
          </p:cNvPr>
          <p:cNvGraphicFramePr>
            <a:graphicFrameLocks noGrp="1"/>
          </p:cNvGraphicFramePr>
          <p:nvPr/>
        </p:nvGraphicFramePr>
        <p:xfrm>
          <a:off x="192255" y="2139454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1F88E8-94B3-8187-0371-5659B3915707}"/>
              </a:ext>
            </a:extLst>
          </p:cNvPr>
          <p:cNvSpPr txBox="1"/>
          <p:nvPr/>
        </p:nvSpPr>
        <p:spPr>
          <a:xfrm>
            <a:off x="471125" y="2827196"/>
            <a:ext cx="399468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62FD8-5154-23BB-AADD-BEA3ECE93E07}"/>
              </a:ext>
            </a:extLst>
          </p:cNvPr>
          <p:cNvSpPr txBox="1"/>
          <p:nvPr/>
        </p:nvSpPr>
        <p:spPr>
          <a:xfrm>
            <a:off x="9536504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30EA7-2294-B973-DA6F-6CE45B2BFFE3}"/>
              </a:ext>
            </a:extLst>
          </p:cNvPr>
          <p:cNvSpPr txBox="1"/>
          <p:nvPr/>
        </p:nvSpPr>
        <p:spPr>
          <a:xfrm>
            <a:off x="1508568" y="2794329"/>
            <a:ext cx="829073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1841FB-4D24-5355-6D1B-7C7530243673}"/>
              </a:ext>
            </a:extLst>
          </p:cNvPr>
          <p:cNvSpPr txBox="1"/>
          <p:nvPr/>
        </p:nvSpPr>
        <p:spPr>
          <a:xfrm>
            <a:off x="2720626" y="2805835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44771F-98DB-597B-DBA8-226CB2A61F8E}"/>
              </a:ext>
            </a:extLst>
          </p:cNvPr>
          <p:cNvSpPr txBox="1"/>
          <p:nvPr/>
        </p:nvSpPr>
        <p:spPr>
          <a:xfrm>
            <a:off x="10690488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9FC917-86AD-8CB0-630E-D63881CE5330}"/>
              </a:ext>
            </a:extLst>
          </p:cNvPr>
          <p:cNvSpPr txBox="1"/>
          <p:nvPr/>
        </p:nvSpPr>
        <p:spPr>
          <a:xfrm>
            <a:off x="1635269" y="4227251"/>
            <a:ext cx="9055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we delete, always mark the spot as “used to have something here” (🪦, lazy deletion)</a:t>
            </a:r>
          </a:p>
          <a:p>
            <a:r>
              <a:rPr lang="en-US" sz="2800" dirty="0"/>
              <a:t>Find will keep probing on data OR a 🪦.</a:t>
            </a:r>
          </a:p>
          <a:p>
            <a:r>
              <a:rPr lang="en-US" sz="2800" dirty="0"/>
              <a:t>(You can overwrite a 🪦with data on insert, but only once you’re sure no other copies of the key are later on).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97CF6D-69C2-2AB8-071E-A97A3DD18527}"/>
              </a:ext>
            </a:extLst>
          </p:cNvPr>
          <p:cNvSpPr txBox="1"/>
          <p:nvPr/>
        </p:nvSpPr>
        <p:spPr>
          <a:xfrm>
            <a:off x="1486526" y="2657854"/>
            <a:ext cx="851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D65E67-C4D6-D25B-CB9B-ACA14E99169E}"/>
              </a:ext>
            </a:extLst>
          </p:cNvPr>
          <p:cNvSpPr txBox="1"/>
          <p:nvPr/>
        </p:nvSpPr>
        <p:spPr>
          <a:xfrm>
            <a:off x="3694176" y="3551653"/>
            <a:ext cx="138988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Found it!</a:t>
            </a:r>
          </a:p>
        </p:txBody>
      </p:sp>
    </p:spTree>
    <p:extLst>
      <p:ext uri="{BB962C8B-B14F-4D97-AF65-F5344CB8AC3E}">
        <p14:creationId xmlns:p14="http://schemas.microsoft.com/office/powerpoint/2010/main" val="4130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Insert Take?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/>
                  <a:t> we’ll find a spot eventually.</a:t>
                </a:r>
              </a:p>
              <a:p>
                <a:r>
                  <a:rPr lang="en-US" sz="2800" dirty="0"/>
                  <a:t>What’s the average running time?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If find is unsuccessful: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If find is successful: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We won’t prove these (they’re not even in the textbook) </a:t>
                </a:r>
              </a:p>
              <a:p>
                <a:pPr lvl="1"/>
                <a:r>
                  <a:rPr lang="en-US" sz="2400" dirty="0"/>
                  <a:t>Ask Robbie for references if you’re really interested.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2331" y="2468623"/>
                <a:ext cx="8072372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/>
              </a:p>
              <a:p>
                <a:r>
                  <a:rPr lang="en-US" sz="2400" dirty="0"/>
                  <a:t>for any pair of elements </a:t>
                </a:r>
                <a:r>
                  <a:rPr lang="en-US" sz="2400" dirty="0" err="1"/>
                  <a:t>x,y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the probability that h(x) = h(y)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𝑇𝑎𝑏𝑙𝑒𝑆𝑖𝑧𝑒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31" y="2468623"/>
                <a:ext cx="8072372" cy="1485900"/>
              </a:xfrm>
              <a:prstGeom prst="rect">
                <a:avLst/>
              </a:prstGeom>
              <a:blipFill rotWithShape="0">
                <a:blip r:embed="rId3"/>
                <a:stretch>
                  <a:fillRect l="-1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82331" y="2468623"/>
            <a:ext cx="8072372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/>
              <a:t>Uniform Hashing Assumption</a:t>
            </a:r>
          </a:p>
        </p:txBody>
      </p:sp>
    </p:spTree>
    <p:extLst>
      <p:ext uri="{BB962C8B-B14F-4D97-AF65-F5344CB8AC3E}">
        <p14:creationId xmlns:p14="http://schemas.microsoft.com/office/powerpoint/2010/main" val="74182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Resize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9" y="1484856"/>
            <a:ext cx="5425849" cy="4871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04856" y="1654629"/>
                <a:ext cx="5736131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We definitely want to resize before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 gets close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Taking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800" dirty="0"/>
                  <a:t> as a resize point probably avoids the bad end of this curve.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Remember these are the average find times. </a:t>
                </a:r>
              </a:p>
              <a:p>
                <a:r>
                  <a:rPr lang="en-US" sz="2800" dirty="0"/>
                  <a:t>Even under UHA, the worst possible find is a bit worse than this </a:t>
                </a:r>
                <a:r>
                  <a:rPr lang="en-US" sz="2800" i="1" dirty="0"/>
                  <a:t>with high probability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56" y="1654629"/>
                <a:ext cx="5736131" cy="4832092"/>
              </a:xfrm>
              <a:prstGeom prst="rect">
                <a:avLst/>
              </a:prstGeom>
              <a:blipFill rotWithShape="0">
                <a:blip r:embed="rId3"/>
                <a:stretch>
                  <a:fillRect l="-2232" t="-1261" r="-2338" b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0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there so many probes?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number of probes is a result of </a:t>
            </a:r>
            <a:r>
              <a:rPr lang="en-US" sz="2800" b="1" dirty="0"/>
              <a:t>primary clustering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If a few consecutive spots are filled,</a:t>
            </a:r>
          </a:p>
          <a:p>
            <a:r>
              <a:rPr lang="en-US" sz="2800" dirty="0"/>
              <a:t>Hashing to any of those spots will make more consecutive filled spots. </a:t>
            </a:r>
          </a:p>
        </p:txBody>
      </p:sp>
    </p:spTree>
    <p:extLst>
      <p:ext uri="{BB962C8B-B14F-4D97-AF65-F5344CB8AC3E}">
        <p14:creationId xmlns:p14="http://schemas.microsoft.com/office/powerpoint/2010/main" val="974949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Want to avoid primary clustering.</a:t>
            </a:r>
          </a:p>
          <a:p>
            <a:r>
              <a:rPr lang="en-US" sz="2800" dirty="0"/>
              <a:t>If our spot is full, let’s try to move far away relatively quickly.</a:t>
            </a:r>
          </a:p>
          <a:p>
            <a:r>
              <a:rPr lang="en-US" sz="2800" dirty="0"/>
              <a:t>h(key) % </a:t>
            </a:r>
            <a:r>
              <a:rPr lang="en-US" sz="2800" dirty="0" err="1"/>
              <a:t>TableSize</a:t>
            </a:r>
            <a:r>
              <a:rPr lang="en-US" sz="2800" dirty="0"/>
              <a:t> full? </a:t>
            </a:r>
          </a:p>
          <a:p>
            <a:r>
              <a:rPr lang="en-US" sz="2800" dirty="0"/>
              <a:t>Try (h(key) + 1)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+ 4)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+ 9)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+ 16)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92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Insert: 89, 18, 49, 58, 79 into an empty hash table of size 10.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Then insert 76, 40, 48, 5, 55,47 into an empty hash table of size 7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21800"/>
              </p:ext>
            </p:extLst>
          </p:nvPr>
        </p:nvGraphicFramePr>
        <p:xfrm>
          <a:off x="192255" y="2139454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471125" y="2827196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9536504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2709838" y="2794649"/>
            <a:ext cx="614271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3859914" y="2793557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79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10690488" y="2793557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89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94207"/>
              </p:ext>
            </p:extLst>
          </p:nvPr>
        </p:nvGraphicFramePr>
        <p:xfrm>
          <a:off x="1910982" y="4954372"/>
          <a:ext cx="7961114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2128264" y="5613980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7894413" y="5604338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4558159" y="5613980"/>
            <a:ext cx="399468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5537891" y="5656460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9007312" y="5608475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6526888" y="6247997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38192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Claim: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, and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 is prime then quadratic probing will find an empty slot.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868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Claim: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, and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 is prime then quadratic probing will find an empty slot.</a:t>
                </a:r>
              </a:p>
              <a:p>
                <a:r>
                  <a:rPr lang="en-US" sz="2800" dirty="0"/>
                  <a:t>Enough to show, first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/2 probes are distinct. </a:t>
                </a:r>
              </a:p>
              <a:p>
                <a:r>
                  <a:rPr lang="en-US" sz="2800" dirty="0"/>
                  <a:t>For contradiction, suppose there exists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such that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78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Probing: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Thus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 divides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But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 is prime, so </a:t>
                </a:r>
              </a:p>
              <a:p>
                <a:r>
                  <a:rPr lang="en-US" sz="2800" dirty="0" err="1"/>
                  <a:t>TableSize</a:t>
                </a:r>
                <a:r>
                  <a:rPr lang="en-US" sz="2800" dirty="0"/>
                  <a:t> divides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But that can’t be true --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TableSize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1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Still have a fairly large amount of probes (we won’t even try to do the analysis)</a:t>
            </a:r>
          </a:p>
          <a:p>
            <a:endParaRPr lang="en-US" sz="2800" dirty="0"/>
          </a:p>
          <a:p>
            <a:r>
              <a:rPr lang="en-US" sz="2800" dirty="0"/>
              <a:t>We don’t have primary clustering, but we do have </a:t>
            </a:r>
            <a:r>
              <a:rPr lang="en-US" sz="2800" b="1" dirty="0"/>
              <a:t>secondary clustering</a:t>
            </a:r>
          </a:p>
          <a:p>
            <a:r>
              <a:rPr lang="en-US" sz="2800" dirty="0"/>
              <a:t>If you initially hash to the same location, you follow the same set of probes.</a:t>
            </a:r>
          </a:p>
        </p:txBody>
      </p:sp>
    </p:spTree>
    <p:extLst>
      <p:ext uri="{BB962C8B-B14F-4D97-AF65-F5344CB8AC3E}">
        <p14:creationId xmlns:p14="http://schemas.microsoft.com/office/powerpoint/2010/main" val="158184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designing hash functions</a:t>
            </a:r>
          </a:p>
          <a:p>
            <a:r>
              <a:rPr lang="en-US" sz="2800" dirty="0"/>
              <a:t>Collision Resolution part II: Open Addressing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815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Instead of probing by a fixed value every time, probe by some new hash function!</a:t>
            </a:r>
          </a:p>
          <a:p>
            <a:r>
              <a:rPr lang="en-US" sz="2800" dirty="0"/>
              <a:t>h(key) % </a:t>
            </a:r>
            <a:r>
              <a:rPr lang="en-US" sz="2800" dirty="0" err="1"/>
              <a:t>TableSize</a:t>
            </a:r>
            <a:r>
              <a:rPr lang="en-US" sz="2800" dirty="0"/>
              <a:t> full? </a:t>
            </a:r>
          </a:p>
          <a:p>
            <a:r>
              <a:rPr lang="en-US" sz="2800" dirty="0"/>
              <a:t>Try (h(key) + g(key))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+ 2*g(key))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+ 3*g(key))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Also full? (h(key) + 4*g(key)) % </a:t>
            </a:r>
            <a:r>
              <a:rPr lang="en-US" sz="2800" dirty="0" err="1"/>
              <a:t>TableSize</a:t>
            </a:r>
            <a:r>
              <a:rPr lang="en-US" sz="2800" dirty="0"/>
              <a:t>.</a:t>
            </a:r>
          </a:p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53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Insert the following keys into a table of size 10 with the following hash functions: 13, 28, 33, 147, 43</a:t>
            </a:r>
          </a:p>
          <a:p>
            <a:r>
              <a:rPr lang="en-US" sz="2800" dirty="0"/>
              <a:t>Primary hash function h(key) = key mod </a:t>
            </a:r>
            <a:r>
              <a:rPr lang="en-US" sz="2800" dirty="0" err="1"/>
              <a:t>TableSize</a:t>
            </a:r>
            <a:endParaRPr lang="en-US" sz="2800" dirty="0"/>
          </a:p>
          <a:p>
            <a:r>
              <a:rPr lang="en-US" sz="2800" dirty="0"/>
              <a:t>Second hash function g(key) = 1 + ( (key / </a:t>
            </a:r>
            <a:r>
              <a:rPr lang="en-US" sz="2800" dirty="0" err="1"/>
              <a:t>TableSize</a:t>
            </a:r>
            <a:r>
              <a:rPr lang="en-US" sz="2800" dirty="0"/>
              <a:t>) mod (TableSize-1))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10030"/>
              </p:ext>
            </p:extLst>
          </p:nvPr>
        </p:nvGraphicFramePr>
        <p:xfrm>
          <a:off x="308796" y="3878608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8483659" y="4542350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9679939" y="4503505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0704546" y="4519871"/>
            <a:ext cx="829073" cy="523220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147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3930642" y="5390012"/>
            <a:ext cx="663359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3949029" y="4503505"/>
            <a:ext cx="614271" cy="523220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708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Double Hashing will find lots of possible slots as long as g(key) and </a:t>
                </a:r>
                <a:r>
                  <a:rPr lang="en-US" sz="2800" dirty="0" err="1"/>
                  <a:t>TableSize</a:t>
                </a:r>
                <a:r>
                  <a:rPr lang="en-US" sz="2800" dirty="0"/>
                  <a:t> are relatively prime.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Under the uniform hashing assumption:</a:t>
                </a:r>
              </a:p>
              <a:p>
                <a:r>
                  <a:rPr lang="en-US" sz="2800" dirty="0"/>
                  <a:t>Expected probes for unsuccessful find: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Successful: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/>
                  <a:t>Derivation beyond the scope of this course. </a:t>
                </a:r>
              </a:p>
              <a:p>
                <a:r>
                  <a:rPr lang="en-US" sz="2800" dirty="0"/>
                  <a:t>Ask Robbie for references if you want to learn more.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1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Separate Chaining</a:t>
                </a:r>
              </a:p>
              <a:p>
                <a:pPr lvl="1"/>
                <a:r>
                  <a:rPr lang="en-US" sz="2400" dirty="0"/>
                  <a:t>Easy to implement</a:t>
                </a:r>
              </a:p>
              <a:p>
                <a:pPr lvl="1"/>
                <a:r>
                  <a:rPr lang="en-US" sz="2400" dirty="0"/>
                  <a:t>Running times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800" dirty="0"/>
                  <a:t>Open Addressing</a:t>
                </a:r>
              </a:p>
              <a:p>
                <a:pPr lvl="1"/>
                <a:r>
                  <a:rPr lang="en-US" sz="2400" dirty="0"/>
                  <a:t>Uses less memory.</a:t>
                </a:r>
              </a:p>
              <a:p>
                <a:pPr lvl="1"/>
                <a:r>
                  <a:rPr lang="en-US" sz="2400" dirty="0"/>
                  <a:t>Various schemes:</a:t>
                </a:r>
                <a:endParaRPr lang="en-US" sz="2000" dirty="0"/>
              </a:p>
              <a:p>
                <a:pPr lvl="1"/>
                <a:r>
                  <a:rPr lang="en-US" sz="2400" dirty="0"/>
                  <a:t>Linear Probing – easiest, but need to resize most frequently</a:t>
                </a:r>
              </a:p>
              <a:p>
                <a:pPr lvl="1"/>
                <a:r>
                  <a:rPr lang="en-US" sz="2400" dirty="0"/>
                  <a:t>Quadratic Probing – middle ground</a:t>
                </a:r>
              </a:p>
              <a:p>
                <a:pPr lvl="1"/>
                <a:r>
                  <a:rPr lang="en-US" sz="2400" dirty="0"/>
                  <a:t>Double Hashing – need a whole new hash function, but low chance of clustering.</a:t>
                </a:r>
              </a:p>
              <a:p>
                <a:r>
                  <a:rPr lang="en-US" sz="2800" dirty="0"/>
                  <a:t>Which you use depends on your application and what you’re worried about.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306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97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Perfect Hashing – </a:t>
                </a:r>
              </a:p>
              <a:p>
                <a:pPr lvl="1"/>
                <a:r>
                  <a:rPr lang="en-US" sz="2400" dirty="0"/>
                  <a:t>if you have fewer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sz="2400" dirty="0"/>
                  <a:t> possible keys, have a one-to-one hash function</a:t>
                </a:r>
              </a:p>
              <a:p>
                <a:r>
                  <a:rPr lang="en-US" sz="2800" dirty="0"/>
                  <a:t>Hopscotch and cuckoo hashing (more complicated collision resolution strategies)</a:t>
                </a:r>
              </a:p>
              <a:p>
                <a:r>
                  <a:rPr lang="en-US" sz="2800" dirty="0"/>
                  <a:t>Other uses of hash functions:</a:t>
                </a:r>
              </a:p>
              <a:p>
                <a:r>
                  <a:rPr lang="en-US" sz="2800" dirty="0"/>
                  <a:t>Cryptographic hash functions</a:t>
                </a:r>
              </a:p>
              <a:p>
                <a:pPr lvl="1"/>
                <a:r>
                  <a:rPr lang="en-US" sz="2400" dirty="0"/>
                  <a:t>Easy to compute, but hard to tell given hash what the input was.</a:t>
                </a:r>
              </a:p>
              <a:p>
                <a:r>
                  <a:rPr lang="en-US" sz="2800" dirty="0"/>
                  <a:t>Check-sums</a:t>
                </a:r>
              </a:p>
              <a:p>
                <a:r>
                  <a:rPr lang="en-US" sz="2800" dirty="0"/>
                  <a:t>Locality Sensitive Hashing</a:t>
                </a:r>
              </a:p>
              <a:p>
                <a:pPr lvl="1"/>
                <a:r>
                  <a:rPr lang="en-US" sz="2400" dirty="0"/>
                  <a:t>Map “similar” items to similar hashes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972"/>
              </a:xfrm>
              <a:blipFill rotWithShape="0">
                <a:blip r:embed="rId2"/>
                <a:stretch>
                  <a:fillRect l="-708" t="-1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2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Hash tables have great behavior on average,</a:t>
            </a:r>
          </a:p>
          <a:p>
            <a:r>
              <a:rPr lang="en-US" sz="2800" dirty="0"/>
              <a:t>As long as we make assumptions about our data set.</a:t>
            </a:r>
          </a:p>
          <a:p>
            <a:endParaRPr lang="en-US" sz="2800" dirty="0"/>
          </a:p>
          <a:p>
            <a:r>
              <a:rPr lang="en-US" sz="2800" dirty="0"/>
              <a:t>But for every hash function, there’s a set of keys you can insert to grind the hash table to a halt.</a:t>
            </a:r>
          </a:p>
          <a:p>
            <a:r>
              <a:rPr lang="en-US" sz="2800" dirty="0"/>
              <a:t>The number of keys is consistently larger than the number of </a:t>
            </a:r>
            <a:r>
              <a:rPr lang="en-US" sz="2800" dirty="0" err="1"/>
              <a:t>ints</a:t>
            </a:r>
            <a:r>
              <a:rPr lang="en-US" sz="2800" dirty="0"/>
              <a:t>.</a:t>
            </a:r>
          </a:p>
          <a:p>
            <a:r>
              <a:rPr lang="en-US" sz="2800" dirty="0"/>
              <a:t>An adversary can pick a set of values that all have the same hash.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52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Can we avoid the terrible fate of our worst enemies forcing us to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time dictionary operations?</a:t>
                </a:r>
              </a:p>
              <a:p>
                <a:r>
                  <a:rPr lang="en-US" sz="2800" dirty="0"/>
                  <a:t>If you have a lot of enemies, maybe use AVL trees. </a:t>
                </a:r>
              </a:p>
              <a:p>
                <a:r>
                  <a:rPr lang="en-US" sz="2800" dirty="0"/>
                  <a:t>But some hash table options:</a:t>
                </a:r>
              </a:p>
              <a:p>
                <a:r>
                  <a:rPr lang="en-US" sz="2800" dirty="0"/>
                  <a:t>Cryptographic hash functions – should be hard for adversary to find the collisions.</a:t>
                </a:r>
              </a:p>
              <a:p>
                <a:r>
                  <a:rPr lang="en-US" sz="2800" dirty="0"/>
                  <a:t>Randomized families of hash functions – have a bunch of hash functions, randomly choose a different one each time you start a hash table. </a:t>
                </a:r>
              </a:p>
              <a:p>
                <a:r>
                  <a:rPr lang="en-US" sz="2800" dirty="0"/>
                  <a:t>Done right – adversary won’t be able to cause as many collisions.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688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20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Hash Tables:</a:t>
                </a:r>
              </a:p>
              <a:p>
                <a:pPr lvl="1"/>
                <a:r>
                  <a:rPr lang="en-US" sz="2400" dirty="0"/>
                  <a:t>Efficient find, insert, delete </a:t>
                </a:r>
                <a:r>
                  <a:rPr lang="en-US" sz="2400" b="1" dirty="0"/>
                  <a:t>on average, under some assumptions</a:t>
                </a:r>
                <a:endParaRPr lang="en-US" sz="2400" dirty="0"/>
              </a:p>
              <a:p>
                <a:pPr lvl="1"/>
                <a:r>
                  <a:rPr lang="en-US" sz="2400" dirty="0"/>
                  <a:t>Items not in sorted order</a:t>
                </a:r>
              </a:p>
              <a:p>
                <a:pPr lvl="1"/>
                <a:r>
                  <a:rPr lang="en-US" sz="2400" dirty="0"/>
                  <a:t>Tons of real world uses</a:t>
                </a:r>
              </a:p>
              <a:p>
                <a:pPr lvl="1"/>
                <a:r>
                  <a:rPr lang="en-US" sz="2400" dirty="0"/>
                  <a:t>…and really popular in tech interview questions. </a:t>
                </a:r>
              </a:p>
              <a:p>
                <a:r>
                  <a:rPr lang="en-US" sz="2800" dirty="0"/>
                  <a:t>Need to pick a good hash function.</a:t>
                </a:r>
              </a:p>
              <a:p>
                <a:pPr lvl="1"/>
                <a:r>
                  <a:rPr lang="en-US" sz="2400" dirty="0"/>
                  <a:t>Have someone else do this if possible.</a:t>
                </a:r>
              </a:p>
              <a:p>
                <a:pPr lvl="1"/>
                <a:r>
                  <a:rPr lang="en-US" sz="2400" dirty="0"/>
                  <a:t>Balance getting a good distribution and speed of calculation.</a:t>
                </a:r>
              </a:p>
              <a:p>
                <a:r>
                  <a:rPr lang="en-US" sz="2800" dirty="0"/>
                  <a:t>Resizing:</a:t>
                </a:r>
              </a:p>
              <a:p>
                <a:pPr lvl="1"/>
                <a:r>
                  <a:rPr lang="en-US" sz="2400" dirty="0"/>
                  <a:t>Always make the table size a prime number.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determines when to resize, but depends on collision resolution strategy.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2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iley Face 5"/>
          <p:cNvSpPr/>
          <p:nvPr/>
        </p:nvSpPr>
        <p:spPr>
          <a:xfrm>
            <a:off x="899533" y="3283006"/>
            <a:ext cx="668770" cy="637953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65121" y="3283006"/>
            <a:ext cx="138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17,423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92595" y="3062176"/>
            <a:ext cx="2371061" cy="1052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Hash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0816" y="3283006"/>
            <a:ext cx="1385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17,423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6707" y="3326877"/>
            <a:ext cx="98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the Average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33617"/>
          </a:xfrm>
        </p:spPr>
        <p:txBody>
          <a:bodyPr>
            <a:normAutofit/>
          </a:bodyPr>
          <a:lstStyle/>
          <a:p>
            <a:r>
              <a:rPr lang="en-US" sz="2800" dirty="0"/>
              <a:t>In general our keys might not be integers. </a:t>
            </a:r>
          </a:p>
          <a:p>
            <a:r>
              <a:rPr lang="en-US" sz="2800" dirty="0"/>
              <a:t>Given an arbitrary object type E, how do we get an array index?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936512" y="3089167"/>
            <a:ext cx="2654595" cy="1025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TableSize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272" y="5411972"/>
            <a:ext cx="113332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we make our assumption (keys are uniformly distributed) true?</a:t>
            </a:r>
          </a:p>
          <a:p>
            <a:r>
              <a:rPr lang="en-US" sz="2800" dirty="0"/>
              <a:t>Or at least true-</a:t>
            </a:r>
            <a:r>
              <a:rPr lang="en-US" sz="2800" dirty="0" err="1"/>
              <a:t>ish</a:t>
            </a:r>
            <a:r>
              <a:rPr lang="en-US" sz="2800" dirty="0"/>
              <a:t>?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68304" y="4387680"/>
            <a:ext cx="314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Usually Object writer’s responsibility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9187" y="4347887"/>
            <a:ext cx="314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Usually </a:t>
            </a:r>
            <a:r>
              <a:rPr lang="en-US" sz="2400" dirty="0" err="1"/>
              <a:t>HashTable</a:t>
            </a:r>
            <a:r>
              <a:rPr lang="en-US" sz="2400" dirty="0"/>
              <a:t> writer’s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3402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14909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13763 0.00092 " pathEditMode="relative" rAng="0" ptsTypes="AA">
                                      <p:cBhvr>
                                        <p:cTn id="9" dur="1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763 0.000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0768 0.0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 simplicity, let’s start with Strings. </a:t>
            </a:r>
          </a:p>
          <a:p>
            <a:r>
              <a:rPr lang="en-US" sz="2800" dirty="0"/>
              <a:t>Question: How many Strings are there compared to </a:t>
            </a:r>
            <a:r>
              <a:rPr lang="en-US" sz="2800" dirty="0" err="1"/>
              <a:t>ints</a:t>
            </a:r>
            <a:r>
              <a:rPr lang="en-US" sz="2800" dirty="0"/>
              <a:t>?</a:t>
            </a:r>
          </a:p>
          <a:p>
            <a:r>
              <a:rPr lang="en-US" sz="2800" dirty="0"/>
              <a:t>WAY more strings. </a:t>
            </a:r>
          </a:p>
          <a:p>
            <a:r>
              <a:rPr lang="en-US" sz="2800" dirty="0"/>
              <a:t>Can we always avoid collisions </a:t>
            </a:r>
          </a:p>
          <a:p>
            <a:pPr lvl="1"/>
            <a:r>
              <a:rPr lang="en-US" sz="2400" dirty="0"/>
              <a:t>NO!</a:t>
            </a:r>
          </a:p>
          <a:p>
            <a:r>
              <a:rPr lang="en-US" sz="2800" dirty="0"/>
              <a:t>We can try to minimize them though.</a:t>
            </a:r>
          </a:p>
        </p:txBody>
      </p:sp>
    </p:spTree>
    <p:extLst>
      <p:ext uri="{BB962C8B-B14F-4D97-AF65-F5344CB8AC3E}">
        <p14:creationId xmlns:p14="http://schemas.microsoft.com/office/powerpoint/2010/main" val="7068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Possible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For each of these hash functions, think about </a:t>
                </a:r>
              </a:p>
              <a:p>
                <a:pPr lvl="1"/>
                <a:r>
                  <a:rPr lang="en-US" sz="2400" dirty="0"/>
                  <a:t>what Strings will cause collisions</a:t>
                </a:r>
              </a:p>
              <a:p>
                <a:pPr lvl="1"/>
                <a:r>
                  <a:rPr lang="en-US" sz="2400" dirty="0"/>
                  <a:t>how long it will take to evaluate</a:t>
                </a:r>
              </a:p>
              <a:p>
                <a:r>
                  <a:rPr lang="en-US" sz="2800" dirty="0"/>
                  <a:t>Keys: strings of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</m:oMath>
                </a14:m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chars </a:t>
                </a:r>
                <a:r>
                  <a:rPr lang="en-US" sz="2800" dirty="0">
                    <a:latin typeface="+mn-lt"/>
                    <a:cs typeface="Courier New" panose="02070309020205020404" pitchFamily="49" charset="0"/>
                  </a:rPr>
                  <a:t>in range [0,256])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−1 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6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Hash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Can we do this fast? Avoid calculating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/>
                  <a:t> directly</a:t>
                </a:r>
              </a:p>
              <a:p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=k-1;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&gt;=0;i--){</a:t>
                </a:r>
              </a:p>
              <a:p>
                <a:pPr marL="310896" lvl="2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 = 31*h + s[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];</a:t>
                </a:r>
              </a:p>
              <a:p>
                <a:pPr marL="310896" lvl="2" indent="0">
                  <a:buNone/>
                </a:pP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0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Should we use that same hash function if the strings are all URLs?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122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Should we use that same hash function if the strings are all URLs?</a:t>
            </a:r>
          </a:p>
          <a:p>
            <a:r>
              <a:rPr lang="en-US" sz="2800" dirty="0"/>
              <a:t>No! “https://www.” Is worthless, use the rest of the string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034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lecture-09-hash1</Template>
  <TotalTime>3991</TotalTime>
  <Words>2188</Words>
  <Application>Microsoft Office PowerPoint</Application>
  <PresentationFormat>Widescreen</PresentationFormat>
  <Paragraphs>351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Hash Tables II</vt:lpstr>
      <vt:lpstr>Announcements</vt:lpstr>
      <vt:lpstr>Outline</vt:lpstr>
      <vt:lpstr>Reaching the Average Case</vt:lpstr>
      <vt:lpstr>Designing a Hash Function</vt:lpstr>
      <vt:lpstr>Some Possible Hash Functions</vt:lpstr>
      <vt:lpstr>A Better Hash Function</vt:lpstr>
      <vt:lpstr>Other Classes</vt:lpstr>
      <vt:lpstr>Other Classes</vt:lpstr>
      <vt:lpstr>Other Classes</vt:lpstr>
      <vt:lpstr>General Principles</vt:lpstr>
      <vt:lpstr>Java Specific Notes</vt:lpstr>
      <vt:lpstr>Java Specific Notes</vt:lpstr>
      <vt:lpstr>General Purpose hashCode()</vt:lpstr>
      <vt:lpstr>Collision Resolution</vt:lpstr>
      <vt:lpstr>Linear Probing</vt:lpstr>
      <vt:lpstr>Example</vt:lpstr>
      <vt:lpstr>How Does Delete Work?</vt:lpstr>
      <vt:lpstr>Example</vt:lpstr>
      <vt:lpstr>Example</vt:lpstr>
      <vt:lpstr>How Long Does Insert Take?</vt:lpstr>
      <vt:lpstr>When to Resize</vt:lpstr>
      <vt:lpstr>Why are there so many probes?</vt:lpstr>
      <vt:lpstr>Quadratic Probing</vt:lpstr>
      <vt:lpstr>Example</vt:lpstr>
      <vt:lpstr>Quadratic Probing: Proof</vt:lpstr>
      <vt:lpstr>Quadratic Probing: Proof</vt:lpstr>
      <vt:lpstr>Quadratic Probing: Proof</vt:lpstr>
      <vt:lpstr>Problems</vt:lpstr>
      <vt:lpstr>Double Hashing</vt:lpstr>
      <vt:lpstr>Example</vt:lpstr>
      <vt:lpstr>Running Times</vt:lpstr>
      <vt:lpstr>Summary</vt:lpstr>
      <vt:lpstr>Other Topics</vt:lpstr>
      <vt:lpstr>Wrap Up</vt:lpstr>
      <vt:lpstr>Wrap Up</vt:lpstr>
      <vt:lpstr>Wrap Up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 Tables II</dc:title>
  <dc:creator>Robert Weber</dc:creator>
  <cp:lastModifiedBy>Robert Weber</cp:lastModifiedBy>
  <cp:revision>31</cp:revision>
  <cp:lastPrinted>2025-04-23T19:14:44Z</cp:lastPrinted>
  <dcterms:created xsi:type="dcterms:W3CDTF">2018-07-10T21:58:13Z</dcterms:created>
  <dcterms:modified xsi:type="dcterms:W3CDTF">2025-04-23T19:22:57Z</dcterms:modified>
</cp:coreProperties>
</file>