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2" r:id="rId6"/>
    <p:sldId id="263" r:id="rId7"/>
    <p:sldId id="28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9" r:id="rId17"/>
    <p:sldId id="281" r:id="rId18"/>
    <p:sldId id="284" r:id="rId19"/>
    <p:sldId id="272" r:id="rId20"/>
    <p:sldId id="273" r:id="rId21"/>
    <p:sldId id="274" r:id="rId22"/>
    <p:sldId id="275" r:id="rId23"/>
    <p:sldId id="276" r:id="rId24"/>
    <p:sldId id="285" r:id="rId25"/>
    <p:sldId id="286" r:id="rId26"/>
    <p:sldId id="27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5AF6-605F-468F-BDDD-D4F3911C68E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5A0A-C585-4468-94BB-C478CC93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 too much space, because 2^31-1 (i.e., </a:t>
            </a:r>
            <a:r>
              <a:rPr lang="en-US" dirty="0" err="1"/>
              <a:t>Integer.MAX_VALUE</a:t>
            </a:r>
            <a:r>
              <a:rPr lang="en-US" dirty="0"/>
              <a:t>) bytes is 2 GB. That’s just one byte per entry. Realistically, a dictionary with keys and values will be dozens of bytes per entry. This is already ~laptop </a:t>
            </a:r>
            <a:r>
              <a:rPr lang="en-US" dirty="0" err="1"/>
              <a:t>hardrive</a:t>
            </a:r>
            <a:r>
              <a:rPr lang="en-US" dirty="0"/>
              <a:t> of space just for one hash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5A0A-C585-4468-94BB-C478CC937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keep as an invariant n is about sqrt(</a:t>
            </a:r>
            <a:r>
              <a:rPr lang="en-US" dirty="0" err="1"/>
              <a:t>tablesize</a:t>
            </a:r>
            <a:r>
              <a:rPr lang="en-US" dirty="0"/>
              <a:t>) in which case n/</a:t>
            </a:r>
            <a:r>
              <a:rPr lang="en-US" dirty="0" err="1"/>
              <a:t>tablesize</a:t>
            </a:r>
            <a:r>
              <a:rPr lang="en-US" dirty="0"/>
              <a:t> is &lt;&lt; 1, so need them both around. This would be unreasonable in practice, but might sound </a:t>
            </a:r>
            <a:r>
              <a:rPr lang="en-US" dirty="0" err="1"/>
              <a:t>kinda</a:t>
            </a:r>
            <a:r>
              <a:rPr lang="en-US" dirty="0"/>
              <a:t> plausible on the surface (e.g., for birthday paradox reasons, might expect it to basically eliminate collisions).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5A0A-C585-4468-94BB-C478CC9370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25A0A-C585-4468-94BB-C478CC9370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5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8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6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7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9358B1-B195-421A-BFE6-566193CD794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4DABF0-1413-4FE6-B6FF-E989294FBA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W87ZILE7Iv0X3anuF31GwGjFeMcMWg0E27Dkbfmam9GDfVQ/viewform?usp=dialo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2025</a:t>
            </a:r>
          </a:p>
          <a:p>
            <a:r>
              <a:rPr lang="en-US" dirty="0"/>
              <a:t>Lecture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What are the running times for: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+mn-lt"/>
                <a:cs typeface="Courier New" panose="02070309020205020404" pitchFamily="49" charset="0"/>
              </a:rPr>
              <a:t>Best: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Best: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delete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+mn-lt"/>
                <a:cs typeface="Courier New" panose="02070309020205020404" pitchFamily="49" charset="0"/>
              </a:rPr>
              <a:t>Best: </a:t>
            </a:r>
          </a:p>
          <a:p>
            <a:pPr marL="128016" lvl="1" indent="0">
              <a:buNone/>
            </a:pPr>
            <a:r>
              <a:rPr lang="en-US" sz="2600" dirty="0">
                <a:latin typeface="+mn-lt"/>
                <a:cs typeface="Courier New" panose="02070309020205020404" pitchFamily="49" charset="0"/>
              </a:rPr>
              <a:t>	Worst: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55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What are the running times for: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Best: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delete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128016" lvl="1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01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about on average?</a:t>
                </a:r>
                <a:br>
                  <a:rPr lang="en-US" sz="2800" dirty="0"/>
                </a:br>
                <a:r>
                  <a:rPr lang="en-US" sz="2800" dirty="0"/>
                  <a:t>Let’s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/>
                  <a:t>that the keys are randomly distributed</a:t>
                </a:r>
              </a:p>
              <a:p>
                <a:endParaRPr lang="en-US" sz="2800" b="1" dirty="0"/>
              </a:p>
              <a:p>
                <a:r>
                  <a:rPr lang="en-US" sz="2800" dirty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assume</a:t>
            </a:r>
          </a:p>
        </p:txBody>
      </p:sp>
    </p:spTree>
    <p:extLst>
      <p:ext uri="{BB962C8B-B14F-4D97-AF65-F5344CB8AC3E}">
        <p14:creationId xmlns:p14="http://schemas.microsoft.com/office/powerpoint/2010/main" val="352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What about on average?</a:t>
                </a:r>
                <a:br>
                  <a:rPr lang="en-US" sz="2800" dirty="0"/>
                </a:br>
                <a:r>
                  <a:rPr lang="en-US" sz="2800" dirty="0"/>
                  <a:t>Let’s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/>
                  <a:t>that the keys are (independently, uniformly) randomly distributed</a:t>
                </a:r>
              </a:p>
              <a:p>
                <a:endParaRPr lang="en-US" sz="2800" b="1" dirty="0"/>
              </a:p>
              <a:p>
                <a:r>
                  <a:rPr lang="en-US" sz="2800" dirty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𝑇𝑎𝑏𝑙𝑒𝑆𝑖𝑧𝑒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assume</a:t>
            </a:r>
          </a:p>
        </p:txBody>
      </p:sp>
    </p:spTree>
    <p:extLst>
      <p:ext uri="{BB962C8B-B14F-4D97-AF65-F5344CB8AC3E}">
        <p14:creationId xmlns:p14="http://schemas.microsoft.com/office/powerpoint/2010/main" val="17779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about on average?</a:t>
                </a:r>
                <a:br>
                  <a:rPr lang="en-US" sz="2800" dirty="0"/>
                </a:br>
                <a:r>
                  <a:rPr lang="en-US" sz="2800" dirty="0"/>
                  <a:t>Let’s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2800" dirty="0"/>
                  <a:t>that the keys are (uniformly) randomly distributed</a:t>
                </a:r>
              </a:p>
              <a:p>
                <a:endParaRPr lang="en-US" sz="2800" b="1" dirty="0"/>
              </a:p>
              <a:p>
                <a:r>
                  <a:rPr lang="en-US" sz="2800" dirty="0"/>
                  <a:t>What is the average running time if the size of the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𝑇𝑎𝑏𝑙𝑒𝑆𝑖𝑧𝑒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we’ve inserted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keys?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0261" y="180080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assume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93297" y="4404049"/>
                <a:ext cx="4297458" cy="1100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We’ll denote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den>
                    </m:f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Often called “load factor”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97" y="4404049"/>
                <a:ext cx="4297458" cy="1100238"/>
              </a:xfrm>
              <a:prstGeom prst="rect">
                <a:avLst/>
              </a:prstGeom>
              <a:blipFill rotWithShape="0">
                <a:blip r:embed="rId4"/>
                <a:stretch>
                  <a:fillRect l="-2979" t="-1657" r="-1844"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Grows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keep inserting things into the array,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will keep increasing.</a:t>
                </a:r>
              </a:p>
              <a:p>
                <a:r>
                  <a:rPr lang="en-US" sz="2800" dirty="0"/>
                  <a:t>We’ll never </a:t>
                </a:r>
                <a:r>
                  <a:rPr lang="en-US" sz="2800" i="1" dirty="0"/>
                  <a:t>really</a:t>
                </a:r>
                <a:r>
                  <a:rPr lang="en-US" sz="2800" dirty="0"/>
                  <a:t> run out of room. </a:t>
                </a:r>
              </a:p>
              <a:p>
                <a:r>
                  <a:rPr lang="en-US" sz="2800" dirty="0"/>
                  <a:t>When should we resize?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When it slows us down, i.e.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Heuristic: for separate chaining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is a good time to resize.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How long does it take to resize?</a:t>
                </a:r>
              </a:p>
              <a:p>
                <a:r>
                  <a:rPr lang="en-US" sz="2800" dirty="0"/>
                  <a:t>Need to:</a:t>
                </a:r>
              </a:p>
              <a:p>
                <a:r>
                  <a:rPr lang="en-US" sz="2800" dirty="0"/>
                  <a:t>Remake the table</a:t>
                </a:r>
              </a:p>
              <a:p>
                <a:r>
                  <a:rPr lang="en-US" sz="2800" dirty="0"/>
                  <a:t>Evaluate the hash function over again.</a:t>
                </a:r>
              </a:p>
              <a:p>
                <a:r>
                  <a:rPr lang="en-US" sz="2800" dirty="0"/>
                  <a:t>Re-insert.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Total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Redux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50221"/>
            <a:ext cx="11187258" cy="490287"/>
          </a:xfrm>
        </p:spPr>
        <p:txBody>
          <a:bodyPr>
            <a:normAutofit/>
          </a:bodyPr>
          <a:lstStyle/>
          <a:p>
            <a:r>
              <a:rPr lang="en-US" sz="2800" dirty="0"/>
              <a:t>Let’s resize by doubling the size of the array.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27695"/>
              </p:ext>
            </p:extLst>
          </p:nvPr>
        </p:nvGraphicFramePr>
        <p:xfrm>
          <a:off x="389478" y="161418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571165" y="2318423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104503" y="2329535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(5,b)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464702" y="3115762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(21,a)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331411" y="317590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70763" y="2318423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668878" y="2333811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(12,e)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16371" y="2315316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(7,d)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019541" y="3138565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(25,h)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621629" y="2788193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933499" y="2760422"/>
            <a:ext cx="0" cy="40332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2730932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23735"/>
              </p:ext>
            </p:extLst>
          </p:nvPr>
        </p:nvGraphicFramePr>
        <p:xfrm>
          <a:off x="243299" y="3639856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424986" y="4344095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5958324" y="4355207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(5,b)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318523" y="5141434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(21,a)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424584" y="4344095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270192" y="4340988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(7,d)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5873362" y="516423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(25,h)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475450" y="4813865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1964066" y="4756604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67193"/>
              </p:ext>
            </p:extLst>
          </p:nvPr>
        </p:nvGraphicFramePr>
        <p:xfrm>
          <a:off x="333031" y="5597678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612431" y="6317305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(12,e)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270192" y="6327116"/>
            <a:ext cx="1107996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</a:p>
        </p:txBody>
      </p:sp>
    </p:spTree>
    <p:extLst>
      <p:ext uri="{BB962C8B-B14F-4D97-AF65-F5344CB8AC3E}">
        <p14:creationId xmlns:p14="http://schemas.microsoft.com/office/powerpoint/2010/main" val="18394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Redux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That didn’t work very well!</a:t>
            </a:r>
          </a:p>
          <a:p>
            <a:r>
              <a:rPr lang="en-US" sz="2800" dirty="0"/>
              <a:t>It turned out that most of the keys that were equal mod 10 were also equal mod 20. </a:t>
            </a:r>
          </a:p>
          <a:p>
            <a:r>
              <a:rPr lang="en-US" sz="2800" dirty="0"/>
              <a:t>This is likely with real data.</a:t>
            </a:r>
          </a:p>
          <a:p>
            <a:endParaRPr lang="en-US" sz="2800" dirty="0"/>
          </a:p>
          <a:p>
            <a:r>
              <a:rPr lang="en-US" sz="2800" dirty="0"/>
              <a:t>Don’t just double the table size</a:t>
            </a:r>
          </a:p>
          <a:p>
            <a:r>
              <a:rPr lang="en-US" sz="2800" dirty="0"/>
              <a:t>Instead make the table size some new prime number. </a:t>
            </a:r>
          </a:p>
          <a:p>
            <a:r>
              <a:rPr lang="en-US" sz="2800" dirty="0"/>
              <a:t>Collisions can still happen, but patterns with multiple prime numbers are rarer in real data than patterns with powers of 2. </a:t>
            </a:r>
          </a:p>
        </p:txBody>
      </p:sp>
    </p:spTree>
    <p:extLst>
      <p:ext uri="{BB962C8B-B14F-4D97-AF65-F5344CB8AC3E}">
        <p14:creationId xmlns:p14="http://schemas.microsoft.com/office/powerpoint/2010/main" val="25904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/>
          <p:cNvSpPr/>
          <p:nvPr/>
        </p:nvSpPr>
        <p:spPr>
          <a:xfrm>
            <a:off x="899533" y="3283006"/>
            <a:ext cx="668770" cy="63795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5121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17,423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2595" y="3062176"/>
            <a:ext cx="2371061" cy="1052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Hash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0816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17,423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6707" y="3326877"/>
            <a:ext cx="9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the Average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33617"/>
          </a:xfrm>
        </p:spPr>
        <p:txBody>
          <a:bodyPr>
            <a:normAutofit/>
          </a:bodyPr>
          <a:lstStyle/>
          <a:p>
            <a:r>
              <a:rPr lang="en-US" sz="2800" dirty="0"/>
              <a:t>In general our keys might not be integers. </a:t>
            </a:r>
          </a:p>
          <a:p>
            <a:r>
              <a:rPr lang="en-US" sz="2800" dirty="0"/>
              <a:t>Given an arbitrary object type E, how do we get an array index?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936512" y="3089167"/>
            <a:ext cx="2654595" cy="102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72" y="5411972"/>
            <a:ext cx="113332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we make our assumption (keys are uniformly distributed) true?</a:t>
            </a:r>
          </a:p>
          <a:p>
            <a:r>
              <a:rPr lang="en-US" sz="2800" dirty="0"/>
              <a:t>Or at least true-</a:t>
            </a:r>
            <a:r>
              <a:rPr lang="en-US" sz="2800" dirty="0" err="1"/>
              <a:t>ish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8304" y="4387680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Usually Object writer’s responsibility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9187" y="4347887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Usually </a:t>
            </a:r>
            <a:r>
              <a:rPr lang="en-US" sz="2400" dirty="0" err="1"/>
              <a:t>HashTable</a:t>
            </a:r>
            <a:r>
              <a:rPr lang="en-US" sz="2400" dirty="0"/>
              <a:t> writer’s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3402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490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3763 0.00092 " pathEditMode="relative" rAng="0" ptsTypes="AA">
                                      <p:cBhvr>
                                        <p:cTn id="9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763 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0768 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Form to request</a:t>
            </a:r>
            <a:r>
              <a:rPr lang="en-US" sz="2400" dirty="0"/>
              <a:t> makeup midterm due to scheduling</a:t>
            </a:r>
          </a:p>
          <a:p>
            <a:r>
              <a:rPr lang="en-US" sz="2400" dirty="0"/>
              <a:t>Please fill out by this Wednesday.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8422C0-FF1D-6E9E-543B-690508172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435764"/>
              </p:ext>
            </p:extLst>
          </p:nvPr>
        </p:nvGraphicFramePr>
        <p:xfrm>
          <a:off x="502446" y="1357346"/>
          <a:ext cx="11187108" cy="236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61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4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5 out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Midterm conflict form due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Ex 4 due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4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MIDTERM :O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5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83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simplicity, let’s start with Strings. </a:t>
            </a:r>
          </a:p>
          <a:p>
            <a:r>
              <a:rPr lang="en-US" sz="2800" dirty="0"/>
              <a:t>Question: How many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en-US" sz="2800" dirty="0"/>
              <a:t> are there compared to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sz="2800" dirty="0"/>
              <a:t>?</a:t>
            </a:r>
          </a:p>
          <a:p>
            <a:r>
              <a:rPr lang="en-US" sz="2800" dirty="0"/>
              <a:t>WAY more strings. </a:t>
            </a:r>
          </a:p>
          <a:p>
            <a:r>
              <a:rPr lang="en-US" sz="2800" dirty="0"/>
              <a:t>Can we always avoid collisions </a:t>
            </a:r>
          </a:p>
          <a:p>
            <a:pPr lvl="1"/>
            <a:r>
              <a:rPr lang="en-US" sz="2400" dirty="0"/>
              <a:t>NO!</a:t>
            </a:r>
          </a:p>
          <a:p>
            <a:r>
              <a:rPr lang="en-US" sz="2800" dirty="0"/>
              <a:t>We can try to minimize them though.</a:t>
            </a:r>
          </a:p>
        </p:txBody>
      </p:sp>
    </p:spTree>
    <p:extLst>
      <p:ext uri="{BB962C8B-B14F-4D97-AF65-F5344CB8AC3E}">
        <p14:creationId xmlns:p14="http://schemas.microsoft.com/office/powerpoint/2010/main" val="7068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Possible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For each of these hash functions, think about </a:t>
                </a:r>
              </a:p>
              <a:p>
                <a:pPr lvl="1"/>
                <a:r>
                  <a:rPr lang="en-US" sz="2400" dirty="0"/>
                  <a:t>what Strings will cause collisions</a:t>
                </a:r>
              </a:p>
              <a:p>
                <a:pPr lvl="1"/>
                <a:r>
                  <a:rPr lang="en-US" sz="2400" dirty="0"/>
                  <a:t>how long it will take to evaluate</a:t>
                </a:r>
              </a:p>
              <a:p>
                <a:r>
                  <a:rPr lang="en-US" sz="2800" dirty="0"/>
                  <a:t>Keys: strings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chars 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in range [0,256])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−1 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6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Can we do this fast? Avoid 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/>
                  <a:t> directly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=k-1;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&gt;=0;i--){</a:t>
                </a:r>
              </a:p>
              <a:p>
                <a:pPr marL="310896" lvl="2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 = 31*h + s[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];</a:t>
                </a:r>
              </a:p>
              <a:p>
                <a:pPr marL="310896" lvl="2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use that same hash function if the strings are all URLs?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22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use that same hash function if the strings are all URLs?</a:t>
            </a:r>
          </a:p>
          <a:p>
            <a:r>
              <a:rPr lang="en-US" sz="2800" dirty="0"/>
              <a:t>No! “https://www.” Is worthless, use the rest of the string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03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use that same hash function if the strings are all URLs?</a:t>
            </a:r>
          </a:p>
          <a:p>
            <a:r>
              <a:rPr lang="en-US" sz="2800" dirty="0"/>
              <a:t>No! “https://www.” Is worthless, use the rest of the string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Person Class</a:t>
            </a:r>
          </a:p>
          <a:p>
            <a:r>
              <a:rPr lang="en-US" sz="2800" dirty="0"/>
              <a:t>String name; Date birthdate; Integer </a:t>
            </a:r>
            <a:r>
              <a:rPr lang="en-US" sz="2800" dirty="0" err="1"/>
              <a:t>socialSecurityNum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Tradeoff between speed and collision avoidance. </a:t>
            </a:r>
          </a:p>
          <a:p>
            <a:r>
              <a:rPr lang="en-US" sz="2800" dirty="0"/>
              <a:t>What to hash is often just an unprincipled guess. </a:t>
            </a:r>
          </a:p>
        </p:txBody>
      </p:sp>
    </p:spTree>
    <p:extLst>
      <p:ext uri="{BB962C8B-B14F-4D97-AF65-F5344CB8AC3E}">
        <p14:creationId xmlns:p14="http://schemas.microsoft.com/office/powerpoint/2010/main" val="34945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32 bits, use them. </a:t>
            </a:r>
          </a:p>
          <a:p>
            <a:r>
              <a:rPr lang="en-US" sz="2800" dirty="0"/>
              <a:t>If you have multiple pieces, have the hashes stretch across bits</a:t>
            </a:r>
          </a:p>
          <a:p>
            <a:r>
              <a:rPr lang="en-US" sz="2800" dirty="0"/>
              <a:t>Bitwise </a:t>
            </a:r>
            <a:r>
              <a:rPr lang="en-US" sz="2800" dirty="0" err="1"/>
              <a:t>xor</a:t>
            </a:r>
            <a:r>
              <a:rPr lang="en-US" sz="2800" dirty="0"/>
              <a:t> if you have to combine</a:t>
            </a:r>
          </a:p>
          <a:p>
            <a:endParaRPr lang="en-US" sz="2800" dirty="0"/>
          </a:p>
          <a:p>
            <a:r>
              <a:rPr lang="en-US" sz="2800" dirty="0"/>
              <a:t>DON’T DO THIS IF YOU DON’T HAVE TO</a:t>
            </a:r>
          </a:p>
          <a:p>
            <a:r>
              <a:rPr lang="en-US" sz="2800" dirty="0"/>
              <a:t>Rely on others to get this right if you can.</a:t>
            </a:r>
          </a:p>
        </p:txBody>
      </p:sp>
    </p:spTree>
    <p:extLst>
      <p:ext uri="{BB962C8B-B14F-4D97-AF65-F5344CB8AC3E}">
        <p14:creationId xmlns:p14="http://schemas.microsoft.com/office/powerpoint/2010/main" val="35244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Specific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Every </a:t>
            </a:r>
            <a:r>
              <a:rPr lang="en-US" sz="2800" dirty="0"/>
              <a:t>object in Java implements the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method.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If you define a new Object, and want to use a hash table, you might want to override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But if you do, you also need to override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Such that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If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then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This is part of the contract. Other code makes this assumption!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What about the converse?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Can’t require it, but you should try to make it true as often as possible.</a:t>
            </a:r>
          </a:p>
        </p:txBody>
      </p:sp>
    </p:spTree>
    <p:extLst>
      <p:ext uri="{BB962C8B-B14F-4D97-AF65-F5344CB8AC3E}">
        <p14:creationId xmlns:p14="http://schemas.microsoft.com/office/powerpoint/2010/main" val="300721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guiding principle for designing AVL trees was optimizing for the </a:t>
            </a:r>
            <a:r>
              <a:rPr lang="en-US" sz="2800" b="1" dirty="0"/>
              <a:t>worst case.</a:t>
            </a:r>
          </a:p>
          <a:p>
            <a:r>
              <a:rPr lang="en-US" sz="2800" dirty="0"/>
              <a:t>What if we want to optimize for the </a:t>
            </a:r>
            <a:r>
              <a:rPr lang="en-US" sz="2800" b="1" dirty="0"/>
              <a:t>average case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That goal will lead us to a totally different data structure: </a:t>
            </a:r>
            <a:r>
              <a:rPr lang="en-US" sz="2800" b="1" dirty="0"/>
              <a:t>hash tables</a:t>
            </a:r>
          </a:p>
        </p:txBody>
      </p:sp>
    </p:spTree>
    <p:extLst>
      <p:ext uri="{BB962C8B-B14F-4D97-AF65-F5344CB8AC3E}">
        <p14:creationId xmlns:p14="http://schemas.microsoft.com/office/powerpoint/2010/main" val="74587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you were promised your keys would be distinct numbers in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How would you implement a dictionary. What are the running times for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/>
                  <a:t>, and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Just store the values in an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Store the value associated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at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of the array.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operations for everything!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if the keys are guaranteed to be integers,</a:t>
                </a:r>
              </a:p>
              <a:p>
                <a:r>
                  <a:rPr lang="en-US" sz="2800" dirty="0"/>
                  <a:t>But the upper limit is huge.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Why not just use the array from last time?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How could we still use the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68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(Step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if the keys are guaranteed to be integers,</a:t>
                </a:r>
              </a:p>
              <a:p>
                <a:r>
                  <a:rPr lang="en-US" sz="2800" dirty="0"/>
                  <a:t>But the upper limit is huge.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Why not just use the array from last time?</a:t>
                </a:r>
              </a:p>
              <a:p>
                <a:r>
                  <a:rPr lang="en-US" sz="2800" dirty="0"/>
                  <a:t>WAY too much space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could we still use the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r>
                  <a:rPr lang="en-US" sz="2800" dirty="0"/>
                  <a:t>Map the keys into the range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{0, …,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57605"/>
              </p:ext>
            </p:extLst>
          </p:nvPr>
        </p:nvGraphicFramePr>
        <p:xfrm>
          <a:off x="200609" y="2361433"/>
          <a:ext cx="11597949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359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array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774971"/>
            <a:ext cx="2949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5855501" y="5384602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7745261" y="534463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1230707" y="317382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0,“foo”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3612833" y="377335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3612832" y="418424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3571086" y="45356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3591959" y="489559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3612832" y="5256294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9628773" y="319814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18,“bop”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458111" y="316708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5,“bar”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250778" y="3198140"/>
            <a:ext cx="11079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11,“biz”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1281201" y="3167080"/>
            <a:ext cx="98613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20,“</a:t>
            </a:r>
            <a:r>
              <a:rPr lang="en-US" sz="15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:(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135" y="1427584"/>
            <a:ext cx="1082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 to index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key %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91" y="5911702"/>
            <a:ext cx="930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Problem 1: What do we do when the keys collide?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Multiple Possible Strategies.</a:t>
            </a:r>
          </a:p>
          <a:p>
            <a:endParaRPr lang="en-US" sz="2800" dirty="0"/>
          </a:p>
          <a:p>
            <a:r>
              <a:rPr lang="en-US" sz="2800" dirty="0"/>
              <a:t>We’ll talk about “open addressing” strategies later.</a:t>
            </a:r>
          </a:p>
          <a:p>
            <a:pPr marL="0" indent="0">
              <a:buNone/>
            </a:pPr>
            <a:r>
              <a:rPr lang="en-US" sz="2800" dirty="0"/>
              <a:t> First, “Separate Chaining”</a:t>
            </a:r>
          </a:p>
          <a:p>
            <a:endParaRPr lang="en-US" sz="2800" dirty="0"/>
          </a:p>
          <a:p>
            <a:r>
              <a:rPr lang="en-US" sz="2800" dirty="0"/>
              <a:t>Idea: If more than one thing goes to the same spot</a:t>
            </a:r>
          </a:p>
          <a:p>
            <a:r>
              <a:rPr lang="en-US" sz="2800" dirty="0"/>
              <a:t>Just stuff them all in that one spot!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4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99016"/>
          </a:xfrm>
        </p:spPr>
        <p:txBody>
          <a:bodyPr>
            <a:normAutofit/>
          </a:bodyPr>
          <a:lstStyle/>
          <a:p>
            <a:r>
              <a:rPr lang="en-US" sz="2800" dirty="0"/>
              <a:t>Instead of an array of values</a:t>
            </a:r>
          </a:p>
          <a:p>
            <a:r>
              <a:rPr lang="en-US" sz="2800" dirty="0"/>
              <a:t>Have an array of (say) </a:t>
            </a:r>
            <a:r>
              <a:rPr lang="en-US" sz="2800" dirty="0" err="1"/>
              <a:t>LinkedLists</a:t>
            </a:r>
            <a:r>
              <a:rPr lang="en-US" sz="2800" dirty="0"/>
              <a:t> of values. </a:t>
            </a:r>
          </a:p>
          <a:p>
            <a:endParaRPr lang="en-US" sz="2800" dirty="0"/>
          </a:p>
          <a:p>
            <a:r>
              <a:rPr lang="en-US" sz="2800" dirty="0"/>
              <a:t>Insert the following keys: (1, a) (5,b) (21,a) (7,d) (12,e) (17,f) (1,g) (25,h)</a:t>
            </a:r>
          </a:p>
          <a:p>
            <a:endParaRPr lang="en-US" sz="28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51721"/>
              </p:ext>
            </p:extLst>
          </p:nvPr>
        </p:nvGraphicFramePr>
        <p:xfrm>
          <a:off x="389478" y="3806889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571165" y="4511128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104503" y="4522240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(5,b)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464702" y="5308467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(21,a)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331411" y="5368612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(17,f)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70763" y="4511128"/>
            <a:ext cx="1034257" cy="43088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(1,g)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668878" y="4526516"/>
            <a:ext cx="1117427" cy="4001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(12,e)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16371" y="4508021"/>
            <a:ext cx="1034257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(7,d)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019541" y="5331270"/>
            <a:ext cx="1204176" cy="43088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(25,h)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621629" y="4980898"/>
            <a:ext cx="0" cy="350372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933499" y="4953127"/>
            <a:ext cx="0" cy="403321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4923637"/>
            <a:ext cx="0" cy="38483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5105</TotalTime>
  <Words>1650</Words>
  <Application>Microsoft Office PowerPoint</Application>
  <PresentationFormat>Widescreen</PresentationFormat>
  <Paragraphs>306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Hash Tables I</vt:lpstr>
      <vt:lpstr>Announcements</vt:lpstr>
      <vt:lpstr>Another Dictionary</vt:lpstr>
      <vt:lpstr>A Simple Case</vt:lpstr>
      <vt:lpstr>Generalization (Step 1)</vt:lpstr>
      <vt:lpstr>Generalization (Step 1)</vt:lpstr>
      <vt:lpstr>% table size</vt:lpstr>
      <vt:lpstr>Collision Resolution</vt:lpstr>
      <vt:lpstr>Separate Chaining</vt:lpstr>
      <vt:lpstr>Running Times</vt:lpstr>
      <vt:lpstr>Running Times</vt:lpstr>
      <vt:lpstr>Average Case</vt:lpstr>
      <vt:lpstr>Average Case</vt:lpstr>
      <vt:lpstr>Average Case</vt:lpstr>
      <vt:lpstr>When λ Grows</vt:lpstr>
      <vt:lpstr>Resizing</vt:lpstr>
      <vt:lpstr>Resizing Redux</vt:lpstr>
      <vt:lpstr>Resizing Redux</vt:lpstr>
      <vt:lpstr>Reaching the Average Case</vt:lpstr>
      <vt:lpstr>Designing a Hash Function</vt:lpstr>
      <vt:lpstr>Some Possible Hash Functions</vt:lpstr>
      <vt:lpstr>A Better Hash Function</vt:lpstr>
      <vt:lpstr>Other Classes</vt:lpstr>
      <vt:lpstr>Other Classes</vt:lpstr>
      <vt:lpstr>Other Classes</vt:lpstr>
      <vt:lpstr>General Principles</vt:lpstr>
      <vt:lpstr>Java Specific Notes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Tables I</dc:title>
  <dc:creator>Robert Weber</dc:creator>
  <cp:lastModifiedBy>Robert Weber</cp:lastModifiedBy>
  <cp:revision>40</cp:revision>
  <cp:lastPrinted>2021-10-21T22:43:22Z</cp:lastPrinted>
  <dcterms:created xsi:type="dcterms:W3CDTF">2018-07-08T22:05:34Z</dcterms:created>
  <dcterms:modified xsi:type="dcterms:W3CDTF">2025-04-21T22:19:14Z</dcterms:modified>
</cp:coreProperties>
</file>