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56" r:id="rId2"/>
    <p:sldId id="340" r:id="rId3"/>
    <p:sldId id="299" r:id="rId4"/>
    <p:sldId id="301" r:id="rId5"/>
    <p:sldId id="302" r:id="rId6"/>
    <p:sldId id="268" r:id="rId7"/>
    <p:sldId id="269" r:id="rId8"/>
    <p:sldId id="270" r:id="rId9"/>
    <p:sldId id="326" r:id="rId10"/>
    <p:sldId id="271" r:id="rId11"/>
    <p:sldId id="328" r:id="rId12"/>
    <p:sldId id="335" r:id="rId13"/>
    <p:sldId id="329" r:id="rId14"/>
    <p:sldId id="336" r:id="rId15"/>
    <p:sldId id="332" r:id="rId16"/>
    <p:sldId id="333" r:id="rId17"/>
    <p:sldId id="331" r:id="rId18"/>
    <p:sldId id="334" r:id="rId19"/>
    <p:sldId id="337" r:id="rId20"/>
    <p:sldId id="310" r:id="rId21"/>
    <p:sldId id="311" r:id="rId22"/>
    <p:sldId id="272" r:id="rId23"/>
    <p:sldId id="273" r:id="rId24"/>
    <p:sldId id="312" r:id="rId25"/>
    <p:sldId id="274" r:id="rId26"/>
    <p:sldId id="285" r:id="rId27"/>
    <p:sldId id="286" r:id="rId28"/>
    <p:sldId id="287" r:id="rId29"/>
    <p:sldId id="288" r:id="rId30"/>
    <p:sldId id="289" r:id="rId31"/>
    <p:sldId id="275" r:id="rId32"/>
    <p:sldId id="277" r:id="rId33"/>
    <p:sldId id="315" r:id="rId34"/>
    <p:sldId id="264" r:id="rId35"/>
    <p:sldId id="341" r:id="rId36"/>
    <p:sldId id="278" r:id="rId37"/>
    <p:sldId id="344" r:id="rId38"/>
    <p:sldId id="281" r:id="rId39"/>
    <p:sldId id="259" r:id="rId40"/>
    <p:sldId id="260" r:id="rId41"/>
    <p:sldId id="261" r:id="rId42"/>
    <p:sldId id="262" r:id="rId43"/>
    <p:sldId id="263" r:id="rId44"/>
    <p:sldId id="282" r:id="rId45"/>
    <p:sldId id="291" r:id="rId46"/>
    <p:sldId id="292" r:id="rId47"/>
    <p:sldId id="343" r:id="rId48"/>
    <p:sldId id="305" r:id="rId49"/>
    <p:sldId id="306" r:id="rId50"/>
    <p:sldId id="307" r:id="rId51"/>
    <p:sldId id="309" r:id="rId52"/>
    <p:sldId id="308" r:id="rId53"/>
    <p:sldId id="284" r:id="rId54"/>
    <p:sldId id="283" r:id="rId55"/>
    <p:sldId id="342" r:id="rId56"/>
    <p:sldId id="276" r:id="rId57"/>
    <p:sldId id="279" r:id="rId58"/>
    <p:sldId id="280" r:id="rId59"/>
    <p:sldId id="314" r:id="rId60"/>
    <p:sldId id="313" r:id="rId61"/>
    <p:sldId id="29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8AF41-55FE-4E26-A1F7-61917883BD2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21778-524F-4709-8081-D79DC4C9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line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left rotation to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0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kink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4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right rotation to get into a line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do a left rotation to re-balance the line!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F14F91-0C3E-4F76-A1A2-D56223F4EB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9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99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2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4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7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1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6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31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2F14F91-0C3E-4F76-A1A2-D56223F4EB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70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38" y="4968375"/>
            <a:ext cx="7772400" cy="1463040"/>
          </a:xfrm>
        </p:spPr>
        <p:txBody>
          <a:bodyPr/>
          <a:lstStyle/>
          <a:p>
            <a:r>
              <a:rPr lang="en-US" dirty="0"/>
              <a:t>AVL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Spring 2025</a:t>
            </a:r>
          </a:p>
          <a:p>
            <a:r>
              <a:rPr lang="en-US" dirty="0"/>
              <a:t>Lecture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6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Rotation</a:t>
            </a:r>
          </a:p>
        </p:txBody>
      </p:sp>
      <p:sp>
        <p:nvSpPr>
          <p:cNvPr id="4" name="Oval 3"/>
          <p:cNvSpPr/>
          <p:nvPr/>
        </p:nvSpPr>
        <p:spPr>
          <a:xfrm>
            <a:off x="2593322" y="28168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372002" y="37921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4404410" y="468224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3313517" y="3537083"/>
            <a:ext cx="300702" cy="297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4092197" y="4512383"/>
            <a:ext cx="435779" cy="29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2232454" y="2455276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Right subtree is 2 longer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1129997" y="3888123"/>
            <a:ext cx="1344674" cy="1705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21" name="Straight Arrow Connector 20"/>
          <p:cNvCxnSpPr>
            <a:stCxn id="4" idx="3"/>
            <a:endCxn id="16" idx="0"/>
          </p:cNvCxnSpPr>
          <p:nvPr/>
        </p:nvCxnSpPr>
        <p:spPr>
          <a:xfrm flipH="1">
            <a:off x="1802334" y="3537083"/>
            <a:ext cx="914554" cy="35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2533156" y="5026827"/>
            <a:ext cx="1073907" cy="56714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>
          <a:xfrm flipH="1">
            <a:off x="3070110" y="4520089"/>
            <a:ext cx="440030" cy="506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3678810" y="575581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5094961" y="5734503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31" name="Straight Arrow Connector 30"/>
          <p:cNvCxnSpPr>
            <a:stCxn id="6" idx="5"/>
            <a:endCxn id="30" idx="0"/>
          </p:cNvCxnSpPr>
          <p:nvPr/>
        </p:nvCxnSpPr>
        <p:spPr>
          <a:xfrm>
            <a:off x="5124605" y="5402444"/>
            <a:ext cx="507310" cy="332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3"/>
            <a:endCxn id="29" idx="0"/>
          </p:cNvCxnSpPr>
          <p:nvPr/>
        </p:nvCxnSpPr>
        <p:spPr>
          <a:xfrm flipH="1">
            <a:off x="4215764" y="5402444"/>
            <a:ext cx="312212" cy="353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7" name="Oval 46"/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8" name="Oval 47"/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9" name="Straight Arrow Connector 48"/>
          <p:cNvCxnSpPr>
            <a:stCxn id="46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5"/>
            <a:endCxn id="48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loud 50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52" name="Straight Arrow Connector 51"/>
          <p:cNvCxnSpPr>
            <a:endCxn id="47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>
            <a:off x="7312963" y="4393685"/>
            <a:ext cx="1344674" cy="1453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54" name="Straight Arrow Connector 53"/>
          <p:cNvCxnSpPr>
            <a:stCxn id="46" idx="3"/>
            <a:endCxn id="53" idx="0"/>
          </p:cNvCxnSpPr>
          <p:nvPr/>
        </p:nvCxnSpPr>
        <p:spPr>
          <a:xfrm flipH="1">
            <a:off x="7985300" y="4147446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6" name="Straight Arrow Connector 55"/>
          <p:cNvCxnSpPr>
            <a:endCxn id="46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8" name="Isosceles Triangle 57"/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9" name="Straight Arrow Connector 58"/>
          <p:cNvCxnSpPr>
            <a:stCxn id="48" idx="5"/>
            <a:endCxn id="58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57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462627" y="1452260"/>
            <a:ext cx="3757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BALANCED</a:t>
            </a:r>
          </a:p>
          <a:p>
            <a:r>
              <a:rPr lang="en-US" sz="2400" dirty="0"/>
              <a:t>Subtrees are equal heights</a:t>
            </a:r>
          </a:p>
        </p:txBody>
      </p: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EB86BF9D-5DFE-7B72-5266-B789FC274D22}"/>
              </a:ext>
            </a:extLst>
          </p:cNvPr>
          <p:cNvSpPr/>
          <p:nvPr/>
        </p:nvSpPr>
        <p:spPr>
          <a:xfrm rot="10800000" flipV="1">
            <a:off x="2683266" y="3640339"/>
            <a:ext cx="651824" cy="706184"/>
          </a:xfrm>
          <a:prstGeom prst="circularArrow">
            <a:avLst>
              <a:gd name="adj1" fmla="val 17072"/>
              <a:gd name="adj2" fmla="val 1007342"/>
              <a:gd name="adj3" fmla="val 21071436"/>
              <a:gd name="adj4" fmla="val 10800000"/>
              <a:gd name="adj5" fmla="val 219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F86A8-74ED-3A1D-07C6-964339DFE397}"/>
              </a:ext>
            </a:extLst>
          </p:cNvPr>
          <p:cNvSpPr/>
          <p:nvPr/>
        </p:nvSpPr>
        <p:spPr>
          <a:xfrm>
            <a:off x="2592733" y="2790309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A36C3DE-051D-D64A-C719-255DF70D64D1}"/>
              </a:ext>
            </a:extLst>
          </p:cNvPr>
          <p:cNvSpPr/>
          <p:nvPr/>
        </p:nvSpPr>
        <p:spPr>
          <a:xfrm>
            <a:off x="4369361" y="5526010"/>
            <a:ext cx="1073907" cy="48083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Insertion here</a:t>
            </a:r>
          </a:p>
        </p:txBody>
      </p:sp>
    </p:spTree>
    <p:extLst>
      <p:ext uri="{BB962C8B-B14F-4D97-AF65-F5344CB8AC3E}">
        <p14:creationId xmlns:p14="http://schemas.microsoft.com/office/powerpoint/2010/main" val="34248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FC15-5337-71F6-DAE6-D961CE7A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Single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3BC9F-5275-985B-FBD6-73A0FF0EBD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From lowest-problem node, insertion happened in right child’s right subtree.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be problem node,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’s right child,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’s right child.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left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left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left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right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400" dirty="0"/>
                  <a:t>//only need some of these.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left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right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err="1"/>
                  <a:t>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right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//don’t need to update </a:t>
                </a:r>
                <a:r>
                  <a:rPr lang="en-US" sz="2800" dirty="0" err="1"/>
                  <a:t>x.left</a:t>
                </a:r>
                <a:r>
                  <a:rPr lang="en-US" sz="2800" dirty="0"/>
                  <a:t>, already correct value </a:t>
                </a:r>
              </a:p>
              <a:p>
                <a:r>
                  <a:rPr lang="en-US" sz="2800" dirty="0"/>
                  <a:t>//Don’t need to update z’s pointers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’s parent point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 // will have to implement this via recursion.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3BC9F-5275-985B-FBD6-73A0FF0EB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42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4924-FF78-0A0F-C5F3-16131D9E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BST Still?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9DD43E-E7F5-6701-AF11-8CE9B607C6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+mn-lt"/>
                  </a:rPr>
                  <a:t>From pre-insertion ordering, we know</a:t>
                </a:r>
                <a:endParaRPr lang="en-US" sz="2800" b="0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Post-insertion,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in appropriate spots relative to each other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left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right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So we’re still a BST! :D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9DD43E-E7F5-6701-AF11-8CE9B607C6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8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B8F6-DD72-CBC0-0C15-C67018D3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balanced now?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6AAF18-0F11-51E6-C859-5FB9CCC72B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Intuitively: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got longer, so it must be the too-long side.</a:t>
                </a:r>
              </a:p>
              <a:p>
                <a:r>
                  <a:rPr lang="en-US" sz="2800" dirty="0"/>
                  <a:t>Rotation lengthened left subtree by 1, shrunk right subtree by 1. </a:t>
                </a:r>
              </a:p>
              <a:p>
                <a:r>
                  <a:rPr lang="en-US" sz="2800" dirty="0"/>
                  <a:t>Subtrees differed by 2 (since invariant kept us off-by-one before), now we are balanced!</a:t>
                </a:r>
              </a:p>
              <a:p>
                <a:r>
                  <a:rPr lang="en-US" sz="2800" dirty="0"/>
                  <a:t>The tree now has its pre-insertion height, so our ancestors don’t have to worry!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6AAF18-0F11-51E6-C859-5FB9CCC72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62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4DD2DA-E386-A852-CB89-0844F695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 of balance proof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4C503-1BB0-AFC8-A272-6E2F77AEC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6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4C1B5-9278-D1EF-058C-423B02F03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160F01-E66D-80C4-5E75-09DDCD2044E9}"/>
              </a:ext>
            </a:extLst>
          </p:cNvPr>
          <p:cNvSpPr/>
          <p:nvPr/>
        </p:nvSpPr>
        <p:spPr>
          <a:xfrm>
            <a:off x="2592733" y="2790309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BB12B22F-99E1-090C-BA91-6CBF9629F889}"/>
              </a:ext>
            </a:extLst>
          </p:cNvPr>
          <p:cNvSpPr/>
          <p:nvPr/>
        </p:nvSpPr>
        <p:spPr>
          <a:xfrm>
            <a:off x="4302549" y="5483249"/>
            <a:ext cx="1180733" cy="52866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Insertion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436A9-22FE-9995-4DB1-EE715493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Left Single Rotation </a:t>
            </a:r>
            <a:br>
              <a:rPr lang="en-US" dirty="0"/>
            </a:br>
            <a:r>
              <a:rPr lang="en-US" dirty="0"/>
              <a:t>(insert happened -&gt;right-&gt;right)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079C12-45C0-241F-6D2F-0CB6A796C9A5}"/>
              </a:ext>
            </a:extLst>
          </p:cNvPr>
          <p:cNvSpPr/>
          <p:nvPr/>
        </p:nvSpPr>
        <p:spPr>
          <a:xfrm>
            <a:off x="2593322" y="28168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0A5055-AFEB-F49B-EAD2-DE0EC47EBC79}"/>
              </a:ext>
            </a:extLst>
          </p:cNvPr>
          <p:cNvSpPr/>
          <p:nvPr/>
        </p:nvSpPr>
        <p:spPr>
          <a:xfrm>
            <a:off x="3372002" y="37921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2B5B1B-AD23-EFC4-4C48-7264541BF518}"/>
              </a:ext>
            </a:extLst>
          </p:cNvPr>
          <p:cNvSpPr/>
          <p:nvPr/>
        </p:nvSpPr>
        <p:spPr>
          <a:xfrm>
            <a:off x="4404410" y="468224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1D7941-4AD7-29E3-82E8-C6DE3A7EF9D0}"/>
              </a:ext>
            </a:extLst>
          </p:cNvPr>
          <p:cNvCxnSpPr>
            <a:stCxn id="4" idx="5"/>
          </p:cNvCxnSpPr>
          <p:nvPr/>
        </p:nvCxnSpPr>
        <p:spPr>
          <a:xfrm>
            <a:off x="3313517" y="3537083"/>
            <a:ext cx="300702" cy="297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8A45AB-CFE1-F75A-3D4E-DE3C9870575E}"/>
              </a:ext>
            </a:extLst>
          </p:cNvPr>
          <p:cNvCxnSpPr>
            <a:stCxn id="5" idx="5"/>
            <a:endCxn id="6" idx="1"/>
          </p:cNvCxnSpPr>
          <p:nvPr/>
        </p:nvCxnSpPr>
        <p:spPr>
          <a:xfrm>
            <a:off x="4092197" y="4512383"/>
            <a:ext cx="435779" cy="29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F8C23541-AAF4-3252-3B27-BC796D024D69}"/>
              </a:ext>
            </a:extLst>
          </p:cNvPr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2935D3-27B2-EB7D-0640-A957BEF0DC9C}"/>
              </a:ext>
            </a:extLst>
          </p:cNvPr>
          <p:cNvCxnSpPr>
            <a:endCxn id="4" idx="1"/>
          </p:cNvCxnSpPr>
          <p:nvPr/>
        </p:nvCxnSpPr>
        <p:spPr>
          <a:xfrm>
            <a:off x="2232454" y="2455276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909CA9-C85B-7B27-CD2C-D916BF680B14}"/>
              </a:ext>
            </a:extLst>
          </p:cNvPr>
          <p:cNvSpPr txBox="1"/>
          <p:nvPr/>
        </p:nvSpPr>
        <p:spPr>
          <a:xfrm>
            <a:off x="2709442" y="1816367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Right subtree is 2 longer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22B7FE0-1AF1-BDD1-C674-FD775D617F11}"/>
              </a:ext>
            </a:extLst>
          </p:cNvPr>
          <p:cNvSpPr/>
          <p:nvPr/>
        </p:nvSpPr>
        <p:spPr>
          <a:xfrm>
            <a:off x="1129997" y="3888123"/>
            <a:ext cx="1344674" cy="1705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0C74AA-2D3C-FE71-8BFB-06BDC159D0C5}"/>
              </a:ext>
            </a:extLst>
          </p:cNvPr>
          <p:cNvCxnSpPr>
            <a:stCxn id="4" idx="3"/>
            <a:endCxn id="16" idx="0"/>
          </p:cNvCxnSpPr>
          <p:nvPr/>
        </p:nvCxnSpPr>
        <p:spPr>
          <a:xfrm flipH="1">
            <a:off x="1802334" y="3537083"/>
            <a:ext cx="914554" cy="35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1851A38-E856-FB33-76F9-CC4016C3E919}"/>
              </a:ext>
            </a:extLst>
          </p:cNvPr>
          <p:cNvSpPr/>
          <p:nvPr/>
        </p:nvSpPr>
        <p:spPr>
          <a:xfrm>
            <a:off x="2533156" y="5026827"/>
            <a:ext cx="1073907" cy="56714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9A157C-C55E-95B0-46D7-550B967FE6A1}"/>
              </a:ext>
            </a:extLst>
          </p:cNvPr>
          <p:cNvCxnSpPr>
            <a:endCxn id="26" idx="0"/>
          </p:cNvCxnSpPr>
          <p:nvPr/>
        </p:nvCxnSpPr>
        <p:spPr>
          <a:xfrm flipH="1">
            <a:off x="3070110" y="4520089"/>
            <a:ext cx="440030" cy="506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5BC1CB9-B823-5F32-E57A-CFEC76600123}"/>
              </a:ext>
            </a:extLst>
          </p:cNvPr>
          <p:cNvSpPr/>
          <p:nvPr/>
        </p:nvSpPr>
        <p:spPr>
          <a:xfrm>
            <a:off x="3678810" y="575581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E9EBCD1-08FD-1F74-64E2-E940B6A5F9BC}"/>
              </a:ext>
            </a:extLst>
          </p:cNvPr>
          <p:cNvSpPr/>
          <p:nvPr/>
        </p:nvSpPr>
        <p:spPr>
          <a:xfrm>
            <a:off x="5094961" y="5734503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FEE0F44-F91A-B92A-E8C2-E5F3CDEAECAC}"/>
              </a:ext>
            </a:extLst>
          </p:cNvPr>
          <p:cNvCxnSpPr>
            <a:stCxn id="6" idx="5"/>
            <a:endCxn id="30" idx="0"/>
          </p:cNvCxnSpPr>
          <p:nvPr/>
        </p:nvCxnSpPr>
        <p:spPr>
          <a:xfrm>
            <a:off x="5124605" y="5402444"/>
            <a:ext cx="507310" cy="332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89869F-BBC1-D6FD-CBCB-16C12934FD58}"/>
              </a:ext>
            </a:extLst>
          </p:cNvPr>
          <p:cNvCxnSpPr>
            <a:stCxn id="6" idx="3"/>
            <a:endCxn id="29" idx="0"/>
          </p:cNvCxnSpPr>
          <p:nvPr/>
        </p:nvCxnSpPr>
        <p:spPr>
          <a:xfrm flipH="1">
            <a:off x="4215764" y="5402444"/>
            <a:ext cx="312212" cy="353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277B0969-2E22-4B3E-1854-FDC2A477A1B2}"/>
              </a:ext>
            </a:extLst>
          </p:cNvPr>
          <p:cNvSpPr/>
          <p:nvPr/>
        </p:nvSpPr>
        <p:spPr>
          <a:xfrm>
            <a:off x="575239" y="3792188"/>
            <a:ext cx="220865" cy="1942315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60CF0F-1547-1E1D-E0B6-DD1CD006BCF7}"/>
                  </a:ext>
                </a:extLst>
              </p:cNvPr>
              <p:cNvSpPr txBox="1"/>
              <p:nvPr/>
            </p:nvSpPr>
            <p:spPr>
              <a:xfrm>
                <a:off x="113969" y="4512383"/>
                <a:ext cx="509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60CF0F-1547-1E1D-E0B6-DD1CD006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9" y="4512383"/>
                <a:ext cx="50965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ket 14">
            <a:extLst>
              <a:ext uri="{FF2B5EF4-FFF2-40B4-BE49-F238E27FC236}">
                <a16:creationId xmlns:a16="http://schemas.microsoft.com/office/drawing/2014/main" id="{4DF6E457-7411-F235-8E73-52F38CB08A44}"/>
              </a:ext>
            </a:extLst>
          </p:cNvPr>
          <p:cNvSpPr/>
          <p:nvPr/>
        </p:nvSpPr>
        <p:spPr>
          <a:xfrm rot="10800000">
            <a:off x="6145486" y="3846268"/>
            <a:ext cx="324039" cy="2849642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F715C3-A913-6C4D-182F-E62A2850DB75}"/>
                  </a:ext>
                </a:extLst>
              </p:cNvPr>
              <p:cNvSpPr txBox="1"/>
              <p:nvPr/>
            </p:nvSpPr>
            <p:spPr>
              <a:xfrm>
                <a:off x="6458137" y="4428266"/>
                <a:ext cx="956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F715C3-A913-6C4D-182F-E62A2850D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37" y="4428266"/>
                <a:ext cx="95617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DD4EC6-85C2-66B0-C4C8-E6282409D697}"/>
                  </a:ext>
                </a:extLst>
              </p:cNvPr>
              <p:cNvSpPr txBox="1"/>
              <p:nvPr/>
            </p:nvSpPr>
            <p:spPr>
              <a:xfrm>
                <a:off x="7520049" y="3167751"/>
                <a:ext cx="455798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height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Insertion adjusts heights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imbalanced now, right subtree must have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 after insertion.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DD4EC6-85C2-66B0-C4C8-E6282409D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049" y="3167751"/>
                <a:ext cx="4557982" cy="2308324"/>
              </a:xfrm>
              <a:prstGeom prst="rect">
                <a:avLst/>
              </a:prstGeom>
              <a:blipFill>
                <a:blip r:embed="rId4"/>
                <a:stretch>
                  <a:fillRect l="-2142" t="-1852" r="-13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91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9D7F7-22AA-1875-5779-78D61CACD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67098B-F13A-A813-ACAC-74F9F945AD39}"/>
              </a:ext>
            </a:extLst>
          </p:cNvPr>
          <p:cNvSpPr/>
          <p:nvPr/>
        </p:nvSpPr>
        <p:spPr>
          <a:xfrm>
            <a:off x="2592733" y="2790309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0DEDF888-127B-5D57-63E0-2395D927F782}"/>
              </a:ext>
            </a:extLst>
          </p:cNvPr>
          <p:cNvSpPr/>
          <p:nvPr/>
        </p:nvSpPr>
        <p:spPr>
          <a:xfrm>
            <a:off x="4302549" y="5483249"/>
            <a:ext cx="1180733" cy="52866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Insertion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D7586-19C5-C58B-1A40-A035D24A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Left Single Rotation </a:t>
            </a:r>
            <a:br>
              <a:rPr lang="en-US" dirty="0"/>
            </a:br>
            <a:r>
              <a:rPr lang="en-US" dirty="0"/>
              <a:t>(insert happened -&gt;right-&gt;right)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7B393E-C345-42A4-F3E3-7D63FCEB078B}"/>
              </a:ext>
            </a:extLst>
          </p:cNvPr>
          <p:cNvSpPr/>
          <p:nvPr/>
        </p:nvSpPr>
        <p:spPr>
          <a:xfrm>
            <a:off x="2593322" y="28168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AD0ED1-E38C-56BA-AF2A-7A61930D94B9}"/>
              </a:ext>
            </a:extLst>
          </p:cNvPr>
          <p:cNvSpPr/>
          <p:nvPr/>
        </p:nvSpPr>
        <p:spPr>
          <a:xfrm>
            <a:off x="3372002" y="37921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AF5629-4554-D293-F8B0-6E38FD24A156}"/>
              </a:ext>
            </a:extLst>
          </p:cNvPr>
          <p:cNvSpPr/>
          <p:nvPr/>
        </p:nvSpPr>
        <p:spPr>
          <a:xfrm>
            <a:off x="4404410" y="468224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766D7D-171C-15A2-B98D-C2D23637414E}"/>
              </a:ext>
            </a:extLst>
          </p:cNvPr>
          <p:cNvCxnSpPr>
            <a:stCxn id="4" idx="5"/>
          </p:cNvCxnSpPr>
          <p:nvPr/>
        </p:nvCxnSpPr>
        <p:spPr>
          <a:xfrm>
            <a:off x="3313517" y="3537083"/>
            <a:ext cx="300702" cy="297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D6DF8A-2040-FF2A-2BBF-F600E8923C1E}"/>
              </a:ext>
            </a:extLst>
          </p:cNvPr>
          <p:cNvCxnSpPr>
            <a:stCxn id="5" idx="5"/>
            <a:endCxn id="6" idx="1"/>
          </p:cNvCxnSpPr>
          <p:nvPr/>
        </p:nvCxnSpPr>
        <p:spPr>
          <a:xfrm>
            <a:off x="4092197" y="4512383"/>
            <a:ext cx="435779" cy="29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04DC47D3-BC91-7A75-0909-51087B745187}"/>
              </a:ext>
            </a:extLst>
          </p:cNvPr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764E75-2907-7247-A6E1-D48AC0233899}"/>
              </a:ext>
            </a:extLst>
          </p:cNvPr>
          <p:cNvCxnSpPr>
            <a:endCxn id="4" idx="1"/>
          </p:cNvCxnSpPr>
          <p:nvPr/>
        </p:nvCxnSpPr>
        <p:spPr>
          <a:xfrm>
            <a:off x="2232454" y="2455276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707024-8B8E-44A5-080F-0D2CCE4D5077}"/>
              </a:ext>
            </a:extLst>
          </p:cNvPr>
          <p:cNvSpPr txBox="1"/>
          <p:nvPr/>
        </p:nvSpPr>
        <p:spPr>
          <a:xfrm>
            <a:off x="2709442" y="1816367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Right subtree is 2 longer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BB76C85-3E10-CDA6-6DB3-CC89852E7F78}"/>
              </a:ext>
            </a:extLst>
          </p:cNvPr>
          <p:cNvSpPr/>
          <p:nvPr/>
        </p:nvSpPr>
        <p:spPr>
          <a:xfrm>
            <a:off x="1129997" y="3888123"/>
            <a:ext cx="1344674" cy="1705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3398A9-053B-B698-AA49-7DADA62C2A42}"/>
              </a:ext>
            </a:extLst>
          </p:cNvPr>
          <p:cNvCxnSpPr>
            <a:stCxn id="4" idx="3"/>
            <a:endCxn id="16" idx="0"/>
          </p:cNvCxnSpPr>
          <p:nvPr/>
        </p:nvCxnSpPr>
        <p:spPr>
          <a:xfrm flipH="1">
            <a:off x="1802334" y="3537083"/>
            <a:ext cx="914554" cy="35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1F5CC73-907E-010A-07FA-923285FC7BD2}"/>
              </a:ext>
            </a:extLst>
          </p:cNvPr>
          <p:cNvSpPr/>
          <p:nvPr/>
        </p:nvSpPr>
        <p:spPr>
          <a:xfrm>
            <a:off x="2533156" y="5026827"/>
            <a:ext cx="1073907" cy="56714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0991B3-4A9C-F57B-3D02-E62CE5E9ABB3}"/>
              </a:ext>
            </a:extLst>
          </p:cNvPr>
          <p:cNvCxnSpPr>
            <a:endCxn id="26" idx="0"/>
          </p:cNvCxnSpPr>
          <p:nvPr/>
        </p:nvCxnSpPr>
        <p:spPr>
          <a:xfrm flipH="1">
            <a:off x="3070110" y="4520089"/>
            <a:ext cx="440030" cy="506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BBA9D8D-B3D3-31B7-7A28-8A92377967C0}"/>
              </a:ext>
            </a:extLst>
          </p:cNvPr>
          <p:cNvSpPr/>
          <p:nvPr/>
        </p:nvSpPr>
        <p:spPr>
          <a:xfrm>
            <a:off x="3678810" y="575581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4069427-5AF3-202E-A1EF-2ED507255C33}"/>
              </a:ext>
            </a:extLst>
          </p:cNvPr>
          <p:cNvSpPr/>
          <p:nvPr/>
        </p:nvSpPr>
        <p:spPr>
          <a:xfrm>
            <a:off x="5094961" y="5734503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C6869B-397C-7AF6-9384-4A7D45090E73}"/>
              </a:ext>
            </a:extLst>
          </p:cNvPr>
          <p:cNvCxnSpPr>
            <a:stCxn id="6" idx="5"/>
            <a:endCxn id="30" idx="0"/>
          </p:cNvCxnSpPr>
          <p:nvPr/>
        </p:nvCxnSpPr>
        <p:spPr>
          <a:xfrm>
            <a:off x="5124605" y="5402444"/>
            <a:ext cx="507310" cy="332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8A10D32-4B47-217B-726F-F5D4BF781CF1}"/>
              </a:ext>
            </a:extLst>
          </p:cNvPr>
          <p:cNvCxnSpPr>
            <a:stCxn id="6" idx="3"/>
            <a:endCxn id="29" idx="0"/>
          </p:cNvCxnSpPr>
          <p:nvPr/>
        </p:nvCxnSpPr>
        <p:spPr>
          <a:xfrm flipH="1">
            <a:off x="4215764" y="5402444"/>
            <a:ext cx="312212" cy="353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1797AEE4-0086-ED92-546A-B392328A6962}"/>
              </a:ext>
            </a:extLst>
          </p:cNvPr>
          <p:cNvSpPr/>
          <p:nvPr/>
        </p:nvSpPr>
        <p:spPr>
          <a:xfrm>
            <a:off x="575239" y="3792188"/>
            <a:ext cx="220865" cy="1942315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D5FC1-10D2-7BF2-22A7-B1D2C9AC9C92}"/>
                  </a:ext>
                </a:extLst>
              </p:cNvPr>
              <p:cNvSpPr txBox="1"/>
              <p:nvPr/>
            </p:nvSpPr>
            <p:spPr>
              <a:xfrm>
                <a:off x="113969" y="4512383"/>
                <a:ext cx="509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D5FC1-10D2-7BF2-22A7-B1D2C9AC9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9" y="4512383"/>
                <a:ext cx="50965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01856C-6929-93F5-6909-16541355EAC5}"/>
                  </a:ext>
                </a:extLst>
              </p:cNvPr>
              <p:cNvSpPr txBox="1"/>
              <p:nvPr/>
            </p:nvSpPr>
            <p:spPr>
              <a:xfrm>
                <a:off x="7161174" y="1625279"/>
                <a:ext cx="482198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Cl: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has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had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, and right subtree must be longer side to cause imbalance).</a:t>
                </a: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Cl: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has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.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was balanced before insertion.</a:t>
                </a:r>
              </a:p>
              <a:p>
                <a:r>
                  <a:rPr lang="en-US" sz="2400" dirty="0"/>
                  <a:t>For an imbalance to happen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’s increase in height must have increased height of tree rooted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.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must have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is balanced now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lowest imbalanced), so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height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01856C-6929-93F5-6909-16541355E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174" y="1625279"/>
                <a:ext cx="4821980" cy="4893647"/>
              </a:xfrm>
              <a:prstGeom prst="rect">
                <a:avLst/>
              </a:prstGeom>
              <a:blipFill>
                <a:blip r:embed="rId3"/>
                <a:stretch>
                  <a:fillRect l="-2023" t="-873" b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ket 18">
            <a:extLst>
              <a:ext uri="{FF2B5EF4-FFF2-40B4-BE49-F238E27FC236}">
                <a16:creationId xmlns:a16="http://schemas.microsoft.com/office/drawing/2014/main" id="{811B1A4B-CD2C-F806-5739-0E85059655B9}"/>
              </a:ext>
            </a:extLst>
          </p:cNvPr>
          <p:cNvSpPr/>
          <p:nvPr/>
        </p:nvSpPr>
        <p:spPr>
          <a:xfrm rot="10800000">
            <a:off x="6145485" y="4682248"/>
            <a:ext cx="203677" cy="2013661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427B1E-7FB8-9F57-6F35-906006FE9ADB}"/>
                  </a:ext>
                </a:extLst>
              </p:cNvPr>
              <p:cNvSpPr txBox="1"/>
              <p:nvPr/>
            </p:nvSpPr>
            <p:spPr>
              <a:xfrm>
                <a:off x="6299872" y="5092230"/>
                <a:ext cx="956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427B1E-7FB8-9F57-6F35-906006FE9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72" y="5092230"/>
                <a:ext cx="95617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ket 21">
            <a:extLst>
              <a:ext uri="{FF2B5EF4-FFF2-40B4-BE49-F238E27FC236}">
                <a16:creationId xmlns:a16="http://schemas.microsoft.com/office/drawing/2014/main" id="{B8A1AE6B-555C-B31D-DD9F-328C22A9D5BF}"/>
              </a:ext>
            </a:extLst>
          </p:cNvPr>
          <p:cNvSpPr/>
          <p:nvPr/>
        </p:nvSpPr>
        <p:spPr>
          <a:xfrm>
            <a:off x="2628269" y="4889931"/>
            <a:ext cx="200163" cy="787576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647921-D277-ECB2-180C-8D45B6924D26}"/>
                  </a:ext>
                </a:extLst>
              </p:cNvPr>
              <p:cNvSpPr txBox="1"/>
              <p:nvPr/>
            </p:nvSpPr>
            <p:spPr>
              <a:xfrm>
                <a:off x="2241222" y="4889931"/>
                <a:ext cx="509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647921-D277-ECB2-180C-8D45B6924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222" y="4889931"/>
                <a:ext cx="50965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58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ED287-74DC-332E-BC5B-1D88F9D12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loud 50">
            <a:extLst>
              <a:ext uri="{FF2B5EF4-FFF2-40B4-BE49-F238E27FC236}">
                <a16:creationId xmlns:a16="http://schemas.microsoft.com/office/drawing/2014/main" id="{9D08FC53-BD43-5009-3EBF-8FCDD3E0902E}"/>
              </a:ext>
            </a:extLst>
          </p:cNvPr>
          <p:cNvSpPr/>
          <p:nvPr/>
        </p:nvSpPr>
        <p:spPr>
          <a:xfrm>
            <a:off x="4838374" y="1277943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2F54C-8A5B-6F1F-B94D-C72CDB70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Left Single Rotation </a:t>
            </a:r>
            <a:br>
              <a:rPr lang="en-US" dirty="0"/>
            </a:br>
            <a:r>
              <a:rPr lang="en-US" dirty="0"/>
              <a:t>(insert happened -&gt;right-&gt;right)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2782EB1-BD7F-3FB5-0127-4F8D1849CCF0}"/>
              </a:ext>
            </a:extLst>
          </p:cNvPr>
          <p:cNvSpPr/>
          <p:nvPr/>
        </p:nvSpPr>
        <p:spPr>
          <a:xfrm>
            <a:off x="7373331" y="36633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32FFE17-DD6A-84C7-96C0-44927494387F}"/>
              </a:ext>
            </a:extLst>
          </p:cNvPr>
          <p:cNvSpPr/>
          <p:nvPr/>
        </p:nvSpPr>
        <p:spPr>
          <a:xfrm>
            <a:off x="8463972" y="27729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E145E8C-3A28-30D9-7263-0FD9760B78DB}"/>
              </a:ext>
            </a:extLst>
          </p:cNvPr>
          <p:cNvSpPr/>
          <p:nvPr/>
        </p:nvSpPr>
        <p:spPr>
          <a:xfrm>
            <a:off x="9334818" y="39587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BCB5170-EC81-CFFE-93E2-D7FA1A8264BF}"/>
              </a:ext>
            </a:extLst>
          </p:cNvPr>
          <p:cNvCxnSpPr>
            <a:stCxn id="46" idx="5"/>
          </p:cNvCxnSpPr>
          <p:nvPr/>
        </p:nvCxnSpPr>
        <p:spPr>
          <a:xfrm>
            <a:off x="8093526" y="4383529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8F7037B-9393-4451-F358-450FA79F6EA3}"/>
              </a:ext>
            </a:extLst>
          </p:cNvPr>
          <p:cNvCxnSpPr>
            <a:stCxn id="47" idx="5"/>
            <a:endCxn id="48" idx="1"/>
          </p:cNvCxnSpPr>
          <p:nvPr/>
        </p:nvCxnSpPr>
        <p:spPr>
          <a:xfrm>
            <a:off x="9184167" y="3493112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70C3690-3D0E-E7D8-A61F-E70EF5777A93}"/>
              </a:ext>
            </a:extLst>
          </p:cNvPr>
          <p:cNvCxnSpPr>
            <a:endCxn id="47" idx="1"/>
          </p:cNvCxnSpPr>
          <p:nvPr/>
        </p:nvCxnSpPr>
        <p:spPr>
          <a:xfrm>
            <a:off x="7254428" y="2329121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A9E075A7-558F-90C1-F5B3-D7DA3DDC967A}"/>
              </a:ext>
            </a:extLst>
          </p:cNvPr>
          <p:cNvSpPr/>
          <p:nvPr/>
        </p:nvSpPr>
        <p:spPr>
          <a:xfrm>
            <a:off x="6347233" y="4629768"/>
            <a:ext cx="1344674" cy="1453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384CB55-F8EC-4D90-9BC7-4E7924C9B9F5}"/>
              </a:ext>
            </a:extLst>
          </p:cNvPr>
          <p:cNvCxnSpPr>
            <a:stCxn id="46" idx="3"/>
            <a:endCxn id="53" idx="0"/>
          </p:cNvCxnSpPr>
          <p:nvPr/>
        </p:nvCxnSpPr>
        <p:spPr>
          <a:xfrm flipH="1">
            <a:off x="7019570" y="4383529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1941C692-8FC1-50D0-7B4C-FC5541A935C4}"/>
              </a:ext>
            </a:extLst>
          </p:cNvPr>
          <p:cNvSpPr/>
          <p:nvPr/>
        </p:nvSpPr>
        <p:spPr>
          <a:xfrm>
            <a:off x="7715290" y="4776993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AE5FCEB-BBE8-0C5E-7645-67DD7E46E835}"/>
              </a:ext>
            </a:extLst>
          </p:cNvPr>
          <p:cNvCxnSpPr>
            <a:endCxn id="46" idx="7"/>
          </p:cNvCxnSpPr>
          <p:nvPr/>
        </p:nvCxnSpPr>
        <p:spPr>
          <a:xfrm flipH="1">
            <a:off x="8093526" y="3393436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B44F891-0DCB-751F-D632-F26D4BF908EE}"/>
              </a:ext>
            </a:extLst>
          </p:cNvPr>
          <p:cNvSpPr/>
          <p:nvPr/>
        </p:nvSpPr>
        <p:spPr>
          <a:xfrm>
            <a:off x="8647213" y="5684294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FAF4A470-5DAC-F42B-3D7A-9D3637FCABA0}"/>
              </a:ext>
            </a:extLst>
          </p:cNvPr>
          <p:cNvSpPr/>
          <p:nvPr/>
        </p:nvSpPr>
        <p:spPr>
          <a:xfrm>
            <a:off x="9874718" y="5719332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1A15F84-838E-5D25-1C9F-43A9A8462E90}"/>
              </a:ext>
            </a:extLst>
          </p:cNvPr>
          <p:cNvCxnSpPr>
            <a:stCxn id="48" idx="5"/>
            <a:endCxn id="58" idx="0"/>
          </p:cNvCxnSpPr>
          <p:nvPr/>
        </p:nvCxnSpPr>
        <p:spPr>
          <a:xfrm>
            <a:off x="10055013" y="4678980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FF6C785-129A-ABE6-0574-BFC0B3FAF00D}"/>
              </a:ext>
            </a:extLst>
          </p:cNvPr>
          <p:cNvCxnSpPr>
            <a:stCxn id="48" idx="3"/>
            <a:endCxn id="57" idx="0"/>
          </p:cNvCxnSpPr>
          <p:nvPr/>
        </p:nvCxnSpPr>
        <p:spPr>
          <a:xfrm flipH="1">
            <a:off x="9184167" y="4678980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495BD36A-A48F-8B92-7180-B742B81F1E71}"/>
              </a:ext>
            </a:extLst>
          </p:cNvPr>
          <p:cNvSpPr/>
          <p:nvPr/>
        </p:nvSpPr>
        <p:spPr>
          <a:xfrm>
            <a:off x="7496897" y="1688343"/>
            <a:ext cx="3757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BALANCED</a:t>
            </a:r>
          </a:p>
          <a:p>
            <a:r>
              <a:rPr lang="en-US" sz="2400" dirty="0"/>
              <a:t>Subtrees are equal heights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7DC913CC-ABBE-897A-BEAE-75199F6EE629}"/>
              </a:ext>
            </a:extLst>
          </p:cNvPr>
          <p:cNvSpPr/>
          <p:nvPr/>
        </p:nvSpPr>
        <p:spPr>
          <a:xfrm rot="10800000">
            <a:off x="10805777" y="3902894"/>
            <a:ext cx="274216" cy="2823901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5A3505-EBE0-077B-6561-87FAE7B2065C}"/>
                  </a:ext>
                </a:extLst>
              </p:cNvPr>
              <p:cNvSpPr txBox="1"/>
              <p:nvPr/>
            </p:nvSpPr>
            <p:spPr>
              <a:xfrm>
                <a:off x="11008301" y="4595451"/>
                <a:ext cx="1287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5A3505-EBE0-077B-6561-87FAE7B20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301" y="4595451"/>
                <a:ext cx="128733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ket 18">
            <a:extLst>
              <a:ext uri="{FF2B5EF4-FFF2-40B4-BE49-F238E27FC236}">
                <a16:creationId xmlns:a16="http://schemas.microsoft.com/office/drawing/2014/main" id="{D2FAB4C8-9638-36C0-A530-E99D818EA576}"/>
              </a:ext>
            </a:extLst>
          </p:cNvPr>
          <p:cNvSpPr/>
          <p:nvPr/>
        </p:nvSpPr>
        <p:spPr>
          <a:xfrm>
            <a:off x="6275454" y="4595450"/>
            <a:ext cx="224198" cy="1575107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B7D432-AC67-3769-DABA-D5FBCD60441F}"/>
                  </a:ext>
                </a:extLst>
              </p:cNvPr>
              <p:cNvSpPr txBox="1"/>
              <p:nvPr/>
            </p:nvSpPr>
            <p:spPr>
              <a:xfrm>
                <a:off x="5435059" y="4985796"/>
                <a:ext cx="1287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B7D432-AC67-3769-DABA-D5FBCD604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59" y="4985796"/>
                <a:ext cx="12873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ket 21">
            <a:extLst>
              <a:ext uri="{FF2B5EF4-FFF2-40B4-BE49-F238E27FC236}">
                <a16:creationId xmlns:a16="http://schemas.microsoft.com/office/drawing/2014/main" id="{852CFDC5-30F8-055B-302A-424436F65260}"/>
              </a:ext>
            </a:extLst>
          </p:cNvPr>
          <p:cNvSpPr/>
          <p:nvPr/>
        </p:nvSpPr>
        <p:spPr>
          <a:xfrm>
            <a:off x="7718942" y="4748466"/>
            <a:ext cx="224198" cy="1575107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5A4FFF-4674-BC56-D9FD-570B59C74A1F}"/>
                  </a:ext>
                </a:extLst>
              </p:cNvPr>
              <p:cNvSpPr txBox="1"/>
              <p:nvPr/>
            </p:nvSpPr>
            <p:spPr>
              <a:xfrm>
                <a:off x="6878547" y="5138812"/>
                <a:ext cx="1287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5A4FFF-4674-BC56-D9FD-570B59C74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7" y="5138812"/>
                <a:ext cx="128733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ket 23">
            <a:extLst>
              <a:ext uri="{FF2B5EF4-FFF2-40B4-BE49-F238E27FC236}">
                <a16:creationId xmlns:a16="http://schemas.microsoft.com/office/drawing/2014/main" id="{16B64DC8-6063-C278-329F-A79EA728B89A}"/>
              </a:ext>
            </a:extLst>
          </p:cNvPr>
          <p:cNvSpPr/>
          <p:nvPr/>
        </p:nvSpPr>
        <p:spPr>
          <a:xfrm>
            <a:off x="5585757" y="3743439"/>
            <a:ext cx="248723" cy="2574582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0DE5E1-45A3-5194-0029-23EC53CC35E0}"/>
                  </a:ext>
                </a:extLst>
              </p:cNvPr>
              <p:cNvSpPr txBox="1"/>
              <p:nvPr/>
            </p:nvSpPr>
            <p:spPr>
              <a:xfrm>
                <a:off x="4140494" y="4133785"/>
                <a:ext cx="1428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0DE5E1-45A3-5194-0029-23EC53CC3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94" y="4133785"/>
                <a:ext cx="14281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AFF9FF-6B3B-BC6E-1046-ECC09EABBE72}"/>
                  </a:ext>
                </a:extLst>
              </p:cNvPr>
              <p:cNvSpPr txBox="1"/>
              <p:nvPr/>
            </p:nvSpPr>
            <p:spPr>
              <a:xfrm>
                <a:off x="268326" y="1869942"/>
                <a:ext cx="412444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is balanced (both subtrees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balanced (both subtrees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is balanced (was not a problem node in recursion, and haven’t rearranged its descendants).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AFF9FF-6B3B-BC6E-1046-ECC09EABB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6" y="1869942"/>
                <a:ext cx="4124445" cy="3046988"/>
              </a:xfrm>
              <a:prstGeom prst="rect">
                <a:avLst/>
              </a:prstGeom>
              <a:blipFill>
                <a:blip r:embed="rId6"/>
                <a:stretch>
                  <a:fillRect l="-2216" t="-1400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77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3BE3E-F3A8-6CB0-5E94-3DDB9A29C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loud 50">
            <a:extLst>
              <a:ext uri="{FF2B5EF4-FFF2-40B4-BE49-F238E27FC236}">
                <a16:creationId xmlns:a16="http://schemas.microsoft.com/office/drawing/2014/main" id="{CD94756B-4020-0460-2572-0C5FDB9DDE1A}"/>
              </a:ext>
            </a:extLst>
          </p:cNvPr>
          <p:cNvSpPr/>
          <p:nvPr/>
        </p:nvSpPr>
        <p:spPr>
          <a:xfrm>
            <a:off x="4838374" y="1277943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BEF39-8BCB-3912-74EB-CCCE96B4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Left Single Rotation </a:t>
            </a:r>
            <a:br>
              <a:rPr lang="en-US" dirty="0"/>
            </a:br>
            <a:r>
              <a:rPr lang="en-US" dirty="0"/>
              <a:t>(insert happened -&gt;right-&gt;right)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5A4837F-5B47-6743-D12F-EF11B36EACF5}"/>
              </a:ext>
            </a:extLst>
          </p:cNvPr>
          <p:cNvSpPr/>
          <p:nvPr/>
        </p:nvSpPr>
        <p:spPr>
          <a:xfrm>
            <a:off x="7373331" y="36633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D88C68C-6FE6-95A3-D2F9-BE2E35C78FC8}"/>
              </a:ext>
            </a:extLst>
          </p:cNvPr>
          <p:cNvSpPr/>
          <p:nvPr/>
        </p:nvSpPr>
        <p:spPr>
          <a:xfrm>
            <a:off x="8463972" y="27729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C6758E8-E5A3-AADC-27C9-9C79F6D3F17E}"/>
              </a:ext>
            </a:extLst>
          </p:cNvPr>
          <p:cNvSpPr/>
          <p:nvPr/>
        </p:nvSpPr>
        <p:spPr>
          <a:xfrm>
            <a:off x="9334818" y="39587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B89427A-CB5C-935C-2381-15477B92338D}"/>
              </a:ext>
            </a:extLst>
          </p:cNvPr>
          <p:cNvCxnSpPr>
            <a:stCxn id="46" idx="5"/>
          </p:cNvCxnSpPr>
          <p:nvPr/>
        </p:nvCxnSpPr>
        <p:spPr>
          <a:xfrm>
            <a:off x="8093526" y="4383529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BAA64C5-A7F1-FA85-9B47-3273D52A24B4}"/>
              </a:ext>
            </a:extLst>
          </p:cNvPr>
          <p:cNvCxnSpPr>
            <a:stCxn id="47" idx="5"/>
            <a:endCxn id="48" idx="1"/>
          </p:cNvCxnSpPr>
          <p:nvPr/>
        </p:nvCxnSpPr>
        <p:spPr>
          <a:xfrm>
            <a:off x="9184167" y="3493112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CFF9986-E99F-E5F9-F151-BDFD75D32ADF}"/>
              </a:ext>
            </a:extLst>
          </p:cNvPr>
          <p:cNvCxnSpPr>
            <a:endCxn id="47" idx="1"/>
          </p:cNvCxnSpPr>
          <p:nvPr/>
        </p:nvCxnSpPr>
        <p:spPr>
          <a:xfrm>
            <a:off x="7254428" y="2329121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B2F6DF2A-9146-5DD3-F458-F2E78BDC4B5D}"/>
              </a:ext>
            </a:extLst>
          </p:cNvPr>
          <p:cNvSpPr/>
          <p:nvPr/>
        </p:nvSpPr>
        <p:spPr>
          <a:xfrm>
            <a:off x="6347233" y="4629768"/>
            <a:ext cx="1344674" cy="1453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D7D0E32-571F-D894-D7C2-74B92DABEC5C}"/>
              </a:ext>
            </a:extLst>
          </p:cNvPr>
          <p:cNvCxnSpPr>
            <a:stCxn id="46" idx="3"/>
            <a:endCxn id="53" idx="0"/>
          </p:cNvCxnSpPr>
          <p:nvPr/>
        </p:nvCxnSpPr>
        <p:spPr>
          <a:xfrm flipH="1">
            <a:off x="7019570" y="4383529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C67E8DA6-4EE2-1B7E-8E03-1356D9ED2814}"/>
              </a:ext>
            </a:extLst>
          </p:cNvPr>
          <p:cNvSpPr/>
          <p:nvPr/>
        </p:nvSpPr>
        <p:spPr>
          <a:xfrm>
            <a:off x="7715290" y="4776993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BAE1F61-082D-FBDB-5356-4819D1DCFE3B}"/>
              </a:ext>
            </a:extLst>
          </p:cNvPr>
          <p:cNvCxnSpPr>
            <a:endCxn id="46" idx="7"/>
          </p:cNvCxnSpPr>
          <p:nvPr/>
        </p:nvCxnSpPr>
        <p:spPr>
          <a:xfrm flipH="1">
            <a:off x="8093526" y="3393436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324974D7-42F2-8BAA-D662-7C7B3893F364}"/>
              </a:ext>
            </a:extLst>
          </p:cNvPr>
          <p:cNvSpPr/>
          <p:nvPr/>
        </p:nvSpPr>
        <p:spPr>
          <a:xfrm>
            <a:off x="8647213" y="5684294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E16AEAEC-48E8-09E5-6BD5-B03A4E88E919}"/>
              </a:ext>
            </a:extLst>
          </p:cNvPr>
          <p:cNvSpPr/>
          <p:nvPr/>
        </p:nvSpPr>
        <p:spPr>
          <a:xfrm>
            <a:off x="9874718" y="5719332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959C4B9-FA5D-3704-551B-80AAE6741079}"/>
              </a:ext>
            </a:extLst>
          </p:cNvPr>
          <p:cNvCxnSpPr>
            <a:stCxn id="48" idx="5"/>
            <a:endCxn id="58" idx="0"/>
          </p:cNvCxnSpPr>
          <p:nvPr/>
        </p:nvCxnSpPr>
        <p:spPr>
          <a:xfrm>
            <a:off x="10055013" y="4678980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73DAAE3-665D-C7DA-0A05-70C3D851351A}"/>
              </a:ext>
            </a:extLst>
          </p:cNvPr>
          <p:cNvCxnSpPr>
            <a:stCxn id="48" idx="3"/>
            <a:endCxn id="57" idx="0"/>
          </p:cNvCxnSpPr>
          <p:nvPr/>
        </p:nvCxnSpPr>
        <p:spPr>
          <a:xfrm flipH="1">
            <a:off x="9184167" y="4678980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AFDEC358-6682-DF1A-69C3-0D823B643FFD}"/>
              </a:ext>
            </a:extLst>
          </p:cNvPr>
          <p:cNvSpPr/>
          <p:nvPr/>
        </p:nvSpPr>
        <p:spPr>
          <a:xfrm>
            <a:off x="7496897" y="1688343"/>
            <a:ext cx="3757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BALANCED</a:t>
            </a:r>
          </a:p>
          <a:p>
            <a:r>
              <a:rPr lang="en-US" sz="2400" dirty="0"/>
              <a:t>Subtrees are equal heights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3BFB34EB-63AE-D125-DA4F-24FCD50DB39E}"/>
              </a:ext>
            </a:extLst>
          </p:cNvPr>
          <p:cNvSpPr/>
          <p:nvPr/>
        </p:nvSpPr>
        <p:spPr>
          <a:xfrm rot="10800000">
            <a:off x="10805777" y="3902894"/>
            <a:ext cx="274216" cy="2823901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E2851-9DB9-D8AA-0355-E9A058F0B1E2}"/>
                  </a:ext>
                </a:extLst>
              </p:cNvPr>
              <p:cNvSpPr txBox="1"/>
              <p:nvPr/>
            </p:nvSpPr>
            <p:spPr>
              <a:xfrm>
                <a:off x="11008301" y="4595451"/>
                <a:ext cx="1287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E2851-9DB9-D8AA-0355-E9A058F0B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301" y="4595451"/>
                <a:ext cx="128733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ket 18">
            <a:extLst>
              <a:ext uri="{FF2B5EF4-FFF2-40B4-BE49-F238E27FC236}">
                <a16:creationId xmlns:a16="http://schemas.microsoft.com/office/drawing/2014/main" id="{A5D484B3-A6BF-4DE6-2D57-4C01B92EBFA2}"/>
              </a:ext>
            </a:extLst>
          </p:cNvPr>
          <p:cNvSpPr/>
          <p:nvPr/>
        </p:nvSpPr>
        <p:spPr>
          <a:xfrm>
            <a:off x="6275454" y="4595450"/>
            <a:ext cx="224198" cy="1575107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8D2F50-587F-FCDD-1F73-EDB12B205A48}"/>
                  </a:ext>
                </a:extLst>
              </p:cNvPr>
              <p:cNvSpPr txBox="1"/>
              <p:nvPr/>
            </p:nvSpPr>
            <p:spPr>
              <a:xfrm>
                <a:off x="5435059" y="4985796"/>
                <a:ext cx="1287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8D2F50-587F-FCDD-1F73-EDB12B205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59" y="4985796"/>
                <a:ext cx="12873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ket 21">
            <a:extLst>
              <a:ext uri="{FF2B5EF4-FFF2-40B4-BE49-F238E27FC236}">
                <a16:creationId xmlns:a16="http://schemas.microsoft.com/office/drawing/2014/main" id="{1D60C59B-A96D-7D20-6146-5AF18D2C9685}"/>
              </a:ext>
            </a:extLst>
          </p:cNvPr>
          <p:cNvSpPr/>
          <p:nvPr/>
        </p:nvSpPr>
        <p:spPr>
          <a:xfrm>
            <a:off x="7718942" y="4748466"/>
            <a:ext cx="224198" cy="1575107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935210-5ABF-6BDC-D087-DA3F5FA05CB0}"/>
                  </a:ext>
                </a:extLst>
              </p:cNvPr>
              <p:cNvSpPr txBox="1"/>
              <p:nvPr/>
            </p:nvSpPr>
            <p:spPr>
              <a:xfrm>
                <a:off x="6878547" y="5138812"/>
                <a:ext cx="1287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935210-5ABF-6BDC-D087-DA3F5FA05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47" y="5138812"/>
                <a:ext cx="128733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ket 23">
            <a:extLst>
              <a:ext uri="{FF2B5EF4-FFF2-40B4-BE49-F238E27FC236}">
                <a16:creationId xmlns:a16="http://schemas.microsoft.com/office/drawing/2014/main" id="{65082E3E-E510-0186-8F51-513EF92E9E6F}"/>
              </a:ext>
            </a:extLst>
          </p:cNvPr>
          <p:cNvSpPr/>
          <p:nvPr/>
        </p:nvSpPr>
        <p:spPr>
          <a:xfrm>
            <a:off x="5585757" y="3743439"/>
            <a:ext cx="248723" cy="2574582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914C06-F94F-EE58-D3FB-9A591FBFF6D3}"/>
                  </a:ext>
                </a:extLst>
              </p:cNvPr>
              <p:cNvSpPr txBox="1"/>
              <p:nvPr/>
            </p:nvSpPr>
            <p:spPr>
              <a:xfrm>
                <a:off x="4140494" y="4133785"/>
                <a:ext cx="1428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914C06-F94F-EE58-D3FB-9A591FBFF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94" y="4133785"/>
                <a:ext cx="14281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226DC3-52D4-9F48-CC81-FC574D4F87E6}"/>
                  </a:ext>
                </a:extLst>
              </p:cNvPr>
              <p:cNvSpPr txBox="1"/>
              <p:nvPr/>
            </p:nvSpPr>
            <p:spPr>
              <a:xfrm>
                <a:off x="268326" y="1869942"/>
                <a:ext cx="412444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What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’s parent?</a:t>
                </a:r>
              </a:p>
              <a:p>
                <a:r>
                  <a:rPr lang="en-US" sz="2400" dirty="0"/>
                  <a:t>Post rotation, this tree has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Post-insertion, pre-rotation, tree had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400" dirty="0"/>
                  <a:t>, so pre-insertion, pre-rotation, tree had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height is the same now, so our parent must be balanced! No need to even check after this---no more rotations needed.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226DC3-52D4-9F48-CC81-FC574D4F8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6" y="1869942"/>
                <a:ext cx="4124445" cy="4893647"/>
              </a:xfrm>
              <a:prstGeom prst="rect">
                <a:avLst/>
              </a:prstGeom>
              <a:blipFill>
                <a:blip r:embed="rId6"/>
                <a:stretch>
                  <a:fillRect l="-2216" t="-872" r="-1034" b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470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C151-4FA9-62D7-6D90-6A11A72B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93806-6A89-0AC5-2B84-BCEE032D1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679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AF16-F52C-9BE1-BCBD-4273E391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7CD0-46F6-10CC-5763-82C24150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7ACFA9-97B7-66DE-EBBE-6CA9390B2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244860"/>
              </p:ext>
            </p:extLst>
          </p:nvPr>
        </p:nvGraphicFramePr>
        <p:xfrm>
          <a:off x="575390" y="1463857"/>
          <a:ext cx="11187108" cy="236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661">
                  <a:extLst>
                    <a:ext uri="{9D8B030D-6E8A-4147-A177-3AD203B41FA5}">
                      <a16:colId xmlns:a16="http://schemas.microsoft.com/office/drawing/2014/main" val="4182190204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2440125737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2655778326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3929414496"/>
                    </a:ext>
                  </a:extLst>
                </a:gridCol>
                <a:gridCol w="2002536">
                  <a:extLst>
                    <a:ext uri="{9D8B030D-6E8A-4147-A177-3AD203B41FA5}">
                      <a16:colId xmlns:a16="http://schemas.microsoft.com/office/drawing/2014/main" val="3482144644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1540392438"/>
                    </a:ext>
                  </a:extLst>
                </a:gridCol>
              </a:tblGrid>
              <a:tr h="5322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77359"/>
                  </a:ext>
                </a:extLst>
              </a:tr>
              <a:tr h="957963">
                <a:tc>
                  <a:txBody>
                    <a:bodyPr/>
                    <a:lstStyle/>
                    <a:p>
                      <a:r>
                        <a:rPr lang="en-US" sz="2400" dirty="0"/>
                        <a:t>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400" dirty="0"/>
                      </a:br>
                      <a:r>
                        <a:rPr lang="en-US" sz="2400" dirty="0"/>
                        <a:t>Ex 2 due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TODAY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3 due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Ex 4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213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r>
                        <a:rPr lang="en-US" sz="2400" dirty="0"/>
                        <a:t>Next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5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4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819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E5B6-9D65-5892-BDA5-7B3C0B84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other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976C-D310-5D2A-B957-0751FCD72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are three other cases, depending on where the insertion happened</a:t>
            </a:r>
          </a:p>
          <a:p>
            <a:r>
              <a:rPr lang="en-US" sz="2800" dirty="0"/>
              <a:t>A left rotation handles when the insertion was </a:t>
            </a:r>
            <a:br>
              <a:rPr lang="en-US" sz="2800" dirty="0"/>
            </a:br>
            <a:r>
              <a:rPr lang="en-US" sz="2800" dirty="0"/>
              <a:t>lowest imbalanced node -&gt; right -&gt; right</a:t>
            </a:r>
          </a:p>
          <a:p>
            <a:r>
              <a:rPr lang="en-US" sz="2800" dirty="0"/>
              <a:t>What if it was somewhere else?</a:t>
            </a:r>
          </a:p>
          <a:p>
            <a:endParaRPr lang="en-US" sz="2800" dirty="0"/>
          </a:p>
          <a:p>
            <a:r>
              <a:rPr lang="en-US" sz="2800" dirty="0"/>
              <a:t>Easiest is symmetric one</a:t>
            </a:r>
          </a:p>
          <a:p>
            <a:r>
              <a:rPr lang="en-US" sz="2800" dirty="0"/>
              <a:t>Insertion was </a:t>
            </a:r>
            <a:br>
              <a:rPr lang="en-US" sz="2800" dirty="0"/>
            </a:br>
            <a:r>
              <a:rPr lang="en-US" sz="2800" dirty="0"/>
              <a:t>Lowest imbalanced node -&gt; left -&gt; left</a:t>
            </a:r>
          </a:p>
        </p:txBody>
      </p:sp>
    </p:spTree>
    <p:extLst>
      <p:ext uri="{BB962C8B-B14F-4D97-AF65-F5344CB8AC3E}">
        <p14:creationId xmlns:p14="http://schemas.microsoft.com/office/powerpoint/2010/main" val="4262052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D4357-053D-E417-D0D2-55D4BDEDC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29BE-BAAE-86C3-AAF9-12A6CC33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Right Rotation</a:t>
            </a:r>
            <a:br>
              <a:rPr lang="en-US" dirty="0"/>
            </a:br>
            <a:r>
              <a:rPr lang="en-US" dirty="0"/>
              <a:t>(Insertion happened (imbalance-&gt;left-&gt;left)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F8C021-6B5C-003F-4851-CCB38435700E}"/>
              </a:ext>
            </a:extLst>
          </p:cNvPr>
          <p:cNvSpPr/>
          <p:nvPr/>
        </p:nvSpPr>
        <p:spPr>
          <a:xfrm>
            <a:off x="2593322" y="28168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422576-D229-E734-938B-A415E821298A}"/>
              </a:ext>
            </a:extLst>
          </p:cNvPr>
          <p:cNvSpPr/>
          <p:nvPr/>
        </p:nvSpPr>
        <p:spPr>
          <a:xfrm>
            <a:off x="1663023" y="382993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340E13-C96E-A029-4DFD-EC1768820BD5}"/>
              </a:ext>
            </a:extLst>
          </p:cNvPr>
          <p:cNvSpPr/>
          <p:nvPr/>
        </p:nvSpPr>
        <p:spPr>
          <a:xfrm>
            <a:off x="709282" y="471538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416115-49CB-7057-4634-EEF4CEEC7971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2383218" y="3537083"/>
            <a:ext cx="333670" cy="416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95A4F7-E3B8-F124-579F-743FED25F3AA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1429477" y="4550127"/>
            <a:ext cx="357112" cy="288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FC2533A3-4931-B4A7-DF75-9B44ED8ED264}"/>
              </a:ext>
            </a:extLst>
          </p:cNvPr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7F2AA1-D178-52F2-D813-4A838072E9FB}"/>
              </a:ext>
            </a:extLst>
          </p:cNvPr>
          <p:cNvCxnSpPr>
            <a:endCxn id="4" idx="1"/>
          </p:cNvCxnSpPr>
          <p:nvPr/>
        </p:nvCxnSpPr>
        <p:spPr>
          <a:xfrm>
            <a:off x="2232454" y="2455276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03BE3A-C2D0-3A16-B0FF-0F2411885404}"/>
              </a:ext>
            </a:extLst>
          </p:cNvPr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Left subtree is 2 longer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504D686-3434-1D8B-3E62-4D0B18288F04}"/>
              </a:ext>
            </a:extLst>
          </p:cNvPr>
          <p:cNvSpPr/>
          <p:nvPr/>
        </p:nvSpPr>
        <p:spPr>
          <a:xfrm>
            <a:off x="3674794" y="3888123"/>
            <a:ext cx="1344674" cy="1705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12F1F5-E481-E169-A027-173E10821086}"/>
              </a:ext>
            </a:extLst>
          </p:cNvPr>
          <p:cNvCxnSpPr>
            <a:cxnSpLocks/>
            <a:stCxn id="4" idx="5"/>
            <a:endCxn id="16" idx="0"/>
          </p:cNvCxnSpPr>
          <p:nvPr/>
        </p:nvCxnSpPr>
        <p:spPr>
          <a:xfrm>
            <a:off x="3313517" y="3537083"/>
            <a:ext cx="1033614" cy="35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82AE08A-F493-1A14-6E99-92A4854EF122}"/>
              </a:ext>
            </a:extLst>
          </p:cNvPr>
          <p:cNvSpPr/>
          <p:nvPr/>
        </p:nvSpPr>
        <p:spPr>
          <a:xfrm>
            <a:off x="2283999" y="5076466"/>
            <a:ext cx="1073907" cy="56714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0FFC984-12BF-7D81-6BC2-FF91412E013C}"/>
              </a:ext>
            </a:extLst>
          </p:cNvPr>
          <p:cNvCxnSpPr>
            <a:cxnSpLocks/>
            <a:stCxn id="5" idx="5"/>
            <a:endCxn id="26" idx="0"/>
          </p:cNvCxnSpPr>
          <p:nvPr/>
        </p:nvCxnSpPr>
        <p:spPr>
          <a:xfrm>
            <a:off x="2383218" y="4550127"/>
            <a:ext cx="437735" cy="526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FBB52E2-5F59-894C-F449-8D2930BC70CE}"/>
              </a:ext>
            </a:extLst>
          </p:cNvPr>
          <p:cNvSpPr/>
          <p:nvPr/>
        </p:nvSpPr>
        <p:spPr>
          <a:xfrm>
            <a:off x="82974" y="5846894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80D2681-4EB6-0B91-0694-C9E54B318F1D}"/>
              </a:ext>
            </a:extLst>
          </p:cNvPr>
          <p:cNvSpPr/>
          <p:nvPr/>
        </p:nvSpPr>
        <p:spPr>
          <a:xfrm>
            <a:off x="1158547" y="5846894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708A5F-CA67-0E04-71B2-7FF76E7E3B87}"/>
              </a:ext>
            </a:extLst>
          </p:cNvPr>
          <p:cNvCxnSpPr>
            <a:stCxn id="6" idx="5"/>
            <a:endCxn id="30" idx="0"/>
          </p:cNvCxnSpPr>
          <p:nvPr/>
        </p:nvCxnSpPr>
        <p:spPr>
          <a:xfrm>
            <a:off x="1429477" y="5435578"/>
            <a:ext cx="266024" cy="411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1BE5616-D56A-BC92-CE9D-791F79E00DD4}"/>
              </a:ext>
            </a:extLst>
          </p:cNvPr>
          <p:cNvCxnSpPr>
            <a:stCxn id="6" idx="3"/>
            <a:endCxn id="29" idx="0"/>
          </p:cNvCxnSpPr>
          <p:nvPr/>
        </p:nvCxnSpPr>
        <p:spPr>
          <a:xfrm flipH="1">
            <a:off x="619928" y="5435578"/>
            <a:ext cx="212920" cy="411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CCA9397C-28CF-DEC9-BF72-587E39A49A6C}"/>
              </a:ext>
            </a:extLst>
          </p:cNvPr>
          <p:cNvSpPr/>
          <p:nvPr/>
        </p:nvSpPr>
        <p:spPr>
          <a:xfrm>
            <a:off x="10230162" y="380060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481742-2965-780D-03EA-B521C679BF0F}"/>
              </a:ext>
            </a:extLst>
          </p:cNvPr>
          <p:cNvSpPr/>
          <p:nvPr/>
        </p:nvSpPr>
        <p:spPr>
          <a:xfrm>
            <a:off x="9033327" y="272933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7FC2053-9785-4E23-D875-66166D9D6202}"/>
              </a:ext>
            </a:extLst>
          </p:cNvPr>
          <p:cNvSpPr/>
          <p:nvPr/>
        </p:nvSpPr>
        <p:spPr>
          <a:xfrm>
            <a:off x="7633583" y="396782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2F9353A-A884-1039-109B-0F6B97316535}"/>
              </a:ext>
            </a:extLst>
          </p:cNvPr>
          <p:cNvCxnSpPr>
            <a:cxnSpLocks/>
            <a:stCxn id="46" idx="4"/>
            <a:endCxn id="55" idx="0"/>
          </p:cNvCxnSpPr>
          <p:nvPr/>
        </p:nvCxnSpPr>
        <p:spPr>
          <a:xfrm flipH="1">
            <a:off x="10053625" y="4644369"/>
            <a:ext cx="598418" cy="404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32A79D6-6C8C-CFF6-18F6-B62E100D15FE}"/>
              </a:ext>
            </a:extLst>
          </p:cNvPr>
          <p:cNvCxnSpPr>
            <a:cxnSpLocks/>
            <a:stCxn id="47" idx="3"/>
            <a:endCxn id="48" idx="7"/>
          </p:cNvCxnSpPr>
          <p:nvPr/>
        </p:nvCxnSpPr>
        <p:spPr>
          <a:xfrm flipH="1">
            <a:off x="8353778" y="3449532"/>
            <a:ext cx="803115" cy="6418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loud 50">
            <a:extLst>
              <a:ext uri="{FF2B5EF4-FFF2-40B4-BE49-F238E27FC236}">
                <a16:creationId xmlns:a16="http://schemas.microsoft.com/office/drawing/2014/main" id="{48728A0C-E0F2-6C57-7BB5-47E48BABB413}"/>
              </a:ext>
            </a:extLst>
          </p:cNvPr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B516501-143A-1965-40BC-9E4D5BFED050}"/>
              </a:ext>
            </a:extLst>
          </p:cNvPr>
          <p:cNvCxnSpPr>
            <a:endCxn id="47" idx="1"/>
          </p:cNvCxnSpPr>
          <p:nvPr/>
        </p:nvCxnSpPr>
        <p:spPr>
          <a:xfrm>
            <a:off x="7823783" y="2285541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D6EDF4AF-8FD6-C4B4-EDB4-B940B97A6573}"/>
              </a:ext>
            </a:extLst>
          </p:cNvPr>
          <p:cNvSpPr/>
          <p:nvPr/>
        </p:nvSpPr>
        <p:spPr>
          <a:xfrm>
            <a:off x="10631528" y="4914631"/>
            <a:ext cx="1344674" cy="1453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D515FE3-AC05-A797-761B-AC1660D613CD}"/>
              </a:ext>
            </a:extLst>
          </p:cNvPr>
          <p:cNvCxnSpPr>
            <a:cxnSpLocks/>
            <a:stCxn id="46" idx="4"/>
            <a:endCxn id="53" idx="0"/>
          </p:cNvCxnSpPr>
          <p:nvPr/>
        </p:nvCxnSpPr>
        <p:spPr>
          <a:xfrm>
            <a:off x="10652043" y="4644369"/>
            <a:ext cx="651822" cy="2702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E2C06BF0-20A6-DA80-9026-34F1FEB7ABFA}"/>
              </a:ext>
            </a:extLst>
          </p:cNvPr>
          <p:cNvSpPr/>
          <p:nvPr/>
        </p:nvSpPr>
        <p:spPr>
          <a:xfrm>
            <a:off x="9516671" y="5048647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B4DFEB4-D086-C7A0-E40B-D9727C339A3A}"/>
              </a:ext>
            </a:extLst>
          </p:cNvPr>
          <p:cNvCxnSpPr>
            <a:cxnSpLocks/>
            <a:stCxn id="47" idx="5"/>
            <a:endCxn id="46" idx="1"/>
          </p:cNvCxnSpPr>
          <p:nvPr/>
        </p:nvCxnSpPr>
        <p:spPr>
          <a:xfrm>
            <a:off x="9753522" y="3449532"/>
            <a:ext cx="600206" cy="474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5563B1C8-BBBD-80A5-9693-3C58B6885A04}"/>
              </a:ext>
            </a:extLst>
          </p:cNvPr>
          <p:cNvSpPr/>
          <p:nvPr/>
        </p:nvSpPr>
        <p:spPr>
          <a:xfrm>
            <a:off x="6837069" y="5390218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270F5E99-2625-7FEF-C47F-E84772C3070D}"/>
              </a:ext>
            </a:extLst>
          </p:cNvPr>
          <p:cNvSpPr/>
          <p:nvPr/>
        </p:nvSpPr>
        <p:spPr>
          <a:xfrm>
            <a:off x="8146458" y="5390218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D3CFBDC-5CD9-9CD8-2D3E-A3D0279B5B0C}"/>
              </a:ext>
            </a:extLst>
          </p:cNvPr>
          <p:cNvCxnSpPr>
            <a:stCxn id="48" idx="5"/>
            <a:endCxn id="58" idx="0"/>
          </p:cNvCxnSpPr>
          <p:nvPr/>
        </p:nvCxnSpPr>
        <p:spPr>
          <a:xfrm>
            <a:off x="8353778" y="4688022"/>
            <a:ext cx="329634" cy="7021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D151D1A-2BA1-D5A6-0ED8-74291C7434D1}"/>
              </a:ext>
            </a:extLst>
          </p:cNvPr>
          <p:cNvCxnSpPr>
            <a:stCxn id="48" idx="3"/>
            <a:endCxn id="57" idx="0"/>
          </p:cNvCxnSpPr>
          <p:nvPr/>
        </p:nvCxnSpPr>
        <p:spPr>
          <a:xfrm flipH="1">
            <a:off x="7374023" y="4688022"/>
            <a:ext cx="383126" cy="7021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9EA70923-18D8-8975-6DF2-85819065C0B4}"/>
              </a:ext>
            </a:extLst>
          </p:cNvPr>
          <p:cNvSpPr/>
          <p:nvPr/>
        </p:nvSpPr>
        <p:spPr>
          <a:xfrm>
            <a:off x="8462627" y="1452260"/>
            <a:ext cx="3757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BALANCED</a:t>
            </a:r>
          </a:p>
          <a:p>
            <a:r>
              <a:rPr lang="en-US" sz="2400" dirty="0"/>
              <a:t>Subtrees are equal heights</a:t>
            </a:r>
          </a:p>
        </p:txBody>
      </p:sp>
      <p:sp>
        <p:nvSpPr>
          <p:cNvPr id="80" name="Flowchart: Alternate Process 79">
            <a:extLst>
              <a:ext uri="{FF2B5EF4-FFF2-40B4-BE49-F238E27FC236}">
                <a16:creationId xmlns:a16="http://schemas.microsoft.com/office/drawing/2014/main" id="{9FA391E0-ED93-1568-C660-0F3D28109DAA}"/>
              </a:ext>
            </a:extLst>
          </p:cNvPr>
          <p:cNvSpPr/>
          <p:nvPr/>
        </p:nvSpPr>
        <p:spPr>
          <a:xfrm>
            <a:off x="605856" y="5559144"/>
            <a:ext cx="1073907" cy="48083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Insertion here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F3EF9D1-7F6A-F518-D56D-D59663BBCD03}"/>
              </a:ext>
            </a:extLst>
          </p:cNvPr>
          <p:cNvSpPr/>
          <p:nvPr/>
        </p:nvSpPr>
        <p:spPr>
          <a:xfrm>
            <a:off x="2592733" y="2790309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Arrow: Circular 81">
            <a:extLst>
              <a:ext uri="{FF2B5EF4-FFF2-40B4-BE49-F238E27FC236}">
                <a16:creationId xmlns:a16="http://schemas.microsoft.com/office/drawing/2014/main" id="{FE8712DB-7B25-D6BA-E53F-D763D8950B0F}"/>
              </a:ext>
            </a:extLst>
          </p:cNvPr>
          <p:cNvSpPr/>
          <p:nvPr/>
        </p:nvSpPr>
        <p:spPr>
          <a:xfrm>
            <a:off x="2727144" y="3680484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Gets More Complicated</a:t>
            </a:r>
          </a:p>
        </p:txBody>
      </p:sp>
      <p:sp>
        <p:nvSpPr>
          <p:cNvPr id="4" name="Oval 3"/>
          <p:cNvSpPr/>
          <p:nvPr/>
        </p:nvSpPr>
        <p:spPr>
          <a:xfrm>
            <a:off x="978702" y="173772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88185" y="291014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98897" y="433209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Arrow Connector 6"/>
          <p:cNvCxnSpPr>
            <a:stCxn id="4" idx="5"/>
            <a:endCxn id="5" idx="1"/>
          </p:cNvCxnSpPr>
          <p:nvPr/>
        </p:nvCxnSpPr>
        <p:spPr>
          <a:xfrm>
            <a:off x="1698897" y="2457922"/>
            <a:ext cx="712854" cy="575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6" idx="0"/>
          </p:cNvCxnSpPr>
          <p:nvPr/>
        </p:nvCxnSpPr>
        <p:spPr>
          <a:xfrm flipH="1">
            <a:off x="2120778" y="3630343"/>
            <a:ext cx="290973" cy="7017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190896"/>
            <a:ext cx="6366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Can’t do a left rotation</a:t>
            </a:r>
          </a:p>
          <a:p>
            <a:r>
              <a:rPr lang="en-US" sz="2800" dirty="0"/>
              <a:t>Do a “right” rotation around 3 first.</a:t>
            </a:r>
          </a:p>
          <a:p>
            <a:r>
              <a:rPr lang="en-US" sz="2800" dirty="0"/>
              <a:t>i.e. 3 is x, 2 is y, (null is z) from last slide.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88203" y="1737727"/>
            <a:ext cx="3001741" cy="3359100"/>
            <a:chOff x="4488203" y="1737727"/>
            <a:chExt cx="3001741" cy="3359100"/>
          </a:xfrm>
        </p:grpSpPr>
        <p:sp>
          <p:nvSpPr>
            <p:cNvPr id="15" name="Oval 14"/>
            <p:cNvSpPr/>
            <p:nvPr/>
          </p:nvSpPr>
          <p:spPr>
            <a:xfrm>
              <a:off x="4488203" y="1737727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646183" y="425306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450372" y="3033714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8" name="Straight Arrow Connector 17"/>
            <p:cNvCxnSpPr>
              <a:stCxn id="15" idx="5"/>
            </p:cNvCxnSpPr>
            <p:nvPr/>
          </p:nvCxnSpPr>
          <p:spPr>
            <a:xfrm>
              <a:off x="5208398" y="2457922"/>
              <a:ext cx="483948" cy="583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5"/>
              <a:endCxn id="16" idx="1"/>
            </p:cNvCxnSpPr>
            <p:nvPr/>
          </p:nvCxnSpPr>
          <p:spPr>
            <a:xfrm>
              <a:off x="6170567" y="3753909"/>
              <a:ext cx="599182" cy="6227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294134" y="5033839"/>
            <a:ext cx="561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 longer subtree is right-&gt;right of imbalance, do a left rotation around 1.</a:t>
            </a:r>
          </a:p>
          <a:p>
            <a:r>
              <a:rPr lang="en-US" sz="2800" dirty="0"/>
              <a:t>1 is x, 2 is y, 3 is z from 2 slides ago.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823596" y="2180364"/>
            <a:ext cx="2997211" cy="2072702"/>
            <a:chOff x="7110126" y="3417200"/>
            <a:chExt cx="2997211" cy="2072702"/>
          </a:xfrm>
        </p:grpSpPr>
        <p:sp>
          <p:nvSpPr>
            <p:cNvPr id="29" name="Oval 2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32" name="Straight Arrow Connector 31"/>
            <p:cNvCxnSpPr>
              <a:stCxn id="3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5"/>
              <a:endCxn id="31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015784" y="1176158"/>
            <a:ext cx="236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Insertion happened to right-&gt;left of imbalance.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CF5988-43B6-4467-FAEF-A5F2744CD10A}"/>
              </a:ext>
            </a:extLst>
          </p:cNvPr>
          <p:cNvSpPr/>
          <p:nvPr/>
        </p:nvSpPr>
        <p:spPr>
          <a:xfrm>
            <a:off x="955494" y="1701189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6925C28B-A2E0-EF6B-37B8-D943BAF78B82}"/>
              </a:ext>
            </a:extLst>
          </p:cNvPr>
          <p:cNvSpPr/>
          <p:nvPr/>
        </p:nvSpPr>
        <p:spPr>
          <a:xfrm>
            <a:off x="2454554" y="3721948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1588BAFF-0DE4-196B-2BFA-6505DC9973D4}"/>
              </a:ext>
            </a:extLst>
          </p:cNvPr>
          <p:cNvSpPr/>
          <p:nvPr/>
        </p:nvSpPr>
        <p:spPr>
          <a:xfrm rot="10800000" flipV="1">
            <a:off x="4570688" y="2563537"/>
            <a:ext cx="651824" cy="706184"/>
          </a:xfrm>
          <a:prstGeom prst="circularArrow">
            <a:avLst>
              <a:gd name="adj1" fmla="val 17072"/>
              <a:gd name="adj2" fmla="val 1007342"/>
              <a:gd name="adj3" fmla="val 21071436"/>
              <a:gd name="adj4" fmla="val 10800000"/>
              <a:gd name="adj5" fmla="val 219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7C75C-F124-775E-5310-2908AEB38681}"/>
              </a:ext>
            </a:extLst>
          </p:cNvPr>
          <p:cNvSpPr/>
          <p:nvPr/>
        </p:nvSpPr>
        <p:spPr>
          <a:xfrm>
            <a:off x="4464995" y="1701188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27" grpId="0"/>
      <p:bldP spid="34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Left Rotation</a:t>
            </a:r>
          </a:p>
        </p:txBody>
      </p:sp>
      <p:sp>
        <p:nvSpPr>
          <p:cNvPr id="4" name="Oval 3"/>
          <p:cNvSpPr/>
          <p:nvPr/>
        </p:nvSpPr>
        <p:spPr>
          <a:xfrm>
            <a:off x="2474671" y="27375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560465" y="371260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z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017567" y="47657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7" name="Straight Arrow Connector 6"/>
          <p:cNvCxnSpPr>
            <a:stCxn id="4" idx="5"/>
            <a:endCxn id="5" idx="1"/>
          </p:cNvCxnSpPr>
          <p:nvPr/>
        </p:nvCxnSpPr>
        <p:spPr>
          <a:xfrm>
            <a:off x="3194866" y="3457702"/>
            <a:ext cx="489165" cy="378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3439448" y="4512383"/>
            <a:ext cx="239000" cy="253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2113803" y="2375895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89962" y="4061117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12" name="Straight Arrow Connector 11"/>
          <p:cNvCxnSpPr>
            <a:stCxn id="4" idx="3"/>
            <a:endCxn id="11" idx="0"/>
          </p:cNvCxnSpPr>
          <p:nvPr/>
        </p:nvCxnSpPr>
        <p:spPr>
          <a:xfrm flipH="1">
            <a:off x="1262299" y="3457702"/>
            <a:ext cx="1335938" cy="603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286667" y="5862481"/>
            <a:ext cx="1073907" cy="81602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6" idx="3"/>
            <a:endCxn id="13" idx="0"/>
          </p:cNvCxnSpPr>
          <p:nvPr/>
        </p:nvCxnSpPr>
        <p:spPr>
          <a:xfrm flipH="1">
            <a:off x="2823621" y="5485947"/>
            <a:ext cx="317512" cy="376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3454208" y="579200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4055274" y="4696161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>
            <a:off x="4347645" y="4363207"/>
            <a:ext cx="244583" cy="332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5"/>
            <a:endCxn id="15" idx="0"/>
          </p:cNvCxnSpPr>
          <p:nvPr/>
        </p:nvCxnSpPr>
        <p:spPr>
          <a:xfrm>
            <a:off x="3737762" y="5485947"/>
            <a:ext cx="253400" cy="306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20059" y="25451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1" name="Oval 40"/>
          <p:cNvSpPr/>
          <p:nvPr/>
        </p:nvSpPr>
        <p:spPr>
          <a:xfrm>
            <a:off x="10070265" y="337718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2" name="Oval 41"/>
          <p:cNvSpPr/>
          <p:nvPr/>
        </p:nvSpPr>
        <p:spPr>
          <a:xfrm>
            <a:off x="10675383" y="449878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3" name="Straight Arrow Connector 42"/>
          <p:cNvCxnSpPr>
            <a:cxnSpLocks/>
            <a:stCxn id="40" idx="5"/>
            <a:endCxn id="41" idx="1"/>
          </p:cNvCxnSpPr>
          <p:nvPr/>
        </p:nvCxnSpPr>
        <p:spPr>
          <a:xfrm>
            <a:off x="9840254" y="3265383"/>
            <a:ext cx="353577" cy="235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41" idx="5"/>
            <a:endCxn id="42" idx="0"/>
          </p:cNvCxnSpPr>
          <p:nvPr/>
        </p:nvCxnSpPr>
        <p:spPr>
          <a:xfrm>
            <a:off x="10790460" y="4097376"/>
            <a:ext cx="306804" cy="401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44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46" name="Straight Arrow Connector 45"/>
          <p:cNvCxnSpPr>
            <a:cxnSpLocks/>
            <a:endCxn id="40" idx="1"/>
          </p:cNvCxnSpPr>
          <p:nvPr/>
        </p:nvCxnSpPr>
        <p:spPr>
          <a:xfrm>
            <a:off x="8075040" y="2072422"/>
            <a:ext cx="1168585" cy="5963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7312963" y="4393685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48" name="Straight Arrow Connector 47"/>
          <p:cNvCxnSpPr>
            <a:stCxn id="40" idx="3"/>
            <a:endCxn id="47" idx="0"/>
          </p:cNvCxnSpPr>
          <p:nvPr/>
        </p:nvCxnSpPr>
        <p:spPr>
          <a:xfrm flipH="1">
            <a:off x="7985300" y="3265383"/>
            <a:ext cx="1258325" cy="1128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8943135" y="4920662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0" name="Straight Arrow Connector 49"/>
          <p:cNvCxnSpPr>
            <a:cxnSpLocks/>
            <a:stCxn id="41" idx="3"/>
            <a:endCxn id="49" idx="0"/>
          </p:cNvCxnSpPr>
          <p:nvPr/>
        </p:nvCxnSpPr>
        <p:spPr>
          <a:xfrm flipH="1">
            <a:off x="9480089" y="4097376"/>
            <a:ext cx="713742" cy="823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9905333" y="5831696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2" name="Isosceles Triangle 51"/>
          <p:cNvSpPr/>
          <p:nvPr/>
        </p:nvSpPr>
        <p:spPr>
          <a:xfrm>
            <a:off x="11032503" y="582306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3" name="Straight Arrow Connector 52"/>
          <p:cNvCxnSpPr>
            <a:stCxn id="42" idx="5"/>
            <a:endCxn id="52" idx="0"/>
          </p:cNvCxnSpPr>
          <p:nvPr/>
        </p:nvCxnSpPr>
        <p:spPr>
          <a:xfrm>
            <a:off x="11395578" y="5218977"/>
            <a:ext cx="173879" cy="6040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3"/>
            <a:endCxn id="51" idx="0"/>
          </p:cNvCxnSpPr>
          <p:nvPr/>
        </p:nvCxnSpPr>
        <p:spPr>
          <a:xfrm flipH="1">
            <a:off x="10442287" y="5218977"/>
            <a:ext cx="356662" cy="612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Right subtree is 2 longer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03414" y="3119123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Left subtree is </a:t>
            </a:r>
          </a:p>
          <a:p>
            <a:r>
              <a:rPr lang="en-US" sz="2800" dirty="0"/>
              <a:t> 1 longer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7B59DF-0A1E-35D0-8BA2-91E1503B99F8}"/>
              </a:ext>
            </a:extLst>
          </p:cNvPr>
          <p:cNvSpPr/>
          <p:nvPr/>
        </p:nvSpPr>
        <p:spPr>
          <a:xfrm>
            <a:off x="8977468" y="1117241"/>
            <a:ext cx="259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Still Unbalanced</a:t>
            </a:r>
          </a:p>
          <a:p>
            <a:r>
              <a:rPr lang="en-US" sz="2400" dirty="0"/>
              <a:t>Did right rotation around y.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F33ABC-3D48-2AD7-1852-BF73DD52D0B3}"/>
              </a:ext>
            </a:extLst>
          </p:cNvPr>
          <p:cNvSpPr/>
          <p:nvPr/>
        </p:nvSpPr>
        <p:spPr>
          <a:xfrm>
            <a:off x="2450120" y="2729390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49E526-59C1-1BD1-4262-D414A1F56D6A}"/>
              </a:ext>
            </a:extLst>
          </p:cNvPr>
          <p:cNvSpPr/>
          <p:nvPr/>
        </p:nvSpPr>
        <p:spPr>
          <a:xfrm>
            <a:off x="9080959" y="2518000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Circular 37">
            <a:extLst>
              <a:ext uri="{FF2B5EF4-FFF2-40B4-BE49-F238E27FC236}">
                <a16:creationId xmlns:a16="http://schemas.microsoft.com/office/drawing/2014/main" id="{000B7703-48B2-0770-1287-4B2973F665D1}"/>
              </a:ext>
            </a:extLst>
          </p:cNvPr>
          <p:cNvSpPr/>
          <p:nvPr/>
        </p:nvSpPr>
        <p:spPr>
          <a:xfrm>
            <a:off x="3729362" y="4477772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50A97577-0797-46E6-4095-D57D11B588DD}"/>
              </a:ext>
            </a:extLst>
          </p:cNvPr>
          <p:cNvSpPr/>
          <p:nvPr/>
        </p:nvSpPr>
        <p:spPr>
          <a:xfrm>
            <a:off x="2883296" y="5707237"/>
            <a:ext cx="1073907" cy="48083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Insertion here</a:t>
            </a:r>
          </a:p>
        </p:txBody>
      </p:sp>
    </p:spTree>
    <p:extLst>
      <p:ext uri="{BB962C8B-B14F-4D97-AF65-F5344CB8AC3E}">
        <p14:creationId xmlns:p14="http://schemas.microsoft.com/office/powerpoint/2010/main" val="41643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10EF1-391F-3154-DB69-7D0679E7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CF32-80B9-9A25-4D08-9408A142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Left Rotation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85E48D-4704-0DFD-6598-F62E55395325}"/>
              </a:ext>
            </a:extLst>
          </p:cNvPr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C6E0559-26A3-7D11-9405-7357EA6B322C}"/>
              </a:ext>
            </a:extLst>
          </p:cNvPr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A41E6CB-052A-0FC2-0364-9A49316D5F8E}"/>
              </a:ext>
            </a:extLst>
          </p:cNvPr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7022AE0-0154-2E55-D908-EA6BDA119ACF}"/>
              </a:ext>
            </a:extLst>
          </p:cNvPr>
          <p:cNvCxnSpPr>
            <a:stCxn id="40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D4F512D-050A-F291-0ABD-F4E4947AE800}"/>
              </a:ext>
            </a:extLst>
          </p:cNvPr>
          <p:cNvCxnSpPr>
            <a:stCxn id="41" idx="5"/>
            <a:endCxn id="42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44">
            <a:extLst>
              <a:ext uri="{FF2B5EF4-FFF2-40B4-BE49-F238E27FC236}">
                <a16:creationId xmlns:a16="http://schemas.microsoft.com/office/drawing/2014/main" id="{A214919F-568B-F0EF-3B07-39303477D9AC}"/>
              </a:ext>
            </a:extLst>
          </p:cNvPr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52C2F53-E644-5639-A7B2-B02F0501408F}"/>
              </a:ext>
            </a:extLst>
          </p:cNvPr>
          <p:cNvCxnSpPr>
            <a:endCxn id="41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F7E29DD7-129E-C81F-EF39-5550DD230766}"/>
              </a:ext>
            </a:extLst>
          </p:cNvPr>
          <p:cNvSpPr/>
          <p:nvPr/>
        </p:nvSpPr>
        <p:spPr>
          <a:xfrm>
            <a:off x="7312963" y="4393685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8C15321-E1B8-5EC6-D9BD-EC5F959B792D}"/>
              </a:ext>
            </a:extLst>
          </p:cNvPr>
          <p:cNvCxnSpPr>
            <a:stCxn id="40" idx="3"/>
            <a:endCxn id="47" idx="0"/>
          </p:cNvCxnSpPr>
          <p:nvPr/>
        </p:nvCxnSpPr>
        <p:spPr>
          <a:xfrm flipH="1">
            <a:off x="7985300" y="4147446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87EA16C8-9A0B-B677-854B-7B112C0FF36D}"/>
              </a:ext>
            </a:extLst>
          </p:cNvPr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D36ADA-2D7C-71AA-F5DC-44BBE40520D1}"/>
              </a:ext>
            </a:extLst>
          </p:cNvPr>
          <p:cNvCxnSpPr>
            <a:endCxn id="40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F158F857-EF1D-E612-48F7-BF7AED32A6A9}"/>
              </a:ext>
            </a:extLst>
          </p:cNvPr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7077DB31-2BAD-0F6D-057C-91E8DDE1D3E9}"/>
              </a:ext>
            </a:extLst>
          </p:cNvPr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3F5BA6F-4BF2-AB9E-25D3-6C4EC158290B}"/>
              </a:ext>
            </a:extLst>
          </p:cNvPr>
          <p:cNvCxnSpPr>
            <a:stCxn id="42" idx="5"/>
            <a:endCxn id="52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4B58512-8D1D-4B5A-1532-ED134929F8F9}"/>
              </a:ext>
            </a:extLst>
          </p:cNvPr>
          <p:cNvCxnSpPr>
            <a:stCxn id="42" idx="3"/>
            <a:endCxn id="51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607B0-2EC7-2473-2340-58BAA9178ED4}"/>
              </a:ext>
            </a:extLst>
          </p:cNvPr>
          <p:cNvSpPr/>
          <p:nvPr/>
        </p:nvSpPr>
        <p:spPr>
          <a:xfrm>
            <a:off x="8977468" y="1117241"/>
            <a:ext cx="259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Now do left rotation around x</a:t>
            </a:r>
            <a:br>
              <a:rPr lang="en-US" sz="2400" dirty="0"/>
            </a:br>
            <a:r>
              <a:rPr lang="en-US" sz="2400" dirty="0"/>
              <a:t>Balanced!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676204-C3C7-02E8-EE8C-4C39090512CA}"/>
              </a:ext>
            </a:extLst>
          </p:cNvPr>
          <p:cNvSpPr/>
          <p:nvPr/>
        </p:nvSpPr>
        <p:spPr>
          <a:xfrm>
            <a:off x="3371998" y="258544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7DD8688-D3AF-D7A2-C7BE-3E40B575E443}"/>
              </a:ext>
            </a:extLst>
          </p:cNvPr>
          <p:cNvSpPr/>
          <p:nvPr/>
        </p:nvSpPr>
        <p:spPr>
          <a:xfrm>
            <a:off x="4322204" y="341743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54C1DFE-7793-DAE6-A088-4E142B96C7F1}"/>
              </a:ext>
            </a:extLst>
          </p:cNvPr>
          <p:cNvSpPr/>
          <p:nvPr/>
        </p:nvSpPr>
        <p:spPr>
          <a:xfrm>
            <a:off x="4927322" y="453904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FDF89D5-617A-AF8F-22DF-8FCED6C054A4}"/>
              </a:ext>
            </a:extLst>
          </p:cNvPr>
          <p:cNvCxnSpPr>
            <a:cxnSpLocks/>
            <a:stCxn id="34" idx="5"/>
            <a:endCxn id="35" idx="1"/>
          </p:cNvCxnSpPr>
          <p:nvPr/>
        </p:nvCxnSpPr>
        <p:spPr>
          <a:xfrm>
            <a:off x="4092193" y="3305641"/>
            <a:ext cx="353577" cy="235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48C626B-E49C-F47E-C0C7-7AB1A6BE0500}"/>
              </a:ext>
            </a:extLst>
          </p:cNvPr>
          <p:cNvCxnSpPr>
            <a:cxnSpLocks/>
            <a:stCxn id="35" idx="5"/>
            <a:endCxn id="36" idx="0"/>
          </p:cNvCxnSpPr>
          <p:nvPr/>
        </p:nvCxnSpPr>
        <p:spPr>
          <a:xfrm>
            <a:off x="5042399" y="4137634"/>
            <a:ext cx="306804" cy="401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38">
            <a:extLst>
              <a:ext uri="{FF2B5EF4-FFF2-40B4-BE49-F238E27FC236}">
                <a16:creationId xmlns:a16="http://schemas.microsoft.com/office/drawing/2014/main" id="{EF150744-7768-4B41-37E3-9189301CA400}"/>
              </a:ext>
            </a:extLst>
          </p:cNvPr>
          <p:cNvSpPr/>
          <p:nvPr/>
        </p:nvSpPr>
        <p:spPr>
          <a:xfrm>
            <a:off x="56043" y="1082118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CA2FDD8-5A42-A84D-75C8-EF304DCAFF6C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2326979" y="2112680"/>
            <a:ext cx="1168585" cy="5963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0F2A1714-334B-8446-051F-D69F0514AFD9}"/>
              </a:ext>
            </a:extLst>
          </p:cNvPr>
          <p:cNvSpPr/>
          <p:nvPr/>
        </p:nvSpPr>
        <p:spPr>
          <a:xfrm>
            <a:off x="1564902" y="4433943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9AB75AA-0CD3-795D-D0FB-721ECDF02667}"/>
              </a:ext>
            </a:extLst>
          </p:cNvPr>
          <p:cNvCxnSpPr>
            <a:stCxn id="34" idx="3"/>
            <a:endCxn id="59" idx="0"/>
          </p:cNvCxnSpPr>
          <p:nvPr/>
        </p:nvCxnSpPr>
        <p:spPr>
          <a:xfrm flipH="1">
            <a:off x="2237239" y="3305641"/>
            <a:ext cx="1258325" cy="1128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4AB96E6E-0561-9C6D-52FF-681973202514}"/>
              </a:ext>
            </a:extLst>
          </p:cNvPr>
          <p:cNvSpPr/>
          <p:nvPr/>
        </p:nvSpPr>
        <p:spPr>
          <a:xfrm>
            <a:off x="3195074" y="496092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CBD239A-B1E1-B1D1-B878-A7344FBBA184}"/>
              </a:ext>
            </a:extLst>
          </p:cNvPr>
          <p:cNvCxnSpPr>
            <a:cxnSpLocks/>
            <a:stCxn id="35" idx="3"/>
            <a:endCxn id="61" idx="0"/>
          </p:cNvCxnSpPr>
          <p:nvPr/>
        </p:nvCxnSpPr>
        <p:spPr>
          <a:xfrm flipH="1">
            <a:off x="3732028" y="4137634"/>
            <a:ext cx="713742" cy="823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F6221DAC-9207-73E6-B0E9-77914D45C9F8}"/>
              </a:ext>
            </a:extLst>
          </p:cNvPr>
          <p:cNvSpPr/>
          <p:nvPr/>
        </p:nvSpPr>
        <p:spPr>
          <a:xfrm>
            <a:off x="4157272" y="5871954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24903159-B0B6-70E1-7FF3-FE830C6AFECE}"/>
              </a:ext>
            </a:extLst>
          </p:cNvPr>
          <p:cNvSpPr/>
          <p:nvPr/>
        </p:nvSpPr>
        <p:spPr>
          <a:xfrm>
            <a:off x="5284442" y="5863327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75E2EB1-0B56-D736-7F24-C678F7547860}"/>
              </a:ext>
            </a:extLst>
          </p:cNvPr>
          <p:cNvCxnSpPr>
            <a:stCxn id="36" idx="5"/>
            <a:endCxn id="64" idx="0"/>
          </p:cNvCxnSpPr>
          <p:nvPr/>
        </p:nvCxnSpPr>
        <p:spPr>
          <a:xfrm>
            <a:off x="5647517" y="5259235"/>
            <a:ext cx="173879" cy="6040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63FA62-F461-3497-8037-FDEE2DFA06F6}"/>
              </a:ext>
            </a:extLst>
          </p:cNvPr>
          <p:cNvCxnSpPr>
            <a:stCxn id="36" idx="3"/>
            <a:endCxn id="63" idx="0"/>
          </p:cNvCxnSpPr>
          <p:nvPr/>
        </p:nvCxnSpPr>
        <p:spPr>
          <a:xfrm flipH="1">
            <a:off x="4694226" y="5259235"/>
            <a:ext cx="356662" cy="612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1DCEF8AF-0E4B-40D9-E70F-1A1619C9649E}"/>
              </a:ext>
            </a:extLst>
          </p:cNvPr>
          <p:cNvSpPr/>
          <p:nvPr/>
        </p:nvSpPr>
        <p:spPr>
          <a:xfrm>
            <a:off x="3229407" y="1157499"/>
            <a:ext cx="259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Still Unbalanced</a:t>
            </a:r>
          </a:p>
          <a:p>
            <a:r>
              <a:rPr lang="en-US" sz="2400" dirty="0"/>
              <a:t>Did right rotation around y.</a:t>
            </a:r>
          </a:p>
        </p:txBody>
      </p:sp>
      <p:sp>
        <p:nvSpPr>
          <p:cNvPr id="68" name="Arrow: Circular 67">
            <a:extLst>
              <a:ext uri="{FF2B5EF4-FFF2-40B4-BE49-F238E27FC236}">
                <a16:creationId xmlns:a16="http://schemas.microsoft.com/office/drawing/2014/main" id="{7BD436D6-B48D-9EF1-31D5-B8BD018AB013}"/>
              </a:ext>
            </a:extLst>
          </p:cNvPr>
          <p:cNvSpPr/>
          <p:nvPr/>
        </p:nvSpPr>
        <p:spPr>
          <a:xfrm rot="10800000" flipV="1">
            <a:off x="3420793" y="3385410"/>
            <a:ext cx="651824" cy="706184"/>
          </a:xfrm>
          <a:prstGeom prst="circularArrow">
            <a:avLst>
              <a:gd name="adj1" fmla="val 17072"/>
              <a:gd name="adj2" fmla="val 1007342"/>
              <a:gd name="adj3" fmla="val 21071436"/>
              <a:gd name="adj4" fmla="val 10800000"/>
              <a:gd name="adj5" fmla="val 219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CBE993A-3F1F-C54F-2523-A84F82807C19}"/>
              </a:ext>
            </a:extLst>
          </p:cNvPr>
          <p:cNvSpPr/>
          <p:nvPr/>
        </p:nvSpPr>
        <p:spPr>
          <a:xfrm>
            <a:off x="3348791" y="2567138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Rotations</a:t>
            </a:r>
          </a:p>
        </p:txBody>
      </p:sp>
      <p:sp>
        <p:nvSpPr>
          <p:cNvPr id="4" name="Oval 3"/>
          <p:cNvSpPr/>
          <p:nvPr/>
        </p:nvSpPr>
        <p:spPr>
          <a:xfrm>
            <a:off x="1238045" y="24222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328686" y="15318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17551" y="249681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1958240" y="3142429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3048881" y="2252012"/>
            <a:ext cx="392236" cy="368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211947" y="3388668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10" name="Straight Arrow Connector 9"/>
          <p:cNvCxnSpPr>
            <a:stCxn id="4" idx="3"/>
            <a:endCxn id="9" idx="0"/>
          </p:cNvCxnSpPr>
          <p:nvPr/>
        </p:nvCxnSpPr>
        <p:spPr>
          <a:xfrm flipH="1">
            <a:off x="884284" y="3142429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1580004" y="3535893"/>
            <a:ext cx="1073907" cy="223955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12" name="Straight Arrow Connector 11"/>
          <p:cNvCxnSpPr>
            <a:endCxn id="4" idx="7"/>
          </p:cNvCxnSpPr>
          <p:nvPr/>
        </p:nvCxnSpPr>
        <p:spPr>
          <a:xfrm flipH="1">
            <a:off x="1958240" y="2152336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720325" y="3703334"/>
            <a:ext cx="1153911" cy="207211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019520" y="3703334"/>
            <a:ext cx="999598" cy="207211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15" name="Straight Arrow Connector 14"/>
          <p:cNvCxnSpPr>
            <a:stCxn id="6" idx="5"/>
            <a:endCxn id="14" idx="0"/>
          </p:cNvCxnSpPr>
          <p:nvPr/>
        </p:nvCxnSpPr>
        <p:spPr>
          <a:xfrm>
            <a:off x="4037746" y="3217006"/>
            <a:ext cx="481573" cy="48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13" idx="0"/>
          </p:cNvCxnSpPr>
          <p:nvPr/>
        </p:nvCxnSpPr>
        <p:spPr>
          <a:xfrm flipH="1">
            <a:off x="3297281" y="3217006"/>
            <a:ext cx="143836" cy="48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97257"/>
              </p:ext>
            </p:extLst>
          </p:nvPr>
        </p:nvGraphicFramePr>
        <p:xfrm>
          <a:off x="5181777" y="1267086"/>
          <a:ext cx="692118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Insert</a:t>
                      </a:r>
                      <a:r>
                        <a:rPr lang="en-US" sz="2400" baseline="0" dirty="0"/>
                        <a:t> location (relative to lowest imbalanced node)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Left subtree of left child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Single right rotation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Right subtree of left child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Double</a:t>
                      </a:r>
                      <a:r>
                        <a:rPr lang="en-US" sz="2400" baseline="0" dirty="0"/>
                        <a:t> (left-right) rotation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Left</a:t>
                      </a:r>
                      <a:r>
                        <a:rPr lang="en-US" sz="2400" baseline="0" dirty="0"/>
                        <a:t> subtree of right child (C)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Double (right-left) rotation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Right subtree of right child(D)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Single left rotation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574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950542" y="1655377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565058" y="2413934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6192575" y="3151651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6031216" y="287115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989291C-19F9-4D27-A8AF-F0DCF09DC839}"/>
              </a:ext>
            </a:extLst>
          </p:cNvPr>
          <p:cNvSpPr/>
          <p:nvPr/>
        </p:nvSpPr>
        <p:spPr>
          <a:xfrm>
            <a:off x="4950542" y="1591453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950542" y="1655377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1C3FC3C-5A73-4622-862E-446D1C88EB9C}"/>
              </a:ext>
            </a:extLst>
          </p:cNvPr>
          <p:cNvGrpSpPr/>
          <p:nvPr/>
        </p:nvGrpSpPr>
        <p:grpSpPr>
          <a:xfrm>
            <a:off x="5565058" y="2413934"/>
            <a:ext cx="1158459" cy="1268659"/>
            <a:chOff x="5565058" y="2413934"/>
            <a:chExt cx="1158459" cy="126865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C086F3-0421-48B6-9A8B-41110A4418C0}"/>
                </a:ext>
              </a:extLst>
            </p:cNvPr>
            <p:cNvSpPr/>
            <p:nvPr/>
          </p:nvSpPr>
          <p:spPr>
            <a:xfrm>
              <a:off x="5565058" y="2413934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D05EDF-1910-4756-A591-E1D6318EAEDA}"/>
                </a:ext>
              </a:extLst>
            </p:cNvPr>
            <p:cNvSpPr/>
            <p:nvPr/>
          </p:nvSpPr>
          <p:spPr>
            <a:xfrm>
              <a:off x="6192575" y="3151651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09591B-6E98-4406-9ACD-745C9429A357}"/>
                </a:ext>
              </a:extLst>
            </p:cNvPr>
            <p:cNvCxnSpPr/>
            <p:nvPr/>
          </p:nvCxnSpPr>
          <p:spPr>
            <a:xfrm>
              <a:off x="6031216" y="2871159"/>
              <a:ext cx="275303" cy="344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rrow: Circular 35">
            <a:extLst>
              <a:ext uri="{FF2B5EF4-FFF2-40B4-BE49-F238E27FC236}">
                <a16:creationId xmlns:a16="http://schemas.microsoft.com/office/drawing/2014/main" id="{6F0444F5-15F8-4F72-910A-6170ACD70435}"/>
              </a:ext>
            </a:extLst>
          </p:cNvPr>
          <p:cNvSpPr/>
          <p:nvPr/>
        </p:nvSpPr>
        <p:spPr>
          <a:xfrm flipH="1">
            <a:off x="4926400" y="2228020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6BB494-44AD-41D0-A83C-AE5FEF7DEE7C}"/>
              </a:ext>
            </a:extLst>
          </p:cNvPr>
          <p:cNvCxnSpPr>
            <a:cxnSpLocks/>
          </p:cNvCxnSpPr>
          <p:nvPr/>
        </p:nvCxnSpPr>
        <p:spPr>
          <a:xfrm flipH="1">
            <a:off x="4736389" y="2055955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F052C8A-8C22-4DDC-9DC9-3E628512AAC5}"/>
              </a:ext>
            </a:extLst>
          </p:cNvPr>
          <p:cNvSpPr/>
          <p:nvPr/>
        </p:nvSpPr>
        <p:spPr>
          <a:xfrm>
            <a:off x="4950542" y="1591453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1874 0.01828 C -0.02279 0.02222 -0.02748 0.0294 -0.0319 0.03796 C -0.03697 0.04791 -0.04023 0.05648 -0.04179 0.06389 L -0.04986 0.09815 " pathEditMode="relative" rAng="18720000" ptsTypes="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4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00521 -0.04074 C -0.00638 -0.04953 -0.00925 -0.05949 -0.01368 -0.06944 C -0.01875 -0.08032 -0.0237 -0.0875 -0.02813 -0.09074 L -0.04961 -0.10925 " pathEditMode="relative" rAng="13860000" ptsTypes="AAA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F3F0A-2C14-49BB-9B59-50EC197B0774}"/>
              </a:ext>
            </a:extLst>
          </p:cNvPr>
          <p:cNvSpPr/>
          <p:nvPr/>
        </p:nvSpPr>
        <p:spPr>
          <a:xfrm>
            <a:off x="5635089" y="3984209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971843" y="365909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90D367D-4D95-4166-85E4-523BC262678F}"/>
              </a:ext>
            </a:extLst>
          </p:cNvPr>
          <p:cNvSpPr/>
          <p:nvPr/>
        </p:nvSpPr>
        <p:spPr>
          <a:xfrm>
            <a:off x="6166031" y="3174526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F3F0A-2C14-49BB-9B59-50EC197B0774}"/>
              </a:ext>
            </a:extLst>
          </p:cNvPr>
          <p:cNvSpPr/>
          <p:nvPr/>
        </p:nvSpPr>
        <p:spPr>
          <a:xfrm>
            <a:off x="5635089" y="3984209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971843" y="365909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90D367D-4D95-4166-85E4-523BC262678F}"/>
              </a:ext>
            </a:extLst>
          </p:cNvPr>
          <p:cNvSpPr/>
          <p:nvPr/>
        </p:nvSpPr>
        <p:spPr>
          <a:xfrm>
            <a:off x="6166031" y="3174526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41" name="Arrow: Circular 40">
            <a:extLst>
              <a:ext uri="{FF2B5EF4-FFF2-40B4-BE49-F238E27FC236}">
                <a16:creationId xmlns:a16="http://schemas.microsoft.com/office/drawing/2014/main" id="{5F70E3A8-2CDE-4C34-874B-B33CA1268C4E}"/>
              </a:ext>
            </a:extLst>
          </p:cNvPr>
          <p:cNvSpPr/>
          <p:nvPr/>
        </p:nvSpPr>
        <p:spPr>
          <a:xfrm>
            <a:off x="6109494" y="3703144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DF4BCF-0ECC-4FE6-B41F-BE1D2B91D39F}"/>
              </a:ext>
            </a:extLst>
          </p:cNvPr>
          <p:cNvCxnSpPr/>
          <p:nvPr/>
        </p:nvCxnSpPr>
        <p:spPr>
          <a:xfrm>
            <a:off x="6610488" y="363752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03 -0.04121 C 0.00339 -0.04931 0.00599 -0.06065 0.00964 -0.07107 C 0.01394 -0.08311 0.01823 -0.09144 0.02253 -0.09653 L 0.0418 -0.11945 " pathEditMode="relative" rAng="18120000" ptsTypes="AAA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6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6.80879E-17 L 0.02318 0.01574 C 0.02839 0.01898 0.0336 0.02662 0.03737 0.03704 C 0.04219 0.04838 0.0457 0.0581 0.04544 0.06806 L 0.04792 0.11204 " pathEditMode="relative" rAng="3180000" ptsTypes="AAA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25996"/>
          </a:xfrm>
        </p:spPr>
        <p:txBody>
          <a:bodyPr>
            <a:normAutofit/>
          </a:bodyPr>
          <a:lstStyle/>
          <a:p>
            <a:r>
              <a:rPr lang="en-US" sz="2800" dirty="0"/>
              <a:t>What about BSTs?</a:t>
            </a:r>
          </a:p>
          <a:p>
            <a:r>
              <a:rPr lang="en-US" sz="2800" dirty="0"/>
              <a:t>Keys will have to be comparable.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Average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Worst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7168635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Average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110465" r="-20150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10465" r="-100898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901" t="-110465" r="-1201" b="-13139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Worst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212941" r="-20150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12941" r="-100898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901" t="-212941" r="-1201" b="-329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90465" y="4553339"/>
            <a:ext cx="10049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We’re in the same position we were in for heaps </a:t>
            </a:r>
          </a:p>
          <a:p>
            <a:r>
              <a:rPr lang="en-US" sz="2800" dirty="0"/>
              <a:t>BSTs are great on average, </a:t>
            </a:r>
          </a:p>
          <a:p>
            <a:r>
              <a:rPr lang="en-US" sz="2800" dirty="0"/>
              <a:t>but we need to avoid the worst case.</a:t>
            </a:r>
          </a:p>
        </p:txBody>
      </p:sp>
    </p:spTree>
    <p:extLst>
      <p:ext uri="{BB962C8B-B14F-4D97-AF65-F5344CB8AC3E}">
        <p14:creationId xmlns:p14="http://schemas.microsoft.com/office/powerpoint/2010/main" val="732074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332899" y="2790510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Circular 40">
            <a:extLst>
              <a:ext uri="{FF2B5EF4-FFF2-40B4-BE49-F238E27FC236}">
                <a16:creationId xmlns:a16="http://schemas.microsoft.com/office/drawing/2014/main" id="{5F70E3A8-2CDE-4C34-874B-B33CA1268C4E}"/>
              </a:ext>
            </a:extLst>
          </p:cNvPr>
          <p:cNvSpPr/>
          <p:nvPr/>
        </p:nvSpPr>
        <p:spPr>
          <a:xfrm flipH="1">
            <a:off x="5556086" y="2995363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BA7BD2-1CB9-4517-A4F0-7305DEA80AA6}"/>
              </a:ext>
            </a:extLst>
          </p:cNvPr>
          <p:cNvGrpSpPr/>
          <p:nvPr/>
        </p:nvGrpSpPr>
        <p:grpSpPr>
          <a:xfrm>
            <a:off x="6182719" y="3147155"/>
            <a:ext cx="1093538" cy="1334279"/>
            <a:chOff x="6182719" y="3147155"/>
            <a:chExt cx="1093538" cy="133427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CF3F0A-2C14-49BB-9B59-50EC197B0774}"/>
                </a:ext>
              </a:extLst>
            </p:cNvPr>
            <p:cNvSpPr/>
            <p:nvPr/>
          </p:nvSpPr>
          <p:spPr>
            <a:xfrm>
              <a:off x="6182719" y="3147155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0D367D-4D95-4166-85E4-523BC262678F}"/>
                </a:ext>
              </a:extLst>
            </p:cNvPr>
            <p:cNvSpPr/>
            <p:nvPr/>
          </p:nvSpPr>
          <p:spPr>
            <a:xfrm>
              <a:off x="6745315" y="3950492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1DF4BCF-0ECC-4FE6-B41F-BE1D2B91D39F}"/>
                </a:ext>
              </a:extLst>
            </p:cNvPr>
            <p:cNvCxnSpPr/>
            <p:nvPr/>
          </p:nvCxnSpPr>
          <p:spPr>
            <a:xfrm>
              <a:off x="6610488" y="3637523"/>
              <a:ext cx="275303" cy="344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02006 0.01852 C -0.02409 0.02153 -0.02917 0.02894 -0.03386 0.0375 C -0.0392 0.04723 -0.04271 0.05602 -0.0448 0.06389 L -0.05365 0.09862 " pathEditMode="relative" rAng="18840000" ptsTypes="AAA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43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0703 -0.03704 C -0.0082 -0.04468 -0.01146 -0.05533 -0.01536 -0.06482 C -0.02005 -0.07639 -0.02461 -0.08449 -0.02839 -0.08935 L -0.04609 -0.11273 " pathEditMode="relative" rAng="14040000" ptsTypes="AAA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Rebalancing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Assume we store in each node the height of its subtree.</a:t>
            </a:r>
          </a:p>
          <a:p>
            <a:r>
              <a:rPr lang="en-US" sz="2800" dirty="0"/>
              <a:t>How do we find an unbalanced node?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How many rotations might we have to do?</a:t>
            </a:r>
          </a:p>
        </p:txBody>
      </p:sp>
    </p:spTree>
    <p:extLst>
      <p:ext uri="{BB962C8B-B14F-4D97-AF65-F5344CB8AC3E}">
        <p14:creationId xmlns:p14="http://schemas.microsoft.com/office/powerpoint/2010/main" val="4290913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Rebalancing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Assume we store in each node the height of its subtree.</a:t>
            </a:r>
          </a:p>
          <a:p>
            <a:r>
              <a:rPr lang="en-US" sz="2800" dirty="0"/>
              <a:t>How do we find an unbalanced node?</a:t>
            </a:r>
          </a:p>
          <a:p>
            <a:pPr lvl="1"/>
            <a:r>
              <a:rPr lang="en-US" sz="2400" dirty="0"/>
              <a:t>Just go back up the tree from where we inserted.</a:t>
            </a:r>
          </a:p>
          <a:p>
            <a:endParaRPr lang="en-US" sz="2800" dirty="0"/>
          </a:p>
          <a:p>
            <a:r>
              <a:rPr lang="en-US" sz="2800" dirty="0"/>
              <a:t>How many rotations might we have to do?</a:t>
            </a:r>
          </a:p>
          <a:p>
            <a:pPr lvl="1"/>
            <a:r>
              <a:rPr lang="en-US" sz="2400" dirty="0"/>
              <a:t>Just a single or double rotation on the lowest unbalanced node. </a:t>
            </a:r>
          </a:p>
          <a:p>
            <a:pPr lvl="1"/>
            <a:r>
              <a:rPr lang="en-US" sz="2400" dirty="0"/>
              <a:t>A rotation will cause the subtree rooted where the rotation happens to have the same height it had before insertion.</a:t>
            </a:r>
          </a:p>
        </p:txBody>
      </p:sp>
    </p:spTree>
    <p:extLst>
      <p:ext uri="{BB962C8B-B14F-4D97-AF65-F5344CB8AC3E}">
        <p14:creationId xmlns:p14="http://schemas.microsoft.com/office/powerpoint/2010/main" val="4206050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848857-E9F0-99DB-8090-F2A9CFC0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Related Topics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AE947-7627-1228-E00E-10AAC127E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Lazy deletion, formally arguing that we have height log n</a:t>
            </a:r>
          </a:p>
        </p:txBody>
      </p:sp>
    </p:spTree>
    <p:extLst>
      <p:ext uri="{BB962C8B-B14F-4D97-AF65-F5344CB8AC3E}">
        <p14:creationId xmlns:p14="http://schemas.microsoft.com/office/powerpoint/2010/main" val="4150447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Lazy 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6757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Lazy Deletion: A general way to make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2800" dirty="0"/>
              <a:t>() more efficient. (specifically, as efficient as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sz="2800" dirty="0"/>
              <a:t>())</a:t>
            </a:r>
          </a:p>
          <a:p>
            <a:r>
              <a:rPr lang="en-US" sz="2800" dirty="0"/>
              <a:t>Don’t remove the entry from the structure, just “mark” it as deleted.</a:t>
            </a:r>
          </a:p>
          <a:p>
            <a:r>
              <a:rPr lang="en-US" sz="2800" dirty="0"/>
              <a:t>Benefits:</a:t>
            </a:r>
          </a:p>
          <a:p>
            <a:pPr lvl="1"/>
            <a:r>
              <a:rPr lang="en-US" sz="2400" dirty="0"/>
              <a:t>Much simpler to implement</a:t>
            </a:r>
          </a:p>
          <a:p>
            <a:pPr lvl="1"/>
            <a:r>
              <a:rPr lang="en-US" sz="2400" dirty="0"/>
              <a:t>More efficient to delete (no need to shift values on every single delete)</a:t>
            </a:r>
          </a:p>
          <a:p>
            <a:r>
              <a:rPr lang="en-US" sz="2800" dirty="0"/>
              <a:t>Drawbacks:</a:t>
            </a:r>
          </a:p>
          <a:p>
            <a:pPr lvl="1"/>
            <a:r>
              <a:rPr lang="en-US" sz="2400" dirty="0"/>
              <a:t>Extra space:</a:t>
            </a:r>
          </a:p>
          <a:p>
            <a:pPr lvl="2"/>
            <a:r>
              <a:rPr lang="en-US" sz="2400" dirty="0"/>
              <a:t>For the flag</a:t>
            </a:r>
          </a:p>
          <a:p>
            <a:pPr lvl="2"/>
            <a:r>
              <a:rPr lang="en-US" sz="2400" dirty="0"/>
              <a:t>More drastically, data structure grows with all insertions, not with the current number of items.</a:t>
            </a:r>
          </a:p>
          <a:p>
            <a:pPr lvl="1"/>
            <a:r>
              <a:rPr lang="en-US" sz="2400" dirty="0"/>
              <a:t>Sometimes makes other operations more complicated.</a:t>
            </a:r>
          </a:p>
          <a:p>
            <a:pPr lvl="1"/>
            <a:endParaRPr lang="en-US" sz="24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9CD6454-43DB-9A50-7468-C578BDF91296}"/>
              </a:ext>
            </a:extLst>
          </p:cNvPr>
          <p:cNvSpPr/>
          <p:nvPr/>
        </p:nvSpPr>
        <p:spPr>
          <a:xfrm>
            <a:off x="7470476" y="2803586"/>
            <a:ext cx="3769744" cy="785004"/>
          </a:xfrm>
          <a:prstGeom prst="wedgeRoundRectCallout">
            <a:avLst>
              <a:gd name="adj1" fmla="val -22590"/>
              <a:gd name="adj2" fmla="val -6629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Every node/array-index/etc. gets a Boolean.</a:t>
            </a:r>
          </a:p>
        </p:txBody>
      </p:sp>
    </p:spTree>
    <p:extLst>
      <p:ext uri="{BB962C8B-B14F-4D97-AF65-F5344CB8AC3E}">
        <p14:creationId xmlns:p14="http://schemas.microsoft.com/office/powerpoint/2010/main" val="26395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Dictionary Implementations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12" cy="3210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73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6981350"/>
                  </p:ext>
                </p:extLst>
              </p:nvPr>
            </p:nvGraphicFramePr>
            <p:xfrm>
              <a:off x="574675" y="1463675"/>
              <a:ext cx="11187112" cy="3210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/>
                    <a:gridCol w="2277366"/>
                    <a:gridCol w="2796778"/>
                    <a:gridCol w="2796778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86364" r="-246524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86364" r="-100871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86364" r="-871" b="-303636"/>
                          </a:stretch>
                        </a:blipFill>
                      </a:tcPr>
                    </a:tc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186364" r="-246524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186364" r="-10087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186364" r="-871" b="-203636"/>
                          </a:stretch>
                        </a:blipFill>
                      </a:tcPr>
                    </a:tc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288991" r="-246524" b="-1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288991" r="-100871" b="-1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288991" r="-871" b="-105505"/>
                          </a:stretch>
                        </a:blipFill>
                      </a:tcPr>
                    </a:tc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375221" r="-246524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375221" r="-100871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375221" r="-871" b="-17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4675" y="4739951"/>
                <a:ext cx="115364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can do slightly better with </a:t>
                </a:r>
                <a:r>
                  <a:rPr lang="en-US" sz="2800" dirty="0">
                    <a:solidFill>
                      <a:srgbClr val="7030A0"/>
                    </a:solidFill>
                  </a:rPr>
                  <a:t>lazy deletion</a:t>
                </a:r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be the total number of elements ever inserted (even if later lazily deleted)</a:t>
                </a:r>
              </a:p>
              <a:p>
                <a:r>
                  <a:rPr lang="en-US" sz="2800" dirty="0"/>
                  <a:t>Think about what happens if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repeat key </a:t>
                </a:r>
                <a:r>
                  <a:rPr lang="en-US" sz="2800" dirty="0"/>
                  <a:t>is inserted!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" y="4739951"/>
                <a:ext cx="11536460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057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015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In Exercise: Just do lazy deletion!</a:t>
                </a:r>
              </a:p>
              <a:p>
                <a:r>
                  <a:rPr lang="en-US" sz="2800" dirty="0"/>
                  <a:t>Alternatively: a similar set of rotations is possible to rebalance after a deletion. </a:t>
                </a:r>
              </a:p>
              <a:p>
                <a:pPr lvl="1"/>
                <a:r>
                  <a:rPr lang="en-US" sz="2400" dirty="0"/>
                  <a:t>The textbook (or Wikipedia) can tell you more. </a:t>
                </a:r>
              </a:p>
              <a:p>
                <a:pPr lvl="1"/>
                <a:r>
                  <a:rPr lang="en-US" sz="2400" dirty="0"/>
                  <a:t>The delete rotations are more involved—you may have to rotate multiple times up the tree. But you’ll still 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rotations in total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772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8F4E76-108D-1F8D-2199-9E61C73A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 bounding height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C6CE3-6CF7-14F8-8F29-6A8C8FE87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0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used rotations to restore the AVL property after insertion.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is the height of an AVL tree:</a:t>
                </a:r>
              </a:p>
              <a:p>
                <a:r>
                  <a:rPr lang="en-US" sz="2800" dirty="0"/>
                  <a:t>It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to find an imbalance (if any) and fix it.</a:t>
                </a:r>
              </a:p>
              <a:p>
                <a:r>
                  <a:rPr lang="en-US" sz="2800" dirty="0"/>
                  <a:t>So the worst case running time of insert?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always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800" dirty="0"/>
                  <a:t> YES! These are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/>
                  <a:t>Let’s prove it!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907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Suppose you have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meeting the AVL condition.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What is the minimum number of nodes in the tree?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node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nodes. </a:t>
                </a:r>
                <a:br>
                  <a:rPr lang="en-US" sz="2800" dirty="0"/>
                </a:br>
                <a:endParaRPr lang="en-US" sz="2800" dirty="0"/>
              </a:p>
              <a:p>
                <a:r>
                  <a:rPr lang="en-US" sz="2800" dirty="0"/>
                  <a:t>In general?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114381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AVL condition</a:t>
            </a:r>
            <a:r>
              <a:rPr lang="en-US" sz="2800" dirty="0">
                <a:solidFill>
                  <a:schemeClr val="bg1"/>
                </a:solidFill>
              </a:rPr>
              <a:t>: For every node, the height of its left subtree and right subtree differ by at most 1. </a:t>
            </a:r>
          </a:p>
        </p:txBody>
      </p:sp>
    </p:spTree>
    <p:extLst>
      <p:ext uri="{BB962C8B-B14F-4D97-AF65-F5344CB8AC3E}">
        <p14:creationId xmlns:p14="http://schemas.microsoft.com/office/powerpoint/2010/main" val="71607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the Worst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Take II:</a:t>
            </a:r>
          </a:p>
          <a:p>
            <a:r>
              <a:rPr lang="en-US" sz="2800" dirty="0"/>
              <a:t>Here are some other requirements you might try. Could they work? If not what can go wrong?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821635" y="2915474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Root Balanced</a:t>
            </a:r>
            <a:r>
              <a:rPr lang="en-US" sz="2800" dirty="0">
                <a:solidFill>
                  <a:schemeClr val="bg1"/>
                </a:solidFill>
              </a:rPr>
              <a:t>: The root must have the same number of nodes in its left and right subtrees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1616" y="4141964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Recursively Balanced</a:t>
            </a:r>
            <a:r>
              <a:rPr lang="en-US" sz="2800" dirty="0">
                <a:solidFill>
                  <a:schemeClr val="bg1"/>
                </a:solidFill>
              </a:rPr>
              <a:t>: Every node must have the same number of nodes in its left and right subtrees.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616" y="5368456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Root Height Balanced</a:t>
            </a:r>
            <a:r>
              <a:rPr lang="en-US" sz="2800" dirty="0">
                <a:solidFill>
                  <a:schemeClr val="bg1"/>
                </a:solidFill>
              </a:rPr>
              <a:t>: The left and right subtrees of the root must have the same height.</a:t>
            </a:r>
          </a:p>
        </p:txBody>
      </p:sp>
    </p:spTree>
    <p:extLst>
      <p:ext uri="{BB962C8B-B14F-4D97-AF65-F5344CB8AC3E}">
        <p14:creationId xmlns:p14="http://schemas.microsoft.com/office/powerpoint/2010/main" val="3833808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In general,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/>
                  <a:t> be the minimum number of nodes in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 meeting the AVL requirement.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423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We can try a recursion tree…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378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When unrolling we’ll quickly realize:</a:t>
                </a:r>
              </a:p>
              <a:p>
                <a:pPr lvl="1"/>
                <a:r>
                  <a:rPr lang="en-US" sz="2400" dirty="0"/>
                  <a:t>Something with Fibonacci numbers is going on.</a:t>
                </a:r>
              </a:p>
              <a:p>
                <a:pPr lvl="1"/>
                <a:r>
                  <a:rPr lang="en-US" sz="2400" dirty="0"/>
                  <a:t>It’s going to be hard to exactly describe the pattern.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The real solution (using deep math magic beyond this course) is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≈1.62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370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To convince you that the recurrence solution is correct, I don’t need to tell you where it came from. </a:t>
                </a:r>
              </a:p>
              <a:p>
                <a:r>
                  <a:rPr lang="en-US" sz="2800" dirty="0"/>
                  <a:t>I just need to prove it correct via induction.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We’ll need this fact: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It’s easy to check by just evaluating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840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−1=0&lt;1=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−1≈0.62&lt;2=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214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Inductive Hypothesis: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                 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         </m:t>
                    </m:r>
                  </m:oMath>
                </a14:m>
                <a:r>
                  <a:rPr lang="en-US" dirty="0"/>
                  <a:t>                    by IH (note we need a strong hypothesis here)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−1  </m:t>
                    </m:r>
                  </m:oMath>
                </a14:m>
                <a:r>
                  <a:rPr lang="en-US" dirty="0"/>
                  <a:t>                                       algebra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                                              fact from last slide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9" t="-1384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657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point?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number of nodes in an AVL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is always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So in an AVL tree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the height is always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/>
                  <a:t>In big-O terms, that’s enough to say the height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So our AVL trees really do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dirty="0"/>
                  <a:t>worst cases for insert, find, and delete!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013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421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0A5DD9-ACC5-E4BA-D0A9-F980CF66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improvement worth it?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8129A-1CC3-1DA2-91C7-11A13967C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43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0B02E-8DE4-4166-8C70-BAA0903B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93249-EE63-43BE-8A47-34814E616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Was this…worth it?</a:t>
                </a:r>
              </a:p>
              <a:p>
                <a:r>
                  <a:rPr lang="en-US" sz="2800" dirty="0"/>
                  <a:t>That was a lot of work (and there are going to be a lot of pointers to move around to actually make those trees…)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Is going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 good enough improvement?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93249-EE63-43BE-8A47-34814E616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098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5241669"/>
                  </p:ext>
                </p:extLst>
              </p:nvPr>
            </p:nvGraphicFramePr>
            <p:xfrm>
              <a:off x="574675" y="1463675"/>
              <a:ext cx="11187112" cy="39014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73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AVL 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888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5241669"/>
                  </p:ext>
                </p:extLst>
              </p:nvPr>
            </p:nvGraphicFramePr>
            <p:xfrm>
              <a:off x="574675" y="1463675"/>
              <a:ext cx="11187112" cy="39014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773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722" t="-86364" r="-246524" b="-4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8" t="-86364" r="-100871" b="-4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86364" r="-871" b="-40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722" t="-186364" r="-246524" b="-3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8" t="-186364" r="-100871" b="-3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186364" r="-871" b="-30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722" t="-288991" r="-246524" b="-2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8" t="-288991" r="-100871" b="-2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288991" r="-871" b="-210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722" t="-371930" r="-246524" b="-100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8" t="-371930" r="-100871" b="-100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371930" r="-871" b="-100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AVL 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722" t="-476106" r="-246524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8" t="-476106" r="-100871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18" t="-476106" r="-871" b="-1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8887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318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the Worst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Take III:</a:t>
                </a:r>
              </a:p>
              <a:p>
                <a:r>
                  <a:rPr lang="en-US" sz="2800" dirty="0"/>
                  <a:t>The AVL condition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This actually works. To convince you it works, we have to check:</a:t>
                </a:r>
                <a:br>
                  <a:rPr lang="en-US" sz="2800" dirty="0"/>
                </a:br>
                <a:r>
                  <a:rPr lang="en-US" sz="2800" dirty="0"/>
                  <a:t>1. Such a tree must have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2. We must be able to maintain this property when inserting/deleting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790242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AVL condition</a:t>
            </a:r>
            <a:r>
              <a:rPr lang="en-US" sz="2800" dirty="0">
                <a:solidFill>
                  <a:schemeClr val="bg1"/>
                </a:solidFill>
              </a:rPr>
              <a:t>: For every node, the height of its left subtree and right subtree differ by at most 1. </a:t>
            </a:r>
          </a:p>
        </p:txBody>
      </p:sp>
    </p:spTree>
    <p:extLst>
      <p:ext uri="{BB962C8B-B14F-4D97-AF65-F5344CB8AC3E}">
        <p14:creationId xmlns:p14="http://schemas.microsoft.com/office/powerpoint/2010/main" val="21876863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6D14-C65B-4E4B-8AA0-7BD06EDB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840EA-FA0C-4CEF-98EF-577CF68EE9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the most common running time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Which of these times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between?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840EA-FA0C-4CEF-98EF-577CF68EE9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AD08E47-7803-4590-9FEB-FA9A9A40C4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2756606"/>
                  </p:ext>
                </p:extLst>
              </p:nvPr>
            </p:nvGraphicFramePr>
            <p:xfrm>
              <a:off x="575239" y="2814388"/>
              <a:ext cx="10890900" cy="4613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10100">
                      <a:extLst>
                        <a:ext uri="{9D8B030D-6E8A-4147-A177-3AD203B41FA5}">
                          <a16:colId xmlns:a16="http://schemas.microsoft.com/office/drawing/2014/main" val="3286547883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3798666272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119399895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1488561420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809297592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1309356833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594513594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2486388193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29721905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0.01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0.1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64434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AD08E47-7803-4590-9FEB-FA9A9A40C4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2756606"/>
                  </p:ext>
                </p:extLst>
              </p:nvPr>
            </p:nvGraphicFramePr>
            <p:xfrm>
              <a:off x="575239" y="2814388"/>
              <a:ext cx="10890900" cy="46132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10100">
                      <a:extLst>
                        <a:ext uri="{9D8B030D-6E8A-4147-A177-3AD203B41FA5}">
                          <a16:colId xmlns:a16="http://schemas.microsoft.com/office/drawing/2014/main" val="3286547883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3798666272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119399895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1488561420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809297592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1309356833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594513594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2486388193"/>
                        </a:ext>
                      </a:extLst>
                    </a:gridCol>
                    <a:gridCol w="1210100">
                      <a:extLst>
                        <a:ext uri="{9D8B030D-6E8A-4147-A177-3AD203B41FA5}">
                          <a16:colId xmlns:a16="http://schemas.microsoft.com/office/drawing/2014/main" val="2972190582"/>
                        </a:ext>
                      </a:extLst>
                    </a:gridCol>
                  </a:tblGrid>
                  <a:tr h="4613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792" r="-799497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792" r="-600000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497" t="-7792" r="-400503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8995" t="-7792" r="-201005" b="-29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8492" t="-7792" r="-1508" b="-29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64434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4F7904F-7E72-418E-BEDF-15A034D662EC}"/>
              </a:ext>
            </a:extLst>
          </p:cNvPr>
          <p:cNvSpPr/>
          <p:nvPr/>
        </p:nvSpPr>
        <p:spPr>
          <a:xfrm>
            <a:off x="6613236" y="4527748"/>
            <a:ext cx="5001009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much to explain</a:t>
            </a:r>
          </a:p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8275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B9A5-9A19-4850-B3E7-E48BF037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20EA0-7E75-4B01-8D6C-5B52E48DF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359460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sped up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Suppose we could handle an input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with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algorithm. If the constant factors are small (and similar) </a:t>
                </a:r>
                <a:br>
                  <a:rPr lang="en-US" sz="2800" dirty="0"/>
                </a:br>
                <a:r>
                  <a:rPr lang="en-US" sz="2800" dirty="0"/>
                  <a:t>we’ll be able to handle an input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 in the same time.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Is squaring the size of the input an issue?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algorithms, yes, it will almost square the time it takes.</a:t>
                </a:r>
              </a:p>
              <a:p>
                <a:pPr lvl="1"/>
                <a:r>
                  <a:rPr lang="en-US" sz="2400" dirty="0"/>
                  <a:t>“Almost” is because the constant factors don’t change.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algorithms, no. You’ll at most double the time it takes.</a:t>
                </a:r>
              </a:p>
              <a:p>
                <a:pPr lvl="1"/>
                <a:r>
                  <a:rPr lang="en-US" sz="2400" dirty="0"/>
                  <a:t>“At most” because the lower order terms change differently.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20EA0-7E75-4B01-8D6C-5B52E48DF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359460" cy="4845504"/>
              </a:xfrm>
              <a:blipFill>
                <a:blip r:embed="rId2"/>
                <a:stretch>
                  <a:fillRect l="-765" t="-2138" r="-1118" b="-3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7290EBA-FA03-4AF7-8F68-228368A9B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4907" r="33680" b="10186"/>
          <a:stretch/>
        </p:blipFill>
        <p:spPr>
          <a:xfrm>
            <a:off x="9879682" y="-44450"/>
            <a:ext cx="2312318" cy="33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659C-4F26-4A5B-A1F0-960F8E13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6D5F57-8389-4E3E-BE3F-285F802626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say you have an algorithm that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milliseconds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milliseconds. How long does it take to run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6D5F57-8389-4E3E-BE3F-285F802626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7B5DFAA-B0F7-4C29-8095-83F000D44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022612"/>
                  </p:ext>
                </p:extLst>
              </p:nvPr>
            </p:nvGraphicFramePr>
            <p:xfrm>
              <a:off x="234950" y="2743200"/>
              <a:ext cx="11271253" cy="1371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10179">
                      <a:extLst>
                        <a:ext uri="{9D8B030D-6E8A-4147-A177-3AD203B41FA5}">
                          <a16:colId xmlns:a16="http://schemas.microsoft.com/office/drawing/2014/main" val="426435121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2314443134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3140652885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1343822846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118896803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39613428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19168222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1000000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10000000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100000000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751345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𝒍𝒐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0.010 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0.013s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0.017s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0.020s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0.023s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0.027s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4195102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second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seconds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minutes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 minutes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2.7 hours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day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5305299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7B5DFAA-B0F7-4C29-8095-83F000D44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022612"/>
                  </p:ext>
                </p:extLst>
              </p:nvPr>
            </p:nvGraphicFramePr>
            <p:xfrm>
              <a:off x="234950" y="2743200"/>
              <a:ext cx="11271253" cy="1371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10179">
                      <a:extLst>
                        <a:ext uri="{9D8B030D-6E8A-4147-A177-3AD203B41FA5}">
                          <a16:colId xmlns:a16="http://schemas.microsoft.com/office/drawing/2014/main" val="426435121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2314443134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3140652885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1343822846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118896803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39613428"/>
                        </a:ext>
                      </a:extLst>
                    </a:gridCol>
                    <a:gridCol w="1610179">
                      <a:extLst>
                        <a:ext uri="{9D8B030D-6E8A-4147-A177-3AD203B41FA5}">
                          <a16:colId xmlns:a16="http://schemas.microsoft.com/office/drawing/2014/main" val="19168222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1000000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10000000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100000000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7513454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9" t="-102667" r="-602273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0.010 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0.013s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0.017s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0.020s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0.023s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0.027s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419510258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9" t="-202667" r="-602273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second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seconds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minutes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 minutes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2.7 hours</a:t>
                          </a:r>
                        </a:p>
                      </a:txBody>
                      <a:tcPr marL="3810" marR="3810" marT="381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day</a:t>
                          </a:r>
                        </a:p>
                      </a:txBody>
                      <a:tcPr marL="3810" marR="3810" marT="3810" marB="0" anchor="b"/>
                    </a:tc>
                    <a:extLst>
                      <a:ext uri="{0D108BD9-81ED-4DB2-BD59-A6C34878D82A}">
                        <a16:rowId xmlns:a16="http://schemas.microsoft.com/office/drawing/2014/main" val="15305299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2944F1-DAC7-4A4C-A0AE-099B6F635933}"/>
                  </a:ext>
                </a:extLst>
              </p:cNvPr>
              <p:cNvSpPr txBox="1"/>
              <p:nvPr/>
            </p:nvSpPr>
            <p:spPr>
              <a:xfrm>
                <a:off x="685800" y="4387850"/>
                <a:ext cx="1028065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𝑝𝑎𝑟𝑡𝑖𝑐𝑙𝑒𝑠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𝑢𝑛𝑖𝑣𝑒𝑟𝑠𝑒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≈268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Constant factors do matter, (and for reasons you’ll learn in 351, constant factors get worse as your dataset gets bigger) but you can’t make a dataset so big that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part will be what makes it intractable.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2944F1-DAC7-4A4C-A0AE-099B6F635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87850"/>
                <a:ext cx="10280650" cy="1569660"/>
              </a:xfrm>
              <a:prstGeom prst="rect">
                <a:avLst/>
              </a:prstGeom>
              <a:blipFill>
                <a:blip r:embed="rId4"/>
                <a:stretch>
                  <a:fillRect l="-949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2862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Dictionaries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There are lots of flavors of self-balancing search trees</a:t>
                </a:r>
              </a:p>
              <a:p>
                <a:r>
                  <a:rPr lang="en-US" sz="2800" dirty="0"/>
                  <a:t>“Red-black trees” work on a similar principle to AVL trees.</a:t>
                </a:r>
              </a:p>
              <a:p>
                <a:r>
                  <a:rPr lang="en-US" sz="2800" dirty="0"/>
                  <a:t>“Splay trees”</a:t>
                </a:r>
              </a:p>
              <a:p>
                <a:pPr lvl="1"/>
                <a:r>
                  <a:rPr lang="en-US" sz="2800" dirty="0"/>
                  <a:t>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amortized bounds for all operations.</a:t>
                </a:r>
              </a:p>
              <a:p>
                <a:r>
                  <a:rPr lang="en-US" sz="2800" dirty="0"/>
                  <a:t>“Scapegoat trees”</a:t>
                </a:r>
              </a:p>
              <a:p>
                <a:r>
                  <a:rPr lang="en-US" sz="2800" dirty="0"/>
                  <a:t>“</a:t>
                </a:r>
                <a:r>
                  <a:rPr lang="en-US" sz="2800" dirty="0" err="1"/>
                  <a:t>Treaps</a:t>
                </a:r>
                <a:r>
                  <a:rPr lang="en-US" sz="2800" dirty="0"/>
                  <a:t>” – a BST and heap in one (!)</a:t>
                </a:r>
              </a:p>
              <a:p>
                <a:r>
                  <a:rPr lang="en-US" sz="2800" dirty="0"/>
                  <a:t>Similar tradeoffs to AVL trees.</a:t>
                </a:r>
              </a:p>
              <a:p>
                <a:r>
                  <a:rPr lang="en-US" sz="2800" dirty="0"/>
                  <a:t>Next week: A completely different idea for a dictionary</a:t>
                </a:r>
              </a:p>
              <a:p>
                <a:r>
                  <a:rPr lang="en-US" sz="2800" dirty="0"/>
                  <a:t>Goal: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operations on average, in exchange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worst case.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  <a:blipFill rotWithShape="0">
                <a:blip r:embed="rId2"/>
                <a:stretch>
                  <a:fillRect l="-654" t="-2061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21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AVL Trees: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worst case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  <a:r>
                  <a:rPr lang="en-US" sz="2800" dirty="0">
                    <a:latin typeface="+mn-lt"/>
                    <a:cs typeface="Courier New" panose="02070309020205020404" pitchFamily="49" charset="0"/>
                  </a:rPr>
                  <a:t>,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sz="2800" dirty="0"/>
                  <a:t>, and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Pros:</a:t>
                </a:r>
              </a:p>
              <a:p>
                <a:r>
                  <a:rPr lang="en-US" sz="2800" dirty="0"/>
                  <a:t>Much more reliable running times than regular BSTs.</a:t>
                </a:r>
              </a:p>
              <a:p>
                <a:r>
                  <a:rPr lang="en-US" sz="2800" dirty="0"/>
                  <a:t>Cons: </a:t>
                </a:r>
              </a:p>
              <a:p>
                <a:r>
                  <a:rPr lang="en-US" sz="2800" dirty="0"/>
                  <a:t>Tricky to implement</a:t>
                </a:r>
              </a:p>
              <a:p>
                <a:r>
                  <a:rPr lang="en-US" sz="2800" dirty="0"/>
                  <a:t>A little more space to store subtree heights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342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FD2051-737B-9961-E840-887F25B0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Traversals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240A2-1D65-6BE7-F589-10527B215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11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3" y="1463857"/>
            <a:ext cx="11977815" cy="4845504"/>
          </a:xfrm>
        </p:spPr>
        <p:txBody>
          <a:bodyPr>
            <a:normAutofit/>
          </a:bodyPr>
          <a:lstStyle/>
          <a:p>
            <a:r>
              <a:rPr lang="en-US" sz="2800" dirty="0"/>
              <a:t>What if, to save space, we didn’t store heights of subtrees.</a:t>
            </a:r>
          </a:p>
          <a:p>
            <a:r>
              <a:rPr lang="en-US" sz="2800" dirty="0"/>
              <a:t>How could we calculate from scratch?</a:t>
            </a:r>
          </a:p>
          <a:p>
            <a:r>
              <a:rPr lang="en-US" sz="2800" dirty="0"/>
              <a:t>We could use a “traversal”</a:t>
            </a:r>
          </a:p>
          <a:p>
            <a:pPr marL="0" indent="0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height(Node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==null) return -1;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h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(height(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),height(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h+1;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691968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Kinds of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5446619" cy="2729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8868" y="1463857"/>
            <a:ext cx="5743046" cy="2729202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0336" y="4062895"/>
            <a:ext cx="5743046" cy="272920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265342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If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how long does it take to calculate height?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time. </a:t>
                </a:r>
              </a:p>
              <a:p>
                <a:r>
                  <a:rPr lang="en-US" sz="2800" dirty="0"/>
                  <a:t>The recursion tree (from the tree method) IS the AVL tree!</a:t>
                </a:r>
              </a:p>
              <a:p>
                <a:r>
                  <a:rPr lang="en-US" sz="2800" dirty="0"/>
                  <a:t>We do a constant number of operations at each node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In general, traversals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dirty="0"/>
                  <a:t> time, </a:t>
                </a:r>
              </a:p>
              <a:p>
                <a:r>
                  <a:rPr lang="en-US" sz="2800" dirty="0"/>
                  <a:t>where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doSomething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sz="2800" dirty="0">
                    <a:latin typeface="+mn-lt"/>
                    <a:cs typeface="Courier New" panose="02070309020205020404" pitchFamily="49" charset="0"/>
                  </a:rPr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  <a:cs typeface="Courier New" panose="02070309020205020404" pitchFamily="49" charset="0"/>
                  </a:rPr>
                  <a:t>time.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1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CF8B9C-9495-FE74-DA65-00C51AB8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Some more math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77DCC-5AE1-416B-7CF8-D6F247D2C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7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55" y="1166789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AVL condition</a:t>
            </a:r>
            <a:r>
              <a:rPr lang="en-US" sz="2800" dirty="0">
                <a:solidFill>
                  <a:schemeClr val="bg1"/>
                </a:solidFill>
              </a:rPr>
              <a:t>: For every node, the height of its left subtree and right subtree differ by at most 1.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027" y="2372497"/>
            <a:ext cx="107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this a valid AVL tree?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9710" y="2190806"/>
            <a:ext cx="5782000" cy="4462898"/>
            <a:chOff x="2282271" y="1886551"/>
            <a:chExt cx="5782000" cy="4462898"/>
          </a:xfrm>
        </p:grpSpPr>
        <p:grpSp>
          <p:nvGrpSpPr>
            <p:cNvPr id="7" name="Group 6"/>
            <p:cNvGrpSpPr/>
            <p:nvPr/>
          </p:nvGrpSpPr>
          <p:grpSpPr>
            <a:xfrm>
              <a:off x="2282271" y="1886551"/>
              <a:ext cx="5782000" cy="4462898"/>
              <a:chOff x="2741570" y="2318952"/>
              <a:chExt cx="5782000" cy="446289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850973" y="2318952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4</a:t>
                </a:r>
                <a:endParaRPr lang="en-US" sz="32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909531" y="475196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5</a:t>
                </a:r>
                <a:endParaRPr lang="en-US" sz="32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741570" y="492255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2</a:t>
                </a:r>
                <a:endParaRPr lang="en-US" sz="32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806229" y="352432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7</a:t>
                </a:r>
                <a:endParaRPr lang="en-US" sz="32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940094" y="3524325"/>
                <a:ext cx="767055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3</a:t>
                </a:r>
                <a:endParaRPr lang="en-US" sz="32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12161" y="488036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cxnSp>
            <p:nvCxnSpPr>
              <p:cNvPr id="16" name="Straight Arrow Connector 15"/>
              <p:cNvCxnSpPr>
                <a:stCxn id="10" idx="3"/>
                <a:endCxn id="14" idx="7"/>
              </p:cNvCxnSpPr>
              <p:nvPr/>
            </p:nvCxnSpPr>
            <p:spPr>
              <a:xfrm flipH="1">
                <a:off x="4594816" y="3039148"/>
                <a:ext cx="379722" cy="6087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0" idx="5"/>
                <a:endCxn id="13" idx="0"/>
              </p:cNvCxnSpPr>
              <p:nvPr/>
            </p:nvCxnSpPr>
            <p:spPr>
              <a:xfrm>
                <a:off x="5571168" y="3039148"/>
                <a:ext cx="656942" cy="4851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4" idx="3"/>
              </p:cNvCxnSpPr>
              <p:nvPr/>
            </p:nvCxnSpPr>
            <p:spPr>
              <a:xfrm flipH="1">
                <a:off x="3502450" y="4244521"/>
                <a:ext cx="549976" cy="8275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3" idx="4"/>
                <a:endCxn id="11" idx="7"/>
              </p:cNvCxnSpPr>
              <p:nvPr/>
            </p:nvCxnSpPr>
            <p:spPr>
              <a:xfrm flipH="1">
                <a:off x="5629726" y="4368086"/>
                <a:ext cx="598384" cy="5074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3" idx="5"/>
                <a:endCxn id="15" idx="0"/>
              </p:cNvCxnSpPr>
              <p:nvPr/>
            </p:nvCxnSpPr>
            <p:spPr>
              <a:xfrm>
                <a:off x="6526425" y="4244521"/>
                <a:ext cx="807617" cy="6358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6168868" y="5938089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679809" y="5938088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23" name="Straight Arrow Connector 22"/>
              <p:cNvCxnSpPr>
                <a:endCxn id="22" idx="1"/>
              </p:cNvCxnSpPr>
              <p:nvPr/>
            </p:nvCxnSpPr>
            <p:spPr>
              <a:xfrm>
                <a:off x="7579146" y="5620166"/>
                <a:ext cx="224229" cy="4414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5" idx="3"/>
              </p:cNvCxnSpPr>
              <p:nvPr/>
            </p:nvCxnSpPr>
            <p:spPr>
              <a:xfrm flipH="1">
                <a:off x="6687158" y="5600560"/>
                <a:ext cx="348569" cy="3375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4751391" y="5505688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6</a:t>
              </a:r>
              <a:endParaRPr lang="en-US" sz="3200" dirty="0"/>
            </a:p>
          </p:txBody>
        </p:sp>
        <p:cxnSp>
          <p:nvCxnSpPr>
            <p:cNvPr id="9" name="Straight Arrow Connector 8"/>
            <p:cNvCxnSpPr>
              <a:stCxn id="11" idx="4"/>
              <a:endCxn id="8" idx="0"/>
            </p:cNvCxnSpPr>
            <p:nvPr/>
          </p:nvCxnSpPr>
          <p:spPr>
            <a:xfrm>
              <a:off x="4872113" y="5163327"/>
              <a:ext cx="301159" cy="342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4287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9A41A-1AE8-A539-3FB4-F71FB531F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FEE2-1D4E-288B-BE08-5BE56A53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Left Rotation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1B8FF4-D70B-4084-9607-B3042BCC2ECD}"/>
              </a:ext>
            </a:extLst>
          </p:cNvPr>
          <p:cNvSpPr/>
          <p:nvPr/>
        </p:nvSpPr>
        <p:spPr>
          <a:xfrm>
            <a:off x="2474671" y="27375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62582D-C04C-C0B0-A651-DB9D5D23D795}"/>
              </a:ext>
            </a:extLst>
          </p:cNvPr>
          <p:cNvSpPr/>
          <p:nvPr/>
        </p:nvSpPr>
        <p:spPr>
          <a:xfrm>
            <a:off x="3560465" y="371260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z</a:t>
            </a:r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A14FD7-118F-0A3A-258C-55D57F9E14E7}"/>
              </a:ext>
            </a:extLst>
          </p:cNvPr>
          <p:cNvSpPr/>
          <p:nvPr/>
        </p:nvSpPr>
        <p:spPr>
          <a:xfrm>
            <a:off x="3017567" y="47657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080503-5374-024A-D161-C101AD0B6EB0}"/>
              </a:ext>
            </a:extLst>
          </p:cNvPr>
          <p:cNvCxnSpPr>
            <a:stCxn id="4" idx="5"/>
            <a:endCxn id="5" idx="1"/>
          </p:cNvCxnSpPr>
          <p:nvPr/>
        </p:nvCxnSpPr>
        <p:spPr>
          <a:xfrm>
            <a:off x="3194866" y="3457702"/>
            <a:ext cx="489165" cy="378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73993E-CE69-F4EC-CCAB-38884F813BA4}"/>
              </a:ext>
            </a:extLst>
          </p:cNvPr>
          <p:cNvCxnSpPr>
            <a:endCxn id="6" idx="0"/>
          </p:cNvCxnSpPr>
          <p:nvPr/>
        </p:nvCxnSpPr>
        <p:spPr>
          <a:xfrm flipH="1">
            <a:off x="3439448" y="4512383"/>
            <a:ext cx="239000" cy="253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>
            <a:extLst>
              <a:ext uri="{FF2B5EF4-FFF2-40B4-BE49-F238E27FC236}">
                <a16:creationId xmlns:a16="http://schemas.microsoft.com/office/drawing/2014/main" id="{BFAAF7CE-9305-746D-83B1-659702A914D9}"/>
              </a:ext>
            </a:extLst>
          </p:cNvPr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65D527-05A8-E810-2D45-4158642464A6}"/>
              </a:ext>
            </a:extLst>
          </p:cNvPr>
          <p:cNvCxnSpPr>
            <a:endCxn id="4" idx="1"/>
          </p:cNvCxnSpPr>
          <p:nvPr/>
        </p:nvCxnSpPr>
        <p:spPr>
          <a:xfrm>
            <a:off x="2113803" y="2375895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DE75AE6-3615-9B61-9CFE-1027A2878482}"/>
              </a:ext>
            </a:extLst>
          </p:cNvPr>
          <p:cNvSpPr/>
          <p:nvPr/>
        </p:nvSpPr>
        <p:spPr>
          <a:xfrm>
            <a:off x="589962" y="4061117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1B9B4E-31E7-2FAE-15D5-0B3D1A11AB4C}"/>
              </a:ext>
            </a:extLst>
          </p:cNvPr>
          <p:cNvCxnSpPr>
            <a:stCxn id="4" idx="3"/>
            <a:endCxn id="11" idx="0"/>
          </p:cNvCxnSpPr>
          <p:nvPr/>
        </p:nvCxnSpPr>
        <p:spPr>
          <a:xfrm flipH="1">
            <a:off x="1262299" y="3457702"/>
            <a:ext cx="1335938" cy="603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420313B-B564-2EFE-8A99-BE83989A7308}"/>
              </a:ext>
            </a:extLst>
          </p:cNvPr>
          <p:cNvSpPr/>
          <p:nvPr/>
        </p:nvSpPr>
        <p:spPr>
          <a:xfrm>
            <a:off x="2286667" y="5862481"/>
            <a:ext cx="1073907" cy="81602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1E42BC-E0F8-7D3C-D1D9-D90FFE3F5836}"/>
              </a:ext>
            </a:extLst>
          </p:cNvPr>
          <p:cNvCxnSpPr>
            <a:stCxn id="6" idx="3"/>
            <a:endCxn id="13" idx="0"/>
          </p:cNvCxnSpPr>
          <p:nvPr/>
        </p:nvCxnSpPr>
        <p:spPr>
          <a:xfrm flipH="1">
            <a:off x="2823621" y="5485947"/>
            <a:ext cx="317512" cy="376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E66B588-C3AC-D050-40BB-2A2807252A73}"/>
              </a:ext>
            </a:extLst>
          </p:cNvPr>
          <p:cNvSpPr/>
          <p:nvPr/>
        </p:nvSpPr>
        <p:spPr>
          <a:xfrm>
            <a:off x="3454208" y="579200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F91A623-0E7D-4463-6DF4-3316A3D13739}"/>
              </a:ext>
            </a:extLst>
          </p:cNvPr>
          <p:cNvSpPr/>
          <p:nvPr/>
        </p:nvSpPr>
        <p:spPr>
          <a:xfrm>
            <a:off x="4055274" y="4696161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BBB418-009C-2FAF-814E-A2B05D10922A}"/>
              </a:ext>
            </a:extLst>
          </p:cNvPr>
          <p:cNvCxnSpPr>
            <a:endCxn id="16" idx="0"/>
          </p:cNvCxnSpPr>
          <p:nvPr/>
        </p:nvCxnSpPr>
        <p:spPr>
          <a:xfrm>
            <a:off x="4347645" y="4363207"/>
            <a:ext cx="244583" cy="332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2DBFC2-054E-F082-E3CD-5C72E2902B22}"/>
              </a:ext>
            </a:extLst>
          </p:cNvPr>
          <p:cNvCxnSpPr>
            <a:stCxn id="6" idx="5"/>
            <a:endCxn id="15" idx="0"/>
          </p:cNvCxnSpPr>
          <p:nvPr/>
        </p:nvCxnSpPr>
        <p:spPr>
          <a:xfrm>
            <a:off x="3737762" y="5485947"/>
            <a:ext cx="253400" cy="306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D888AC1-6CBE-7DC6-E82C-5B15C1BB3BBF}"/>
              </a:ext>
            </a:extLst>
          </p:cNvPr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Right subtree is 2 longer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9D48E8-B0F6-6839-46BD-58B5511836A2}"/>
              </a:ext>
            </a:extLst>
          </p:cNvPr>
          <p:cNvSpPr/>
          <p:nvPr/>
        </p:nvSpPr>
        <p:spPr>
          <a:xfrm>
            <a:off x="2450120" y="2729390"/>
            <a:ext cx="890175" cy="89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Circular 37">
            <a:extLst>
              <a:ext uri="{FF2B5EF4-FFF2-40B4-BE49-F238E27FC236}">
                <a16:creationId xmlns:a16="http://schemas.microsoft.com/office/drawing/2014/main" id="{050CE6AB-ED4F-0B81-C34C-A9A064BF1E86}"/>
              </a:ext>
            </a:extLst>
          </p:cNvPr>
          <p:cNvSpPr/>
          <p:nvPr/>
        </p:nvSpPr>
        <p:spPr>
          <a:xfrm>
            <a:off x="3729362" y="4477772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AA579FB-EBFE-284A-D9B9-A147FBECC9E0}"/>
              </a:ext>
            </a:extLst>
          </p:cNvPr>
          <p:cNvSpPr/>
          <p:nvPr/>
        </p:nvSpPr>
        <p:spPr>
          <a:xfrm>
            <a:off x="2883296" y="5707237"/>
            <a:ext cx="1073907" cy="48083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Insertion here</a:t>
            </a:r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534B6571-AD97-15E2-EC91-A7623D0337D4}"/>
              </a:ext>
            </a:extLst>
          </p:cNvPr>
          <p:cNvSpPr/>
          <p:nvPr/>
        </p:nvSpPr>
        <p:spPr>
          <a:xfrm>
            <a:off x="332311" y="4061118"/>
            <a:ext cx="411459" cy="2437562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418998-8BEA-17A4-3B81-B68BA0F781DE}"/>
                  </a:ext>
                </a:extLst>
              </p:cNvPr>
              <p:cNvSpPr txBox="1"/>
              <p:nvPr/>
            </p:nvSpPr>
            <p:spPr>
              <a:xfrm>
                <a:off x="-128959" y="5276559"/>
                <a:ext cx="509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418998-8BEA-17A4-3B81-B68BA0F78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959" y="5276559"/>
                <a:ext cx="50965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ket 20">
            <a:extLst>
              <a:ext uri="{FF2B5EF4-FFF2-40B4-BE49-F238E27FC236}">
                <a16:creationId xmlns:a16="http://schemas.microsoft.com/office/drawing/2014/main" id="{5E6CD6AC-E46A-8F8E-F5FB-67373E094156}"/>
              </a:ext>
            </a:extLst>
          </p:cNvPr>
          <p:cNvSpPr/>
          <p:nvPr/>
        </p:nvSpPr>
        <p:spPr>
          <a:xfrm rot="10800000">
            <a:off x="5651922" y="3817723"/>
            <a:ext cx="324039" cy="2849642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39C152-5ACF-D340-1485-8FD74E6A808B}"/>
                  </a:ext>
                </a:extLst>
              </p:cNvPr>
              <p:cNvSpPr txBox="1"/>
              <p:nvPr/>
            </p:nvSpPr>
            <p:spPr>
              <a:xfrm>
                <a:off x="5903458" y="4267957"/>
                <a:ext cx="956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39C152-5ACF-D340-1485-8FD74E6A8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58" y="4267957"/>
                <a:ext cx="95617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ket 22">
            <a:extLst>
              <a:ext uri="{FF2B5EF4-FFF2-40B4-BE49-F238E27FC236}">
                <a16:creationId xmlns:a16="http://schemas.microsoft.com/office/drawing/2014/main" id="{035CFDD0-2199-A61D-355F-EEA6B8C13AF2}"/>
              </a:ext>
            </a:extLst>
          </p:cNvPr>
          <p:cNvSpPr/>
          <p:nvPr/>
        </p:nvSpPr>
        <p:spPr>
          <a:xfrm>
            <a:off x="2327877" y="4740818"/>
            <a:ext cx="322899" cy="2009191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741B31-D551-FF3A-FE36-073EAC4B4045}"/>
                  </a:ext>
                </a:extLst>
              </p:cNvPr>
              <p:cNvSpPr txBox="1"/>
              <p:nvPr/>
            </p:nvSpPr>
            <p:spPr>
              <a:xfrm>
                <a:off x="1486326" y="4729622"/>
                <a:ext cx="956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741B31-D551-FF3A-FE36-073EAC4B4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26" y="4729622"/>
                <a:ext cx="95617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ket 24">
            <a:extLst>
              <a:ext uri="{FF2B5EF4-FFF2-40B4-BE49-F238E27FC236}">
                <a16:creationId xmlns:a16="http://schemas.microsoft.com/office/drawing/2014/main" id="{F9C38D66-E8B7-8A20-3566-FFBF9FE98CE9}"/>
              </a:ext>
            </a:extLst>
          </p:cNvPr>
          <p:cNvSpPr/>
          <p:nvPr/>
        </p:nvSpPr>
        <p:spPr>
          <a:xfrm rot="10800000">
            <a:off x="4933296" y="4559990"/>
            <a:ext cx="260560" cy="1078983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241B56-4EF0-6E34-6F83-617F6BBE3AB4}"/>
                  </a:ext>
                </a:extLst>
              </p:cNvPr>
              <p:cNvSpPr txBox="1"/>
              <p:nvPr/>
            </p:nvSpPr>
            <p:spPr>
              <a:xfrm>
                <a:off x="5139821" y="4628721"/>
                <a:ext cx="956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241B56-4EF0-6E34-6F83-617F6BBE3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821" y="4628721"/>
                <a:ext cx="956179" cy="461665"/>
              </a:xfrm>
              <a:prstGeom prst="rect">
                <a:avLst/>
              </a:prstGeom>
              <a:blipFill>
                <a:blip r:embed="rId5"/>
                <a:stretch>
                  <a:fillRect l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14CB1AA7-D3DF-A5C5-A175-A0934DAEF1E9}"/>
              </a:ext>
            </a:extLst>
          </p:cNvPr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99F112-10E0-F6E4-F49B-32DAF9BC564E}"/>
              </a:ext>
            </a:extLst>
          </p:cNvPr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C37425-3E27-F4B4-AA78-20641FB66794}"/>
              </a:ext>
            </a:extLst>
          </p:cNvPr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2FAD3F-9732-1E7C-5086-C5F5E8346D31}"/>
              </a:ext>
            </a:extLst>
          </p:cNvPr>
          <p:cNvCxnSpPr>
            <a:stCxn id="27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68CE49-C999-14E1-B708-5A95023B7971}"/>
              </a:ext>
            </a:extLst>
          </p:cNvPr>
          <p:cNvCxnSpPr>
            <a:stCxn id="28" idx="5"/>
            <a:endCxn id="29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1C70BBA0-7782-52EC-28A8-B64E4B992950}"/>
              </a:ext>
            </a:extLst>
          </p:cNvPr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E6F601-FDD5-CF15-A7EC-2E025725AF75}"/>
              </a:ext>
            </a:extLst>
          </p:cNvPr>
          <p:cNvCxnSpPr>
            <a:endCxn id="28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2200930-1464-D181-8EAF-9E27ED8986E9}"/>
              </a:ext>
            </a:extLst>
          </p:cNvPr>
          <p:cNvSpPr/>
          <p:nvPr/>
        </p:nvSpPr>
        <p:spPr>
          <a:xfrm>
            <a:off x="7312963" y="4393685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A418526-61E0-7C64-2597-34683F4120F0}"/>
              </a:ext>
            </a:extLst>
          </p:cNvPr>
          <p:cNvCxnSpPr>
            <a:stCxn id="27" idx="3"/>
            <a:endCxn id="34" idx="0"/>
          </p:cNvCxnSpPr>
          <p:nvPr/>
        </p:nvCxnSpPr>
        <p:spPr>
          <a:xfrm flipH="1">
            <a:off x="7985300" y="4147446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8A516DCD-2DB0-9A71-2EBD-C0FC33B65875}"/>
              </a:ext>
            </a:extLst>
          </p:cNvPr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4485B7-E467-DE13-26DC-873AB4ADB006}"/>
              </a:ext>
            </a:extLst>
          </p:cNvPr>
          <p:cNvCxnSpPr>
            <a:endCxn id="27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2BB500C6-EB91-11C4-822F-EEA4E136BA3D}"/>
              </a:ext>
            </a:extLst>
          </p:cNvPr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3C37E40-9B63-CC42-9C9C-3F4377094246}"/>
              </a:ext>
            </a:extLst>
          </p:cNvPr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9951807-BFA4-C7FF-A0CF-0469DC2688EA}"/>
              </a:ext>
            </a:extLst>
          </p:cNvPr>
          <p:cNvCxnSpPr>
            <a:stCxn id="29" idx="5"/>
            <a:endCxn id="60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85B69F-F0DA-C4C9-11BF-1D8E9A1F5244}"/>
              </a:ext>
            </a:extLst>
          </p:cNvPr>
          <p:cNvCxnSpPr>
            <a:stCxn id="29" idx="3"/>
            <a:endCxn id="59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DD76BF8-34BA-2B27-135B-D7AC13A0B4D0}"/>
              </a:ext>
            </a:extLst>
          </p:cNvPr>
          <p:cNvSpPr/>
          <p:nvPr/>
        </p:nvSpPr>
        <p:spPr>
          <a:xfrm>
            <a:off x="8977468" y="1117241"/>
            <a:ext cx="259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After both rotations. Balanced!</a:t>
            </a:r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F7B7696C-C1C3-E86D-FB3A-3F41BCE9FD8F}"/>
              </a:ext>
            </a:extLst>
          </p:cNvPr>
          <p:cNvSpPr/>
          <p:nvPr/>
        </p:nvSpPr>
        <p:spPr>
          <a:xfrm rot="10800000">
            <a:off x="11223446" y="3712603"/>
            <a:ext cx="284374" cy="2833657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A7F6CEB-F585-0D7D-8178-92DE21AE4C52}"/>
                  </a:ext>
                </a:extLst>
              </p:cNvPr>
              <p:cNvSpPr txBox="1"/>
              <p:nvPr/>
            </p:nvSpPr>
            <p:spPr>
              <a:xfrm>
                <a:off x="11377401" y="4442897"/>
                <a:ext cx="956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A7F6CEB-F585-0D7D-8178-92DE21AE4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401" y="4442897"/>
                <a:ext cx="95617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Left Bracket 65">
            <a:extLst>
              <a:ext uri="{FF2B5EF4-FFF2-40B4-BE49-F238E27FC236}">
                <a16:creationId xmlns:a16="http://schemas.microsoft.com/office/drawing/2014/main" id="{DE4D86FA-D250-E0B4-FEC5-AB1A4672570E}"/>
              </a:ext>
            </a:extLst>
          </p:cNvPr>
          <p:cNvSpPr/>
          <p:nvPr/>
        </p:nvSpPr>
        <p:spPr>
          <a:xfrm>
            <a:off x="7362536" y="3457702"/>
            <a:ext cx="525291" cy="3311431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6A9948B-9F6F-CF63-A0DC-E0B620D76360}"/>
                  </a:ext>
                </a:extLst>
              </p:cNvPr>
              <p:cNvSpPr txBox="1"/>
              <p:nvPr/>
            </p:nvSpPr>
            <p:spPr>
              <a:xfrm>
                <a:off x="6530246" y="5476404"/>
                <a:ext cx="956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6A9948B-9F6F-CF63-A0DC-E0B620D76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246" y="5476404"/>
                <a:ext cx="95617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9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What happens if you try to solve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recurrence?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+1+1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+1+1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+2+1+1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2+1+1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+3+2+1+1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+3+2+1+1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+5+3+2+1+1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89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07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AVL Trees?</a:t>
            </a:r>
          </a:p>
        </p:txBody>
      </p:sp>
      <p:sp>
        <p:nvSpPr>
          <p:cNvPr id="8" name="Oval 7"/>
          <p:cNvSpPr/>
          <p:nvPr/>
        </p:nvSpPr>
        <p:spPr>
          <a:xfrm>
            <a:off x="2288518" y="154001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925195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418229" y="397068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3243774" y="274538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1377639" y="2745389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4349706" y="410142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4" name="Straight Arrow Connector 13"/>
          <p:cNvCxnSpPr>
            <a:stCxn id="8" idx="3"/>
            <a:endCxn id="12" idx="7"/>
          </p:cNvCxnSpPr>
          <p:nvPr/>
        </p:nvCxnSpPr>
        <p:spPr>
          <a:xfrm flipH="1">
            <a:off x="2032361" y="2260212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11" idx="0"/>
          </p:cNvCxnSpPr>
          <p:nvPr/>
        </p:nvCxnSpPr>
        <p:spPr>
          <a:xfrm>
            <a:off x="3008713" y="2260212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</p:cNvCxnSpPr>
          <p:nvPr/>
        </p:nvCxnSpPr>
        <p:spPr>
          <a:xfrm flipH="1">
            <a:off x="1028497" y="3465584"/>
            <a:ext cx="461475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5"/>
            <a:endCxn id="9" idx="0"/>
          </p:cNvCxnSpPr>
          <p:nvPr/>
        </p:nvCxnSpPr>
        <p:spPr>
          <a:xfrm>
            <a:off x="2032361" y="3465584"/>
            <a:ext cx="314715" cy="654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5"/>
            <a:endCxn id="13" idx="0"/>
          </p:cNvCxnSpPr>
          <p:nvPr/>
        </p:nvCxnSpPr>
        <p:spPr>
          <a:xfrm>
            <a:off x="3963970" y="3465585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06413" y="515915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5117354" y="51591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5016691" y="4841230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 flipH="1">
            <a:off x="4124703" y="4821624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517352" y="52827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5</a:t>
            </a:r>
            <a:endParaRPr lang="en-US" sz="3200" dirty="0"/>
          </a:p>
        </p:txBody>
      </p:sp>
      <p:cxnSp>
        <p:nvCxnSpPr>
          <p:cNvPr id="7" name="Straight Arrow Connector 6"/>
          <p:cNvCxnSpPr>
            <a:stCxn id="9" idx="4"/>
            <a:endCxn id="6" idx="1"/>
          </p:cNvCxnSpPr>
          <p:nvPr/>
        </p:nvCxnSpPr>
        <p:spPr>
          <a:xfrm>
            <a:off x="2347076" y="4964112"/>
            <a:ext cx="293842" cy="442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36737" y="14246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28" name="Oval 27"/>
          <p:cNvSpPr/>
          <p:nvPr/>
        </p:nvSpPr>
        <p:spPr>
          <a:xfrm>
            <a:off x="8592519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5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6127334" y="402829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30" name="Oval 29"/>
          <p:cNvSpPr/>
          <p:nvPr/>
        </p:nvSpPr>
        <p:spPr>
          <a:xfrm>
            <a:off x="9191993" y="263005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31" name="Oval 30"/>
          <p:cNvSpPr/>
          <p:nvPr/>
        </p:nvSpPr>
        <p:spPr>
          <a:xfrm>
            <a:off x="7325858" y="2630058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32" name="Oval 31"/>
          <p:cNvSpPr/>
          <p:nvPr/>
        </p:nvSpPr>
        <p:spPr>
          <a:xfrm>
            <a:off x="10297925" y="398609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33" name="Straight Arrow Connector 32"/>
          <p:cNvCxnSpPr>
            <a:stCxn id="27" idx="3"/>
            <a:endCxn id="31" idx="7"/>
          </p:cNvCxnSpPr>
          <p:nvPr/>
        </p:nvCxnSpPr>
        <p:spPr>
          <a:xfrm flipH="1">
            <a:off x="7980580" y="2144881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5"/>
            <a:endCxn id="30" idx="0"/>
          </p:cNvCxnSpPr>
          <p:nvPr/>
        </p:nvCxnSpPr>
        <p:spPr>
          <a:xfrm>
            <a:off x="8956932" y="2144881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3"/>
          </p:cNvCxnSpPr>
          <p:nvPr/>
        </p:nvCxnSpPr>
        <p:spPr>
          <a:xfrm flipH="1">
            <a:off x="6888214" y="3350254"/>
            <a:ext cx="549976" cy="827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28" idx="7"/>
          </p:cNvCxnSpPr>
          <p:nvPr/>
        </p:nvCxnSpPr>
        <p:spPr>
          <a:xfrm flipH="1">
            <a:off x="9312714" y="3473819"/>
            <a:ext cx="301160" cy="7700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5"/>
            <a:endCxn id="32" idx="0"/>
          </p:cNvCxnSpPr>
          <p:nvPr/>
        </p:nvCxnSpPr>
        <p:spPr>
          <a:xfrm>
            <a:off x="9912189" y="3350254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9554632" y="504382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11065573" y="504382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>
            <a:off x="10964910" y="4725899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</p:cNvCxnSpPr>
          <p:nvPr/>
        </p:nvCxnSpPr>
        <p:spPr>
          <a:xfrm flipH="1">
            <a:off x="10072922" y="4706293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537612" y="420006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>
            <a:off x="7736505" y="3465584"/>
            <a:ext cx="222988" cy="734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2694"/>
          </a:xfrm>
        </p:spPr>
        <p:txBody>
          <a:bodyPr>
            <a:normAutofit/>
          </a:bodyPr>
          <a:lstStyle/>
          <a:p>
            <a:r>
              <a:rPr lang="en-US" sz="2800" dirty="0"/>
              <a:t>What happens if when we do an insertion, we break the AVL condition?</a:t>
            </a:r>
          </a:p>
        </p:txBody>
      </p:sp>
      <p:sp>
        <p:nvSpPr>
          <p:cNvPr id="4" name="Oval 3"/>
          <p:cNvSpPr/>
          <p:nvPr/>
        </p:nvSpPr>
        <p:spPr>
          <a:xfrm>
            <a:off x="1308216" y="23308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63472" y="353622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69404" y="489226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Arrow Connector 6"/>
          <p:cNvCxnSpPr>
            <a:stCxn id="4" idx="5"/>
            <a:endCxn id="5" idx="0"/>
          </p:cNvCxnSpPr>
          <p:nvPr/>
        </p:nvCxnSpPr>
        <p:spPr>
          <a:xfrm>
            <a:off x="2028411" y="3051047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0"/>
          </p:cNvCxnSpPr>
          <p:nvPr/>
        </p:nvCxnSpPr>
        <p:spPr>
          <a:xfrm>
            <a:off x="2983668" y="4256420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10126" y="3417200"/>
            <a:ext cx="2997211" cy="2072702"/>
            <a:chOff x="7110126" y="3417200"/>
            <a:chExt cx="2997211" cy="2072702"/>
          </a:xfrm>
        </p:grpSpPr>
        <p:sp>
          <p:nvSpPr>
            <p:cNvPr id="9" name="Oval 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5"/>
              <a:endCxn id="11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43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8F6B-C576-C08B-818C-056BE350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728C-393A-CC1B-E815-CAEB36D0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After you insert, check each node back up for balance</a:t>
            </a:r>
          </a:p>
          <a:p>
            <a:r>
              <a:rPr lang="en-US" sz="2800" dirty="0"/>
              <a:t>You rebalance at the lowest problem node</a:t>
            </a:r>
          </a:p>
          <a:p>
            <a:pPr lvl="1"/>
            <a:r>
              <a:rPr lang="en-US" sz="2400" dirty="0"/>
              <a:t>The lowest node at which the AVL condition is violated---heights differ by 2.</a:t>
            </a:r>
          </a:p>
          <a:p>
            <a:r>
              <a:rPr lang="en-US" sz="2800" dirty="0"/>
              <a:t>Then ask “what directions were the insertion from here” for two levels from lowest problem node</a:t>
            </a:r>
          </a:p>
          <a:p>
            <a:pPr lvl="1"/>
            <a:r>
              <a:rPr lang="en-US" sz="2400" dirty="0"/>
              <a:t>There’s a case for each of the 4 combinations:</a:t>
            </a:r>
          </a:p>
          <a:p>
            <a:pPr lvl="1"/>
            <a:r>
              <a:rPr lang="en-US" sz="2400" dirty="0"/>
              <a:t>Left-left</a:t>
            </a:r>
          </a:p>
          <a:p>
            <a:pPr lvl="1"/>
            <a:r>
              <a:rPr lang="en-US" sz="2400" dirty="0"/>
              <a:t>Left-right</a:t>
            </a:r>
          </a:p>
          <a:p>
            <a:pPr lvl="1"/>
            <a:r>
              <a:rPr lang="en-US" sz="2400" dirty="0"/>
              <a:t>Right-left</a:t>
            </a:r>
          </a:p>
          <a:p>
            <a:pPr lvl="1"/>
            <a:r>
              <a:rPr lang="en-US" sz="2400" dirty="0"/>
              <a:t>Right-right</a:t>
            </a:r>
          </a:p>
        </p:txBody>
      </p:sp>
    </p:spTree>
    <p:extLst>
      <p:ext uri="{BB962C8B-B14F-4D97-AF65-F5344CB8AC3E}">
        <p14:creationId xmlns:p14="http://schemas.microsoft.com/office/powerpoint/2010/main" val="4271475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lecture-01-intro</Template>
  <TotalTime>4201</TotalTime>
  <Words>3392</Words>
  <Application>Microsoft Office PowerPoint</Application>
  <PresentationFormat>Widescreen</PresentationFormat>
  <Paragraphs>659</Paragraphs>
  <Slides>61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AVL Trees</vt:lpstr>
      <vt:lpstr>Logistics</vt:lpstr>
      <vt:lpstr>A Better Implementation</vt:lpstr>
      <vt:lpstr>Avoiding the Worst Case</vt:lpstr>
      <vt:lpstr>Avoiding the Worst Case</vt:lpstr>
      <vt:lpstr>Warm-Up</vt:lpstr>
      <vt:lpstr>Are These AVL Trees?</vt:lpstr>
      <vt:lpstr>Insertion</vt:lpstr>
      <vt:lpstr>Insertion</vt:lpstr>
      <vt:lpstr>Left Rotation</vt:lpstr>
      <vt:lpstr>Left Single Rotation</vt:lpstr>
      <vt:lpstr>Is it a BST Still?</vt:lpstr>
      <vt:lpstr>Are We balanced now?</vt:lpstr>
      <vt:lpstr>Sketch of balance proof</vt:lpstr>
      <vt:lpstr>Left Single Rotation  (insert happened -&gt;right-&gt;right)</vt:lpstr>
      <vt:lpstr>Left Single Rotation  (insert happened -&gt;right-&gt;right)</vt:lpstr>
      <vt:lpstr>Left Single Rotation  (insert happened -&gt;right-&gt;right)</vt:lpstr>
      <vt:lpstr>Left Single Rotation  (insert happened -&gt;right-&gt;right)</vt:lpstr>
      <vt:lpstr>The Other Cases</vt:lpstr>
      <vt:lpstr>There are other cases</vt:lpstr>
      <vt:lpstr>Single Right Rotation (Insertion happened (imbalance-&gt;left-&gt;left)</vt:lpstr>
      <vt:lpstr>It Gets More Complicated</vt:lpstr>
      <vt:lpstr>Right Left Rotation</vt:lpstr>
      <vt:lpstr>Right Left Rotation</vt:lpstr>
      <vt:lpstr>Four Types of Rotations</vt:lpstr>
      <vt:lpstr>AVL Example: 8,9,10,12,11</vt:lpstr>
      <vt:lpstr>AVL Example: 8,9,10,12,11</vt:lpstr>
      <vt:lpstr>AVL Example: 8,9,10,12,11</vt:lpstr>
      <vt:lpstr>AVL Example: 8,9,10,12,11</vt:lpstr>
      <vt:lpstr>AVL Example: 8,9,10,12,11</vt:lpstr>
      <vt:lpstr>How Long Does Rebalancing Take?</vt:lpstr>
      <vt:lpstr>How Long Does Rebalancing Take?</vt:lpstr>
      <vt:lpstr>Some Related Topics</vt:lpstr>
      <vt:lpstr>Aside: Lazy Deletion</vt:lpstr>
      <vt:lpstr>Simple Dictionary Implementations</vt:lpstr>
      <vt:lpstr>Deletion</vt:lpstr>
      <vt:lpstr>Formally bounding height</vt:lpstr>
      <vt:lpstr>Where Were We?</vt:lpstr>
      <vt:lpstr>Bounding the Height</vt:lpstr>
      <vt:lpstr>Bounding the Height</vt:lpstr>
      <vt:lpstr>Bounding the Height</vt:lpstr>
      <vt:lpstr>Bounding the Height</vt:lpstr>
      <vt:lpstr>The Proof</vt:lpstr>
      <vt:lpstr>The Proof</vt:lpstr>
      <vt:lpstr>Inductive Step</vt:lpstr>
      <vt:lpstr>What’s the point?</vt:lpstr>
      <vt:lpstr>Is the improvement worth it?</vt:lpstr>
      <vt:lpstr>Wrap Up</vt:lpstr>
      <vt:lpstr>Wrap Up</vt:lpstr>
      <vt:lpstr>Does It Matter?</vt:lpstr>
      <vt:lpstr>Does It Matter?</vt:lpstr>
      <vt:lpstr>Does It Matter?</vt:lpstr>
      <vt:lpstr>Other Dictionaries</vt:lpstr>
      <vt:lpstr>Wrap Up</vt:lpstr>
      <vt:lpstr>Aside: Traversals</vt:lpstr>
      <vt:lpstr>Aside: Traversals</vt:lpstr>
      <vt:lpstr>Three Kinds of Traversals</vt:lpstr>
      <vt:lpstr>Traversals </vt:lpstr>
      <vt:lpstr>Optional: Some more math slides</vt:lpstr>
      <vt:lpstr>Right Left Rotation</vt:lpstr>
      <vt:lpstr>What happens if you try to solve the N() recurrence?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50</cp:revision>
  <cp:lastPrinted>2025-04-16T00:35:35Z</cp:lastPrinted>
  <dcterms:created xsi:type="dcterms:W3CDTF">2018-07-05T20:34:34Z</dcterms:created>
  <dcterms:modified xsi:type="dcterms:W3CDTF">2025-04-16T00:35:42Z</dcterms:modified>
</cp:coreProperties>
</file>