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40" r:id="rId3"/>
    <p:sldId id="317" r:id="rId4"/>
    <p:sldId id="259" r:id="rId5"/>
    <p:sldId id="320" r:id="rId6"/>
    <p:sldId id="260" r:id="rId7"/>
    <p:sldId id="283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38" r:id="rId19"/>
    <p:sldId id="321" r:id="rId20"/>
    <p:sldId id="274" r:id="rId21"/>
    <p:sldId id="273" r:id="rId22"/>
    <p:sldId id="272" r:id="rId23"/>
    <p:sldId id="275" r:id="rId24"/>
    <p:sldId id="276" r:id="rId25"/>
    <p:sldId id="322" r:id="rId26"/>
    <p:sldId id="323" r:id="rId27"/>
    <p:sldId id="324" r:id="rId28"/>
    <p:sldId id="326" r:id="rId29"/>
    <p:sldId id="325" r:id="rId30"/>
    <p:sldId id="328" r:id="rId31"/>
    <p:sldId id="335" r:id="rId32"/>
    <p:sldId id="329" r:id="rId33"/>
    <p:sldId id="336" r:id="rId34"/>
    <p:sldId id="332" r:id="rId35"/>
    <p:sldId id="333" r:id="rId36"/>
    <p:sldId id="331" r:id="rId37"/>
    <p:sldId id="334" r:id="rId38"/>
    <p:sldId id="337" r:id="rId39"/>
    <p:sldId id="327" r:id="rId40"/>
    <p:sldId id="278" r:id="rId41"/>
    <p:sldId id="279" r:id="rId42"/>
    <p:sldId id="280" r:id="rId43"/>
    <p:sldId id="281" r:id="rId44"/>
    <p:sldId id="339" r:id="rId45"/>
    <p:sldId id="264" r:id="rId46"/>
    <p:sldId id="27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226" autoAdjust="0"/>
  </p:normalViewPr>
  <p:slideViewPr>
    <p:cSldViewPr snapToGrid="0">
      <p:cViewPr varScale="1">
        <p:scale>
          <a:sx n="139" d="100"/>
          <a:sy n="139" d="100"/>
        </p:scale>
        <p:origin x="1146" y="114"/>
      </p:cViewPr>
      <p:guideLst/>
    </p:cSldViewPr>
  </p:slideViewPr>
  <p:outlineViewPr>
    <p:cViewPr>
      <p:scale>
        <a:sx n="33" d="100"/>
        <a:sy n="33" d="100"/>
      </p:scale>
      <p:origin x="0" y="-103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A3F41-0313-42E9-9DFB-21B2E930797F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8979-BCAC-4D9B-BBBA-5A61CA79AB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8979-BCAC-4D9B-BBBA-5A61CA79ABA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7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E8979-BCAC-4D9B-BBBA-5A61CA79ABA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0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Root balanced---too weak (a two-stick-tree is root balanced but height O(n/2))</a:t>
            </a:r>
            <a:br>
              <a:rPr lang="en-US" dirty="0"/>
            </a:br>
            <a:r>
              <a:rPr lang="en-US" dirty="0"/>
              <a:t>Recursively balanced---too strong (we can’t have an even number of nodes in the tree!)</a:t>
            </a:r>
            <a:br>
              <a:rPr lang="en-US" dirty="0"/>
            </a:br>
            <a:r>
              <a:rPr lang="en-US" dirty="0"/>
              <a:t>Root height balanced---again too strong (can’t have a tree with two nodes), but also too weak (consider two sticks)</a:t>
            </a:r>
          </a:p>
          <a:p>
            <a:endParaRPr lang="en-US" dirty="0"/>
          </a:p>
          <a:p>
            <a:r>
              <a:rPr lang="en-US" dirty="0"/>
              <a:t>Want to have a balance condition be recursive, want to have it deal with heights not number of nodes.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E8979-BCAC-4D9B-BBBA-5A61CA79ABA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AVL condition on a BST gives you an “AVL tree” which is the data structure we’re building</a:t>
            </a:r>
          </a:p>
          <a:p>
            <a:r>
              <a:rPr lang="en-US" dirty="0"/>
              <a:t>AVL is named after its two inventors: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Georgy Adelson-</a:t>
            </a:r>
            <a:r>
              <a:rPr lang="en-US" b="0" i="0" dirty="0" err="1">
                <a:solidFill>
                  <a:srgbClr val="040C28"/>
                </a:solidFill>
                <a:effectLst/>
                <a:latin typeface="Google Sans"/>
              </a:rPr>
              <a:t>Velsky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and Evgenii Landis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E8979-BCAC-4D9B-BBBA-5A61CA79ABA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8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balanced</a:t>
            </a:r>
            <a:br>
              <a:rPr lang="en-US" dirty="0"/>
            </a:br>
            <a:r>
              <a:rPr lang="en-US" dirty="0"/>
              <a:t>Right, not BST (6 in 4’s left subtree)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E8979-BCAC-4D9B-BBBA-5A61CA79ABA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8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1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9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28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2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8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7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6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47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47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49AD19A-2726-4DC6-BAF2-DFC4E1427C8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2/25sp/exercises/useful_math_identitie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Dictionaries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Spring 2025</a:t>
            </a:r>
          </a:p>
          <a:p>
            <a:r>
              <a:rPr lang="en-US" dirty="0"/>
              <a:t>Lecture 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2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Dictionary Implementations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86905700"/>
                  </p:ext>
                </p:extLst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73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86905700"/>
                  </p:ext>
                </p:extLst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/>
                    <a:gridCol w="2277366"/>
                    <a:gridCol w="2796778"/>
                    <a:gridCol w="2796778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86364" r="-246524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86364" r="-100871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86364" r="-871" b="-303636"/>
                          </a:stretch>
                        </a:blipFill>
                      </a:tcPr>
                    </a:tc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186364" r="-246524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186364" r="-10087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186364" r="-871" b="-203636"/>
                          </a:stretch>
                        </a:blipFill>
                      </a:tcPr>
                    </a:tc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288991" r="-246524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288991" r="-100871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288991" r="-871" b="-105505"/>
                          </a:stretch>
                        </a:blipFill>
                      </a:tcPr>
                    </a:tc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375221" r="-246524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375221" r="-100871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375221" r="-871" b="-17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4675" y="4739951"/>
                <a:ext cx="1153646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What are the worst case running times for each operation if you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(key, value) pairs. </a:t>
                </a:r>
              </a:p>
              <a:p>
                <a:r>
                  <a:rPr lang="en-US" sz="2800" dirty="0"/>
                  <a:t>Assume the arrays do not need to be resized. </a:t>
                </a:r>
              </a:p>
              <a:p>
                <a:r>
                  <a:rPr lang="en-US" sz="2800" dirty="0"/>
                  <a:t>Think about what happens if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repeat key </a:t>
                </a:r>
                <a:r>
                  <a:rPr lang="en-US" sz="2800" dirty="0"/>
                  <a:t>is inserted!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4739951"/>
                <a:ext cx="11536460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057" t="-370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38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25996"/>
          </a:xfrm>
        </p:spPr>
        <p:txBody>
          <a:bodyPr>
            <a:normAutofit/>
          </a:bodyPr>
          <a:lstStyle/>
          <a:p>
            <a:r>
              <a:rPr lang="en-US" sz="2800" dirty="0"/>
              <a:t>What about BSTs?</a:t>
            </a:r>
          </a:p>
          <a:p>
            <a:r>
              <a:rPr lang="en-US" sz="2800" dirty="0"/>
              <a:t>Keys will have to be comparable…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208895"/>
              </p:ext>
            </p:extLst>
          </p:nvPr>
        </p:nvGraphicFramePr>
        <p:xfrm>
          <a:off x="1957355" y="2837709"/>
          <a:ext cx="8128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16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25996"/>
          </a:xfrm>
        </p:spPr>
        <p:txBody>
          <a:bodyPr>
            <a:normAutofit/>
          </a:bodyPr>
          <a:lstStyle/>
          <a:p>
            <a:r>
              <a:rPr lang="en-US" sz="2800" dirty="0"/>
              <a:t>What about BSTs?</a:t>
            </a:r>
          </a:p>
          <a:p>
            <a:r>
              <a:rPr lang="en-US" sz="2800" dirty="0"/>
              <a:t>Keys will have to be comparable…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911588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Average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Worst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911588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Average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110465" r="-20150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10465" r="-100898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Worst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212941" r="-20150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12941" r="-100898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90465" y="4553339"/>
            <a:ext cx="1004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talk about how to implement delete.</a:t>
            </a:r>
          </a:p>
        </p:txBody>
      </p:sp>
    </p:spTree>
    <p:extLst>
      <p:ext uri="{BB962C8B-B14F-4D97-AF65-F5344CB8AC3E}">
        <p14:creationId xmlns:p14="http://schemas.microsoft.com/office/powerpoint/2010/main" val="352917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BSTs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Deleting will have three steps:</a:t>
            </a:r>
          </a:p>
          <a:p>
            <a:pPr lvl="1"/>
            <a:r>
              <a:rPr lang="en-US" sz="2400" dirty="0"/>
              <a:t>Finding the element to delete</a:t>
            </a:r>
          </a:p>
          <a:p>
            <a:pPr lvl="1"/>
            <a:r>
              <a:rPr lang="en-US" sz="2400" dirty="0"/>
              <a:t>Removing the element</a:t>
            </a:r>
          </a:p>
          <a:p>
            <a:pPr lvl="1"/>
            <a:r>
              <a:rPr lang="en-US" sz="2400" dirty="0"/>
              <a:t>Restoring the BST property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673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– Easy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26068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if the elements to delete is:</a:t>
            </a:r>
          </a:p>
          <a:p>
            <a:pPr lvl="1"/>
            <a:r>
              <a:rPr lang="en-US" sz="2400" dirty="0"/>
              <a:t>A leaf?</a:t>
            </a:r>
          </a:p>
          <a:p>
            <a:pPr lvl="1"/>
            <a:r>
              <a:rPr lang="en-US" sz="2400" dirty="0"/>
              <a:t>Has exactly one child?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41570" y="2318952"/>
            <a:ext cx="5014352" cy="3447366"/>
            <a:chOff x="4328980" y="2318952"/>
            <a:chExt cx="3426942" cy="2356022"/>
          </a:xfrm>
        </p:grpSpPr>
        <p:sp>
          <p:nvSpPr>
            <p:cNvPr id="4" name="Oval 3"/>
            <p:cNvSpPr/>
            <p:nvPr/>
          </p:nvSpPr>
          <p:spPr>
            <a:xfrm>
              <a:off x="5770602" y="2318952"/>
              <a:ext cx="576649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6</a:t>
              </a:r>
              <a:endParaRPr lang="en-US" sz="32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939478" y="4098324"/>
              <a:ext cx="576649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7</a:t>
              </a:r>
              <a:endParaRPr lang="en-US" sz="3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328980" y="4098325"/>
              <a:ext cx="576649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423450" y="3142736"/>
              <a:ext cx="576649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8</a:t>
              </a:r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148083" y="3142736"/>
              <a:ext cx="524226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4</a:t>
              </a:r>
              <a:endParaRPr lang="en-US" sz="3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179273" y="4069490"/>
              <a:ext cx="576649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0" name="Straight Arrow Connector 9"/>
            <p:cNvCxnSpPr>
              <a:stCxn id="4" idx="3"/>
              <a:endCxn id="8" idx="7"/>
            </p:cNvCxnSpPr>
            <p:nvPr/>
          </p:nvCxnSpPr>
          <p:spPr>
            <a:xfrm flipH="1">
              <a:off x="5595538" y="2811153"/>
              <a:ext cx="259512" cy="4160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5"/>
              <a:endCxn id="7" idx="0"/>
            </p:cNvCxnSpPr>
            <p:nvPr/>
          </p:nvCxnSpPr>
          <p:spPr>
            <a:xfrm>
              <a:off x="6262803" y="2811153"/>
              <a:ext cx="448972" cy="3315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flipH="1">
              <a:off x="4848986" y="3634937"/>
              <a:ext cx="375868" cy="5655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4"/>
              <a:endCxn id="5" idx="7"/>
            </p:cNvCxnSpPr>
            <p:nvPr/>
          </p:nvCxnSpPr>
          <p:spPr>
            <a:xfrm flipH="1">
              <a:off x="6431679" y="3719385"/>
              <a:ext cx="280096" cy="463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5"/>
              <a:endCxn id="9" idx="0"/>
            </p:cNvCxnSpPr>
            <p:nvPr/>
          </p:nvCxnSpPr>
          <p:spPr>
            <a:xfrm>
              <a:off x="6915651" y="3634937"/>
              <a:ext cx="551947" cy="4345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361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– Easy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1382433"/>
          </a:xfrm>
        </p:spPr>
        <p:txBody>
          <a:bodyPr>
            <a:normAutofit/>
          </a:bodyPr>
          <a:lstStyle/>
          <a:p>
            <a:r>
              <a:rPr lang="en-US" sz="2800" dirty="0"/>
              <a:t>What if the elements to delete is:</a:t>
            </a:r>
          </a:p>
          <a:p>
            <a:pPr lvl="1"/>
            <a:r>
              <a:rPr lang="en-US" sz="2400" dirty="0"/>
              <a:t>A leaf?</a:t>
            </a:r>
          </a:p>
          <a:p>
            <a:pPr lvl="1"/>
            <a:r>
              <a:rPr lang="en-US" sz="2400" dirty="0"/>
              <a:t>Has exactly one child?</a:t>
            </a:r>
          </a:p>
        </p:txBody>
      </p:sp>
      <p:sp>
        <p:nvSpPr>
          <p:cNvPr id="4" name="Oval 3"/>
          <p:cNvSpPr/>
          <p:nvPr/>
        </p:nvSpPr>
        <p:spPr>
          <a:xfrm>
            <a:off x="4850973" y="23189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5098074" y="492255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741570" y="492255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5806229" y="352432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8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940094" y="3524325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912161" y="488036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0" name="Straight Arrow Connector 9"/>
          <p:cNvCxnSpPr>
            <a:stCxn id="4" idx="3"/>
            <a:endCxn id="8" idx="7"/>
          </p:cNvCxnSpPr>
          <p:nvPr/>
        </p:nvCxnSpPr>
        <p:spPr>
          <a:xfrm flipH="1">
            <a:off x="4594816" y="3039148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7" idx="0"/>
          </p:cNvCxnSpPr>
          <p:nvPr/>
        </p:nvCxnSpPr>
        <p:spPr>
          <a:xfrm>
            <a:off x="5571168" y="3039148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H="1">
            <a:off x="3502450" y="4244521"/>
            <a:ext cx="549976" cy="827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4"/>
            <a:endCxn id="5" idx="7"/>
          </p:cNvCxnSpPr>
          <p:nvPr/>
        </p:nvCxnSpPr>
        <p:spPr>
          <a:xfrm flipH="1">
            <a:off x="5818270" y="4368086"/>
            <a:ext cx="409841" cy="678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5"/>
            <a:endCxn id="9" idx="0"/>
          </p:cNvCxnSpPr>
          <p:nvPr/>
        </p:nvCxnSpPr>
        <p:spPr>
          <a:xfrm>
            <a:off x="6526425" y="4244521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31020" y="2192694"/>
            <a:ext cx="3349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Deleting a leaf:</a:t>
            </a:r>
          </a:p>
          <a:p>
            <a:r>
              <a:rPr lang="en-US" sz="2800" dirty="0"/>
              <a:t>Just get rid of it.</a:t>
            </a:r>
          </a:p>
          <a:p>
            <a:endParaRPr lang="en-US" sz="2800" dirty="0"/>
          </a:p>
          <a:p>
            <a:r>
              <a:rPr lang="en-US" sz="2800" dirty="0"/>
              <a:t>Delete(7)</a:t>
            </a:r>
          </a:p>
        </p:txBody>
      </p:sp>
    </p:spTree>
    <p:extLst>
      <p:ext uri="{BB962C8B-B14F-4D97-AF65-F5344CB8AC3E}">
        <p14:creationId xmlns:p14="http://schemas.microsoft.com/office/powerpoint/2010/main" val="24587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– Easy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26068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if the elements to delete is:</a:t>
            </a:r>
          </a:p>
          <a:p>
            <a:pPr lvl="1"/>
            <a:r>
              <a:rPr lang="en-US" sz="2400" dirty="0"/>
              <a:t>A leaf?</a:t>
            </a:r>
          </a:p>
          <a:p>
            <a:pPr lvl="1"/>
            <a:r>
              <a:rPr lang="en-US" sz="2400" dirty="0"/>
              <a:t>Has exactly one child?</a:t>
            </a:r>
          </a:p>
        </p:txBody>
      </p:sp>
      <p:sp>
        <p:nvSpPr>
          <p:cNvPr id="4" name="Oval 3"/>
          <p:cNvSpPr/>
          <p:nvPr/>
        </p:nvSpPr>
        <p:spPr>
          <a:xfrm>
            <a:off x="4850973" y="23189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5098074" y="492255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741570" y="492255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5806229" y="352432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8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940094" y="3524325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912161" y="488036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0" name="Straight Arrow Connector 9"/>
          <p:cNvCxnSpPr>
            <a:stCxn id="4" idx="3"/>
            <a:endCxn id="8" idx="7"/>
          </p:cNvCxnSpPr>
          <p:nvPr/>
        </p:nvCxnSpPr>
        <p:spPr>
          <a:xfrm flipH="1">
            <a:off x="4594816" y="3039148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7" idx="0"/>
          </p:cNvCxnSpPr>
          <p:nvPr/>
        </p:nvCxnSpPr>
        <p:spPr>
          <a:xfrm>
            <a:off x="5571168" y="3039148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H="1">
            <a:off x="3502450" y="4244521"/>
            <a:ext cx="549976" cy="827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4"/>
            <a:endCxn id="5" idx="7"/>
          </p:cNvCxnSpPr>
          <p:nvPr/>
        </p:nvCxnSpPr>
        <p:spPr>
          <a:xfrm flipH="1">
            <a:off x="5818270" y="4368086"/>
            <a:ext cx="409841" cy="678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5"/>
            <a:endCxn id="9" idx="0"/>
          </p:cNvCxnSpPr>
          <p:nvPr/>
        </p:nvCxnSpPr>
        <p:spPr>
          <a:xfrm>
            <a:off x="6526425" y="4244521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50396" y="1608441"/>
            <a:ext cx="46121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Deleting a node with one child:</a:t>
            </a:r>
          </a:p>
          <a:p>
            <a:r>
              <a:rPr lang="en-US" sz="2800" dirty="0"/>
              <a:t>Delete the node</a:t>
            </a:r>
          </a:p>
          <a:p>
            <a:r>
              <a:rPr lang="en-US" sz="2800" dirty="0"/>
              <a:t>Connect its parent and child</a:t>
            </a:r>
          </a:p>
          <a:p>
            <a:endParaRPr lang="en-US" sz="2800" dirty="0"/>
          </a:p>
          <a:p>
            <a:r>
              <a:rPr lang="en-US" sz="2800" dirty="0"/>
              <a:t>Delete(4)</a:t>
            </a:r>
          </a:p>
        </p:txBody>
      </p:sp>
      <p:cxnSp>
        <p:nvCxnSpPr>
          <p:cNvPr id="22" name="Curved Connector 21"/>
          <p:cNvCxnSpPr>
            <a:stCxn id="4" idx="2"/>
            <a:endCxn id="6" idx="0"/>
          </p:cNvCxnSpPr>
          <p:nvPr/>
        </p:nvCxnSpPr>
        <p:spPr>
          <a:xfrm rot="10800000" flipV="1">
            <a:off x="3163451" y="2740833"/>
            <a:ext cx="1687522" cy="2181724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– The Hard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31530"/>
          </a:xfrm>
        </p:spPr>
        <p:txBody>
          <a:bodyPr>
            <a:normAutofit/>
          </a:bodyPr>
          <a:lstStyle/>
          <a:p>
            <a:r>
              <a:rPr lang="en-US" sz="2800" dirty="0"/>
              <a:t>What happens if the node to delete has two children?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904045" y="1992568"/>
            <a:ext cx="5782000" cy="4462898"/>
            <a:chOff x="2282271" y="1886551"/>
            <a:chExt cx="5782000" cy="4462898"/>
          </a:xfrm>
        </p:grpSpPr>
        <p:grpSp>
          <p:nvGrpSpPr>
            <p:cNvPr id="26" name="Group 25"/>
            <p:cNvGrpSpPr/>
            <p:nvPr/>
          </p:nvGrpSpPr>
          <p:grpSpPr>
            <a:xfrm>
              <a:off x="2282271" y="1886551"/>
              <a:ext cx="5782000" cy="4462898"/>
              <a:chOff x="2741570" y="2318952"/>
              <a:chExt cx="5782000" cy="446289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850973" y="2318952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4</a:t>
                </a:r>
                <a:endParaRPr lang="en-US" sz="32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909531" y="475196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5</a:t>
                </a:r>
                <a:endParaRPr lang="en-US" sz="32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41570" y="492255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2</a:t>
                </a:r>
                <a:endParaRPr lang="en-US" sz="32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806229" y="352432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7</a:t>
                </a:r>
                <a:endParaRPr lang="en-US" sz="3200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40094" y="3524325"/>
                <a:ext cx="767055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3</a:t>
                </a:r>
                <a:endParaRPr lang="en-US" sz="32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912161" y="488036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cxnSp>
            <p:nvCxnSpPr>
              <p:cNvPr id="12" name="Straight Arrow Connector 11"/>
              <p:cNvCxnSpPr>
                <a:stCxn id="6" idx="3"/>
                <a:endCxn id="10" idx="7"/>
              </p:cNvCxnSpPr>
              <p:nvPr/>
            </p:nvCxnSpPr>
            <p:spPr>
              <a:xfrm flipH="1">
                <a:off x="4594816" y="3039148"/>
                <a:ext cx="379722" cy="6087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6" idx="5"/>
                <a:endCxn id="9" idx="0"/>
              </p:cNvCxnSpPr>
              <p:nvPr/>
            </p:nvCxnSpPr>
            <p:spPr>
              <a:xfrm>
                <a:off x="5571168" y="3039148"/>
                <a:ext cx="656942" cy="4851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0" idx="3"/>
              </p:cNvCxnSpPr>
              <p:nvPr/>
            </p:nvCxnSpPr>
            <p:spPr>
              <a:xfrm flipH="1">
                <a:off x="3502450" y="4244521"/>
                <a:ext cx="549976" cy="8275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9" idx="4"/>
                <a:endCxn id="7" idx="7"/>
              </p:cNvCxnSpPr>
              <p:nvPr/>
            </p:nvCxnSpPr>
            <p:spPr>
              <a:xfrm flipH="1">
                <a:off x="5629726" y="4368086"/>
                <a:ext cx="598384" cy="5074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5"/>
                <a:endCxn id="11" idx="0"/>
              </p:cNvCxnSpPr>
              <p:nvPr/>
            </p:nvCxnSpPr>
            <p:spPr>
              <a:xfrm>
                <a:off x="6526425" y="4244521"/>
                <a:ext cx="807617" cy="6358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6168868" y="5938089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679809" y="5938088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19" name="Straight Arrow Connector 18"/>
              <p:cNvCxnSpPr>
                <a:endCxn id="18" idx="1"/>
              </p:cNvCxnSpPr>
              <p:nvPr/>
            </p:nvCxnSpPr>
            <p:spPr>
              <a:xfrm>
                <a:off x="7579146" y="5620166"/>
                <a:ext cx="224229" cy="4414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1" idx="3"/>
              </p:cNvCxnSpPr>
              <p:nvPr/>
            </p:nvCxnSpPr>
            <p:spPr>
              <a:xfrm flipH="1">
                <a:off x="6687158" y="5600560"/>
                <a:ext cx="348569" cy="3375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/>
            <p:cNvSpPr/>
            <p:nvPr/>
          </p:nvSpPr>
          <p:spPr>
            <a:xfrm>
              <a:off x="4751391" y="5505688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6</a:t>
              </a:r>
              <a:endParaRPr lang="en-US" sz="3200" dirty="0"/>
            </a:p>
          </p:txBody>
        </p:sp>
        <p:cxnSp>
          <p:nvCxnSpPr>
            <p:cNvPr id="29" name="Straight Arrow Connector 28"/>
            <p:cNvCxnSpPr>
              <a:stCxn id="7" idx="4"/>
              <a:endCxn id="28" idx="0"/>
            </p:cNvCxnSpPr>
            <p:nvPr/>
          </p:nvCxnSpPr>
          <p:spPr>
            <a:xfrm>
              <a:off x="4872113" y="5163327"/>
              <a:ext cx="301159" cy="342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965850" y="2017744"/>
            <a:ext cx="3877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if we try</a:t>
            </a:r>
          </a:p>
          <a:p>
            <a:r>
              <a:rPr lang="en-US" sz="2800" dirty="0"/>
              <a:t>Delete(7)?</a:t>
            </a:r>
          </a:p>
          <a:p>
            <a:endParaRPr lang="en-US" sz="2800" dirty="0"/>
          </a:p>
          <a:p>
            <a:r>
              <a:rPr lang="en-US" sz="2800" dirty="0"/>
              <a:t>What can we replace it with?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21212" y="4331912"/>
            <a:ext cx="44949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 or 8</a:t>
            </a:r>
          </a:p>
          <a:p>
            <a:r>
              <a:rPr lang="en-US" sz="2800" dirty="0"/>
              <a:t>The biggest thing in left subtree or smallest thing in right subtree.</a:t>
            </a:r>
          </a:p>
        </p:txBody>
      </p:sp>
    </p:spTree>
    <p:extLst>
      <p:ext uri="{BB962C8B-B14F-4D97-AF65-F5344CB8AC3E}">
        <p14:creationId xmlns:p14="http://schemas.microsoft.com/office/powerpoint/2010/main" val="144376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36C4-CDD1-83CB-F701-1E94957E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Predecessor/Successor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996B4-6E7D-5DA1-27E4-EF74DBEDD3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predecessor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the greatest node less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The successor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the smallest node bigger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How do we find?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has two children, these are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subtree by BST condition</a:t>
                </a:r>
              </a:p>
              <a:p>
                <a:r>
                  <a:rPr lang="en-US" sz="2800" dirty="0"/>
                  <a:t>The predecessor must be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left subtree (it’s smaller), and it has to be as far right as possible in that subtree (since it’s biggest).</a:t>
                </a:r>
              </a:p>
              <a:p>
                <a:r>
                  <a:rPr lang="en-US" sz="2800" dirty="0"/>
                  <a:t>The successor must be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right subtree (it’s bigger), and it has to be as far left as possible in that subtree (since it’s smallest).</a:t>
                </a:r>
              </a:p>
              <a:p>
                <a:r>
                  <a:rPr lang="en-US" sz="2800" dirty="0"/>
                  <a:t>You can find these easily!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996B4-6E7D-5DA1-27E4-EF74DBEDD3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22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B6A5-60CA-F69B-9B88-FC141A57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Overall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F8534-A51E-B79E-7CA9-FA88404C3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Locate the node-to-be-deleted.</a:t>
            </a:r>
          </a:p>
          <a:p>
            <a:r>
              <a:rPr lang="en-US" sz="2800" dirty="0"/>
              <a:t>If it’s an easy case (no children, one child) handle it by rearranging pointers.</a:t>
            </a:r>
          </a:p>
          <a:p>
            <a:r>
              <a:rPr lang="en-US" sz="2800" dirty="0"/>
              <a:t>Otherwise, find the predecessor or successor</a:t>
            </a:r>
          </a:p>
          <a:p>
            <a:pPr lvl="1"/>
            <a:r>
              <a:rPr lang="en-US" sz="2400" dirty="0"/>
              <a:t>The predecessor/successor always has at most one child</a:t>
            </a:r>
          </a:p>
          <a:p>
            <a:pPr lvl="1"/>
            <a:r>
              <a:rPr lang="en-US" sz="2400" dirty="0"/>
              <a:t>If it’s the largest thing in the subtree, there can’t be anything to its right/smallest can’t have anything to its left. (symmetric for smallest in subtree)</a:t>
            </a:r>
          </a:p>
          <a:p>
            <a:r>
              <a:rPr lang="en-US" sz="2800" dirty="0"/>
              <a:t>Delete predecessor or successor (we’re in one of the easy cases!)</a:t>
            </a:r>
          </a:p>
          <a:p>
            <a:r>
              <a:rPr lang="en-US" sz="2800" dirty="0"/>
              <a:t>Place predecessor or successor data in location of node-to-be-deleted.</a:t>
            </a:r>
          </a:p>
        </p:txBody>
      </p:sp>
    </p:spTree>
    <p:extLst>
      <p:ext uri="{BB962C8B-B14F-4D97-AF65-F5344CB8AC3E}">
        <p14:creationId xmlns:p14="http://schemas.microsoft.com/office/powerpoint/2010/main" val="89888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AF16-F52C-9BE1-BCBD-4273E391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7CD0-46F6-10CC-5763-82C24150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7ACFA9-97B7-66DE-EBBE-6CA9390B2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860063"/>
              </p:ext>
            </p:extLst>
          </p:nvPr>
        </p:nvGraphicFramePr>
        <p:xfrm>
          <a:off x="575390" y="1463857"/>
          <a:ext cx="11187108" cy="236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61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2002536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4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 2 due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3 due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 4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4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5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4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819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25996"/>
          </a:xfrm>
        </p:spPr>
        <p:txBody>
          <a:bodyPr>
            <a:normAutofit/>
          </a:bodyPr>
          <a:lstStyle/>
          <a:p>
            <a:r>
              <a:rPr lang="en-US" sz="2800" dirty="0"/>
              <a:t>What about BSTs?</a:t>
            </a:r>
          </a:p>
          <a:p>
            <a:r>
              <a:rPr lang="en-US" sz="2800" dirty="0"/>
              <a:t>Keys will have to be comparable.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911588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Average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Worst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911588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Average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110465" r="-20150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10465" r="-100898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Worst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212941" r="-20150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12941" r="-100898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4576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25996"/>
          </a:xfrm>
        </p:spPr>
        <p:txBody>
          <a:bodyPr>
            <a:normAutofit/>
          </a:bodyPr>
          <a:lstStyle/>
          <a:p>
            <a:r>
              <a:rPr lang="en-US" sz="2800" dirty="0"/>
              <a:t>What about BSTs?</a:t>
            </a:r>
          </a:p>
          <a:p>
            <a:r>
              <a:rPr lang="en-US" sz="2800" dirty="0"/>
              <a:t>Keys will have to be comparable.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7168635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Average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Worst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7168635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Average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110465" r="-20150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10465" r="-100898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901" t="-110465" r="-1201" b="-13139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Worst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212941" r="-20150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12941" r="-100898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901" t="-212941" r="-1201" b="-32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90465" y="4553339"/>
            <a:ext cx="10049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We’re in the same position we were in for heaps </a:t>
            </a:r>
          </a:p>
          <a:p>
            <a:r>
              <a:rPr lang="en-US" sz="2800" dirty="0"/>
              <a:t>BSTs are great on average, </a:t>
            </a:r>
          </a:p>
          <a:p>
            <a:r>
              <a:rPr lang="en-US" sz="2800" dirty="0"/>
              <a:t>but we need to avoid the worst case.</a:t>
            </a:r>
          </a:p>
        </p:txBody>
      </p:sp>
    </p:spTree>
    <p:extLst>
      <p:ext uri="{BB962C8B-B14F-4D97-AF65-F5344CB8AC3E}">
        <p14:creationId xmlns:p14="http://schemas.microsoft.com/office/powerpoint/2010/main" val="732074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 Worst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Take I:</a:t>
            </a:r>
          </a:p>
          <a:p>
            <a:r>
              <a:rPr lang="en-US" sz="2800" dirty="0"/>
              <a:t>Let’s require the tree to be complete.</a:t>
            </a:r>
          </a:p>
          <a:p>
            <a:r>
              <a:rPr lang="en-US" sz="2800" dirty="0"/>
              <a:t>It worked for heaps!</a:t>
            </a:r>
          </a:p>
          <a:p>
            <a:r>
              <a:rPr lang="en-US" sz="2800" dirty="0"/>
              <a:t>What goes wrong?</a:t>
            </a:r>
          </a:p>
          <a:p>
            <a:pPr lvl="1"/>
            <a:r>
              <a:rPr lang="en-US" sz="2400" dirty="0"/>
              <a:t>When we insert, we’ll break the completeness property. </a:t>
            </a:r>
          </a:p>
          <a:p>
            <a:r>
              <a:rPr lang="en-US" sz="2800" dirty="0"/>
              <a:t>Insertions always add a new leaf, but you can’t control where.</a:t>
            </a:r>
          </a:p>
          <a:p>
            <a:pPr lvl="1"/>
            <a:r>
              <a:rPr lang="en-US" sz="2400" dirty="0"/>
              <a:t>Can we fix it?</a:t>
            </a:r>
          </a:p>
          <a:p>
            <a:r>
              <a:rPr lang="en-US" sz="3200" dirty="0"/>
              <a:t>Not easily :/</a:t>
            </a:r>
          </a:p>
        </p:txBody>
      </p:sp>
    </p:spTree>
    <p:extLst>
      <p:ext uri="{BB962C8B-B14F-4D97-AF65-F5344CB8AC3E}">
        <p14:creationId xmlns:p14="http://schemas.microsoft.com/office/powerpoint/2010/main" val="5025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 Worst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Take II:</a:t>
            </a:r>
          </a:p>
          <a:p>
            <a:r>
              <a:rPr lang="en-US" sz="2800" dirty="0"/>
              <a:t>Here are some other requirements you might try. Could they work? If not, what can go wrong?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821635" y="2915474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Root Balanced</a:t>
            </a:r>
            <a:r>
              <a:rPr lang="en-US" sz="2800" dirty="0">
                <a:solidFill>
                  <a:schemeClr val="bg1"/>
                </a:solidFill>
              </a:rPr>
              <a:t>: The root must have the same number of nodes in its left and right subtrees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1616" y="4141964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Recursively Balanced</a:t>
            </a:r>
            <a:r>
              <a:rPr lang="en-US" sz="2800" dirty="0">
                <a:solidFill>
                  <a:schemeClr val="bg1"/>
                </a:solidFill>
              </a:rPr>
              <a:t>: Every node must have the same number of nodes in its left and right subtrees.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616" y="5368456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Root Height Balanced</a:t>
            </a:r>
            <a:r>
              <a:rPr lang="en-US" sz="2800" dirty="0">
                <a:solidFill>
                  <a:schemeClr val="bg1"/>
                </a:solidFill>
              </a:rPr>
              <a:t>: The left and right subtrees of the root must have the same height.</a:t>
            </a:r>
          </a:p>
        </p:txBody>
      </p:sp>
    </p:spTree>
    <p:extLst>
      <p:ext uri="{BB962C8B-B14F-4D97-AF65-F5344CB8AC3E}">
        <p14:creationId xmlns:p14="http://schemas.microsoft.com/office/powerpoint/2010/main" val="3833808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 Worst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Take III:</a:t>
                </a:r>
              </a:p>
              <a:p>
                <a:r>
                  <a:rPr lang="en-US" sz="2800" dirty="0"/>
                  <a:t>The AVL condition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This actually works. To convince you it works, we have to check:</a:t>
                </a:r>
                <a:br>
                  <a:rPr lang="en-US" sz="2800" dirty="0"/>
                </a:br>
                <a:r>
                  <a:rPr lang="en-US" sz="2800" dirty="0"/>
                  <a:t>1. Such a tree must have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2. We must be able to maintain this property when inserting/deleting</a:t>
                </a:r>
              </a:p>
              <a:p>
                <a:r>
                  <a:rPr lang="en-US" sz="2800" dirty="0"/>
                  <a:t>Going to argue 2 first.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790242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AVL condition</a:t>
            </a:r>
            <a:r>
              <a:rPr lang="en-US" sz="2800" dirty="0">
                <a:solidFill>
                  <a:schemeClr val="bg1"/>
                </a:solidFill>
              </a:rPr>
              <a:t>: For every node, the height of its left subtree and right subtree differ by at most 1. </a:t>
            </a:r>
          </a:p>
        </p:txBody>
      </p:sp>
    </p:spTree>
    <p:extLst>
      <p:ext uri="{BB962C8B-B14F-4D97-AF65-F5344CB8AC3E}">
        <p14:creationId xmlns:p14="http://schemas.microsoft.com/office/powerpoint/2010/main" val="2187686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55" y="1166789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AVL condition</a:t>
            </a:r>
            <a:r>
              <a:rPr lang="en-US" sz="2800" dirty="0">
                <a:solidFill>
                  <a:schemeClr val="bg1"/>
                </a:solidFill>
              </a:rPr>
              <a:t>: For every node, the height of its left subtree and right subtree differ by at most 1.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027" y="2372497"/>
            <a:ext cx="107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this a valid AVL tree?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9710" y="2190806"/>
            <a:ext cx="5782000" cy="4462898"/>
            <a:chOff x="2282271" y="1886551"/>
            <a:chExt cx="5782000" cy="4462898"/>
          </a:xfrm>
        </p:grpSpPr>
        <p:grpSp>
          <p:nvGrpSpPr>
            <p:cNvPr id="7" name="Group 6"/>
            <p:cNvGrpSpPr/>
            <p:nvPr/>
          </p:nvGrpSpPr>
          <p:grpSpPr>
            <a:xfrm>
              <a:off x="2282271" y="1886551"/>
              <a:ext cx="5782000" cy="4462898"/>
              <a:chOff x="2741570" y="2318952"/>
              <a:chExt cx="5782000" cy="446289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850973" y="2318952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4</a:t>
                </a:r>
                <a:endParaRPr lang="en-US" sz="32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909531" y="475196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5</a:t>
                </a:r>
                <a:endParaRPr lang="en-US" sz="32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741570" y="492255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2</a:t>
                </a:r>
                <a:endParaRPr lang="en-US" sz="32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806229" y="352432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7</a:t>
                </a:r>
                <a:endParaRPr lang="en-US" sz="32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940094" y="3524325"/>
                <a:ext cx="767055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3</a:t>
                </a:r>
                <a:endParaRPr lang="en-US" sz="32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12161" y="488036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cxnSp>
            <p:nvCxnSpPr>
              <p:cNvPr id="16" name="Straight Arrow Connector 15"/>
              <p:cNvCxnSpPr>
                <a:stCxn id="10" idx="3"/>
                <a:endCxn id="14" idx="7"/>
              </p:cNvCxnSpPr>
              <p:nvPr/>
            </p:nvCxnSpPr>
            <p:spPr>
              <a:xfrm flipH="1">
                <a:off x="4594816" y="3039148"/>
                <a:ext cx="379722" cy="6087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0" idx="5"/>
                <a:endCxn id="13" idx="0"/>
              </p:cNvCxnSpPr>
              <p:nvPr/>
            </p:nvCxnSpPr>
            <p:spPr>
              <a:xfrm>
                <a:off x="5571168" y="3039148"/>
                <a:ext cx="656942" cy="4851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4" idx="3"/>
              </p:cNvCxnSpPr>
              <p:nvPr/>
            </p:nvCxnSpPr>
            <p:spPr>
              <a:xfrm flipH="1">
                <a:off x="3502450" y="4244521"/>
                <a:ext cx="549976" cy="8275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3" idx="4"/>
                <a:endCxn id="11" idx="7"/>
              </p:cNvCxnSpPr>
              <p:nvPr/>
            </p:nvCxnSpPr>
            <p:spPr>
              <a:xfrm flipH="1">
                <a:off x="5629726" y="4368086"/>
                <a:ext cx="598384" cy="5074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3" idx="5"/>
                <a:endCxn id="15" idx="0"/>
              </p:cNvCxnSpPr>
              <p:nvPr/>
            </p:nvCxnSpPr>
            <p:spPr>
              <a:xfrm>
                <a:off x="6526425" y="4244521"/>
                <a:ext cx="807617" cy="6358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6168868" y="5938089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679809" y="5938088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23" name="Straight Arrow Connector 22"/>
              <p:cNvCxnSpPr>
                <a:endCxn id="22" idx="1"/>
              </p:cNvCxnSpPr>
              <p:nvPr/>
            </p:nvCxnSpPr>
            <p:spPr>
              <a:xfrm>
                <a:off x="7579146" y="5620166"/>
                <a:ext cx="224229" cy="4414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5" idx="3"/>
              </p:cNvCxnSpPr>
              <p:nvPr/>
            </p:nvCxnSpPr>
            <p:spPr>
              <a:xfrm flipH="1">
                <a:off x="6687158" y="5600560"/>
                <a:ext cx="348569" cy="3375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4751391" y="5505688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6</a:t>
              </a:r>
              <a:endParaRPr lang="en-US" sz="3200" dirty="0"/>
            </a:p>
          </p:txBody>
        </p:sp>
        <p:cxnSp>
          <p:nvCxnSpPr>
            <p:cNvPr id="9" name="Straight Arrow Connector 8"/>
            <p:cNvCxnSpPr>
              <a:stCxn id="11" idx="4"/>
              <a:endCxn id="8" idx="0"/>
            </p:cNvCxnSpPr>
            <p:nvPr/>
          </p:nvCxnSpPr>
          <p:spPr>
            <a:xfrm>
              <a:off x="4872113" y="5163327"/>
              <a:ext cx="301159" cy="342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428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AVL Trees?</a:t>
            </a:r>
          </a:p>
        </p:txBody>
      </p:sp>
      <p:sp>
        <p:nvSpPr>
          <p:cNvPr id="8" name="Oval 7"/>
          <p:cNvSpPr/>
          <p:nvPr/>
        </p:nvSpPr>
        <p:spPr>
          <a:xfrm>
            <a:off x="2288518" y="154001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925195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418229" y="39706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3243774" y="274538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1377639" y="2745389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4349706" y="410142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4" name="Straight Arrow Connector 13"/>
          <p:cNvCxnSpPr>
            <a:stCxn id="8" idx="3"/>
            <a:endCxn id="12" idx="7"/>
          </p:cNvCxnSpPr>
          <p:nvPr/>
        </p:nvCxnSpPr>
        <p:spPr>
          <a:xfrm flipH="1">
            <a:off x="2032361" y="2260212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11" idx="0"/>
          </p:cNvCxnSpPr>
          <p:nvPr/>
        </p:nvCxnSpPr>
        <p:spPr>
          <a:xfrm>
            <a:off x="3008713" y="2260212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 flipH="1">
            <a:off x="1028497" y="3465584"/>
            <a:ext cx="461475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5"/>
            <a:endCxn id="9" idx="0"/>
          </p:cNvCxnSpPr>
          <p:nvPr/>
        </p:nvCxnSpPr>
        <p:spPr>
          <a:xfrm>
            <a:off x="2032361" y="3465584"/>
            <a:ext cx="314715" cy="654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5"/>
            <a:endCxn id="13" idx="0"/>
          </p:cNvCxnSpPr>
          <p:nvPr/>
        </p:nvCxnSpPr>
        <p:spPr>
          <a:xfrm>
            <a:off x="3963970" y="3465585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06413" y="515915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5117354" y="51591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5016691" y="4841230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H="1">
            <a:off x="4124703" y="4821624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517352" y="52827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</a:t>
            </a:r>
            <a:endParaRPr lang="en-US" sz="3200" dirty="0"/>
          </a:p>
        </p:txBody>
      </p:sp>
      <p:cxnSp>
        <p:nvCxnSpPr>
          <p:cNvPr id="7" name="Straight Arrow Connector 6"/>
          <p:cNvCxnSpPr>
            <a:stCxn id="9" idx="4"/>
            <a:endCxn id="6" idx="1"/>
          </p:cNvCxnSpPr>
          <p:nvPr/>
        </p:nvCxnSpPr>
        <p:spPr>
          <a:xfrm>
            <a:off x="2347076" y="4964112"/>
            <a:ext cx="293842" cy="442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36737" y="14246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28" name="Oval 27"/>
          <p:cNvSpPr/>
          <p:nvPr/>
        </p:nvSpPr>
        <p:spPr>
          <a:xfrm>
            <a:off x="8592519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6127334" y="402829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30" name="Oval 29"/>
          <p:cNvSpPr/>
          <p:nvPr/>
        </p:nvSpPr>
        <p:spPr>
          <a:xfrm>
            <a:off x="9191993" y="263005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31" name="Oval 30"/>
          <p:cNvSpPr/>
          <p:nvPr/>
        </p:nvSpPr>
        <p:spPr>
          <a:xfrm>
            <a:off x="7325858" y="2630058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32" name="Oval 31"/>
          <p:cNvSpPr/>
          <p:nvPr/>
        </p:nvSpPr>
        <p:spPr>
          <a:xfrm>
            <a:off x="10297925" y="398609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33" name="Straight Arrow Connector 32"/>
          <p:cNvCxnSpPr>
            <a:stCxn id="27" idx="3"/>
            <a:endCxn id="31" idx="7"/>
          </p:cNvCxnSpPr>
          <p:nvPr/>
        </p:nvCxnSpPr>
        <p:spPr>
          <a:xfrm flipH="1">
            <a:off x="7980580" y="2144881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30" idx="0"/>
          </p:cNvCxnSpPr>
          <p:nvPr/>
        </p:nvCxnSpPr>
        <p:spPr>
          <a:xfrm>
            <a:off x="8956932" y="2144881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3"/>
          </p:cNvCxnSpPr>
          <p:nvPr/>
        </p:nvCxnSpPr>
        <p:spPr>
          <a:xfrm flipH="1">
            <a:off x="6888214" y="3350254"/>
            <a:ext cx="549976" cy="827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28" idx="7"/>
          </p:cNvCxnSpPr>
          <p:nvPr/>
        </p:nvCxnSpPr>
        <p:spPr>
          <a:xfrm flipH="1">
            <a:off x="9312714" y="3473819"/>
            <a:ext cx="301160" cy="7700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5"/>
            <a:endCxn id="32" idx="0"/>
          </p:cNvCxnSpPr>
          <p:nvPr/>
        </p:nvCxnSpPr>
        <p:spPr>
          <a:xfrm>
            <a:off x="9912189" y="3350254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9554632" y="504382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11065573" y="504382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>
            <a:off x="10964910" y="4725899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</p:cNvCxnSpPr>
          <p:nvPr/>
        </p:nvCxnSpPr>
        <p:spPr>
          <a:xfrm flipH="1">
            <a:off x="10072922" y="4706293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537612" y="420006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>
            <a:off x="7736505" y="3465584"/>
            <a:ext cx="222988" cy="734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2694"/>
          </a:xfrm>
        </p:spPr>
        <p:txBody>
          <a:bodyPr>
            <a:normAutofit/>
          </a:bodyPr>
          <a:lstStyle/>
          <a:p>
            <a:r>
              <a:rPr lang="en-US" sz="2800" dirty="0"/>
              <a:t>What happens if when we do an insertion, we break the AVL condition?</a:t>
            </a:r>
          </a:p>
        </p:txBody>
      </p:sp>
      <p:sp>
        <p:nvSpPr>
          <p:cNvPr id="4" name="Oval 3"/>
          <p:cNvSpPr/>
          <p:nvPr/>
        </p:nvSpPr>
        <p:spPr>
          <a:xfrm>
            <a:off x="1308216" y="23308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63472" y="353622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69404" y="489226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Arrow Connector 6"/>
          <p:cNvCxnSpPr>
            <a:stCxn id="4" idx="5"/>
            <a:endCxn id="5" idx="0"/>
          </p:cNvCxnSpPr>
          <p:nvPr/>
        </p:nvCxnSpPr>
        <p:spPr>
          <a:xfrm>
            <a:off x="2028411" y="3051047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0"/>
          </p:cNvCxnSpPr>
          <p:nvPr/>
        </p:nvCxnSpPr>
        <p:spPr>
          <a:xfrm>
            <a:off x="2983668" y="4256420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10126" y="3417200"/>
            <a:ext cx="2997211" cy="2072702"/>
            <a:chOff x="7110126" y="3417200"/>
            <a:chExt cx="2997211" cy="2072702"/>
          </a:xfrm>
        </p:grpSpPr>
        <p:sp>
          <p:nvSpPr>
            <p:cNvPr id="9" name="Oval 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5"/>
              <a:endCxn id="1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43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8F6B-C576-C08B-818C-056BE350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728C-393A-CC1B-E815-CAEB36D0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After you insert, check each node back up for balance</a:t>
            </a:r>
          </a:p>
          <a:p>
            <a:r>
              <a:rPr lang="en-US" sz="2800" dirty="0"/>
              <a:t>You rebalance at the lowest problem node</a:t>
            </a:r>
          </a:p>
          <a:p>
            <a:pPr lvl="1"/>
            <a:r>
              <a:rPr lang="en-US" sz="2400" dirty="0"/>
              <a:t>The lowest node at which the AVL condition is violated---heights differ by 2+.</a:t>
            </a:r>
          </a:p>
          <a:p>
            <a:r>
              <a:rPr lang="en-US" sz="2800" dirty="0"/>
              <a:t>Then ask “what directions were the insertion from here” for two levels from lowest problem node</a:t>
            </a:r>
          </a:p>
          <a:p>
            <a:pPr lvl="1"/>
            <a:r>
              <a:rPr lang="en-US" sz="2400" dirty="0"/>
              <a:t>There’s a case for each of the 4 combinations:</a:t>
            </a:r>
          </a:p>
          <a:p>
            <a:pPr lvl="1"/>
            <a:r>
              <a:rPr lang="en-US" sz="2400" dirty="0"/>
              <a:t>Left-left</a:t>
            </a:r>
          </a:p>
          <a:p>
            <a:pPr lvl="1"/>
            <a:r>
              <a:rPr lang="en-US" sz="2400" dirty="0"/>
              <a:t>Left-right</a:t>
            </a:r>
          </a:p>
          <a:p>
            <a:pPr lvl="1"/>
            <a:r>
              <a:rPr lang="en-US" sz="2400" dirty="0"/>
              <a:t>Right-left</a:t>
            </a:r>
          </a:p>
          <a:p>
            <a:pPr lvl="1"/>
            <a:r>
              <a:rPr lang="en-US" sz="2400" dirty="0"/>
              <a:t>Right-right</a:t>
            </a:r>
          </a:p>
        </p:txBody>
      </p:sp>
    </p:spTree>
    <p:extLst>
      <p:ext uri="{BB962C8B-B14F-4D97-AF65-F5344CB8AC3E}">
        <p14:creationId xmlns:p14="http://schemas.microsoft.com/office/powerpoint/2010/main" val="4271475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2F8AC5-1902-8187-1802-A02845B006AC}"/>
              </a:ext>
            </a:extLst>
          </p:cNvPr>
          <p:cNvSpPr/>
          <p:nvPr/>
        </p:nvSpPr>
        <p:spPr>
          <a:xfrm>
            <a:off x="2592733" y="2810934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DA1FE453-25FD-D6CF-3E73-26509C9E305E}"/>
              </a:ext>
            </a:extLst>
          </p:cNvPr>
          <p:cNvSpPr/>
          <p:nvPr/>
        </p:nvSpPr>
        <p:spPr>
          <a:xfrm>
            <a:off x="4302549" y="5483249"/>
            <a:ext cx="1180733" cy="52866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Insertion here</a:t>
            </a:r>
          </a:p>
        </p:txBody>
      </p:sp>
      <p:sp>
        <p:nvSpPr>
          <p:cNvPr id="51" name="Cloud 50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Left Single Rotation </a:t>
            </a:r>
            <a:br>
              <a:rPr lang="en-US" dirty="0"/>
            </a:br>
            <a:r>
              <a:rPr lang="en-US" dirty="0"/>
              <a:t>(insert happened -&gt;right-&gt;right)</a:t>
            </a:r>
          </a:p>
        </p:txBody>
      </p:sp>
      <p:sp>
        <p:nvSpPr>
          <p:cNvPr id="4" name="Oval 3"/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372002" y="3792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404410" y="468224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3313517" y="3537083"/>
            <a:ext cx="300702" cy="29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4092197" y="4512383"/>
            <a:ext cx="435779" cy="29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09442" y="1816367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1129997" y="3888123"/>
            <a:ext cx="1344674" cy="1705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21" name="Straight Arrow Connector 20"/>
          <p:cNvCxnSpPr>
            <a:stCxn id="4" idx="3"/>
            <a:endCxn id="16" idx="0"/>
          </p:cNvCxnSpPr>
          <p:nvPr/>
        </p:nvCxnSpPr>
        <p:spPr>
          <a:xfrm flipH="1">
            <a:off x="1802334" y="3537083"/>
            <a:ext cx="91455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2533156" y="5026827"/>
            <a:ext cx="1073907" cy="56714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>
          <a:xfrm flipH="1">
            <a:off x="3070110" y="4520089"/>
            <a:ext cx="440030" cy="506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3678810" y="575581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5094961" y="5734503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31" name="Straight Arrow Connector 30"/>
          <p:cNvCxnSpPr>
            <a:stCxn id="6" idx="5"/>
            <a:endCxn id="30" idx="0"/>
          </p:cNvCxnSpPr>
          <p:nvPr/>
        </p:nvCxnSpPr>
        <p:spPr>
          <a:xfrm>
            <a:off x="5124605" y="5402444"/>
            <a:ext cx="507310" cy="332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  <a:endCxn id="29" idx="0"/>
          </p:cNvCxnSpPr>
          <p:nvPr/>
        </p:nvCxnSpPr>
        <p:spPr>
          <a:xfrm flipH="1">
            <a:off x="4215764" y="5402444"/>
            <a:ext cx="312212" cy="353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7" name="Oval 46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8" name="Oval 47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9" name="Straight Arrow Connector 48"/>
          <p:cNvCxnSpPr>
            <a:stCxn id="46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5"/>
            <a:endCxn id="48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7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>
            <a:off x="7312963" y="4393685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54" name="Straight Arrow Connector 53"/>
          <p:cNvCxnSpPr>
            <a:stCxn id="46" idx="3"/>
            <a:endCxn id="53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6" name="Straight Arrow Connector 55"/>
          <p:cNvCxnSpPr>
            <a:endCxn id="46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8" name="Isosceles Triangle 57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9" name="Straight Arrow Connector 58"/>
          <p:cNvCxnSpPr>
            <a:stCxn id="48" idx="5"/>
            <a:endCxn id="58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57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462627" y="1452260"/>
            <a:ext cx="3757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BALANCED</a:t>
            </a:r>
          </a:p>
          <a:p>
            <a:r>
              <a:rPr lang="en-US" sz="2400" dirty="0"/>
              <a:t>Subtrees are equal heights</a:t>
            </a:r>
          </a:p>
        </p:txBody>
      </p:sp>
    </p:spTree>
    <p:extLst>
      <p:ext uri="{BB962C8B-B14F-4D97-AF65-F5344CB8AC3E}">
        <p14:creationId xmlns:p14="http://schemas.microsoft.com/office/powerpoint/2010/main" val="342483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7823"/>
          </a:xfrm>
        </p:spPr>
        <p:txBody>
          <a:bodyPr>
            <a:normAutofit/>
          </a:bodyPr>
          <a:lstStyle/>
          <a:p>
            <a:r>
              <a:rPr lang="en-US" sz="2800" dirty="0"/>
              <a:t>Write a recurrence to represent the running time of this code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944" y="2011680"/>
            <a:ext cx="85882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Mystery(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if(n &lt;= 5)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for(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j=0; j&lt;n;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(“hi”);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n*Mystery(n/2);		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39FF75-88CD-73B7-A7D9-5C4BF934D5F5}"/>
                  </a:ext>
                </a:extLst>
              </p:cNvPr>
              <p:cNvSpPr txBox="1"/>
              <p:nvPr/>
            </p:nvSpPr>
            <p:spPr>
              <a:xfrm>
                <a:off x="7500830" y="4530749"/>
                <a:ext cx="4310743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39FF75-88CD-73B7-A7D9-5C4BF934D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830" y="4530749"/>
                <a:ext cx="4310743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656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FC15-5337-71F6-DAE6-D961CE7A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Single Rotation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3BC9F-5275-985B-FBD6-73A0FF0EBD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From lowest-problem node, insertion happened in right child’s right subtree.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be problem node,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right child,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’s right child.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left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left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left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right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400" dirty="0"/>
                  <a:t>//only need some of these.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left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right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err="1"/>
                  <a:t>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right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//don’t need to update </a:t>
                </a:r>
                <a:r>
                  <a:rPr lang="en-US" sz="2800" dirty="0" err="1"/>
                  <a:t>x.left</a:t>
                </a:r>
                <a:r>
                  <a:rPr lang="en-US" sz="2800" dirty="0"/>
                  <a:t>, already correct value </a:t>
                </a:r>
              </a:p>
              <a:p>
                <a:r>
                  <a:rPr lang="en-US" sz="2800" dirty="0"/>
                  <a:t>//Don’t need to update z’s pointers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parent point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 // will have to implement this via recursion.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3BC9F-5275-985B-FBD6-73A0FF0EB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424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4924-FF78-0A0F-C5F3-16131D9E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BST Still?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DD43E-E7F5-6701-AF11-8CE9B607C6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+mn-lt"/>
                  </a:rPr>
                  <a:t>From pre-insertion ordering, we know</a:t>
                </a:r>
                <a:endParaRPr lang="en-US" sz="2800" b="0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Post-insertion,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in appropriate spots relative to each other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left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right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So we’re still a BST! :D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DD43E-E7F5-6701-AF11-8CE9B607C6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81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B8F6-DD72-CBC0-0C15-C67018D3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balanced 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6AAF18-0F11-51E6-C859-5FB9CCC72B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Intuitively: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got longer, so it must be the too-long side.</a:t>
                </a:r>
              </a:p>
              <a:p>
                <a:r>
                  <a:rPr lang="en-US" sz="2800" dirty="0"/>
                  <a:t>Rotation lengthened left subtree by 1, shrunk right subtree by 1. </a:t>
                </a:r>
              </a:p>
              <a:p>
                <a:r>
                  <a:rPr lang="en-US" sz="2800" dirty="0"/>
                  <a:t>Subtrees differed by 2 (since invariant kept us off-by-one before), now we are balanced!</a:t>
                </a:r>
              </a:p>
              <a:p>
                <a:r>
                  <a:rPr lang="en-US" sz="2800" dirty="0"/>
                  <a:t>The tree now has its pre-insertion height, so our ancestors don’t have to worry!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6AAF18-0F11-51E6-C859-5FB9CCC72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620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4DD2DA-E386-A852-CB89-0844F695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of balance proof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4C503-1BB0-AFC8-A272-6E2F77AEC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61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4C1B5-9278-D1EF-058C-423B02F03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160F01-E66D-80C4-5E75-09DDCD2044E9}"/>
              </a:ext>
            </a:extLst>
          </p:cNvPr>
          <p:cNvSpPr/>
          <p:nvPr/>
        </p:nvSpPr>
        <p:spPr>
          <a:xfrm>
            <a:off x="2592733" y="2790309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BB12B22F-99E1-090C-BA91-6CBF9629F889}"/>
              </a:ext>
            </a:extLst>
          </p:cNvPr>
          <p:cNvSpPr/>
          <p:nvPr/>
        </p:nvSpPr>
        <p:spPr>
          <a:xfrm>
            <a:off x="4302549" y="5483249"/>
            <a:ext cx="1180733" cy="52866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436A9-22FE-9995-4DB1-EE715493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Left Single Rotation </a:t>
            </a:r>
            <a:br>
              <a:rPr lang="en-US" dirty="0"/>
            </a:br>
            <a:r>
              <a:rPr lang="en-US" dirty="0"/>
              <a:t>(insert happened -&gt;right-&gt;right)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79C12-45C0-241F-6D2F-0CB6A796C9A5}"/>
              </a:ext>
            </a:extLst>
          </p:cNvPr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0A5055-AFEB-F49B-EAD2-DE0EC47EBC79}"/>
              </a:ext>
            </a:extLst>
          </p:cNvPr>
          <p:cNvSpPr/>
          <p:nvPr/>
        </p:nvSpPr>
        <p:spPr>
          <a:xfrm>
            <a:off x="3372002" y="3792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2B5B1B-AD23-EFC4-4C48-7264541BF518}"/>
              </a:ext>
            </a:extLst>
          </p:cNvPr>
          <p:cNvSpPr/>
          <p:nvPr/>
        </p:nvSpPr>
        <p:spPr>
          <a:xfrm>
            <a:off x="4404410" y="468224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1D7941-4AD7-29E3-82E8-C6DE3A7EF9D0}"/>
              </a:ext>
            </a:extLst>
          </p:cNvPr>
          <p:cNvCxnSpPr>
            <a:stCxn id="4" idx="5"/>
          </p:cNvCxnSpPr>
          <p:nvPr/>
        </p:nvCxnSpPr>
        <p:spPr>
          <a:xfrm>
            <a:off x="3313517" y="3537083"/>
            <a:ext cx="300702" cy="29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8A45AB-CFE1-F75A-3D4E-DE3C9870575E}"/>
              </a:ext>
            </a:extLst>
          </p:cNvPr>
          <p:cNvCxnSpPr>
            <a:stCxn id="5" idx="5"/>
            <a:endCxn id="6" idx="1"/>
          </p:cNvCxnSpPr>
          <p:nvPr/>
        </p:nvCxnSpPr>
        <p:spPr>
          <a:xfrm>
            <a:off x="4092197" y="4512383"/>
            <a:ext cx="435779" cy="29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F8C23541-AAF4-3252-3B27-BC796D024D69}"/>
              </a:ext>
            </a:extLst>
          </p:cNvPr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2935D3-27B2-EB7D-0640-A957BEF0DC9C}"/>
              </a:ext>
            </a:extLst>
          </p:cNvPr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909CA9-C85B-7B27-CD2C-D916BF680B14}"/>
              </a:ext>
            </a:extLst>
          </p:cNvPr>
          <p:cNvSpPr txBox="1"/>
          <p:nvPr/>
        </p:nvSpPr>
        <p:spPr>
          <a:xfrm>
            <a:off x="2709442" y="1816367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22B7FE0-1AF1-BDD1-C674-FD775D617F11}"/>
              </a:ext>
            </a:extLst>
          </p:cNvPr>
          <p:cNvSpPr/>
          <p:nvPr/>
        </p:nvSpPr>
        <p:spPr>
          <a:xfrm>
            <a:off x="1129997" y="3888123"/>
            <a:ext cx="1344674" cy="1705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0C74AA-2D3C-FE71-8BFB-06BDC159D0C5}"/>
              </a:ext>
            </a:extLst>
          </p:cNvPr>
          <p:cNvCxnSpPr>
            <a:stCxn id="4" idx="3"/>
            <a:endCxn id="16" idx="0"/>
          </p:cNvCxnSpPr>
          <p:nvPr/>
        </p:nvCxnSpPr>
        <p:spPr>
          <a:xfrm flipH="1">
            <a:off x="1802334" y="3537083"/>
            <a:ext cx="91455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1851A38-E856-FB33-76F9-CC4016C3E919}"/>
              </a:ext>
            </a:extLst>
          </p:cNvPr>
          <p:cNvSpPr/>
          <p:nvPr/>
        </p:nvSpPr>
        <p:spPr>
          <a:xfrm>
            <a:off x="2533156" y="5026827"/>
            <a:ext cx="1073907" cy="56714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9A157C-C55E-95B0-46D7-550B967FE6A1}"/>
              </a:ext>
            </a:extLst>
          </p:cNvPr>
          <p:cNvCxnSpPr>
            <a:endCxn id="26" idx="0"/>
          </p:cNvCxnSpPr>
          <p:nvPr/>
        </p:nvCxnSpPr>
        <p:spPr>
          <a:xfrm flipH="1">
            <a:off x="3070110" y="4520089"/>
            <a:ext cx="440030" cy="506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BC1CB9-B823-5F32-E57A-CFEC76600123}"/>
              </a:ext>
            </a:extLst>
          </p:cNvPr>
          <p:cNvSpPr/>
          <p:nvPr/>
        </p:nvSpPr>
        <p:spPr>
          <a:xfrm>
            <a:off x="3678810" y="575581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E9EBCD1-08FD-1F74-64E2-E940B6A5F9BC}"/>
              </a:ext>
            </a:extLst>
          </p:cNvPr>
          <p:cNvSpPr/>
          <p:nvPr/>
        </p:nvSpPr>
        <p:spPr>
          <a:xfrm>
            <a:off x="5094961" y="5734503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FEE0F44-F91A-B92A-E8C2-E5F3CDEAECAC}"/>
              </a:ext>
            </a:extLst>
          </p:cNvPr>
          <p:cNvCxnSpPr>
            <a:stCxn id="6" idx="5"/>
            <a:endCxn id="30" idx="0"/>
          </p:cNvCxnSpPr>
          <p:nvPr/>
        </p:nvCxnSpPr>
        <p:spPr>
          <a:xfrm>
            <a:off x="5124605" y="5402444"/>
            <a:ext cx="507310" cy="332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89869F-BBC1-D6FD-CBCB-16C12934FD58}"/>
              </a:ext>
            </a:extLst>
          </p:cNvPr>
          <p:cNvCxnSpPr>
            <a:stCxn id="6" idx="3"/>
            <a:endCxn id="29" idx="0"/>
          </p:cNvCxnSpPr>
          <p:nvPr/>
        </p:nvCxnSpPr>
        <p:spPr>
          <a:xfrm flipH="1">
            <a:off x="4215764" y="5402444"/>
            <a:ext cx="312212" cy="353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277B0969-2E22-4B3E-1854-FDC2A477A1B2}"/>
              </a:ext>
            </a:extLst>
          </p:cNvPr>
          <p:cNvSpPr/>
          <p:nvPr/>
        </p:nvSpPr>
        <p:spPr>
          <a:xfrm>
            <a:off x="575239" y="3792188"/>
            <a:ext cx="220865" cy="1942315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0CF0F-1547-1E1D-E0B6-DD1CD006BCF7}"/>
                  </a:ext>
                </a:extLst>
              </p:cNvPr>
              <p:cNvSpPr txBox="1"/>
              <p:nvPr/>
            </p:nvSpPr>
            <p:spPr>
              <a:xfrm>
                <a:off x="113969" y="4512383"/>
                <a:ext cx="509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0CF0F-1547-1E1D-E0B6-DD1CD006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9" y="4512383"/>
                <a:ext cx="50965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ket 14">
            <a:extLst>
              <a:ext uri="{FF2B5EF4-FFF2-40B4-BE49-F238E27FC236}">
                <a16:creationId xmlns:a16="http://schemas.microsoft.com/office/drawing/2014/main" id="{4DF6E457-7411-F235-8E73-52F38CB08A44}"/>
              </a:ext>
            </a:extLst>
          </p:cNvPr>
          <p:cNvSpPr/>
          <p:nvPr/>
        </p:nvSpPr>
        <p:spPr>
          <a:xfrm rot="10800000">
            <a:off x="6145486" y="3846268"/>
            <a:ext cx="324039" cy="2849642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F715C3-A913-6C4D-182F-E62A2850DB75}"/>
                  </a:ext>
                </a:extLst>
              </p:cNvPr>
              <p:cNvSpPr txBox="1"/>
              <p:nvPr/>
            </p:nvSpPr>
            <p:spPr>
              <a:xfrm>
                <a:off x="6458137" y="4428266"/>
                <a:ext cx="956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F715C3-A913-6C4D-182F-E62A2850D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37" y="4428266"/>
                <a:ext cx="95617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DD4EC6-85C2-66B0-C4C8-E6282409D697}"/>
                  </a:ext>
                </a:extLst>
              </p:cNvPr>
              <p:cNvSpPr txBox="1"/>
              <p:nvPr/>
            </p:nvSpPr>
            <p:spPr>
              <a:xfrm>
                <a:off x="7520049" y="3167751"/>
                <a:ext cx="455798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height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Insertion adjusts heights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imbalanced now, right subtree must have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 after insertion.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DD4EC6-85C2-66B0-C4C8-E6282409D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049" y="3167751"/>
                <a:ext cx="4557982" cy="2308324"/>
              </a:xfrm>
              <a:prstGeom prst="rect">
                <a:avLst/>
              </a:prstGeom>
              <a:blipFill>
                <a:blip r:embed="rId4"/>
                <a:stretch>
                  <a:fillRect l="-2142" t="-1852" r="-13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910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9D7F7-22AA-1875-5779-78D61CACD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67098B-F13A-A813-ACAC-74F9F945AD39}"/>
              </a:ext>
            </a:extLst>
          </p:cNvPr>
          <p:cNvSpPr/>
          <p:nvPr/>
        </p:nvSpPr>
        <p:spPr>
          <a:xfrm>
            <a:off x="2592733" y="2790309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0DEDF888-127B-5D57-63E0-2395D927F782}"/>
              </a:ext>
            </a:extLst>
          </p:cNvPr>
          <p:cNvSpPr/>
          <p:nvPr/>
        </p:nvSpPr>
        <p:spPr>
          <a:xfrm>
            <a:off x="4302549" y="5483249"/>
            <a:ext cx="1180733" cy="52866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D7586-19C5-C58B-1A40-A035D24A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Left Single Rotation </a:t>
            </a:r>
            <a:br>
              <a:rPr lang="en-US" dirty="0"/>
            </a:br>
            <a:r>
              <a:rPr lang="en-US" dirty="0"/>
              <a:t>(insert happened -&gt;right-&gt;right)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7B393E-C345-42A4-F3E3-7D63FCEB078B}"/>
              </a:ext>
            </a:extLst>
          </p:cNvPr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AD0ED1-E38C-56BA-AF2A-7A61930D94B9}"/>
              </a:ext>
            </a:extLst>
          </p:cNvPr>
          <p:cNvSpPr/>
          <p:nvPr/>
        </p:nvSpPr>
        <p:spPr>
          <a:xfrm>
            <a:off x="3372002" y="3792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AF5629-4554-D293-F8B0-6E38FD24A156}"/>
              </a:ext>
            </a:extLst>
          </p:cNvPr>
          <p:cNvSpPr/>
          <p:nvPr/>
        </p:nvSpPr>
        <p:spPr>
          <a:xfrm>
            <a:off x="4404410" y="468224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766D7D-171C-15A2-B98D-C2D23637414E}"/>
              </a:ext>
            </a:extLst>
          </p:cNvPr>
          <p:cNvCxnSpPr>
            <a:stCxn id="4" idx="5"/>
          </p:cNvCxnSpPr>
          <p:nvPr/>
        </p:nvCxnSpPr>
        <p:spPr>
          <a:xfrm>
            <a:off x="3313517" y="3537083"/>
            <a:ext cx="300702" cy="29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D6DF8A-2040-FF2A-2BBF-F600E8923C1E}"/>
              </a:ext>
            </a:extLst>
          </p:cNvPr>
          <p:cNvCxnSpPr>
            <a:stCxn id="5" idx="5"/>
            <a:endCxn id="6" idx="1"/>
          </p:cNvCxnSpPr>
          <p:nvPr/>
        </p:nvCxnSpPr>
        <p:spPr>
          <a:xfrm>
            <a:off x="4092197" y="4512383"/>
            <a:ext cx="435779" cy="29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04DC47D3-BC91-7A75-0909-51087B745187}"/>
              </a:ext>
            </a:extLst>
          </p:cNvPr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764E75-2907-7247-A6E1-D48AC0233899}"/>
              </a:ext>
            </a:extLst>
          </p:cNvPr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707024-8B8E-44A5-080F-0D2CCE4D5077}"/>
              </a:ext>
            </a:extLst>
          </p:cNvPr>
          <p:cNvSpPr txBox="1"/>
          <p:nvPr/>
        </p:nvSpPr>
        <p:spPr>
          <a:xfrm>
            <a:off x="2709442" y="1816367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BB76C85-3E10-CDA6-6DB3-CC89852E7F78}"/>
              </a:ext>
            </a:extLst>
          </p:cNvPr>
          <p:cNvSpPr/>
          <p:nvPr/>
        </p:nvSpPr>
        <p:spPr>
          <a:xfrm>
            <a:off x="1129997" y="3888123"/>
            <a:ext cx="1344674" cy="1705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3398A9-053B-B698-AA49-7DADA62C2A42}"/>
              </a:ext>
            </a:extLst>
          </p:cNvPr>
          <p:cNvCxnSpPr>
            <a:stCxn id="4" idx="3"/>
            <a:endCxn id="16" idx="0"/>
          </p:cNvCxnSpPr>
          <p:nvPr/>
        </p:nvCxnSpPr>
        <p:spPr>
          <a:xfrm flipH="1">
            <a:off x="1802334" y="3537083"/>
            <a:ext cx="91455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1F5CC73-907E-010A-07FA-923285FC7BD2}"/>
              </a:ext>
            </a:extLst>
          </p:cNvPr>
          <p:cNvSpPr/>
          <p:nvPr/>
        </p:nvSpPr>
        <p:spPr>
          <a:xfrm>
            <a:off x="2533156" y="5026827"/>
            <a:ext cx="1073907" cy="56714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0991B3-4A9C-F57B-3D02-E62CE5E9ABB3}"/>
              </a:ext>
            </a:extLst>
          </p:cNvPr>
          <p:cNvCxnSpPr>
            <a:endCxn id="26" idx="0"/>
          </p:cNvCxnSpPr>
          <p:nvPr/>
        </p:nvCxnSpPr>
        <p:spPr>
          <a:xfrm flipH="1">
            <a:off x="3070110" y="4520089"/>
            <a:ext cx="440030" cy="506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BBA9D8D-B3D3-31B7-7A28-8A92377967C0}"/>
              </a:ext>
            </a:extLst>
          </p:cNvPr>
          <p:cNvSpPr/>
          <p:nvPr/>
        </p:nvSpPr>
        <p:spPr>
          <a:xfrm>
            <a:off x="3678810" y="575581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4069427-5AF3-202E-A1EF-2ED507255C33}"/>
              </a:ext>
            </a:extLst>
          </p:cNvPr>
          <p:cNvSpPr/>
          <p:nvPr/>
        </p:nvSpPr>
        <p:spPr>
          <a:xfrm>
            <a:off x="5094961" y="5734503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C6869B-397C-7AF6-9384-4A7D45090E73}"/>
              </a:ext>
            </a:extLst>
          </p:cNvPr>
          <p:cNvCxnSpPr>
            <a:stCxn id="6" idx="5"/>
            <a:endCxn id="30" idx="0"/>
          </p:cNvCxnSpPr>
          <p:nvPr/>
        </p:nvCxnSpPr>
        <p:spPr>
          <a:xfrm>
            <a:off x="5124605" y="5402444"/>
            <a:ext cx="507310" cy="332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8A10D32-4B47-217B-726F-F5D4BF781CF1}"/>
              </a:ext>
            </a:extLst>
          </p:cNvPr>
          <p:cNvCxnSpPr>
            <a:stCxn id="6" idx="3"/>
            <a:endCxn id="29" idx="0"/>
          </p:cNvCxnSpPr>
          <p:nvPr/>
        </p:nvCxnSpPr>
        <p:spPr>
          <a:xfrm flipH="1">
            <a:off x="4215764" y="5402444"/>
            <a:ext cx="312212" cy="353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1797AEE4-0086-ED92-546A-B392328A6962}"/>
              </a:ext>
            </a:extLst>
          </p:cNvPr>
          <p:cNvSpPr/>
          <p:nvPr/>
        </p:nvSpPr>
        <p:spPr>
          <a:xfrm>
            <a:off x="575239" y="3792188"/>
            <a:ext cx="220865" cy="1942315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D5FC1-10D2-7BF2-22A7-B1D2C9AC9C92}"/>
                  </a:ext>
                </a:extLst>
              </p:cNvPr>
              <p:cNvSpPr txBox="1"/>
              <p:nvPr/>
            </p:nvSpPr>
            <p:spPr>
              <a:xfrm>
                <a:off x="113969" y="4512383"/>
                <a:ext cx="509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D5FC1-10D2-7BF2-22A7-B1D2C9A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9" y="4512383"/>
                <a:ext cx="50965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01856C-6929-93F5-6909-16541355EAC5}"/>
                  </a:ext>
                </a:extLst>
              </p:cNvPr>
              <p:cNvSpPr txBox="1"/>
              <p:nvPr/>
            </p:nvSpPr>
            <p:spPr>
              <a:xfrm>
                <a:off x="7161174" y="1625279"/>
                <a:ext cx="482198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Cl: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has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had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, and right subtree must be longer side to cause imbalance).</a:t>
                </a: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Cl: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has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.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was balanced before insertion.</a:t>
                </a:r>
              </a:p>
              <a:p>
                <a:r>
                  <a:rPr lang="en-US" sz="2400" dirty="0"/>
                  <a:t>For an imbalance to happen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’s increase in height must have increased height of tree rooted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.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must have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is balanced now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lowest imbalanced), so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height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01856C-6929-93F5-6909-16541355E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174" y="1625279"/>
                <a:ext cx="4821980" cy="4893647"/>
              </a:xfrm>
              <a:prstGeom prst="rect">
                <a:avLst/>
              </a:prstGeom>
              <a:blipFill>
                <a:blip r:embed="rId3"/>
                <a:stretch>
                  <a:fillRect l="-2023" t="-873" b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ket 18">
            <a:extLst>
              <a:ext uri="{FF2B5EF4-FFF2-40B4-BE49-F238E27FC236}">
                <a16:creationId xmlns:a16="http://schemas.microsoft.com/office/drawing/2014/main" id="{811B1A4B-CD2C-F806-5739-0E85059655B9}"/>
              </a:ext>
            </a:extLst>
          </p:cNvPr>
          <p:cNvSpPr/>
          <p:nvPr/>
        </p:nvSpPr>
        <p:spPr>
          <a:xfrm rot="10800000">
            <a:off x="6145485" y="4682248"/>
            <a:ext cx="203677" cy="2013661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427B1E-7FB8-9F57-6F35-906006FE9ADB}"/>
                  </a:ext>
                </a:extLst>
              </p:cNvPr>
              <p:cNvSpPr txBox="1"/>
              <p:nvPr/>
            </p:nvSpPr>
            <p:spPr>
              <a:xfrm>
                <a:off x="6299872" y="5092230"/>
                <a:ext cx="956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427B1E-7FB8-9F57-6F35-906006FE9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72" y="5092230"/>
                <a:ext cx="95617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ket 21">
            <a:extLst>
              <a:ext uri="{FF2B5EF4-FFF2-40B4-BE49-F238E27FC236}">
                <a16:creationId xmlns:a16="http://schemas.microsoft.com/office/drawing/2014/main" id="{B8A1AE6B-555C-B31D-DD9F-328C22A9D5BF}"/>
              </a:ext>
            </a:extLst>
          </p:cNvPr>
          <p:cNvSpPr/>
          <p:nvPr/>
        </p:nvSpPr>
        <p:spPr>
          <a:xfrm>
            <a:off x="2628269" y="4889931"/>
            <a:ext cx="200163" cy="787576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647921-D277-ECB2-180C-8D45B6924D26}"/>
                  </a:ext>
                </a:extLst>
              </p:cNvPr>
              <p:cNvSpPr txBox="1"/>
              <p:nvPr/>
            </p:nvSpPr>
            <p:spPr>
              <a:xfrm>
                <a:off x="2241222" y="4889931"/>
                <a:ext cx="509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647921-D277-ECB2-180C-8D45B6924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222" y="4889931"/>
                <a:ext cx="50965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587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ED287-74DC-332E-BC5B-1D88F9D12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loud 50">
            <a:extLst>
              <a:ext uri="{FF2B5EF4-FFF2-40B4-BE49-F238E27FC236}">
                <a16:creationId xmlns:a16="http://schemas.microsoft.com/office/drawing/2014/main" id="{9D08FC53-BD43-5009-3EBF-8FCDD3E0902E}"/>
              </a:ext>
            </a:extLst>
          </p:cNvPr>
          <p:cNvSpPr/>
          <p:nvPr/>
        </p:nvSpPr>
        <p:spPr>
          <a:xfrm>
            <a:off x="4838374" y="1277943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2F54C-8A5B-6F1F-B94D-C72CDB70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Left Single Rotation </a:t>
            </a:r>
            <a:br>
              <a:rPr lang="en-US" dirty="0"/>
            </a:br>
            <a:r>
              <a:rPr lang="en-US" dirty="0"/>
              <a:t>(insert happened -&gt;right-&gt;right)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2782EB1-BD7F-3FB5-0127-4F8D1849CCF0}"/>
              </a:ext>
            </a:extLst>
          </p:cNvPr>
          <p:cNvSpPr/>
          <p:nvPr/>
        </p:nvSpPr>
        <p:spPr>
          <a:xfrm>
            <a:off x="7373331" y="36633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32FFE17-DD6A-84C7-96C0-44927494387F}"/>
              </a:ext>
            </a:extLst>
          </p:cNvPr>
          <p:cNvSpPr/>
          <p:nvPr/>
        </p:nvSpPr>
        <p:spPr>
          <a:xfrm>
            <a:off x="8463972" y="27729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E145E8C-3A28-30D9-7263-0FD9760B78DB}"/>
              </a:ext>
            </a:extLst>
          </p:cNvPr>
          <p:cNvSpPr/>
          <p:nvPr/>
        </p:nvSpPr>
        <p:spPr>
          <a:xfrm>
            <a:off x="9334818" y="39587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BCB5170-EC81-CFFE-93E2-D7FA1A8264BF}"/>
              </a:ext>
            </a:extLst>
          </p:cNvPr>
          <p:cNvCxnSpPr>
            <a:stCxn id="46" idx="5"/>
          </p:cNvCxnSpPr>
          <p:nvPr/>
        </p:nvCxnSpPr>
        <p:spPr>
          <a:xfrm>
            <a:off x="8093526" y="4383529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8F7037B-9393-4451-F358-450FA79F6EA3}"/>
              </a:ext>
            </a:extLst>
          </p:cNvPr>
          <p:cNvCxnSpPr>
            <a:stCxn id="47" idx="5"/>
            <a:endCxn id="48" idx="1"/>
          </p:cNvCxnSpPr>
          <p:nvPr/>
        </p:nvCxnSpPr>
        <p:spPr>
          <a:xfrm>
            <a:off x="9184167" y="3493112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70C3690-3D0E-E7D8-A61F-E70EF5777A93}"/>
              </a:ext>
            </a:extLst>
          </p:cNvPr>
          <p:cNvCxnSpPr>
            <a:endCxn id="47" idx="1"/>
          </p:cNvCxnSpPr>
          <p:nvPr/>
        </p:nvCxnSpPr>
        <p:spPr>
          <a:xfrm>
            <a:off x="7254428" y="2329121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A9E075A7-558F-90C1-F5B3-D7DA3DDC967A}"/>
              </a:ext>
            </a:extLst>
          </p:cNvPr>
          <p:cNvSpPr/>
          <p:nvPr/>
        </p:nvSpPr>
        <p:spPr>
          <a:xfrm>
            <a:off x="6347233" y="4629768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384CB55-F8EC-4D90-9BC7-4E7924C9B9F5}"/>
              </a:ext>
            </a:extLst>
          </p:cNvPr>
          <p:cNvCxnSpPr>
            <a:stCxn id="46" idx="3"/>
            <a:endCxn id="53" idx="0"/>
          </p:cNvCxnSpPr>
          <p:nvPr/>
        </p:nvCxnSpPr>
        <p:spPr>
          <a:xfrm flipH="1">
            <a:off x="7019570" y="4383529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1941C692-8FC1-50D0-7B4C-FC5541A935C4}"/>
              </a:ext>
            </a:extLst>
          </p:cNvPr>
          <p:cNvSpPr/>
          <p:nvPr/>
        </p:nvSpPr>
        <p:spPr>
          <a:xfrm>
            <a:off x="7715290" y="4776993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AE5FCEB-BBE8-0C5E-7645-67DD7E46E835}"/>
              </a:ext>
            </a:extLst>
          </p:cNvPr>
          <p:cNvCxnSpPr>
            <a:endCxn id="46" idx="7"/>
          </p:cNvCxnSpPr>
          <p:nvPr/>
        </p:nvCxnSpPr>
        <p:spPr>
          <a:xfrm flipH="1">
            <a:off x="8093526" y="3393436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B44F891-0DCB-751F-D632-F26D4BF908EE}"/>
              </a:ext>
            </a:extLst>
          </p:cNvPr>
          <p:cNvSpPr/>
          <p:nvPr/>
        </p:nvSpPr>
        <p:spPr>
          <a:xfrm>
            <a:off x="8647213" y="5684294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FAF4A470-5DAC-F42B-3D7A-9D3637FCABA0}"/>
              </a:ext>
            </a:extLst>
          </p:cNvPr>
          <p:cNvSpPr/>
          <p:nvPr/>
        </p:nvSpPr>
        <p:spPr>
          <a:xfrm>
            <a:off x="9874718" y="5719332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1A15F84-838E-5D25-1C9F-43A9A8462E90}"/>
              </a:ext>
            </a:extLst>
          </p:cNvPr>
          <p:cNvCxnSpPr>
            <a:stCxn id="48" idx="5"/>
            <a:endCxn id="58" idx="0"/>
          </p:cNvCxnSpPr>
          <p:nvPr/>
        </p:nvCxnSpPr>
        <p:spPr>
          <a:xfrm>
            <a:off x="10055013" y="4678980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FF6C785-129A-ABE6-0574-BFC0B3FAF00D}"/>
              </a:ext>
            </a:extLst>
          </p:cNvPr>
          <p:cNvCxnSpPr>
            <a:stCxn id="48" idx="3"/>
            <a:endCxn id="57" idx="0"/>
          </p:cNvCxnSpPr>
          <p:nvPr/>
        </p:nvCxnSpPr>
        <p:spPr>
          <a:xfrm flipH="1">
            <a:off x="9184167" y="4678980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495BD36A-A48F-8B92-7180-B742B81F1E71}"/>
              </a:ext>
            </a:extLst>
          </p:cNvPr>
          <p:cNvSpPr/>
          <p:nvPr/>
        </p:nvSpPr>
        <p:spPr>
          <a:xfrm>
            <a:off x="7496897" y="1688343"/>
            <a:ext cx="3757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BALANCED</a:t>
            </a:r>
          </a:p>
          <a:p>
            <a:r>
              <a:rPr lang="en-US" sz="2400" dirty="0"/>
              <a:t>Subtrees are equal heights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7DC913CC-ABBE-897A-BEAE-75199F6EE629}"/>
              </a:ext>
            </a:extLst>
          </p:cNvPr>
          <p:cNvSpPr/>
          <p:nvPr/>
        </p:nvSpPr>
        <p:spPr>
          <a:xfrm rot="10800000">
            <a:off x="10805777" y="3902894"/>
            <a:ext cx="274216" cy="2823901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5A3505-EBE0-077B-6561-87FAE7B2065C}"/>
                  </a:ext>
                </a:extLst>
              </p:cNvPr>
              <p:cNvSpPr txBox="1"/>
              <p:nvPr/>
            </p:nvSpPr>
            <p:spPr>
              <a:xfrm>
                <a:off x="11008301" y="4595451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5A3505-EBE0-077B-6561-87FAE7B20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301" y="4595451"/>
                <a:ext cx="128733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ket 18">
            <a:extLst>
              <a:ext uri="{FF2B5EF4-FFF2-40B4-BE49-F238E27FC236}">
                <a16:creationId xmlns:a16="http://schemas.microsoft.com/office/drawing/2014/main" id="{D2FAB4C8-9638-36C0-A530-E99D818EA576}"/>
              </a:ext>
            </a:extLst>
          </p:cNvPr>
          <p:cNvSpPr/>
          <p:nvPr/>
        </p:nvSpPr>
        <p:spPr>
          <a:xfrm>
            <a:off x="6275454" y="4595450"/>
            <a:ext cx="224198" cy="157510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B7D432-AC67-3769-DABA-D5FBCD60441F}"/>
                  </a:ext>
                </a:extLst>
              </p:cNvPr>
              <p:cNvSpPr txBox="1"/>
              <p:nvPr/>
            </p:nvSpPr>
            <p:spPr>
              <a:xfrm>
                <a:off x="5435059" y="4985796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B7D432-AC67-3769-DABA-D5FBCD604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59" y="4985796"/>
                <a:ext cx="12873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ket 21">
            <a:extLst>
              <a:ext uri="{FF2B5EF4-FFF2-40B4-BE49-F238E27FC236}">
                <a16:creationId xmlns:a16="http://schemas.microsoft.com/office/drawing/2014/main" id="{852CFDC5-30F8-055B-302A-424436F65260}"/>
              </a:ext>
            </a:extLst>
          </p:cNvPr>
          <p:cNvSpPr/>
          <p:nvPr/>
        </p:nvSpPr>
        <p:spPr>
          <a:xfrm>
            <a:off x="7718942" y="4748466"/>
            <a:ext cx="224198" cy="157510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5A4FFF-4674-BC56-D9FD-570B59C74A1F}"/>
                  </a:ext>
                </a:extLst>
              </p:cNvPr>
              <p:cNvSpPr txBox="1"/>
              <p:nvPr/>
            </p:nvSpPr>
            <p:spPr>
              <a:xfrm>
                <a:off x="6878547" y="5138812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5A4FFF-4674-BC56-D9FD-570B59C74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7" y="5138812"/>
                <a:ext cx="128733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ket 23">
            <a:extLst>
              <a:ext uri="{FF2B5EF4-FFF2-40B4-BE49-F238E27FC236}">
                <a16:creationId xmlns:a16="http://schemas.microsoft.com/office/drawing/2014/main" id="{16B64DC8-6063-C278-329F-A79EA728B89A}"/>
              </a:ext>
            </a:extLst>
          </p:cNvPr>
          <p:cNvSpPr/>
          <p:nvPr/>
        </p:nvSpPr>
        <p:spPr>
          <a:xfrm>
            <a:off x="5585757" y="3743439"/>
            <a:ext cx="248723" cy="2574582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0DE5E1-45A3-5194-0029-23EC53CC35E0}"/>
                  </a:ext>
                </a:extLst>
              </p:cNvPr>
              <p:cNvSpPr txBox="1"/>
              <p:nvPr/>
            </p:nvSpPr>
            <p:spPr>
              <a:xfrm>
                <a:off x="4140494" y="4133785"/>
                <a:ext cx="1428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0DE5E1-45A3-5194-0029-23EC53CC3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94" y="4133785"/>
                <a:ext cx="14281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AFF9FF-6B3B-BC6E-1046-ECC09EABBE72}"/>
                  </a:ext>
                </a:extLst>
              </p:cNvPr>
              <p:cNvSpPr txBox="1"/>
              <p:nvPr/>
            </p:nvSpPr>
            <p:spPr>
              <a:xfrm>
                <a:off x="268326" y="1869942"/>
                <a:ext cx="412444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is balanced (both subtrees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balanced (both subtrees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is balanced (was not a problem node in recursion, and haven’t rearranged its descendants).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AFF9FF-6B3B-BC6E-1046-ECC09EABB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6" y="1869942"/>
                <a:ext cx="4124445" cy="3046988"/>
              </a:xfrm>
              <a:prstGeom prst="rect">
                <a:avLst/>
              </a:prstGeom>
              <a:blipFill>
                <a:blip r:embed="rId6"/>
                <a:stretch>
                  <a:fillRect l="-2216" t="-1400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776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3BE3E-F3A8-6CB0-5E94-3DDB9A29C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loud 50">
            <a:extLst>
              <a:ext uri="{FF2B5EF4-FFF2-40B4-BE49-F238E27FC236}">
                <a16:creationId xmlns:a16="http://schemas.microsoft.com/office/drawing/2014/main" id="{CD94756B-4020-0460-2572-0C5FDB9DDE1A}"/>
              </a:ext>
            </a:extLst>
          </p:cNvPr>
          <p:cNvSpPr/>
          <p:nvPr/>
        </p:nvSpPr>
        <p:spPr>
          <a:xfrm>
            <a:off x="4838374" y="1277943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BEF39-8BCB-3912-74EB-CCCE96B4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Left Single Rotation </a:t>
            </a:r>
            <a:br>
              <a:rPr lang="en-US" dirty="0"/>
            </a:br>
            <a:r>
              <a:rPr lang="en-US" dirty="0"/>
              <a:t>(insert happened -&gt;right-&gt;right)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5A4837F-5B47-6743-D12F-EF11B36EACF5}"/>
              </a:ext>
            </a:extLst>
          </p:cNvPr>
          <p:cNvSpPr/>
          <p:nvPr/>
        </p:nvSpPr>
        <p:spPr>
          <a:xfrm>
            <a:off x="7373331" y="36633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D88C68C-6FE6-95A3-D2F9-BE2E35C78FC8}"/>
              </a:ext>
            </a:extLst>
          </p:cNvPr>
          <p:cNvSpPr/>
          <p:nvPr/>
        </p:nvSpPr>
        <p:spPr>
          <a:xfrm>
            <a:off x="8463972" y="27729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C6758E8-E5A3-AADC-27C9-9C79F6D3F17E}"/>
              </a:ext>
            </a:extLst>
          </p:cNvPr>
          <p:cNvSpPr/>
          <p:nvPr/>
        </p:nvSpPr>
        <p:spPr>
          <a:xfrm>
            <a:off x="9334818" y="39587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B89427A-CB5C-935C-2381-15477B92338D}"/>
              </a:ext>
            </a:extLst>
          </p:cNvPr>
          <p:cNvCxnSpPr>
            <a:stCxn id="46" idx="5"/>
          </p:cNvCxnSpPr>
          <p:nvPr/>
        </p:nvCxnSpPr>
        <p:spPr>
          <a:xfrm>
            <a:off x="8093526" y="4383529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BAA64C5-A7F1-FA85-9B47-3273D52A24B4}"/>
              </a:ext>
            </a:extLst>
          </p:cNvPr>
          <p:cNvCxnSpPr>
            <a:stCxn id="47" idx="5"/>
            <a:endCxn id="48" idx="1"/>
          </p:cNvCxnSpPr>
          <p:nvPr/>
        </p:nvCxnSpPr>
        <p:spPr>
          <a:xfrm>
            <a:off x="9184167" y="3493112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CFF9986-E99F-E5F9-F151-BDFD75D32ADF}"/>
              </a:ext>
            </a:extLst>
          </p:cNvPr>
          <p:cNvCxnSpPr>
            <a:endCxn id="47" idx="1"/>
          </p:cNvCxnSpPr>
          <p:nvPr/>
        </p:nvCxnSpPr>
        <p:spPr>
          <a:xfrm>
            <a:off x="7254428" y="2329121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B2F6DF2A-9146-5DD3-F458-F2E78BDC4B5D}"/>
              </a:ext>
            </a:extLst>
          </p:cNvPr>
          <p:cNvSpPr/>
          <p:nvPr/>
        </p:nvSpPr>
        <p:spPr>
          <a:xfrm>
            <a:off x="6347233" y="4629768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D7D0E32-571F-D894-D7C2-74B92DABEC5C}"/>
              </a:ext>
            </a:extLst>
          </p:cNvPr>
          <p:cNvCxnSpPr>
            <a:stCxn id="46" idx="3"/>
            <a:endCxn id="53" idx="0"/>
          </p:cNvCxnSpPr>
          <p:nvPr/>
        </p:nvCxnSpPr>
        <p:spPr>
          <a:xfrm flipH="1">
            <a:off x="7019570" y="4383529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C67E8DA6-4EE2-1B7E-8E03-1356D9ED2814}"/>
              </a:ext>
            </a:extLst>
          </p:cNvPr>
          <p:cNvSpPr/>
          <p:nvPr/>
        </p:nvSpPr>
        <p:spPr>
          <a:xfrm>
            <a:off x="7715290" y="4776993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BAE1F61-082D-FBDB-5356-4819D1DCFE3B}"/>
              </a:ext>
            </a:extLst>
          </p:cNvPr>
          <p:cNvCxnSpPr>
            <a:endCxn id="46" idx="7"/>
          </p:cNvCxnSpPr>
          <p:nvPr/>
        </p:nvCxnSpPr>
        <p:spPr>
          <a:xfrm flipH="1">
            <a:off x="8093526" y="3393436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324974D7-42F2-8BAA-D662-7C7B3893F364}"/>
              </a:ext>
            </a:extLst>
          </p:cNvPr>
          <p:cNvSpPr/>
          <p:nvPr/>
        </p:nvSpPr>
        <p:spPr>
          <a:xfrm>
            <a:off x="8647213" y="5684294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E16AEAEC-48E8-09E5-6BD5-B03A4E88E919}"/>
              </a:ext>
            </a:extLst>
          </p:cNvPr>
          <p:cNvSpPr/>
          <p:nvPr/>
        </p:nvSpPr>
        <p:spPr>
          <a:xfrm>
            <a:off x="9874718" y="5719332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959C4B9-FA5D-3704-551B-80AAE6741079}"/>
              </a:ext>
            </a:extLst>
          </p:cNvPr>
          <p:cNvCxnSpPr>
            <a:stCxn id="48" idx="5"/>
            <a:endCxn id="58" idx="0"/>
          </p:cNvCxnSpPr>
          <p:nvPr/>
        </p:nvCxnSpPr>
        <p:spPr>
          <a:xfrm>
            <a:off x="10055013" y="4678980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73DAAE3-665D-C7DA-0A05-70C3D851351A}"/>
              </a:ext>
            </a:extLst>
          </p:cNvPr>
          <p:cNvCxnSpPr>
            <a:stCxn id="48" idx="3"/>
            <a:endCxn id="57" idx="0"/>
          </p:cNvCxnSpPr>
          <p:nvPr/>
        </p:nvCxnSpPr>
        <p:spPr>
          <a:xfrm flipH="1">
            <a:off x="9184167" y="4678980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AFDEC358-6682-DF1A-69C3-0D823B643FFD}"/>
              </a:ext>
            </a:extLst>
          </p:cNvPr>
          <p:cNvSpPr/>
          <p:nvPr/>
        </p:nvSpPr>
        <p:spPr>
          <a:xfrm>
            <a:off x="7496897" y="1688343"/>
            <a:ext cx="3757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BALANCED</a:t>
            </a:r>
          </a:p>
          <a:p>
            <a:r>
              <a:rPr lang="en-US" sz="2400" dirty="0"/>
              <a:t>Subtrees are equal heights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3BFB34EB-63AE-D125-DA4F-24FCD50DB39E}"/>
              </a:ext>
            </a:extLst>
          </p:cNvPr>
          <p:cNvSpPr/>
          <p:nvPr/>
        </p:nvSpPr>
        <p:spPr>
          <a:xfrm rot="10800000">
            <a:off x="10805777" y="3902894"/>
            <a:ext cx="274216" cy="2823901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E2851-9DB9-D8AA-0355-E9A058F0B1E2}"/>
                  </a:ext>
                </a:extLst>
              </p:cNvPr>
              <p:cNvSpPr txBox="1"/>
              <p:nvPr/>
            </p:nvSpPr>
            <p:spPr>
              <a:xfrm>
                <a:off x="11008301" y="4595451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E2851-9DB9-D8AA-0355-E9A058F0B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301" y="4595451"/>
                <a:ext cx="128733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ket 18">
            <a:extLst>
              <a:ext uri="{FF2B5EF4-FFF2-40B4-BE49-F238E27FC236}">
                <a16:creationId xmlns:a16="http://schemas.microsoft.com/office/drawing/2014/main" id="{A5D484B3-A6BF-4DE6-2D57-4C01B92EBFA2}"/>
              </a:ext>
            </a:extLst>
          </p:cNvPr>
          <p:cNvSpPr/>
          <p:nvPr/>
        </p:nvSpPr>
        <p:spPr>
          <a:xfrm>
            <a:off x="6275454" y="4595450"/>
            <a:ext cx="224198" cy="157510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8D2F50-587F-FCDD-1F73-EDB12B205A48}"/>
                  </a:ext>
                </a:extLst>
              </p:cNvPr>
              <p:cNvSpPr txBox="1"/>
              <p:nvPr/>
            </p:nvSpPr>
            <p:spPr>
              <a:xfrm>
                <a:off x="5435059" y="4985796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8D2F50-587F-FCDD-1F73-EDB12B205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59" y="4985796"/>
                <a:ext cx="12873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ket 21">
            <a:extLst>
              <a:ext uri="{FF2B5EF4-FFF2-40B4-BE49-F238E27FC236}">
                <a16:creationId xmlns:a16="http://schemas.microsoft.com/office/drawing/2014/main" id="{1D60C59B-A96D-7D20-6146-5AF18D2C9685}"/>
              </a:ext>
            </a:extLst>
          </p:cNvPr>
          <p:cNvSpPr/>
          <p:nvPr/>
        </p:nvSpPr>
        <p:spPr>
          <a:xfrm>
            <a:off x="7718942" y="4748466"/>
            <a:ext cx="224198" cy="157510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935210-5ABF-6BDC-D087-DA3F5FA05CB0}"/>
                  </a:ext>
                </a:extLst>
              </p:cNvPr>
              <p:cNvSpPr txBox="1"/>
              <p:nvPr/>
            </p:nvSpPr>
            <p:spPr>
              <a:xfrm>
                <a:off x="6878547" y="5138812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935210-5ABF-6BDC-D087-DA3F5FA05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7" y="5138812"/>
                <a:ext cx="128733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ket 23">
            <a:extLst>
              <a:ext uri="{FF2B5EF4-FFF2-40B4-BE49-F238E27FC236}">
                <a16:creationId xmlns:a16="http://schemas.microsoft.com/office/drawing/2014/main" id="{65082E3E-E510-0186-8F51-513EF92E9E6F}"/>
              </a:ext>
            </a:extLst>
          </p:cNvPr>
          <p:cNvSpPr/>
          <p:nvPr/>
        </p:nvSpPr>
        <p:spPr>
          <a:xfrm>
            <a:off x="5585757" y="3743439"/>
            <a:ext cx="248723" cy="2574582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914C06-F94F-EE58-D3FB-9A591FBFF6D3}"/>
                  </a:ext>
                </a:extLst>
              </p:cNvPr>
              <p:cNvSpPr txBox="1"/>
              <p:nvPr/>
            </p:nvSpPr>
            <p:spPr>
              <a:xfrm>
                <a:off x="4140494" y="4133785"/>
                <a:ext cx="1428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914C06-F94F-EE58-D3FB-9A591FBFF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94" y="4133785"/>
                <a:ext cx="14281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226DC3-52D4-9F48-CC81-FC574D4F87E6}"/>
                  </a:ext>
                </a:extLst>
              </p:cNvPr>
              <p:cNvSpPr txBox="1"/>
              <p:nvPr/>
            </p:nvSpPr>
            <p:spPr>
              <a:xfrm>
                <a:off x="268326" y="1869942"/>
                <a:ext cx="412444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What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’s parent?</a:t>
                </a:r>
              </a:p>
              <a:p>
                <a:r>
                  <a:rPr lang="en-US" sz="2400" dirty="0"/>
                  <a:t>Post rotation, this tree has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Post-insertion, pre-rotation, tree had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400" dirty="0"/>
                  <a:t>, so pre-insertion, pre-rotation, tree had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height is the same now, so our parent must be balanced! No need to even check after this---no more rotations needed.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226DC3-52D4-9F48-CC81-FC574D4F8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6" y="1869942"/>
                <a:ext cx="4124445" cy="4893647"/>
              </a:xfrm>
              <a:prstGeom prst="rect">
                <a:avLst/>
              </a:prstGeom>
              <a:blipFill>
                <a:blip r:embed="rId6"/>
                <a:stretch>
                  <a:fillRect l="-2216" t="-872" r="-1034" b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470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C151-4FA9-62D7-6D90-6A11A72B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93806-6A89-0AC5-2B84-BCEE032D1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We’ll sketch them next time. </a:t>
            </a:r>
          </a:p>
          <a:p>
            <a:r>
              <a:rPr lang="en-US" sz="2800" dirty="0"/>
              <a:t>Sometimes you need more than one rotation, but you never need more than two!</a:t>
            </a:r>
          </a:p>
        </p:txBody>
      </p:sp>
    </p:spTree>
    <p:extLst>
      <p:ext uri="{BB962C8B-B14F-4D97-AF65-F5344CB8AC3E}">
        <p14:creationId xmlns:p14="http://schemas.microsoft.com/office/powerpoint/2010/main" val="2196794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0C48CC-ADDC-596F-D473-9BE84954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2BE66-7606-E22E-82AB-83A1B94C6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Last Comments on Tree Method</a:t>
            </a:r>
          </a:p>
          <a:p>
            <a:r>
              <a:rPr lang="en-US" sz="2800" dirty="0"/>
              <a:t>Two new (old?) ADTs</a:t>
            </a:r>
          </a:p>
          <a:p>
            <a:pPr lvl="1"/>
            <a:r>
              <a:rPr lang="en-US" sz="2400" dirty="0"/>
              <a:t>Dictionaries</a:t>
            </a:r>
          </a:p>
          <a:p>
            <a:pPr lvl="1"/>
            <a:r>
              <a:rPr lang="en-US" sz="2400" dirty="0"/>
              <a:t>Sets</a:t>
            </a:r>
          </a:p>
          <a:p>
            <a:r>
              <a:rPr lang="en-US" sz="2800" dirty="0"/>
              <a:t>Review BSTs</a:t>
            </a:r>
          </a:p>
          <a:p>
            <a:r>
              <a:rPr lang="en-US" sz="2800" dirty="0"/>
              <a:t>Intro AVL trees</a:t>
            </a:r>
          </a:p>
        </p:txBody>
      </p:sp>
    </p:spTree>
    <p:extLst>
      <p:ext uri="{BB962C8B-B14F-4D97-AF65-F5344CB8AC3E}">
        <p14:creationId xmlns:p14="http://schemas.microsoft.com/office/powerpoint/2010/main" val="341896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you have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meeting the AVL condition.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What is the minimum number of nodes in the tree?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node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nodes. </a:t>
                </a:r>
                <a:br>
                  <a:rPr lang="en-US" sz="2800" dirty="0"/>
                </a:br>
                <a:endParaRPr lang="en-US" sz="2800" dirty="0"/>
              </a:p>
              <a:p>
                <a:r>
                  <a:rPr lang="en-US" sz="2800" dirty="0"/>
                  <a:t>In general?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114381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AVL condition</a:t>
            </a:r>
            <a:r>
              <a:rPr lang="en-US" sz="2800" dirty="0">
                <a:solidFill>
                  <a:schemeClr val="bg1"/>
                </a:solidFill>
              </a:rPr>
              <a:t>: For every node, the height of its left subtree and right subtree differ by at most 1. </a:t>
            </a:r>
          </a:p>
        </p:txBody>
      </p:sp>
    </p:spTree>
    <p:extLst>
      <p:ext uri="{BB962C8B-B14F-4D97-AF65-F5344CB8AC3E}">
        <p14:creationId xmlns:p14="http://schemas.microsoft.com/office/powerpoint/2010/main" val="2610804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In general,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be the minimum number of nodes in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 meeting the AVL requirement.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022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We can try the tree method.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788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When we do we’ll quickly realize:</a:t>
                </a:r>
              </a:p>
              <a:p>
                <a:pPr lvl="1"/>
                <a:r>
                  <a:rPr lang="en-US" sz="2400" dirty="0"/>
                  <a:t>Something with Fibonacci numbers is going on.</a:t>
                </a:r>
              </a:p>
              <a:p>
                <a:pPr lvl="1"/>
                <a:r>
                  <a:rPr lang="en-US" sz="2400" dirty="0"/>
                  <a:t>It’s really hard to exactly describe the pattern.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The real solution (using deep math magic beyond this course) is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≈1.62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712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690553-5C9E-FF32-C498-B2B5C118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Deletion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6FBB3-1014-ADE7-9E27-1A2C5BAD4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7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Lazy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6757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Lazy Deletion: A general way to make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2800" dirty="0"/>
              <a:t>() more efficient. (specifically, as efficient as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800" dirty="0"/>
              <a:t>())</a:t>
            </a:r>
          </a:p>
          <a:p>
            <a:r>
              <a:rPr lang="en-US" sz="2800" dirty="0"/>
              <a:t>Don’t remove the entry from the structure, just “mark” it as deleted.</a:t>
            </a:r>
          </a:p>
          <a:p>
            <a:r>
              <a:rPr lang="en-US" sz="2800" dirty="0"/>
              <a:t>Benefits:</a:t>
            </a:r>
          </a:p>
          <a:p>
            <a:pPr lvl="1"/>
            <a:r>
              <a:rPr lang="en-US" sz="2400" dirty="0"/>
              <a:t>Much simpler to implement</a:t>
            </a:r>
          </a:p>
          <a:p>
            <a:pPr lvl="1"/>
            <a:r>
              <a:rPr lang="en-US" sz="2400" dirty="0"/>
              <a:t>More efficient (no need to shift values on every single delete)</a:t>
            </a:r>
          </a:p>
          <a:p>
            <a:r>
              <a:rPr lang="en-US" sz="2800" dirty="0"/>
              <a:t>Drawbacks:</a:t>
            </a:r>
          </a:p>
          <a:p>
            <a:pPr lvl="1"/>
            <a:r>
              <a:rPr lang="en-US" sz="2400" dirty="0"/>
              <a:t>Extra space:</a:t>
            </a:r>
          </a:p>
          <a:p>
            <a:pPr lvl="2"/>
            <a:r>
              <a:rPr lang="en-US" sz="2400" dirty="0"/>
              <a:t>For the flag</a:t>
            </a:r>
          </a:p>
          <a:p>
            <a:pPr lvl="2"/>
            <a:r>
              <a:rPr lang="en-US" sz="2400" dirty="0"/>
              <a:t>More drastically, data structure grows with all insertions, not with the current number of items.</a:t>
            </a:r>
          </a:p>
          <a:p>
            <a:pPr lvl="1"/>
            <a:r>
              <a:rPr lang="en-US" sz="2400" dirty="0"/>
              <a:t>Sometimes makes other operations more complicated.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5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Dictionary Implementations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6981350"/>
                  </p:ext>
                </p:extLst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73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6981350"/>
                  </p:ext>
                </p:extLst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/>
                    <a:gridCol w="2277366"/>
                    <a:gridCol w="2796778"/>
                    <a:gridCol w="2796778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86364" r="-246524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86364" r="-100871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86364" r="-871" b="-303636"/>
                          </a:stretch>
                        </a:blipFill>
                      </a:tcPr>
                    </a:tc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186364" r="-246524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186364" r="-10087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186364" r="-871" b="-203636"/>
                          </a:stretch>
                        </a:blipFill>
                      </a:tcPr>
                    </a:tc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288991" r="-246524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288991" r="-100871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288991" r="-871" b="-105505"/>
                          </a:stretch>
                        </a:blipFill>
                      </a:tcPr>
                    </a:tc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375221" r="-246524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375221" r="-100871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375221" r="-871" b="-17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4675" y="4739951"/>
                <a:ext cx="115364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can do slightly better with </a:t>
                </a:r>
                <a:r>
                  <a:rPr lang="en-US" sz="2800" dirty="0">
                    <a:solidFill>
                      <a:srgbClr val="7030A0"/>
                    </a:solidFill>
                  </a:rPr>
                  <a:t>lazy deletion</a:t>
                </a:r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be the total number of elements ever inserted (even if later lazily deleted)</a:t>
                </a:r>
              </a:p>
              <a:p>
                <a:r>
                  <a:rPr lang="en-US" sz="2800" dirty="0"/>
                  <a:t>Think about what happens if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repeat key </a:t>
                </a:r>
                <a:r>
                  <a:rPr lang="en-US" sz="2800" dirty="0"/>
                  <a:t>is inserted!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4739951"/>
                <a:ext cx="11536460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057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01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E499-FB25-70EB-868F-0B2C9A6F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Last Comments on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70BCA-7967-46FB-0380-8DB67DA70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Extra video this week with another example of using the tree method coming soon.</a:t>
            </a:r>
          </a:p>
          <a:p>
            <a:r>
              <a:rPr lang="en-US" sz="2800" dirty="0"/>
              <a:t>You’ll end up with a summation (level 0 to level height - 1)</a:t>
            </a:r>
          </a:p>
          <a:p>
            <a:pPr lvl="1"/>
            <a:r>
              <a:rPr lang="en-US" sz="2400" dirty="0"/>
              <a:t>Sometimes you need a formula to find the closed-form. We have a </a:t>
            </a:r>
            <a:r>
              <a:rPr lang="en-US" sz="2400" dirty="0">
                <a:hlinkClick r:id="rId2"/>
              </a:rPr>
              <a:t>reference sheet</a:t>
            </a:r>
            <a:r>
              <a:rPr lang="en-US" sz="2400" dirty="0"/>
              <a:t> with the ones you need.</a:t>
            </a:r>
          </a:p>
          <a:p>
            <a:r>
              <a:rPr lang="en-US" sz="2800" dirty="0"/>
              <a:t>There are many possible effects of the multiple levels</a:t>
            </a:r>
          </a:p>
          <a:p>
            <a:pPr lvl="1"/>
            <a:r>
              <a:rPr lang="en-US" sz="2400" dirty="0"/>
              <a:t>Sometimes the root level is the dominant term</a:t>
            </a:r>
          </a:p>
          <a:p>
            <a:pPr lvl="1"/>
            <a:r>
              <a:rPr lang="en-US" sz="2400" dirty="0"/>
              <a:t>Sometimes every level is equal</a:t>
            </a:r>
          </a:p>
          <a:p>
            <a:pPr lvl="1"/>
            <a:r>
              <a:rPr lang="en-US" sz="2400" dirty="0"/>
              <a:t>Sometimes the last level is the dominant term</a:t>
            </a:r>
          </a:p>
          <a:p>
            <a:r>
              <a:rPr lang="en-US" sz="2800" dirty="0"/>
              <a:t>Don’t ignore the levels after the root! In section examples we’ll skip the base case level; it’s within a constant factor of the level before, so even if it’s the biggest one you’ll get the correct big-O from the level before.</a:t>
            </a:r>
          </a:p>
        </p:txBody>
      </p:sp>
    </p:spTree>
    <p:extLst>
      <p:ext uri="{BB962C8B-B14F-4D97-AF65-F5344CB8AC3E}">
        <p14:creationId xmlns:p14="http://schemas.microsoft.com/office/powerpoint/2010/main" val="355658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Next ADT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242AB-DC0A-4CCD-9CFA-377C2DAFF4E2}"/>
              </a:ext>
            </a:extLst>
          </p:cNvPr>
          <p:cNvSpPr/>
          <p:nvPr/>
        </p:nvSpPr>
        <p:spPr>
          <a:xfrm>
            <a:off x="712587" y="1999275"/>
            <a:ext cx="7405043" cy="46067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49237B-A02C-43D2-AE06-B4567DAC8A52}"/>
              </a:ext>
            </a:extLst>
          </p:cNvPr>
          <p:cNvSpPr/>
          <p:nvPr/>
        </p:nvSpPr>
        <p:spPr>
          <a:xfrm>
            <a:off x="712587" y="1398542"/>
            <a:ext cx="7405041" cy="600734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/>
              <a:t>Dictionary ADT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D6FA6F6-9B7E-47D6-BDE8-696163B1195E}"/>
              </a:ext>
            </a:extLst>
          </p:cNvPr>
          <p:cNvSpPr txBox="1"/>
          <p:nvPr/>
        </p:nvSpPr>
        <p:spPr>
          <a:xfrm>
            <a:off x="926680" y="4571570"/>
            <a:ext cx="688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find(key)</a:t>
            </a:r>
            <a:r>
              <a:rPr lang="en-US" sz="2800" dirty="0"/>
              <a:t> – returns the stored value associated with key.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92B4A1B-DE6B-488B-8450-1A3E832986C6}"/>
              </a:ext>
            </a:extLst>
          </p:cNvPr>
          <p:cNvSpPr txBox="1"/>
          <p:nvPr/>
        </p:nvSpPr>
        <p:spPr>
          <a:xfrm>
            <a:off x="712587" y="1990794"/>
            <a:ext cx="32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4C3282"/>
                </a:solidFill>
              </a:rPr>
              <a:t>state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C48851FA-61FB-4346-B2D1-FA02D3ECB40A}"/>
              </a:ext>
            </a:extLst>
          </p:cNvPr>
          <p:cNvSpPr txBox="1"/>
          <p:nvPr/>
        </p:nvSpPr>
        <p:spPr>
          <a:xfrm>
            <a:off x="712587" y="2811692"/>
            <a:ext cx="32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4C3282"/>
                </a:solidFill>
              </a:rPr>
              <a:t>behavior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5702A8D9-90E4-4668-8B17-1A0C7F3ED625}"/>
              </a:ext>
            </a:extLst>
          </p:cNvPr>
          <p:cNvSpPr txBox="1"/>
          <p:nvPr/>
        </p:nvSpPr>
        <p:spPr>
          <a:xfrm>
            <a:off x="926680" y="2411701"/>
            <a:ext cx="666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Set of (key, value) pairs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8DE3E202-03EC-4175-95D5-D54431F389D3}"/>
              </a:ext>
            </a:extLst>
          </p:cNvPr>
          <p:cNvSpPr txBox="1"/>
          <p:nvPr/>
        </p:nvSpPr>
        <p:spPr>
          <a:xfrm>
            <a:off x="902309" y="5506099"/>
            <a:ext cx="693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delete(key)</a:t>
            </a:r>
            <a:r>
              <a:rPr lang="en-US" sz="2800" dirty="0"/>
              <a:t> – removes the key and its value from the dictionary.</a:t>
            </a:r>
            <a:endParaRPr lang="en-US" sz="2800" u="sng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F07495C-41D3-4217-8A2C-7645F04D65C0}"/>
              </a:ext>
            </a:extLst>
          </p:cNvPr>
          <p:cNvSpPr txBox="1"/>
          <p:nvPr/>
        </p:nvSpPr>
        <p:spPr>
          <a:xfrm>
            <a:off x="926680" y="3224117"/>
            <a:ext cx="661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insert(key, value) </a:t>
            </a:r>
            <a:r>
              <a:rPr lang="en-US" sz="2800" dirty="0"/>
              <a:t>– inserts (key, value) pair. If key was already in dictionary, overwrites the previous value.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31721" y="1492898"/>
            <a:ext cx="3723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Real world intuition:</a:t>
            </a:r>
            <a:br>
              <a:rPr lang="en-US" sz="2800" dirty="0">
                <a:solidFill>
                  <a:srgbClr val="4C3282"/>
                </a:solidFill>
              </a:rPr>
            </a:br>
            <a:r>
              <a:rPr lang="en-US" sz="2800" dirty="0">
                <a:solidFill>
                  <a:srgbClr val="4C3282"/>
                </a:solidFill>
              </a:rPr>
              <a:t>keys: words</a:t>
            </a:r>
          </a:p>
          <a:p>
            <a:r>
              <a:rPr lang="en-US" sz="2800" dirty="0">
                <a:solidFill>
                  <a:srgbClr val="4C3282"/>
                </a:solidFill>
              </a:rPr>
              <a:t>values: definitions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34873" y="3032449"/>
            <a:ext cx="332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Dictionaries are often called “maps”</a:t>
            </a:r>
          </a:p>
        </p:txBody>
      </p:sp>
    </p:spTree>
    <p:extLst>
      <p:ext uri="{BB962C8B-B14F-4D97-AF65-F5344CB8AC3E}">
        <p14:creationId xmlns:p14="http://schemas.microsoft.com/office/powerpoint/2010/main" val="416250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Next ADT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242AB-DC0A-4CCD-9CFA-377C2DAFF4E2}"/>
              </a:ext>
            </a:extLst>
          </p:cNvPr>
          <p:cNvSpPr/>
          <p:nvPr/>
        </p:nvSpPr>
        <p:spPr>
          <a:xfrm>
            <a:off x="712587" y="1999275"/>
            <a:ext cx="7405043" cy="46067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49237B-A02C-43D2-AE06-B4567DAC8A52}"/>
              </a:ext>
            </a:extLst>
          </p:cNvPr>
          <p:cNvSpPr/>
          <p:nvPr/>
        </p:nvSpPr>
        <p:spPr>
          <a:xfrm>
            <a:off x="712587" y="1398542"/>
            <a:ext cx="7405041" cy="600734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/>
              <a:t>Set ADT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D6FA6F6-9B7E-47D6-BDE8-696163B1195E}"/>
              </a:ext>
            </a:extLst>
          </p:cNvPr>
          <p:cNvSpPr txBox="1"/>
          <p:nvPr/>
        </p:nvSpPr>
        <p:spPr>
          <a:xfrm>
            <a:off x="926680" y="4422502"/>
            <a:ext cx="688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find(element)</a:t>
            </a:r>
            <a:r>
              <a:rPr lang="en-US" sz="2800" dirty="0"/>
              <a:t> – returns true if element is in the set, false otherwise.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92B4A1B-DE6B-488B-8450-1A3E832986C6}"/>
              </a:ext>
            </a:extLst>
          </p:cNvPr>
          <p:cNvSpPr txBox="1"/>
          <p:nvPr/>
        </p:nvSpPr>
        <p:spPr>
          <a:xfrm>
            <a:off x="712587" y="1990794"/>
            <a:ext cx="32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4C3282"/>
                </a:solidFill>
              </a:rPr>
              <a:t>state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C48851FA-61FB-4346-B2D1-FA02D3ECB40A}"/>
              </a:ext>
            </a:extLst>
          </p:cNvPr>
          <p:cNvSpPr txBox="1"/>
          <p:nvPr/>
        </p:nvSpPr>
        <p:spPr>
          <a:xfrm>
            <a:off x="712587" y="2811692"/>
            <a:ext cx="32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4C3282"/>
                </a:solidFill>
              </a:rPr>
              <a:t>behavior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5702A8D9-90E4-4668-8B17-1A0C7F3ED625}"/>
              </a:ext>
            </a:extLst>
          </p:cNvPr>
          <p:cNvSpPr txBox="1"/>
          <p:nvPr/>
        </p:nvSpPr>
        <p:spPr>
          <a:xfrm>
            <a:off x="926680" y="2411701"/>
            <a:ext cx="666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Set of elements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8DE3E202-03EC-4175-95D5-D54431F389D3}"/>
              </a:ext>
            </a:extLst>
          </p:cNvPr>
          <p:cNvSpPr txBox="1"/>
          <p:nvPr/>
        </p:nvSpPr>
        <p:spPr>
          <a:xfrm>
            <a:off x="902309" y="5506099"/>
            <a:ext cx="693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delete(key)</a:t>
            </a:r>
            <a:r>
              <a:rPr lang="en-US" sz="2800" dirty="0"/>
              <a:t> – removes the key and its value from the dictionary.</a:t>
            </a:r>
            <a:endParaRPr lang="en-US" sz="2800" u="sng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F07495C-41D3-4217-8A2C-7645F04D65C0}"/>
              </a:ext>
            </a:extLst>
          </p:cNvPr>
          <p:cNvSpPr txBox="1"/>
          <p:nvPr/>
        </p:nvSpPr>
        <p:spPr>
          <a:xfrm>
            <a:off x="926680" y="3224117"/>
            <a:ext cx="6611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insert(element) </a:t>
            </a:r>
            <a:r>
              <a:rPr lang="en-US" sz="2800" dirty="0"/>
              <a:t>– inserts element into the set.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31721" y="1492898"/>
            <a:ext cx="3723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Usually implemented as a dictionary with values “true” or “false”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34873" y="3032449"/>
            <a:ext cx="3327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Later in the course we’ll want more complicated set operations like </a:t>
            </a:r>
            <a:r>
              <a:rPr lang="en-US" sz="2800" b="1" dirty="0"/>
              <a:t>union(set1, set2) </a:t>
            </a:r>
          </a:p>
        </p:txBody>
      </p:sp>
    </p:spTree>
    <p:extLst>
      <p:ext uri="{BB962C8B-B14F-4D97-AF65-F5344CB8AC3E}">
        <p14:creationId xmlns:p14="http://schemas.microsoft.com/office/powerpoint/2010/main" val="423976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104894"/>
          </a:xfrm>
        </p:spPr>
        <p:txBody>
          <a:bodyPr>
            <a:normAutofit/>
          </a:bodyPr>
          <a:lstStyle/>
          <a:p>
            <a:r>
              <a:rPr lang="en-US" sz="2800" dirty="0"/>
              <a:t>Dictionaries show up all the time.</a:t>
            </a:r>
          </a:p>
          <a:p>
            <a:r>
              <a:rPr lang="en-US" sz="2800" dirty="0"/>
              <a:t>There are too many applications to really list all of them:</a:t>
            </a:r>
          </a:p>
          <a:p>
            <a:pPr lvl="1"/>
            <a:r>
              <a:rPr lang="en-US" sz="2400" dirty="0"/>
              <a:t>Phonebooks</a:t>
            </a:r>
          </a:p>
          <a:p>
            <a:pPr lvl="1"/>
            <a:r>
              <a:rPr lang="en-US" sz="2400" dirty="0"/>
              <a:t>Indexes</a:t>
            </a:r>
          </a:p>
          <a:p>
            <a:pPr lvl="1"/>
            <a:r>
              <a:rPr lang="en-US" sz="2400" dirty="0"/>
              <a:t>Databases</a:t>
            </a:r>
          </a:p>
          <a:p>
            <a:pPr lvl="1"/>
            <a:r>
              <a:rPr lang="en-US" sz="2400" dirty="0"/>
              <a:t>Operating System memory management</a:t>
            </a:r>
          </a:p>
          <a:p>
            <a:pPr lvl="1"/>
            <a:r>
              <a:rPr lang="en-US" sz="2400" dirty="0"/>
              <a:t>The internet (DNS)</a:t>
            </a:r>
          </a:p>
          <a:p>
            <a:pPr lvl="1"/>
            <a:r>
              <a:rPr lang="en-US" sz="2400" dirty="0"/>
              <a:t>…</a:t>
            </a:r>
          </a:p>
          <a:p>
            <a:r>
              <a:rPr lang="en-US" sz="2800" dirty="0"/>
              <a:t>Any time you want to organize information for easy retrieval. </a:t>
            </a:r>
          </a:p>
          <a:p>
            <a:r>
              <a:rPr lang="en-US" sz="2800" dirty="0"/>
              <a:t>We’re going to design two </a:t>
            </a:r>
            <a:r>
              <a:rPr lang="en-US" sz="2800" i="1" dirty="0"/>
              <a:t>completely different </a:t>
            </a:r>
            <a:r>
              <a:rPr lang="en-US" sz="2800" dirty="0"/>
              <a:t>implementations of Dictionaries – (and we might do a third at the end of the quarter).  </a:t>
            </a:r>
          </a:p>
        </p:txBody>
      </p:sp>
    </p:spTree>
    <p:extLst>
      <p:ext uri="{BB962C8B-B14F-4D97-AF65-F5344CB8AC3E}">
        <p14:creationId xmlns:p14="http://schemas.microsoft.com/office/powerpoint/2010/main" val="81735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Dictionary Implementations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810559"/>
              </p:ext>
            </p:extLst>
          </p:nvPr>
        </p:nvGraphicFramePr>
        <p:xfrm>
          <a:off x="574675" y="1463675"/>
          <a:ext cx="11187112" cy="321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6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6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0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Unsorted Linked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8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Unsorted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Sorted Linked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Sorted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4675" y="4739951"/>
                <a:ext cx="1153646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What are the worst case running times for each operation if you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(key, value) pairs. </a:t>
                </a:r>
              </a:p>
              <a:p>
                <a:r>
                  <a:rPr lang="en-US" sz="2800" dirty="0"/>
                  <a:t>Assume the arrays do not need to be resized. </a:t>
                </a:r>
              </a:p>
              <a:p>
                <a:r>
                  <a:rPr lang="en-US" sz="2800" dirty="0"/>
                  <a:t>Think about what happens if a repeat key is inserted! </a:t>
                </a:r>
                <a:r>
                  <a:rPr lang="en-US" sz="2400" dirty="0"/>
                  <a:t>(need to replace value)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4739951"/>
                <a:ext cx="11536460" cy="1815882"/>
              </a:xfrm>
              <a:prstGeom prst="rect">
                <a:avLst/>
              </a:prstGeom>
              <a:blipFill>
                <a:blip r:embed="rId2"/>
                <a:stretch>
                  <a:fillRect l="-1057" t="-370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370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7242</TotalTime>
  <Words>2834</Words>
  <Application>Microsoft Office PowerPoint</Application>
  <PresentationFormat>Widescreen</PresentationFormat>
  <Paragraphs>511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Calibri</vt:lpstr>
      <vt:lpstr>Cambria Math</vt:lpstr>
      <vt:lpstr>Courier New</vt:lpstr>
      <vt:lpstr>Google Sans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Dictionaries I</vt:lpstr>
      <vt:lpstr>Logistics</vt:lpstr>
      <vt:lpstr>Warm Up</vt:lpstr>
      <vt:lpstr>Outline</vt:lpstr>
      <vt:lpstr>Some Last Comments on Recurrences</vt:lpstr>
      <vt:lpstr>Our Next ADT</vt:lpstr>
      <vt:lpstr>Our Next ADT</vt:lpstr>
      <vt:lpstr>Uses of Dictionaries</vt:lpstr>
      <vt:lpstr>Simple Dictionary Implementations</vt:lpstr>
      <vt:lpstr>Simple Dictionary Implementations</vt:lpstr>
      <vt:lpstr>A Better Implementation</vt:lpstr>
      <vt:lpstr>A Better Implementation</vt:lpstr>
      <vt:lpstr>Deletion from BSTs</vt:lpstr>
      <vt:lpstr>Deletion – Easy Cases</vt:lpstr>
      <vt:lpstr>Deletion – Easy Cases</vt:lpstr>
      <vt:lpstr>Deletion – Easy Cases</vt:lpstr>
      <vt:lpstr>Deletion – The Hard Case</vt:lpstr>
      <vt:lpstr>Predecessor/Successor</vt:lpstr>
      <vt:lpstr>Deletion Overall</vt:lpstr>
      <vt:lpstr>A Better Implementation</vt:lpstr>
      <vt:lpstr>A Better Implementation</vt:lpstr>
      <vt:lpstr>Avoiding the Worst Case</vt:lpstr>
      <vt:lpstr>Avoiding the Worst Case</vt:lpstr>
      <vt:lpstr>Avoiding the Worst Case</vt:lpstr>
      <vt:lpstr>Warm-Up</vt:lpstr>
      <vt:lpstr>Are These AVL Trees?</vt:lpstr>
      <vt:lpstr>Insertion</vt:lpstr>
      <vt:lpstr>Insertion</vt:lpstr>
      <vt:lpstr>Left Single Rotation  (insert happened -&gt;right-&gt;right)</vt:lpstr>
      <vt:lpstr>Left Single Rotation</vt:lpstr>
      <vt:lpstr>Is it a BST Still?</vt:lpstr>
      <vt:lpstr>Are We balanced now?</vt:lpstr>
      <vt:lpstr>Sketch of balance proof</vt:lpstr>
      <vt:lpstr>Left Single Rotation  (insert happened -&gt;right-&gt;right)</vt:lpstr>
      <vt:lpstr>Left Single Rotation  (insert happened -&gt;right-&gt;right)</vt:lpstr>
      <vt:lpstr>Left Single Rotation  (insert happened -&gt;right-&gt;right)</vt:lpstr>
      <vt:lpstr>Left Single Rotation  (insert happened -&gt;right-&gt;right)</vt:lpstr>
      <vt:lpstr>The Other Cases</vt:lpstr>
      <vt:lpstr>Efficient?</vt:lpstr>
      <vt:lpstr>Bounding the Height</vt:lpstr>
      <vt:lpstr>Bounding the Height</vt:lpstr>
      <vt:lpstr>Bounding the Height</vt:lpstr>
      <vt:lpstr>Bounding the Height</vt:lpstr>
      <vt:lpstr>Lazy Deletion</vt:lpstr>
      <vt:lpstr>Aside: Lazy Deletion</vt:lpstr>
      <vt:lpstr>Simple Dictionary Implementations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Dictionaries I: AVL Trees</dc:title>
  <dc:creator>Robert Weber</dc:creator>
  <cp:lastModifiedBy>Robert Weber</cp:lastModifiedBy>
  <cp:revision>39</cp:revision>
  <cp:lastPrinted>2025-04-14T16:08:37Z</cp:lastPrinted>
  <dcterms:created xsi:type="dcterms:W3CDTF">2018-07-01T20:29:15Z</dcterms:created>
  <dcterms:modified xsi:type="dcterms:W3CDTF">2025-04-14T19:14:55Z</dcterms:modified>
</cp:coreProperties>
</file>